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B0604020202020204" charset="0"/>
      <p:regular r:id="rId9"/>
      <p:bold r:id="rId10"/>
      <p:italic r:id="rId11"/>
      <p:boldItalic r:id="rId12"/>
    </p:embeddedFont>
    <p:embeddedFont>
      <p:font typeface="Open Sans" panose="020B0604020202020204" charset="0"/>
      <p:regular r:id="rId13"/>
      <p:bold r:id="rId14"/>
      <p:italic r:id="rId15"/>
      <p:boldItalic r:id="rId16"/>
    </p:embeddedFont>
    <p:embeddedFont>
      <p:font typeface="Playfair Display"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cde8047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cde8047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cde80471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cde8047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000">
              <a:solidFill>
                <a:srgbClr val="242729"/>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cde80471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cde80471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cde80471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cde80471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2"/>
                </a:solidFill>
              </a:rPr>
              <a:t>-Octave is a high-level programming language for scientific computing. It was originally created to teach undergraduates chemical reactor design, now has been used as the primary computational tool to teach an online machine learning class at Stanford. Encourage sharing with a GNU general public use license</a:t>
            </a:r>
            <a:endParaRPr sz="800">
              <a:solidFill>
                <a:schemeClr val="dk2"/>
              </a:solidFill>
            </a:endParaRPr>
          </a:p>
          <a:p>
            <a:pPr marL="0" lvl="0" indent="0" algn="l" rtl="0">
              <a:spcBef>
                <a:spcPts val="1600"/>
              </a:spcBef>
              <a:spcAft>
                <a:spcPts val="0"/>
              </a:spcAft>
              <a:buNone/>
            </a:pPr>
            <a:r>
              <a:rPr lang="en" sz="800">
                <a:solidFill>
                  <a:schemeClr val="dk2"/>
                </a:solidFill>
              </a:rPr>
              <a:t>-Signal package last updated 04/30/2018, plenty of documentation</a:t>
            </a:r>
            <a:endParaRPr sz="800">
              <a:solidFill>
                <a:schemeClr val="dk2"/>
              </a:solidFill>
            </a:endParaRPr>
          </a:p>
          <a:p>
            <a:pPr marL="0" lvl="0" indent="0" algn="l" rtl="0">
              <a:spcBef>
                <a:spcPts val="1600"/>
              </a:spcBef>
              <a:spcAft>
                <a:spcPts val="0"/>
              </a:spcAft>
              <a:buNone/>
            </a:pPr>
            <a:r>
              <a:rPr lang="en" sz="800">
                <a:solidFill>
                  <a:schemeClr val="dk2"/>
                </a:solidFill>
              </a:rPr>
              <a:t>-For findpeaks function, data is expected to be a single column vector. Can detect both local maxima and local minima by specifying “DoubleSided”. Need to specify MinPeakHeight, MinPeakDistance (min distance between peaks, below this they are considered one peak), and MinPeakWidth or else be okay with defaults. Returns the value of data at peaks and an index indicating their position. Matlab style indexation so to get back to python need to subtract 1. Then can be plotted via matplotlib or something</a:t>
            </a:r>
            <a:endParaRPr sz="1000">
              <a:solidFill>
                <a:srgbClr val="005CC5"/>
              </a:solidFill>
              <a:highlight>
                <a:srgbClr val="F6F8FA"/>
              </a:highlight>
              <a:latin typeface="Courier New"/>
              <a:ea typeface="Courier New"/>
              <a:cs typeface="Courier New"/>
              <a:sym typeface="Courier New"/>
            </a:endParaRPr>
          </a:p>
          <a:p>
            <a:pPr marL="0" lvl="0" indent="0" algn="l" rtl="0">
              <a:spcBef>
                <a:spcPts val="1600"/>
              </a:spcBef>
              <a:spcAft>
                <a:spcPts val="1600"/>
              </a:spcAft>
              <a:buClr>
                <a:schemeClr val="dk1"/>
              </a:buClr>
              <a:buSzPts val="1100"/>
              <a:buFont typeface="Arial"/>
              <a:buNone/>
            </a:pPr>
            <a:r>
              <a:rPr lang="en" sz="800">
                <a:solidFill>
                  <a:schemeClr val="dk2"/>
                </a:solidFill>
              </a:rPr>
              <a:t>-needs oct2py bridge for python</a:t>
            </a:r>
            <a:endParaRPr sz="8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24050b69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24050b6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Playfair Display"/>
                <a:ea typeface="Playfair Display"/>
                <a:cs typeface="Playfair Display"/>
                <a:sym typeface="Playfair Display"/>
              </a:rPr>
              <a:t>Technology Review: </a:t>
            </a:r>
            <a:endParaRPr>
              <a:solidFill>
                <a:schemeClr val="accent2"/>
              </a:solidFill>
              <a:latin typeface="Playfair Display"/>
              <a:ea typeface="Playfair Display"/>
              <a:cs typeface="Playfair Display"/>
              <a:sym typeface="Playfair Display"/>
            </a:endParaRPr>
          </a:p>
          <a:p>
            <a:pPr marL="0" lvl="0" indent="0" algn="ctr" rtl="0">
              <a:spcBef>
                <a:spcPts val="0"/>
              </a:spcBef>
              <a:spcAft>
                <a:spcPts val="0"/>
              </a:spcAft>
              <a:buNone/>
            </a:pPr>
            <a:r>
              <a:rPr lang="en" sz="3000">
                <a:solidFill>
                  <a:schemeClr val="accent2"/>
                </a:solidFill>
                <a:latin typeface="Playfair Display"/>
                <a:ea typeface="Playfair Display"/>
                <a:cs typeface="Playfair Display"/>
                <a:sym typeface="Playfair Display"/>
              </a:rPr>
              <a:t>Peak Detection</a:t>
            </a:r>
            <a:endParaRPr sz="3000">
              <a:solidFill>
                <a:schemeClr val="accent2"/>
              </a:solidFill>
              <a:latin typeface="Playfair Display"/>
              <a:ea typeface="Playfair Display"/>
              <a:cs typeface="Playfair Display"/>
              <a:sym typeface="Playfair Display"/>
            </a:endParaRPr>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a:t>Jaime, Keertana, Sabiha, Theresa, and Chowdhury</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62225" y="169950"/>
            <a:ext cx="5215500"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Background &amp; Motivation</a:t>
            </a:r>
            <a:endParaRPr>
              <a:solidFill>
                <a:schemeClr val="accent2"/>
              </a:solidFill>
            </a:endParaRPr>
          </a:p>
        </p:txBody>
      </p:sp>
      <p:sp>
        <p:nvSpPr>
          <p:cNvPr id="66" name="Google Shape;66;p14"/>
          <p:cNvSpPr txBox="1">
            <a:spLocks noGrp="1"/>
          </p:cNvSpPr>
          <p:nvPr>
            <p:ph type="body" idx="1"/>
          </p:nvPr>
        </p:nvSpPr>
        <p:spPr>
          <a:xfrm>
            <a:off x="54850" y="1238500"/>
            <a:ext cx="4770600" cy="3474600"/>
          </a:xfrm>
          <a:prstGeom prst="rect">
            <a:avLst/>
          </a:prstGeom>
          <a:noFill/>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highlight>
                  <a:srgbClr val="FFFFFF"/>
                </a:highlight>
              </a:rPr>
              <a:t>Voltammetry is a sensitive analytic technique that informs us about the thermodynamics and kinetics of electron transfer for a given analyte/catholyte.</a:t>
            </a:r>
            <a:endParaRPr sz="1600">
              <a:highlight>
                <a:srgbClr val="FFFFFF"/>
              </a:highlight>
            </a:endParaRPr>
          </a:p>
          <a:p>
            <a:pPr marL="457200" lvl="0" indent="-330200" algn="l" rtl="0">
              <a:spcBef>
                <a:spcPts val="0"/>
              </a:spcBef>
              <a:spcAft>
                <a:spcPts val="0"/>
              </a:spcAft>
              <a:buSzPts val="1600"/>
              <a:buChar char="●"/>
            </a:pPr>
            <a:r>
              <a:rPr lang="en" sz="1600">
                <a:highlight>
                  <a:srgbClr val="FFFFFF"/>
                </a:highlight>
              </a:rPr>
              <a:t>Current workflow for analyzing CV data is old school.</a:t>
            </a:r>
            <a:endParaRPr sz="1600">
              <a:highlight>
                <a:srgbClr val="FFFFFF"/>
              </a:highlight>
            </a:endParaRPr>
          </a:p>
          <a:p>
            <a:pPr marL="457200" lvl="0" indent="-330200" algn="l" rtl="0">
              <a:spcBef>
                <a:spcPts val="0"/>
              </a:spcBef>
              <a:spcAft>
                <a:spcPts val="0"/>
              </a:spcAft>
              <a:buSzPts val="1600"/>
              <a:buChar char="●"/>
            </a:pPr>
            <a:r>
              <a:rPr lang="en" sz="1600">
                <a:highlight>
                  <a:srgbClr val="FFFFFF"/>
                </a:highlight>
              </a:rPr>
              <a:t>In order to enable high throughput data analysis we need nicer tools. </a:t>
            </a:r>
            <a:endParaRPr sz="1600">
              <a:highlight>
                <a:srgbClr val="FFFFFF"/>
              </a:highlight>
            </a:endParaRPr>
          </a:p>
          <a:p>
            <a:pPr marL="457200" lvl="0" indent="-330200" algn="l" rtl="0">
              <a:spcBef>
                <a:spcPts val="0"/>
              </a:spcBef>
              <a:spcAft>
                <a:spcPts val="0"/>
              </a:spcAft>
              <a:buSzPts val="1600"/>
              <a:buChar char="●"/>
            </a:pPr>
            <a:r>
              <a:rPr lang="en" sz="1600">
                <a:highlight>
                  <a:srgbClr val="FFFFFF"/>
                </a:highlight>
              </a:rPr>
              <a:t>Isn’t that gonna be great, if you don’t have to plot your data manually, don’t have to analyze them one by one?</a:t>
            </a:r>
            <a:endParaRPr sz="1600">
              <a:highlight>
                <a:srgbClr val="FFFFFF"/>
              </a:highlight>
            </a:endParaRPr>
          </a:p>
          <a:p>
            <a:pPr marL="0" lvl="0" indent="0" algn="l" rtl="0">
              <a:spcBef>
                <a:spcPts val="3200"/>
              </a:spcBef>
              <a:spcAft>
                <a:spcPts val="1600"/>
              </a:spcAft>
              <a:buNone/>
            </a:pPr>
            <a:endParaRPr/>
          </a:p>
        </p:txBody>
      </p:sp>
      <p:pic>
        <p:nvPicPr>
          <p:cNvPr id="67" name="Google Shape;67;p14"/>
          <p:cNvPicPr preferRelativeResize="0"/>
          <p:nvPr/>
        </p:nvPicPr>
        <p:blipFill>
          <a:blip r:embed="rId3">
            <a:alphaModFix/>
          </a:blip>
          <a:stretch>
            <a:fillRect/>
          </a:stretch>
        </p:blipFill>
        <p:spPr>
          <a:xfrm>
            <a:off x="5192625" y="1113725"/>
            <a:ext cx="3771900" cy="2041572"/>
          </a:xfrm>
          <a:prstGeom prst="rect">
            <a:avLst/>
          </a:prstGeom>
          <a:noFill/>
          <a:ln>
            <a:noFill/>
          </a:ln>
        </p:spPr>
      </p:pic>
      <p:sp>
        <p:nvSpPr>
          <p:cNvPr id="68" name="Google Shape;68;p14"/>
          <p:cNvSpPr txBox="1"/>
          <p:nvPr/>
        </p:nvSpPr>
        <p:spPr>
          <a:xfrm>
            <a:off x="54850" y="4773375"/>
            <a:ext cx="5620500" cy="2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https://sop4cv.com</a:t>
            </a:r>
            <a:endParaRPr sz="900"/>
          </a:p>
        </p:txBody>
      </p:sp>
      <p:pic>
        <p:nvPicPr>
          <p:cNvPr id="69" name="Google Shape;69;p14"/>
          <p:cNvPicPr preferRelativeResize="0"/>
          <p:nvPr/>
        </p:nvPicPr>
        <p:blipFill>
          <a:blip r:embed="rId4">
            <a:alphaModFix/>
          </a:blip>
          <a:stretch>
            <a:fillRect/>
          </a:stretch>
        </p:blipFill>
        <p:spPr>
          <a:xfrm>
            <a:off x="5192625" y="3418763"/>
            <a:ext cx="3771900" cy="1514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21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PeakUtils from Plotly</a:t>
            </a:r>
            <a:endParaRPr>
              <a:solidFill>
                <a:schemeClr val="accent2"/>
              </a:solidFill>
            </a:endParaRPr>
          </a:p>
        </p:txBody>
      </p:sp>
      <p:sp>
        <p:nvSpPr>
          <p:cNvPr id="75" name="Google Shape;75;p15"/>
          <p:cNvSpPr txBox="1">
            <a:spLocks noGrp="1"/>
          </p:cNvSpPr>
          <p:nvPr>
            <p:ph type="body" idx="1"/>
          </p:nvPr>
        </p:nvSpPr>
        <p:spPr>
          <a:xfrm>
            <a:off x="5431825" y="871725"/>
            <a:ext cx="3657300" cy="405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t>PeakUtils is a peak finding algorithm</a:t>
            </a:r>
            <a:endParaRPr sz="1600"/>
          </a:p>
          <a:p>
            <a:pPr marL="0" lvl="0" indent="0" algn="l" rtl="0">
              <a:lnSpc>
                <a:spcPct val="115000"/>
              </a:lnSpc>
              <a:spcBef>
                <a:spcPts val="0"/>
              </a:spcBef>
              <a:spcAft>
                <a:spcPts val="0"/>
              </a:spcAft>
              <a:buNone/>
            </a:pPr>
            <a:r>
              <a:rPr lang="en" sz="1600" b="1"/>
              <a:t>Benefits:</a:t>
            </a:r>
            <a:endParaRPr sz="1600" b="1"/>
          </a:p>
          <a:p>
            <a:pPr marL="457200" lvl="0" indent="-330200" algn="l" rtl="0">
              <a:lnSpc>
                <a:spcPct val="115000"/>
              </a:lnSpc>
              <a:spcBef>
                <a:spcPts val="0"/>
              </a:spcBef>
              <a:spcAft>
                <a:spcPts val="0"/>
              </a:spcAft>
              <a:buSzPts val="1600"/>
              <a:buChar char="-"/>
            </a:pPr>
            <a:r>
              <a:rPr lang="en" sz="1600"/>
              <a:t>Main methods: detection, fitting, interpolation, baseline, data preparation</a:t>
            </a:r>
            <a:endParaRPr sz="1600"/>
          </a:p>
          <a:p>
            <a:pPr marL="457200" lvl="0" indent="-330200" algn="l" rtl="0">
              <a:lnSpc>
                <a:spcPct val="115000"/>
              </a:lnSpc>
              <a:spcBef>
                <a:spcPts val="0"/>
              </a:spcBef>
              <a:spcAft>
                <a:spcPts val="0"/>
              </a:spcAft>
              <a:buSzPts val="1600"/>
              <a:buChar char="-"/>
            </a:pPr>
            <a:r>
              <a:rPr lang="en" sz="1600"/>
              <a:t>Favorable for live plotting</a:t>
            </a:r>
            <a:endParaRPr sz="1600"/>
          </a:p>
          <a:p>
            <a:pPr marL="457200" lvl="0" indent="-330200" algn="l" rtl="0">
              <a:lnSpc>
                <a:spcPct val="115000"/>
              </a:lnSpc>
              <a:spcBef>
                <a:spcPts val="0"/>
              </a:spcBef>
              <a:spcAft>
                <a:spcPts val="0"/>
              </a:spcAft>
              <a:buSzPts val="1600"/>
              <a:buChar char="-"/>
            </a:pPr>
            <a:r>
              <a:rPr lang="en" sz="1600"/>
              <a:t>Default draws all peaks</a:t>
            </a:r>
            <a:endParaRPr sz="1600"/>
          </a:p>
          <a:p>
            <a:pPr marL="0" lvl="0" indent="0" algn="l" rtl="0">
              <a:lnSpc>
                <a:spcPct val="115000"/>
              </a:lnSpc>
              <a:spcBef>
                <a:spcPts val="0"/>
              </a:spcBef>
              <a:spcAft>
                <a:spcPts val="0"/>
              </a:spcAft>
              <a:buNone/>
            </a:pPr>
            <a:r>
              <a:rPr lang="en" sz="1600" b="1"/>
              <a:t>Limitations:</a:t>
            </a:r>
            <a:endParaRPr sz="1600" b="1"/>
          </a:p>
          <a:p>
            <a:pPr marL="457200" lvl="0" indent="-330200" algn="l" rtl="0">
              <a:lnSpc>
                <a:spcPct val="115000"/>
              </a:lnSpc>
              <a:spcBef>
                <a:spcPts val="0"/>
              </a:spcBef>
              <a:spcAft>
                <a:spcPts val="0"/>
              </a:spcAft>
              <a:buSzPts val="1600"/>
              <a:buChar char="-"/>
            </a:pPr>
            <a:r>
              <a:rPr lang="en" sz="1600"/>
              <a:t>Poor detection of flatter peaks and plateaus</a:t>
            </a:r>
            <a:endParaRPr sz="1600"/>
          </a:p>
          <a:p>
            <a:pPr marL="457200" lvl="0" indent="-330200" algn="l" rtl="0">
              <a:lnSpc>
                <a:spcPct val="115000"/>
              </a:lnSpc>
              <a:spcBef>
                <a:spcPts val="0"/>
              </a:spcBef>
              <a:spcAft>
                <a:spcPts val="0"/>
              </a:spcAft>
              <a:buSzPts val="1600"/>
              <a:buChar char="-"/>
            </a:pPr>
            <a:r>
              <a:rPr lang="en" sz="1600"/>
              <a:t>Predominantly operates on 1D arrays</a:t>
            </a:r>
            <a:endParaRPr sz="1600"/>
          </a:p>
          <a:p>
            <a:pPr marL="457200" lvl="0" indent="-330200" algn="l" rtl="0">
              <a:lnSpc>
                <a:spcPct val="115000"/>
              </a:lnSpc>
              <a:spcBef>
                <a:spcPts val="0"/>
              </a:spcBef>
              <a:spcAft>
                <a:spcPts val="0"/>
              </a:spcAft>
              <a:buSzPts val="1600"/>
              <a:buChar char="-"/>
            </a:pPr>
            <a:r>
              <a:rPr lang="en" sz="1600"/>
              <a:t>Inconsistencies around sharp peaks</a:t>
            </a:r>
            <a:endParaRPr sz="1600"/>
          </a:p>
          <a:p>
            <a:pPr marL="0" lvl="0" indent="0" algn="l" rtl="0">
              <a:spcBef>
                <a:spcPts val="0"/>
              </a:spcBef>
              <a:spcAft>
                <a:spcPts val="1600"/>
              </a:spcAft>
              <a:buNone/>
            </a:pPr>
            <a:endParaRPr sz="1400"/>
          </a:p>
        </p:txBody>
      </p:sp>
      <p:pic>
        <p:nvPicPr>
          <p:cNvPr id="76" name="Google Shape;76;p15"/>
          <p:cNvPicPr preferRelativeResize="0"/>
          <p:nvPr/>
        </p:nvPicPr>
        <p:blipFill>
          <a:blip r:embed="rId3">
            <a:alphaModFix/>
          </a:blip>
          <a:stretch>
            <a:fillRect/>
          </a:stretch>
        </p:blipFill>
        <p:spPr>
          <a:xfrm>
            <a:off x="97125" y="4424600"/>
            <a:ext cx="5263874" cy="365325"/>
          </a:xfrm>
          <a:prstGeom prst="rect">
            <a:avLst/>
          </a:prstGeom>
          <a:noFill/>
          <a:ln>
            <a:noFill/>
          </a:ln>
        </p:spPr>
      </p:pic>
      <p:pic>
        <p:nvPicPr>
          <p:cNvPr id="77" name="Google Shape;77;p15"/>
          <p:cNvPicPr preferRelativeResize="0"/>
          <p:nvPr/>
        </p:nvPicPr>
        <p:blipFill>
          <a:blip r:embed="rId4">
            <a:alphaModFix/>
          </a:blip>
          <a:stretch>
            <a:fillRect/>
          </a:stretch>
        </p:blipFill>
        <p:spPr>
          <a:xfrm>
            <a:off x="134388" y="1299375"/>
            <a:ext cx="5189350" cy="3002400"/>
          </a:xfrm>
          <a:prstGeom prst="rect">
            <a:avLst/>
          </a:prstGeom>
          <a:noFill/>
          <a:ln>
            <a:noFill/>
          </a:ln>
        </p:spPr>
      </p:pic>
      <p:sp>
        <p:nvSpPr>
          <p:cNvPr id="78" name="Google Shape;78;p15"/>
          <p:cNvSpPr txBox="1"/>
          <p:nvPr/>
        </p:nvSpPr>
        <p:spPr>
          <a:xfrm>
            <a:off x="54050" y="4789925"/>
            <a:ext cx="2129400" cy="24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Open Sans"/>
                <a:ea typeface="Open Sans"/>
                <a:cs typeface="Open Sans"/>
                <a:sym typeface="Open Sans"/>
              </a:rPr>
              <a:t>https://plot.ly/python/peak-fitting/</a:t>
            </a:r>
            <a:endParaRPr sz="9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69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peakdetect by Sixtenbe</a:t>
            </a:r>
            <a:endParaRPr>
              <a:solidFill>
                <a:schemeClr val="accent2"/>
              </a:solidFill>
            </a:endParaRPr>
          </a:p>
        </p:txBody>
      </p:sp>
      <p:pic>
        <p:nvPicPr>
          <p:cNvPr id="84" name="Google Shape;84;p16"/>
          <p:cNvPicPr preferRelativeResize="0"/>
          <p:nvPr/>
        </p:nvPicPr>
        <p:blipFill>
          <a:blip r:embed="rId3">
            <a:alphaModFix/>
          </a:blip>
          <a:stretch>
            <a:fillRect/>
          </a:stretch>
        </p:blipFill>
        <p:spPr>
          <a:xfrm>
            <a:off x="173875" y="738550"/>
            <a:ext cx="3704050" cy="2781450"/>
          </a:xfrm>
          <a:prstGeom prst="rect">
            <a:avLst/>
          </a:prstGeom>
          <a:noFill/>
          <a:ln>
            <a:noFill/>
          </a:ln>
        </p:spPr>
      </p:pic>
      <p:pic>
        <p:nvPicPr>
          <p:cNvPr id="85" name="Google Shape;85;p16"/>
          <p:cNvPicPr preferRelativeResize="0"/>
          <p:nvPr/>
        </p:nvPicPr>
        <p:blipFill rotWithShape="1">
          <a:blip r:embed="rId4">
            <a:alphaModFix/>
          </a:blip>
          <a:srcRect r="47362"/>
          <a:stretch/>
        </p:blipFill>
        <p:spPr>
          <a:xfrm>
            <a:off x="311700" y="3296675"/>
            <a:ext cx="3704052" cy="1490093"/>
          </a:xfrm>
          <a:prstGeom prst="rect">
            <a:avLst/>
          </a:prstGeom>
          <a:noFill/>
          <a:ln>
            <a:noFill/>
          </a:ln>
        </p:spPr>
      </p:pic>
      <p:sp>
        <p:nvSpPr>
          <p:cNvPr id="86" name="Google Shape;86;p16"/>
          <p:cNvSpPr txBox="1"/>
          <p:nvPr/>
        </p:nvSpPr>
        <p:spPr>
          <a:xfrm>
            <a:off x="173875" y="4741725"/>
            <a:ext cx="4960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https://blog.ytotech.com/2015/11/01/findpeaks-in-python/</a:t>
            </a:r>
            <a:endParaRPr sz="1200"/>
          </a:p>
        </p:txBody>
      </p:sp>
      <p:sp>
        <p:nvSpPr>
          <p:cNvPr id="87" name="Google Shape;87;p16"/>
          <p:cNvSpPr txBox="1">
            <a:spLocks noGrp="1"/>
          </p:cNvSpPr>
          <p:nvPr>
            <p:ph type="body" idx="1"/>
          </p:nvPr>
        </p:nvSpPr>
        <p:spPr>
          <a:xfrm>
            <a:off x="4015750" y="977038"/>
            <a:ext cx="4770600" cy="3474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highlight>
                  <a:srgbClr val="FFFFFF"/>
                </a:highlight>
              </a:rPr>
              <a:t>Peakdetect is a translation of a Matlab script.</a:t>
            </a:r>
            <a:endParaRPr sz="1600">
              <a:highlight>
                <a:srgbClr val="FFFFFF"/>
              </a:highlight>
            </a:endParaRPr>
          </a:p>
          <a:p>
            <a:pPr marL="457200" lvl="0" indent="-330200" algn="l" rtl="0">
              <a:spcBef>
                <a:spcPts val="0"/>
              </a:spcBef>
              <a:spcAft>
                <a:spcPts val="0"/>
              </a:spcAft>
              <a:buSzPts val="1600"/>
              <a:buChar char="●"/>
            </a:pPr>
            <a:r>
              <a:rPr lang="en" sz="1600" b="1">
                <a:highlight>
                  <a:srgbClr val="FFFFFF"/>
                </a:highlight>
              </a:rPr>
              <a:t>Pros:</a:t>
            </a:r>
            <a:endParaRPr sz="1600" b="1">
              <a:highlight>
                <a:srgbClr val="FFFFFF"/>
              </a:highlight>
            </a:endParaRPr>
          </a:p>
          <a:p>
            <a:pPr marL="914400" lvl="1" indent="-330200" algn="l" rtl="0">
              <a:spcBef>
                <a:spcPts val="0"/>
              </a:spcBef>
              <a:spcAft>
                <a:spcPts val="0"/>
              </a:spcAft>
              <a:buSzPts val="1600"/>
              <a:buChar char="○"/>
            </a:pPr>
            <a:r>
              <a:rPr lang="en" sz="1600">
                <a:highlight>
                  <a:srgbClr val="FFFFFF"/>
                </a:highlight>
              </a:rPr>
              <a:t>Attempts to emulate Matlab’s findpeaks.</a:t>
            </a:r>
            <a:endParaRPr sz="1600">
              <a:highlight>
                <a:srgbClr val="FFFFFF"/>
              </a:highlight>
            </a:endParaRPr>
          </a:p>
          <a:p>
            <a:pPr marL="914400" lvl="1" indent="-330200" algn="l" rtl="0">
              <a:spcBef>
                <a:spcPts val="0"/>
              </a:spcBef>
              <a:spcAft>
                <a:spcPts val="0"/>
              </a:spcAft>
              <a:buSzPts val="1600"/>
              <a:buChar char="○"/>
            </a:pPr>
            <a:r>
              <a:rPr lang="en" sz="1600">
                <a:highlight>
                  <a:srgbClr val="FFFFFF"/>
                </a:highlight>
              </a:rPr>
              <a:t>Single file source that is trivial to use.</a:t>
            </a:r>
            <a:endParaRPr sz="1600">
              <a:highlight>
                <a:srgbClr val="FFFFFF"/>
              </a:highlight>
            </a:endParaRPr>
          </a:p>
          <a:p>
            <a:pPr marL="457200" lvl="0" indent="-330200" algn="l" rtl="0">
              <a:spcBef>
                <a:spcPts val="0"/>
              </a:spcBef>
              <a:spcAft>
                <a:spcPts val="0"/>
              </a:spcAft>
              <a:buSzPts val="1600"/>
              <a:buChar char="●"/>
            </a:pPr>
            <a:r>
              <a:rPr lang="en" sz="1600" b="1">
                <a:highlight>
                  <a:srgbClr val="FFFFFF"/>
                </a:highlight>
              </a:rPr>
              <a:t>Cons:</a:t>
            </a:r>
            <a:endParaRPr sz="1600" b="1">
              <a:highlight>
                <a:srgbClr val="FFFFFF"/>
              </a:highlight>
            </a:endParaRPr>
          </a:p>
          <a:p>
            <a:pPr marL="914400" lvl="1" indent="-330200" algn="l" rtl="0">
              <a:spcBef>
                <a:spcPts val="0"/>
              </a:spcBef>
              <a:spcAft>
                <a:spcPts val="0"/>
              </a:spcAft>
              <a:buSzPts val="1600"/>
              <a:buChar char="○"/>
            </a:pPr>
            <a:r>
              <a:rPr lang="en" sz="1600">
                <a:highlight>
                  <a:srgbClr val="FFFFFF"/>
                </a:highlight>
              </a:rPr>
              <a:t>Won’t give same results as findpeaks.</a:t>
            </a:r>
            <a:endParaRPr sz="1600">
              <a:highlight>
                <a:srgbClr val="FFFFFF"/>
              </a:highlight>
            </a:endParaRPr>
          </a:p>
          <a:p>
            <a:pPr marL="914400" lvl="1" indent="-330200" algn="l" rtl="0">
              <a:spcBef>
                <a:spcPts val="0"/>
              </a:spcBef>
              <a:spcAft>
                <a:spcPts val="0"/>
              </a:spcAft>
              <a:buSzPts val="1600"/>
              <a:buChar char="○"/>
            </a:pPr>
            <a:r>
              <a:rPr lang="en" sz="1600">
                <a:highlight>
                  <a:srgbClr val="FFFFFF"/>
                </a:highlight>
              </a:rPr>
              <a:t>Algorithm falls short on low sampled signals.</a:t>
            </a:r>
            <a:endParaRPr sz="1600">
              <a:highlight>
                <a:srgbClr val="FFFFFF"/>
              </a:highlight>
            </a:endParaRPr>
          </a:p>
          <a:p>
            <a:pPr marL="914400" lvl="1" indent="-330200" algn="l" rtl="0">
              <a:spcBef>
                <a:spcPts val="0"/>
              </a:spcBef>
              <a:spcAft>
                <a:spcPts val="0"/>
              </a:spcAft>
              <a:buSzPts val="1600"/>
              <a:buChar char="○"/>
            </a:pPr>
            <a:r>
              <a:rPr lang="en" sz="1600">
                <a:highlight>
                  <a:srgbClr val="FFFFFF"/>
                </a:highlight>
              </a:rPr>
              <a:t>Minimal support for filtering.</a:t>
            </a:r>
            <a:endParaRPr sz="1600">
              <a:highlight>
                <a:srgbClr val="FFFFFF"/>
              </a:highlight>
            </a:endParaRPr>
          </a:p>
          <a:p>
            <a:pPr marL="0" lvl="0" indent="0" algn="l" rtl="0">
              <a:spcBef>
                <a:spcPts val="32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91700" y="89375"/>
            <a:ext cx="3534900" cy="112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2"/>
                </a:solidFill>
              </a:rPr>
              <a:t>Octave-Forge Signal Package</a:t>
            </a:r>
            <a:endParaRPr sz="3000">
              <a:solidFill>
                <a:schemeClr val="accent2"/>
              </a:solidFill>
            </a:endParaRPr>
          </a:p>
        </p:txBody>
      </p:sp>
      <p:pic>
        <p:nvPicPr>
          <p:cNvPr id="93" name="Google Shape;93;p17"/>
          <p:cNvPicPr preferRelativeResize="0"/>
          <p:nvPr/>
        </p:nvPicPr>
        <p:blipFill rotWithShape="1">
          <a:blip r:embed="rId3">
            <a:alphaModFix/>
          </a:blip>
          <a:srcRect l="3456" r="8141"/>
          <a:stretch/>
        </p:blipFill>
        <p:spPr>
          <a:xfrm>
            <a:off x="91700" y="1386625"/>
            <a:ext cx="4879719" cy="2804188"/>
          </a:xfrm>
          <a:prstGeom prst="rect">
            <a:avLst/>
          </a:prstGeom>
          <a:noFill/>
          <a:ln>
            <a:noFill/>
          </a:ln>
        </p:spPr>
      </p:pic>
      <p:sp>
        <p:nvSpPr>
          <p:cNvPr id="94" name="Google Shape;94;p17"/>
          <p:cNvSpPr txBox="1"/>
          <p:nvPr/>
        </p:nvSpPr>
        <p:spPr>
          <a:xfrm>
            <a:off x="91700" y="4722025"/>
            <a:ext cx="4047300" cy="31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Source of image: https://github.com/MonsieurV/py-findpeaks</a:t>
            </a:r>
            <a:endParaRPr sz="1100"/>
          </a:p>
        </p:txBody>
      </p:sp>
      <p:sp>
        <p:nvSpPr>
          <p:cNvPr id="95" name="Google Shape;95;p17"/>
          <p:cNvSpPr txBox="1"/>
          <p:nvPr/>
        </p:nvSpPr>
        <p:spPr>
          <a:xfrm>
            <a:off x="5043050" y="1044800"/>
            <a:ext cx="4047300" cy="37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2"/>
                </a:solidFill>
                <a:latin typeface="Lato"/>
                <a:ea typeface="Lato"/>
                <a:cs typeface="Lato"/>
                <a:sym typeface="Lato"/>
              </a:rPr>
              <a:t>Benefits</a:t>
            </a:r>
            <a:r>
              <a:rPr lang="en" sz="1600">
                <a:solidFill>
                  <a:schemeClr val="dk2"/>
                </a:solidFill>
                <a:latin typeface="Lato"/>
                <a:ea typeface="Lato"/>
                <a:cs typeface="Lato"/>
                <a:sym typeface="Lato"/>
              </a:rPr>
              <a:t>:</a:t>
            </a:r>
            <a:endParaRPr sz="1600">
              <a:solidFill>
                <a:schemeClr val="dk2"/>
              </a:solidFill>
              <a:latin typeface="Lato"/>
              <a:ea typeface="Lato"/>
              <a:cs typeface="Lato"/>
              <a:sym typeface="Lato"/>
            </a:endParaRPr>
          </a:p>
          <a:p>
            <a:pPr marL="457200" lvl="0" indent="-330200" algn="l" rtl="0">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Last updated April 2018. There is plenty of documentation.</a:t>
            </a:r>
            <a:endParaRPr sz="1600">
              <a:solidFill>
                <a:schemeClr val="dk2"/>
              </a:solidFill>
              <a:latin typeface="Lato"/>
              <a:ea typeface="Lato"/>
              <a:cs typeface="Lato"/>
              <a:sym typeface="Lato"/>
            </a:endParaRPr>
          </a:p>
          <a:p>
            <a:pPr marL="457200" lvl="0" indent="-330200" algn="l" rtl="0">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It can detect both local maxima and local minima</a:t>
            </a:r>
            <a:endParaRPr sz="1600">
              <a:solidFill>
                <a:schemeClr val="dk2"/>
              </a:solidFill>
              <a:latin typeface="Lato"/>
              <a:ea typeface="Lato"/>
              <a:cs typeface="Lato"/>
              <a:sym typeface="Lato"/>
            </a:endParaRPr>
          </a:p>
          <a:p>
            <a:pPr marL="0" lvl="0" indent="0" algn="l" rtl="0">
              <a:spcBef>
                <a:spcPts val="0"/>
              </a:spcBef>
              <a:spcAft>
                <a:spcPts val="0"/>
              </a:spcAft>
              <a:buNone/>
            </a:pPr>
            <a:r>
              <a:rPr lang="en" sz="1600" b="1">
                <a:solidFill>
                  <a:schemeClr val="dk2"/>
                </a:solidFill>
                <a:latin typeface="Lato"/>
                <a:ea typeface="Lato"/>
                <a:cs typeface="Lato"/>
                <a:sym typeface="Lato"/>
              </a:rPr>
              <a:t>Drawbacks:</a:t>
            </a:r>
            <a:endParaRPr sz="1600" b="1">
              <a:solidFill>
                <a:schemeClr val="dk2"/>
              </a:solidFill>
              <a:latin typeface="Lato"/>
              <a:ea typeface="Lato"/>
              <a:cs typeface="Lato"/>
              <a:sym typeface="Lato"/>
            </a:endParaRPr>
          </a:p>
          <a:p>
            <a:pPr marL="457200" lvl="0" indent="-330200" algn="l" rtl="0">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Requires oct2py bridge for python. Requires a complicated and inefficient setup to be called from python code</a:t>
            </a:r>
            <a:endParaRPr sz="1600">
              <a:solidFill>
                <a:schemeClr val="dk2"/>
              </a:solidFill>
              <a:latin typeface="Lato"/>
              <a:ea typeface="Lato"/>
              <a:cs typeface="Lato"/>
              <a:sym typeface="Lato"/>
            </a:endParaRPr>
          </a:p>
          <a:p>
            <a:pPr marL="457200" lvl="0" indent="-330200" algn="l" rtl="0">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Returns value of data at peaks and an index indicating their position. Indexation is Matlab style, so need to subtract 1 for python.</a:t>
            </a:r>
            <a:endParaRPr sz="1600">
              <a:solidFill>
                <a:schemeClr val="dk2"/>
              </a:solidFill>
              <a:latin typeface="Lato"/>
              <a:ea typeface="Lato"/>
              <a:cs typeface="Lato"/>
              <a:sym typeface="Lato"/>
            </a:endParaRPr>
          </a:p>
          <a:p>
            <a:pPr marL="457200" lvl="0" indent="-330200" algn="l" rtl="0">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Expects a single column vector input</a:t>
            </a:r>
            <a:endParaRPr sz="1600">
              <a:solidFill>
                <a:schemeClr val="dk2"/>
              </a:solidFill>
              <a:latin typeface="Lato"/>
              <a:ea typeface="Lato"/>
              <a:cs typeface="Lato"/>
              <a:sym typeface="Lato"/>
            </a:endParaRPr>
          </a:p>
        </p:txBody>
      </p:sp>
      <p:sp>
        <p:nvSpPr>
          <p:cNvPr id="96" name="Google Shape;96;p17"/>
          <p:cNvSpPr txBox="1"/>
          <p:nvPr/>
        </p:nvSpPr>
        <p:spPr>
          <a:xfrm>
            <a:off x="3917900" y="177425"/>
            <a:ext cx="5294100" cy="9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a:solidFill>
                  <a:schemeClr val="dk2"/>
                </a:solidFill>
                <a:latin typeface="Lato"/>
                <a:ea typeface="Lato"/>
                <a:cs typeface="Lato"/>
                <a:sym typeface="Lato"/>
              </a:rPr>
              <a:t>Octave is a high-level programming language for scientific computing. The Octave-Forge Signal Package contains a findpeaks function</a:t>
            </a:r>
            <a:endParaRPr>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Plan</a:t>
            </a:r>
            <a:endParaRPr/>
          </a:p>
        </p:txBody>
      </p:sp>
      <p:sp>
        <p:nvSpPr>
          <p:cNvPr id="102" name="Google Shape;10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will be using PeakUtils</a:t>
            </a:r>
            <a:endParaRPr/>
          </a:p>
          <a:p>
            <a:pPr marL="914400" lvl="1" indent="-317500" algn="l" rtl="0">
              <a:spcBef>
                <a:spcPts val="0"/>
              </a:spcBef>
              <a:spcAft>
                <a:spcPts val="0"/>
              </a:spcAft>
              <a:buSzPts val="1400"/>
              <a:buChar char="○"/>
            </a:pPr>
            <a:r>
              <a:rPr lang="en"/>
              <a:t>Peak detection</a:t>
            </a:r>
            <a:endParaRPr/>
          </a:p>
          <a:p>
            <a:pPr marL="914400" lvl="1" indent="-317500" algn="l" rtl="0">
              <a:spcBef>
                <a:spcPts val="0"/>
              </a:spcBef>
              <a:spcAft>
                <a:spcPts val="0"/>
              </a:spcAft>
              <a:buSzPts val="1400"/>
              <a:buChar char="○"/>
            </a:pPr>
            <a:r>
              <a:rPr lang="en"/>
              <a:t>Peak fitting</a:t>
            </a:r>
            <a:endParaRPr/>
          </a:p>
          <a:p>
            <a:pPr marL="914400" lvl="1" indent="-317500" algn="l" rtl="0">
              <a:spcBef>
                <a:spcPts val="0"/>
              </a:spcBef>
              <a:spcAft>
                <a:spcPts val="0"/>
              </a:spcAft>
              <a:buSzPts val="1400"/>
              <a:buChar char="○"/>
            </a:pPr>
            <a:r>
              <a:rPr lang="en"/>
              <a:t>Peak smoothing</a:t>
            </a:r>
            <a:endParaRPr/>
          </a:p>
          <a:p>
            <a:pPr marL="914400" lvl="1" indent="-317500" algn="l" rtl="0">
              <a:spcBef>
                <a:spcPts val="0"/>
              </a:spcBef>
              <a:spcAft>
                <a:spcPts val="0"/>
              </a:spcAft>
              <a:buSzPts val="1400"/>
              <a:buChar char="○"/>
            </a:pPr>
            <a:r>
              <a:rPr lang="en"/>
              <a:t>Baseline detection</a:t>
            </a: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500</Words>
  <Application>Microsoft Office PowerPoint</Application>
  <PresentationFormat>On-screen Show (16:9)</PresentationFormat>
  <Paragraphs>50</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Lato</vt:lpstr>
      <vt:lpstr>Playfair Display</vt:lpstr>
      <vt:lpstr>Courier New</vt:lpstr>
      <vt:lpstr>Open Sans</vt:lpstr>
      <vt:lpstr>Arial</vt:lpstr>
      <vt:lpstr>Coral</vt:lpstr>
      <vt:lpstr>Technology Review:  Peak Detection</vt:lpstr>
      <vt:lpstr>Background &amp; Motivation</vt:lpstr>
      <vt:lpstr>PeakUtils from Plotly</vt:lpstr>
      <vt:lpstr>peakdetect by Sixtenbe</vt:lpstr>
      <vt:lpstr>Octave-Forge Signal Package</vt:lpstr>
      <vt:lpstr>Final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Review:  Peak Detection</dc:title>
  <dc:creator>Keertana Krishnan</dc:creator>
  <cp:lastModifiedBy>Keertana Krishnan</cp:lastModifiedBy>
  <cp:revision>1</cp:revision>
  <dcterms:modified xsi:type="dcterms:W3CDTF">2019-03-05T00:10:58Z</dcterms:modified>
</cp:coreProperties>
</file>