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7" r:id="rId6"/>
  </p:sldMasterIdLst>
  <p:notesMasterIdLst>
    <p:notesMasterId r:id="rId18"/>
  </p:notesMasterIdLst>
  <p:sldIdLst>
    <p:sldId id="277" r:id="rId7"/>
    <p:sldId id="278" r:id="rId8"/>
    <p:sldId id="279" r:id="rId9"/>
    <p:sldId id="286" r:id="rId10"/>
    <p:sldId id="287" r:id="rId11"/>
    <p:sldId id="285" r:id="rId12"/>
    <p:sldId id="281" r:id="rId13"/>
    <p:sldId id="282" r:id="rId14"/>
    <p:sldId id="283" r:id="rId15"/>
    <p:sldId id="284"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EE503-714B-4E7D-927A-C8905DEEAA63}">
          <p14:sldIdLst>
            <p14:sldId id="277"/>
            <p14:sldId id="278"/>
            <p14:sldId id="279"/>
            <p14:sldId id="286"/>
            <p14:sldId id="287"/>
            <p14:sldId id="285"/>
            <p14:sldId id="281"/>
            <p14:sldId id="282"/>
            <p14:sldId id="283"/>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3378"/>
    <a:srgbClr val="48327B"/>
    <a:srgbClr val="372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0247" autoAdjust="0"/>
  </p:normalViewPr>
  <p:slideViewPr>
    <p:cSldViewPr snapToGrid="0">
      <p:cViewPr>
        <p:scale>
          <a:sx n="90" d="100"/>
          <a:sy n="90" d="100"/>
        </p:scale>
        <p:origin x="1392" y="3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Voice should be like if you showed it to an employer</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405747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 definitely</a:t>
            </a:r>
          </a:p>
          <a:p>
            <a:r>
              <a:rPr lang="en-GB" dirty="0"/>
              <a:t>Go deeper into things</a:t>
            </a:r>
          </a:p>
          <a:p>
            <a:r>
              <a:rPr lang="en-GB" dirty="0"/>
              <a:t>Go into more complex things -&gt; shadows, reflections -&gt; overview of theory and how its done</a:t>
            </a:r>
          </a:p>
          <a:p>
            <a:r>
              <a:rPr lang="en-GB" dirty="0"/>
              <a:t>Do analyse as well</a:t>
            </a:r>
          </a:p>
          <a:p>
            <a:endParaRPr lang="en-GB" dirty="0"/>
          </a:p>
          <a:p>
            <a:r>
              <a:rPr lang="en-US" sz="1200" dirty="0"/>
              <a:t>This cost was fine for producing images in TV and film had been much to high for games to implement into real-time. But with technological advances, like the </a:t>
            </a:r>
            <a:r>
              <a:rPr lang="en-US" sz="1200" i="1" dirty="0"/>
              <a:t>Nvidia GeForce RTX 2080, </a:t>
            </a:r>
            <a:r>
              <a:rPr lang="en-US" sz="1200" dirty="0"/>
              <a:t> it is slowly becoming possible for real-time. </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0142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Bullet points mostly</a:t>
            </a:r>
          </a:p>
        </p:txBody>
      </p:sp>
      <p:sp>
        <p:nvSpPr>
          <p:cNvPr id="4" name="Slide Number Placeholder 3"/>
          <p:cNvSpPr>
            <a:spLocks noGrp="1"/>
          </p:cNvSpPr>
          <p:nvPr>
            <p:ph type="sldNum" sz="quarter" idx="5"/>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201560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Graphs onto threads and objects and dept and stuff</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47248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12/10/2019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913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4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84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04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51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3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2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12/10/2019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61883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en.m.wikipedia.org/wiki/file:ray_trace_diagram.png"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IBM_Blue_Gene_P_supercomputer.jpg"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486876" y="2032000"/>
            <a:ext cx="4513792" cy="2819398"/>
          </a:xfrm>
        </p:spPr>
        <p:txBody>
          <a:bodyPr>
            <a:normAutofit/>
          </a:bodyPr>
          <a:lstStyle/>
          <a:p>
            <a:r>
              <a:rPr lang="en-US" dirty="0"/>
              <a:t>Graphics and Computational Programming</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86876" y="4851399"/>
            <a:ext cx="4513792" cy="914401"/>
          </a:xfrm>
        </p:spPr>
        <p:txBody>
          <a:bodyPr>
            <a:normAutofit/>
          </a:bodyPr>
          <a:lstStyle/>
          <a:p>
            <a:r>
              <a:rPr lang="en-US" dirty="0"/>
              <a:t>Maria Tozo</a:t>
            </a:r>
          </a:p>
        </p:txBody>
      </p:sp>
      <p:sp>
        <p:nvSpPr>
          <p:cNvPr id="99"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4"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02">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103">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05">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07">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14">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15">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16">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17">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18">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19">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20">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21">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22">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23">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24">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25">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26">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27">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28">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29">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30">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31">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32">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6" name="Graphic 95" descr="Processor">
            <a:extLst>
              <a:ext uri="{FF2B5EF4-FFF2-40B4-BE49-F238E27FC236}">
                <a16:creationId xmlns:a16="http://schemas.microsoft.com/office/drawing/2014/main" id="{89147271-FA12-4097-A4CF-A77629E5F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schemeClr>
            </a:innerShdw>
          </a:effectLst>
        </p:spPr>
      </p:pic>
    </p:spTree>
    <p:extLst>
      <p:ext uri="{BB962C8B-B14F-4D97-AF65-F5344CB8AC3E}">
        <p14:creationId xmlns:p14="http://schemas.microsoft.com/office/powerpoint/2010/main" val="28031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GB" sz="4800" dirty="0"/>
              <a:t>Evaluation</a:t>
            </a:r>
            <a:endParaRPr lang="en-US" sz="4400" dirty="0"/>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76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5" name="Picture 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a:effectLst>
            <a:outerShdw blurRad="50800" dist="38100" dir="8100000" algn="tr" rotWithShape="0">
              <a:prstClr val="black">
                <a:alpha val="40000"/>
              </a:prstClr>
            </a:outerShdw>
          </a:effectLst>
        </p:spPr>
        <p:txBody>
          <a:bodyPr vert="horz" lIns="91440" tIns="45720" rIns="91440" bIns="45720" rtlCol="0" anchor="b">
            <a:normAutofit/>
          </a:bodyPr>
          <a:lstStyle/>
          <a:p>
            <a:pPr algn="r"/>
            <a:r>
              <a:rPr lang="en-US" sz="4800" dirty="0"/>
              <a:t>Theory and Design</a:t>
            </a:r>
          </a:p>
        </p:txBody>
      </p:sp>
      <p:sp>
        <p:nvSpPr>
          <p:cNvPr id="96"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7"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14">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9" name="Graphic 5" descr="Books">
            <a:extLst>
              <a:ext uri="{FF2B5EF4-FFF2-40B4-BE49-F238E27FC236}">
                <a16:creationId xmlns:a16="http://schemas.microsoft.com/office/drawing/2014/main" id="{9847E9B2-92D3-4F22-BF32-7F9C9C7C9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alpha val="98000"/>
              </a:schemeClr>
            </a:innerShdw>
          </a:effectLst>
        </p:spPr>
      </p:pic>
    </p:spTree>
    <p:extLst>
      <p:ext uri="{BB962C8B-B14F-4D97-AF65-F5344CB8AC3E}">
        <p14:creationId xmlns:p14="http://schemas.microsoft.com/office/powerpoint/2010/main" val="370514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1471" y="1434049"/>
            <a:ext cx="10131425" cy="1456267"/>
          </a:xfrm>
        </p:spPr>
        <p:txBody>
          <a:bodyPr vert="horz" lIns="91440" tIns="45720" rIns="91440" bIns="45720" rtlCol="0" anchor="b">
            <a:normAutofit/>
          </a:bodyPr>
          <a:lstStyle/>
          <a:p>
            <a:r>
              <a:rPr lang="en-US" sz="4800" dirty="0"/>
              <a:t>Project Information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21471" y="2966517"/>
            <a:ext cx="10131425" cy="2218042"/>
          </a:xfrm>
        </p:spPr>
        <p:txBody>
          <a:bodyPr vert="horz" lIns="91440" tIns="45720" rIns="91440" bIns="45720" rtlCol="0" anchor="t">
            <a:normAutofit/>
          </a:bodyPr>
          <a:lstStyle/>
          <a:p>
            <a:pPr marL="0" indent="0">
              <a:buNone/>
            </a:pPr>
            <a:r>
              <a:rPr lang="en-GB" dirty="0"/>
              <a:t>For this project I choose to do a parallel ray tracer. With an end result that is able to render some simple shapes with a choice of different material for each shape that would interact with multiple lights. </a:t>
            </a:r>
          </a:p>
          <a:p>
            <a:pPr marL="0" indent="0">
              <a:buNone/>
            </a:pPr>
            <a:r>
              <a:rPr lang="en-GB" dirty="0"/>
              <a:t>Throughout this video I will go over and discuss my research into ray tracing and parallelisation and how it helped me in design and implement my ray tracer</a:t>
            </a:r>
            <a:endParaRPr lang="en-US" cap="all" dirty="0"/>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72F3C9-1610-4AAA-BD12-E6790D1ED1ED}"/>
              </a:ext>
            </a:extLst>
          </p:cNvPr>
          <p:cNvSpPr>
            <a:spLocks noGrp="1"/>
          </p:cNvSpPr>
          <p:nvPr>
            <p:ph type="title"/>
          </p:nvPr>
        </p:nvSpPr>
        <p:spPr>
          <a:xfrm>
            <a:off x="825909" y="808055"/>
            <a:ext cx="4118231" cy="1453363"/>
          </a:xfrm>
        </p:spPr>
        <p:txBody>
          <a:bodyPr vert="horz" lIns="91440" tIns="45720" rIns="91440" bIns="45720" rtlCol="0" anchor="ctr">
            <a:normAutofit/>
          </a:bodyPr>
          <a:lstStyle/>
          <a:p>
            <a:r>
              <a:rPr lang="en-US" dirty="0"/>
              <a:t>What is Ray Tracing?</a:t>
            </a:r>
          </a:p>
        </p:txBody>
      </p:sp>
      <p:sp>
        <p:nvSpPr>
          <p:cNvPr id="4" name="Content Placeholder 3">
            <a:extLst>
              <a:ext uri="{FF2B5EF4-FFF2-40B4-BE49-F238E27FC236}">
                <a16:creationId xmlns:a16="http://schemas.microsoft.com/office/drawing/2014/main" id="{B4759558-4BFE-4C67-8F13-1579F7F51F27}"/>
              </a:ext>
            </a:extLst>
          </p:cNvPr>
          <p:cNvSpPr>
            <a:spLocks noGrp="1"/>
          </p:cNvSpPr>
          <p:nvPr>
            <p:ph sz="half" idx="1"/>
          </p:nvPr>
        </p:nvSpPr>
        <p:spPr>
          <a:xfrm>
            <a:off x="802178" y="2261420"/>
            <a:ext cx="4002936" cy="3637935"/>
          </a:xfrm>
        </p:spPr>
        <p:txBody>
          <a:bodyPr vert="horz" lIns="91440" tIns="45720" rIns="91440" bIns="45720" rtlCol="0" anchor="ctr">
            <a:normAutofit/>
          </a:bodyPr>
          <a:lstStyle/>
          <a:p>
            <a:pPr marL="0" indent="0">
              <a:lnSpc>
                <a:spcPct val="90000"/>
              </a:lnSpc>
              <a:buNone/>
            </a:pPr>
            <a:r>
              <a:rPr lang="en-US" sz="1500" dirty="0"/>
              <a:t>	Ray Tracing is the process of rendering a 3D images on a 2D display by tracing a path of light through pixels on an image plane. </a:t>
            </a:r>
          </a:p>
          <a:p>
            <a:pPr marL="0" indent="0">
              <a:lnSpc>
                <a:spcPct val="90000"/>
              </a:lnSpc>
              <a:buNone/>
            </a:pPr>
            <a:r>
              <a:rPr lang="en-US" sz="1500" dirty="0"/>
              <a:t>	Ray tracing is done by sending a ray that represents a pixel from your camera point into the scene that checks for a collision with any scene objects and return it’s color.</a:t>
            </a:r>
          </a:p>
          <a:p>
            <a:pPr marL="0" indent="0">
              <a:lnSpc>
                <a:spcPct val="90000"/>
              </a:lnSpc>
              <a:buNone/>
            </a:pPr>
            <a:r>
              <a:rPr lang="en-US" sz="1500" dirty="0"/>
              <a:t>	Though it’s capable of producing a much higher degree of realism over other rendering methods, it comes a much greater computational cost and can take a while to render an image. </a:t>
            </a:r>
          </a:p>
        </p:txBody>
      </p:sp>
      <p:pic>
        <p:nvPicPr>
          <p:cNvPr id="7" name="Content Placeholder 6">
            <a:extLst>
              <a:ext uri="{FF2B5EF4-FFF2-40B4-BE49-F238E27FC236}">
                <a16:creationId xmlns:a16="http://schemas.microsoft.com/office/drawing/2014/main" id="{02AA90A6-E800-45C1-A91C-5C87334AF400}"/>
              </a:ext>
            </a:extLst>
          </p:cNvPr>
          <p:cNvPicPr>
            <a:picLocks noGrp="1" noChangeAspect="1"/>
          </p:cNvPicPr>
          <p:nvPr>
            <p:ph sz="half" idx="2"/>
          </p:nvPr>
        </p:nvPicPr>
        <p:blipFill>
          <a:blip r:embed="rId5">
            <a:extLst>
              <a:ext uri="{837473B0-CC2E-450A-ABE3-18F120FF3D39}">
                <a1611:picAttrSrcUrl xmlns:a1611="http://schemas.microsoft.com/office/drawing/2016/11/main" r:id="rId6"/>
              </a:ext>
            </a:extLst>
          </a:blip>
          <a:stretch>
            <a:fillRect/>
          </a:stretch>
        </p:blipFill>
        <p:spPr>
          <a:xfrm>
            <a:off x="5289752" y="1222046"/>
            <a:ext cx="6095593" cy="42516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87E69CD0-668E-4C2C-8ADE-05061C433160}"/>
              </a:ext>
            </a:extLst>
          </p:cNvPr>
          <p:cNvSpPr txBox="1"/>
          <p:nvPr/>
        </p:nvSpPr>
        <p:spPr>
          <a:xfrm>
            <a:off x="9078303" y="5273667"/>
            <a:ext cx="2307042" cy="200055"/>
          </a:xfrm>
          <a:prstGeom prst="rect">
            <a:avLst/>
          </a:prstGeom>
          <a:solidFill>
            <a:srgbClr val="000000"/>
          </a:solidFill>
          <a:effectLst>
            <a:softEdge rad="31750"/>
          </a:effectLst>
        </p:spPr>
        <p:txBody>
          <a:bodyPr wrap="none" rtlCol="0">
            <a:spAutoFit/>
          </a:bodyPr>
          <a:lstStyle/>
          <a:p>
            <a:pPr algn="r">
              <a:spcAft>
                <a:spcPts val="600"/>
              </a:spcAft>
            </a:pPr>
            <a:r>
              <a:rPr lang="en-GB" sz="700" dirty="0">
                <a:solidFill>
                  <a:srgbClr val="FFFFFF"/>
                </a:solidFill>
                <a:hlinkClick r:id="rId6" tooltip="http://en.m.wikipedia.org/wiki/file:ray_trace_diagram.png">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GB" sz="700" dirty="0">
              <a:solidFill>
                <a:srgbClr val="FFFFFF"/>
              </a:solidFill>
            </a:endParaRPr>
          </a:p>
        </p:txBody>
      </p:sp>
    </p:spTree>
    <p:extLst>
      <p:ext uri="{BB962C8B-B14F-4D97-AF65-F5344CB8AC3E}">
        <p14:creationId xmlns:p14="http://schemas.microsoft.com/office/powerpoint/2010/main" val="33048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4DDB-3C67-4CE9-90FB-B7E0AAA0A887}"/>
              </a:ext>
            </a:extLst>
          </p:cNvPr>
          <p:cNvSpPr>
            <a:spLocks noGrp="1"/>
          </p:cNvSpPr>
          <p:nvPr>
            <p:ph type="title"/>
          </p:nvPr>
        </p:nvSpPr>
        <p:spPr/>
        <p:txBody>
          <a:bodyPr/>
          <a:lstStyle/>
          <a:p>
            <a:r>
              <a:rPr lang="en-GB" dirty="0"/>
              <a:t>Shadows</a:t>
            </a:r>
          </a:p>
        </p:txBody>
      </p:sp>
      <p:sp>
        <p:nvSpPr>
          <p:cNvPr id="3" name="Content Placeholder 2">
            <a:extLst>
              <a:ext uri="{FF2B5EF4-FFF2-40B4-BE49-F238E27FC236}">
                <a16:creationId xmlns:a16="http://schemas.microsoft.com/office/drawing/2014/main" id="{1072C611-A62A-4503-A385-0109240E05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E349D5B6-A05D-4D26-9A1A-DC5693F30E83}"/>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9799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6B81-9F2F-4EE5-96A0-50282A44D247}"/>
              </a:ext>
            </a:extLst>
          </p:cNvPr>
          <p:cNvSpPr>
            <a:spLocks noGrp="1"/>
          </p:cNvSpPr>
          <p:nvPr>
            <p:ph type="title"/>
          </p:nvPr>
        </p:nvSpPr>
        <p:spPr/>
        <p:txBody>
          <a:bodyPr/>
          <a:lstStyle/>
          <a:p>
            <a:r>
              <a:rPr lang="en-GB" dirty="0"/>
              <a:t>Reflections</a:t>
            </a:r>
          </a:p>
        </p:txBody>
      </p:sp>
      <p:sp>
        <p:nvSpPr>
          <p:cNvPr id="3" name="Content Placeholder 2">
            <a:extLst>
              <a:ext uri="{FF2B5EF4-FFF2-40B4-BE49-F238E27FC236}">
                <a16:creationId xmlns:a16="http://schemas.microsoft.com/office/drawing/2014/main" id="{F35F300E-BF32-45A7-90CE-B51FE49B7E68}"/>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CE01ED6B-13F9-4E8F-BB56-D9D0B28CB2CD}"/>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05276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4F6006-1205-47BC-A762-83872E86C915}"/>
              </a:ext>
            </a:extLst>
          </p:cNvPr>
          <p:cNvSpPr>
            <a:spLocks noGrp="1"/>
          </p:cNvSpPr>
          <p:nvPr>
            <p:ph type="title"/>
          </p:nvPr>
        </p:nvSpPr>
        <p:spPr>
          <a:xfrm>
            <a:off x="481470" y="711202"/>
            <a:ext cx="5337440" cy="1612490"/>
          </a:xfrm>
        </p:spPr>
        <p:txBody>
          <a:bodyPr vert="horz" lIns="91440" tIns="45720" rIns="91440" bIns="45720" rtlCol="0" anchor="ctr">
            <a:normAutofit/>
          </a:bodyPr>
          <a:lstStyle/>
          <a:p>
            <a:r>
              <a:rPr lang="en-US" dirty="0"/>
              <a:t>What is parallel programming?</a:t>
            </a:r>
          </a:p>
        </p:txBody>
      </p:sp>
      <p:pic>
        <p:nvPicPr>
          <p:cNvPr id="5" name="Content Placeholder 4">
            <a:extLst>
              <a:ext uri="{FF2B5EF4-FFF2-40B4-BE49-F238E27FC236}">
                <a16:creationId xmlns:a16="http://schemas.microsoft.com/office/drawing/2014/main" id="{1A0E5085-9883-46DA-BB84-2439FD9C4525}"/>
              </a:ext>
            </a:extLst>
          </p:cNvPr>
          <p:cNvPicPr>
            <a:picLocks noGrp="1" noChangeAspect="1"/>
          </p:cNvPicPr>
          <p:nvPr>
            <p:ph sz="half" idx="2"/>
          </p:nvPr>
        </p:nvPicPr>
        <p:blipFill rotWithShape="1">
          <a:blip r:embed="rId4"/>
          <a:srcRect l="18523" t="-1" r="25264" b="-1"/>
          <a:stretch/>
        </p:blipFill>
        <p:spPr>
          <a:xfrm>
            <a:off x="6373092" y="0"/>
            <a:ext cx="5818908" cy="6858000"/>
          </a:xfrm>
          <a:prstGeom prst="rect">
            <a:avLst/>
          </a:prstGeom>
        </p:spPr>
      </p:pic>
      <p:sp>
        <p:nvSpPr>
          <p:cNvPr id="3" name="Content Placeholder 2">
            <a:extLst>
              <a:ext uri="{FF2B5EF4-FFF2-40B4-BE49-F238E27FC236}">
                <a16:creationId xmlns:a16="http://schemas.microsoft.com/office/drawing/2014/main" id="{045B9E8D-3227-45B1-B2FC-4C6BC7353614}"/>
              </a:ext>
            </a:extLst>
          </p:cNvPr>
          <p:cNvSpPr>
            <a:spLocks noGrp="1"/>
          </p:cNvSpPr>
          <p:nvPr>
            <p:ph sz="half" idx="1"/>
          </p:nvPr>
        </p:nvSpPr>
        <p:spPr>
          <a:xfrm>
            <a:off x="481470" y="2323692"/>
            <a:ext cx="5419709" cy="3972232"/>
          </a:xfrm>
        </p:spPr>
        <p:txBody>
          <a:bodyPr vert="horz" lIns="91440" tIns="45720" rIns="91440" bIns="45720" rtlCol="0" anchor="t">
            <a:normAutofit/>
          </a:bodyPr>
          <a:lstStyle/>
          <a:p>
            <a:pPr marL="0" indent="0">
              <a:buNone/>
            </a:pPr>
            <a:r>
              <a:rPr lang="en-US" dirty="0"/>
              <a:t>	Parallel programming is a type of computation in which many processes or the execution of processes are carried out simultaneously. </a:t>
            </a:r>
          </a:p>
          <a:p>
            <a:pPr marL="0" indent="0">
              <a:buNone/>
            </a:pPr>
            <a:r>
              <a:rPr lang="en-US" dirty="0"/>
              <a:t>	There are several ways to make a program parallel but most mainly center around breaking a large task into smaller tasks and running them in parallel. </a:t>
            </a:r>
          </a:p>
          <a:p>
            <a:pPr marL="0" indent="0">
              <a:buNone/>
            </a:pPr>
            <a:r>
              <a:rPr lang="en-US" dirty="0"/>
              <a:t>	Though it can be tricky to understand and first and test it increase the efficiency and resources of a program and gain the ability to achieve results much quicker. </a:t>
            </a:r>
          </a:p>
        </p:txBody>
      </p:sp>
      <p:sp>
        <p:nvSpPr>
          <p:cNvPr id="7" name="TextBox 6">
            <a:extLst>
              <a:ext uri="{FF2B5EF4-FFF2-40B4-BE49-F238E27FC236}">
                <a16:creationId xmlns:a16="http://schemas.microsoft.com/office/drawing/2014/main" id="{F965FF11-9F9D-4EC6-8FB6-DCABE2FAC1BC}"/>
              </a:ext>
            </a:extLst>
          </p:cNvPr>
          <p:cNvSpPr txBox="1"/>
          <p:nvPr/>
        </p:nvSpPr>
        <p:spPr>
          <a:xfrm>
            <a:off x="8394806" y="6539269"/>
            <a:ext cx="3704861" cy="215444"/>
          </a:xfrm>
          <a:prstGeom prst="rect">
            <a:avLst/>
          </a:prstGeom>
          <a:solidFill>
            <a:srgbClr val="000000"/>
          </a:solidFill>
          <a:effectLst>
            <a:softEdge rad="31750"/>
          </a:effectLst>
        </p:spPr>
        <p:txBody>
          <a:bodyPr wrap="none" rtlCol="0">
            <a:spAutoFit/>
          </a:bodyPr>
          <a:lstStyle/>
          <a:p>
            <a:pPr algn="r">
              <a:spcAft>
                <a:spcPts val="600"/>
              </a:spcAft>
            </a:pPr>
            <a:r>
              <a:rPr lang="en-GB" sz="800" b="1" dirty="0">
                <a:solidFill>
                  <a:srgbClr val="FFFFFF"/>
                </a:solidFill>
                <a:hlinkClick r:id="rId5" tooltip="http://scottburns.us/vision-in-curved-space/">
                  <a:extLst>
                    <a:ext uri="{A12FA001-AC4F-418D-AE19-62706E023703}">
                      <ahyp:hlinkClr xmlns:ahyp="http://schemas.microsoft.com/office/drawing/2018/hyperlinkcolor" val="tx"/>
                    </a:ext>
                  </a:extLst>
                </a:hlinkClick>
              </a:rPr>
              <a:t>This Photo</a:t>
            </a:r>
            <a:r>
              <a:rPr lang="en-GB" sz="800" b="1" dirty="0">
                <a:solidFill>
                  <a:srgbClr val="FFFFFF"/>
                </a:solidFill>
              </a:rPr>
              <a:t> by Argonne National Laboratory's Flickr page is licensed under </a:t>
            </a:r>
            <a:r>
              <a:rPr lang="en-GB" sz="800" b="1" dirty="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GB" sz="800" b="1" dirty="0">
              <a:solidFill>
                <a:srgbClr val="FFFFFF"/>
              </a:solidFill>
            </a:endParaRPr>
          </a:p>
        </p:txBody>
      </p:sp>
    </p:spTree>
    <p:extLst>
      <p:ext uri="{BB962C8B-B14F-4D97-AF65-F5344CB8AC3E}">
        <p14:creationId xmlns:p14="http://schemas.microsoft.com/office/powerpoint/2010/main" val="386032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8BF5679-DC69-478D-B0C3-0BDD6B373541}"/>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dirty="0"/>
              <a:t>Ray Tracing &amp; parallelisation</a:t>
            </a:r>
          </a:p>
        </p:txBody>
      </p:sp>
      <p:pic>
        <p:nvPicPr>
          <p:cNvPr id="5" name="Content Placeholder 6">
            <a:extLst>
              <a:ext uri="{FF2B5EF4-FFF2-40B4-BE49-F238E27FC236}">
                <a16:creationId xmlns:a16="http://schemas.microsoft.com/office/drawing/2014/main" id="{C661B43E-A3AA-4424-B593-5F45E7302564}"/>
              </a:ext>
            </a:extLst>
          </p:cNvPr>
          <p:cNvPicPr>
            <a:picLocks noGrp="1" noChangeAspect="1"/>
          </p:cNvPicPr>
          <p:nvPr>
            <p:ph sz="half" idx="2"/>
          </p:nvPr>
        </p:nvPicPr>
        <p:blipFill rotWithShape="1">
          <a:blip r:embed="rId5">
            <a:extLst/>
          </a:blip>
          <a:srcRect l="5993" r="6230"/>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F9AEC745-A09A-40AA-97D8-AC3A8A988C6B}"/>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pPr marL="0" indent="0">
              <a:buNone/>
            </a:pPr>
            <a:r>
              <a:rPr lang="en-US" dirty="0"/>
              <a:t>	Ray tracing lends itself nicely to parallelisation as each pixel can be easily be rendered in parallel. This can make significant cuts to the rendering time that ray tracing on the GPU is known for. The way I have decided to do this is by using multi-threading. With a pool of threads that get given the task to render a part of the screen, then when all rays are done for it to display onto the screen as one image. There are other parts that can also be can be parallelized but are less suited to a small scale such as this.</a:t>
            </a:r>
          </a:p>
        </p:txBody>
      </p:sp>
    </p:spTree>
    <p:extLst>
      <p:ext uri="{BB962C8B-B14F-4D97-AF65-F5344CB8AC3E}">
        <p14:creationId xmlns:p14="http://schemas.microsoft.com/office/powerpoint/2010/main" val="222307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72B7-4777-4E9C-BC6C-9E970FE58C87}"/>
              </a:ext>
            </a:extLst>
          </p:cNvPr>
          <p:cNvSpPr>
            <a:spLocks noGrp="1"/>
          </p:cNvSpPr>
          <p:nvPr>
            <p:ph type="title"/>
          </p:nvPr>
        </p:nvSpPr>
        <p:spPr/>
        <p:txBody>
          <a:bodyPr/>
          <a:lstStyle/>
          <a:p>
            <a:r>
              <a:rPr lang="en-US" dirty="0"/>
              <a:t>Threads And Efficiency</a:t>
            </a:r>
            <a:endParaRPr lang="en-GB" dirty="0"/>
          </a:p>
        </p:txBody>
      </p:sp>
      <p:sp>
        <p:nvSpPr>
          <p:cNvPr id="3" name="Content Placeholder 2">
            <a:extLst>
              <a:ext uri="{FF2B5EF4-FFF2-40B4-BE49-F238E27FC236}">
                <a16:creationId xmlns:a16="http://schemas.microsoft.com/office/drawing/2014/main" id="{0DC77E54-1B3C-4195-B31B-F39CDA7B111E}"/>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8F771AC-8B92-4871-80DF-36F5FAB77922}"/>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76346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400"/>
              <a:t>Implementation</a:t>
            </a:r>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95" name="Graphic 101" descr="Arrow Circle">
            <a:extLst>
              <a:ext uri="{FF2B5EF4-FFF2-40B4-BE49-F238E27FC236}">
                <a16:creationId xmlns:a16="http://schemas.microsoft.com/office/drawing/2014/main" id="{298168C1-6174-497D-ACE1-CF0F06527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14300">
              <a:prstClr val="black"/>
            </a:innerShdw>
          </a:effectLst>
        </p:spPr>
      </p:pic>
    </p:spTree>
    <p:extLst>
      <p:ext uri="{BB962C8B-B14F-4D97-AF65-F5344CB8AC3E}">
        <p14:creationId xmlns:p14="http://schemas.microsoft.com/office/powerpoint/2010/main" val="1083007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ontrol xmlns="http://schemas.microsoft.com/VisualStudio/2011/storyboarding/control">
  <Id Name="d5dabbf1-8298-402a-8604-1906fa3f975a" Revision="1" Stencil="System.MyShapes" StencilVersion="1.0"/>
</Control>
</file>

<file path=customXml/item3.xml><?xml version="1.0" encoding="utf-8"?>
<Control xmlns="http://schemas.microsoft.com/VisualStudio/2011/storyboarding/control">
  <Id Name="d5dabbf1-8298-402a-8604-1906fa3f975a"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0E68085-A60D-4F3B-B589-FB252F8A9D28}">
  <ds:schemaRefs>
    <ds:schemaRef ds:uri="http://schemas.microsoft.com/VisualStudio/2011/storyboarding/control"/>
  </ds:schemaRefs>
</ds:datastoreItem>
</file>

<file path=customXml/itemProps3.xml><?xml version="1.0" encoding="utf-8"?>
<ds:datastoreItem xmlns:ds="http://schemas.openxmlformats.org/officeDocument/2006/customXml" ds:itemID="{65BDB0B7-569D-416A-B4A9-BE2A9E8CE426}">
  <ds:schemaRefs>
    <ds:schemaRef ds:uri="http://schemas.microsoft.com/VisualStudio/2011/storyboarding/control"/>
  </ds:schemaRefs>
</ds:datastoreItem>
</file>

<file path=customXml/itemProps4.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Widescreen</PresentationFormat>
  <Paragraphs>36</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Graphics and Computational Programming</vt:lpstr>
      <vt:lpstr>Project Information</vt:lpstr>
      <vt:lpstr>What is Ray Tracing?</vt:lpstr>
      <vt:lpstr>Shadows</vt:lpstr>
      <vt:lpstr>Reflections</vt:lpstr>
      <vt:lpstr>What is parallel programming?</vt:lpstr>
      <vt:lpstr>Ray Tracing &amp; parallelisation</vt:lpstr>
      <vt:lpstr>Threads And Efficiency</vt:lpstr>
      <vt:lpstr>Implementation</vt:lpstr>
      <vt:lpstr>Evaluation</vt:lpstr>
      <vt:lpstr>Theory and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2019-12-10T15:07:57Z</dcterms:created>
  <dcterms:modified xsi:type="dcterms:W3CDTF">2019-12-10T16:00:58Z</dcterms:modified>
</cp:coreProperties>
</file>