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77" r:id="rId6"/>
  </p:sldMasterIdLst>
  <p:notesMasterIdLst>
    <p:notesMasterId r:id="rId16"/>
  </p:notesMasterIdLst>
  <p:sldIdLst>
    <p:sldId id="277" r:id="rId7"/>
    <p:sldId id="278" r:id="rId8"/>
    <p:sldId id="280" r:id="rId9"/>
    <p:sldId id="279" r:id="rId10"/>
    <p:sldId id="285" r:id="rId11"/>
    <p:sldId id="281" r:id="rId12"/>
    <p:sldId id="282" r:id="rId13"/>
    <p:sldId id="283"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EE503-714B-4E7D-927A-C8905DEEAA63}">
          <p14:sldIdLst>
            <p14:sldId id="277"/>
            <p14:sldId id="278"/>
            <p14:sldId id="280"/>
            <p14:sldId id="279"/>
            <p14:sldId id="285"/>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3378"/>
    <a:srgbClr val="48327B"/>
    <a:srgbClr val="372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varScale="1">
        <p:scale>
          <a:sx n="108" d="100"/>
          <a:sy n="108" d="100"/>
        </p:scale>
        <p:origin x="714" y="10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12/9/2019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913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4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25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84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04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6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51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83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3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66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22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4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25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7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8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12/9/2019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61883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ottburns.us/vision-in-curved-space/" TargetMode="External"/><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486876" y="2032000"/>
            <a:ext cx="4513792" cy="2819398"/>
          </a:xfrm>
        </p:spPr>
        <p:txBody>
          <a:bodyPr>
            <a:normAutofit/>
          </a:bodyPr>
          <a:lstStyle/>
          <a:p>
            <a:r>
              <a:rPr lang="en-US" dirty="0"/>
              <a:t>Graphics and Computational Programming</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86876" y="4851399"/>
            <a:ext cx="4513792" cy="914401"/>
          </a:xfrm>
        </p:spPr>
        <p:txBody>
          <a:bodyPr>
            <a:normAutofit/>
          </a:bodyPr>
          <a:lstStyle/>
          <a:p>
            <a:r>
              <a:rPr lang="en-US" dirty="0"/>
              <a:t>Maria Tozo</a:t>
            </a:r>
          </a:p>
        </p:txBody>
      </p:sp>
      <p:sp>
        <p:nvSpPr>
          <p:cNvPr id="99"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4"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102">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103">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05">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107">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14">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15">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16">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17">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18">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19">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20">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21">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22">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23">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24">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25">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26">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27">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28">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29">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30">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31">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32">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6" name="Graphic 95" descr="Processor">
            <a:extLst>
              <a:ext uri="{FF2B5EF4-FFF2-40B4-BE49-F238E27FC236}">
                <a16:creationId xmlns:a16="http://schemas.microsoft.com/office/drawing/2014/main" id="{89147271-FA12-4097-A4CF-A77629E5F0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a:effectLst>
            <a:innerShdw blurRad="190500">
              <a:schemeClr val="bg2">
                <a:lumMod val="75000"/>
              </a:schemeClr>
            </a:innerShdw>
          </a:effectLst>
        </p:spPr>
      </p:pic>
    </p:spTree>
    <p:extLst>
      <p:ext uri="{BB962C8B-B14F-4D97-AF65-F5344CB8AC3E}">
        <p14:creationId xmlns:p14="http://schemas.microsoft.com/office/powerpoint/2010/main" val="280313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821471" y="1434049"/>
            <a:ext cx="10131425" cy="1456267"/>
          </a:xfrm>
        </p:spPr>
        <p:txBody>
          <a:bodyPr vert="horz" lIns="91440" tIns="45720" rIns="91440" bIns="45720" rtlCol="0" anchor="b">
            <a:normAutofit/>
          </a:bodyPr>
          <a:lstStyle/>
          <a:p>
            <a:r>
              <a:rPr lang="en-US" sz="4800" dirty="0"/>
              <a:t>Project Information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21471" y="2966517"/>
            <a:ext cx="10131425" cy="2218042"/>
          </a:xfrm>
        </p:spPr>
        <p:txBody>
          <a:bodyPr vert="horz" lIns="91440" tIns="45720" rIns="91440" bIns="45720" rtlCol="0" anchor="t">
            <a:normAutofit/>
          </a:bodyPr>
          <a:lstStyle/>
          <a:p>
            <a:pPr marL="0" indent="0">
              <a:buNone/>
            </a:pPr>
            <a:r>
              <a:rPr lang="en-GB" dirty="0"/>
              <a:t>For this project I choose to do a parallel ray tracer. With an end result that is able to render some simple shapes with a choice of different material for each shape that would interact with multiple lights. </a:t>
            </a:r>
          </a:p>
          <a:p>
            <a:pPr marL="0" indent="0">
              <a:buNone/>
            </a:pPr>
            <a:r>
              <a:rPr lang="en-GB" dirty="0"/>
              <a:t>Throughout this video I will go over and discuss my research into ray tracing and parallelisation and how it helped me in design and implement my ray tracer</a:t>
            </a:r>
            <a:endParaRPr lang="en-US" cap="all" dirty="0"/>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5" name="Picture 8">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a:effectLst>
            <a:outerShdw blurRad="50800" dist="38100" dir="8100000" algn="tr" rotWithShape="0">
              <a:prstClr val="black">
                <a:alpha val="40000"/>
              </a:prstClr>
            </a:outerShdw>
          </a:effectLst>
        </p:spPr>
        <p:txBody>
          <a:bodyPr vert="horz" lIns="91440" tIns="45720" rIns="91440" bIns="45720" rtlCol="0" anchor="b">
            <a:normAutofit/>
          </a:bodyPr>
          <a:lstStyle/>
          <a:p>
            <a:pPr algn="r"/>
            <a:r>
              <a:rPr lang="en-US" sz="4800" dirty="0"/>
              <a:t>Theory and Design</a:t>
            </a:r>
          </a:p>
        </p:txBody>
      </p:sp>
      <p:sp>
        <p:nvSpPr>
          <p:cNvPr id="96"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7"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14">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9" name="Graphic 5" descr="Books">
            <a:extLst>
              <a:ext uri="{FF2B5EF4-FFF2-40B4-BE49-F238E27FC236}">
                <a16:creationId xmlns:a16="http://schemas.microsoft.com/office/drawing/2014/main" id="{9847E9B2-92D3-4F22-BF32-7F9C9C7C9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alpha val="98000"/>
              </a:schemeClr>
            </a:innerShdw>
          </a:effectLst>
        </p:spPr>
      </p:pic>
    </p:spTree>
    <p:extLst>
      <p:ext uri="{BB962C8B-B14F-4D97-AF65-F5344CB8AC3E}">
        <p14:creationId xmlns:p14="http://schemas.microsoft.com/office/powerpoint/2010/main" val="370514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72F3C9-1610-4AAA-BD12-E6790D1ED1ED}"/>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What is Ray Tracing</a:t>
            </a:r>
          </a:p>
        </p:txBody>
      </p:sp>
      <p:pic>
        <p:nvPicPr>
          <p:cNvPr id="7" name="Content Placeholder 6">
            <a:extLst>
              <a:ext uri="{FF2B5EF4-FFF2-40B4-BE49-F238E27FC236}">
                <a16:creationId xmlns:a16="http://schemas.microsoft.com/office/drawing/2014/main" id="{02AA90A6-E800-45C1-A91C-5C87334AF400}"/>
              </a:ext>
            </a:extLst>
          </p:cNvPr>
          <p:cNvPicPr>
            <a:picLocks noGrp="1" noChangeAspect="1"/>
          </p:cNvPicPr>
          <p:nvPr>
            <p:ph sz="half" idx="2"/>
          </p:nvPr>
        </p:nvPicPr>
        <p:blipFill rotWithShape="1">
          <a:blip r:embed="rId4"/>
          <a:srcRect l="12216" r="9864" b="-1"/>
          <a:stretch/>
        </p:blipFill>
        <p:spPr>
          <a:xfrm>
            <a:off x="20" y="975"/>
            <a:ext cx="7552924" cy="6858000"/>
          </a:xfrm>
          <a:prstGeom prst="rect">
            <a:avLst/>
          </a:prstGeom>
        </p:spPr>
      </p:pic>
      <p:sp>
        <p:nvSpPr>
          <p:cNvPr id="4" name="Content Placeholder 3">
            <a:extLst>
              <a:ext uri="{FF2B5EF4-FFF2-40B4-BE49-F238E27FC236}">
                <a16:creationId xmlns:a16="http://schemas.microsoft.com/office/drawing/2014/main" id="{B4759558-4BFE-4C67-8F13-1579F7F51F27}"/>
              </a:ext>
            </a:extLst>
          </p:cNvPr>
          <p:cNvSpPr>
            <a:spLocks noGrp="1"/>
          </p:cNvSpPr>
          <p:nvPr>
            <p:ph sz="half" idx="1"/>
          </p:nvPr>
        </p:nvSpPr>
        <p:spPr>
          <a:xfrm>
            <a:off x="7865806" y="2251587"/>
            <a:ext cx="3706762" cy="3972232"/>
          </a:xfrm>
        </p:spPr>
        <p:txBody>
          <a:bodyPr vert="horz" lIns="91440" tIns="45720" rIns="91440" bIns="45720" rtlCol="0" anchor="ctr">
            <a:normAutofit/>
          </a:bodyPr>
          <a:lstStyle/>
          <a:p>
            <a:pPr marL="0" indent="0">
              <a:buNone/>
            </a:pPr>
            <a:r>
              <a:rPr lang="en-US" sz="1700" dirty="0"/>
              <a:t>	Ray Tracing is the process of rendering a 3D images on a 2D display by tracing a path of light through pixels on an image plane. Though ray tracing is capable of producing a much higher degree of realism over other rendering methods, it comes a much greater computational cost. This cost was fine for producing images in TV and film had been much to high for games to implement into real-time. But with technological advances, like the </a:t>
            </a:r>
            <a:r>
              <a:rPr lang="en-US" sz="1700" i="1" dirty="0"/>
              <a:t>Nvidia GeForce RTX 2080, </a:t>
            </a:r>
            <a:r>
              <a:rPr lang="en-US" sz="1700" dirty="0"/>
              <a:t> it is slowly becoming possible for real-time. </a:t>
            </a:r>
          </a:p>
        </p:txBody>
      </p:sp>
    </p:spTree>
    <p:extLst>
      <p:ext uri="{BB962C8B-B14F-4D97-AF65-F5344CB8AC3E}">
        <p14:creationId xmlns:p14="http://schemas.microsoft.com/office/powerpoint/2010/main" val="33048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6006-1205-47BC-A762-83872E86C915}"/>
              </a:ext>
            </a:extLst>
          </p:cNvPr>
          <p:cNvSpPr>
            <a:spLocks noGrp="1"/>
          </p:cNvSpPr>
          <p:nvPr>
            <p:ph type="title"/>
          </p:nvPr>
        </p:nvSpPr>
        <p:spPr/>
        <p:txBody>
          <a:bodyPr/>
          <a:lstStyle/>
          <a:p>
            <a:r>
              <a:rPr lang="en-US" dirty="0"/>
              <a:t>What is </a:t>
            </a:r>
            <a:r>
              <a:rPr lang="en-GB" dirty="0"/>
              <a:t>parallel programming </a:t>
            </a:r>
          </a:p>
        </p:txBody>
      </p:sp>
      <p:sp>
        <p:nvSpPr>
          <p:cNvPr id="3" name="Content Placeholder 2">
            <a:extLst>
              <a:ext uri="{FF2B5EF4-FFF2-40B4-BE49-F238E27FC236}">
                <a16:creationId xmlns:a16="http://schemas.microsoft.com/office/drawing/2014/main" id="{045B9E8D-3227-45B1-B2FC-4C6BC7353614}"/>
              </a:ext>
            </a:extLst>
          </p:cNvPr>
          <p:cNvSpPr>
            <a:spLocks noGrp="1"/>
          </p:cNvSpPr>
          <p:nvPr>
            <p:ph sz="half" idx="1"/>
          </p:nvPr>
        </p:nvSpPr>
        <p:spPr/>
        <p:txBody>
          <a:bodyPr/>
          <a:lstStyle/>
          <a:p>
            <a:pPr marL="0" indent="0">
              <a:buNone/>
            </a:pPr>
            <a:r>
              <a:rPr lang="en-GB" dirty="0"/>
              <a:t>parallel programming is a type of computation in which many processes or the execution of processes are carried out simultaneously</a:t>
            </a:r>
          </a:p>
        </p:txBody>
      </p:sp>
      <p:sp>
        <p:nvSpPr>
          <p:cNvPr id="4" name="Content Placeholder 3">
            <a:extLst>
              <a:ext uri="{FF2B5EF4-FFF2-40B4-BE49-F238E27FC236}">
                <a16:creationId xmlns:a16="http://schemas.microsoft.com/office/drawing/2014/main" id="{ADDFC75D-ED8A-4125-8A27-471CA4481E85}"/>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86032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5679-DC69-478D-B0C3-0BDD6B373541}"/>
              </a:ext>
            </a:extLst>
          </p:cNvPr>
          <p:cNvSpPr>
            <a:spLocks noGrp="1"/>
          </p:cNvSpPr>
          <p:nvPr>
            <p:ph type="title"/>
          </p:nvPr>
        </p:nvSpPr>
        <p:spPr/>
        <p:txBody>
          <a:bodyPr/>
          <a:lstStyle/>
          <a:p>
            <a:r>
              <a:rPr lang="en-US" dirty="0"/>
              <a:t>Ray Tracing – Rays and Camera</a:t>
            </a:r>
            <a:endParaRPr lang="en-GB" dirty="0"/>
          </a:p>
        </p:txBody>
      </p:sp>
      <p:sp>
        <p:nvSpPr>
          <p:cNvPr id="3" name="Content Placeholder 2">
            <a:extLst>
              <a:ext uri="{FF2B5EF4-FFF2-40B4-BE49-F238E27FC236}">
                <a16:creationId xmlns:a16="http://schemas.microsoft.com/office/drawing/2014/main" id="{F9AEC745-A09A-40AA-97D8-AC3A8A988C6B}"/>
              </a:ext>
            </a:extLst>
          </p:cNvPr>
          <p:cNvSpPr>
            <a:spLocks noGrp="1"/>
          </p:cNvSpPr>
          <p:nvPr>
            <p:ph sz="half" idx="1"/>
          </p:nvPr>
        </p:nvSpPr>
        <p:spPr/>
        <p:txBody>
          <a:bodyPr/>
          <a:lstStyle/>
          <a:p>
            <a:pPr marL="0" indent="0">
              <a:buNone/>
            </a:pPr>
            <a:r>
              <a:rPr lang="en-GB" dirty="0"/>
              <a:t>Now the bases of any ray tracer is the rays and the camera. </a:t>
            </a:r>
          </a:p>
          <a:p>
            <a:pPr marL="0" indent="0">
              <a:buNone/>
            </a:pPr>
            <a:r>
              <a:rPr lang="en-GB" dirty="0"/>
              <a:t>A ray is represented by 2 vectors, an origin vector and a direction vector. The "viewing" rays are used to represent each pixel in the screen and find what colour it is supposed to be. There are other rays used to check for shadows, lighting and reflections as well.</a:t>
            </a:r>
          </a:p>
          <a:p>
            <a:pPr marL="0" indent="0">
              <a:buNone/>
            </a:pPr>
            <a:r>
              <a:rPr lang="en-GB" dirty="0"/>
              <a:t>The camera is where these "viewing" rays are generated, here is where the 2D pixel coordinates are transformed into world space coordinates and a direction. </a:t>
            </a:r>
          </a:p>
        </p:txBody>
      </p:sp>
      <p:pic>
        <p:nvPicPr>
          <p:cNvPr id="5" name="Content Placeholder 6">
            <a:extLst>
              <a:ext uri="{FF2B5EF4-FFF2-40B4-BE49-F238E27FC236}">
                <a16:creationId xmlns:a16="http://schemas.microsoft.com/office/drawing/2014/main" id="{C661B43E-A3AA-4424-B593-5F45E7302564}"/>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180525" y="2303949"/>
            <a:ext cx="4995862" cy="3325370"/>
          </a:xfrm>
          <a:prstGeom prst="roundRect">
            <a:avLst>
              <a:gd name="adj" fmla="val 4380"/>
            </a:avLst>
          </a:prstGeom>
          <a:ln w="50800" cap="sq" cmpd="dbl">
            <a:noFill/>
            <a:miter lim="800000"/>
          </a:ln>
          <a:effectLst>
            <a:outerShdw blurRad="63500" sx="102000" sy="102000" algn="ctr" rotWithShape="0">
              <a:prstClr val="black">
                <a:alpha val="40000"/>
              </a:prstClr>
            </a:outerShdw>
            <a:softEdge rad="31750"/>
          </a:effectLst>
        </p:spPr>
      </p:pic>
      <p:sp>
        <p:nvSpPr>
          <p:cNvPr id="6" name="TextBox 5">
            <a:extLst>
              <a:ext uri="{FF2B5EF4-FFF2-40B4-BE49-F238E27FC236}">
                <a16:creationId xmlns:a16="http://schemas.microsoft.com/office/drawing/2014/main" id="{03AF5977-22AF-4430-8131-6E7205C61E80}"/>
              </a:ext>
            </a:extLst>
          </p:cNvPr>
          <p:cNvSpPr txBox="1"/>
          <p:nvPr/>
        </p:nvSpPr>
        <p:spPr>
          <a:xfrm>
            <a:off x="8869345" y="5691173"/>
            <a:ext cx="2307042" cy="200055"/>
          </a:xfrm>
          <a:prstGeom prst="rect">
            <a:avLst/>
          </a:prstGeom>
          <a:solidFill>
            <a:srgbClr val="000000"/>
          </a:solidFill>
          <a:effectLst>
            <a:softEdge rad="31750"/>
          </a:effectLst>
        </p:spPr>
        <p:txBody>
          <a:bodyPr wrap="none" rtlCol="0">
            <a:spAutoFit/>
          </a:bodyPr>
          <a:lstStyle/>
          <a:p>
            <a:pPr algn="r">
              <a:spcAft>
                <a:spcPts val="600"/>
              </a:spcAft>
            </a:pPr>
            <a:r>
              <a:rPr lang="en-GB" sz="700" dirty="0">
                <a:solidFill>
                  <a:srgbClr val="FFFFFF"/>
                </a:solidFill>
                <a:hlinkClick r:id="rId3" tooltip="http://scottburns.us/vision-in-curved-space/">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GB" sz="700" dirty="0">
              <a:solidFill>
                <a:srgbClr val="FFFFFF"/>
              </a:solidFill>
            </a:endParaRPr>
          </a:p>
        </p:txBody>
      </p:sp>
    </p:spTree>
    <p:extLst>
      <p:ext uri="{BB962C8B-B14F-4D97-AF65-F5344CB8AC3E}">
        <p14:creationId xmlns:p14="http://schemas.microsoft.com/office/powerpoint/2010/main" val="222307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72B7-4777-4E9C-BC6C-9E970FE58C87}"/>
              </a:ext>
            </a:extLst>
          </p:cNvPr>
          <p:cNvSpPr>
            <a:spLocks noGrp="1"/>
          </p:cNvSpPr>
          <p:nvPr>
            <p:ph type="title"/>
          </p:nvPr>
        </p:nvSpPr>
        <p:spPr/>
        <p:txBody>
          <a:bodyPr/>
          <a:lstStyle/>
          <a:p>
            <a:r>
              <a:rPr lang="en-US" dirty="0"/>
              <a:t>Ray Tracing – Intersections </a:t>
            </a:r>
            <a:endParaRPr lang="en-GB" dirty="0"/>
          </a:p>
        </p:txBody>
      </p:sp>
      <p:sp>
        <p:nvSpPr>
          <p:cNvPr id="3" name="Content Placeholder 2">
            <a:extLst>
              <a:ext uri="{FF2B5EF4-FFF2-40B4-BE49-F238E27FC236}">
                <a16:creationId xmlns:a16="http://schemas.microsoft.com/office/drawing/2014/main" id="{0DC77E54-1B3C-4195-B31B-F39CDA7B111E}"/>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8F771AC-8B92-4871-80DF-36F5FAB77922}"/>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76346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400"/>
              <a:t>Implementation</a:t>
            </a:r>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95" name="Graphic 101" descr="Arrow Circle">
            <a:extLst>
              <a:ext uri="{FF2B5EF4-FFF2-40B4-BE49-F238E27FC236}">
                <a16:creationId xmlns:a16="http://schemas.microsoft.com/office/drawing/2014/main" id="{298168C1-6174-497D-ACE1-CF0F06527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14300">
              <a:prstClr val="black"/>
            </a:innerShdw>
          </a:effectLst>
        </p:spPr>
      </p:pic>
    </p:spTree>
    <p:extLst>
      <p:ext uri="{BB962C8B-B14F-4D97-AF65-F5344CB8AC3E}">
        <p14:creationId xmlns:p14="http://schemas.microsoft.com/office/powerpoint/2010/main" val="108300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GB" sz="4800" dirty="0"/>
              <a:t>Evaluation</a:t>
            </a:r>
            <a:endParaRPr lang="en-US" sz="4400" dirty="0"/>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769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d5dabbf1-8298-402a-8604-1906fa3f975a" Revision="1" Stencil="System.MyShapes" StencilVersion="1.0"/>
</Control>
</file>

<file path=customXml/item5.xml><?xml version="1.0" encoding="utf-8"?>
<Control xmlns="http://schemas.microsoft.com/VisualStudio/2011/storyboarding/control">
  <Id Name="d5dabbf1-8298-402a-8604-1906fa3f975a" Revision="1" Stencil="System.MyShapes" StencilVersion="1.0"/>
</Control>
</file>

<file path=customXml/itemProps1.xml><?xml version="1.0" encoding="utf-8"?>
<ds:datastoreItem xmlns:ds="http://schemas.openxmlformats.org/officeDocument/2006/customXml" ds:itemID="{B26D5668-1971-40BB-BC7C-94C9B101AAB7}">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5BDB0B7-569D-416A-B4A9-BE2A9E8CE426}">
  <ds:schemaRefs>
    <ds:schemaRef ds:uri="http://schemas.microsoft.com/VisualStudio/2011/storyboarding/control"/>
  </ds:schemaRefs>
</ds:datastoreItem>
</file>

<file path=customXml/itemProps5.xml><?xml version="1.0" encoding="utf-8"?>
<ds:datastoreItem xmlns:ds="http://schemas.openxmlformats.org/officeDocument/2006/customXml" ds:itemID="{40E68085-A60D-4F3B-B589-FB252F8A9D2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0</TotalTime>
  <Words>228</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Graphics and Computational Programming</vt:lpstr>
      <vt:lpstr>Project Information</vt:lpstr>
      <vt:lpstr>Theory and Design</vt:lpstr>
      <vt:lpstr>What is Ray Tracing</vt:lpstr>
      <vt:lpstr>What is parallel programming </vt:lpstr>
      <vt:lpstr>Ray Tracing – Rays and Camera</vt:lpstr>
      <vt:lpstr>Ray Tracing – Intersections </vt:lpstr>
      <vt:lpstr>Implementation</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2019-12-09T13:13:14Z</dcterms:created>
  <dcterms:modified xsi:type="dcterms:W3CDTF">2019-12-09T14:01:02Z</dcterms:modified>
</cp:coreProperties>
</file>