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77" r:id="rId6"/>
  </p:sldMasterIdLst>
  <p:notesMasterIdLst>
    <p:notesMasterId r:id="rId20"/>
  </p:notesMasterIdLst>
  <p:sldIdLst>
    <p:sldId id="277" r:id="rId7"/>
    <p:sldId id="278" r:id="rId8"/>
    <p:sldId id="279" r:id="rId9"/>
    <p:sldId id="286" r:id="rId10"/>
    <p:sldId id="288" r:id="rId11"/>
    <p:sldId id="287" r:id="rId12"/>
    <p:sldId id="289" r:id="rId13"/>
    <p:sldId id="285" r:id="rId14"/>
    <p:sldId id="281" r:id="rId15"/>
    <p:sldId id="282" r:id="rId16"/>
    <p:sldId id="283" r:id="rId17"/>
    <p:sldId id="284" r:id="rId18"/>
    <p:sldId id="28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00EE503-714B-4E7D-927A-C8905DEEAA63}">
          <p14:sldIdLst>
            <p14:sldId id="277"/>
            <p14:sldId id="278"/>
            <p14:sldId id="279"/>
            <p14:sldId id="286"/>
            <p14:sldId id="288"/>
            <p14:sldId id="287"/>
            <p14:sldId id="289"/>
            <p14:sldId id="285"/>
            <p14:sldId id="281"/>
            <p14:sldId id="282"/>
            <p14:sldId id="283"/>
            <p14:sldId id="284"/>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03378"/>
    <a:srgbClr val="48327B"/>
    <a:srgbClr val="372F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0" autoAdjust="0"/>
    <p:restoredTop sz="90247" autoAdjust="0"/>
  </p:normalViewPr>
  <p:slideViewPr>
    <p:cSldViewPr snapToGrid="0">
      <p:cViewPr varScale="1">
        <p:scale>
          <a:sx n="99" d="100"/>
          <a:sy n="99" d="100"/>
        </p:scale>
        <p:origin x="1032" y="90"/>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1EC09C-9CDC-48F0-BB82-ED223F986966}" type="datetimeFigureOut">
              <a:rPr lang="en-US" smtClean="0"/>
              <a:t>12/12/2019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46CEE3-4835-4F73-BA0B-02C09C038718}" type="slidenum">
              <a:rPr lang="en-US" smtClean="0"/>
              <a:t>‹#›</a:t>
            </a:fld>
            <a:endParaRPr lang="en-US" dirty="0"/>
          </a:p>
        </p:txBody>
      </p:sp>
    </p:spTree>
    <p:extLst>
      <p:ext uri="{BB962C8B-B14F-4D97-AF65-F5344CB8AC3E}">
        <p14:creationId xmlns:p14="http://schemas.microsoft.com/office/powerpoint/2010/main" val="3579088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Voice should be like if you showed it to an employer</a:t>
            </a:r>
          </a:p>
          <a:p>
            <a:endParaRPr lang="en-GB" dirty="0"/>
          </a:p>
        </p:txBody>
      </p:sp>
      <p:sp>
        <p:nvSpPr>
          <p:cNvPr id="4" name="Slide Number Placeholder 3"/>
          <p:cNvSpPr>
            <a:spLocks noGrp="1"/>
          </p:cNvSpPr>
          <p:nvPr>
            <p:ph type="sldNum" sz="quarter" idx="5"/>
          </p:nvPr>
        </p:nvSpPr>
        <p:spPr/>
        <p:txBody>
          <a:bodyPr/>
          <a:lstStyle/>
          <a:p>
            <a:fld id="{9946CEE3-4835-4F73-BA0B-02C09C038718}" type="slidenum">
              <a:rPr lang="en-US" smtClean="0"/>
              <a:t>1</a:t>
            </a:fld>
            <a:endParaRPr lang="en-US" dirty="0"/>
          </a:p>
        </p:txBody>
      </p:sp>
    </p:spTree>
    <p:extLst>
      <p:ext uri="{BB962C8B-B14F-4D97-AF65-F5344CB8AC3E}">
        <p14:creationId xmlns:p14="http://schemas.microsoft.com/office/powerpoint/2010/main" val="4057471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Diagram – definitely</a:t>
            </a:r>
          </a:p>
          <a:p>
            <a:r>
              <a:rPr lang="en-GB" dirty="0"/>
              <a:t>Go deeper into things</a:t>
            </a:r>
          </a:p>
          <a:p>
            <a:r>
              <a:rPr lang="en-GB" dirty="0"/>
              <a:t>Go into more complex things -&gt; shadows, reflections -&gt; overview of theory and how its done</a:t>
            </a:r>
          </a:p>
          <a:p>
            <a:r>
              <a:rPr lang="en-GB" dirty="0"/>
              <a:t>Do analyse as well</a:t>
            </a:r>
          </a:p>
          <a:p>
            <a:endParaRPr lang="en-GB" dirty="0"/>
          </a:p>
          <a:p>
            <a:r>
              <a:rPr lang="en-US" sz="1200" dirty="0"/>
              <a:t>This cost was fine for producing images in TV and film had been much to high for games to implement into real-time. But with technological advances, like the </a:t>
            </a:r>
            <a:r>
              <a:rPr lang="en-US" sz="1200" i="1" dirty="0"/>
              <a:t>Nvidia GeForce RTX 2080, </a:t>
            </a:r>
            <a:r>
              <a:rPr lang="en-US" sz="1200" dirty="0"/>
              <a:t> it is slowly becoming possible for real-time. </a:t>
            </a:r>
            <a:endParaRPr lang="en-GB" dirty="0"/>
          </a:p>
        </p:txBody>
      </p:sp>
      <p:sp>
        <p:nvSpPr>
          <p:cNvPr id="4" name="Slide Number Placeholder 3"/>
          <p:cNvSpPr>
            <a:spLocks noGrp="1"/>
          </p:cNvSpPr>
          <p:nvPr>
            <p:ph type="sldNum" sz="quarter" idx="5"/>
          </p:nvPr>
        </p:nvSpPr>
        <p:spPr/>
        <p:txBody>
          <a:bodyPr/>
          <a:lstStyle/>
          <a:p>
            <a:fld id="{9946CEE3-4835-4F73-BA0B-02C09C038718}" type="slidenum">
              <a:rPr lang="en-US" smtClean="0"/>
              <a:t>3</a:t>
            </a:fld>
            <a:endParaRPr lang="en-US" dirty="0"/>
          </a:p>
        </p:txBody>
      </p:sp>
    </p:spTree>
    <p:extLst>
      <p:ext uri="{BB962C8B-B14F-4D97-AF65-F5344CB8AC3E}">
        <p14:creationId xmlns:p14="http://schemas.microsoft.com/office/powerpoint/2010/main" val="2014217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Bullet points mostly</a:t>
            </a:r>
          </a:p>
        </p:txBody>
      </p:sp>
      <p:sp>
        <p:nvSpPr>
          <p:cNvPr id="4" name="Slide Number Placeholder 3"/>
          <p:cNvSpPr>
            <a:spLocks noGrp="1"/>
          </p:cNvSpPr>
          <p:nvPr>
            <p:ph type="sldNum" sz="quarter" idx="5"/>
          </p:nvPr>
        </p:nvSpPr>
        <p:spPr/>
        <p:txBody>
          <a:bodyPr/>
          <a:lstStyle/>
          <a:p>
            <a:fld id="{9946CEE3-4835-4F73-BA0B-02C09C038718}" type="slidenum">
              <a:rPr lang="en-US" smtClean="0"/>
              <a:t>9</a:t>
            </a:fld>
            <a:endParaRPr lang="en-US" dirty="0"/>
          </a:p>
        </p:txBody>
      </p:sp>
    </p:spTree>
    <p:extLst>
      <p:ext uri="{BB962C8B-B14F-4D97-AF65-F5344CB8AC3E}">
        <p14:creationId xmlns:p14="http://schemas.microsoft.com/office/powerpoint/2010/main" val="2015603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Graphs onto threads and objects and dept and stuff</a:t>
            </a:r>
          </a:p>
          <a:p>
            <a:endParaRPr lang="en-GB" dirty="0"/>
          </a:p>
        </p:txBody>
      </p:sp>
      <p:sp>
        <p:nvSpPr>
          <p:cNvPr id="4" name="Slide Number Placeholder 3"/>
          <p:cNvSpPr>
            <a:spLocks noGrp="1"/>
          </p:cNvSpPr>
          <p:nvPr>
            <p:ph type="sldNum" sz="quarter" idx="5"/>
          </p:nvPr>
        </p:nvSpPr>
        <p:spPr/>
        <p:txBody>
          <a:bodyPr/>
          <a:lstStyle/>
          <a:p>
            <a:fld id="{9946CEE3-4835-4F73-BA0B-02C09C038718}" type="slidenum">
              <a:rPr lang="en-US" smtClean="0"/>
              <a:t>10</a:t>
            </a:fld>
            <a:endParaRPr lang="en-US" dirty="0"/>
          </a:p>
        </p:txBody>
      </p:sp>
    </p:spTree>
    <p:extLst>
      <p:ext uri="{BB962C8B-B14F-4D97-AF65-F5344CB8AC3E}">
        <p14:creationId xmlns:p14="http://schemas.microsoft.com/office/powerpoint/2010/main" val="4724833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9D874152-028B-486A-9CCC-467A5536A7DC}" type="datetime1">
              <a:rPr lang="en-US" smtClean="0"/>
              <a:t>12/12/2019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791339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1558FF-9F53-4DAD-84A1-1EEE4F190FF1}" type="datetime1">
              <a:rPr lang="en-US" smtClean="0"/>
              <a:t>12/12/2019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72430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8FA1A6-D89D-4E0B-ACDC-F92429034F56}" type="datetime1">
              <a:rPr lang="en-US" smtClean="0"/>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4252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A382F0-6EA8-4D82-951F-1579D6A93CC4}" type="datetime1">
              <a:rPr lang="en-US" smtClean="0"/>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818430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BE913C-F349-4CE3-A910-0EA13427FE0D}" type="datetime1">
              <a:rPr lang="en-US" smtClean="0"/>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60442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D4C5C7-4D27-4EBE-9DB8-92F5F0F40B34}" type="datetime1">
              <a:rPr lang="en-US" smtClean="0"/>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18567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CDAF82-EDB2-4FBF-83F4-247A1B3455CB}" type="datetime1">
              <a:rPr lang="en-US" smtClean="0"/>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65130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5E59DB-4C5A-44A3-897C-FF6803F94296}" type="datetime1">
              <a:rPr lang="en-US" smtClean="0"/>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78384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6B6E0-E0F8-4800-BD74-7D33DFE5ED7E}" type="datetime1">
              <a:rPr lang="en-US" smtClean="0"/>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3316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6DC824-D0E7-4046-8B44-4AAD1C4DE2CF}" type="datetime1">
              <a:rPr lang="en-US" smtClean="0"/>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9666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FC221C-17A4-4F42-9F54-9F7E03AA1BBB}" type="datetime1">
              <a:rPr lang="en-US" smtClean="0"/>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14218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CD7CBA-5256-42F3-BAB5-33F095514AE3}" type="datetime1">
              <a:rPr lang="en-US" smtClean="0"/>
              <a:t>12/12/2019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7227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B80C04-2E33-403B-B014-7E203A57326C}" type="datetime1">
              <a:rPr lang="en-US" smtClean="0"/>
              <a:t>12/12/2019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0543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92A49D-7D7F-4D69-A8AA-65D6B58C15F2}" type="datetime1">
              <a:rPr lang="en-US" smtClean="0"/>
              <a:t>12/12/2019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5251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9E02903-36C1-4F6B-9F27-EA2305255204}" type="datetime1">
              <a:rPr lang="en-US" smtClean="0"/>
              <a:t>12/12/2019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22891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8BBFA8-C775-4121-A7F6-6851C8035873}" type="datetime1">
              <a:rPr lang="en-US" smtClean="0"/>
              <a:t>12/12/2019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872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C01760-8EEC-4A4C-BD0D-3CDAAA80A266}" type="datetime1">
              <a:rPr lang="en-US" smtClean="0"/>
              <a:t>12/12/2019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2668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183DE74-4CAD-4852-95E7-A055FD779420}" type="datetime1">
              <a:rPr lang="en-US" smtClean="0"/>
              <a:t>12/12/2019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69618837"/>
      </p:ext>
    </p:extLst>
  </p:cSld>
  <p:clrMap bg1="dk1" tx1="lt1" bg2="dk2" tx2="lt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sv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5" Type="http://schemas.openxmlformats.org/officeDocument/2006/relationships/image" Target="../media/image16.sv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5" Type="http://schemas.openxmlformats.org/officeDocument/2006/relationships/image" Target="../media/image18.sv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hyperlink" Target="https://creativecommons.org/licenses/by-sa/3.0/"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hyperlink" Target="http://en.m.wikipedia.org/wiki/file:ray_trace_diagram.png" TargetMode="External"/><Relationship Id="rId5" Type="http://schemas.openxmlformats.org/officeDocument/2006/relationships/image" Target="../media/image6.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hyperlink" Target="https://creativecommons.org/licenses/by-sa/3.0/" TargetMode="External"/><Relationship Id="rId5" Type="http://schemas.openxmlformats.org/officeDocument/2006/relationships/hyperlink" Target="https://commons.wikimedia.org/wiki/File:IBM_Blue_Gene_P_supercomputer.jpg" TargetMode="Externa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E3F80-D945-4490-916D-6384E6895E6F}"/>
              </a:ext>
            </a:extLst>
          </p:cNvPr>
          <p:cNvSpPr>
            <a:spLocks noGrp="1"/>
          </p:cNvSpPr>
          <p:nvPr>
            <p:ph type="ctrTitle"/>
          </p:nvPr>
        </p:nvSpPr>
        <p:spPr>
          <a:xfrm>
            <a:off x="486876" y="2032000"/>
            <a:ext cx="4513792" cy="2819398"/>
          </a:xfrm>
        </p:spPr>
        <p:txBody>
          <a:bodyPr>
            <a:normAutofit/>
          </a:bodyPr>
          <a:lstStyle/>
          <a:p>
            <a:r>
              <a:rPr lang="en-US" dirty="0"/>
              <a:t>Graphics and Computational Programming</a:t>
            </a:r>
          </a:p>
        </p:txBody>
      </p:sp>
      <p:sp>
        <p:nvSpPr>
          <p:cNvPr id="3" name="Subtitle 2">
            <a:extLst>
              <a:ext uri="{FF2B5EF4-FFF2-40B4-BE49-F238E27FC236}">
                <a16:creationId xmlns:a16="http://schemas.microsoft.com/office/drawing/2014/main" id="{616351BD-4BE1-47AD-8B65-1472A3BE63E4}"/>
              </a:ext>
            </a:extLst>
          </p:cNvPr>
          <p:cNvSpPr>
            <a:spLocks noGrp="1"/>
          </p:cNvSpPr>
          <p:nvPr>
            <p:ph type="subTitle" idx="1"/>
          </p:nvPr>
        </p:nvSpPr>
        <p:spPr>
          <a:xfrm>
            <a:off x="486876" y="4851399"/>
            <a:ext cx="4513792" cy="914401"/>
          </a:xfrm>
        </p:spPr>
        <p:txBody>
          <a:bodyPr>
            <a:normAutofit/>
          </a:bodyPr>
          <a:lstStyle/>
          <a:p>
            <a:r>
              <a:rPr lang="en-US" dirty="0"/>
              <a:t>Maria Tozo</a:t>
            </a:r>
          </a:p>
        </p:txBody>
      </p:sp>
      <p:sp>
        <p:nvSpPr>
          <p:cNvPr id="99" name="Freeform 5">
            <a:extLst>
              <a:ext uri="{FF2B5EF4-FFF2-40B4-BE49-F238E27FC236}">
                <a16:creationId xmlns:a16="http://schemas.microsoft.com/office/drawing/2014/main" id="{91D0B925-2B82-4283-9A4B-26D75B37C1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94" name="Freeform 14">
            <a:extLst>
              <a:ext uri="{FF2B5EF4-FFF2-40B4-BE49-F238E27FC236}">
                <a16:creationId xmlns:a16="http://schemas.microsoft.com/office/drawing/2014/main" id="{9CA437C7-84DA-4869-8B01-ED2D78490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102">
            <a:extLst>
              <a:ext uri="{FF2B5EF4-FFF2-40B4-BE49-F238E27FC236}">
                <a16:creationId xmlns:a16="http://schemas.microsoft.com/office/drawing/2014/main" id="{08E49678-F167-49BE-9F7A-693F682C20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97" name="Straight Connector 103">
              <a:extLst>
                <a:ext uri="{FF2B5EF4-FFF2-40B4-BE49-F238E27FC236}">
                  <a16:creationId xmlns:a16="http://schemas.microsoft.com/office/drawing/2014/main" id="{3989AB63-E648-40F0-97A1-A5B87C1ED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6F692CF-7BBB-46E8-ACFF-93EFB5450D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105">
              <a:extLst>
                <a:ext uri="{FF2B5EF4-FFF2-40B4-BE49-F238E27FC236}">
                  <a16:creationId xmlns:a16="http://schemas.microsoft.com/office/drawing/2014/main" id="{563285BC-98B3-4A2A-A616-5C357EB14D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66F05B3-3344-4BA6-878B-9E4383540D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107">
              <a:extLst>
                <a:ext uri="{FF2B5EF4-FFF2-40B4-BE49-F238E27FC236}">
                  <a16:creationId xmlns:a16="http://schemas.microsoft.com/office/drawing/2014/main" id="{55782A78-EE5F-4FC6-9497-EFDB579502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79ED5AE6-D5B8-4FDE-AF61-AEBE1C34748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104FBD67-AA20-4E2C-A0DB-A1402FE4A1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CBF097E4-BDA7-4C1C-8EBF-054455E611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F92AA45-5A4B-450D-B699-8DD0728B13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E6642BB7-23F8-4490-93A3-FC1493AD23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7CC61F0B-A9CB-4BBB-AE84-50A8DAA5FF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14">
              <a:extLst>
                <a:ext uri="{FF2B5EF4-FFF2-40B4-BE49-F238E27FC236}">
                  <a16:creationId xmlns:a16="http://schemas.microsoft.com/office/drawing/2014/main" id="{1CCF85E9-8BF1-4390-8430-93CF67C497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15">
              <a:extLst>
                <a:ext uri="{FF2B5EF4-FFF2-40B4-BE49-F238E27FC236}">
                  <a16:creationId xmlns:a16="http://schemas.microsoft.com/office/drawing/2014/main" id="{C12D5937-83B8-44DB-92EE-F8CE396281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16">
              <a:extLst>
                <a:ext uri="{FF2B5EF4-FFF2-40B4-BE49-F238E27FC236}">
                  <a16:creationId xmlns:a16="http://schemas.microsoft.com/office/drawing/2014/main" id="{8F70DE7D-2944-4F28-94F4-DB5FF3665A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17">
              <a:extLst>
                <a:ext uri="{FF2B5EF4-FFF2-40B4-BE49-F238E27FC236}">
                  <a16:creationId xmlns:a16="http://schemas.microsoft.com/office/drawing/2014/main" id="{0275C592-D23A-4D17-A5D0-1CB0A63C2E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18">
              <a:extLst>
                <a:ext uri="{FF2B5EF4-FFF2-40B4-BE49-F238E27FC236}">
                  <a16:creationId xmlns:a16="http://schemas.microsoft.com/office/drawing/2014/main" id="{6E6A99D6-C0BF-40C0-BA07-7B60B3008C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19">
              <a:extLst>
                <a:ext uri="{FF2B5EF4-FFF2-40B4-BE49-F238E27FC236}">
                  <a16:creationId xmlns:a16="http://schemas.microsoft.com/office/drawing/2014/main" id="{52DC88DB-D650-4294-944B-43B5CAB75E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20">
              <a:extLst>
                <a:ext uri="{FF2B5EF4-FFF2-40B4-BE49-F238E27FC236}">
                  <a16:creationId xmlns:a16="http://schemas.microsoft.com/office/drawing/2014/main" id="{AD45E2EA-A847-4EF1-BFFC-BE40296C6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21">
              <a:extLst>
                <a:ext uri="{FF2B5EF4-FFF2-40B4-BE49-F238E27FC236}">
                  <a16:creationId xmlns:a16="http://schemas.microsoft.com/office/drawing/2014/main" id="{BDB920C9-FFFE-4273-B2A5-A065D24314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22">
              <a:extLst>
                <a:ext uri="{FF2B5EF4-FFF2-40B4-BE49-F238E27FC236}">
                  <a16:creationId xmlns:a16="http://schemas.microsoft.com/office/drawing/2014/main" id="{EE1355A7-015B-447B-8540-4191EAFA77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23">
              <a:extLst>
                <a:ext uri="{FF2B5EF4-FFF2-40B4-BE49-F238E27FC236}">
                  <a16:creationId xmlns:a16="http://schemas.microsoft.com/office/drawing/2014/main" id="{24443849-1476-409B-BC52-22EE2D88F9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24">
              <a:extLst>
                <a:ext uri="{FF2B5EF4-FFF2-40B4-BE49-F238E27FC236}">
                  <a16:creationId xmlns:a16="http://schemas.microsoft.com/office/drawing/2014/main" id="{42081A51-7D07-419B-9B62-0CCBBDC70D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25">
              <a:extLst>
                <a:ext uri="{FF2B5EF4-FFF2-40B4-BE49-F238E27FC236}">
                  <a16:creationId xmlns:a16="http://schemas.microsoft.com/office/drawing/2014/main" id="{9CD47CE7-D458-4E21-8924-2AA0E9ED1E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26">
              <a:extLst>
                <a:ext uri="{FF2B5EF4-FFF2-40B4-BE49-F238E27FC236}">
                  <a16:creationId xmlns:a16="http://schemas.microsoft.com/office/drawing/2014/main" id="{DCE023FD-9F08-4439-8FF3-52EA7A9843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27">
              <a:extLst>
                <a:ext uri="{FF2B5EF4-FFF2-40B4-BE49-F238E27FC236}">
                  <a16:creationId xmlns:a16="http://schemas.microsoft.com/office/drawing/2014/main" id="{A828C8C7-54EA-42D6-9CEE-49852B2705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28">
              <a:extLst>
                <a:ext uri="{FF2B5EF4-FFF2-40B4-BE49-F238E27FC236}">
                  <a16:creationId xmlns:a16="http://schemas.microsoft.com/office/drawing/2014/main" id="{0934EA16-F0C9-4D15-84BF-E83A81D6B0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29">
              <a:extLst>
                <a:ext uri="{FF2B5EF4-FFF2-40B4-BE49-F238E27FC236}">
                  <a16:creationId xmlns:a16="http://schemas.microsoft.com/office/drawing/2014/main" id="{7B3FD5BE-A781-4490-AE3F-E5650DF668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30">
              <a:extLst>
                <a:ext uri="{FF2B5EF4-FFF2-40B4-BE49-F238E27FC236}">
                  <a16:creationId xmlns:a16="http://schemas.microsoft.com/office/drawing/2014/main" id="{B6A60DCE-BCDB-4F06-BAF8-4DC5591F23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31">
              <a:extLst>
                <a:ext uri="{FF2B5EF4-FFF2-40B4-BE49-F238E27FC236}">
                  <a16:creationId xmlns:a16="http://schemas.microsoft.com/office/drawing/2014/main" id="{DD8E6559-4AA5-488E-839C-44B9ABE2602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32">
              <a:extLst>
                <a:ext uri="{FF2B5EF4-FFF2-40B4-BE49-F238E27FC236}">
                  <a16:creationId xmlns:a16="http://schemas.microsoft.com/office/drawing/2014/main" id="{1F764FF6-87D9-4563-B257-0901F5C04E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FB52E1AD-28FF-4199-B00E-A426860CE3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EED0001C-A0BE-455E-B3DE-7896C92D7A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319FC06C-2C6A-47E2-B879-A0EF41237B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CA8873BC-1926-4114-BE10-E14FF64B0E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51439012-3E51-4D74-9FF2-780C87DB02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035FC7B3-BF05-4E37-882C-2A791A4941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A7C567FF-44E4-4C58-959F-28D7826C36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FB56B76F-8C76-4947-888A-75F5E92EF8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B18A492E-231C-4B89-B11A-A1CE7E1658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127E4F73-4A9F-4AA2-A6B8-3145A87A83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3B2AC0D9-242E-4D92-B102-221EBD6F9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AA83426A-015F-4B17-9820-E6D76A3837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9C41F0A8-7466-4B03-9EE0-4A5D151768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D6F7B8C-9482-4E23-AA7F-9411BF8375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0EE1D4E2-E92F-440B-A775-9B80D9AA0F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66C2472-0C84-4CEA-A6E9-5BC5A3DB30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0FF2AFF3-F889-4A9E-AEC1-FA94331B416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E1E652F4-2AFF-4616-9615-64FC697C40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D78ED91D-C9D7-49CA-8718-8E7351F7E5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F4F29D0E-CB4D-43FB-8EFF-447A147C14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6B1D77EC-50A5-4994-A389-65C7770681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62CDEEE6-A2B4-45C0-B942-66306583B5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1F83B12D-91B8-4D06-9DBC-0607226B5D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A25594B9-1F75-4E14-AF9B-806D06683B9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6E447488-CCC0-4267-BD73-6DC2775B1A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B7E2176D-B76F-494D-AEE5-BC0E445D8C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DBD50096-36E6-4DE9-AEB8-A360216DC2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0D6F891C-00E0-46CF-8138-64A70AEEA2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4D117AD0-1882-4AD9-A765-EDB9B21C53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DDFCFFB0-2E4B-4B50-9297-42B1F1D5D5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F66C79DB-E90E-4192-9A64-34FA2EB5DB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143FC299-982A-4307-97E4-00A1BDAEB7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3A76C799-63FA-4767-A0FA-E018EF6EE2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F22B23C3-FCEF-4BFC-AD03-17D92E07AD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EBF5C56D-9DBE-454E-A584-422E5FB2F8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4608B5A8-9FAA-4DC0-87FC-F4D879ABE8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3B279D37-02D4-4925-B2DD-3765F65F7E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9E72009F-1FFC-4EDB-9C18-EB0F5E8B9E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91FA6C71-6237-4ED8-A9BE-D15AC11116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ED2DD310-9B69-442B-89C0-37F7412DDA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4F9FE545-059E-4996-9E84-BCE18A735D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36849649-2DB2-427D-B6CB-9CFB032BFC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D1BAB73D-2CD4-48CF-8299-CB2B8F0878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B156630B-D53F-46CB-BC27-BEB8138CB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4FEC10B1-AF32-4C41-B84C-FEC99614BD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D7EDD4C7-FBEF-4868-96E8-214EE6C782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3E79D291-029D-40DE-B44A-B52781E970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A8677C5F-1BF8-4733-9E39-A570EC8F02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96" name="Graphic 95" descr="Processor">
            <a:extLst>
              <a:ext uri="{FF2B5EF4-FFF2-40B4-BE49-F238E27FC236}">
                <a16:creationId xmlns:a16="http://schemas.microsoft.com/office/drawing/2014/main" id="{89147271-FA12-4097-A4CF-A77629E5F0F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55001" y="2191639"/>
            <a:ext cx="3686910" cy="3686910"/>
          </a:xfrm>
          <a:prstGeom prst="rect">
            <a:avLst/>
          </a:prstGeom>
          <a:effectLst>
            <a:innerShdw blurRad="190500">
              <a:schemeClr val="bg2">
                <a:lumMod val="75000"/>
              </a:schemeClr>
            </a:innerShdw>
          </a:effectLst>
        </p:spPr>
      </p:pic>
    </p:spTree>
    <p:extLst>
      <p:ext uri="{BB962C8B-B14F-4D97-AF65-F5344CB8AC3E}">
        <p14:creationId xmlns:p14="http://schemas.microsoft.com/office/powerpoint/2010/main" val="2803136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672B7-4777-4E9C-BC6C-9E970FE58C87}"/>
              </a:ext>
            </a:extLst>
          </p:cNvPr>
          <p:cNvSpPr>
            <a:spLocks noGrp="1"/>
          </p:cNvSpPr>
          <p:nvPr>
            <p:ph type="title"/>
          </p:nvPr>
        </p:nvSpPr>
        <p:spPr/>
        <p:txBody>
          <a:bodyPr/>
          <a:lstStyle/>
          <a:p>
            <a:r>
              <a:rPr lang="en-US" dirty="0"/>
              <a:t>Threads And Efficiency</a:t>
            </a:r>
            <a:endParaRPr lang="en-GB" dirty="0"/>
          </a:p>
        </p:txBody>
      </p:sp>
      <p:sp>
        <p:nvSpPr>
          <p:cNvPr id="3" name="Content Placeholder 2">
            <a:extLst>
              <a:ext uri="{FF2B5EF4-FFF2-40B4-BE49-F238E27FC236}">
                <a16:creationId xmlns:a16="http://schemas.microsoft.com/office/drawing/2014/main" id="{0DC77E54-1B3C-4195-B31B-F39CDA7B111E}"/>
              </a:ext>
            </a:extLst>
          </p:cNvPr>
          <p:cNvSpPr>
            <a:spLocks noGrp="1"/>
          </p:cNvSpPr>
          <p:nvPr>
            <p:ph sz="half" idx="1"/>
          </p:nvPr>
        </p:nvSpPr>
        <p:spPr/>
        <p:txBody>
          <a:bodyPr/>
          <a:lstStyle/>
          <a:p>
            <a:endParaRPr lang="en-GB" dirty="0"/>
          </a:p>
        </p:txBody>
      </p:sp>
      <p:sp>
        <p:nvSpPr>
          <p:cNvPr id="4" name="Content Placeholder 3">
            <a:extLst>
              <a:ext uri="{FF2B5EF4-FFF2-40B4-BE49-F238E27FC236}">
                <a16:creationId xmlns:a16="http://schemas.microsoft.com/office/drawing/2014/main" id="{98F771AC-8B92-4871-80DF-36F5FAB77922}"/>
              </a:ext>
            </a:extLst>
          </p:cNvPr>
          <p:cNvSpPr>
            <a:spLocks noGrp="1"/>
          </p:cNvSpPr>
          <p:nvPr>
            <p:ph sz="half" idx="2"/>
          </p:nvPr>
        </p:nvSpPr>
        <p:spPr/>
        <p:txBody>
          <a:bodyPr/>
          <a:lstStyle/>
          <a:p>
            <a:endParaRPr lang="en-GB" dirty="0"/>
          </a:p>
        </p:txBody>
      </p:sp>
    </p:spTree>
    <p:extLst>
      <p:ext uri="{BB962C8B-B14F-4D97-AF65-F5344CB8AC3E}">
        <p14:creationId xmlns:p14="http://schemas.microsoft.com/office/powerpoint/2010/main" val="763461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191" name="Picture 104">
            <a:extLst>
              <a:ext uri="{FF2B5EF4-FFF2-40B4-BE49-F238E27FC236}">
                <a16:creationId xmlns:a16="http://schemas.microsoft.com/office/drawing/2014/main" id="{F3812132-56AD-436D-A522-B55990A6A8E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041F596B-A040-4499-A7B1-24345F070EDE}"/>
              </a:ext>
            </a:extLst>
          </p:cNvPr>
          <p:cNvSpPr>
            <a:spLocks noGrp="1"/>
          </p:cNvSpPr>
          <p:nvPr>
            <p:ph type="title"/>
          </p:nvPr>
        </p:nvSpPr>
        <p:spPr>
          <a:xfrm>
            <a:off x="486876" y="2032000"/>
            <a:ext cx="4513792" cy="2819398"/>
          </a:xfrm>
        </p:spPr>
        <p:txBody>
          <a:bodyPr vert="horz" lIns="91440" tIns="45720" rIns="91440" bIns="45720" rtlCol="0" anchor="b">
            <a:normAutofit/>
          </a:bodyPr>
          <a:lstStyle/>
          <a:p>
            <a:pPr algn="r"/>
            <a:r>
              <a:rPr lang="en-US" sz="4400"/>
              <a:t>Implementation</a:t>
            </a:r>
          </a:p>
        </p:txBody>
      </p:sp>
      <p:sp>
        <p:nvSpPr>
          <p:cNvPr id="192" name="Freeform 5">
            <a:extLst>
              <a:ext uri="{FF2B5EF4-FFF2-40B4-BE49-F238E27FC236}">
                <a16:creationId xmlns:a16="http://schemas.microsoft.com/office/drawing/2014/main" id="{91D0B925-2B82-4283-9A4B-26D75B37C1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93" name="Freeform 14">
            <a:extLst>
              <a:ext uri="{FF2B5EF4-FFF2-40B4-BE49-F238E27FC236}">
                <a16:creationId xmlns:a16="http://schemas.microsoft.com/office/drawing/2014/main" id="{9CA437C7-84DA-4869-8B01-ED2D78490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4" name="Group 110">
            <a:extLst>
              <a:ext uri="{FF2B5EF4-FFF2-40B4-BE49-F238E27FC236}">
                <a16:creationId xmlns:a16="http://schemas.microsoft.com/office/drawing/2014/main" id="{08E49678-F167-49BE-9F7A-693F682C20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12" name="Straight Connector 111">
              <a:extLst>
                <a:ext uri="{FF2B5EF4-FFF2-40B4-BE49-F238E27FC236}">
                  <a16:creationId xmlns:a16="http://schemas.microsoft.com/office/drawing/2014/main" id="{3989AB63-E648-40F0-97A1-A5B87C1ED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36F692CF-7BBB-46E8-ACFF-93EFB5450D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63285BC-98B3-4A2A-A616-5C357EB14D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366F05B3-3344-4BA6-878B-9E4383540D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55782A78-EE5F-4FC6-9497-EFDB579502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79ED5AE6-D5B8-4FDE-AF61-AEBE1C34748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104FBD67-AA20-4E2C-A0DB-A1402FE4A1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CBF097E4-BDA7-4C1C-8EBF-054455E611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F92AA45-5A4B-450D-B699-8DD0728B13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E6642BB7-23F8-4490-93A3-FC1493AD23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7CC61F0B-A9CB-4BBB-AE84-50A8DAA5FF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1CCF85E9-8BF1-4390-8430-93CF67C497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12D5937-83B8-44DB-92EE-F8CE396281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F70DE7D-2944-4F28-94F4-DB5FF3665A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0275C592-D23A-4D17-A5D0-1CB0A63C2E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6E6A99D6-C0BF-40C0-BA07-7B60B3008C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52DC88DB-D650-4294-944B-43B5CAB75E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D45E2EA-A847-4EF1-BFFC-BE40296C6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BDB920C9-FFFE-4273-B2A5-A065D24314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1355A7-015B-447B-8540-4191EAFA77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24443849-1476-409B-BC52-22EE2D88F9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42081A51-7D07-419B-9B62-0CCBBDC70D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9CD47CE7-D458-4E21-8924-2AA0E9ED1E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DCE023FD-9F08-4439-8FF3-52EA7A9843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828C8C7-54EA-42D6-9CEE-49852B2705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0934EA16-F0C9-4D15-84BF-E83A81D6B0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7B3FD5BE-A781-4490-AE3F-E5650DF668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B6A60DCE-BCDB-4F06-BAF8-4DC5591F23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DD8E6559-4AA5-488E-839C-44B9ABE2602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1F764FF6-87D9-4563-B257-0901F5C04E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FB52E1AD-28FF-4199-B00E-A426860CE3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EED0001C-A0BE-455E-B3DE-7896C92D7A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319FC06C-2C6A-47E2-B879-A0EF41237B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CA8873BC-1926-4114-BE10-E14FF64B0E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51439012-3E51-4D74-9FF2-780C87DB02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035FC7B3-BF05-4E37-882C-2A791A4941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A7C567FF-44E4-4C58-959F-28D7826C36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FB56B76F-8C76-4947-888A-75F5E92EF8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B18A492E-231C-4B89-B11A-A1CE7E1658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127E4F73-4A9F-4AA2-A6B8-3145A87A83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3B2AC0D9-242E-4D92-B102-221EBD6F9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AA83426A-015F-4B17-9820-E6D76A3837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9C41F0A8-7466-4B03-9EE0-4A5D151768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D6F7B8C-9482-4E23-AA7F-9411BF8375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0EE1D4E2-E92F-440B-A775-9B80D9AA0F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B66C2472-0C84-4CEA-A6E9-5BC5A3DB30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0FF2AFF3-F889-4A9E-AEC1-FA94331B416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E1E652F4-2AFF-4616-9615-64FC697C40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D78ED91D-C9D7-49CA-8718-8E7351F7E5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F4F29D0E-CB4D-43FB-8EFF-447A147C14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6B1D77EC-50A5-4994-A389-65C7770681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62CDEEE6-A2B4-45C0-B942-66306583B5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1F83B12D-91B8-4D06-9DBC-0607226B5D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A25594B9-1F75-4E14-AF9B-806D06683B9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6E447488-CCC0-4267-BD73-6DC2775B1A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B7E2176D-B76F-494D-AEE5-BC0E445D8C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DBD50096-36E6-4DE9-AEB8-A360216DC2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0D6F891C-00E0-46CF-8138-64A70AEEA2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4D117AD0-1882-4AD9-A765-EDB9B21C53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DDFCFFB0-2E4B-4B50-9297-42B1F1D5D5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F66C79DB-E90E-4192-9A64-34FA2EB5DB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143FC299-982A-4307-97E4-00A1BDAEB7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3A76C799-63FA-4767-A0FA-E018EF6EE2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F22B23C3-FCEF-4BFC-AD03-17D92E07AD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EBF5C56D-9DBE-454E-A584-422E5FB2F8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4608B5A8-9FAA-4DC0-87FC-F4D879ABE8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3B279D37-02D4-4925-B2DD-3765F65F7E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9E72009F-1FFC-4EDB-9C18-EB0F5E8B9E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91FA6C71-6237-4ED8-A9BE-D15AC11116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ED2DD310-9B69-442B-89C0-37F7412DDA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4F9FE545-059E-4996-9E84-BCE18A735D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36849649-2DB2-427D-B6CB-9CFB032BFC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D1BAB73D-2CD4-48CF-8299-CB2B8F0878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B156630B-D53F-46CB-BC27-BEB8138CB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4FEC10B1-AF32-4C41-B84C-FEC99614BD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D7EDD4C7-FBEF-4868-96E8-214EE6C782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3E79D291-029D-40DE-B44A-B52781E970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A8677C5F-1BF8-4733-9E39-A570EC8F02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195" name="Graphic 101" descr="Arrow Circle">
            <a:extLst>
              <a:ext uri="{FF2B5EF4-FFF2-40B4-BE49-F238E27FC236}">
                <a16:creationId xmlns:a16="http://schemas.microsoft.com/office/drawing/2014/main" id="{298168C1-6174-497D-ACE1-CF0F0652780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55001" y="2191639"/>
            <a:ext cx="3686910" cy="3686910"/>
          </a:xfrm>
          <a:prstGeom prst="rect">
            <a:avLst/>
          </a:prstGeom>
          <a:effectLst>
            <a:innerShdw blurRad="114300">
              <a:prstClr val="black"/>
            </a:innerShdw>
          </a:effectLst>
        </p:spPr>
      </p:pic>
    </p:spTree>
    <p:extLst>
      <p:ext uri="{BB962C8B-B14F-4D97-AF65-F5344CB8AC3E}">
        <p14:creationId xmlns:p14="http://schemas.microsoft.com/office/powerpoint/2010/main" val="1083007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191" name="Picture 104">
            <a:extLst>
              <a:ext uri="{FF2B5EF4-FFF2-40B4-BE49-F238E27FC236}">
                <a16:creationId xmlns:a16="http://schemas.microsoft.com/office/drawing/2014/main" id="{F3812132-56AD-436D-A522-B55990A6A8E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041F596B-A040-4499-A7B1-24345F070EDE}"/>
              </a:ext>
            </a:extLst>
          </p:cNvPr>
          <p:cNvSpPr>
            <a:spLocks noGrp="1"/>
          </p:cNvSpPr>
          <p:nvPr>
            <p:ph type="title"/>
          </p:nvPr>
        </p:nvSpPr>
        <p:spPr>
          <a:xfrm>
            <a:off x="486876" y="2032000"/>
            <a:ext cx="4513792" cy="2819398"/>
          </a:xfrm>
        </p:spPr>
        <p:txBody>
          <a:bodyPr vert="horz" lIns="91440" tIns="45720" rIns="91440" bIns="45720" rtlCol="0" anchor="b">
            <a:normAutofit/>
          </a:bodyPr>
          <a:lstStyle/>
          <a:p>
            <a:pPr algn="r"/>
            <a:r>
              <a:rPr lang="en-GB" sz="4800" dirty="0"/>
              <a:t>Evaluation</a:t>
            </a:r>
            <a:endParaRPr lang="en-US" sz="4400" dirty="0"/>
          </a:p>
        </p:txBody>
      </p:sp>
      <p:sp>
        <p:nvSpPr>
          <p:cNvPr id="192" name="Freeform 5">
            <a:extLst>
              <a:ext uri="{FF2B5EF4-FFF2-40B4-BE49-F238E27FC236}">
                <a16:creationId xmlns:a16="http://schemas.microsoft.com/office/drawing/2014/main" id="{91D0B925-2B82-4283-9A4B-26D75B37C1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93" name="Freeform 14">
            <a:extLst>
              <a:ext uri="{FF2B5EF4-FFF2-40B4-BE49-F238E27FC236}">
                <a16:creationId xmlns:a16="http://schemas.microsoft.com/office/drawing/2014/main" id="{9CA437C7-84DA-4869-8B01-ED2D78490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4" name="Group 110">
            <a:extLst>
              <a:ext uri="{FF2B5EF4-FFF2-40B4-BE49-F238E27FC236}">
                <a16:creationId xmlns:a16="http://schemas.microsoft.com/office/drawing/2014/main" id="{08E49678-F167-49BE-9F7A-693F682C20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12" name="Straight Connector 111">
              <a:extLst>
                <a:ext uri="{FF2B5EF4-FFF2-40B4-BE49-F238E27FC236}">
                  <a16:creationId xmlns:a16="http://schemas.microsoft.com/office/drawing/2014/main" id="{3989AB63-E648-40F0-97A1-A5B87C1ED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36F692CF-7BBB-46E8-ACFF-93EFB5450D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63285BC-98B3-4A2A-A616-5C357EB14D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366F05B3-3344-4BA6-878B-9E4383540D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55782A78-EE5F-4FC6-9497-EFDB579502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79ED5AE6-D5B8-4FDE-AF61-AEBE1C34748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104FBD67-AA20-4E2C-A0DB-A1402FE4A1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CBF097E4-BDA7-4C1C-8EBF-054455E611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F92AA45-5A4B-450D-B699-8DD0728B13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E6642BB7-23F8-4490-93A3-FC1493AD23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7CC61F0B-A9CB-4BBB-AE84-50A8DAA5FF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1CCF85E9-8BF1-4390-8430-93CF67C497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12D5937-83B8-44DB-92EE-F8CE396281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F70DE7D-2944-4F28-94F4-DB5FF3665A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0275C592-D23A-4D17-A5D0-1CB0A63C2E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6E6A99D6-C0BF-40C0-BA07-7B60B3008C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52DC88DB-D650-4294-944B-43B5CAB75E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D45E2EA-A847-4EF1-BFFC-BE40296C6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BDB920C9-FFFE-4273-B2A5-A065D24314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1355A7-015B-447B-8540-4191EAFA77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24443849-1476-409B-BC52-22EE2D88F9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42081A51-7D07-419B-9B62-0CCBBDC70D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9CD47CE7-D458-4E21-8924-2AA0E9ED1E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DCE023FD-9F08-4439-8FF3-52EA7A9843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828C8C7-54EA-42D6-9CEE-49852B2705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0934EA16-F0C9-4D15-84BF-E83A81D6B0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7B3FD5BE-A781-4490-AE3F-E5650DF668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B6A60DCE-BCDB-4F06-BAF8-4DC5591F23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DD8E6559-4AA5-488E-839C-44B9ABE2602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1F764FF6-87D9-4563-B257-0901F5C04E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FB52E1AD-28FF-4199-B00E-A426860CE3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EED0001C-A0BE-455E-B3DE-7896C92D7A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319FC06C-2C6A-47E2-B879-A0EF41237B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CA8873BC-1926-4114-BE10-E14FF64B0E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51439012-3E51-4D74-9FF2-780C87DB02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035FC7B3-BF05-4E37-882C-2A791A4941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A7C567FF-44E4-4C58-959F-28D7826C36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FB56B76F-8C76-4947-888A-75F5E92EF8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B18A492E-231C-4B89-B11A-A1CE7E1658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127E4F73-4A9F-4AA2-A6B8-3145A87A83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3B2AC0D9-242E-4D92-B102-221EBD6F9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AA83426A-015F-4B17-9820-E6D76A3837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9C41F0A8-7466-4B03-9EE0-4A5D151768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D6F7B8C-9482-4E23-AA7F-9411BF8375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0EE1D4E2-E92F-440B-A775-9B80D9AA0F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B66C2472-0C84-4CEA-A6E9-5BC5A3DB30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0FF2AFF3-F889-4A9E-AEC1-FA94331B416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E1E652F4-2AFF-4616-9615-64FC697C40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D78ED91D-C9D7-49CA-8718-8E7351F7E5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F4F29D0E-CB4D-43FB-8EFF-447A147C14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6B1D77EC-50A5-4994-A389-65C7770681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62CDEEE6-A2B4-45C0-B942-66306583B5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1F83B12D-91B8-4D06-9DBC-0607226B5D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A25594B9-1F75-4E14-AF9B-806D06683B9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6E447488-CCC0-4267-BD73-6DC2775B1A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B7E2176D-B76F-494D-AEE5-BC0E445D8C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DBD50096-36E6-4DE9-AEB8-A360216DC2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0D6F891C-00E0-46CF-8138-64A70AEEA2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4D117AD0-1882-4AD9-A765-EDB9B21C53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DDFCFFB0-2E4B-4B50-9297-42B1F1D5D5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F66C79DB-E90E-4192-9A64-34FA2EB5DB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143FC299-982A-4307-97E4-00A1BDAEB7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3A76C799-63FA-4767-A0FA-E018EF6EE2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F22B23C3-FCEF-4BFC-AD03-17D92E07AD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EBF5C56D-9DBE-454E-A584-422E5FB2F8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4608B5A8-9FAA-4DC0-87FC-F4D879ABE8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3B279D37-02D4-4925-B2DD-3765F65F7E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9E72009F-1FFC-4EDB-9C18-EB0F5E8B9E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91FA6C71-6237-4ED8-A9BE-D15AC11116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ED2DD310-9B69-442B-89C0-37F7412DDA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4F9FE545-059E-4996-9E84-BCE18A735D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36849649-2DB2-427D-B6CB-9CFB032BFC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D1BAB73D-2CD4-48CF-8299-CB2B8F0878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B156630B-D53F-46CB-BC27-BEB8138CB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4FEC10B1-AF32-4C41-B84C-FEC99614BD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D7EDD4C7-FBEF-4868-96E8-214EE6C782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3E79D291-029D-40DE-B44A-B52781E970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A8677C5F-1BF8-4733-9E39-A570EC8F02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54769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95" name="Picture 8">
            <a:extLst>
              <a:ext uri="{FF2B5EF4-FFF2-40B4-BE49-F238E27FC236}">
                <a16:creationId xmlns:a16="http://schemas.microsoft.com/office/drawing/2014/main" id="{F3812132-56AD-436D-A522-B55990A6A8E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041F596B-A040-4499-A7B1-24345F070EDE}"/>
              </a:ext>
            </a:extLst>
          </p:cNvPr>
          <p:cNvSpPr>
            <a:spLocks noGrp="1"/>
          </p:cNvSpPr>
          <p:nvPr>
            <p:ph type="title"/>
          </p:nvPr>
        </p:nvSpPr>
        <p:spPr>
          <a:xfrm>
            <a:off x="486876" y="2032000"/>
            <a:ext cx="4513792" cy="2819398"/>
          </a:xfrm>
          <a:effectLst>
            <a:outerShdw blurRad="50800" dist="38100" dir="8100000" algn="tr" rotWithShape="0">
              <a:prstClr val="black">
                <a:alpha val="40000"/>
              </a:prstClr>
            </a:outerShdw>
          </a:effectLst>
        </p:spPr>
        <p:txBody>
          <a:bodyPr vert="horz" lIns="91440" tIns="45720" rIns="91440" bIns="45720" rtlCol="0" anchor="b">
            <a:normAutofit/>
          </a:bodyPr>
          <a:lstStyle/>
          <a:p>
            <a:pPr algn="r"/>
            <a:r>
              <a:rPr lang="en-US" sz="4800" dirty="0"/>
              <a:t>Theory and Design</a:t>
            </a:r>
          </a:p>
        </p:txBody>
      </p:sp>
      <p:sp>
        <p:nvSpPr>
          <p:cNvPr id="96" name="Freeform 5">
            <a:extLst>
              <a:ext uri="{FF2B5EF4-FFF2-40B4-BE49-F238E27FC236}">
                <a16:creationId xmlns:a16="http://schemas.microsoft.com/office/drawing/2014/main" id="{91D0B925-2B82-4283-9A4B-26D75B37C1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97" name="Freeform 14">
            <a:extLst>
              <a:ext uri="{FF2B5EF4-FFF2-40B4-BE49-F238E27FC236}">
                <a16:creationId xmlns:a16="http://schemas.microsoft.com/office/drawing/2014/main" id="{9CA437C7-84DA-4869-8B01-ED2D78490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8" name="Group 14">
            <a:extLst>
              <a:ext uri="{FF2B5EF4-FFF2-40B4-BE49-F238E27FC236}">
                <a16:creationId xmlns:a16="http://schemas.microsoft.com/office/drawing/2014/main" id="{08E49678-F167-49BE-9F7A-693F682C20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6" name="Straight Connector 15">
              <a:extLst>
                <a:ext uri="{FF2B5EF4-FFF2-40B4-BE49-F238E27FC236}">
                  <a16:creationId xmlns:a16="http://schemas.microsoft.com/office/drawing/2014/main" id="{3989AB63-E648-40F0-97A1-A5B87C1ED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6F692CF-7BBB-46E8-ACFF-93EFB5450D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63285BC-98B3-4A2A-A616-5C357EB14D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66F05B3-3344-4BA6-878B-9E4383540D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5782A78-EE5F-4FC6-9497-EFDB579502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9ED5AE6-D5B8-4FDE-AF61-AEBE1C34748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04FBD67-AA20-4E2C-A0DB-A1402FE4A1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BF097E4-BDA7-4C1C-8EBF-054455E611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F92AA45-5A4B-450D-B699-8DD0728B13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642BB7-23F8-4490-93A3-FC1493AD23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CC61F0B-A9CB-4BBB-AE84-50A8DAA5FF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CCF85E9-8BF1-4390-8430-93CF67C497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12D5937-83B8-44DB-92EE-F8CE396281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F70DE7D-2944-4F28-94F4-DB5FF3665A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275C592-D23A-4D17-A5D0-1CB0A63C2E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E6A99D6-C0BF-40C0-BA07-7B60B3008C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2DC88DB-D650-4294-944B-43B5CAB75E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D45E2EA-A847-4EF1-BFFC-BE40296C6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B920C9-FFFE-4273-B2A5-A065D24314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E1355A7-015B-447B-8540-4191EAFA77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4443849-1476-409B-BC52-22EE2D88F9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2081A51-7D07-419B-9B62-0CCBBDC70D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CD47CE7-D458-4E21-8924-2AA0E9ED1E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CE023FD-9F08-4439-8FF3-52EA7A9843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828C8C7-54EA-42D6-9CEE-49852B2705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934EA16-F0C9-4D15-84BF-E83A81D6B0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B3FD5BE-A781-4490-AE3F-E5650DF668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6A60DCE-BCDB-4F06-BAF8-4DC5591F23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D8E6559-4AA5-488E-839C-44B9ABE2602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F764FF6-87D9-4563-B257-0901F5C04E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B52E1AD-28FF-4199-B00E-A426860CE3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ED0001C-A0BE-455E-B3DE-7896C92D7A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19FC06C-2C6A-47E2-B879-A0EF41237B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A8873BC-1926-4114-BE10-E14FF64B0E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1439012-3E51-4D74-9FF2-780C87DB02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35FC7B3-BF05-4E37-882C-2A791A4941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7C567FF-44E4-4C58-959F-28D7826C36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B56B76F-8C76-4947-888A-75F5E92EF8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18A492E-231C-4B89-B11A-A1CE7E1658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27E4F73-4A9F-4AA2-A6B8-3145A87A83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B2AC0D9-242E-4D92-B102-221EBD6F9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A83426A-015F-4B17-9820-E6D76A3837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C41F0A8-7466-4B03-9EE0-4A5D151768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D6F7B8C-9482-4E23-AA7F-9411BF8375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EE1D4E2-E92F-440B-A775-9B80D9AA0F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66C2472-0C84-4CEA-A6E9-5BC5A3DB30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FF2AFF3-F889-4A9E-AEC1-FA94331B416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1E652F4-2AFF-4616-9615-64FC697C40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D78ED91D-C9D7-49CA-8718-8E7351F7E5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4F29D0E-CB4D-43FB-8EFF-447A147C14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B1D77EC-50A5-4994-A389-65C7770681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2CDEEE6-A2B4-45C0-B942-66306583B5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1F83B12D-91B8-4D06-9DBC-0607226B5D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25594B9-1F75-4E14-AF9B-806D06683B9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447488-CCC0-4267-BD73-6DC2775B1A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B7E2176D-B76F-494D-AEE5-BC0E445D8C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BD50096-36E6-4DE9-AEB8-A360216DC2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D6F891C-00E0-46CF-8138-64A70AEEA2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4D117AD0-1882-4AD9-A765-EDB9B21C53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DFCFFB0-2E4B-4B50-9297-42B1F1D5D5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F66C79DB-E90E-4192-9A64-34FA2EB5DB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143FC299-982A-4307-97E4-00A1BDAEB7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A76C799-63FA-4767-A0FA-E018EF6EE2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F22B23C3-FCEF-4BFC-AD03-17D92E07AD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EBF5C56D-9DBE-454E-A584-422E5FB2F8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608B5A8-9FAA-4DC0-87FC-F4D879ABE8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3B279D37-02D4-4925-B2DD-3765F65F7E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9E72009F-1FFC-4EDB-9C18-EB0F5E8B9E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1FA6C71-6237-4ED8-A9BE-D15AC11116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ED2DD310-9B69-442B-89C0-37F7412DDA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F9FE545-059E-4996-9E84-BCE18A735D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36849649-2DB2-427D-B6CB-9CFB032BFC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D1BAB73D-2CD4-48CF-8299-CB2B8F0878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B156630B-D53F-46CB-BC27-BEB8138CB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4FEC10B1-AF32-4C41-B84C-FEC99614BD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7EDD4C7-FBEF-4868-96E8-214EE6C782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E79D291-029D-40DE-B44A-B52781E970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A8677C5F-1BF8-4733-9E39-A570EC8F02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99" name="Graphic 5" descr="Books">
            <a:extLst>
              <a:ext uri="{FF2B5EF4-FFF2-40B4-BE49-F238E27FC236}">
                <a16:creationId xmlns:a16="http://schemas.microsoft.com/office/drawing/2014/main" id="{9847E9B2-92D3-4F22-BF32-7F9C9C7C929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55001" y="2191639"/>
            <a:ext cx="3686910" cy="3686910"/>
          </a:xfrm>
          <a:prstGeom prst="rect">
            <a:avLst/>
          </a:prstGeom>
          <a:effectLst>
            <a:innerShdw blurRad="190500">
              <a:schemeClr val="bg2">
                <a:lumMod val="75000"/>
                <a:alpha val="98000"/>
              </a:schemeClr>
            </a:innerShdw>
          </a:effectLst>
        </p:spPr>
      </p:pic>
    </p:spTree>
    <p:extLst>
      <p:ext uri="{BB962C8B-B14F-4D97-AF65-F5344CB8AC3E}">
        <p14:creationId xmlns:p14="http://schemas.microsoft.com/office/powerpoint/2010/main" val="3705147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821471" y="1434049"/>
            <a:ext cx="10131425" cy="1456267"/>
          </a:xfrm>
        </p:spPr>
        <p:txBody>
          <a:bodyPr vert="horz" lIns="91440" tIns="45720" rIns="91440" bIns="45720" rtlCol="0" anchor="b">
            <a:normAutofit/>
          </a:bodyPr>
          <a:lstStyle/>
          <a:p>
            <a:r>
              <a:rPr lang="en-US" sz="4800" dirty="0"/>
              <a:t>Project Information</a:t>
            </a: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821471" y="2966517"/>
            <a:ext cx="10131425" cy="2218042"/>
          </a:xfrm>
        </p:spPr>
        <p:txBody>
          <a:bodyPr vert="horz" lIns="91440" tIns="45720" rIns="91440" bIns="45720" rtlCol="0" anchor="t">
            <a:normAutofit/>
          </a:bodyPr>
          <a:lstStyle/>
          <a:p>
            <a:pPr marL="0" indent="0">
              <a:buNone/>
            </a:pPr>
            <a:r>
              <a:rPr lang="en-GB" dirty="0"/>
              <a:t>For this project I choose to do a parallel ray tracer. With an end result that is able to render some simple shapes with a choice of different material for each shape that would interact with multiple lights. </a:t>
            </a:r>
          </a:p>
          <a:p>
            <a:pPr marL="0" indent="0">
              <a:buNone/>
            </a:pPr>
            <a:r>
              <a:rPr lang="en-GB" dirty="0"/>
              <a:t>Throughout this video I will go over and discuss my research into ray tracing and parallelisation and how it helped me in design and implement my ray tracer</a:t>
            </a:r>
            <a:endParaRPr lang="en-US" cap="all" dirty="0"/>
          </a:p>
        </p:txBody>
      </p:sp>
    </p:spTree>
    <p:extLst>
      <p:ext uri="{BB962C8B-B14F-4D97-AF65-F5344CB8AC3E}">
        <p14:creationId xmlns:p14="http://schemas.microsoft.com/office/powerpoint/2010/main" val="967649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extLst/>
          </a:blip>
          <a:stretch/>
        </a:blipFill>
        <a:effectLst/>
      </p:bgPr>
    </p:bg>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0FDC26C9-3923-4F5B-884B-45F0E0E3E67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4372F3C9-1610-4AAA-BD12-E6790D1ED1ED}"/>
              </a:ext>
            </a:extLst>
          </p:cNvPr>
          <p:cNvSpPr>
            <a:spLocks noGrp="1"/>
          </p:cNvSpPr>
          <p:nvPr>
            <p:ph type="title"/>
          </p:nvPr>
        </p:nvSpPr>
        <p:spPr>
          <a:xfrm>
            <a:off x="825909" y="808055"/>
            <a:ext cx="4118231" cy="1453363"/>
          </a:xfrm>
        </p:spPr>
        <p:txBody>
          <a:bodyPr vert="horz" lIns="91440" tIns="45720" rIns="91440" bIns="45720" rtlCol="0" anchor="ctr">
            <a:normAutofit/>
          </a:bodyPr>
          <a:lstStyle/>
          <a:p>
            <a:r>
              <a:rPr lang="en-US" dirty="0"/>
              <a:t>What is Ray Tracing?</a:t>
            </a:r>
          </a:p>
        </p:txBody>
      </p:sp>
      <p:sp>
        <p:nvSpPr>
          <p:cNvPr id="4" name="Content Placeholder 3">
            <a:extLst>
              <a:ext uri="{FF2B5EF4-FFF2-40B4-BE49-F238E27FC236}">
                <a16:creationId xmlns:a16="http://schemas.microsoft.com/office/drawing/2014/main" id="{B4759558-4BFE-4C67-8F13-1579F7F51F27}"/>
              </a:ext>
            </a:extLst>
          </p:cNvPr>
          <p:cNvSpPr>
            <a:spLocks noGrp="1"/>
          </p:cNvSpPr>
          <p:nvPr>
            <p:ph sz="half" idx="1"/>
          </p:nvPr>
        </p:nvSpPr>
        <p:spPr>
          <a:xfrm>
            <a:off x="802178" y="2261420"/>
            <a:ext cx="4002936" cy="3637935"/>
          </a:xfrm>
        </p:spPr>
        <p:txBody>
          <a:bodyPr vert="horz" lIns="91440" tIns="45720" rIns="91440" bIns="45720" rtlCol="0" anchor="ctr">
            <a:normAutofit/>
          </a:bodyPr>
          <a:lstStyle/>
          <a:p>
            <a:pPr marL="0" indent="0">
              <a:lnSpc>
                <a:spcPct val="90000"/>
              </a:lnSpc>
              <a:buNone/>
            </a:pPr>
            <a:r>
              <a:rPr lang="en-US" sz="1500" dirty="0"/>
              <a:t>	Ray Tracing is the process of rendering a 3D images on a 2D display by tracing a path of light through pixels on an image plane. </a:t>
            </a:r>
          </a:p>
          <a:p>
            <a:pPr marL="0" indent="0">
              <a:lnSpc>
                <a:spcPct val="90000"/>
              </a:lnSpc>
              <a:buNone/>
            </a:pPr>
            <a:r>
              <a:rPr lang="en-US" sz="1500" dirty="0"/>
              <a:t>	Ray tracing is done by sending a ray that represents a pixel from your camera point into the scene that checks for a collision with any scene objects and return it’s color.</a:t>
            </a:r>
          </a:p>
          <a:p>
            <a:pPr marL="0" indent="0">
              <a:lnSpc>
                <a:spcPct val="90000"/>
              </a:lnSpc>
              <a:buNone/>
            </a:pPr>
            <a:r>
              <a:rPr lang="en-US" sz="1500" dirty="0"/>
              <a:t>	Though it’s capable of producing a much higher degree of realism over other rendering methods, it comes a much greater computational cost and can take a while to render an image. </a:t>
            </a:r>
          </a:p>
        </p:txBody>
      </p:sp>
      <p:pic>
        <p:nvPicPr>
          <p:cNvPr id="7" name="Content Placeholder 6">
            <a:extLst>
              <a:ext uri="{FF2B5EF4-FFF2-40B4-BE49-F238E27FC236}">
                <a16:creationId xmlns:a16="http://schemas.microsoft.com/office/drawing/2014/main" id="{02AA90A6-E800-45C1-A91C-5C87334AF400}"/>
              </a:ext>
            </a:extLst>
          </p:cNvPr>
          <p:cNvPicPr>
            <a:picLocks noGrp="1" noChangeAspect="1"/>
          </p:cNvPicPr>
          <p:nvPr>
            <p:ph sz="half" idx="2"/>
          </p:nvPr>
        </p:nvPicPr>
        <p:blipFill>
          <a:blip r:embed="rId5">
            <a:extLst>
              <a:ext uri="{837473B0-CC2E-450A-ABE3-18F120FF3D39}">
                <a1611:picAttrSrcUrl xmlns:a1611="http://schemas.microsoft.com/office/drawing/2016/11/main" r:id="rId6"/>
              </a:ext>
            </a:extLst>
          </a:blip>
          <a:stretch>
            <a:fillRect/>
          </a:stretch>
        </p:blipFill>
        <p:spPr>
          <a:xfrm>
            <a:off x="5289752" y="1222046"/>
            <a:ext cx="6095593" cy="42516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 name="TextBox 2">
            <a:extLst>
              <a:ext uri="{FF2B5EF4-FFF2-40B4-BE49-F238E27FC236}">
                <a16:creationId xmlns:a16="http://schemas.microsoft.com/office/drawing/2014/main" id="{87E69CD0-668E-4C2C-8ADE-05061C433160}"/>
              </a:ext>
            </a:extLst>
          </p:cNvPr>
          <p:cNvSpPr txBox="1"/>
          <p:nvPr/>
        </p:nvSpPr>
        <p:spPr>
          <a:xfrm>
            <a:off x="9078303" y="5273667"/>
            <a:ext cx="2307042" cy="200055"/>
          </a:xfrm>
          <a:prstGeom prst="rect">
            <a:avLst/>
          </a:prstGeom>
          <a:solidFill>
            <a:srgbClr val="000000"/>
          </a:solidFill>
          <a:effectLst>
            <a:softEdge rad="31750"/>
          </a:effectLst>
        </p:spPr>
        <p:txBody>
          <a:bodyPr wrap="none" rtlCol="0">
            <a:spAutoFit/>
          </a:bodyPr>
          <a:lstStyle/>
          <a:p>
            <a:pPr algn="r">
              <a:spcAft>
                <a:spcPts val="600"/>
              </a:spcAft>
            </a:pPr>
            <a:r>
              <a:rPr lang="en-GB" sz="700" dirty="0">
                <a:solidFill>
                  <a:srgbClr val="FFFFFF"/>
                </a:solidFill>
                <a:hlinkClick r:id="rId6" tooltip="http://en.m.wikipedia.org/wiki/file:ray_trace_diagram.png">
                  <a:extLst>
                    <a:ext uri="{A12FA001-AC4F-418D-AE19-62706E023703}">
                      <ahyp:hlinkClr xmlns:ahyp="http://schemas.microsoft.com/office/drawing/2018/hyperlinkcolor" val="tx"/>
                    </a:ext>
                  </a:extLst>
                </a:hlinkClick>
              </a:rPr>
              <a:t>This Photo</a:t>
            </a:r>
            <a:r>
              <a:rPr lang="en-GB" sz="700" dirty="0">
                <a:solidFill>
                  <a:srgbClr val="FFFFFF"/>
                </a:solidFill>
              </a:rPr>
              <a:t> by Unknown Author is licensed under </a:t>
            </a:r>
            <a:r>
              <a:rPr lang="en-GB" sz="700" dirty="0">
                <a:solidFill>
                  <a:srgbClr val="FFFFFF"/>
                </a:solidFill>
                <a:hlinkClick r:id="rId7" tooltip="https://creativecommons.org/licenses/by-sa/3.0/">
                  <a:extLst>
                    <a:ext uri="{A12FA001-AC4F-418D-AE19-62706E023703}">
                      <ahyp:hlinkClr xmlns:ahyp="http://schemas.microsoft.com/office/drawing/2018/hyperlinkcolor" val="tx"/>
                    </a:ext>
                  </a:extLst>
                </a:hlinkClick>
              </a:rPr>
              <a:t>CC BY-SA</a:t>
            </a:r>
            <a:endParaRPr lang="en-GB" sz="700" dirty="0">
              <a:solidFill>
                <a:srgbClr val="FFFFFF"/>
              </a:solidFill>
            </a:endParaRPr>
          </a:p>
        </p:txBody>
      </p:sp>
    </p:spTree>
    <p:extLst>
      <p:ext uri="{BB962C8B-B14F-4D97-AF65-F5344CB8AC3E}">
        <p14:creationId xmlns:p14="http://schemas.microsoft.com/office/powerpoint/2010/main" val="3304807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3CD6E863-5AFE-4FD6-B744-99F9ED99E5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92EC4DDB-3C67-4CE9-90FB-B7E0AAA0A887}"/>
              </a:ext>
            </a:extLst>
          </p:cNvPr>
          <p:cNvSpPr>
            <a:spLocks noGrp="1"/>
          </p:cNvSpPr>
          <p:nvPr>
            <p:ph type="title"/>
          </p:nvPr>
        </p:nvSpPr>
        <p:spPr>
          <a:xfrm>
            <a:off x="4685630" y="1030288"/>
            <a:ext cx="6131596" cy="1035579"/>
          </a:xfrm>
        </p:spPr>
        <p:txBody>
          <a:bodyPr vert="horz" lIns="91440" tIns="45720" rIns="91440" bIns="45720" rtlCol="0" anchor="ctr">
            <a:normAutofit/>
          </a:bodyPr>
          <a:lstStyle/>
          <a:p>
            <a:r>
              <a:rPr lang="en-US"/>
              <a:t>Shadows</a:t>
            </a:r>
          </a:p>
        </p:txBody>
      </p:sp>
      <p:sp>
        <p:nvSpPr>
          <p:cNvPr id="19" name="Rounded Rectangle 30">
            <a:extLst>
              <a:ext uri="{FF2B5EF4-FFF2-40B4-BE49-F238E27FC236}">
                <a16:creationId xmlns:a16="http://schemas.microsoft.com/office/drawing/2014/main" id="{13E375CD-D3D3-4528-9EC6-C05B0A4EED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661" y="639097"/>
            <a:ext cx="3398290" cy="5575438"/>
          </a:xfrm>
          <a:prstGeom prst="roundRect">
            <a:avLst>
              <a:gd name="adj" fmla="val 5442"/>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71EA41EE-12D0-4933-9E0F-DBAED8D3D3C7}"/>
              </a:ext>
            </a:extLst>
          </p:cNvPr>
          <p:cNvPicPr>
            <a:picLocks noGrp="1" noChangeAspect="1"/>
          </p:cNvPicPr>
          <p:nvPr>
            <p:ph sz="half" idx="2"/>
          </p:nvPr>
        </p:nvPicPr>
        <p:blipFill>
          <a:blip r:embed="rId4"/>
          <a:stretch>
            <a:fillRect/>
          </a:stretch>
        </p:blipFill>
        <p:spPr>
          <a:xfrm>
            <a:off x="849125" y="733077"/>
            <a:ext cx="3013246" cy="2636590"/>
          </a:xfrm>
          <a:prstGeom prst="roundRect">
            <a:avLst>
              <a:gd name="adj" fmla="val 5170"/>
            </a:avLst>
          </a:prstGeom>
          <a:ln w="50800" cap="sq" cmpd="dbl">
            <a:noFill/>
            <a:miter lim="800000"/>
          </a:ln>
          <a:effectLst/>
        </p:spPr>
      </p:pic>
      <p:pic>
        <p:nvPicPr>
          <p:cNvPr id="6" name="Picture 5">
            <a:extLst>
              <a:ext uri="{FF2B5EF4-FFF2-40B4-BE49-F238E27FC236}">
                <a16:creationId xmlns:a16="http://schemas.microsoft.com/office/drawing/2014/main" id="{6D2752DC-B3E8-444E-9ECE-1F83A53A6C03}"/>
              </a:ext>
            </a:extLst>
          </p:cNvPr>
          <p:cNvPicPr>
            <a:picLocks noChangeAspect="1"/>
          </p:cNvPicPr>
          <p:nvPr/>
        </p:nvPicPr>
        <p:blipFill>
          <a:blip r:embed="rId5"/>
          <a:stretch>
            <a:fillRect/>
          </a:stretch>
        </p:blipFill>
        <p:spPr>
          <a:xfrm>
            <a:off x="822846" y="3483966"/>
            <a:ext cx="3065802" cy="2636590"/>
          </a:xfrm>
          <a:prstGeom prst="roundRect">
            <a:avLst>
              <a:gd name="adj" fmla="val 5170"/>
            </a:avLst>
          </a:prstGeom>
          <a:ln w="50800" cap="sq" cmpd="dbl">
            <a:noFill/>
            <a:miter lim="800000"/>
          </a:ln>
          <a:effectLst/>
        </p:spPr>
      </p:pic>
      <p:sp>
        <p:nvSpPr>
          <p:cNvPr id="3" name="Content Placeholder 2">
            <a:extLst>
              <a:ext uri="{FF2B5EF4-FFF2-40B4-BE49-F238E27FC236}">
                <a16:creationId xmlns:a16="http://schemas.microsoft.com/office/drawing/2014/main" id="{1072C611-A62A-4503-A385-0109240E0533}"/>
              </a:ext>
            </a:extLst>
          </p:cNvPr>
          <p:cNvSpPr>
            <a:spLocks noGrp="1"/>
          </p:cNvSpPr>
          <p:nvPr>
            <p:ph sz="half" idx="1"/>
          </p:nvPr>
        </p:nvSpPr>
        <p:spPr>
          <a:xfrm>
            <a:off x="4685630" y="2142067"/>
            <a:ext cx="6131596" cy="3649133"/>
          </a:xfrm>
        </p:spPr>
        <p:txBody>
          <a:bodyPr vert="horz" lIns="91440" tIns="45720" rIns="91440" bIns="45720" rtlCol="0" anchor="ctr">
            <a:normAutofit/>
          </a:bodyPr>
          <a:lstStyle/>
          <a:p>
            <a:pPr marL="0" indent="0"/>
            <a:r>
              <a:rPr lang="en-US" dirty="0"/>
              <a:t>	Shadows easily done in raytracing and often only need a handful of lines to implement. </a:t>
            </a:r>
          </a:p>
          <a:p>
            <a:pPr marL="0" indent="0"/>
            <a:r>
              <a:rPr lang="en-US" dirty="0"/>
              <a:t>	The basic method of checking for shadows is that after a ray has collided with an object send another ray from said point to your light source. If the ray collides with any of the objects in the scene then the point your checking is in shadow.	</a:t>
            </a:r>
          </a:p>
        </p:txBody>
      </p:sp>
    </p:spTree>
    <p:extLst>
      <p:ext uri="{BB962C8B-B14F-4D97-AF65-F5344CB8AC3E}">
        <p14:creationId xmlns:p14="http://schemas.microsoft.com/office/powerpoint/2010/main" val="3979979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31" name="Picture 28">
            <a:extLst>
              <a:ext uri="{FF2B5EF4-FFF2-40B4-BE49-F238E27FC236}">
                <a16:creationId xmlns:a16="http://schemas.microsoft.com/office/drawing/2014/main" id="{3CD6E863-5AFE-4FD6-B744-99F9ED99E5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4" name="Title 13">
            <a:extLst>
              <a:ext uri="{FF2B5EF4-FFF2-40B4-BE49-F238E27FC236}">
                <a16:creationId xmlns:a16="http://schemas.microsoft.com/office/drawing/2014/main" id="{88880664-818E-4F66-9F35-993890A86B0E}"/>
              </a:ext>
            </a:extLst>
          </p:cNvPr>
          <p:cNvSpPr>
            <a:spLocks noGrp="1"/>
          </p:cNvSpPr>
          <p:nvPr>
            <p:ph type="title"/>
          </p:nvPr>
        </p:nvSpPr>
        <p:spPr>
          <a:xfrm>
            <a:off x="720740" y="610222"/>
            <a:ext cx="10473441" cy="1324456"/>
          </a:xfrm>
        </p:spPr>
        <p:txBody>
          <a:bodyPr vert="horz" lIns="91440" tIns="45720" rIns="91440" bIns="45720" rtlCol="0" anchor="ctr">
            <a:normAutofit/>
          </a:bodyPr>
          <a:lstStyle/>
          <a:p>
            <a:r>
              <a:rPr lang="en-US" sz="4400" dirty="0"/>
              <a:t>My Examples</a:t>
            </a:r>
          </a:p>
        </p:txBody>
      </p:sp>
      <p:pic>
        <p:nvPicPr>
          <p:cNvPr id="19" name="Content Placeholder 18">
            <a:extLst>
              <a:ext uri="{FF2B5EF4-FFF2-40B4-BE49-F238E27FC236}">
                <a16:creationId xmlns:a16="http://schemas.microsoft.com/office/drawing/2014/main" id="{7534CFD9-81E1-4BC9-B4BD-D02092E9F3CD}"/>
              </a:ext>
            </a:extLst>
          </p:cNvPr>
          <p:cNvPicPr>
            <a:picLocks noChangeAspect="1"/>
          </p:cNvPicPr>
          <p:nvPr/>
        </p:nvPicPr>
        <p:blipFill>
          <a:blip r:embed="rId4">
            <a:extLst/>
          </a:blip>
          <a:stretch>
            <a:fillRect/>
          </a:stretch>
        </p:blipFill>
        <p:spPr>
          <a:xfrm>
            <a:off x="567301" y="2313775"/>
            <a:ext cx="5149467" cy="3681869"/>
          </a:xfrm>
          <a:prstGeom prst="roundRect">
            <a:avLst>
              <a:gd name="adj" fmla="val 6267"/>
            </a:avLst>
          </a:prstGeom>
          <a:solidFill>
            <a:srgbClr val="FFFFFF">
              <a:shade val="85000"/>
            </a:srgb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22" name="Content Placeholder 21">
            <a:extLst>
              <a:ext uri="{FF2B5EF4-FFF2-40B4-BE49-F238E27FC236}">
                <a16:creationId xmlns:a16="http://schemas.microsoft.com/office/drawing/2014/main" id="{44545739-A3E5-4263-A67C-869F21AC5104}"/>
              </a:ext>
            </a:extLst>
          </p:cNvPr>
          <p:cNvPicPr>
            <a:picLocks noGrp="1" noChangeAspect="1"/>
          </p:cNvPicPr>
          <p:nvPr>
            <p:ph sz="quarter" idx="4"/>
          </p:nvPr>
        </p:nvPicPr>
        <p:blipFill>
          <a:blip r:embed="rId5">
            <a:extLst/>
          </a:blip>
          <a:stretch>
            <a:fillRect/>
          </a:stretch>
        </p:blipFill>
        <p:spPr>
          <a:xfrm>
            <a:off x="6269255" y="2313775"/>
            <a:ext cx="5355443" cy="3681868"/>
          </a:xfrm>
          <a:prstGeom prst="roundRect">
            <a:avLst>
              <a:gd name="adj" fmla="val 6267"/>
            </a:avLst>
          </a:prstGeom>
          <a:solidFill>
            <a:srgbClr val="FFFFFF">
              <a:shade val="85000"/>
            </a:srgb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017493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17" name="Picture 14">
            <a:extLst>
              <a:ext uri="{FF2B5EF4-FFF2-40B4-BE49-F238E27FC236}">
                <a16:creationId xmlns:a16="http://schemas.microsoft.com/office/drawing/2014/main" id="{0FDC26C9-3923-4F5B-884B-45F0E0E3E67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EE016B81-9F2F-4EE5-96A0-50282A44D247}"/>
              </a:ext>
            </a:extLst>
          </p:cNvPr>
          <p:cNvSpPr>
            <a:spLocks noGrp="1"/>
          </p:cNvSpPr>
          <p:nvPr>
            <p:ph type="title"/>
          </p:nvPr>
        </p:nvSpPr>
        <p:spPr>
          <a:xfrm>
            <a:off x="685802" y="609600"/>
            <a:ext cx="6282266" cy="1456267"/>
          </a:xfrm>
        </p:spPr>
        <p:txBody>
          <a:bodyPr vert="horz" lIns="91440" tIns="45720" rIns="91440" bIns="45720" rtlCol="0" anchor="ctr">
            <a:normAutofit/>
          </a:bodyPr>
          <a:lstStyle/>
          <a:p>
            <a:r>
              <a:rPr lang="en-US"/>
              <a:t>Reflections</a:t>
            </a:r>
          </a:p>
        </p:txBody>
      </p:sp>
      <p:sp>
        <p:nvSpPr>
          <p:cNvPr id="4" name="Content Placeholder 3">
            <a:extLst>
              <a:ext uri="{FF2B5EF4-FFF2-40B4-BE49-F238E27FC236}">
                <a16:creationId xmlns:a16="http://schemas.microsoft.com/office/drawing/2014/main" id="{CE01ED6B-13F9-4E8F-BB56-D9D0B28CB2CD}"/>
              </a:ext>
            </a:extLst>
          </p:cNvPr>
          <p:cNvSpPr>
            <a:spLocks noGrp="1"/>
          </p:cNvSpPr>
          <p:nvPr>
            <p:ph sz="half" idx="2"/>
          </p:nvPr>
        </p:nvSpPr>
        <p:spPr>
          <a:xfrm>
            <a:off x="685802" y="2142067"/>
            <a:ext cx="5801625" cy="3649133"/>
          </a:xfrm>
        </p:spPr>
        <p:txBody>
          <a:bodyPr vert="horz" lIns="91440" tIns="45720" rIns="91440" bIns="45720" rtlCol="0" anchor="ctr">
            <a:normAutofit/>
          </a:bodyPr>
          <a:lstStyle/>
          <a:p>
            <a:r>
              <a:rPr lang="en-US" dirty="0"/>
              <a:t>Similar to shadows reflections are done by simply by sending another ray from your hit point into the scene. The main difference being that the direction of this new ray is not to the light source but by using this equation</a:t>
            </a:r>
          </a:p>
          <a:p>
            <a:r>
              <a:rPr lang="pt-BR" dirty="0"/>
              <a:t>Rl = V + (2 * N * – Dot_Product(N, V))</a:t>
            </a:r>
          </a:p>
          <a:p>
            <a:r>
              <a:rPr lang="pt-BR" dirty="0"/>
              <a:t>And like with shadows we check if it intersecs with anything in the scene an if it does we return said colitions color</a:t>
            </a:r>
          </a:p>
          <a:p>
            <a:endParaRPr lang="en-US" dirty="0"/>
          </a:p>
        </p:txBody>
      </p:sp>
      <p:pic>
        <p:nvPicPr>
          <p:cNvPr id="5" name="Content Placeholder 4">
            <a:extLst>
              <a:ext uri="{FF2B5EF4-FFF2-40B4-BE49-F238E27FC236}">
                <a16:creationId xmlns:a16="http://schemas.microsoft.com/office/drawing/2014/main" id="{DC52C1B6-30E8-47DD-AF6C-BF9A2ED26FF9}"/>
              </a:ext>
            </a:extLst>
          </p:cNvPr>
          <p:cNvPicPr>
            <a:picLocks noGrp="1" noChangeAspect="1"/>
          </p:cNvPicPr>
          <p:nvPr>
            <p:ph sz="half" idx="1"/>
          </p:nvPr>
        </p:nvPicPr>
        <p:blipFill rotWithShape="1">
          <a:blip r:embed="rId4"/>
          <a:srcRect r="48706"/>
          <a:stretch/>
        </p:blipFill>
        <p:spPr>
          <a:xfrm>
            <a:off x="6824311" y="1463003"/>
            <a:ext cx="4786457" cy="3242668"/>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052760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31" name="Picture 28">
            <a:extLst>
              <a:ext uri="{FF2B5EF4-FFF2-40B4-BE49-F238E27FC236}">
                <a16:creationId xmlns:a16="http://schemas.microsoft.com/office/drawing/2014/main" id="{3CD6E863-5AFE-4FD6-B744-99F9ED99E5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4" name="Title 13">
            <a:extLst>
              <a:ext uri="{FF2B5EF4-FFF2-40B4-BE49-F238E27FC236}">
                <a16:creationId xmlns:a16="http://schemas.microsoft.com/office/drawing/2014/main" id="{88880664-818E-4F66-9F35-993890A86B0E}"/>
              </a:ext>
            </a:extLst>
          </p:cNvPr>
          <p:cNvSpPr>
            <a:spLocks noGrp="1"/>
          </p:cNvSpPr>
          <p:nvPr>
            <p:ph type="title"/>
          </p:nvPr>
        </p:nvSpPr>
        <p:spPr>
          <a:xfrm>
            <a:off x="720740" y="610222"/>
            <a:ext cx="10473441" cy="1324456"/>
          </a:xfrm>
        </p:spPr>
        <p:txBody>
          <a:bodyPr vert="horz" lIns="91440" tIns="45720" rIns="91440" bIns="45720" rtlCol="0" anchor="ctr">
            <a:normAutofit/>
          </a:bodyPr>
          <a:lstStyle/>
          <a:p>
            <a:r>
              <a:rPr lang="en-US" sz="4400" dirty="0"/>
              <a:t>My Examples</a:t>
            </a:r>
          </a:p>
        </p:txBody>
      </p:sp>
      <p:pic>
        <p:nvPicPr>
          <p:cNvPr id="19" name="Content Placeholder 18">
            <a:extLst>
              <a:ext uri="{FF2B5EF4-FFF2-40B4-BE49-F238E27FC236}">
                <a16:creationId xmlns:a16="http://schemas.microsoft.com/office/drawing/2014/main" id="{7534CFD9-81E1-4BC9-B4BD-D02092E9F3CD}"/>
              </a:ext>
            </a:extLst>
          </p:cNvPr>
          <p:cNvPicPr>
            <a:picLocks noChangeAspect="1"/>
          </p:cNvPicPr>
          <p:nvPr/>
        </p:nvPicPr>
        <p:blipFill>
          <a:blip r:embed="rId4"/>
          <a:stretch>
            <a:fillRect/>
          </a:stretch>
        </p:blipFill>
        <p:spPr>
          <a:xfrm>
            <a:off x="403680" y="2274378"/>
            <a:ext cx="4745188" cy="3721265"/>
          </a:xfrm>
          <a:prstGeom prst="roundRect">
            <a:avLst>
              <a:gd name="adj" fmla="val 6267"/>
            </a:avLst>
          </a:prstGeom>
          <a:solidFill>
            <a:srgbClr val="FFFFFF">
              <a:shade val="85000"/>
            </a:srgb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22" name="Content Placeholder 21">
            <a:extLst>
              <a:ext uri="{FF2B5EF4-FFF2-40B4-BE49-F238E27FC236}">
                <a16:creationId xmlns:a16="http://schemas.microsoft.com/office/drawing/2014/main" id="{44545739-A3E5-4263-A67C-869F21AC5104}"/>
              </a:ext>
            </a:extLst>
          </p:cNvPr>
          <p:cNvPicPr>
            <a:picLocks noGrp="1" noChangeAspect="1"/>
          </p:cNvPicPr>
          <p:nvPr>
            <p:ph sz="quarter" idx="4"/>
          </p:nvPr>
        </p:nvPicPr>
        <p:blipFill>
          <a:blip r:embed="rId5">
            <a:extLst/>
          </a:blip>
          <a:stretch>
            <a:fillRect/>
          </a:stretch>
        </p:blipFill>
        <p:spPr>
          <a:xfrm>
            <a:off x="6269255" y="2313775"/>
            <a:ext cx="5355443" cy="3681868"/>
          </a:xfrm>
          <a:prstGeom prst="roundRect">
            <a:avLst>
              <a:gd name="adj" fmla="val 6267"/>
            </a:avLst>
          </a:prstGeom>
          <a:solidFill>
            <a:srgbClr val="FFFFFF">
              <a:shade val="85000"/>
            </a:srgb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210363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F5DAC7F-B72E-4788-88FC-638A285D90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B14F6006-1205-47BC-A762-83872E86C915}"/>
              </a:ext>
            </a:extLst>
          </p:cNvPr>
          <p:cNvSpPr>
            <a:spLocks noGrp="1"/>
          </p:cNvSpPr>
          <p:nvPr>
            <p:ph type="title"/>
          </p:nvPr>
        </p:nvSpPr>
        <p:spPr>
          <a:xfrm>
            <a:off x="481470" y="711202"/>
            <a:ext cx="5337440" cy="1612490"/>
          </a:xfrm>
        </p:spPr>
        <p:txBody>
          <a:bodyPr vert="horz" lIns="91440" tIns="45720" rIns="91440" bIns="45720" rtlCol="0" anchor="ctr">
            <a:normAutofit/>
          </a:bodyPr>
          <a:lstStyle/>
          <a:p>
            <a:r>
              <a:rPr lang="en-US" dirty="0"/>
              <a:t>What is parallel programming?</a:t>
            </a:r>
          </a:p>
        </p:txBody>
      </p:sp>
      <p:pic>
        <p:nvPicPr>
          <p:cNvPr id="5" name="Content Placeholder 4">
            <a:extLst>
              <a:ext uri="{FF2B5EF4-FFF2-40B4-BE49-F238E27FC236}">
                <a16:creationId xmlns:a16="http://schemas.microsoft.com/office/drawing/2014/main" id="{1A0E5085-9883-46DA-BB84-2439FD9C4525}"/>
              </a:ext>
            </a:extLst>
          </p:cNvPr>
          <p:cNvPicPr>
            <a:picLocks noGrp="1" noChangeAspect="1"/>
          </p:cNvPicPr>
          <p:nvPr>
            <p:ph sz="half" idx="2"/>
          </p:nvPr>
        </p:nvPicPr>
        <p:blipFill rotWithShape="1">
          <a:blip r:embed="rId4"/>
          <a:srcRect l="18523" t="-1" r="25264" b="-1"/>
          <a:stretch/>
        </p:blipFill>
        <p:spPr>
          <a:xfrm>
            <a:off x="6373092" y="0"/>
            <a:ext cx="5818908" cy="6858000"/>
          </a:xfrm>
          <a:prstGeom prst="rect">
            <a:avLst/>
          </a:prstGeom>
        </p:spPr>
      </p:pic>
      <p:sp>
        <p:nvSpPr>
          <p:cNvPr id="3" name="Content Placeholder 2">
            <a:extLst>
              <a:ext uri="{FF2B5EF4-FFF2-40B4-BE49-F238E27FC236}">
                <a16:creationId xmlns:a16="http://schemas.microsoft.com/office/drawing/2014/main" id="{045B9E8D-3227-45B1-B2FC-4C6BC7353614}"/>
              </a:ext>
            </a:extLst>
          </p:cNvPr>
          <p:cNvSpPr>
            <a:spLocks noGrp="1"/>
          </p:cNvSpPr>
          <p:nvPr>
            <p:ph sz="half" idx="1"/>
          </p:nvPr>
        </p:nvSpPr>
        <p:spPr>
          <a:xfrm>
            <a:off x="481470" y="2323692"/>
            <a:ext cx="5419709" cy="3972232"/>
          </a:xfrm>
        </p:spPr>
        <p:txBody>
          <a:bodyPr vert="horz" lIns="91440" tIns="45720" rIns="91440" bIns="45720" rtlCol="0" anchor="t">
            <a:normAutofit/>
          </a:bodyPr>
          <a:lstStyle/>
          <a:p>
            <a:pPr marL="0" indent="0">
              <a:buNone/>
            </a:pPr>
            <a:r>
              <a:rPr lang="en-US" dirty="0"/>
              <a:t>	Parallel programming is a type of computation in which many processes or the execution of processes are carried out simultaneously. </a:t>
            </a:r>
          </a:p>
          <a:p>
            <a:pPr marL="0" indent="0">
              <a:buNone/>
            </a:pPr>
            <a:r>
              <a:rPr lang="en-US" dirty="0"/>
              <a:t>	There are several ways to make a program parallel but most mainly center around breaking a large task into smaller tasks and running them in parallel. </a:t>
            </a:r>
          </a:p>
          <a:p>
            <a:pPr marL="0" indent="0">
              <a:buNone/>
            </a:pPr>
            <a:r>
              <a:rPr lang="en-US" dirty="0"/>
              <a:t>	Though it can be tricky to understand and first and test it increase the efficiency and resources of a program and gain the ability to achieve results much quicker. </a:t>
            </a:r>
          </a:p>
        </p:txBody>
      </p:sp>
      <p:sp>
        <p:nvSpPr>
          <p:cNvPr id="7" name="TextBox 6">
            <a:extLst>
              <a:ext uri="{FF2B5EF4-FFF2-40B4-BE49-F238E27FC236}">
                <a16:creationId xmlns:a16="http://schemas.microsoft.com/office/drawing/2014/main" id="{F965FF11-9F9D-4EC6-8FB6-DCABE2FAC1BC}"/>
              </a:ext>
            </a:extLst>
          </p:cNvPr>
          <p:cNvSpPr txBox="1"/>
          <p:nvPr/>
        </p:nvSpPr>
        <p:spPr>
          <a:xfrm>
            <a:off x="8394806" y="6539269"/>
            <a:ext cx="3704861" cy="215444"/>
          </a:xfrm>
          <a:prstGeom prst="rect">
            <a:avLst/>
          </a:prstGeom>
          <a:solidFill>
            <a:srgbClr val="000000"/>
          </a:solidFill>
          <a:effectLst>
            <a:softEdge rad="31750"/>
          </a:effectLst>
        </p:spPr>
        <p:txBody>
          <a:bodyPr wrap="none" rtlCol="0">
            <a:spAutoFit/>
          </a:bodyPr>
          <a:lstStyle/>
          <a:p>
            <a:pPr algn="r">
              <a:spcAft>
                <a:spcPts val="600"/>
              </a:spcAft>
            </a:pPr>
            <a:r>
              <a:rPr lang="en-GB" sz="800" b="1" dirty="0">
                <a:solidFill>
                  <a:srgbClr val="FFFFFF"/>
                </a:solidFill>
                <a:hlinkClick r:id="rId5" tooltip="http://scottburns.us/vision-in-curved-space/">
                  <a:extLst>
                    <a:ext uri="{A12FA001-AC4F-418D-AE19-62706E023703}">
                      <ahyp:hlinkClr xmlns:ahyp="http://schemas.microsoft.com/office/drawing/2018/hyperlinkcolor" val="tx"/>
                    </a:ext>
                  </a:extLst>
                </a:hlinkClick>
              </a:rPr>
              <a:t>This Photo</a:t>
            </a:r>
            <a:r>
              <a:rPr lang="en-GB" sz="800" b="1" dirty="0">
                <a:solidFill>
                  <a:srgbClr val="FFFFFF"/>
                </a:solidFill>
              </a:rPr>
              <a:t> by Argonne National Laboratory's Flickr page is licensed under </a:t>
            </a:r>
            <a:r>
              <a:rPr lang="en-GB" sz="800" b="1" dirty="0">
                <a:solidFill>
                  <a:srgbClr val="FFFFFF"/>
                </a:solidFill>
                <a:hlinkClick r:id="rId6" tooltip="https://creativecommons.org/licenses/by-sa/3.0/">
                  <a:extLst>
                    <a:ext uri="{A12FA001-AC4F-418D-AE19-62706E023703}">
                      <ahyp:hlinkClr xmlns:ahyp="http://schemas.microsoft.com/office/drawing/2018/hyperlinkcolor" val="tx"/>
                    </a:ext>
                  </a:extLst>
                </a:hlinkClick>
              </a:rPr>
              <a:t>CC BY-SA</a:t>
            </a:r>
            <a:endParaRPr lang="en-GB" sz="800" b="1" dirty="0">
              <a:solidFill>
                <a:srgbClr val="FFFFFF"/>
              </a:solidFill>
            </a:endParaRPr>
          </a:p>
        </p:txBody>
      </p:sp>
    </p:spTree>
    <p:extLst>
      <p:ext uri="{BB962C8B-B14F-4D97-AF65-F5344CB8AC3E}">
        <p14:creationId xmlns:p14="http://schemas.microsoft.com/office/powerpoint/2010/main" val="3860322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extLst/>
          </a:blip>
          <a:stretch/>
        </a:blip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AF5DAC7F-B72E-4788-88FC-638A285D90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98BF5679-DC69-478D-B0C3-0BDD6B373541}"/>
              </a:ext>
            </a:extLst>
          </p:cNvPr>
          <p:cNvSpPr>
            <a:spLocks noGrp="1"/>
          </p:cNvSpPr>
          <p:nvPr>
            <p:ph type="title"/>
          </p:nvPr>
        </p:nvSpPr>
        <p:spPr>
          <a:xfrm>
            <a:off x="6400800" y="609600"/>
            <a:ext cx="5147730" cy="1641987"/>
          </a:xfrm>
        </p:spPr>
        <p:txBody>
          <a:bodyPr vert="horz" lIns="91440" tIns="45720" rIns="91440" bIns="45720" rtlCol="0" anchor="ctr">
            <a:normAutofit/>
          </a:bodyPr>
          <a:lstStyle/>
          <a:p>
            <a:r>
              <a:rPr lang="en-US" dirty="0"/>
              <a:t>Ray Tracing &amp; parallelisation</a:t>
            </a:r>
          </a:p>
        </p:txBody>
      </p:sp>
      <p:pic>
        <p:nvPicPr>
          <p:cNvPr id="5" name="Content Placeholder 6">
            <a:extLst>
              <a:ext uri="{FF2B5EF4-FFF2-40B4-BE49-F238E27FC236}">
                <a16:creationId xmlns:a16="http://schemas.microsoft.com/office/drawing/2014/main" id="{C661B43E-A3AA-4424-B593-5F45E7302564}"/>
              </a:ext>
            </a:extLst>
          </p:cNvPr>
          <p:cNvPicPr>
            <a:picLocks noGrp="1" noChangeAspect="1"/>
          </p:cNvPicPr>
          <p:nvPr>
            <p:ph sz="half" idx="2"/>
          </p:nvPr>
        </p:nvPicPr>
        <p:blipFill rotWithShape="1">
          <a:blip r:embed="rId5">
            <a:extLst/>
          </a:blip>
          <a:srcRect l="5993" r="6230"/>
          <a:stretch/>
        </p:blipFill>
        <p:spPr>
          <a:xfrm>
            <a:off x="20" y="975"/>
            <a:ext cx="6095980" cy="6858000"/>
          </a:xfrm>
          <a:prstGeom prst="rect">
            <a:avLst/>
          </a:prstGeom>
        </p:spPr>
      </p:pic>
      <p:sp>
        <p:nvSpPr>
          <p:cNvPr id="3" name="Content Placeholder 2">
            <a:extLst>
              <a:ext uri="{FF2B5EF4-FFF2-40B4-BE49-F238E27FC236}">
                <a16:creationId xmlns:a16="http://schemas.microsoft.com/office/drawing/2014/main" id="{F9AEC745-A09A-40AA-97D8-AC3A8A988C6B}"/>
              </a:ext>
            </a:extLst>
          </p:cNvPr>
          <p:cNvSpPr>
            <a:spLocks noGrp="1"/>
          </p:cNvSpPr>
          <p:nvPr>
            <p:ph sz="half" idx="1"/>
          </p:nvPr>
        </p:nvSpPr>
        <p:spPr>
          <a:xfrm>
            <a:off x="6400800" y="2251587"/>
            <a:ext cx="5147730" cy="3637935"/>
          </a:xfrm>
        </p:spPr>
        <p:txBody>
          <a:bodyPr vert="horz" lIns="91440" tIns="45720" rIns="91440" bIns="45720" rtlCol="0" anchor="ctr">
            <a:normAutofit/>
          </a:bodyPr>
          <a:lstStyle/>
          <a:p>
            <a:pPr marL="0" indent="0">
              <a:buNone/>
            </a:pPr>
            <a:r>
              <a:rPr lang="en-US" dirty="0"/>
              <a:t>	Ray tracing lends itself nicely to parallelisation as each pixel can be easily be rendered in parallel. This can make significant cuts to the rendering time that ray tracing on the GPU is known for. The way I have decided to do this is by using multi-threading. With a pool of threads that get given the task to render a part of the screen, then when all rays are done for it to display onto the screen as one image. There are other parts that can also be can be parallelized but are less suited to a small scale such as this.</a:t>
            </a:r>
          </a:p>
        </p:txBody>
      </p:sp>
    </p:spTree>
    <p:extLst>
      <p:ext uri="{BB962C8B-B14F-4D97-AF65-F5344CB8AC3E}">
        <p14:creationId xmlns:p14="http://schemas.microsoft.com/office/powerpoint/2010/main" val="22230777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Control xmlns="http://schemas.microsoft.com/VisualStudio/2011/storyboarding/control">
  <Id Name="d5dabbf1-8298-402a-8604-1906fa3f975a" Revision="1" Stencil="System.MyShapes" StencilVersion="1.0"/>
</Control>
</file>

<file path=customXml/item5.xml><?xml version="1.0" encoding="utf-8"?>
<Control xmlns="http://schemas.microsoft.com/VisualStudio/2011/storyboarding/control">
  <Id Name="d5dabbf1-8298-402a-8604-1906fa3f975a" Revision="1" Stencil="System.MyShapes" StencilVersion="1.0"/>
</Control>
</file>

<file path=customXml/itemProps1.xml><?xml version="1.0" encoding="utf-8"?>
<ds:datastoreItem xmlns:ds="http://schemas.openxmlformats.org/officeDocument/2006/customXml" ds:itemID="{B26D5668-1971-40BB-BC7C-94C9B101AAB7}">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16c05727-aa75-4e4a-9b5f-8a80a1165891"/>
    <ds:schemaRef ds:uri="http://purl.org/dc/dcmitype/"/>
    <ds:schemaRef ds:uri="71af3243-3dd4-4a8d-8c0d-dd76da1f02a5"/>
    <ds:schemaRef ds:uri="http://www.w3.org/XML/1998/namespace"/>
  </ds:schemaRefs>
</ds:datastoreItem>
</file>

<file path=customXml/itemProps2.xml><?xml version="1.0" encoding="utf-8"?>
<ds:datastoreItem xmlns:ds="http://schemas.openxmlformats.org/officeDocument/2006/customXml" ds:itemID="{FE57094B-4684-420B-AFE0-4E41CA2AF714}">
  <ds:schemaRefs>
    <ds:schemaRef ds:uri="http://schemas.microsoft.com/sharepoint/v3/contenttype/forms"/>
  </ds:schemaRefs>
</ds:datastoreItem>
</file>

<file path=customXml/itemProps3.xml><?xml version="1.0" encoding="utf-8"?>
<ds:datastoreItem xmlns:ds="http://schemas.openxmlformats.org/officeDocument/2006/customXml" ds:itemID="{3370F4A1-FC59-4361-989F-6C79533DA5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65BDB0B7-569D-416A-B4A9-BE2A9E8CE426}">
  <ds:schemaRefs>
    <ds:schemaRef ds:uri="http://schemas.microsoft.com/VisualStudio/2011/storyboarding/control"/>
  </ds:schemaRefs>
</ds:datastoreItem>
</file>

<file path=customXml/itemProps5.xml><?xml version="1.0" encoding="utf-8"?>
<ds:datastoreItem xmlns:ds="http://schemas.openxmlformats.org/officeDocument/2006/customXml" ds:itemID="{40E68085-A60D-4F3B-B589-FB252F8A9D28}">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0</TotalTime>
  <Words>308</Words>
  <Application>Microsoft Office PowerPoint</Application>
  <PresentationFormat>Widescreen</PresentationFormat>
  <Paragraphs>43</Paragraphs>
  <Slides>13</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Celestial</vt:lpstr>
      <vt:lpstr>Graphics and Computational Programming</vt:lpstr>
      <vt:lpstr>Project Information</vt:lpstr>
      <vt:lpstr>What is Ray Tracing?</vt:lpstr>
      <vt:lpstr>Shadows</vt:lpstr>
      <vt:lpstr>My Examples</vt:lpstr>
      <vt:lpstr>Reflections</vt:lpstr>
      <vt:lpstr>My Examples</vt:lpstr>
      <vt:lpstr>What is parallel programming?</vt:lpstr>
      <vt:lpstr>Ray Tracing &amp; parallelisation</vt:lpstr>
      <vt:lpstr>Threads And Efficiency</vt:lpstr>
      <vt:lpstr>Implementation</vt:lpstr>
      <vt:lpstr>Evaluation</vt:lpstr>
      <vt:lpstr>Theory and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2019-12-12T11:35:42Z</dcterms:created>
  <dcterms:modified xsi:type="dcterms:W3CDTF">2019-12-12T12:00:10Z</dcterms:modified>
</cp:coreProperties>
</file>