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77" r:id="rId6"/>
  </p:sldMasterIdLst>
  <p:notesMasterIdLst>
    <p:notesMasterId r:id="rId18"/>
  </p:notesMasterIdLst>
  <p:sldIdLst>
    <p:sldId id="277" r:id="rId7"/>
    <p:sldId id="278" r:id="rId8"/>
    <p:sldId id="279" r:id="rId9"/>
    <p:sldId id="286" r:id="rId10"/>
    <p:sldId id="288" r:id="rId11"/>
    <p:sldId id="287" r:id="rId12"/>
    <p:sldId id="289" r:id="rId13"/>
    <p:sldId id="285" r:id="rId14"/>
    <p:sldId id="281" r:id="rId15"/>
    <p:sldId id="282"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EE503-714B-4E7D-927A-C8905DEEAA63}">
          <p14:sldIdLst>
            <p14:sldId id="277"/>
            <p14:sldId id="278"/>
            <p14:sldId id="279"/>
            <p14:sldId id="286"/>
            <p14:sldId id="288"/>
            <p14:sldId id="287"/>
            <p14:sldId id="289"/>
            <p14:sldId id="285"/>
            <p14:sldId id="281"/>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3378"/>
    <a:srgbClr val="48327B"/>
    <a:srgbClr val="372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0247" autoAdjust="0"/>
  </p:normalViewPr>
  <p:slideViewPr>
    <p:cSldViewPr snapToGrid="0">
      <p:cViewPr varScale="1">
        <p:scale>
          <a:sx n="99" d="100"/>
          <a:sy n="99" d="100"/>
        </p:scale>
        <p:origin x="294" y="9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12/12/2019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Voice should be like if you showed it to an employer</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405747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Diagram – definitely</a:t>
            </a:r>
          </a:p>
          <a:p>
            <a:r>
              <a:rPr lang="en-GB" dirty="0"/>
              <a:t>Go deeper into things</a:t>
            </a:r>
          </a:p>
          <a:p>
            <a:r>
              <a:rPr lang="en-GB" dirty="0"/>
              <a:t>Go into more complex things -&gt; shadows, reflections -&gt; overview of theory and how its done</a:t>
            </a:r>
          </a:p>
          <a:p>
            <a:r>
              <a:rPr lang="en-GB" dirty="0"/>
              <a:t>Do analyse as well</a:t>
            </a:r>
          </a:p>
          <a:p>
            <a:endParaRPr lang="en-GB" dirty="0"/>
          </a:p>
          <a:p>
            <a:r>
              <a:rPr lang="en-US" sz="1200" dirty="0"/>
              <a:t>This cost was fine for producing images in TV and film had been much to high for games to implement into real-time. But with technological advances, like the </a:t>
            </a:r>
            <a:r>
              <a:rPr lang="en-US" sz="1200" i="1" dirty="0"/>
              <a:t>Nvidia GeForce RTX 2080, </a:t>
            </a:r>
            <a:r>
              <a:rPr lang="en-US" sz="1200" dirty="0"/>
              <a:t> it is slowly becoming possible for real-time. </a:t>
            </a:r>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20142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Bullet points mostly</a:t>
            </a:r>
          </a:p>
          <a:p>
            <a:endParaRPr lang="en-GB" dirty="0"/>
          </a:p>
          <a:p>
            <a:r>
              <a:rPr lang="en-US" dirty="0"/>
              <a:t>There are other parts that can also be can be parallelized but are less suited to a small scale such as this.</a:t>
            </a:r>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9</a:t>
            </a:fld>
            <a:endParaRPr lang="en-US" dirty="0"/>
          </a:p>
        </p:txBody>
      </p:sp>
    </p:spTree>
    <p:extLst>
      <p:ext uri="{BB962C8B-B14F-4D97-AF65-F5344CB8AC3E}">
        <p14:creationId xmlns:p14="http://schemas.microsoft.com/office/powerpoint/2010/main" val="201560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Graphs onto threads and objects and dept and stuff</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10</a:t>
            </a:fld>
            <a:endParaRPr lang="en-US" dirty="0"/>
          </a:p>
        </p:txBody>
      </p:sp>
    </p:spTree>
    <p:extLst>
      <p:ext uri="{BB962C8B-B14F-4D97-AF65-F5344CB8AC3E}">
        <p14:creationId xmlns:p14="http://schemas.microsoft.com/office/powerpoint/2010/main" val="47248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12/12/2019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913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4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25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84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04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6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51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83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3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66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22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4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25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7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8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12/12/2019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61883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en.m.wikipedia.org/wiki/file:ray_trace_diagram.png"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486876" y="2032000"/>
            <a:ext cx="4513792" cy="2819398"/>
          </a:xfrm>
        </p:spPr>
        <p:txBody>
          <a:bodyPr>
            <a:normAutofit/>
          </a:bodyPr>
          <a:lstStyle/>
          <a:p>
            <a:r>
              <a:rPr lang="en-US" dirty="0"/>
              <a:t>Graphics and Computational Programming</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86876" y="4851399"/>
            <a:ext cx="4513792" cy="914401"/>
          </a:xfrm>
        </p:spPr>
        <p:txBody>
          <a:bodyPr>
            <a:normAutofit/>
          </a:bodyPr>
          <a:lstStyle/>
          <a:p>
            <a:r>
              <a:rPr lang="en-US" dirty="0"/>
              <a:t>Maria Tozo</a:t>
            </a:r>
          </a:p>
        </p:txBody>
      </p:sp>
      <p:sp>
        <p:nvSpPr>
          <p:cNvPr id="99"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4"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102">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103">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05">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107">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14">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15">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16">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17">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18">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19">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20">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21">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22">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23">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24">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25">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26">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27">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28">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29">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30">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31">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32">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6" name="Graphic 95" descr="Processor">
            <a:extLst>
              <a:ext uri="{FF2B5EF4-FFF2-40B4-BE49-F238E27FC236}">
                <a16:creationId xmlns:a16="http://schemas.microsoft.com/office/drawing/2014/main" id="{89147271-FA12-4097-A4CF-A77629E5F0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schemeClr>
            </a:innerShdw>
          </a:effectLst>
        </p:spPr>
      </p:pic>
    </p:spTree>
    <p:extLst>
      <p:ext uri="{BB962C8B-B14F-4D97-AF65-F5344CB8AC3E}">
        <p14:creationId xmlns:p14="http://schemas.microsoft.com/office/powerpoint/2010/main" val="28031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A6672B7-4777-4E9C-BC6C-9E970FE58C87}"/>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dirty="0"/>
              <a:t>Threads And Efficiency</a:t>
            </a:r>
          </a:p>
        </p:txBody>
      </p:sp>
      <p:sp>
        <p:nvSpPr>
          <p:cNvPr id="3" name="Content Placeholder 2">
            <a:extLst>
              <a:ext uri="{FF2B5EF4-FFF2-40B4-BE49-F238E27FC236}">
                <a16:creationId xmlns:a16="http://schemas.microsoft.com/office/drawing/2014/main" id="{0DC77E54-1B3C-4195-B31B-F39CDA7B111E}"/>
              </a:ext>
            </a:extLst>
          </p:cNvPr>
          <p:cNvSpPr>
            <a:spLocks noGrp="1"/>
          </p:cNvSpPr>
          <p:nvPr>
            <p:ph sz="half" idx="1"/>
          </p:nvPr>
        </p:nvSpPr>
        <p:spPr>
          <a:xfrm>
            <a:off x="6400800" y="2251587"/>
            <a:ext cx="5147730" cy="3637935"/>
          </a:xfrm>
        </p:spPr>
        <p:txBody>
          <a:bodyPr vert="horz" lIns="91440" tIns="45720" rIns="91440" bIns="45720" rtlCol="0" anchor="ctr">
            <a:normAutofit/>
          </a:bodyPr>
          <a:lstStyle/>
          <a:p>
            <a:endParaRPr lang="en-US" dirty="0"/>
          </a:p>
        </p:txBody>
      </p:sp>
      <p:pic>
        <p:nvPicPr>
          <p:cNvPr id="5" name="Content Placeholder 4">
            <a:extLst>
              <a:ext uri="{FF2B5EF4-FFF2-40B4-BE49-F238E27FC236}">
                <a16:creationId xmlns:a16="http://schemas.microsoft.com/office/drawing/2014/main" id="{DAF3EF0A-E5B0-4467-8FEF-D0DEEF759B8A}"/>
              </a:ext>
            </a:extLst>
          </p:cNvPr>
          <p:cNvPicPr>
            <a:picLocks noGrp="1" noChangeAspect="1"/>
          </p:cNvPicPr>
          <p:nvPr>
            <p:ph sz="half" idx="2"/>
          </p:nvPr>
        </p:nvPicPr>
        <p:blipFill>
          <a:blip r:embed="rId5"/>
          <a:stretch>
            <a:fillRect/>
          </a:stretch>
        </p:blipFill>
        <p:spPr>
          <a:xfrm>
            <a:off x="476865" y="609600"/>
            <a:ext cx="5447070" cy="35918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6346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GB" sz="4800" dirty="0"/>
              <a:t>Evaluation</a:t>
            </a:r>
            <a:endParaRPr lang="en-US" sz="4400" dirty="0"/>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76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821471" y="1434049"/>
            <a:ext cx="10131425" cy="1456267"/>
          </a:xfrm>
        </p:spPr>
        <p:txBody>
          <a:bodyPr vert="horz" lIns="91440" tIns="45720" rIns="91440" bIns="45720" rtlCol="0" anchor="b">
            <a:normAutofit/>
          </a:bodyPr>
          <a:lstStyle/>
          <a:p>
            <a:r>
              <a:rPr lang="en-US" sz="4800" dirty="0"/>
              <a:t>Project Information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21471" y="2966517"/>
            <a:ext cx="10131425" cy="2218042"/>
          </a:xfrm>
        </p:spPr>
        <p:txBody>
          <a:bodyPr vert="horz" lIns="91440" tIns="45720" rIns="91440" bIns="45720" rtlCol="0" anchor="t">
            <a:normAutofit/>
          </a:bodyPr>
          <a:lstStyle/>
          <a:p>
            <a:pPr marL="0" indent="0">
              <a:buNone/>
            </a:pPr>
            <a:r>
              <a:rPr lang="en-GB" dirty="0"/>
              <a:t>For this project I choose to do a parallel ray tracer. With an end result that is able to render some simple shapes with a choice of different material for each shape that would interact with multiple lights. </a:t>
            </a:r>
          </a:p>
          <a:p>
            <a:pPr marL="0" indent="0">
              <a:buNone/>
            </a:pPr>
            <a:r>
              <a:rPr lang="en-GB" dirty="0"/>
              <a:t>Throughout this video I will go over and discuss my research into ray tracing and parallelisation and how it helped me in design and implement my ray tracer</a:t>
            </a:r>
            <a:endParaRPr lang="en-US" cap="all" dirty="0"/>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72F3C9-1610-4AAA-BD12-E6790D1ED1ED}"/>
              </a:ext>
            </a:extLst>
          </p:cNvPr>
          <p:cNvSpPr>
            <a:spLocks noGrp="1"/>
          </p:cNvSpPr>
          <p:nvPr>
            <p:ph type="title"/>
          </p:nvPr>
        </p:nvSpPr>
        <p:spPr>
          <a:xfrm>
            <a:off x="825909" y="808055"/>
            <a:ext cx="4118231" cy="1453363"/>
          </a:xfrm>
        </p:spPr>
        <p:txBody>
          <a:bodyPr vert="horz" lIns="91440" tIns="45720" rIns="91440" bIns="45720" rtlCol="0" anchor="ctr">
            <a:normAutofit/>
          </a:bodyPr>
          <a:lstStyle/>
          <a:p>
            <a:r>
              <a:rPr lang="en-US" dirty="0"/>
              <a:t>What is Ray Tracing?</a:t>
            </a:r>
          </a:p>
        </p:txBody>
      </p:sp>
      <p:sp>
        <p:nvSpPr>
          <p:cNvPr id="4" name="Content Placeholder 3">
            <a:extLst>
              <a:ext uri="{FF2B5EF4-FFF2-40B4-BE49-F238E27FC236}">
                <a16:creationId xmlns:a16="http://schemas.microsoft.com/office/drawing/2014/main" id="{B4759558-4BFE-4C67-8F13-1579F7F51F27}"/>
              </a:ext>
            </a:extLst>
          </p:cNvPr>
          <p:cNvSpPr>
            <a:spLocks noGrp="1"/>
          </p:cNvSpPr>
          <p:nvPr>
            <p:ph sz="half" idx="1"/>
          </p:nvPr>
        </p:nvSpPr>
        <p:spPr>
          <a:xfrm>
            <a:off x="802178" y="2261420"/>
            <a:ext cx="4002936" cy="3637935"/>
          </a:xfrm>
        </p:spPr>
        <p:txBody>
          <a:bodyPr vert="horz" lIns="91440" tIns="45720" rIns="91440" bIns="45720" rtlCol="0" anchor="ctr">
            <a:normAutofit/>
          </a:bodyPr>
          <a:lstStyle/>
          <a:p>
            <a:pPr marL="0" indent="0">
              <a:lnSpc>
                <a:spcPct val="90000"/>
              </a:lnSpc>
              <a:buNone/>
            </a:pPr>
            <a:r>
              <a:rPr lang="en-US" sz="1500" dirty="0"/>
              <a:t>	Ray Tracing is the process of rendering a 3D images on a 2D display by tracing a path of light through pixels on an image plane. </a:t>
            </a:r>
          </a:p>
          <a:p>
            <a:pPr marL="0" indent="0">
              <a:lnSpc>
                <a:spcPct val="90000"/>
              </a:lnSpc>
              <a:buNone/>
            </a:pPr>
            <a:r>
              <a:rPr lang="en-US" sz="1500" dirty="0"/>
              <a:t>	Ray tracing is done by sending a ray that represents a pixel from your camera point into the scene that checks for a collision with any scene objects and return it’s color.</a:t>
            </a:r>
          </a:p>
          <a:p>
            <a:pPr marL="0" indent="0">
              <a:lnSpc>
                <a:spcPct val="90000"/>
              </a:lnSpc>
              <a:buNone/>
            </a:pPr>
            <a:r>
              <a:rPr lang="en-US" sz="1500" dirty="0"/>
              <a:t>	Though it’s capable of producing a much higher degree of realism over other rendering methods, it comes a much greater computational cost and can take a while to render an image. </a:t>
            </a:r>
          </a:p>
        </p:txBody>
      </p:sp>
      <p:pic>
        <p:nvPicPr>
          <p:cNvPr id="7" name="Content Placeholder 6">
            <a:extLst>
              <a:ext uri="{FF2B5EF4-FFF2-40B4-BE49-F238E27FC236}">
                <a16:creationId xmlns:a16="http://schemas.microsoft.com/office/drawing/2014/main" id="{02AA90A6-E800-45C1-A91C-5C87334AF400}"/>
              </a:ext>
            </a:extLst>
          </p:cNvPr>
          <p:cNvPicPr>
            <a:picLocks noGrp="1" noChangeAspect="1"/>
          </p:cNvPicPr>
          <p:nvPr>
            <p:ph sz="half" idx="2"/>
          </p:nvPr>
        </p:nvPicPr>
        <p:blipFill>
          <a:blip r:embed="rId5">
            <a:extLst>
              <a:ext uri="{837473B0-CC2E-450A-ABE3-18F120FF3D39}">
                <a1611:picAttrSrcUrl xmlns:a1611="http://schemas.microsoft.com/office/drawing/2016/11/main" r:id="rId6"/>
              </a:ext>
            </a:extLst>
          </a:blip>
          <a:stretch>
            <a:fillRect/>
          </a:stretch>
        </p:blipFill>
        <p:spPr>
          <a:xfrm>
            <a:off x="5289752" y="1222046"/>
            <a:ext cx="6095593" cy="42516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87E69CD0-668E-4C2C-8ADE-05061C433160}"/>
              </a:ext>
            </a:extLst>
          </p:cNvPr>
          <p:cNvSpPr txBox="1"/>
          <p:nvPr/>
        </p:nvSpPr>
        <p:spPr>
          <a:xfrm>
            <a:off x="9078303" y="5273667"/>
            <a:ext cx="2307042" cy="200055"/>
          </a:xfrm>
          <a:prstGeom prst="rect">
            <a:avLst/>
          </a:prstGeom>
          <a:solidFill>
            <a:srgbClr val="000000"/>
          </a:solidFill>
          <a:effectLst>
            <a:softEdge rad="31750"/>
          </a:effectLst>
        </p:spPr>
        <p:txBody>
          <a:bodyPr wrap="none" rtlCol="0">
            <a:spAutoFit/>
          </a:bodyPr>
          <a:lstStyle/>
          <a:p>
            <a:pPr algn="r">
              <a:spcAft>
                <a:spcPts val="600"/>
              </a:spcAft>
            </a:pPr>
            <a:r>
              <a:rPr lang="en-GB" sz="700" dirty="0">
                <a:solidFill>
                  <a:srgbClr val="FFFFFF"/>
                </a:solidFill>
                <a:hlinkClick r:id="rId6" tooltip="http://en.m.wikipedia.org/wiki/file:ray_trace_diagram.png">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GB" sz="700" dirty="0">
              <a:solidFill>
                <a:srgbClr val="FFFFFF"/>
              </a:solidFill>
            </a:endParaRPr>
          </a:p>
        </p:txBody>
      </p:sp>
    </p:spTree>
    <p:extLst>
      <p:ext uri="{BB962C8B-B14F-4D97-AF65-F5344CB8AC3E}">
        <p14:creationId xmlns:p14="http://schemas.microsoft.com/office/powerpoint/2010/main" val="330480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2EC4DDB-3C67-4CE9-90FB-B7E0AAA0A887}"/>
              </a:ext>
            </a:extLst>
          </p:cNvPr>
          <p:cNvSpPr>
            <a:spLocks noGrp="1"/>
          </p:cNvSpPr>
          <p:nvPr>
            <p:ph type="title"/>
          </p:nvPr>
        </p:nvSpPr>
        <p:spPr>
          <a:xfrm>
            <a:off x="4685630" y="1030288"/>
            <a:ext cx="6131596" cy="1035579"/>
          </a:xfrm>
        </p:spPr>
        <p:txBody>
          <a:bodyPr vert="horz" lIns="91440" tIns="45720" rIns="91440" bIns="45720" rtlCol="0" anchor="ctr">
            <a:normAutofit/>
          </a:bodyPr>
          <a:lstStyle/>
          <a:p>
            <a:r>
              <a:rPr lang="en-US"/>
              <a:t>Shadows</a:t>
            </a:r>
          </a:p>
        </p:txBody>
      </p:sp>
      <p:sp>
        <p:nvSpPr>
          <p:cNvPr id="19" name="Rounded Rectangle 30">
            <a:extLst>
              <a:ext uri="{FF2B5EF4-FFF2-40B4-BE49-F238E27FC236}">
                <a16:creationId xmlns:a16="http://schemas.microsoft.com/office/drawing/2014/main" id="{13E375CD-D3D3-4528-9EC6-C05B0A4E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1"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1EA41EE-12D0-4933-9E0F-DBAED8D3D3C7}"/>
              </a:ext>
            </a:extLst>
          </p:cNvPr>
          <p:cNvPicPr>
            <a:picLocks noGrp="1" noChangeAspect="1"/>
          </p:cNvPicPr>
          <p:nvPr>
            <p:ph sz="half" idx="2"/>
          </p:nvPr>
        </p:nvPicPr>
        <p:blipFill>
          <a:blip r:embed="rId4"/>
          <a:stretch>
            <a:fillRect/>
          </a:stretch>
        </p:blipFill>
        <p:spPr>
          <a:xfrm>
            <a:off x="849125" y="733077"/>
            <a:ext cx="3013246" cy="2636590"/>
          </a:xfrm>
          <a:prstGeom prst="roundRect">
            <a:avLst>
              <a:gd name="adj" fmla="val 5170"/>
            </a:avLst>
          </a:prstGeom>
          <a:ln w="50800" cap="sq" cmpd="dbl">
            <a:noFill/>
            <a:miter lim="800000"/>
          </a:ln>
          <a:effectLst/>
        </p:spPr>
      </p:pic>
      <p:pic>
        <p:nvPicPr>
          <p:cNvPr id="6" name="Picture 5">
            <a:extLst>
              <a:ext uri="{FF2B5EF4-FFF2-40B4-BE49-F238E27FC236}">
                <a16:creationId xmlns:a16="http://schemas.microsoft.com/office/drawing/2014/main" id="{6D2752DC-B3E8-444E-9ECE-1F83A53A6C03}"/>
              </a:ext>
            </a:extLst>
          </p:cNvPr>
          <p:cNvPicPr>
            <a:picLocks noChangeAspect="1"/>
          </p:cNvPicPr>
          <p:nvPr/>
        </p:nvPicPr>
        <p:blipFill>
          <a:blip r:embed="rId5"/>
          <a:stretch>
            <a:fillRect/>
          </a:stretch>
        </p:blipFill>
        <p:spPr>
          <a:xfrm>
            <a:off x="822846" y="3483966"/>
            <a:ext cx="3065802" cy="2636590"/>
          </a:xfrm>
          <a:prstGeom prst="roundRect">
            <a:avLst>
              <a:gd name="adj" fmla="val 5170"/>
            </a:avLst>
          </a:prstGeom>
          <a:ln w="50800" cap="sq" cmpd="dbl">
            <a:noFill/>
            <a:miter lim="800000"/>
          </a:ln>
          <a:effectLst/>
        </p:spPr>
      </p:pic>
      <p:sp>
        <p:nvSpPr>
          <p:cNvPr id="3" name="Content Placeholder 2">
            <a:extLst>
              <a:ext uri="{FF2B5EF4-FFF2-40B4-BE49-F238E27FC236}">
                <a16:creationId xmlns:a16="http://schemas.microsoft.com/office/drawing/2014/main" id="{1072C611-A62A-4503-A385-0109240E0533}"/>
              </a:ext>
            </a:extLst>
          </p:cNvPr>
          <p:cNvSpPr>
            <a:spLocks noGrp="1"/>
          </p:cNvSpPr>
          <p:nvPr>
            <p:ph sz="half" idx="1"/>
          </p:nvPr>
        </p:nvSpPr>
        <p:spPr>
          <a:xfrm>
            <a:off x="4685630" y="2142067"/>
            <a:ext cx="6131596" cy="3649133"/>
          </a:xfrm>
        </p:spPr>
        <p:txBody>
          <a:bodyPr vert="horz" lIns="91440" tIns="45720" rIns="91440" bIns="45720" rtlCol="0" anchor="ctr">
            <a:normAutofit/>
          </a:bodyPr>
          <a:lstStyle/>
          <a:p>
            <a:pPr marL="0" indent="0">
              <a:buNone/>
            </a:pPr>
            <a:r>
              <a:rPr lang="en-US" dirty="0"/>
              <a:t>	Shadows easily done in raytracing and often only need a handful of lines to implement. </a:t>
            </a:r>
          </a:p>
          <a:p>
            <a:pPr marL="0" indent="0">
              <a:buNone/>
            </a:pPr>
            <a:r>
              <a:rPr lang="en-US" dirty="0"/>
              <a:t>	The basic method of checking for shadows is that after a ray has collided with an object send another ray from said point to your light source. If the ray collides with any of the objects in the scene then the point your checking is in shadow.	</a:t>
            </a:r>
          </a:p>
        </p:txBody>
      </p:sp>
    </p:spTree>
    <p:extLst>
      <p:ext uri="{BB962C8B-B14F-4D97-AF65-F5344CB8AC3E}">
        <p14:creationId xmlns:p14="http://schemas.microsoft.com/office/powerpoint/2010/main" val="39799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1" name="Picture 28">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Title 13">
            <a:extLst>
              <a:ext uri="{FF2B5EF4-FFF2-40B4-BE49-F238E27FC236}">
                <a16:creationId xmlns:a16="http://schemas.microsoft.com/office/drawing/2014/main" id="{88880664-818E-4F66-9F35-993890A86B0E}"/>
              </a:ext>
            </a:extLst>
          </p:cNvPr>
          <p:cNvSpPr>
            <a:spLocks noGrp="1"/>
          </p:cNvSpPr>
          <p:nvPr>
            <p:ph type="title"/>
          </p:nvPr>
        </p:nvSpPr>
        <p:spPr>
          <a:xfrm>
            <a:off x="720740" y="610222"/>
            <a:ext cx="10473441" cy="1324456"/>
          </a:xfrm>
        </p:spPr>
        <p:txBody>
          <a:bodyPr vert="horz" lIns="91440" tIns="45720" rIns="91440" bIns="45720" rtlCol="0" anchor="ctr">
            <a:normAutofit/>
          </a:bodyPr>
          <a:lstStyle/>
          <a:p>
            <a:r>
              <a:rPr lang="en-US" sz="4400" dirty="0"/>
              <a:t>My Examples</a:t>
            </a:r>
          </a:p>
        </p:txBody>
      </p:sp>
      <p:pic>
        <p:nvPicPr>
          <p:cNvPr id="19" name="Content Placeholder 18">
            <a:extLst>
              <a:ext uri="{FF2B5EF4-FFF2-40B4-BE49-F238E27FC236}">
                <a16:creationId xmlns:a16="http://schemas.microsoft.com/office/drawing/2014/main" id="{7534CFD9-81E1-4BC9-B4BD-D02092E9F3CD}"/>
              </a:ext>
            </a:extLst>
          </p:cNvPr>
          <p:cNvPicPr>
            <a:picLocks noChangeAspect="1"/>
          </p:cNvPicPr>
          <p:nvPr/>
        </p:nvPicPr>
        <p:blipFill>
          <a:blip r:embed="rId4">
            <a:extLst/>
          </a:blip>
          <a:stretch>
            <a:fillRect/>
          </a:stretch>
        </p:blipFill>
        <p:spPr>
          <a:xfrm>
            <a:off x="567301" y="2313775"/>
            <a:ext cx="5149467" cy="3681869"/>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 name="Content Placeholder 21">
            <a:extLst>
              <a:ext uri="{FF2B5EF4-FFF2-40B4-BE49-F238E27FC236}">
                <a16:creationId xmlns:a16="http://schemas.microsoft.com/office/drawing/2014/main" id="{44545739-A3E5-4263-A67C-869F21AC5104}"/>
              </a:ext>
            </a:extLst>
          </p:cNvPr>
          <p:cNvPicPr>
            <a:picLocks noGrp="1" noChangeAspect="1"/>
          </p:cNvPicPr>
          <p:nvPr>
            <p:ph sz="quarter" idx="4"/>
          </p:nvPr>
        </p:nvPicPr>
        <p:blipFill>
          <a:blip r:embed="rId5">
            <a:extLst/>
          </a:blip>
          <a:stretch>
            <a:fillRect/>
          </a:stretch>
        </p:blipFill>
        <p:spPr>
          <a:xfrm>
            <a:off x="6269255" y="2313775"/>
            <a:ext cx="5355443" cy="3681868"/>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749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E016B81-9F2F-4EE5-96A0-50282A44D247}"/>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Reflections</a:t>
            </a:r>
          </a:p>
        </p:txBody>
      </p:sp>
      <p:sp>
        <p:nvSpPr>
          <p:cNvPr id="4" name="Content Placeholder 3">
            <a:extLst>
              <a:ext uri="{FF2B5EF4-FFF2-40B4-BE49-F238E27FC236}">
                <a16:creationId xmlns:a16="http://schemas.microsoft.com/office/drawing/2014/main" id="{CE01ED6B-13F9-4E8F-BB56-D9D0B28CB2CD}"/>
              </a:ext>
            </a:extLst>
          </p:cNvPr>
          <p:cNvSpPr>
            <a:spLocks noGrp="1"/>
          </p:cNvSpPr>
          <p:nvPr>
            <p:ph sz="half" idx="2"/>
          </p:nvPr>
        </p:nvSpPr>
        <p:spPr>
          <a:xfrm>
            <a:off x="685802" y="2142067"/>
            <a:ext cx="5801625" cy="3649133"/>
          </a:xfrm>
        </p:spPr>
        <p:txBody>
          <a:bodyPr vert="horz" lIns="91440" tIns="45720" rIns="91440" bIns="45720" rtlCol="0" anchor="ctr">
            <a:normAutofit/>
          </a:bodyPr>
          <a:lstStyle/>
          <a:p>
            <a:pPr marL="0" indent="0">
              <a:buNone/>
            </a:pPr>
            <a:r>
              <a:rPr lang="en-US" dirty="0"/>
              <a:t>	Similar to shadows reflections are done by simply by sending another ray from your hit point into the scene. The main difference being that the direction of this new ray is not to the light source but by using this equation</a:t>
            </a:r>
          </a:p>
          <a:p>
            <a:pPr marL="0" indent="0">
              <a:buNone/>
            </a:pPr>
            <a:r>
              <a:rPr lang="pt-BR" dirty="0"/>
              <a:t>	</a:t>
            </a:r>
            <a:r>
              <a:rPr lang="pt-BR" u="sng" dirty="0"/>
              <a:t>NewDirection = V + (2 * N * – Dot_Product(N, V))</a:t>
            </a:r>
          </a:p>
          <a:p>
            <a:pPr marL="0" indent="0">
              <a:buNone/>
            </a:pPr>
            <a:r>
              <a:rPr lang="pt-BR" dirty="0"/>
              <a:t>	And like with shadows we check if it intersecs with anything in the scene an if it does we return said colitions color</a:t>
            </a:r>
          </a:p>
          <a:p>
            <a:endParaRPr lang="en-US" dirty="0"/>
          </a:p>
        </p:txBody>
      </p:sp>
      <p:pic>
        <p:nvPicPr>
          <p:cNvPr id="5" name="Content Placeholder 4">
            <a:extLst>
              <a:ext uri="{FF2B5EF4-FFF2-40B4-BE49-F238E27FC236}">
                <a16:creationId xmlns:a16="http://schemas.microsoft.com/office/drawing/2014/main" id="{DC52C1B6-30E8-47DD-AF6C-BF9A2ED26FF9}"/>
              </a:ext>
            </a:extLst>
          </p:cNvPr>
          <p:cNvPicPr>
            <a:picLocks noGrp="1" noChangeAspect="1"/>
          </p:cNvPicPr>
          <p:nvPr>
            <p:ph sz="half" idx="1"/>
          </p:nvPr>
        </p:nvPicPr>
        <p:blipFill rotWithShape="1">
          <a:blip r:embed="rId4"/>
          <a:srcRect r="48706"/>
          <a:stretch/>
        </p:blipFill>
        <p:spPr>
          <a:xfrm>
            <a:off x="6824311" y="1463003"/>
            <a:ext cx="4786457" cy="32426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276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1" name="Picture 28">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Title 13">
            <a:extLst>
              <a:ext uri="{FF2B5EF4-FFF2-40B4-BE49-F238E27FC236}">
                <a16:creationId xmlns:a16="http://schemas.microsoft.com/office/drawing/2014/main" id="{88880664-818E-4F66-9F35-993890A86B0E}"/>
              </a:ext>
            </a:extLst>
          </p:cNvPr>
          <p:cNvSpPr>
            <a:spLocks noGrp="1"/>
          </p:cNvSpPr>
          <p:nvPr>
            <p:ph type="title"/>
          </p:nvPr>
        </p:nvSpPr>
        <p:spPr>
          <a:xfrm>
            <a:off x="720740" y="610222"/>
            <a:ext cx="10473441" cy="1324456"/>
          </a:xfrm>
        </p:spPr>
        <p:txBody>
          <a:bodyPr vert="horz" lIns="91440" tIns="45720" rIns="91440" bIns="45720" rtlCol="0" anchor="ctr">
            <a:normAutofit/>
          </a:bodyPr>
          <a:lstStyle/>
          <a:p>
            <a:r>
              <a:rPr lang="en-US" sz="4400" dirty="0"/>
              <a:t>My Examples</a:t>
            </a:r>
          </a:p>
        </p:txBody>
      </p:sp>
      <p:pic>
        <p:nvPicPr>
          <p:cNvPr id="19" name="Content Placeholder 18">
            <a:extLst>
              <a:ext uri="{FF2B5EF4-FFF2-40B4-BE49-F238E27FC236}">
                <a16:creationId xmlns:a16="http://schemas.microsoft.com/office/drawing/2014/main" id="{7534CFD9-81E1-4BC9-B4BD-D02092E9F3CD}"/>
              </a:ext>
            </a:extLst>
          </p:cNvPr>
          <p:cNvPicPr>
            <a:picLocks noChangeAspect="1"/>
          </p:cNvPicPr>
          <p:nvPr/>
        </p:nvPicPr>
        <p:blipFill>
          <a:blip r:embed="rId4"/>
          <a:stretch>
            <a:fillRect/>
          </a:stretch>
        </p:blipFill>
        <p:spPr>
          <a:xfrm>
            <a:off x="403679" y="2274378"/>
            <a:ext cx="4919091" cy="3857643"/>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 name="Content Placeholder 21">
            <a:extLst>
              <a:ext uri="{FF2B5EF4-FFF2-40B4-BE49-F238E27FC236}">
                <a16:creationId xmlns:a16="http://schemas.microsoft.com/office/drawing/2014/main" id="{44545739-A3E5-4263-A67C-869F21AC5104}"/>
              </a:ext>
            </a:extLst>
          </p:cNvPr>
          <p:cNvPicPr>
            <a:picLocks noGrp="1" noChangeAspect="1"/>
          </p:cNvPicPr>
          <p:nvPr>
            <p:ph sz="quarter" idx="4"/>
          </p:nvPr>
        </p:nvPicPr>
        <p:blipFill>
          <a:blip r:embed="rId5"/>
          <a:stretch>
            <a:fillRect/>
          </a:stretch>
        </p:blipFill>
        <p:spPr>
          <a:xfrm>
            <a:off x="6096000" y="2274377"/>
            <a:ext cx="5567245" cy="385513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036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 name="Picture 15">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14F6006-1205-47BC-A762-83872E86C915}"/>
              </a:ext>
            </a:extLst>
          </p:cNvPr>
          <p:cNvSpPr>
            <a:spLocks noGrp="1"/>
          </p:cNvSpPr>
          <p:nvPr>
            <p:ph type="title"/>
          </p:nvPr>
        </p:nvSpPr>
        <p:spPr>
          <a:xfrm>
            <a:off x="6717278" y="1030288"/>
            <a:ext cx="4099947" cy="1035579"/>
          </a:xfrm>
        </p:spPr>
        <p:txBody>
          <a:bodyPr vert="horz" lIns="91440" tIns="45720" rIns="91440" bIns="45720" rtlCol="0" anchor="ctr">
            <a:normAutofit/>
          </a:bodyPr>
          <a:lstStyle/>
          <a:p>
            <a:pPr>
              <a:lnSpc>
                <a:spcPct val="90000"/>
              </a:lnSpc>
            </a:pPr>
            <a:r>
              <a:rPr lang="en-US" sz="3300"/>
              <a:t>What is parallel programming?</a:t>
            </a:r>
          </a:p>
        </p:txBody>
      </p:sp>
      <p:sp>
        <p:nvSpPr>
          <p:cNvPr id="18" name="Rounded Rectangle 35">
            <a:extLst>
              <a:ext uri="{FF2B5EF4-FFF2-40B4-BE49-F238E27FC236}">
                <a16:creationId xmlns:a16="http://schemas.microsoft.com/office/drawing/2014/main" id="{D5F989D3-DF06-4329-B3F7-F90FE008D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6596D8E-9447-4644-882D-B3C6C8E6DBC4}"/>
              </a:ext>
            </a:extLst>
          </p:cNvPr>
          <p:cNvPicPr>
            <a:picLocks noChangeAspect="1"/>
          </p:cNvPicPr>
          <p:nvPr/>
        </p:nvPicPr>
        <p:blipFill>
          <a:blip r:embed="rId4">
            <a:extLst/>
          </a:blip>
          <a:stretch>
            <a:fillRect/>
          </a:stretch>
        </p:blipFill>
        <p:spPr>
          <a:xfrm>
            <a:off x="1084255" y="728133"/>
            <a:ext cx="4585770" cy="2497667"/>
          </a:xfrm>
          <a:prstGeom prst="roundRect">
            <a:avLst>
              <a:gd name="adj" fmla="val 5453"/>
            </a:avLst>
          </a:prstGeom>
          <a:ln w="50800" cap="sq" cmpd="dbl">
            <a:noFill/>
            <a:miter lim="800000"/>
          </a:ln>
          <a:effectLst/>
        </p:spPr>
      </p:pic>
      <p:sp>
        <p:nvSpPr>
          <p:cNvPr id="20" name="Rounded Rectangle 37">
            <a:extLst>
              <a:ext uri="{FF2B5EF4-FFF2-40B4-BE49-F238E27FC236}">
                <a16:creationId xmlns:a16="http://schemas.microsoft.com/office/drawing/2014/main" id="{5EBE73D0-5E97-40EB-B2AB-8ECEF230E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a:extLst>
              <a:ext uri="{FF2B5EF4-FFF2-40B4-BE49-F238E27FC236}">
                <a16:creationId xmlns:a16="http://schemas.microsoft.com/office/drawing/2014/main" id="{482C3B78-0EA9-43B6-B142-534EED83B283}"/>
              </a:ext>
            </a:extLst>
          </p:cNvPr>
          <p:cNvPicPr>
            <a:picLocks noChangeAspect="1"/>
          </p:cNvPicPr>
          <p:nvPr/>
        </p:nvPicPr>
        <p:blipFill>
          <a:blip r:embed="rId5">
            <a:extLst/>
          </a:blip>
          <a:stretch>
            <a:fillRect/>
          </a:stretch>
        </p:blipFill>
        <p:spPr>
          <a:xfrm>
            <a:off x="774961" y="3789361"/>
            <a:ext cx="5204358" cy="2154121"/>
          </a:xfrm>
          <a:prstGeom prst="roundRect">
            <a:avLst>
              <a:gd name="adj" fmla="val 5453"/>
            </a:avLst>
          </a:prstGeom>
          <a:ln w="50800" cap="sq" cmpd="dbl">
            <a:noFill/>
            <a:miter lim="800000"/>
          </a:ln>
          <a:effectLst/>
        </p:spPr>
      </p:pic>
      <p:sp>
        <p:nvSpPr>
          <p:cNvPr id="3" name="Content Placeholder 2">
            <a:extLst>
              <a:ext uri="{FF2B5EF4-FFF2-40B4-BE49-F238E27FC236}">
                <a16:creationId xmlns:a16="http://schemas.microsoft.com/office/drawing/2014/main" id="{045B9E8D-3227-45B1-B2FC-4C6BC7353614}"/>
              </a:ext>
            </a:extLst>
          </p:cNvPr>
          <p:cNvSpPr>
            <a:spLocks noGrp="1"/>
          </p:cNvSpPr>
          <p:nvPr>
            <p:ph sz="half" idx="1"/>
          </p:nvPr>
        </p:nvSpPr>
        <p:spPr>
          <a:xfrm>
            <a:off x="6717278" y="2142067"/>
            <a:ext cx="4099947" cy="3649133"/>
          </a:xfrm>
        </p:spPr>
        <p:txBody>
          <a:bodyPr vert="horz" lIns="91440" tIns="45720" rIns="91440" bIns="45720" rtlCol="0" anchor="ctr">
            <a:normAutofit/>
          </a:bodyPr>
          <a:lstStyle/>
          <a:p>
            <a:pPr marL="0" indent="0">
              <a:lnSpc>
                <a:spcPct val="90000"/>
              </a:lnSpc>
              <a:buNone/>
            </a:pPr>
            <a:r>
              <a:rPr lang="en-US" dirty="0"/>
              <a:t>	Parallel programming is a type of computation in which many processes or the execution of processes are carried out simultaneously. </a:t>
            </a:r>
          </a:p>
          <a:p>
            <a:pPr marL="0" indent="0">
              <a:lnSpc>
                <a:spcPct val="90000"/>
              </a:lnSpc>
              <a:buNone/>
            </a:pPr>
            <a:r>
              <a:rPr lang="en-US" dirty="0"/>
              <a:t>	There are several ways to make a program parallel but most mainly center around breaking a large task into smaller tasks and running them in parallel. </a:t>
            </a:r>
          </a:p>
          <a:p>
            <a:pPr marL="0" indent="0">
              <a:lnSpc>
                <a:spcPct val="90000"/>
              </a:lnSpc>
              <a:buNone/>
            </a:pPr>
            <a:r>
              <a:rPr lang="en-US" dirty="0"/>
              <a:t>	Though it can be tricky to understand and first and test it increase the efficiency and resources of a program and gain the ability to achieve results much quicker. </a:t>
            </a:r>
          </a:p>
        </p:txBody>
      </p:sp>
    </p:spTree>
    <p:extLst>
      <p:ext uri="{BB962C8B-B14F-4D97-AF65-F5344CB8AC3E}">
        <p14:creationId xmlns:p14="http://schemas.microsoft.com/office/powerpoint/2010/main" val="38603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8BF5679-DC69-478D-B0C3-0BDD6B373541}"/>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dirty="0"/>
              <a:t>Ray Tracing &amp; parallelisation</a:t>
            </a:r>
          </a:p>
        </p:txBody>
      </p:sp>
      <p:pic>
        <p:nvPicPr>
          <p:cNvPr id="5" name="Content Placeholder 6">
            <a:extLst>
              <a:ext uri="{FF2B5EF4-FFF2-40B4-BE49-F238E27FC236}">
                <a16:creationId xmlns:a16="http://schemas.microsoft.com/office/drawing/2014/main" id="{C661B43E-A3AA-4424-B593-5F45E7302564}"/>
              </a:ext>
            </a:extLst>
          </p:cNvPr>
          <p:cNvPicPr>
            <a:picLocks noGrp="1" noChangeAspect="1"/>
          </p:cNvPicPr>
          <p:nvPr>
            <p:ph sz="half" idx="2"/>
          </p:nvPr>
        </p:nvPicPr>
        <p:blipFill rotWithShape="1">
          <a:blip r:embed="rId5">
            <a:extLst/>
          </a:blip>
          <a:srcRect l="5993" r="6230"/>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F9AEC745-A09A-40AA-97D8-AC3A8A988C6B}"/>
              </a:ext>
            </a:extLst>
          </p:cNvPr>
          <p:cNvSpPr>
            <a:spLocks noGrp="1"/>
          </p:cNvSpPr>
          <p:nvPr>
            <p:ph sz="half" idx="1"/>
          </p:nvPr>
        </p:nvSpPr>
        <p:spPr>
          <a:xfrm>
            <a:off x="6400800" y="2251587"/>
            <a:ext cx="5147730" cy="3637935"/>
          </a:xfrm>
        </p:spPr>
        <p:txBody>
          <a:bodyPr vert="horz" lIns="91440" tIns="45720" rIns="91440" bIns="45720" rtlCol="0" anchor="ctr">
            <a:normAutofit/>
          </a:bodyPr>
          <a:lstStyle/>
          <a:p>
            <a:pPr marL="0" indent="0">
              <a:buNone/>
            </a:pPr>
            <a:r>
              <a:rPr lang="en-US" dirty="0"/>
              <a:t>	Ray tracing lends itself nicely to parallelisation as each pixel can be easily be rendered in parallel. </a:t>
            </a:r>
          </a:p>
          <a:p>
            <a:pPr marL="0" indent="0">
              <a:buNone/>
            </a:pPr>
            <a:r>
              <a:rPr lang="en-US" dirty="0"/>
              <a:t>	This can make significant cuts to the rendering time that ray tracing on the GPU is known for. The way I have decided to do this is by using multi-threading. </a:t>
            </a:r>
          </a:p>
          <a:p>
            <a:pPr marL="0" indent="0">
              <a:buNone/>
            </a:pPr>
            <a:r>
              <a:rPr lang="en-US" dirty="0"/>
              <a:t>	With a pool of threads that get given the task to render a part of the screen, then when all rays are done for it to display onto the screen as one image. </a:t>
            </a:r>
          </a:p>
        </p:txBody>
      </p:sp>
    </p:spTree>
    <p:extLst>
      <p:ext uri="{BB962C8B-B14F-4D97-AF65-F5344CB8AC3E}">
        <p14:creationId xmlns:p14="http://schemas.microsoft.com/office/powerpoint/2010/main" val="2223077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ontrol xmlns="http://schemas.microsoft.com/VisualStudio/2011/storyboarding/control">
  <Id Name="d5dabbf1-8298-402a-8604-1906fa3f975a" Revision="1" Stencil="System.MyShapes" StencilVersion="1.0"/>
</Control>
</file>

<file path=customXml/item3.xml><?xml version="1.0" encoding="utf-8"?>
<Control xmlns="http://schemas.microsoft.com/VisualStudio/2011/storyboarding/control">
  <Id Name="d5dabbf1-8298-402a-8604-1906fa3f975a" Revision="1" Stencil="System.MyShapes"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40E68085-A60D-4F3B-B589-FB252F8A9D28}">
  <ds:schemaRefs>
    <ds:schemaRef ds:uri="http://schemas.microsoft.com/VisualStudio/2011/storyboarding/control"/>
  </ds:schemaRefs>
</ds:datastoreItem>
</file>

<file path=customXml/itemProps3.xml><?xml version="1.0" encoding="utf-8"?>
<ds:datastoreItem xmlns:ds="http://schemas.openxmlformats.org/officeDocument/2006/customXml" ds:itemID="{65BDB0B7-569D-416A-B4A9-BE2A9E8CE426}">
  <ds:schemaRefs>
    <ds:schemaRef ds:uri="http://schemas.microsoft.com/VisualStudio/2011/storyboarding/control"/>
  </ds:schemaRefs>
</ds:datastoreItem>
</file>

<file path=customXml/itemProps4.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231</Words>
  <Application>Microsoft Office PowerPoint</Application>
  <PresentationFormat>Widescreen</PresentationFormat>
  <Paragraphs>44</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Graphics and Computational Programming</vt:lpstr>
      <vt:lpstr>Project Information</vt:lpstr>
      <vt:lpstr>What is Ray Tracing?</vt:lpstr>
      <vt:lpstr>Shadows</vt:lpstr>
      <vt:lpstr>My Examples</vt:lpstr>
      <vt:lpstr>Reflections</vt:lpstr>
      <vt:lpstr>My Examples</vt:lpstr>
      <vt:lpstr>What is parallel programming?</vt:lpstr>
      <vt:lpstr>Ray Tracing &amp; parallelisation</vt:lpstr>
      <vt:lpstr>Threads And Efficiency</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2019-12-12T16:14:21Z</dcterms:created>
  <dcterms:modified xsi:type="dcterms:W3CDTF">2019-12-12T17:09:43Z</dcterms:modified>
</cp:coreProperties>
</file>