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aa8ec5bd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aa8ec5bd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aaa8ec5b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aaa8ec5b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aaa8ec5b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aaa8ec5bd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every movie has a soundtrack, so the movie of our lives. Music surrounds us in our happy and sad moments</a:t>
            </a:r>
            <a:endParaRPr>
              <a:solidFill>
                <a:schemeClr val="dk1"/>
              </a:solidFill>
            </a:endParaRPr>
          </a:p>
          <a:p>
            <a:pPr indent="0" lvl="0" marL="0" rtl="0" algn="l">
              <a:spcBef>
                <a:spcPts val="0"/>
              </a:spcBef>
              <a:spcAft>
                <a:spcPts val="0"/>
              </a:spcAft>
              <a:buNone/>
            </a:pPr>
            <a:r>
              <a:rPr lang="en">
                <a:solidFill>
                  <a:schemeClr val="dk1"/>
                </a:solidFill>
              </a:rPr>
              <a:t>Explain how music is accompanying us in our life most significant moments. The more accurate music we find, the better we can relate to our life experiences (or something like that). Cos music is so important, we want to explore…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aaa8ec5b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aaa8ec5b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aaa8ec5b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aaa8ec5b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Band recommender takes into account other users bands. New recommender based on </a:t>
            </a:r>
            <a:r>
              <a:rPr lang="en"/>
              <a:t>audio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aaa8ec5b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aaa8ec5b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695D46"/>
                </a:solidFill>
                <a:latin typeface="Open Sans"/>
                <a:ea typeface="Open Sans"/>
                <a:cs typeface="Open Sans"/>
                <a:sym typeface="Open Sans"/>
              </a:rPr>
              <a:t>, </a:t>
            </a:r>
            <a:r>
              <a:rPr b="1" lang="en" sz="900">
                <a:solidFill>
                  <a:srgbClr val="695D46"/>
                </a:solidFill>
                <a:latin typeface="Open Sans"/>
                <a:ea typeface="Open Sans"/>
                <a:cs typeface="Open Sans"/>
                <a:sym typeface="Open Sans"/>
              </a:rPr>
              <a:t>who like to broaden their music horizon</a:t>
            </a:r>
            <a:endParaRPr b="1" sz="900">
              <a:solidFill>
                <a:srgbClr val="695D46"/>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900">
                <a:solidFill>
                  <a:srgbClr val="695D46"/>
                </a:solidFill>
                <a:latin typeface="Open Sans"/>
                <a:ea typeface="Open Sans"/>
                <a:cs typeface="Open Sans"/>
                <a:sym typeface="Open Sans"/>
              </a:rPr>
              <a:t>, who wants to expand their music tastes, without any theoretical knowledge</a:t>
            </a:r>
            <a:endParaRPr b="1" sz="900">
              <a:solidFill>
                <a:srgbClr val="695D46"/>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b="1" lang="en" sz="900">
                <a:solidFill>
                  <a:srgbClr val="695D46"/>
                </a:solidFill>
                <a:latin typeface="Open Sans"/>
                <a:ea typeface="Open Sans"/>
                <a:cs typeface="Open Sans"/>
                <a:sym typeface="Open Sans"/>
              </a:rPr>
              <a:t>From commercial to experimental</a:t>
            </a:r>
            <a:endParaRPr b="1" sz="900">
              <a:solidFill>
                <a:srgbClr val="695D46"/>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aaa8ec5bd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aaa8ec5bd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aaa8ec5bd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5aaa8ec5bd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aaa8ec5b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aaa8ec5b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e sección y descripción 1">
  <p:cSld name="SECTION_TITLE_AND_DESCRIPTION_1">
    <p:spTree>
      <p:nvGrpSpPr>
        <p:cNvPr id="57" name="Shape 57"/>
        <p:cNvGrpSpPr/>
        <p:nvPr/>
      </p:nvGrpSpPr>
      <p:grpSpPr>
        <a:xfrm>
          <a:off x="0" y="0"/>
          <a:ext cx="0" cy="0"/>
          <a:chOff x="0" y="0"/>
          <a:chExt cx="0" cy="0"/>
        </a:xfrm>
      </p:grpSpPr>
      <p:sp>
        <p:nvSpPr>
          <p:cNvPr id="58" name="Google Shape;58;p11"/>
          <p:cNvSpPr/>
          <p:nvPr/>
        </p:nvSpPr>
        <p:spPr>
          <a:xfrm>
            <a:off x="4572000" y="0"/>
            <a:ext cx="4572000" cy="5143500"/>
          </a:xfrm>
          <a:prstGeom prst="rect">
            <a:avLst/>
          </a:prstGeom>
          <a:solidFill>
            <a:srgbClr val="C65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0" name="Google Shape;60;p11"/>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1" name="Google Shape;61;p11"/>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1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63" name="Google Shape;63;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2"/>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66" name="Google Shape;66;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sp>
        <p:nvSpPr>
          <p:cNvPr id="68" name="Google Shape;68;p1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70" name="Google Shape;70;p1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71" name="Google Shape;7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rgbClr val="051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30" name="Shape 30"/>
        <p:cNvGrpSpPr/>
        <p:nvPr/>
      </p:nvGrpSpPr>
      <p:grpSpPr>
        <a:xfrm>
          <a:off x="0" y="0"/>
          <a:ext cx="0" cy="0"/>
          <a:chOff x="0" y="0"/>
          <a:chExt cx="0" cy="0"/>
        </a:xfrm>
      </p:grpSpPr>
      <p:sp>
        <p:nvSpPr>
          <p:cNvPr id="31" name="Google Shape;31;p5"/>
          <p:cNvSpPr/>
          <p:nvPr/>
        </p:nvSpPr>
        <p:spPr>
          <a:xfrm>
            <a:off x="-75" y="5045700"/>
            <a:ext cx="9144000" cy="97800"/>
          </a:xfrm>
          <a:prstGeom prst="rect">
            <a:avLst/>
          </a:prstGeom>
          <a:solidFill>
            <a:srgbClr val="C65F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3" name="Google Shape;33;p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6"/>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 name="Google Shape;45;p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6" name="Google Shape;4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7" name="Shape 47"/>
        <p:cNvGrpSpPr/>
        <p:nvPr/>
      </p:nvGrpSpPr>
      <p:grpSpPr>
        <a:xfrm>
          <a:off x="0" y="0"/>
          <a:ext cx="0" cy="0"/>
          <a:chOff x="0" y="0"/>
          <a:chExt cx="0" cy="0"/>
        </a:xfrm>
      </p:grpSpPr>
      <p:sp>
        <p:nvSpPr>
          <p:cNvPr id="48" name="Google Shape;48;p9"/>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10"/>
          <p:cNvSpPr/>
          <p:nvPr/>
        </p:nvSpPr>
        <p:spPr>
          <a:xfrm>
            <a:off x="4572000" y="0"/>
            <a:ext cx="4572000" cy="5143500"/>
          </a:xfrm>
          <a:prstGeom prst="rect">
            <a:avLst/>
          </a:prstGeom>
          <a:solidFill>
            <a:srgbClr val="051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10"/>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4" name="Google Shape;54;p10"/>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5" name="Google Shape;55;p1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6" name="Google Shape;5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midiaresearch.com/blog/music-subscriber-market-shares-2022" TargetMode="External"/><Relationship Id="rId4" Type="http://schemas.openxmlformats.org/officeDocument/2006/relationships/hyperlink" Target="https://www.statista.com/statistics/587216/music-streaming-revenue/" TargetMode="External"/><Relationship Id="rId5" Type="http://schemas.openxmlformats.org/officeDocument/2006/relationships/hyperlink" Target="https://hellofuture.orange.com/en/music-recommendation-algorithms-what-influence-do-they-have-on-what-users-listen-t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29650" y="0"/>
            <a:ext cx="9203301" cy="5143500"/>
          </a:xfrm>
          <a:prstGeom prst="rect">
            <a:avLst/>
          </a:prstGeom>
          <a:noFill/>
          <a:ln>
            <a:noFill/>
          </a:ln>
        </p:spPr>
      </p:pic>
      <p:sp>
        <p:nvSpPr>
          <p:cNvPr id="79" name="Google Shape;79;p15"/>
          <p:cNvSpPr txBox="1"/>
          <p:nvPr>
            <p:ph type="ctrTitle"/>
          </p:nvPr>
        </p:nvSpPr>
        <p:spPr>
          <a:xfrm>
            <a:off x="1098825" y="1549339"/>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GNOD Song Recommender</a:t>
            </a:r>
            <a:endParaRPr>
              <a:solidFill>
                <a:schemeClr val="lt1"/>
              </a:solidFill>
            </a:endParaRPr>
          </a:p>
        </p:txBody>
      </p:sp>
      <p:sp>
        <p:nvSpPr>
          <p:cNvPr id="80" name="Google Shape;80;p1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lt1"/>
                </a:solidFill>
              </a:rPr>
              <a:t>Dive into </a:t>
            </a:r>
            <a:r>
              <a:rPr lang="en">
                <a:solidFill>
                  <a:schemeClr val="lt1"/>
                </a:solidFill>
              </a:rPr>
              <a:t>an ocean of sounds</a:t>
            </a:r>
            <a:endParaRPr>
              <a:solidFill>
                <a:schemeClr val="lt1"/>
              </a:solidFill>
            </a:endParaRPr>
          </a:p>
          <a:p>
            <a:pPr indent="0" lvl="0" marL="0" rtl="0" algn="ctr">
              <a:spcBef>
                <a:spcPts val="0"/>
              </a:spcBef>
              <a:spcAft>
                <a:spcPts val="0"/>
              </a:spcAft>
              <a:buNone/>
            </a:pPr>
            <a:r>
              <a:t/>
            </a:r>
            <a:endParaRPr/>
          </a:p>
        </p:txBody>
      </p:sp>
      <p:sp>
        <p:nvSpPr>
          <p:cNvPr id="81" name="Google Shape;81;p15"/>
          <p:cNvSpPr txBox="1"/>
          <p:nvPr>
            <p:ph idx="1" type="subTitle"/>
          </p:nvPr>
        </p:nvSpPr>
        <p:spPr>
          <a:xfrm>
            <a:off x="6366600" y="3642650"/>
            <a:ext cx="2253600" cy="1348800"/>
          </a:xfrm>
          <a:prstGeom prst="rect">
            <a:avLst/>
          </a:prstGeom>
        </p:spPr>
        <p:txBody>
          <a:bodyPr anchorCtr="0" anchor="t" bIns="91425" lIns="91425" spcFirstLastPara="1" rIns="91425" wrap="square" tIns="91425">
            <a:normAutofit fontScale="40000" lnSpcReduction="10000"/>
          </a:bodyPr>
          <a:lstStyle/>
          <a:p>
            <a:pPr indent="0" lvl="0" marL="0" rtl="0" algn="r">
              <a:lnSpc>
                <a:spcPct val="115000"/>
              </a:lnSpc>
              <a:spcBef>
                <a:spcPts val="0"/>
              </a:spcBef>
              <a:spcAft>
                <a:spcPts val="0"/>
              </a:spcAft>
              <a:buNone/>
            </a:pPr>
            <a:r>
              <a:rPr lang="en" sz="4960">
                <a:solidFill>
                  <a:srgbClr val="C65F3A"/>
                </a:solidFill>
              </a:rPr>
              <a:t>Giorgio Lupo</a:t>
            </a:r>
            <a:endParaRPr sz="4960">
              <a:solidFill>
                <a:srgbClr val="C65F3A"/>
              </a:solidFill>
            </a:endParaRPr>
          </a:p>
          <a:p>
            <a:pPr indent="0" lvl="0" marL="0" rtl="0" algn="r">
              <a:lnSpc>
                <a:spcPct val="115000"/>
              </a:lnSpc>
              <a:spcBef>
                <a:spcPts val="0"/>
              </a:spcBef>
              <a:spcAft>
                <a:spcPts val="0"/>
              </a:spcAft>
              <a:buNone/>
            </a:pPr>
            <a:r>
              <a:rPr lang="en" sz="4960">
                <a:solidFill>
                  <a:srgbClr val="C65F3A"/>
                </a:solidFill>
              </a:rPr>
              <a:t>Laura Sanjuán</a:t>
            </a:r>
            <a:endParaRPr sz="4960">
              <a:solidFill>
                <a:srgbClr val="C65F3A"/>
              </a:solidFill>
            </a:endParaRPr>
          </a:p>
          <a:p>
            <a:pPr indent="0" lvl="0" marL="0" rtl="0" algn="r">
              <a:lnSpc>
                <a:spcPct val="115000"/>
              </a:lnSpc>
              <a:spcBef>
                <a:spcPts val="0"/>
              </a:spcBef>
              <a:spcAft>
                <a:spcPts val="0"/>
              </a:spcAft>
              <a:buNone/>
            </a:pPr>
            <a:r>
              <a:rPr lang="en" sz="4960">
                <a:solidFill>
                  <a:srgbClr val="C65F3A"/>
                </a:solidFill>
              </a:rPr>
              <a:t>Maria Prute</a:t>
            </a:r>
            <a:r>
              <a:rPr lang="en" sz="4960">
                <a:solidFill>
                  <a:srgbClr val="C65F3A"/>
                </a:solidFill>
              </a:rPr>
              <a:t>anu</a:t>
            </a:r>
            <a:endParaRPr sz="4960">
              <a:solidFill>
                <a:srgbClr val="C65F3A"/>
              </a:solidFill>
            </a:endParaRPr>
          </a:p>
          <a:p>
            <a:pPr indent="0" lvl="0" marL="0" rtl="0" algn="r">
              <a:spcBef>
                <a:spcPts val="0"/>
              </a:spcBef>
              <a:spcAft>
                <a:spcPts val="0"/>
              </a:spcAft>
              <a:buNone/>
            </a:pPr>
            <a:r>
              <a:t/>
            </a:r>
            <a:endParaRPr>
              <a:solidFill>
                <a:srgbClr val="C65F3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solidFill>
                  <a:srgbClr val="C65F3A"/>
                </a:solidFill>
              </a:rPr>
              <a:t>Conclusion</a:t>
            </a:r>
            <a:endParaRPr sz="4240">
              <a:solidFill>
                <a:srgbClr val="C65F3A"/>
              </a:solidFill>
            </a:endParaRPr>
          </a:p>
        </p:txBody>
      </p:sp>
      <p:sp>
        <p:nvSpPr>
          <p:cNvPr id="146" name="Google Shape;146;p24"/>
          <p:cNvSpPr txBox="1"/>
          <p:nvPr>
            <p:ph idx="1" type="body"/>
          </p:nvPr>
        </p:nvSpPr>
        <p:spPr>
          <a:xfrm>
            <a:off x="311700" y="1838025"/>
            <a:ext cx="8520600" cy="158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rgbClr val="051B34"/>
                </a:solidFill>
              </a:rPr>
              <a:t>GNOD can provide a tailored-made customer experience in a growing market</a:t>
            </a:r>
            <a:endParaRPr sz="2200">
              <a:solidFill>
                <a:srgbClr val="051B34"/>
              </a:solidFill>
            </a:endParaRPr>
          </a:p>
          <a:p>
            <a:pPr indent="0" lvl="0" marL="0" rtl="0" algn="ctr">
              <a:spcBef>
                <a:spcPts val="1200"/>
              </a:spcBef>
              <a:spcAft>
                <a:spcPts val="1200"/>
              </a:spcAft>
              <a:buNone/>
            </a:pPr>
            <a:r>
              <a:rPr lang="en" sz="2200">
                <a:solidFill>
                  <a:srgbClr val="051B34"/>
                </a:solidFill>
              </a:rPr>
              <a:t>After the realization of the demo, we are ready to create more customer-friendly solutions</a:t>
            </a:r>
            <a:endParaRPr sz="2200">
              <a:solidFill>
                <a:srgbClr val="051B3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249475" y="2156700"/>
            <a:ext cx="4045200" cy="8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65F3A"/>
                </a:solidFill>
              </a:rPr>
              <a:t>Summary</a:t>
            </a:r>
            <a:endParaRPr>
              <a:solidFill>
                <a:srgbClr val="C65F3A"/>
              </a:solidFill>
            </a:endParaRPr>
          </a:p>
        </p:txBody>
      </p:sp>
      <p:sp>
        <p:nvSpPr>
          <p:cNvPr id="87" name="Google Shape;87;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Music role in our lives</a:t>
            </a:r>
            <a:endParaRPr/>
          </a:p>
          <a:p>
            <a:pPr indent="-342900" lvl="0" marL="457200" rtl="0" algn="l">
              <a:lnSpc>
                <a:spcPct val="100000"/>
              </a:lnSpc>
              <a:spcBef>
                <a:spcPts val="0"/>
              </a:spcBef>
              <a:spcAft>
                <a:spcPts val="0"/>
              </a:spcAft>
              <a:buSzPts val="1800"/>
              <a:buChar char="●"/>
            </a:pPr>
            <a:r>
              <a:rPr lang="en"/>
              <a:t>The importance of music discovery</a:t>
            </a:r>
            <a:endParaRPr b="1" sz="3600">
              <a:solidFill>
                <a:schemeClr val="accent1"/>
              </a:solidFill>
              <a:latin typeface="PT Sans Narrow"/>
              <a:ea typeface="PT Sans Narrow"/>
              <a:cs typeface="PT Sans Narrow"/>
              <a:sym typeface="PT Sans Narrow"/>
            </a:endParaRPr>
          </a:p>
          <a:p>
            <a:pPr indent="-342900" lvl="0" marL="457200" rtl="0" algn="l">
              <a:lnSpc>
                <a:spcPct val="100000"/>
              </a:lnSpc>
              <a:spcBef>
                <a:spcPts val="0"/>
              </a:spcBef>
              <a:spcAft>
                <a:spcPts val="0"/>
              </a:spcAft>
              <a:buSzPts val="1800"/>
              <a:buChar char="●"/>
            </a:pPr>
            <a:r>
              <a:rPr lang="en"/>
              <a:t>Who is it made for</a:t>
            </a:r>
            <a:endParaRPr b="1" sz="3600">
              <a:solidFill>
                <a:schemeClr val="accent1"/>
              </a:solidFill>
              <a:latin typeface="PT Sans Narrow"/>
              <a:ea typeface="PT Sans Narrow"/>
              <a:cs typeface="PT Sans Narrow"/>
              <a:sym typeface="PT Sans Narrow"/>
            </a:endParaRPr>
          </a:p>
          <a:p>
            <a:pPr indent="-342900" lvl="0" marL="457200" rtl="0" algn="l">
              <a:spcBef>
                <a:spcPts val="0"/>
              </a:spcBef>
              <a:spcAft>
                <a:spcPts val="0"/>
              </a:spcAft>
              <a:buSzPts val="1800"/>
              <a:buChar char="●"/>
            </a:pPr>
            <a:r>
              <a:rPr lang="en"/>
              <a:t>Product Flow</a:t>
            </a:r>
            <a:endParaRPr/>
          </a:p>
          <a:p>
            <a:pPr indent="-342900" lvl="0" marL="457200" rtl="0" algn="l">
              <a:spcBef>
                <a:spcPts val="0"/>
              </a:spcBef>
              <a:spcAft>
                <a:spcPts val="0"/>
              </a:spcAft>
              <a:buSzPts val="1800"/>
              <a:buChar char="●"/>
            </a:pPr>
            <a:r>
              <a:rPr lang="en"/>
              <a:t>GNOD Numbers</a:t>
            </a:r>
            <a:endParaRPr/>
          </a:p>
          <a:p>
            <a:pPr indent="-342900" lvl="0" marL="457200" rtl="0" algn="l">
              <a:spcBef>
                <a:spcPts val="0"/>
              </a:spcBef>
              <a:spcAft>
                <a:spcPts val="0"/>
              </a:spcAft>
              <a:buSzPts val="1800"/>
              <a:buChar char="●"/>
            </a:pPr>
            <a:r>
              <a:rPr lang="en"/>
              <a:t>Market Opportunity</a:t>
            </a:r>
            <a:endParaRPr/>
          </a:p>
          <a:p>
            <a:pPr indent="-342900" lvl="0" marL="457200" rtl="0" algn="l">
              <a:spcBef>
                <a:spcPts val="0"/>
              </a:spcBef>
              <a:spcAft>
                <a:spcPts val="0"/>
              </a:spcAft>
              <a:buSzPts val="1800"/>
              <a:buChar char="●"/>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39450" y="1384150"/>
            <a:ext cx="8588400" cy="167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n" sz="3640">
                <a:solidFill>
                  <a:srgbClr val="C65F3A"/>
                </a:solidFill>
              </a:rPr>
              <a:t>Music to me is like breathing. I don't get tired of breathing, I don't get tired of music.</a:t>
            </a:r>
            <a:endParaRPr sz="3640">
              <a:solidFill>
                <a:srgbClr val="C65F3A"/>
              </a:solidFill>
            </a:endParaRPr>
          </a:p>
          <a:p>
            <a:pPr indent="-459740" lvl="0" marL="457200" rtl="0" algn="just">
              <a:spcBef>
                <a:spcPts val="0"/>
              </a:spcBef>
              <a:spcAft>
                <a:spcPts val="0"/>
              </a:spcAft>
              <a:buClr>
                <a:srgbClr val="C65F3A"/>
              </a:buClr>
              <a:buSzPts val="3640"/>
              <a:buChar char="-"/>
            </a:pPr>
            <a:r>
              <a:rPr lang="en" sz="3640">
                <a:solidFill>
                  <a:srgbClr val="C65F3A"/>
                </a:solidFill>
              </a:rPr>
              <a:t>Ray Charles</a:t>
            </a:r>
            <a:endParaRPr sz="3640">
              <a:solidFill>
                <a:srgbClr val="C65F3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B34"/>
        </a:solidFill>
      </p:bgPr>
    </p:bg>
    <p:spTree>
      <p:nvGrpSpPr>
        <p:cNvPr id="96" name="Shape 96"/>
        <p:cNvGrpSpPr/>
        <p:nvPr/>
      </p:nvGrpSpPr>
      <p:grpSpPr>
        <a:xfrm>
          <a:off x="0" y="0"/>
          <a:ext cx="0" cy="0"/>
          <a:chOff x="0" y="0"/>
          <a:chExt cx="0" cy="0"/>
        </a:xfrm>
      </p:grpSpPr>
      <p:sp>
        <p:nvSpPr>
          <p:cNvPr id="97" name="Google Shape;97;p18"/>
          <p:cNvSpPr txBox="1"/>
          <p:nvPr>
            <p:ph idx="4294967295"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solidFill>
                  <a:srgbClr val="C65F3A"/>
                </a:solidFill>
              </a:rPr>
              <a:t>The importance of </a:t>
            </a:r>
            <a:r>
              <a:rPr lang="en" sz="4240">
                <a:solidFill>
                  <a:srgbClr val="C65F3A"/>
                </a:solidFill>
              </a:rPr>
              <a:t>music discovery</a:t>
            </a:r>
            <a:endParaRPr sz="4240">
              <a:solidFill>
                <a:srgbClr val="C65F3A"/>
              </a:solidFill>
            </a:endParaRPr>
          </a:p>
        </p:txBody>
      </p:sp>
      <p:sp>
        <p:nvSpPr>
          <p:cNvPr id="98" name="Google Shape;98;p18"/>
          <p:cNvSpPr txBox="1"/>
          <p:nvPr>
            <p:ph idx="4294967295" type="body"/>
          </p:nvPr>
        </p:nvSpPr>
        <p:spPr>
          <a:xfrm>
            <a:off x="311700" y="1699100"/>
            <a:ext cx="8520600" cy="1083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solidFill>
                  <a:schemeClr val="lt1"/>
                </a:solidFill>
              </a:rPr>
              <a:t>We want to help you to discover more sounds that can enrich your lives and define unforgettable memories</a:t>
            </a:r>
            <a:endParaRPr sz="2200">
              <a:solidFill>
                <a:schemeClr val="lt1"/>
              </a:solidFill>
            </a:endParaRPr>
          </a:p>
        </p:txBody>
      </p:sp>
      <p:pic>
        <p:nvPicPr>
          <p:cNvPr id="99" name="Google Shape;99;p18"/>
          <p:cNvPicPr preferRelativeResize="0"/>
          <p:nvPr/>
        </p:nvPicPr>
        <p:blipFill rotWithShape="1">
          <a:blip r:embed="rId3">
            <a:alphaModFix/>
          </a:blip>
          <a:srcRect b="30615" l="0" r="0" t="29096"/>
          <a:stretch/>
        </p:blipFill>
        <p:spPr>
          <a:xfrm>
            <a:off x="1639627" y="2782700"/>
            <a:ext cx="5992950" cy="176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29600" y="159875"/>
            <a:ext cx="4130100" cy="96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C65F3A"/>
                </a:solidFill>
              </a:rPr>
              <a:t>Music Recommender </a:t>
            </a:r>
            <a:endParaRPr>
              <a:solidFill>
                <a:schemeClr val="lt1"/>
              </a:solidFill>
            </a:endParaRPr>
          </a:p>
        </p:txBody>
      </p:sp>
      <p:sp>
        <p:nvSpPr>
          <p:cNvPr id="105" name="Google Shape;105;p19"/>
          <p:cNvSpPr txBox="1"/>
          <p:nvPr>
            <p:ph idx="4294967295" type="body"/>
          </p:nvPr>
        </p:nvSpPr>
        <p:spPr>
          <a:xfrm>
            <a:off x="5330700" y="1817850"/>
            <a:ext cx="3054600" cy="15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solidFill>
                  <a:schemeClr val="lt1"/>
                </a:solidFill>
              </a:rPr>
              <a:t>NEW RECOMMENDER</a:t>
            </a:r>
            <a:endParaRPr b="1" sz="2000">
              <a:solidFill>
                <a:schemeClr val="lt1"/>
              </a:solidFill>
            </a:endParaRPr>
          </a:p>
          <a:p>
            <a:pPr indent="0" lvl="0" marL="0" rtl="0" algn="ctr">
              <a:spcBef>
                <a:spcPts val="1200"/>
              </a:spcBef>
              <a:spcAft>
                <a:spcPts val="1200"/>
              </a:spcAft>
              <a:buNone/>
            </a:pPr>
            <a:r>
              <a:rPr lang="en" sz="2000">
                <a:solidFill>
                  <a:schemeClr val="lt1"/>
                </a:solidFill>
              </a:rPr>
              <a:t>BASED ON SIMILAR SOUNDS</a:t>
            </a:r>
            <a:endParaRPr sz="2000">
              <a:solidFill>
                <a:schemeClr val="lt1"/>
              </a:solidFill>
            </a:endParaRPr>
          </a:p>
        </p:txBody>
      </p:sp>
      <p:sp>
        <p:nvSpPr>
          <p:cNvPr id="106" name="Google Shape;106;p19"/>
          <p:cNvSpPr txBox="1"/>
          <p:nvPr/>
        </p:nvSpPr>
        <p:spPr>
          <a:xfrm>
            <a:off x="867350" y="1995300"/>
            <a:ext cx="3054600" cy="1152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000">
                <a:solidFill>
                  <a:srgbClr val="051B34"/>
                </a:solidFill>
                <a:latin typeface="Open Sans"/>
                <a:ea typeface="Open Sans"/>
                <a:cs typeface="Open Sans"/>
                <a:sym typeface="Open Sans"/>
              </a:rPr>
              <a:t>OLD RECOMMENDER</a:t>
            </a:r>
            <a:endParaRPr b="1" sz="2000">
              <a:solidFill>
                <a:srgbClr val="051B34"/>
              </a:solidFill>
              <a:latin typeface="Open Sans"/>
              <a:ea typeface="Open Sans"/>
              <a:cs typeface="Open Sans"/>
              <a:sym typeface="Open Sans"/>
            </a:endParaRPr>
          </a:p>
          <a:p>
            <a:pPr indent="0" lvl="0" marL="0" rtl="0" algn="ctr">
              <a:lnSpc>
                <a:spcPct val="115000"/>
              </a:lnSpc>
              <a:spcBef>
                <a:spcPts val="1200"/>
              </a:spcBef>
              <a:spcAft>
                <a:spcPts val="1200"/>
              </a:spcAft>
              <a:buNone/>
            </a:pPr>
            <a:r>
              <a:rPr lang="en" sz="2000">
                <a:solidFill>
                  <a:srgbClr val="051B34"/>
                </a:solidFill>
                <a:latin typeface="Open Sans"/>
                <a:ea typeface="Open Sans"/>
                <a:cs typeface="Open Sans"/>
                <a:sym typeface="Open Sans"/>
              </a:rPr>
              <a:t>BASED ON BANDS</a:t>
            </a:r>
            <a:endParaRPr sz="2000">
              <a:solidFill>
                <a:srgbClr val="051B34"/>
              </a:solidFill>
              <a:latin typeface="Open Sans"/>
              <a:ea typeface="Open Sans"/>
              <a:cs typeface="Open Sans"/>
              <a:sym typeface="Open Sans"/>
            </a:endParaRPr>
          </a:p>
        </p:txBody>
      </p:sp>
      <p:sp>
        <p:nvSpPr>
          <p:cNvPr id="107" name="Google Shape;107;p19"/>
          <p:cNvSpPr txBox="1"/>
          <p:nvPr>
            <p:ph type="title"/>
          </p:nvPr>
        </p:nvSpPr>
        <p:spPr>
          <a:xfrm>
            <a:off x="5560050" y="159875"/>
            <a:ext cx="2595900" cy="961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Enhanced</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solidFill>
                  <a:srgbClr val="C65F3A"/>
                </a:solidFill>
              </a:rPr>
              <a:t>Who is it made for</a:t>
            </a:r>
            <a:endParaRPr sz="4240">
              <a:solidFill>
                <a:srgbClr val="C65F3A"/>
              </a:solidFill>
            </a:endParaRPr>
          </a:p>
        </p:txBody>
      </p:sp>
      <p:sp>
        <p:nvSpPr>
          <p:cNvPr id="113" name="Google Shape;113;p20"/>
          <p:cNvSpPr txBox="1"/>
          <p:nvPr>
            <p:ph idx="1" type="body"/>
          </p:nvPr>
        </p:nvSpPr>
        <p:spPr>
          <a:xfrm>
            <a:off x="311700" y="1653300"/>
            <a:ext cx="8520600" cy="183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600">
                <a:solidFill>
                  <a:srgbClr val="051B34"/>
                </a:solidFill>
              </a:rPr>
              <a:t>Made for explorers</a:t>
            </a:r>
            <a:endParaRPr b="1" sz="2600">
              <a:solidFill>
                <a:srgbClr val="051B34"/>
              </a:solidFill>
            </a:endParaRPr>
          </a:p>
          <a:p>
            <a:pPr indent="0" lvl="0" marL="0" rtl="0" algn="ctr">
              <a:spcBef>
                <a:spcPts val="1200"/>
              </a:spcBef>
              <a:spcAft>
                <a:spcPts val="0"/>
              </a:spcAft>
              <a:buNone/>
            </a:pPr>
            <a:r>
              <a:rPr b="1" lang="en" sz="2600">
                <a:solidFill>
                  <a:srgbClr val="051B34"/>
                </a:solidFill>
              </a:rPr>
              <a:t>Made for real music lovers</a:t>
            </a:r>
            <a:endParaRPr b="1" sz="2600">
              <a:solidFill>
                <a:srgbClr val="051B34"/>
              </a:solidFill>
            </a:endParaRPr>
          </a:p>
          <a:p>
            <a:pPr indent="0" lvl="0" marL="0" rtl="0" algn="ctr">
              <a:spcBef>
                <a:spcPts val="1200"/>
              </a:spcBef>
              <a:spcAft>
                <a:spcPts val="1200"/>
              </a:spcAft>
              <a:buNone/>
            </a:pPr>
            <a:r>
              <a:rPr b="1" lang="en" sz="2600">
                <a:solidFill>
                  <a:srgbClr val="051B34"/>
                </a:solidFill>
              </a:rPr>
              <a:t>Made for every music taste</a:t>
            </a:r>
            <a:endParaRPr b="1" sz="2600">
              <a:solidFill>
                <a:srgbClr val="051B3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solidFill>
                  <a:srgbClr val="C65F3A"/>
                </a:solidFill>
              </a:rPr>
              <a:t> Product Flow</a:t>
            </a:r>
            <a:endParaRPr sz="4240">
              <a:solidFill>
                <a:srgbClr val="C65F3A"/>
              </a:solidFill>
            </a:endParaRPr>
          </a:p>
        </p:txBody>
      </p:sp>
      <p:sp>
        <p:nvSpPr>
          <p:cNvPr id="119" name="Google Shape;119;p21"/>
          <p:cNvSpPr/>
          <p:nvPr/>
        </p:nvSpPr>
        <p:spPr>
          <a:xfrm>
            <a:off x="525363" y="3756375"/>
            <a:ext cx="2256600" cy="1109400"/>
          </a:xfrm>
          <a:prstGeom prst="roundRect">
            <a:avLst>
              <a:gd fmla="val 16667" name="adj"/>
            </a:avLst>
          </a:prstGeom>
          <a:solidFill>
            <a:srgbClr val="051B3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PT Sans Narrow"/>
                <a:ea typeface="PT Sans Narrow"/>
                <a:cs typeface="PT Sans Narrow"/>
                <a:sym typeface="PT Sans Narrow"/>
              </a:rPr>
              <a:t>User enters song and artist</a:t>
            </a:r>
            <a:endParaRPr sz="1700">
              <a:solidFill>
                <a:schemeClr val="lt1"/>
              </a:solidFill>
              <a:latin typeface="PT Sans Narrow"/>
              <a:ea typeface="PT Sans Narrow"/>
              <a:cs typeface="PT Sans Narrow"/>
              <a:sym typeface="PT Sans Narrow"/>
            </a:endParaRPr>
          </a:p>
        </p:txBody>
      </p:sp>
      <p:sp>
        <p:nvSpPr>
          <p:cNvPr id="120" name="Google Shape;120;p21"/>
          <p:cNvSpPr/>
          <p:nvPr/>
        </p:nvSpPr>
        <p:spPr>
          <a:xfrm>
            <a:off x="3443700" y="3756375"/>
            <a:ext cx="2256600" cy="1109400"/>
          </a:xfrm>
          <a:prstGeom prst="roundRect">
            <a:avLst>
              <a:gd fmla="val 16667" name="adj"/>
            </a:avLst>
          </a:prstGeom>
          <a:solidFill>
            <a:srgbClr val="051B3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PT Sans Narrow"/>
                <a:ea typeface="PT Sans Narrow"/>
                <a:cs typeface="PT Sans Narrow"/>
                <a:sym typeface="PT Sans Narrow"/>
              </a:rPr>
              <a:t>Machine-learning analyzes the song based on its audio features</a:t>
            </a:r>
            <a:endParaRPr sz="1700">
              <a:solidFill>
                <a:schemeClr val="lt1"/>
              </a:solidFill>
              <a:latin typeface="PT Sans Narrow"/>
              <a:ea typeface="PT Sans Narrow"/>
              <a:cs typeface="PT Sans Narrow"/>
              <a:sym typeface="PT Sans Narrow"/>
            </a:endParaRPr>
          </a:p>
        </p:txBody>
      </p:sp>
      <p:sp>
        <p:nvSpPr>
          <p:cNvPr id="121" name="Google Shape;121;p21"/>
          <p:cNvSpPr/>
          <p:nvPr/>
        </p:nvSpPr>
        <p:spPr>
          <a:xfrm>
            <a:off x="6340002" y="3756375"/>
            <a:ext cx="2300700" cy="1109400"/>
          </a:xfrm>
          <a:prstGeom prst="roundRect">
            <a:avLst>
              <a:gd fmla="val 16667" name="adj"/>
            </a:avLst>
          </a:prstGeom>
          <a:solidFill>
            <a:srgbClr val="051B3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PT Sans Narrow"/>
                <a:ea typeface="PT Sans Narrow"/>
                <a:cs typeface="PT Sans Narrow"/>
                <a:sym typeface="PT Sans Narrow"/>
              </a:rPr>
              <a:t>Music suggestions for the user</a:t>
            </a:r>
            <a:endParaRPr sz="1700">
              <a:solidFill>
                <a:schemeClr val="lt1"/>
              </a:solidFill>
              <a:latin typeface="PT Sans Narrow"/>
              <a:ea typeface="PT Sans Narrow"/>
              <a:cs typeface="PT Sans Narrow"/>
              <a:sym typeface="PT Sans Narrow"/>
            </a:endParaRPr>
          </a:p>
        </p:txBody>
      </p:sp>
      <p:pic>
        <p:nvPicPr>
          <p:cNvPr id="122" name="Google Shape;122;p21"/>
          <p:cNvPicPr preferRelativeResize="0"/>
          <p:nvPr/>
        </p:nvPicPr>
        <p:blipFill>
          <a:blip r:embed="rId3">
            <a:alphaModFix/>
          </a:blip>
          <a:stretch>
            <a:fillRect/>
          </a:stretch>
        </p:blipFill>
        <p:spPr>
          <a:xfrm>
            <a:off x="375800" y="1181425"/>
            <a:ext cx="2555726" cy="2389050"/>
          </a:xfrm>
          <a:prstGeom prst="rect">
            <a:avLst/>
          </a:prstGeom>
          <a:noFill/>
          <a:ln>
            <a:noFill/>
          </a:ln>
        </p:spPr>
      </p:pic>
      <p:pic>
        <p:nvPicPr>
          <p:cNvPr id="123" name="Google Shape;123;p21"/>
          <p:cNvPicPr preferRelativeResize="0"/>
          <p:nvPr/>
        </p:nvPicPr>
        <p:blipFill>
          <a:blip r:embed="rId4">
            <a:alphaModFix/>
          </a:blip>
          <a:stretch>
            <a:fillRect/>
          </a:stretch>
        </p:blipFill>
        <p:spPr>
          <a:xfrm>
            <a:off x="3191660" y="1181425"/>
            <a:ext cx="2760690" cy="2389050"/>
          </a:xfrm>
          <a:prstGeom prst="rect">
            <a:avLst/>
          </a:prstGeom>
          <a:noFill/>
          <a:ln>
            <a:noFill/>
          </a:ln>
        </p:spPr>
      </p:pic>
      <p:pic>
        <p:nvPicPr>
          <p:cNvPr id="124" name="Google Shape;124;p21"/>
          <p:cNvPicPr preferRelativeResize="0"/>
          <p:nvPr/>
        </p:nvPicPr>
        <p:blipFill>
          <a:blip r:embed="rId5">
            <a:alphaModFix/>
          </a:blip>
          <a:stretch>
            <a:fillRect/>
          </a:stretch>
        </p:blipFill>
        <p:spPr>
          <a:xfrm>
            <a:off x="6212487" y="1152425"/>
            <a:ext cx="2555725" cy="2392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B34"/>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solidFill>
                  <a:srgbClr val="C65F3A"/>
                </a:solidFill>
              </a:rPr>
              <a:t>GNOD Numbers</a:t>
            </a:r>
            <a:endParaRPr sz="4240">
              <a:solidFill>
                <a:srgbClr val="C65F3A"/>
              </a:solidFill>
            </a:endParaRPr>
          </a:p>
        </p:txBody>
      </p:sp>
      <p:sp>
        <p:nvSpPr>
          <p:cNvPr id="130" name="Google Shape;130;p22"/>
          <p:cNvSpPr txBox="1"/>
          <p:nvPr>
            <p:ph idx="1" type="body"/>
          </p:nvPr>
        </p:nvSpPr>
        <p:spPr>
          <a:xfrm>
            <a:off x="856575" y="1584200"/>
            <a:ext cx="3411000" cy="2349600"/>
          </a:xfrm>
          <a:prstGeom prst="rect">
            <a:avLst/>
          </a:prstGeom>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rPr>
              <a:t>300k+</a:t>
            </a:r>
            <a:endParaRPr b="1" sz="3500">
              <a:solidFill>
                <a:schemeClr val="lt1"/>
              </a:solidFill>
            </a:endParaRPr>
          </a:p>
          <a:p>
            <a:pPr indent="0" lvl="0" marL="0" rtl="0" algn="ctr">
              <a:lnSpc>
                <a:spcPct val="100000"/>
              </a:lnSpc>
              <a:spcBef>
                <a:spcPts val="1200"/>
              </a:spcBef>
              <a:spcAft>
                <a:spcPts val="0"/>
              </a:spcAft>
              <a:buNone/>
            </a:pPr>
            <a:r>
              <a:rPr b="1" lang="en" sz="2087">
                <a:solidFill>
                  <a:schemeClr val="lt1"/>
                </a:solidFill>
              </a:rPr>
              <a:t>MONTHLY </a:t>
            </a:r>
            <a:endParaRPr b="1" sz="2087">
              <a:solidFill>
                <a:schemeClr val="lt1"/>
              </a:solidFill>
            </a:endParaRPr>
          </a:p>
          <a:p>
            <a:pPr indent="0" lvl="0" marL="0" rtl="0" algn="ctr">
              <a:lnSpc>
                <a:spcPct val="100000"/>
              </a:lnSpc>
              <a:spcBef>
                <a:spcPts val="1200"/>
              </a:spcBef>
              <a:spcAft>
                <a:spcPts val="0"/>
              </a:spcAft>
              <a:buNone/>
            </a:pPr>
            <a:r>
              <a:rPr b="1" lang="en" sz="2087">
                <a:solidFill>
                  <a:schemeClr val="lt1"/>
                </a:solidFill>
              </a:rPr>
              <a:t>GNOD</a:t>
            </a:r>
            <a:endParaRPr b="1" sz="2087">
              <a:solidFill>
                <a:schemeClr val="lt1"/>
              </a:solidFill>
            </a:endParaRPr>
          </a:p>
          <a:p>
            <a:pPr indent="0" lvl="0" marL="0" rtl="0" algn="ctr">
              <a:lnSpc>
                <a:spcPct val="100000"/>
              </a:lnSpc>
              <a:spcBef>
                <a:spcPts val="1200"/>
              </a:spcBef>
              <a:spcAft>
                <a:spcPts val="1200"/>
              </a:spcAft>
              <a:buNone/>
            </a:pPr>
            <a:r>
              <a:rPr b="1" lang="en" sz="2087">
                <a:solidFill>
                  <a:schemeClr val="lt1"/>
                </a:solidFill>
              </a:rPr>
              <a:t>USERS</a:t>
            </a:r>
            <a:endParaRPr b="1" sz="2087">
              <a:solidFill>
                <a:schemeClr val="lt1"/>
              </a:solidFill>
            </a:endParaRPr>
          </a:p>
        </p:txBody>
      </p:sp>
      <p:sp>
        <p:nvSpPr>
          <p:cNvPr id="131" name="Google Shape;131;p22"/>
          <p:cNvSpPr txBox="1"/>
          <p:nvPr>
            <p:ph idx="1" type="body"/>
          </p:nvPr>
        </p:nvSpPr>
        <p:spPr>
          <a:xfrm>
            <a:off x="5054700" y="1549700"/>
            <a:ext cx="3411000" cy="2418600"/>
          </a:xfrm>
          <a:prstGeom prst="rect">
            <a:avLst/>
          </a:prstGeom>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rPr>
              <a:t>1</a:t>
            </a:r>
            <a:r>
              <a:rPr b="1" lang="en" sz="3500">
                <a:solidFill>
                  <a:schemeClr val="lt1"/>
                </a:solidFill>
              </a:rPr>
              <a:t>00k+</a:t>
            </a:r>
            <a:endParaRPr b="1" sz="3500">
              <a:solidFill>
                <a:schemeClr val="lt1"/>
              </a:solidFill>
            </a:endParaRPr>
          </a:p>
          <a:p>
            <a:pPr indent="0" lvl="0" marL="0" rtl="0" algn="ctr">
              <a:lnSpc>
                <a:spcPct val="100000"/>
              </a:lnSpc>
              <a:spcBef>
                <a:spcPts val="1200"/>
              </a:spcBef>
              <a:spcAft>
                <a:spcPts val="0"/>
              </a:spcAft>
              <a:buNone/>
            </a:pPr>
            <a:r>
              <a:rPr b="1" lang="en" sz="2087">
                <a:solidFill>
                  <a:schemeClr val="lt1"/>
                </a:solidFill>
              </a:rPr>
              <a:t>GNOD</a:t>
            </a:r>
            <a:endParaRPr b="1" sz="2087">
              <a:solidFill>
                <a:schemeClr val="lt1"/>
              </a:solidFill>
            </a:endParaRPr>
          </a:p>
          <a:p>
            <a:pPr indent="0" lvl="0" marL="0" rtl="0" algn="ctr">
              <a:lnSpc>
                <a:spcPct val="100000"/>
              </a:lnSpc>
              <a:spcBef>
                <a:spcPts val="1200"/>
              </a:spcBef>
              <a:spcAft>
                <a:spcPts val="1200"/>
              </a:spcAft>
              <a:buNone/>
            </a:pPr>
            <a:r>
              <a:rPr b="1" lang="en" sz="2087">
                <a:solidFill>
                  <a:schemeClr val="lt1"/>
                </a:solidFill>
              </a:rPr>
              <a:t>BANDS</a:t>
            </a:r>
            <a:endParaRPr b="1" sz="2087">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B34"/>
        </a:solidFill>
      </p:bgPr>
    </p:bg>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240">
                <a:solidFill>
                  <a:srgbClr val="C65F3A"/>
                </a:solidFill>
              </a:rPr>
              <a:t>Growing Market Opportunity</a:t>
            </a:r>
            <a:endParaRPr sz="4240">
              <a:solidFill>
                <a:srgbClr val="C65F3A"/>
              </a:solidFill>
            </a:endParaRPr>
          </a:p>
        </p:txBody>
      </p:sp>
      <p:sp>
        <p:nvSpPr>
          <p:cNvPr id="137" name="Google Shape;137;p23"/>
          <p:cNvSpPr txBox="1"/>
          <p:nvPr>
            <p:ph idx="1" type="body"/>
          </p:nvPr>
        </p:nvSpPr>
        <p:spPr>
          <a:xfrm>
            <a:off x="311700" y="1494925"/>
            <a:ext cx="2706000" cy="2445900"/>
          </a:xfrm>
          <a:prstGeom prst="rect">
            <a:avLst/>
          </a:prstGeom>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rPr>
              <a:t>616MLN</a:t>
            </a:r>
            <a:endParaRPr b="1" sz="3500">
              <a:solidFill>
                <a:schemeClr val="lt1"/>
              </a:solidFill>
            </a:endParaRPr>
          </a:p>
          <a:p>
            <a:pPr indent="0" lvl="0" marL="0" rtl="0" algn="ctr">
              <a:lnSpc>
                <a:spcPct val="100000"/>
              </a:lnSpc>
              <a:spcBef>
                <a:spcPts val="1200"/>
              </a:spcBef>
              <a:spcAft>
                <a:spcPts val="0"/>
              </a:spcAft>
              <a:buNone/>
            </a:pPr>
            <a:r>
              <a:rPr b="1" lang="en" sz="2087">
                <a:solidFill>
                  <a:schemeClr val="lt1"/>
                </a:solidFill>
              </a:rPr>
              <a:t>STREAMERS 2022</a:t>
            </a:r>
            <a:endParaRPr b="1" sz="2087">
              <a:solidFill>
                <a:schemeClr val="lt1"/>
              </a:solidFill>
            </a:endParaRPr>
          </a:p>
          <a:p>
            <a:pPr indent="0" lvl="0" marL="0" rtl="0" algn="ctr">
              <a:lnSpc>
                <a:spcPct val="100000"/>
              </a:lnSpc>
              <a:spcBef>
                <a:spcPts val="1200"/>
              </a:spcBef>
              <a:spcAft>
                <a:spcPts val="1200"/>
              </a:spcAft>
              <a:buNone/>
            </a:pPr>
            <a:r>
              <a:rPr b="1" lang="en" sz="2087">
                <a:solidFill>
                  <a:schemeClr val="lt1"/>
                </a:solidFill>
              </a:rPr>
              <a:t>(</a:t>
            </a:r>
            <a:r>
              <a:rPr b="1" lang="en" sz="1687">
                <a:solidFill>
                  <a:schemeClr val="lt1"/>
                </a:solidFill>
              </a:rPr>
              <a:t>7.1% UP FROM 2021)*</a:t>
            </a:r>
            <a:endParaRPr b="1" sz="1687">
              <a:solidFill>
                <a:schemeClr val="lt1"/>
              </a:solidFill>
            </a:endParaRPr>
          </a:p>
        </p:txBody>
      </p:sp>
      <p:sp>
        <p:nvSpPr>
          <p:cNvPr id="138" name="Google Shape;138;p23"/>
          <p:cNvSpPr txBox="1"/>
          <p:nvPr>
            <p:ph idx="1" type="body"/>
          </p:nvPr>
        </p:nvSpPr>
        <p:spPr>
          <a:xfrm>
            <a:off x="3219800" y="1494925"/>
            <a:ext cx="2706000" cy="2445900"/>
          </a:xfrm>
          <a:prstGeom prst="rect">
            <a:avLst/>
          </a:prstGeom>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lt1"/>
                </a:solidFill>
              </a:rPr>
              <a:t>17BLN$ +</a:t>
            </a:r>
            <a:endParaRPr b="1" sz="3500">
              <a:solidFill>
                <a:schemeClr val="lt1"/>
              </a:solidFill>
            </a:endParaRPr>
          </a:p>
          <a:p>
            <a:pPr indent="0" lvl="0" marL="0" marR="0" rtl="0" algn="ctr">
              <a:lnSpc>
                <a:spcPct val="100000"/>
              </a:lnSpc>
              <a:spcBef>
                <a:spcPts val="1200"/>
              </a:spcBef>
              <a:spcAft>
                <a:spcPts val="1200"/>
              </a:spcAft>
              <a:buNone/>
            </a:pPr>
            <a:r>
              <a:rPr b="1" lang="en" sz="2087">
                <a:solidFill>
                  <a:schemeClr val="lt1"/>
                </a:solidFill>
              </a:rPr>
              <a:t>MARKET**</a:t>
            </a:r>
            <a:endParaRPr b="1" sz="2600">
              <a:solidFill>
                <a:schemeClr val="lt1"/>
              </a:solidFill>
            </a:endParaRPr>
          </a:p>
        </p:txBody>
      </p:sp>
      <p:sp>
        <p:nvSpPr>
          <p:cNvPr id="139" name="Google Shape;139;p23"/>
          <p:cNvSpPr txBox="1"/>
          <p:nvPr/>
        </p:nvSpPr>
        <p:spPr>
          <a:xfrm>
            <a:off x="4861900" y="4338000"/>
            <a:ext cx="3972000" cy="50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800">
                <a:solidFill>
                  <a:schemeClr val="lt1"/>
                </a:solidFill>
                <a:latin typeface="Open Sans"/>
                <a:ea typeface="Open Sans"/>
                <a:cs typeface="Open Sans"/>
                <a:sym typeface="Open Sans"/>
              </a:rPr>
              <a:t>*</a:t>
            </a:r>
            <a:r>
              <a:rPr lang="en" sz="800" u="sng">
                <a:solidFill>
                  <a:schemeClr val="lt1"/>
                </a:solidFill>
                <a:latin typeface="Open Sans"/>
                <a:ea typeface="Open Sans"/>
                <a:cs typeface="Open Sans"/>
                <a:sym typeface="Open Sans"/>
                <a:hlinkClick r:id="rId3">
                  <a:extLst>
                    <a:ext uri="{A12FA001-AC4F-418D-AE19-62706E023703}">
                      <ahyp:hlinkClr val="tx"/>
                    </a:ext>
                  </a:extLst>
                </a:hlinkClick>
              </a:rPr>
              <a:t>https://midiaresearch.com/blog/music-subscriber-market-shares-2022</a:t>
            </a:r>
            <a:endParaRPr sz="800">
              <a:solidFill>
                <a:schemeClr val="lt1"/>
              </a:solidFill>
              <a:latin typeface="Open Sans"/>
              <a:ea typeface="Open Sans"/>
              <a:cs typeface="Open Sans"/>
              <a:sym typeface="Open Sans"/>
            </a:endParaRPr>
          </a:p>
          <a:p>
            <a:pPr indent="0" lvl="0" marL="0" rtl="0" algn="just">
              <a:spcBef>
                <a:spcPts val="0"/>
              </a:spcBef>
              <a:spcAft>
                <a:spcPts val="0"/>
              </a:spcAft>
              <a:buNone/>
            </a:pPr>
            <a:r>
              <a:rPr lang="en" sz="800">
                <a:solidFill>
                  <a:schemeClr val="lt1"/>
                </a:solidFill>
                <a:latin typeface="Open Sans"/>
                <a:ea typeface="Open Sans"/>
                <a:cs typeface="Open Sans"/>
                <a:sym typeface="Open Sans"/>
              </a:rPr>
              <a:t>**</a:t>
            </a:r>
            <a:r>
              <a:rPr lang="en" sz="800" u="sng">
                <a:solidFill>
                  <a:schemeClr val="lt1"/>
                </a:solidFill>
                <a:latin typeface="Open Sans"/>
                <a:ea typeface="Open Sans"/>
                <a:cs typeface="Open Sans"/>
                <a:sym typeface="Open Sans"/>
                <a:hlinkClick r:id="rId4">
                  <a:extLst>
                    <a:ext uri="{A12FA001-AC4F-418D-AE19-62706E023703}">
                      <ahyp:hlinkClr val="tx"/>
                    </a:ext>
                  </a:extLst>
                </a:hlinkClick>
              </a:rPr>
              <a:t>https://www.statista.com/statistics/587216/music-streaming-revenue/</a:t>
            </a:r>
            <a:r>
              <a:rPr lang="en" sz="800">
                <a:solidFill>
                  <a:schemeClr val="lt1"/>
                </a:solidFill>
                <a:latin typeface="Open Sans"/>
                <a:ea typeface="Open Sans"/>
                <a:cs typeface="Open Sans"/>
                <a:sym typeface="Open Sans"/>
              </a:rPr>
              <a:t> </a:t>
            </a:r>
            <a:endParaRPr sz="800">
              <a:solidFill>
                <a:schemeClr val="lt1"/>
              </a:solidFill>
              <a:latin typeface="Open Sans"/>
              <a:ea typeface="Open Sans"/>
              <a:cs typeface="Open Sans"/>
              <a:sym typeface="Open Sans"/>
            </a:endParaRPr>
          </a:p>
          <a:p>
            <a:pPr indent="0" lvl="0" marL="0" rtl="0" algn="just">
              <a:spcBef>
                <a:spcPts val="0"/>
              </a:spcBef>
              <a:spcAft>
                <a:spcPts val="0"/>
              </a:spcAft>
              <a:buNone/>
            </a:pPr>
            <a:r>
              <a:rPr lang="en" sz="800">
                <a:solidFill>
                  <a:schemeClr val="lt1"/>
                </a:solidFill>
                <a:latin typeface="Open Sans"/>
                <a:ea typeface="Open Sans"/>
                <a:cs typeface="Open Sans"/>
                <a:sym typeface="Open Sans"/>
              </a:rPr>
              <a:t>***</a:t>
            </a:r>
            <a:r>
              <a:rPr lang="en" sz="800" u="sng">
                <a:solidFill>
                  <a:schemeClr val="lt1"/>
                </a:solidFill>
                <a:latin typeface="Open Sans"/>
                <a:ea typeface="Open Sans"/>
                <a:cs typeface="Open Sans"/>
                <a:sym typeface="Open Sans"/>
                <a:hlinkClick r:id="rId5">
                  <a:extLst>
                    <a:ext uri="{A12FA001-AC4F-418D-AE19-62706E023703}">
                      <ahyp:hlinkClr val="tx"/>
                    </a:ext>
                  </a:extLst>
                </a:hlinkClick>
              </a:rPr>
              <a:t>https://hellofuture.orange.com/en/music-recommendation-algorithms-what-influence-do-they-have-on-what-users-listen-to/</a:t>
            </a:r>
            <a:r>
              <a:rPr lang="en" sz="800">
                <a:solidFill>
                  <a:schemeClr val="lt1"/>
                </a:solidFill>
                <a:latin typeface="Open Sans"/>
                <a:ea typeface="Open Sans"/>
                <a:cs typeface="Open Sans"/>
                <a:sym typeface="Open Sans"/>
              </a:rPr>
              <a:t> </a:t>
            </a:r>
            <a:endParaRPr sz="800">
              <a:solidFill>
                <a:schemeClr val="lt1"/>
              </a:solidFill>
              <a:latin typeface="Open Sans"/>
              <a:ea typeface="Open Sans"/>
              <a:cs typeface="Open Sans"/>
              <a:sym typeface="Open Sans"/>
            </a:endParaRPr>
          </a:p>
        </p:txBody>
      </p:sp>
      <p:sp>
        <p:nvSpPr>
          <p:cNvPr id="140" name="Google Shape;140;p23"/>
          <p:cNvSpPr txBox="1"/>
          <p:nvPr>
            <p:ph idx="1" type="body"/>
          </p:nvPr>
        </p:nvSpPr>
        <p:spPr>
          <a:xfrm>
            <a:off x="6127900" y="1494925"/>
            <a:ext cx="2706000" cy="2445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500">
                <a:solidFill>
                  <a:schemeClr val="lt1"/>
                </a:solidFill>
              </a:rPr>
              <a:t>10%</a:t>
            </a:r>
            <a:endParaRPr b="1" sz="3500">
              <a:solidFill>
                <a:schemeClr val="lt1"/>
              </a:solidFill>
            </a:endParaRPr>
          </a:p>
          <a:p>
            <a:pPr indent="0" lvl="0" marL="0" marR="0" rtl="0" algn="ctr">
              <a:lnSpc>
                <a:spcPct val="100000"/>
              </a:lnSpc>
              <a:spcBef>
                <a:spcPts val="1200"/>
              </a:spcBef>
              <a:spcAft>
                <a:spcPts val="1200"/>
              </a:spcAft>
              <a:buNone/>
            </a:pPr>
            <a:r>
              <a:rPr b="1" lang="en" sz="2087">
                <a:solidFill>
                  <a:schemeClr val="lt1"/>
                </a:solidFill>
              </a:rPr>
              <a:t>ARTIST ACCOUNTS FOR </a:t>
            </a:r>
            <a:r>
              <a:rPr b="1" lang="en" sz="3487">
                <a:solidFill>
                  <a:schemeClr val="lt1"/>
                </a:solidFill>
              </a:rPr>
              <a:t>90%</a:t>
            </a:r>
            <a:r>
              <a:rPr b="1" lang="en" sz="2087">
                <a:solidFill>
                  <a:schemeClr val="lt1"/>
                </a:solidFill>
              </a:rPr>
              <a:t> STREAMS*</a:t>
            </a:r>
            <a:r>
              <a:rPr b="1" lang="en" sz="2087">
                <a:solidFill>
                  <a:schemeClr val="lt1"/>
                </a:solidFill>
              </a:rPr>
              <a:t>**</a:t>
            </a:r>
            <a:endParaRPr b="1" sz="2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