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2"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368437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93030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395589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324992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282466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12174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261711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140869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134678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177798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FB6E5F-42FB-4B13-A5D1-477B077492E2}" type="datetimeFigureOut">
              <a:rPr lang="ru-RU" smtClean="0"/>
              <a:pPr/>
              <a:t>19.05.2019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82581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B6E5F-42FB-4B13-A5D1-477B077492E2}" type="datetimeFigureOut">
              <a:rPr lang="ru-RU" smtClean="0"/>
              <a:pPr/>
              <a:t>19.05.2019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25D9E-C910-431F-8A15-59FCD1A1E346}" type="slidenum">
              <a:rPr lang="ru-RU" smtClean="0"/>
              <a:pPr/>
              <a:t>‹#›</a:t>
            </a:fld>
            <a:endParaRPr lang="ru-RU"/>
          </a:p>
        </p:txBody>
      </p:sp>
    </p:spTree>
    <p:extLst>
      <p:ext uri="{BB962C8B-B14F-4D97-AF65-F5344CB8AC3E}">
        <p14:creationId xmlns:p14="http://schemas.microsoft.com/office/powerpoint/2010/main" xmlns="" val="62936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smtClean="0"/>
              <a:t>Popularity/Prestige</a:t>
            </a:r>
            <a:br>
              <a:rPr lang="en-US" dirty="0" smtClean="0"/>
            </a:br>
            <a:r>
              <a:rPr lang="en-US" dirty="0" smtClean="0"/>
              <a:t/>
            </a:r>
            <a:br>
              <a:rPr lang="en-US" dirty="0" smtClean="0"/>
            </a:br>
            <a:r>
              <a:rPr lang="en-US" dirty="0" smtClean="0"/>
              <a:t>J.D. Porte</a:t>
            </a:r>
            <a:r>
              <a:rPr lang="en-US" dirty="0"/>
              <a:t>r</a:t>
            </a:r>
            <a:endParaRPr lang="ru-RU" dirty="0"/>
          </a:p>
        </p:txBody>
      </p:sp>
      <p:sp>
        <p:nvSpPr>
          <p:cNvPr id="3" name="Подзаголовок 2"/>
          <p:cNvSpPr>
            <a:spLocks noGrp="1"/>
          </p:cNvSpPr>
          <p:nvPr>
            <p:ph type="subTitle" idx="1"/>
          </p:nvPr>
        </p:nvSpPr>
        <p:spPr/>
        <p:txBody>
          <a:bodyPr>
            <a:normAutofit fontScale="92500" lnSpcReduction="20000"/>
          </a:bodyPr>
          <a:lstStyle/>
          <a:p>
            <a:r>
              <a:rPr lang="en-US" dirty="0" smtClean="0"/>
              <a:t>(</a:t>
            </a:r>
            <a:r>
              <a:rPr lang="en-US" dirty="0" smtClean="0"/>
              <a:t> a Ph.D. candidate in English at Stanford </a:t>
            </a:r>
            <a:r>
              <a:rPr lang="en-US" dirty="0" smtClean="0"/>
              <a:t>University </a:t>
            </a:r>
          </a:p>
          <a:p>
            <a:r>
              <a:rPr lang="en-US" dirty="0" smtClean="0"/>
              <a:t>He </a:t>
            </a:r>
            <a:r>
              <a:rPr lang="en-US" dirty="0" smtClean="0"/>
              <a:t>works on American modernism, theories of race and ethnicity, and digital </a:t>
            </a:r>
            <a:r>
              <a:rPr lang="en-US" dirty="0" smtClean="0"/>
              <a:t>humanities</a:t>
            </a:r>
            <a:r>
              <a:rPr lang="en-US" dirty="0" smtClean="0"/>
              <a:t>)</a:t>
            </a:r>
          </a:p>
          <a:p>
            <a:endParaRPr lang="en-US" dirty="0" smtClean="0"/>
          </a:p>
          <a:p>
            <a:r>
              <a:rPr lang="ru-RU" dirty="0" smtClean="0"/>
              <a:t>Презентацию подготовила: </a:t>
            </a:r>
            <a:r>
              <a:rPr lang="ru-RU" dirty="0" smtClean="0"/>
              <a:t>Мария </a:t>
            </a:r>
            <a:r>
              <a:rPr lang="ru-RU" dirty="0" smtClean="0"/>
              <a:t>Ростовская</a:t>
            </a:r>
            <a:endParaRPr lang="ru-RU" dirty="0"/>
          </a:p>
        </p:txBody>
      </p:sp>
    </p:spTree>
    <p:extLst>
      <p:ext uri="{BB962C8B-B14F-4D97-AF65-F5344CB8AC3E}">
        <p14:creationId xmlns:p14="http://schemas.microsoft.com/office/powerpoint/2010/main" xmlns="" val="94388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smtClean="0"/>
              <a:t>Popularity </a:t>
            </a:r>
            <a:r>
              <a:rPr lang="en-US" dirty="0"/>
              <a:t>and prestige may successfully locate Haldeman slightly closer to Le </a:t>
            </a:r>
            <a:r>
              <a:rPr lang="en-US" dirty="0" err="1"/>
              <a:t>Guin</a:t>
            </a:r>
            <a:r>
              <a:rPr lang="en-US" dirty="0"/>
              <a:t> than to Sidney, but is that just a coincidence? </a:t>
            </a:r>
            <a:endParaRPr lang="ru-RU" dirty="0" smtClean="0"/>
          </a:p>
          <a:p>
            <a:r>
              <a:rPr lang="en-US" dirty="0" smtClean="0"/>
              <a:t>It </a:t>
            </a:r>
            <a:r>
              <a:rPr lang="en-US" dirty="0"/>
              <a:t>would be surprising if they were able to replicate some semblance of genre, form, period, etc.—and yet, to an unexpected degree, they do</a:t>
            </a:r>
            <a:r>
              <a:rPr lang="en-US" dirty="0" smtClean="0"/>
              <a:t>.</a:t>
            </a:r>
            <a:endParaRPr lang="ru-RU" dirty="0" smtClean="0"/>
          </a:p>
          <a:p>
            <a:r>
              <a:rPr lang="en-US" dirty="0" smtClean="0"/>
              <a:t>In </a:t>
            </a:r>
            <a:r>
              <a:rPr lang="en-US" dirty="0"/>
              <a:t>the group Romantic Poets, for instance, we looked on the graph for six authors: William Wordsworth, Samuel Coleridge, William Blake, Percy Shelley, George Gordon (Lord Byron), and John Keats.</a:t>
            </a:r>
          </a:p>
          <a:p>
            <a:endParaRPr lang="ru-RU" dirty="0"/>
          </a:p>
        </p:txBody>
      </p:sp>
    </p:spTree>
    <p:extLst>
      <p:ext uri="{BB962C8B-B14F-4D97-AF65-F5344CB8AC3E}">
        <p14:creationId xmlns:p14="http://schemas.microsoft.com/office/powerpoint/2010/main" xmlns="" val="269808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cstate="print"/>
          <a:stretch>
            <a:fillRect/>
          </a:stretch>
        </p:blipFill>
        <p:spPr>
          <a:xfrm>
            <a:off x="484910" y="315408"/>
            <a:ext cx="11166764" cy="6196433"/>
          </a:xfrm>
          <a:prstGeom prst="rect">
            <a:avLst/>
          </a:prstGeom>
        </p:spPr>
      </p:pic>
    </p:spTree>
    <p:extLst>
      <p:ext uri="{BB962C8B-B14F-4D97-AF65-F5344CB8AC3E}">
        <p14:creationId xmlns:p14="http://schemas.microsoft.com/office/powerpoint/2010/main" xmlns="" val="3983156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600" dirty="0" smtClean="0"/>
              <a:t>On </a:t>
            </a:r>
            <a:r>
              <a:rPr lang="en-US" sz="3600" dirty="0"/>
              <a:t>a broad level, real-world data about popularity and prestige appear to confirm Bourdieu’s intuitions.</a:t>
            </a:r>
            <a:r>
              <a:rPr lang="en-US" dirty="0"/>
              <a:t/>
            </a:r>
            <a:br>
              <a:rPr lang="en-US" dirty="0"/>
            </a:br>
            <a:endParaRPr lang="ru-RU" dirty="0"/>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cstate="print"/>
          <a:stretch>
            <a:fillRect/>
          </a:stretch>
        </p:blipFill>
        <p:spPr>
          <a:xfrm>
            <a:off x="2143558" y="1210418"/>
            <a:ext cx="8662987" cy="5647582"/>
          </a:xfrm>
          <a:prstGeom prst="rect">
            <a:avLst/>
          </a:prstGeom>
        </p:spPr>
      </p:pic>
    </p:spTree>
    <p:extLst>
      <p:ext uri="{BB962C8B-B14F-4D97-AF65-F5344CB8AC3E}">
        <p14:creationId xmlns:p14="http://schemas.microsoft.com/office/powerpoint/2010/main" xmlns="" val="278815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smtClean="0"/>
              <a:t>The </a:t>
            </a:r>
            <a:r>
              <a:rPr lang="en-US" dirty="0"/>
              <a:t>logic of his approach suggests there is essentially no way for something to be both respected by the intelligentsia and popular with the public at large</a:t>
            </a:r>
            <a:r>
              <a:rPr lang="en-US" dirty="0" smtClean="0"/>
              <a:t>.</a:t>
            </a:r>
            <a:endParaRPr lang="ru-RU" dirty="0" smtClean="0"/>
          </a:p>
          <a:p>
            <a:r>
              <a:rPr lang="en-US" dirty="0" smtClean="0"/>
              <a:t>The </a:t>
            </a:r>
            <a:r>
              <a:rPr lang="en-US" dirty="0"/>
              <a:t>problem is that Shakespeare has every kind of consecration—on Bourdieu’s chart, he should probably be at the top left and the top right. </a:t>
            </a:r>
            <a:endParaRPr lang="ru-RU" dirty="0" smtClean="0"/>
          </a:p>
          <a:p>
            <a:r>
              <a:rPr lang="en-US" dirty="0"/>
              <a:t>The idea that intellectual appreciation is on a sliding scale with institutional appreciation ultimately appears to make Bourdieu’s chart unworkable for our canon.</a:t>
            </a:r>
            <a:endParaRPr lang="ru-RU" dirty="0"/>
          </a:p>
        </p:txBody>
      </p:sp>
    </p:spTree>
    <p:extLst>
      <p:ext uri="{BB962C8B-B14F-4D97-AF65-F5344CB8AC3E}">
        <p14:creationId xmlns:p14="http://schemas.microsoft.com/office/powerpoint/2010/main" xmlns="" val="201104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Ways of being canonical</a:t>
            </a:r>
            <a:endParaRPr lang="ru-RU" dirty="0"/>
          </a:p>
        </p:txBody>
      </p:sp>
      <p:sp>
        <p:nvSpPr>
          <p:cNvPr id="3" name="Объект 2"/>
          <p:cNvSpPr>
            <a:spLocks noGrp="1"/>
          </p:cNvSpPr>
          <p:nvPr>
            <p:ph idx="1"/>
          </p:nvPr>
        </p:nvSpPr>
        <p:spPr/>
        <p:txBody>
          <a:bodyPr/>
          <a:lstStyle/>
          <a:p>
            <a:r>
              <a:rPr lang="en-US" dirty="0"/>
              <a:t>Hannah Walser developed an explanation for the Moby-Dick </a:t>
            </a:r>
            <a:r>
              <a:rPr lang="en-US" dirty="0" smtClean="0"/>
              <a:t>question</a:t>
            </a:r>
            <a:r>
              <a:rPr lang="ru-RU" dirty="0" smtClean="0"/>
              <a:t>:</a:t>
            </a:r>
          </a:p>
          <a:p>
            <a:pPr marL="0" indent="0">
              <a:buNone/>
            </a:pPr>
            <a:r>
              <a:rPr lang="en-US" dirty="0" smtClean="0"/>
              <a:t>the </a:t>
            </a:r>
            <a:r>
              <a:rPr lang="en-US" dirty="0"/>
              <a:t>selection of writers like Hawthorne, Poe, Melville, and Dickinson as the exemplars of American literature was a 20th century phenomenon orchestrated by prestigious critics like D.H. Lawrence and F.O. </a:t>
            </a:r>
            <a:r>
              <a:rPr lang="en-US" dirty="0" err="1"/>
              <a:t>Matthiessen</a:t>
            </a:r>
            <a:endParaRPr lang="ru-RU" dirty="0" smtClean="0"/>
          </a:p>
          <a:p>
            <a:r>
              <a:rPr lang="en-US" dirty="0"/>
              <a:t> neither metric shows the canon as it changes over time</a:t>
            </a:r>
            <a:endParaRPr lang="ru-RU" dirty="0"/>
          </a:p>
        </p:txBody>
      </p:sp>
    </p:spTree>
    <p:extLst>
      <p:ext uri="{BB962C8B-B14F-4D97-AF65-F5344CB8AC3E}">
        <p14:creationId xmlns:p14="http://schemas.microsoft.com/office/powerpoint/2010/main" xmlns="" val="306319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cstate="print"/>
          <a:stretch>
            <a:fillRect/>
          </a:stretch>
        </p:blipFill>
        <p:spPr>
          <a:xfrm>
            <a:off x="684801" y="365125"/>
            <a:ext cx="11075752" cy="6271202"/>
          </a:xfrm>
          <a:prstGeom prst="rect">
            <a:avLst/>
          </a:prstGeom>
        </p:spPr>
      </p:pic>
    </p:spTree>
    <p:extLst>
      <p:ext uri="{BB962C8B-B14F-4D97-AF65-F5344CB8AC3E}">
        <p14:creationId xmlns:p14="http://schemas.microsoft.com/office/powerpoint/2010/main" xmlns="" val="375889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smtClean="0"/>
              <a:t>Either </a:t>
            </a:r>
            <a:r>
              <a:rPr lang="en-US" dirty="0"/>
              <a:t>prestige is, eventually, randomly historically distributed, or methods of entering the canon change over time, and the texts that use those methods retain traces of them even as the canon ages.</a:t>
            </a:r>
          </a:p>
          <a:p>
            <a:pPr marL="0" indent="0">
              <a:buNone/>
            </a:pPr>
            <a:endParaRPr lang="ru-RU" dirty="0" smtClean="0"/>
          </a:p>
          <a:p>
            <a:r>
              <a:rPr lang="en-US" dirty="0" smtClean="0"/>
              <a:t>The </a:t>
            </a:r>
            <a:r>
              <a:rPr lang="en-US" dirty="0"/>
              <a:t>prevailing literary critical wisdom, in other words, is reflected in the chart even with its historical limitations</a:t>
            </a:r>
            <a:endParaRPr lang="ru-RU" dirty="0"/>
          </a:p>
        </p:txBody>
      </p:sp>
    </p:spTree>
    <p:extLst>
      <p:ext uri="{BB962C8B-B14F-4D97-AF65-F5344CB8AC3E}">
        <p14:creationId xmlns:p14="http://schemas.microsoft.com/office/powerpoint/2010/main" xmlns="" val="126948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 к автору…</a:t>
            </a:r>
            <a:endParaRPr lang="ru-RU" dirty="0"/>
          </a:p>
        </p:txBody>
      </p:sp>
      <p:sp>
        <p:nvSpPr>
          <p:cNvPr id="3" name="Содержимое 2"/>
          <p:cNvSpPr>
            <a:spLocks noGrp="1"/>
          </p:cNvSpPr>
          <p:nvPr>
            <p:ph idx="1"/>
          </p:nvPr>
        </p:nvSpPr>
        <p:spPr>
          <a:xfrm>
            <a:off x="157655" y="1397876"/>
            <a:ext cx="11824138" cy="5265683"/>
          </a:xfrm>
        </p:spPr>
        <p:txBody>
          <a:bodyPr/>
          <a:lstStyle/>
          <a:p>
            <a:r>
              <a:rPr lang="ru-RU" dirty="0" smtClean="0"/>
              <a:t>Любопытная, претенциозная, иллюстративная (благодаря использованию цифровых инструментов) статья оставляет нас после прочтения с еще большим багажом вопросов, чем тот, что встречал в начале текста.</a:t>
            </a:r>
          </a:p>
          <a:p>
            <a:r>
              <a:rPr lang="ru-RU" dirty="0" smtClean="0"/>
              <a:t>Стоило ли на один граф помещать произведения, читательская аудитория которых могла совершенно не совпадать? </a:t>
            </a:r>
          </a:p>
          <a:p>
            <a:r>
              <a:rPr lang="ru-RU" dirty="0" smtClean="0"/>
              <a:t>Такое обобщение не позволяет прийти ни к каким выводам, кроме суждения о сложности и непредсказуемости канона.</a:t>
            </a:r>
          </a:p>
          <a:p>
            <a:r>
              <a:rPr lang="ru-RU" dirty="0" smtClean="0"/>
              <a:t>Возможно, более убедительно выглядели бы диаграммы, иллюстрирующие множество канонов (об этом говорилось в начале статьи, но эта идея почему-то так и осталась нераскрытой): автор или его произведение попадает в канон и располагается там в зависимости от оценки </a:t>
            </a:r>
            <a:r>
              <a:rPr lang="ru-RU" b="1" dirty="0" smtClean="0"/>
              <a:t>его потенциальных </a:t>
            </a:r>
            <a:r>
              <a:rPr lang="ru-RU" dirty="0" smtClean="0"/>
              <a:t>читателей и критиков.</a:t>
            </a:r>
          </a:p>
          <a:p>
            <a:endParaRPr lang="ru-R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smtClean="0"/>
              <a:t>the resulting structure of the canon as a complex cultural space: Its entanglement with what Pierre Bourdieu might call “consecration”; its organization of different kinds of cultural fields; its relationship to the archive; and even its mechanisms of formation</a:t>
            </a:r>
            <a:endParaRPr lang="ru-RU" dirty="0"/>
          </a:p>
        </p:txBody>
      </p:sp>
    </p:spTree>
    <p:extLst>
      <p:ext uri="{BB962C8B-B14F-4D97-AF65-F5344CB8AC3E}">
        <p14:creationId xmlns:p14="http://schemas.microsoft.com/office/powerpoint/2010/main" xmlns="" val="131048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577995" y="277743"/>
            <a:ext cx="5157787" cy="823912"/>
          </a:xfrm>
        </p:spPr>
        <p:txBody>
          <a:bodyPr/>
          <a:lstStyle/>
          <a:p>
            <a:r>
              <a:rPr lang="en-US" dirty="0" smtClean="0"/>
              <a:t>What is the canon?</a:t>
            </a:r>
            <a:endParaRPr lang="ru-RU" dirty="0"/>
          </a:p>
        </p:txBody>
      </p:sp>
      <p:sp>
        <p:nvSpPr>
          <p:cNvPr id="4" name="Объект 3"/>
          <p:cNvSpPr>
            <a:spLocks noGrp="1"/>
          </p:cNvSpPr>
          <p:nvPr>
            <p:ph sz="half" idx="2"/>
          </p:nvPr>
        </p:nvSpPr>
        <p:spPr>
          <a:xfrm>
            <a:off x="713076" y="1334584"/>
            <a:ext cx="5157787" cy="3684588"/>
          </a:xfrm>
        </p:spPr>
        <p:txBody>
          <a:bodyPr/>
          <a:lstStyle/>
          <a:p>
            <a:r>
              <a:rPr lang="en-US" dirty="0" smtClean="0"/>
              <a:t>the canon and the archive</a:t>
            </a:r>
            <a:endParaRPr lang="ru-RU" dirty="0"/>
          </a:p>
        </p:txBody>
      </p:sp>
      <p:sp>
        <p:nvSpPr>
          <p:cNvPr id="5" name="Текст 4"/>
          <p:cNvSpPr>
            <a:spLocks noGrp="1"/>
          </p:cNvSpPr>
          <p:nvPr>
            <p:ph type="body" sz="quarter" idx="3"/>
          </p:nvPr>
        </p:nvSpPr>
        <p:spPr/>
        <p:txBody>
          <a:bodyPr/>
          <a:lstStyle/>
          <a:p>
            <a:r>
              <a:rPr lang="en-US" dirty="0" smtClean="0"/>
              <a:t>Which works are in the canon?</a:t>
            </a:r>
            <a:endParaRPr lang="ru-RU" dirty="0"/>
          </a:p>
        </p:txBody>
      </p:sp>
      <p:sp>
        <p:nvSpPr>
          <p:cNvPr id="6" name="Объект 5"/>
          <p:cNvSpPr>
            <a:spLocks noGrp="1"/>
          </p:cNvSpPr>
          <p:nvPr>
            <p:ph sz="quarter" idx="4"/>
          </p:nvPr>
        </p:nvSpPr>
        <p:spPr/>
        <p:txBody>
          <a:bodyPr/>
          <a:lstStyle/>
          <a:p>
            <a:r>
              <a:rPr lang="en-US" dirty="0" smtClean="0"/>
              <a:t> morphological signatures of canonicity?</a:t>
            </a:r>
          </a:p>
          <a:p>
            <a:r>
              <a:rPr lang="en-US" dirty="0" smtClean="0"/>
              <a:t> Is Melville’s </a:t>
            </a:r>
            <a:r>
              <a:rPr lang="en-US" i="1" dirty="0" smtClean="0"/>
              <a:t>Pierre</a:t>
            </a:r>
            <a:r>
              <a:rPr lang="en-US" dirty="0" smtClean="0"/>
              <a:t> more canonical than Stephen King’s </a:t>
            </a:r>
            <a:r>
              <a:rPr lang="en-US" i="1" dirty="0" smtClean="0"/>
              <a:t>The Shining</a:t>
            </a:r>
            <a:r>
              <a:rPr lang="en-US" dirty="0" smtClean="0"/>
              <a:t>?</a:t>
            </a:r>
            <a:endParaRPr lang="ru-RU" dirty="0"/>
          </a:p>
        </p:txBody>
      </p:sp>
      <p:sp>
        <p:nvSpPr>
          <p:cNvPr id="7" name="Стрелка вниз 6"/>
          <p:cNvSpPr/>
          <p:nvPr/>
        </p:nvSpPr>
        <p:spPr>
          <a:xfrm>
            <a:off x="4232563" y="1914201"/>
            <a:ext cx="387927" cy="706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2886722" y="2963683"/>
            <a:ext cx="3006437" cy="1200329"/>
          </a:xfrm>
          <a:prstGeom prst="rect">
            <a:avLst/>
          </a:prstGeom>
          <a:noFill/>
        </p:spPr>
        <p:txBody>
          <a:bodyPr wrap="square" rtlCol="0">
            <a:spAutoFit/>
          </a:bodyPr>
          <a:lstStyle/>
          <a:p>
            <a:r>
              <a:rPr lang="en-US" dirty="0" smtClean="0"/>
              <a:t>“that portion of published literature that has been preserved—in libraries and elsewhere” </a:t>
            </a:r>
            <a:endParaRPr lang="ru-RU" dirty="0"/>
          </a:p>
        </p:txBody>
      </p:sp>
      <p:sp>
        <p:nvSpPr>
          <p:cNvPr id="9" name="Стрелка вниз 8"/>
          <p:cNvSpPr/>
          <p:nvPr/>
        </p:nvSpPr>
        <p:spPr>
          <a:xfrm>
            <a:off x="1426801" y="1821278"/>
            <a:ext cx="332509" cy="21613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061387" y="4516456"/>
            <a:ext cx="4461163" cy="646331"/>
          </a:xfrm>
          <a:prstGeom prst="rect">
            <a:avLst/>
          </a:prstGeom>
          <a:noFill/>
        </p:spPr>
        <p:txBody>
          <a:bodyPr wrap="square" rtlCol="0">
            <a:spAutoFit/>
          </a:bodyPr>
          <a:lstStyle/>
          <a:p>
            <a:r>
              <a:rPr lang="en-US" dirty="0" smtClean="0"/>
              <a:t> multiple canons</a:t>
            </a:r>
          </a:p>
          <a:p>
            <a:r>
              <a:rPr lang="en-US" dirty="0" smtClean="0"/>
              <a:t> You’re either in or you’re out</a:t>
            </a:r>
            <a:endParaRPr lang="ru-RU" dirty="0"/>
          </a:p>
        </p:txBody>
      </p:sp>
      <p:sp>
        <p:nvSpPr>
          <p:cNvPr id="11" name="Стрелка вниз 10"/>
          <p:cNvSpPr/>
          <p:nvPr/>
        </p:nvSpPr>
        <p:spPr>
          <a:xfrm>
            <a:off x="2549236" y="5162787"/>
            <a:ext cx="221673" cy="489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490734" y="5895776"/>
            <a:ext cx="9920072" cy="646331"/>
          </a:xfrm>
          <a:prstGeom prst="rect">
            <a:avLst/>
          </a:prstGeom>
          <a:noFill/>
        </p:spPr>
        <p:txBody>
          <a:bodyPr wrap="square" rtlCol="0">
            <a:spAutoFit/>
          </a:bodyPr>
          <a:lstStyle/>
          <a:p>
            <a:r>
              <a:rPr lang="en-US" dirty="0" smtClean="0"/>
              <a:t> to stretch the binary into a spectrum (William Shakespeare might be more canonical than Herman Melville, who is more canonical than Nathanael West, and so on down )</a:t>
            </a:r>
            <a:endParaRPr lang="ru-RU" dirty="0"/>
          </a:p>
        </p:txBody>
      </p:sp>
    </p:spTree>
    <p:extLst>
      <p:ext uri="{BB962C8B-B14F-4D97-AF65-F5344CB8AC3E}">
        <p14:creationId xmlns:p14="http://schemas.microsoft.com/office/powerpoint/2010/main" xmlns="" val="199974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2602487" y="346363"/>
            <a:ext cx="9487809" cy="6068290"/>
          </a:xfrm>
          <a:prstGeom prst="rect">
            <a:avLst/>
          </a:prstGeom>
        </p:spPr>
      </p:pic>
      <p:sp>
        <p:nvSpPr>
          <p:cNvPr id="5" name="TextBox 4"/>
          <p:cNvSpPr txBox="1"/>
          <p:nvPr/>
        </p:nvSpPr>
        <p:spPr>
          <a:xfrm>
            <a:off x="429491" y="401782"/>
            <a:ext cx="2172996" cy="5909310"/>
          </a:xfrm>
          <a:prstGeom prst="rect">
            <a:avLst/>
          </a:prstGeom>
          <a:noFill/>
        </p:spPr>
        <p:txBody>
          <a:bodyPr wrap="square" rtlCol="0">
            <a:spAutoFit/>
          </a:bodyPr>
          <a:lstStyle/>
          <a:p>
            <a:r>
              <a:rPr lang="en-US" dirty="0" smtClean="0"/>
              <a:t>1,406 authors</a:t>
            </a:r>
          </a:p>
          <a:p>
            <a:endParaRPr lang="en-US" dirty="0" smtClean="0"/>
          </a:p>
          <a:p>
            <a:r>
              <a:rPr lang="en-US" sz="1200" u="sng" dirty="0"/>
              <a:t>T</a:t>
            </a:r>
            <a:r>
              <a:rPr lang="en-US" sz="1200" u="sng" dirty="0" smtClean="0"/>
              <a:t>he sources</a:t>
            </a:r>
            <a:r>
              <a:rPr lang="en-US" sz="1200" dirty="0" smtClean="0"/>
              <a:t> include ECCO, the Raven-Garside-</a:t>
            </a:r>
            <a:r>
              <a:rPr lang="en-US" sz="1200" dirty="0" err="1" smtClean="0"/>
              <a:t>Schöwerling</a:t>
            </a:r>
            <a:r>
              <a:rPr lang="en-US" sz="1200" dirty="0" smtClean="0"/>
              <a:t> bibliography, the </a:t>
            </a:r>
            <a:r>
              <a:rPr lang="en-US" sz="1200" dirty="0" err="1" smtClean="0"/>
              <a:t>Chadwyck</a:t>
            </a:r>
            <a:r>
              <a:rPr lang="en-US" sz="1200" dirty="0" smtClean="0"/>
              <a:t>-Healey Nineteenth-Century Fiction corpus, the Internet Archive of the University of Illinois, Stanford PhD exam lists, and the 20th century best-of lists</a:t>
            </a:r>
          </a:p>
          <a:p>
            <a:endParaRPr lang="en-US" dirty="0"/>
          </a:p>
          <a:p>
            <a:r>
              <a:rPr lang="en-US" dirty="0" smtClean="0"/>
              <a:t>The X axis measures their number of ratings on the website Goodreads</a:t>
            </a:r>
          </a:p>
          <a:p>
            <a:endParaRPr lang="en-US" dirty="0"/>
          </a:p>
          <a:p>
            <a:r>
              <a:rPr lang="en-US" dirty="0" smtClean="0"/>
              <a:t>On the Y axis, authors are arranged according to statistics drawn from the MLA International Bibliography</a:t>
            </a:r>
            <a:endParaRPr lang="ru-RU" dirty="0"/>
          </a:p>
        </p:txBody>
      </p:sp>
      <p:sp>
        <p:nvSpPr>
          <p:cNvPr id="6" name="TextBox 5"/>
          <p:cNvSpPr txBox="1"/>
          <p:nvPr/>
        </p:nvSpPr>
        <p:spPr>
          <a:xfrm>
            <a:off x="3934691" y="401782"/>
            <a:ext cx="4197927" cy="369332"/>
          </a:xfrm>
          <a:prstGeom prst="rect">
            <a:avLst/>
          </a:prstGeom>
          <a:noFill/>
        </p:spPr>
        <p:txBody>
          <a:bodyPr wrap="square" rtlCol="0">
            <a:spAutoFit/>
          </a:bodyPr>
          <a:lstStyle/>
          <a:p>
            <a:r>
              <a:rPr lang="en-US" dirty="0" smtClean="0"/>
              <a:t> </a:t>
            </a:r>
            <a:r>
              <a:rPr lang="en-US" b="1" dirty="0" smtClean="0"/>
              <a:t>“multiple, explicit, and measurable” </a:t>
            </a:r>
            <a:endParaRPr lang="ru-RU" b="1" dirty="0"/>
          </a:p>
        </p:txBody>
      </p:sp>
    </p:spTree>
    <p:extLst>
      <p:ext uri="{BB962C8B-B14F-4D97-AF65-F5344CB8AC3E}">
        <p14:creationId xmlns:p14="http://schemas.microsoft.com/office/powerpoint/2010/main" xmlns="" val="179498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2 different ways of entering the canon</a:t>
            </a:r>
            <a:endParaRPr lang="ru-RU" dirty="0"/>
          </a:p>
        </p:txBody>
      </p:sp>
      <p:sp>
        <p:nvSpPr>
          <p:cNvPr id="3" name="Текст 2"/>
          <p:cNvSpPr>
            <a:spLocks noGrp="1"/>
          </p:cNvSpPr>
          <p:nvPr>
            <p:ph type="body" idx="1"/>
          </p:nvPr>
        </p:nvSpPr>
        <p:spPr/>
        <p:txBody>
          <a:bodyPr/>
          <a:lstStyle/>
          <a:p>
            <a:r>
              <a:rPr lang="en-US" dirty="0" smtClean="0"/>
              <a:t> being read by many</a:t>
            </a:r>
            <a:endParaRPr lang="ru-RU" dirty="0"/>
          </a:p>
        </p:txBody>
      </p:sp>
      <p:sp>
        <p:nvSpPr>
          <p:cNvPr id="4" name="Объект 3"/>
          <p:cNvSpPr>
            <a:spLocks noGrp="1"/>
          </p:cNvSpPr>
          <p:nvPr>
            <p:ph sz="half" idx="2"/>
          </p:nvPr>
        </p:nvSpPr>
        <p:spPr/>
        <p:txBody>
          <a:bodyPr/>
          <a:lstStyle/>
          <a:p>
            <a:r>
              <a:rPr lang="en-US" dirty="0" smtClean="0"/>
              <a:t> popularity</a:t>
            </a:r>
          </a:p>
          <a:p>
            <a:endParaRPr lang="en-US" dirty="0"/>
          </a:p>
          <a:p>
            <a:r>
              <a:rPr lang="en-US" dirty="0" smtClean="0"/>
              <a:t>what have people read?</a:t>
            </a:r>
            <a:endParaRPr lang="ru-RU" dirty="0"/>
          </a:p>
        </p:txBody>
      </p:sp>
      <p:sp>
        <p:nvSpPr>
          <p:cNvPr id="5" name="Текст 4"/>
          <p:cNvSpPr>
            <a:spLocks noGrp="1"/>
          </p:cNvSpPr>
          <p:nvPr>
            <p:ph type="body" sz="quarter" idx="3"/>
          </p:nvPr>
        </p:nvSpPr>
        <p:spPr/>
        <p:txBody>
          <a:bodyPr/>
          <a:lstStyle/>
          <a:p>
            <a:r>
              <a:rPr lang="en-US" dirty="0" smtClean="0"/>
              <a:t> being prized by an elite few</a:t>
            </a:r>
            <a:endParaRPr lang="ru-RU" dirty="0"/>
          </a:p>
        </p:txBody>
      </p:sp>
      <p:sp>
        <p:nvSpPr>
          <p:cNvPr id="6" name="Объект 5"/>
          <p:cNvSpPr>
            <a:spLocks noGrp="1"/>
          </p:cNvSpPr>
          <p:nvPr>
            <p:ph sz="quarter" idx="4"/>
          </p:nvPr>
        </p:nvSpPr>
        <p:spPr/>
        <p:txBody>
          <a:bodyPr/>
          <a:lstStyle/>
          <a:p>
            <a:r>
              <a:rPr lang="en-US" dirty="0" smtClean="0"/>
              <a:t> prestige</a:t>
            </a:r>
          </a:p>
          <a:p>
            <a:endParaRPr lang="en-US" dirty="0"/>
          </a:p>
          <a:p>
            <a:r>
              <a:rPr lang="en-US" dirty="0" smtClean="0"/>
              <a:t>contemporaneous reviews in prestigious magazines </a:t>
            </a:r>
          </a:p>
          <a:p>
            <a:r>
              <a:rPr lang="en-US" dirty="0" smtClean="0"/>
              <a:t>prizes  </a:t>
            </a:r>
          </a:p>
          <a:p>
            <a:r>
              <a:rPr lang="en-US" dirty="0" smtClean="0"/>
              <a:t>how often writers refer to each other</a:t>
            </a:r>
          </a:p>
          <a:p>
            <a:endParaRPr lang="ru-RU" dirty="0"/>
          </a:p>
        </p:txBody>
      </p:sp>
      <p:sp>
        <p:nvSpPr>
          <p:cNvPr id="7" name="Управляющая кнопка: справка 6">
            <a:hlinkClick r:id="" action="ppaction://noaction" highlightClick="1"/>
          </p:cNvPr>
          <p:cNvSpPr/>
          <p:nvPr/>
        </p:nvSpPr>
        <p:spPr>
          <a:xfrm>
            <a:off x="11166764" y="3532909"/>
            <a:ext cx="720436" cy="2656754"/>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xmlns="" val="132473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market and the school</a:t>
            </a:r>
            <a:r>
              <a:rPr lang="ru-RU" dirty="0" smtClean="0"/>
              <a:t/>
            </a:r>
            <a:br>
              <a:rPr lang="ru-RU" dirty="0" smtClean="0"/>
            </a:br>
            <a:endParaRPr lang="ru-RU" dirty="0"/>
          </a:p>
        </p:txBody>
      </p:sp>
      <p:sp>
        <p:nvSpPr>
          <p:cNvPr id="3" name="Объект 2"/>
          <p:cNvSpPr>
            <a:spLocks noGrp="1"/>
          </p:cNvSpPr>
          <p:nvPr>
            <p:ph idx="1"/>
          </p:nvPr>
        </p:nvSpPr>
        <p:spPr/>
        <p:txBody>
          <a:bodyPr/>
          <a:lstStyle/>
          <a:p>
            <a:r>
              <a:rPr lang="en-US" dirty="0" smtClean="0"/>
              <a:t> “The particular authors who happen to be canonical have a minor role in this system of reproduction, but the far larger role belongs to the school itself, which regulates access to literary production by regulating access to literacy, to the practices of reading and writing. The literary syllabus is the institutional form by means of which this knowledge is disseminated...” Guillory, John. Cultural Capital: The Problem of Literary Canon Formation. Chicago: University of Chicago Press, 1993.</a:t>
            </a:r>
            <a:endParaRPr lang="ru-RU" dirty="0"/>
          </a:p>
        </p:txBody>
      </p:sp>
    </p:spTree>
    <p:extLst>
      <p:ext uri="{BB962C8B-B14F-4D97-AF65-F5344CB8AC3E}">
        <p14:creationId xmlns:p14="http://schemas.microsoft.com/office/powerpoint/2010/main" xmlns="" val="305610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109" y="365125"/>
            <a:ext cx="11173691" cy="1325563"/>
          </a:xfrm>
        </p:spPr>
        <p:txBody>
          <a:bodyPr/>
          <a:lstStyle/>
          <a:p>
            <a:r>
              <a:rPr lang="en-US" dirty="0" smtClean="0"/>
              <a:t> The structure of the canon and a cultural space</a:t>
            </a:r>
            <a:endParaRPr lang="en-US" dirty="0"/>
          </a:p>
        </p:txBody>
      </p:sp>
      <p:pic>
        <p:nvPicPr>
          <p:cNvPr id="4" name="Объект 3"/>
          <p:cNvPicPr>
            <a:picLocks noGrp="1" noChangeAspect="1"/>
          </p:cNvPicPr>
          <p:nvPr>
            <p:ph idx="1"/>
          </p:nvPr>
        </p:nvPicPr>
        <p:blipFill>
          <a:blip r:embed="rId2" cstate="print"/>
          <a:stretch>
            <a:fillRect/>
          </a:stretch>
        </p:blipFill>
        <p:spPr>
          <a:xfrm>
            <a:off x="2694328" y="1825625"/>
            <a:ext cx="6803344" cy="4351338"/>
          </a:xfrm>
          <a:prstGeom prst="rect">
            <a:avLst/>
          </a:prstGeom>
        </p:spPr>
      </p:pic>
      <p:sp>
        <p:nvSpPr>
          <p:cNvPr id="5" name="TextBox 4"/>
          <p:cNvSpPr txBox="1"/>
          <p:nvPr/>
        </p:nvSpPr>
        <p:spPr>
          <a:xfrm>
            <a:off x="6954981" y="5541818"/>
            <a:ext cx="4710545" cy="923330"/>
          </a:xfrm>
          <a:prstGeom prst="rect">
            <a:avLst/>
          </a:prstGeom>
          <a:noFill/>
        </p:spPr>
        <p:txBody>
          <a:bodyPr wrap="square" rtlCol="0">
            <a:spAutoFit/>
          </a:bodyPr>
          <a:lstStyle/>
          <a:p>
            <a:r>
              <a:rPr lang="en-US" dirty="0" smtClean="0"/>
              <a:t>George R.R. Martin or E.L. James who</a:t>
            </a:r>
          </a:p>
          <a:p>
            <a:r>
              <a:rPr lang="en-US" dirty="0" smtClean="0"/>
              <a:t>have sold a lot of books, but who remain largely unnoticed in the academy</a:t>
            </a:r>
            <a:endParaRPr lang="ru-RU" dirty="0"/>
          </a:p>
        </p:txBody>
      </p:sp>
      <p:sp>
        <p:nvSpPr>
          <p:cNvPr id="6" name="TextBox 5"/>
          <p:cNvSpPr txBox="1"/>
          <p:nvPr/>
        </p:nvSpPr>
        <p:spPr>
          <a:xfrm>
            <a:off x="2369127" y="1981200"/>
            <a:ext cx="3560618" cy="1200329"/>
          </a:xfrm>
          <a:prstGeom prst="rect">
            <a:avLst/>
          </a:prstGeom>
          <a:noFill/>
        </p:spPr>
        <p:txBody>
          <a:bodyPr wrap="square" rtlCol="0">
            <a:spAutoFit/>
          </a:bodyPr>
          <a:lstStyle/>
          <a:p>
            <a:r>
              <a:rPr lang="en-US" dirty="0" smtClean="0"/>
              <a:t> John Gower or Thomas Wyatt, discussed somewhat often in scholarly journals, but little read by the public</a:t>
            </a:r>
            <a:endParaRPr lang="ru-RU" dirty="0"/>
          </a:p>
        </p:txBody>
      </p:sp>
      <p:sp>
        <p:nvSpPr>
          <p:cNvPr id="7" name="TextBox 6"/>
          <p:cNvSpPr txBox="1"/>
          <p:nvPr/>
        </p:nvSpPr>
        <p:spPr>
          <a:xfrm>
            <a:off x="1454727" y="5001491"/>
            <a:ext cx="3851564" cy="1754326"/>
          </a:xfrm>
          <a:prstGeom prst="rect">
            <a:avLst/>
          </a:prstGeom>
          <a:noFill/>
        </p:spPr>
        <p:txBody>
          <a:bodyPr wrap="square" rtlCol="0">
            <a:spAutoFit/>
          </a:bodyPr>
          <a:lstStyle/>
          <a:p>
            <a:r>
              <a:rPr lang="en-US" dirty="0" smtClean="0"/>
              <a:t>not quite forgotten, but not often remembered</a:t>
            </a:r>
          </a:p>
          <a:p>
            <a:r>
              <a:rPr lang="en-US" dirty="0" smtClean="0"/>
              <a:t>(important to specialists—critics like Leslie Fiedler and thinkers like Alain Locke, highly important within their fields, but not broadly known)</a:t>
            </a:r>
            <a:endParaRPr lang="ru-RU" dirty="0"/>
          </a:p>
        </p:txBody>
      </p:sp>
      <p:sp>
        <p:nvSpPr>
          <p:cNvPr id="8" name="TextBox 7"/>
          <p:cNvSpPr txBox="1"/>
          <p:nvPr/>
        </p:nvSpPr>
        <p:spPr>
          <a:xfrm>
            <a:off x="6954981" y="1825625"/>
            <a:ext cx="5035746" cy="369332"/>
          </a:xfrm>
          <a:prstGeom prst="rect">
            <a:avLst/>
          </a:prstGeom>
          <a:noFill/>
        </p:spPr>
        <p:txBody>
          <a:bodyPr wrap="square" rtlCol="0">
            <a:spAutoFit/>
          </a:bodyPr>
          <a:lstStyle/>
          <a:p>
            <a:r>
              <a:rPr lang="en-US" dirty="0" smtClean="0"/>
              <a:t> both widely read and widely written about</a:t>
            </a:r>
            <a:endParaRPr lang="ru-RU" dirty="0"/>
          </a:p>
        </p:txBody>
      </p:sp>
      <p:sp>
        <p:nvSpPr>
          <p:cNvPr id="9" name="TextBox 8"/>
          <p:cNvSpPr txBox="1"/>
          <p:nvPr/>
        </p:nvSpPr>
        <p:spPr>
          <a:xfrm>
            <a:off x="9143998" y="4531955"/>
            <a:ext cx="2521528" cy="400110"/>
          </a:xfrm>
          <a:prstGeom prst="rect">
            <a:avLst/>
          </a:prstGeom>
          <a:noFill/>
        </p:spPr>
        <p:txBody>
          <a:bodyPr wrap="square" rtlCol="0">
            <a:spAutoFit/>
          </a:bodyPr>
          <a:lstStyle/>
          <a:p>
            <a:r>
              <a:rPr lang="en-US" sz="2000" b="1" dirty="0" smtClean="0"/>
              <a:t>popular</a:t>
            </a:r>
            <a:endParaRPr lang="ru-RU" sz="2000" b="1" dirty="0"/>
          </a:p>
        </p:txBody>
      </p:sp>
      <p:sp>
        <p:nvSpPr>
          <p:cNvPr id="10" name="TextBox 9"/>
          <p:cNvSpPr txBox="1"/>
          <p:nvPr/>
        </p:nvSpPr>
        <p:spPr>
          <a:xfrm>
            <a:off x="8742218" y="2604655"/>
            <a:ext cx="2438400" cy="400110"/>
          </a:xfrm>
          <a:prstGeom prst="rect">
            <a:avLst/>
          </a:prstGeom>
          <a:noFill/>
        </p:spPr>
        <p:txBody>
          <a:bodyPr wrap="square" rtlCol="0">
            <a:spAutoFit/>
          </a:bodyPr>
          <a:lstStyle/>
          <a:p>
            <a:r>
              <a:rPr lang="en-US" sz="2000" b="1" dirty="0" smtClean="0"/>
              <a:t>canonical</a:t>
            </a:r>
            <a:endParaRPr lang="ru-RU" sz="2000" b="1" dirty="0"/>
          </a:p>
        </p:txBody>
      </p:sp>
      <p:sp>
        <p:nvSpPr>
          <p:cNvPr id="11" name="TextBox 10"/>
          <p:cNvSpPr txBox="1"/>
          <p:nvPr/>
        </p:nvSpPr>
        <p:spPr>
          <a:xfrm>
            <a:off x="2479963" y="3256349"/>
            <a:ext cx="2382982" cy="400110"/>
          </a:xfrm>
          <a:prstGeom prst="rect">
            <a:avLst/>
          </a:prstGeom>
          <a:noFill/>
        </p:spPr>
        <p:txBody>
          <a:bodyPr wrap="square" rtlCol="0">
            <a:spAutoFit/>
          </a:bodyPr>
          <a:lstStyle/>
          <a:p>
            <a:r>
              <a:rPr lang="en-US" sz="2000" b="1" dirty="0" smtClean="0"/>
              <a:t>prestigious</a:t>
            </a:r>
            <a:endParaRPr lang="ru-RU" sz="2000" b="1" dirty="0"/>
          </a:p>
        </p:txBody>
      </p:sp>
    </p:spTree>
    <p:extLst>
      <p:ext uri="{BB962C8B-B14F-4D97-AF65-F5344CB8AC3E}">
        <p14:creationId xmlns:p14="http://schemas.microsoft.com/office/powerpoint/2010/main" xmlns="" val="413249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smtClean="0"/>
              <a:t>Distance within the canon or archive may be greater than distance between the canon and archive</a:t>
            </a:r>
          </a:p>
          <a:p>
            <a:r>
              <a:rPr lang="en-US" dirty="0"/>
              <a:t>D</a:t>
            </a:r>
            <a:r>
              <a:rPr lang="en-US" dirty="0" smtClean="0"/>
              <a:t>ifferent ways of being canonical </a:t>
            </a:r>
            <a:endParaRPr lang="ru-RU" dirty="0" smtClean="0"/>
          </a:p>
          <a:p>
            <a:r>
              <a:rPr lang="en-US" dirty="0" smtClean="0"/>
              <a:t>The archive is also a fairly complex space</a:t>
            </a:r>
            <a:endParaRPr lang="ru-RU" dirty="0" smtClean="0"/>
          </a:p>
          <a:p>
            <a:r>
              <a:rPr lang="en-US" dirty="0" smtClean="0"/>
              <a:t>The archive, no </a:t>
            </a:r>
            <a:r>
              <a:rPr lang="en-US" dirty="0"/>
              <a:t>less than the canon, can only correctly be considered as a complex cultural space embodying multiple methods of being forgotten</a:t>
            </a:r>
            <a:endParaRPr lang="ru-RU" dirty="0"/>
          </a:p>
        </p:txBody>
      </p:sp>
    </p:spTree>
    <p:extLst>
      <p:ext uri="{BB962C8B-B14F-4D97-AF65-F5344CB8AC3E}">
        <p14:creationId xmlns:p14="http://schemas.microsoft.com/office/powerpoint/2010/main" xmlns="" val="24508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To examine this truism of canon/archive studies, we generated a list of 116 somewhat randomly selected books and checked the Goodreads and MLA scores for their authors </a:t>
            </a:r>
            <a:endParaRPr lang="ru-RU" sz="3100" dirty="0"/>
          </a:p>
        </p:txBody>
      </p:sp>
      <p:sp>
        <p:nvSpPr>
          <p:cNvPr id="5" name="Объект 4"/>
          <p:cNvSpPr>
            <a:spLocks noGrp="1"/>
          </p:cNvSpPr>
          <p:nvPr>
            <p:ph idx="1"/>
          </p:nvPr>
        </p:nvSpPr>
        <p:spPr/>
        <p:txBody>
          <a:bodyPr/>
          <a:lstStyle/>
          <a:p>
            <a:endParaRPr lang="ru-RU"/>
          </a:p>
        </p:txBody>
      </p:sp>
      <p:pic>
        <p:nvPicPr>
          <p:cNvPr id="6" name="Рисунок 5"/>
          <p:cNvPicPr>
            <a:picLocks noChangeAspect="1"/>
          </p:cNvPicPr>
          <p:nvPr/>
        </p:nvPicPr>
        <p:blipFill>
          <a:blip r:embed="rId2" cstate="print"/>
          <a:stretch>
            <a:fillRect/>
          </a:stretch>
        </p:blipFill>
        <p:spPr>
          <a:xfrm>
            <a:off x="1952625" y="1825625"/>
            <a:ext cx="8286750" cy="4867275"/>
          </a:xfrm>
          <a:prstGeom prst="rect">
            <a:avLst/>
          </a:prstGeom>
        </p:spPr>
      </p:pic>
    </p:spTree>
    <p:extLst>
      <p:ext uri="{BB962C8B-B14F-4D97-AF65-F5344CB8AC3E}">
        <p14:creationId xmlns:p14="http://schemas.microsoft.com/office/powerpoint/2010/main" xmlns="" val="42449698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953</Words>
  <Application>Microsoft Office PowerPoint</Application>
  <PresentationFormat>Произвольный</PresentationFormat>
  <Paragraphs>70</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Тема Office</vt:lpstr>
      <vt:lpstr>Popularity/Prestige  J.D. Porter</vt:lpstr>
      <vt:lpstr>Слайд 2</vt:lpstr>
      <vt:lpstr>Слайд 3</vt:lpstr>
      <vt:lpstr>Слайд 4</vt:lpstr>
      <vt:lpstr> 2 different ways of entering the canon</vt:lpstr>
      <vt:lpstr>the market and the school </vt:lpstr>
      <vt:lpstr> The structure of the canon and a cultural space</vt:lpstr>
      <vt:lpstr>Слайд 8</vt:lpstr>
      <vt:lpstr>To examine this truism of canon/archive studies, we generated a list of 116 somewhat randomly selected books and checked the Goodreads and MLA scores for their authors </vt:lpstr>
      <vt:lpstr>Слайд 10</vt:lpstr>
      <vt:lpstr>Слайд 11</vt:lpstr>
      <vt:lpstr>On a broad level, real-world data about popularity and prestige appear to confirm Bourdieu’s intuitions. </vt:lpstr>
      <vt:lpstr>Слайд 13</vt:lpstr>
      <vt:lpstr>Ways of being canonical</vt:lpstr>
      <vt:lpstr>Слайд 15</vt:lpstr>
      <vt:lpstr>Слайд 16</vt:lpstr>
      <vt:lpstr>Вопросы к автору…</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Ярдухин Георгий Владимирович</dc:creator>
  <cp:lastModifiedBy>111</cp:lastModifiedBy>
  <cp:revision>32</cp:revision>
  <dcterms:created xsi:type="dcterms:W3CDTF">2019-05-16T05:49:59Z</dcterms:created>
  <dcterms:modified xsi:type="dcterms:W3CDTF">2019-05-19T11:17:10Z</dcterms:modified>
</cp:coreProperties>
</file>