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handoutMasterIdLst>
    <p:handoutMasterId r:id="rId84"/>
  </p:handoutMasterIdLst>
  <p:sldIdLst>
    <p:sldId id="256" r:id="rId2"/>
    <p:sldId id="257" r:id="rId3"/>
    <p:sldId id="259" r:id="rId4"/>
    <p:sldId id="260" r:id="rId5"/>
    <p:sldId id="261" r:id="rId6"/>
    <p:sldId id="262" r:id="rId7"/>
    <p:sldId id="263" r:id="rId8"/>
    <p:sldId id="352" r:id="rId9"/>
    <p:sldId id="264" r:id="rId10"/>
    <p:sldId id="265" r:id="rId11"/>
    <p:sldId id="266" r:id="rId12"/>
    <p:sldId id="267" r:id="rId13"/>
    <p:sldId id="269" r:id="rId14"/>
    <p:sldId id="299" r:id="rId15"/>
    <p:sldId id="333" r:id="rId16"/>
    <p:sldId id="353" r:id="rId17"/>
    <p:sldId id="354" r:id="rId18"/>
    <p:sldId id="302" r:id="rId19"/>
    <p:sldId id="274" r:id="rId20"/>
    <p:sldId id="339" r:id="rId21"/>
    <p:sldId id="340" r:id="rId22"/>
    <p:sldId id="324" r:id="rId23"/>
    <p:sldId id="275" r:id="rId24"/>
    <p:sldId id="363" r:id="rId25"/>
    <p:sldId id="276" r:id="rId26"/>
    <p:sldId id="309" r:id="rId27"/>
    <p:sldId id="326" r:id="rId28"/>
    <p:sldId id="327" r:id="rId29"/>
    <p:sldId id="312" r:id="rId30"/>
    <p:sldId id="278" r:id="rId31"/>
    <p:sldId id="319" r:id="rId32"/>
    <p:sldId id="313" r:id="rId33"/>
    <p:sldId id="277" r:id="rId34"/>
    <p:sldId id="279" r:id="rId35"/>
    <p:sldId id="280" r:id="rId36"/>
    <p:sldId id="285" r:id="rId37"/>
    <p:sldId id="282" r:id="rId38"/>
    <p:sldId id="281" r:id="rId39"/>
    <p:sldId id="283" r:id="rId40"/>
    <p:sldId id="284" r:id="rId41"/>
    <p:sldId id="286" r:id="rId42"/>
    <p:sldId id="331" r:id="rId43"/>
    <p:sldId id="287" r:id="rId44"/>
    <p:sldId id="332" r:id="rId45"/>
    <p:sldId id="288" r:id="rId46"/>
    <p:sldId id="344" r:id="rId47"/>
    <p:sldId id="362" r:id="rId48"/>
    <p:sldId id="289" r:id="rId49"/>
    <p:sldId id="341" r:id="rId50"/>
    <p:sldId id="342" r:id="rId51"/>
    <p:sldId id="343" r:id="rId52"/>
    <p:sldId id="290" r:id="rId53"/>
    <p:sldId id="291" r:id="rId54"/>
    <p:sldId id="292" r:id="rId55"/>
    <p:sldId id="345" r:id="rId56"/>
    <p:sldId id="306" r:id="rId57"/>
    <p:sldId id="347" r:id="rId58"/>
    <p:sldId id="293" r:id="rId59"/>
    <p:sldId id="294" r:id="rId60"/>
    <p:sldId id="295" r:id="rId61"/>
    <p:sldId id="314" r:id="rId62"/>
    <p:sldId id="350" r:id="rId63"/>
    <p:sldId id="351" r:id="rId64"/>
    <p:sldId id="358" r:id="rId65"/>
    <p:sldId id="355" r:id="rId66"/>
    <p:sldId id="357" r:id="rId67"/>
    <p:sldId id="360" r:id="rId68"/>
    <p:sldId id="356" r:id="rId69"/>
    <p:sldId id="361" r:id="rId70"/>
    <p:sldId id="320" r:id="rId71"/>
    <p:sldId id="321" r:id="rId72"/>
    <p:sldId id="322" r:id="rId73"/>
    <p:sldId id="311" r:id="rId74"/>
    <p:sldId id="310" r:id="rId75"/>
    <p:sldId id="307" r:id="rId76"/>
    <p:sldId id="308" r:id="rId77"/>
    <p:sldId id="348" r:id="rId78"/>
    <p:sldId id="346" r:id="rId79"/>
    <p:sldId id="330" r:id="rId80"/>
    <p:sldId id="349" r:id="rId81"/>
    <p:sldId id="298" r:id="rId82"/>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Estilo medio 4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01" autoAdjust="0"/>
    <p:restoredTop sz="77647" autoAdjust="0"/>
  </p:normalViewPr>
  <p:slideViewPr>
    <p:cSldViewPr>
      <p:cViewPr>
        <p:scale>
          <a:sx n="75" d="100"/>
          <a:sy n="75" d="100"/>
        </p:scale>
        <p:origin x="-1944" y="-34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p:scale>
          <a:sx n="125" d="100"/>
          <a:sy n="125" d="100"/>
        </p:scale>
        <p:origin x="-2052" y="237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1 Marcador de encabezado"/>
          <p:cNvSpPr txBox="1">
            <a:spLocks noGrp="1"/>
          </p:cNvSpPr>
          <p:nvPr>
            <p:ph type="hdr" sz="quarter"/>
          </p:nvPr>
        </p:nvSpPr>
        <p:spPr>
          <a:xfrm>
            <a:off x="0" y="0"/>
            <a:ext cx="2971800" cy="457200"/>
          </a:xfrm>
          <a:prstGeom prst="rect">
            <a:avLst/>
          </a:prstGeom>
          <a:noFill/>
          <a:ln>
            <a:noFill/>
          </a:ln>
        </p:spPr>
        <p:txBody>
          <a:bodyPr vert="horz" wrap="square" lIns="91440" tIns="45720" rIns="91440" bIns="45720" anchor="t" anchorCtr="0" compatLnSpc="1"/>
          <a:lstStyle>
            <a:lvl1pPr fontAlgn="auto">
              <a:spcBef>
                <a:spcPts val="0"/>
              </a:spcBef>
              <a:spcAft>
                <a:spcPts val="0"/>
              </a:spcAft>
              <a:defRPr sz="1200">
                <a:solidFill>
                  <a:srgbClr val="000000"/>
                </a:solidFill>
                <a:latin typeface="Calibri"/>
                <a:cs typeface="+mn-cs"/>
              </a:defRPr>
            </a:lvl1pPr>
          </a:lstStyle>
          <a:p>
            <a:pPr>
              <a:defRPr sz="1800" b="0" i="0" u="none" strike="noStrike" kern="0" cap="none" spc="0" baseline="0">
                <a:solidFill>
                  <a:srgbClr val="000000"/>
                </a:solidFill>
                <a:uFillTx/>
              </a:defRPr>
            </a:pPr>
            <a:endParaRPr lang="es-ES" kern="0"/>
          </a:p>
        </p:txBody>
      </p:sp>
      <p:sp>
        <p:nvSpPr>
          <p:cNvPr id="3" name="2 Marcador de fecha"/>
          <p:cNvSpPr txBox="1">
            <a:spLocks noGrp="1"/>
          </p:cNvSpPr>
          <p:nvPr>
            <p:ph type="dt" sz="quarter" idx="1"/>
          </p:nvPr>
        </p:nvSpPr>
        <p:spPr>
          <a:xfrm>
            <a:off x="3884613" y="0"/>
            <a:ext cx="2971800" cy="457200"/>
          </a:xfrm>
          <a:prstGeom prst="rect">
            <a:avLst/>
          </a:prstGeom>
          <a:noFill/>
          <a:ln>
            <a:noFill/>
          </a:ln>
        </p:spPr>
        <p:txBody>
          <a:bodyPr vert="horz" wrap="square" lIns="91440" tIns="45720" rIns="91440" bIns="45720" anchor="t" anchorCtr="0" compatLnSpc="1"/>
          <a:lstStyle>
            <a:lvl1pPr algn="r" fontAlgn="auto">
              <a:spcBef>
                <a:spcPts val="0"/>
              </a:spcBef>
              <a:spcAft>
                <a:spcPts val="0"/>
              </a:spcAft>
              <a:defRPr sz="1200">
                <a:solidFill>
                  <a:srgbClr val="000000"/>
                </a:solidFill>
                <a:latin typeface="Calibri"/>
                <a:cs typeface="+mn-cs"/>
              </a:defRPr>
            </a:lvl1pPr>
          </a:lstStyle>
          <a:p>
            <a:pPr>
              <a:defRPr sz="1800" b="0" i="0" u="none" strike="noStrike" kern="0" cap="none" spc="0" baseline="0">
                <a:solidFill>
                  <a:srgbClr val="000000"/>
                </a:solidFill>
                <a:uFillTx/>
              </a:defRPr>
            </a:pPr>
            <a:fld id="{98A8D0BF-5496-43B9-828D-CEBE4266282E}" type="datetime1">
              <a:rPr lang="es-ES" kern="0"/>
              <a:pPr>
                <a:defRPr sz="1800" b="0" i="0" u="none" strike="noStrike" kern="0" cap="none" spc="0" baseline="0">
                  <a:solidFill>
                    <a:srgbClr val="000000"/>
                  </a:solidFill>
                  <a:uFillTx/>
                </a:defRPr>
              </a:pPr>
              <a:t>21/02/2012</a:t>
            </a:fld>
            <a:endParaRPr lang="es-ES" kern="0"/>
          </a:p>
        </p:txBody>
      </p:sp>
      <p:sp>
        <p:nvSpPr>
          <p:cNvPr id="4" name="3 Marcador de pie de página"/>
          <p:cNvSpPr txBox="1">
            <a:spLocks noGrp="1"/>
          </p:cNvSpPr>
          <p:nvPr>
            <p:ph type="ftr" sz="quarter" idx="2"/>
          </p:nvPr>
        </p:nvSpPr>
        <p:spPr>
          <a:xfrm>
            <a:off x="0" y="8685213"/>
            <a:ext cx="2971800" cy="457200"/>
          </a:xfrm>
          <a:prstGeom prst="rect">
            <a:avLst/>
          </a:prstGeom>
          <a:noFill/>
          <a:ln>
            <a:noFill/>
          </a:ln>
        </p:spPr>
        <p:txBody>
          <a:bodyPr vert="horz" wrap="square" lIns="91440" tIns="45720" rIns="91440" bIns="45720" anchor="b" anchorCtr="0" compatLnSpc="1"/>
          <a:lstStyle>
            <a:lvl1pPr fontAlgn="auto">
              <a:spcBef>
                <a:spcPts val="0"/>
              </a:spcBef>
              <a:spcAft>
                <a:spcPts val="0"/>
              </a:spcAft>
              <a:defRPr sz="1200">
                <a:solidFill>
                  <a:srgbClr val="000000"/>
                </a:solidFill>
                <a:latin typeface="Calibri"/>
                <a:cs typeface="+mn-cs"/>
              </a:defRPr>
            </a:lvl1pPr>
          </a:lstStyle>
          <a:p>
            <a:pPr>
              <a:defRPr sz="1800" b="0" i="0" u="none" strike="noStrike" kern="0" cap="none" spc="0" baseline="0">
                <a:solidFill>
                  <a:srgbClr val="000000"/>
                </a:solidFill>
                <a:uFillTx/>
              </a:defRPr>
            </a:pPr>
            <a:endParaRPr lang="es-ES" kern="0"/>
          </a:p>
        </p:txBody>
      </p:sp>
      <p:sp>
        <p:nvSpPr>
          <p:cNvPr id="5" name="4 Marcador de número de diapositiva"/>
          <p:cNvSpPr txBox="1">
            <a:spLocks noGrp="1"/>
          </p:cNvSpPr>
          <p:nvPr>
            <p:ph type="sldNum" sz="quarter" idx="3"/>
          </p:nvPr>
        </p:nvSpPr>
        <p:spPr>
          <a:xfrm>
            <a:off x="3884613" y="8685213"/>
            <a:ext cx="2971800" cy="457200"/>
          </a:xfrm>
          <a:prstGeom prst="rect">
            <a:avLst/>
          </a:prstGeom>
          <a:noFill/>
          <a:ln>
            <a:noFill/>
          </a:ln>
        </p:spPr>
        <p:txBody>
          <a:bodyPr vert="horz" wrap="square" lIns="91440" tIns="45720" rIns="91440" bIns="45720" anchor="b" anchorCtr="0" compatLnSpc="1"/>
          <a:lstStyle>
            <a:lvl1pPr algn="r" fontAlgn="auto">
              <a:spcBef>
                <a:spcPts val="0"/>
              </a:spcBef>
              <a:spcAft>
                <a:spcPts val="0"/>
              </a:spcAft>
              <a:defRPr kern="0">
                <a:solidFill>
                  <a:srgbClr val="000000"/>
                </a:solidFill>
                <a:latin typeface="+mn-lt"/>
                <a:cs typeface="+mn-cs"/>
              </a:defRPr>
            </a:lvl1pPr>
          </a:lstStyle>
          <a:p>
            <a:pPr>
              <a:defRPr sz="1800" b="0" i="0" u="none" strike="noStrike" kern="0" cap="none" spc="0" baseline="0">
                <a:solidFill>
                  <a:srgbClr val="000000"/>
                </a:solidFill>
                <a:uFillTx/>
              </a:defRPr>
            </a:pPr>
            <a:fld id="{85D5682A-CB45-46AF-9C88-CA1C7824F9D9}" type="slidenum">
              <a:rPr/>
              <a:pPr>
                <a:defRPr sz="1800" b="0" i="0" u="none" strike="noStrike" kern="0" cap="none" spc="0" baseline="0">
                  <a:solidFill>
                    <a:srgbClr val="000000"/>
                  </a:solidFill>
                  <a:uFillTx/>
                </a:defRPr>
              </a:pPr>
              <a:t>‹Nº›</a:t>
            </a:fld>
            <a:endParaRPr lang="es-ES" sz="1200"/>
          </a:p>
        </p:txBody>
      </p:sp>
    </p:spTree>
    <p:extLst>
      <p:ext uri="{BB962C8B-B14F-4D97-AF65-F5344CB8AC3E}">
        <p14:creationId xmlns:p14="http://schemas.microsoft.com/office/powerpoint/2010/main" val="37596551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1 Marcador de encabezado"/>
          <p:cNvSpPr txBox="1">
            <a:spLocks noGrp="1"/>
          </p:cNvSpPr>
          <p:nvPr>
            <p:ph type="hdr" sz="quarter"/>
          </p:nvPr>
        </p:nvSpPr>
        <p:spPr>
          <a:xfrm>
            <a:off x="0" y="0"/>
            <a:ext cx="2971800" cy="457200"/>
          </a:xfrm>
          <a:prstGeom prst="rect">
            <a:avLst/>
          </a:prstGeom>
          <a:noFill/>
          <a:ln>
            <a:noFill/>
          </a:ln>
        </p:spPr>
        <p:txBody>
          <a:bodyPr vert="horz" wrap="square" lIns="91440" tIns="45720" rIns="91440" bIns="45720" anchor="t" anchorCtr="0" compatLnSpc="1"/>
          <a:lstStyle>
            <a:lvl1pPr marL="0" marR="0" lvl="0"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cs typeface="+mn-cs"/>
              </a:defRPr>
            </a:lvl1pPr>
          </a:lstStyle>
          <a:p>
            <a:pPr>
              <a:defRPr/>
            </a:pPr>
            <a:endParaRPr/>
          </a:p>
        </p:txBody>
      </p:sp>
      <p:sp>
        <p:nvSpPr>
          <p:cNvPr id="3" name="2 Marcador de fecha"/>
          <p:cNvSpPr txBox="1">
            <a:spLocks noGrp="1"/>
          </p:cNvSpPr>
          <p:nvPr>
            <p:ph type="dt" idx="1"/>
          </p:nvPr>
        </p:nvSpPr>
        <p:spPr>
          <a:xfrm>
            <a:off x="3884613" y="0"/>
            <a:ext cx="2971800" cy="457200"/>
          </a:xfrm>
          <a:prstGeom prst="rect">
            <a:avLst/>
          </a:prstGeom>
          <a:noFill/>
          <a:ln>
            <a:noFill/>
          </a:ln>
        </p:spPr>
        <p:txBody>
          <a:bodyPr vert="horz" wrap="square" lIns="91440" tIns="45720" rIns="91440" bIns="45720" anchor="t" anchorCtr="0" compatLnSpc="1"/>
          <a:lstStyle>
            <a:lvl1pPr marL="0" marR="0" lvl="0" indent="0" algn="r"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cs typeface="+mn-cs"/>
              </a:defRPr>
            </a:lvl1pPr>
          </a:lstStyle>
          <a:p>
            <a:pPr>
              <a:defRPr/>
            </a:pPr>
            <a:fld id="{86D115AE-3CE0-419F-BE04-1FD7E5A7BB56}" type="datetime1">
              <a:rPr/>
              <a:pPr>
                <a:defRPr/>
              </a:pPr>
              <a:t>09/11/2010</a:t>
            </a:fld>
            <a:endParaRPr/>
          </a:p>
        </p:txBody>
      </p:sp>
      <p:sp>
        <p:nvSpPr>
          <p:cNvPr id="13316" name="3 Marcador de imagen de diapositiva"/>
          <p:cNvSpPr>
            <a:spLocks noGrp="1" noRot="1" noChangeAspect="1"/>
          </p:cNvSpPr>
          <p:nvPr>
            <p:ph type="sldImg" idx="2"/>
          </p:nvPr>
        </p:nvSpPr>
        <p:spPr bwMode="auto">
          <a:xfrm>
            <a:off x="1143000" y="685800"/>
            <a:ext cx="4572000" cy="3429000"/>
          </a:xfrm>
          <a:prstGeom prst="rect">
            <a:avLst/>
          </a:prstGeom>
          <a:noFill/>
          <a:ln w="12701">
            <a:solidFill>
              <a:srgbClr val="000000"/>
            </a:solidFill>
            <a:miter lim="800000"/>
            <a:headEnd/>
            <a:tailEnd/>
          </a:ln>
        </p:spPr>
      </p:sp>
      <p:sp>
        <p:nvSpPr>
          <p:cNvPr id="5" name="4 Marcador de notas"/>
          <p:cNvSpPr txBox="1">
            <a:spLocks noGrp="1"/>
          </p:cNvSpPr>
          <p:nvPr>
            <p:ph type="body" sz="quarter" idx="3"/>
          </p:nvPr>
        </p:nvSpPr>
        <p:spPr>
          <a:xfrm>
            <a:off x="685800" y="4343400"/>
            <a:ext cx="5486400" cy="4114800"/>
          </a:xfrm>
          <a:prstGeom prst="rect">
            <a:avLst/>
          </a:prstGeom>
          <a:noFill/>
          <a:ln>
            <a:noFill/>
          </a:ln>
        </p:spPr>
        <p:txBody>
          <a:bodyPr vert="horz" wrap="square" lIns="91440" tIns="45720" rIns="91440" bIns="45720" anchor="t" anchorCtr="0" compatLnSpc="1"/>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5 Marcador de pie de página"/>
          <p:cNvSpPr txBox="1">
            <a:spLocks noGrp="1"/>
          </p:cNvSpPr>
          <p:nvPr>
            <p:ph type="ftr" sz="quarter" idx="4"/>
          </p:nvPr>
        </p:nvSpPr>
        <p:spPr>
          <a:xfrm>
            <a:off x="0" y="8685213"/>
            <a:ext cx="2971800" cy="457200"/>
          </a:xfrm>
          <a:prstGeom prst="rect">
            <a:avLst/>
          </a:prstGeom>
          <a:noFill/>
          <a:ln>
            <a:noFill/>
          </a:ln>
        </p:spPr>
        <p:txBody>
          <a:bodyPr vert="horz" wrap="square" lIns="91440" tIns="45720" rIns="91440" bIns="45720" anchor="b" anchorCtr="0" compatLnSpc="1"/>
          <a:lstStyle>
            <a:lvl1pPr marL="0" marR="0" lvl="0" indent="0" algn="l"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cs typeface="+mn-cs"/>
              </a:defRPr>
            </a:lvl1pPr>
          </a:lstStyle>
          <a:p>
            <a:pPr>
              <a:defRPr/>
            </a:pPr>
            <a:endParaRPr/>
          </a:p>
        </p:txBody>
      </p:sp>
      <p:sp>
        <p:nvSpPr>
          <p:cNvPr id="7" name="6 Marcador de número de diapositiva"/>
          <p:cNvSpPr txBox="1">
            <a:spLocks noGrp="1"/>
          </p:cNvSpPr>
          <p:nvPr>
            <p:ph type="sldNum" sz="quarter" idx="5"/>
          </p:nvPr>
        </p:nvSpPr>
        <p:spPr>
          <a:xfrm>
            <a:off x="3884613" y="8685213"/>
            <a:ext cx="2971800" cy="457200"/>
          </a:xfrm>
          <a:prstGeom prst="rect">
            <a:avLst/>
          </a:prstGeom>
          <a:noFill/>
          <a:ln>
            <a:noFill/>
          </a:ln>
        </p:spPr>
        <p:txBody>
          <a:bodyPr vert="horz" wrap="square" lIns="91440" tIns="45720" rIns="91440" bIns="45720" anchor="b" anchorCtr="0" compatLnSpc="1"/>
          <a:lstStyle>
            <a:lvl1pPr marL="0" marR="0" lvl="0" indent="0" algn="r" defTabSz="914400" rtl="0" fontAlgn="auto" hangingPunct="1">
              <a:lnSpc>
                <a:spcPct val="100000"/>
              </a:lnSpc>
              <a:spcBef>
                <a:spcPts val="0"/>
              </a:spcBef>
              <a:spcAft>
                <a:spcPts val="0"/>
              </a:spcAft>
              <a:buNone/>
              <a:tabLst/>
              <a:defRPr lang="es-ES" sz="1200" b="0" i="0" u="none" strike="noStrike" kern="1200" cap="none" spc="0" baseline="0">
                <a:solidFill>
                  <a:srgbClr val="000000"/>
                </a:solidFill>
                <a:uFillTx/>
                <a:latin typeface="Calibri"/>
                <a:cs typeface="+mn-cs"/>
              </a:defRPr>
            </a:lvl1pPr>
          </a:lstStyle>
          <a:p>
            <a:pPr>
              <a:defRPr/>
            </a:pPr>
            <a:fld id="{5DE00FAD-CB4C-4CE6-B6B8-0015666C4D43}" type="slidenum">
              <a:rPr/>
              <a:pPr>
                <a:defRPr/>
              </a:pPr>
              <a:t>‹Nº›</a:t>
            </a:fld>
            <a:endParaRPr/>
          </a:p>
        </p:txBody>
      </p:sp>
    </p:spTree>
    <p:extLst>
      <p:ext uri="{BB962C8B-B14F-4D97-AF65-F5344CB8AC3E}">
        <p14:creationId xmlns:p14="http://schemas.microsoft.com/office/powerpoint/2010/main" val="2234762442"/>
      </p:ext>
    </p:extLst>
  </p:cSld>
  <p:clrMap bg1="lt1" tx1="dk1" bg2="lt2" tx2="dk2" accent1="accent1" accent2="accent2" accent3="accent3" accent4="accent4" accent5="accent5" accent6="accent6" hlink="hlink" folHlink="folHlink"/>
  <p:notesStyle>
    <a:lvl1pPr algn="l" rtl="0" eaLnBrk="0" fontAlgn="base">
      <a:spcBef>
        <a:spcPct val="0"/>
      </a:spcBef>
      <a:spcAft>
        <a:spcPct val="0"/>
      </a:spcAft>
      <a:defRPr lang="es-ES" sz="1200" kern="1200">
        <a:solidFill>
          <a:srgbClr val="000000"/>
        </a:solidFill>
        <a:latin typeface="Calibri"/>
      </a:defRPr>
    </a:lvl1pPr>
    <a:lvl2pPr marL="457200" lvl="1" algn="l" rtl="0" eaLnBrk="0" fontAlgn="base">
      <a:spcBef>
        <a:spcPct val="0"/>
      </a:spcBef>
      <a:spcAft>
        <a:spcPct val="0"/>
      </a:spcAft>
      <a:defRPr lang="es-ES" sz="1200" kern="1200">
        <a:solidFill>
          <a:srgbClr val="000000"/>
        </a:solidFill>
        <a:latin typeface="Calibri"/>
      </a:defRPr>
    </a:lvl2pPr>
    <a:lvl3pPr marL="914400" lvl="2" algn="l" rtl="0" eaLnBrk="0" fontAlgn="base">
      <a:spcBef>
        <a:spcPct val="0"/>
      </a:spcBef>
      <a:spcAft>
        <a:spcPct val="0"/>
      </a:spcAft>
      <a:defRPr lang="es-ES" sz="1200" kern="1200">
        <a:solidFill>
          <a:srgbClr val="000000"/>
        </a:solidFill>
        <a:latin typeface="Calibri"/>
      </a:defRPr>
    </a:lvl3pPr>
    <a:lvl4pPr marL="1371600" lvl="3" algn="l" rtl="0" eaLnBrk="0" fontAlgn="base">
      <a:spcBef>
        <a:spcPct val="0"/>
      </a:spcBef>
      <a:spcAft>
        <a:spcPct val="0"/>
      </a:spcAft>
      <a:defRPr lang="es-ES" sz="1200" kern="1200">
        <a:solidFill>
          <a:srgbClr val="000000"/>
        </a:solidFill>
        <a:latin typeface="Calibri"/>
      </a:defRPr>
    </a:lvl4pPr>
    <a:lvl5pPr marL="1828800" lvl="4" algn="l" rtl="0" eaLnBrk="0" fontAlgn="base">
      <a:spcBef>
        <a:spcPct val="0"/>
      </a:spcBef>
      <a:spcAft>
        <a:spcPct val="0"/>
      </a:spcAft>
      <a:defRPr lang="es-ES" sz="1200" kern="1200">
        <a:solidFill>
          <a:srgbClr val="000000"/>
        </a:solidFill>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projetsii.informatica.us.e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1 Marcador de imagen de diapositiva"/>
          <p:cNvSpPr>
            <a:spLocks noGrp="1" noRot="1" noChangeAspect="1"/>
          </p:cNvSpPr>
          <p:nvPr>
            <p:ph type="sldImg"/>
          </p:nvPr>
        </p:nvSpPr>
        <p:spPr>
          <a:ln/>
        </p:spPr>
      </p:sp>
      <p:sp>
        <p:nvSpPr>
          <p:cNvPr id="16386" name="2 Marcador de notas"/>
          <p:cNvSpPr txBox="1">
            <a:spLocks noGrp="1"/>
          </p:cNvSpPr>
          <p:nvPr>
            <p:ph type="body" sz="quarter" idx="1"/>
          </p:nvPr>
        </p:nvSpPr>
        <p:spPr bwMode="auto">
          <a:noFill/>
        </p:spPr>
        <p:txBody>
          <a:bodyPr numCol="1">
            <a:prstTxWarp prst="textNoShape">
              <a:avLst/>
            </a:prstTxWarp>
          </a:bodyPr>
          <a:lstStyle/>
          <a:p>
            <a:pPr eaLnBrk="1"/>
            <a:r>
              <a:rPr smtClean="0">
                <a:latin typeface="Calibri" pitchFamily="34" charset="0"/>
              </a:rPr>
              <a:t>Bienvenidos al curso de formación para usuarios del nuevo servicio de gestión de trabajos académicos para la ETSII: </a:t>
            </a:r>
            <a:r>
              <a:rPr b="1" smtClean="0">
                <a:latin typeface="Calibri" pitchFamily="34" charset="0"/>
              </a:rPr>
              <a:t>ProjETSII</a:t>
            </a:r>
            <a:r>
              <a:rPr smtClean="0">
                <a:latin typeface="Calibri" pitchFamily="34" charset="0"/>
              </a:rPr>
              <a:t>.</a:t>
            </a:r>
          </a:p>
          <a:p>
            <a:pPr eaLnBrk="1"/>
            <a:endParaRPr smtClean="0">
              <a:latin typeface="Calibri" pitchFamily="34" charset="0"/>
            </a:endParaRPr>
          </a:p>
          <a:p>
            <a:pPr eaLnBrk="1"/>
            <a:r>
              <a:rPr smtClean="0">
                <a:latin typeface="Calibri" pitchFamily="34" charset="0"/>
              </a:rPr>
              <a:t>Este curso fue impartido el 6 de Octubre de 2010 en la ETSII y se colocará como material de ayuda en la propia web de ProjETSII.</a:t>
            </a:r>
          </a:p>
        </p:txBody>
      </p:sp>
      <p:sp>
        <p:nvSpPr>
          <p:cNvPr id="4" name="3 Marcador de número de diapositiva"/>
          <p:cNvSpPr txBox="1"/>
          <p:nvPr/>
        </p:nvSpPr>
        <p:spPr>
          <a:xfrm>
            <a:off x="3884613" y="8685213"/>
            <a:ext cx="2971800" cy="4572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23BFD0D6-1217-4DA0-9220-F4D91BD269E1}" type="slidenum">
              <a:rPr kern="0">
                <a:solidFill>
                  <a:srgbClr val="000000"/>
                </a:solidFill>
                <a:latin typeface="+mn-lt"/>
                <a:cs typeface="+mn-cs"/>
              </a:rPr>
              <a:pPr algn="r" fontAlgn="auto">
                <a:spcBef>
                  <a:spcPts val="0"/>
                </a:spcBef>
                <a:spcAft>
                  <a:spcPts val="0"/>
                </a:spcAft>
                <a:defRPr sz="1800" b="0" i="0" u="none" strike="noStrike" kern="0" cap="none" spc="0" baseline="0">
                  <a:solidFill>
                    <a:srgbClr val="000000"/>
                  </a:solidFill>
                  <a:uFillTx/>
                </a:defRPr>
              </a:pPr>
              <a:t>1</a:t>
            </a:fld>
            <a:endParaRPr lang="es-ES" sz="1200" dirty="0">
              <a:solidFill>
                <a:srgbClr val="000000"/>
              </a:solidFill>
              <a:latin typeface="Calibri"/>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1 Marcador de imagen de diapositiva"/>
          <p:cNvSpPr>
            <a:spLocks noGrp="1" noRot="1" noChangeAspect="1"/>
          </p:cNvSpPr>
          <p:nvPr>
            <p:ph type="sldImg"/>
          </p:nvPr>
        </p:nvSpPr>
        <p:spPr>
          <a:ln/>
        </p:spPr>
      </p:sp>
      <p:sp>
        <p:nvSpPr>
          <p:cNvPr id="34818" name="2 Marcador de notas"/>
          <p:cNvSpPr txBox="1">
            <a:spLocks noGrp="1"/>
          </p:cNvSpPr>
          <p:nvPr>
            <p:ph type="body" sz="quarter" idx="1"/>
          </p:nvPr>
        </p:nvSpPr>
        <p:spPr bwMode="auto">
          <a:noFill/>
        </p:spPr>
        <p:txBody>
          <a:bodyPr numCol="1">
            <a:prstTxWarp prst="textNoShape">
              <a:avLst/>
            </a:prstTxWarp>
          </a:bodyPr>
          <a:lstStyle/>
          <a:p>
            <a:pPr eaLnBrk="1"/>
            <a:r>
              <a:rPr smtClean="0">
                <a:latin typeface="Calibri" pitchFamily="34" charset="0"/>
              </a:rPr>
              <a:t>Una de las mecánicas más útiles para el desarrollo de un proyecto son las tareas y su visualización. Se puede indicar una fecha de inicio y fin para esa tarea, e incluso llevar un control del tiempo y porcentaje realizado. También se le puede asignar una prioridad, enlazar con la subida de un fichero, y encajar en una categoría (que se pueden definir tantas como se quieran). Con todos estos datos, pueden visualizarse las peticiones de manera personalizada estableciendo filtros, y servir así de informes de tareas o incidencias</a:t>
            </a:r>
          </a:p>
          <a:p>
            <a:pPr eaLnBrk="1"/>
            <a:endParaRPr smtClean="0">
              <a:latin typeface="Calibri" pitchFamily="34" charset="0"/>
            </a:endParaRPr>
          </a:p>
          <a:p>
            <a:pPr eaLnBrk="1"/>
            <a:r>
              <a:rPr smtClean="0">
                <a:latin typeface="Calibri" pitchFamily="34" charset="0"/>
              </a:rPr>
              <a:t>ProjETSII incluye un calendario para visualizar todas las tareas a lo largo de un mes elegido, marcando claramente el día de inicio y de fin de cada tarea. Igualmente ocurre con la vista en diagrama de Gantt, que va marcando el porcentaje completado conforme avanzan los días. Las peticiones que se visualizan en ambos casos están sujetas a los filtros definidos por el usuario.</a:t>
            </a:r>
          </a:p>
          <a:p>
            <a:pPr eaLnBrk="1"/>
            <a:endParaRPr smtClean="0">
              <a:latin typeface="Calibri" pitchFamily="34" charset="0"/>
            </a:endParaRPr>
          </a:p>
          <a:p>
            <a:pPr eaLnBrk="1"/>
            <a:r>
              <a:rPr smtClean="0">
                <a:latin typeface="Calibri" pitchFamily="34" charset="0"/>
              </a:rPr>
              <a:t>ProjETSII</a:t>
            </a:r>
            <a:r>
              <a:rPr b="1" smtClean="0">
                <a:latin typeface="Calibri" pitchFamily="34" charset="0"/>
              </a:rPr>
              <a:t> </a:t>
            </a:r>
            <a:r>
              <a:rPr smtClean="0">
                <a:latin typeface="Calibri" pitchFamily="34" charset="0"/>
              </a:rPr>
              <a:t>permite enviar notificaciones por correo electrónico en todos los proyectos, definiendo antes los eventos que activan estos avisos. Además cada usuario en su configuración puede elegir recibir notificaciones de cualquier evento, o solo las relacionadas con él (por ejemplo uno de los campos de las peticiones son las personas en seguimiento). Puede configurarse además el servidor de correo entrante, permitiendo así actualizar peticiones simplemente por email e incluso crear nuevas tareas. </a:t>
            </a:r>
          </a:p>
        </p:txBody>
      </p:sp>
      <p:sp>
        <p:nvSpPr>
          <p:cNvPr id="4" name="3 Marcador de número de diapositiva"/>
          <p:cNvSpPr txBox="1"/>
          <p:nvPr/>
        </p:nvSpPr>
        <p:spPr>
          <a:xfrm>
            <a:off x="3884613" y="8685213"/>
            <a:ext cx="2971800" cy="4572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ADEDACA-A866-456E-ADB7-57FF28B5DEE1}" type="slidenum">
              <a:rPr kern="0">
                <a:solidFill>
                  <a:srgbClr val="000000"/>
                </a:solidFill>
                <a:latin typeface="+mn-lt"/>
                <a:cs typeface="+mn-cs"/>
              </a:rPr>
              <a:pPr algn="r" fontAlgn="auto">
                <a:spcBef>
                  <a:spcPts val="0"/>
                </a:spcBef>
                <a:spcAft>
                  <a:spcPts val="0"/>
                </a:spcAft>
                <a:defRPr sz="1800" b="0" i="0" u="none" strike="noStrike" kern="0" cap="none" spc="0" baseline="0">
                  <a:solidFill>
                    <a:srgbClr val="000000"/>
                  </a:solidFill>
                  <a:uFillTx/>
                </a:defRPr>
              </a:pPr>
              <a:t>10</a:t>
            </a:fld>
            <a:endParaRPr lang="es-ES" sz="1200">
              <a:solidFill>
                <a:srgbClr val="000000"/>
              </a:solidFill>
              <a:latin typeface="Calibri"/>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1 Marcador de imagen de diapositiva"/>
          <p:cNvSpPr>
            <a:spLocks noGrp="1" noRot="1" noChangeAspect="1"/>
          </p:cNvSpPr>
          <p:nvPr>
            <p:ph type="sldImg"/>
          </p:nvPr>
        </p:nvSpPr>
        <p:spPr>
          <a:ln/>
        </p:spPr>
      </p:sp>
      <p:sp>
        <p:nvSpPr>
          <p:cNvPr id="36866" name="2 Marcador de notas"/>
          <p:cNvSpPr txBox="1">
            <a:spLocks noGrp="1"/>
          </p:cNvSpPr>
          <p:nvPr>
            <p:ph type="body" sz="quarter" idx="1"/>
          </p:nvPr>
        </p:nvSpPr>
        <p:spPr bwMode="auto">
          <a:noFill/>
        </p:spPr>
        <p:txBody>
          <a:bodyPr numCol="1">
            <a:prstTxWarp prst="textNoShape">
              <a:avLst/>
            </a:prstTxWarp>
          </a:bodyPr>
          <a:lstStyle/>
          <a:p>
            <a:pPr eaLnBrk="1"/>
            <a:r>
              <a:rPr smtClean="0">
                <a:latin typeface="Calibri" pitchFamily="34" charset="0"/>
              </a:rPr>
              <a:t>ProjETSII incluye también herramientas colaborativas dentro de los propios proyectos como son el wiki, los foros y las noticias, que serán de gran utilidad cuando el proyecto sea llevado a cabo por más de una persona.</a:t>
            </a:r>
          </a:p>
          <a:p>
            <a:pPr eaLnBrk="1"/>
            <a:endParaRPr smtClean="0">
              <a:latin typeface="Calibri" pitchFamily="34" charset="0"/>
            </a:endParaRPr>
          </a:p>
          <a:p>
            <a:pPr eaLnBrk="1"/>
            <a:r>
              <a:rPr smtClean="0">
                <a:latin typeface="Calibri" pitchFamily="34" charset="0"/>
              </a:rPr>
              <a:t>Adicionalmente, el sistema permite subir documentos y ficheros de cualquier tipo, con lo que también puede servir como gestor documental o repositorio de archivos.</a:t>
            </a:r>
          </a:p>
          <a:p>
            <a:pPr eaLnBrk="1"/>
            <a:endParaRPr b="1" smtClean="0">
              <a:latin typeface="Calibri" pitchFamily="34" charset="0"/>
            </a:endParaRPr>
          </a:p>
          <a:p>
            <a:pPr eaLnBrk="1"/>
            <a:r>
              <a:rPr smtClean="0">
                <a:latin typeface="Calibri" pitchFamily="34" charset="0"/>
              </a:rPr>
              <a:t>Casi cualquier actividad de cada proyecto puede exportarse a diferentes formatos, en la mayoría de los casos a </a:t>
            </a:r>
            <a:r>
              <a:rPr i="1" smtClean="0">
                <a:latin typeface="Calibri" pitchFamily="34" charset="0"/>
              </a:rPr>
              <a:t>Atom</a:t>
            </a:r>
            <a:r>
              <a:rPr smtClean="0">
                <a:latin typeface="Calibri" pitchFamily="34" charset="0"/>
              </a:rPr>
              <a:t>, para ser seguida desde un lector RSS.</a:t>
            </a:r>
          </a:p>
          <a:p>
            <a:pPr eaLnBrk="1"/>
            <a:endParaRPr smtClean="0">
              <a:latin typeface="Calibri" pitchFamily="34" charset="0"/>
            </a:endParaRPr>
          </a:p>
          <a:p>
            <a:pPr eaLnBrk="1"/>
            <a:r>
              <a:rPr smtClean="0">
                <a:latin typeface="Calibri" pitchFamily="34" charset="0"/>
              </a:rPr>
              <a:t>En todos los proyectos existe el módulo de "Actividad", que refleja todo el flujo por días en el proyecto y lo muestra en una lista. Los informes de tareas que pueden generarse añadiendo filtros, y que permiten visualizar las diferentes tareas de un proyecto, pueden exportarse en PDF o formato CSV, pudiendo así imprimirlos posteriormente en un formato organizado. Las páginas de la wiki en cambio, pueden exportarse en HTML o TXT.</a:t>
            </a:r>
          </a:p>
          <a:p>
            <a:pPr eaLnBrk="1"/>
            <a:endParaRPr smtClean="0">
              <a:latin typeface="Calibri" pitchFamily="34" charset="0"/>
            </a:endParaRPr>
          </a:p>
        </p:txBody>
      </p:sp>
      <p:sp>
        <p:nvSpPr>
          <p:cNvPr id="4" name="3 Marcador de número de diapositiva"/>
          <p:cNvSpPr txBox="1"/>
          <p:nvPr/>
        </p:nvSpPr>
        <p:spPr>
          <a:xfrm>
            <a:off x="3884613" y="8685213"/>
            <a:ext cx="2971800" cy="4572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21D997BC-F449-490D-A23C-7B91E081DC43}" type="slidenum">
              <a:rPr kern="0">
                <a:solidFill>
                  <a:srgbClr val="000000"/>
                </a:solidFill>
                <a:latin typeface="+mn-lt"/>
                <a:cs typeface="+mn-cs"/>
              </a:rPr>
              <a:pPr algn="r" fontAlgn="auto">
                <a:spcBef>
                  <a:spcPts val="0"/>
                </a:spcBef>
                <a:spcAft>
                  <a:spcPts val="0"/>
                </a:spcAft>
                <a:defRPr sz="1800" b="0" i="0" u="none" strike="noStrike" kern="0" cap="none" spc="0" baseline="0">
                  <a:solidFill>
                    <a:srgbClr val="000000"/>
                  </a:solidFill>
                  <a:uFillTx/>
                </a:defRPr>
              </a:pPr>
              <a:t>11</a:t>
            </a:fld>
            <a:endParaRPr lang="es-ES" sz="1200">
              <a:solidFill>
                <a:srgbClr val="000000"/>
              </a:solidFill>
              <a:latin typeface="Calibri"/>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1 Marcador de imagen de diapositiva"/>
          <p:cNvSpPr>
            <a:spLocks noGrp="1" noRot="1" noChangeAspect="1"/>
          </p:cNvSpPr>
          <p:nvPr>
            <p:ph type="sldImg"/>
          </p:nvPr>
        </p:nvSpPr>
        <p:spPr>
          <a:ln/>
        </p:spPr>
      </p:sp>
      <p:sp>
        <p:nvSpPr>
          <p:cNvPr id="38914" name="2 Marcador de notas"/>
          <p:cNvSpPr txBox="1">
            <a:spLocks noGrp="1"/>
          </p:cNvSpPr>
          <p:nvPr>
            <p:ph type="body" sz="quarter" idx="1"/>
          </p:nvPr>
        </p:nvSpPr>
        <p:spPr bwMode="auto">
          <a:noFill/>
        </p:spPr>
        <p:txBody>
          <a:bodyPr numCol="1">
            <a:prstTxWarp prst="textNoShape">
              <a:avLst/>
            </a:prstTxWarp>
          </a:bodyPr>
          <a:lstStyle/>
          <a:p>
            <a:pPr eaLnBrk="1"/>
            <a:r>
              <a:rPr smtClean="0">
                <a:latin typeface="Calibri" pitchFamily="34" charset="0"/>
              </a:rPr>
              <a:t>¿A qué se refiere el control de versiones? </a:t>
            </a:r>
          </a:p>
          <a:p>
            <a:pPr eaLnBrk="1"/>
            <a:endParaRPr smtClean="0">
              <a:latin typeface="Calibri" pitchFamily="34" charset="0"/>
            </a:endParaRPr>
          </a:p>
          <a:p>
            <a:pPr eaLnBrk="1"/>
            <a:r>
              <a:rPr smtClean="0">
                <a:latin typeface="Calibri" pitchFamily="34" charset="0"/>
              </a:rPr>
              <a:t>Trata de controlar los cambios que realizan los programadores sobre el código fuente (o cualquier otro tipo de usuario sobre un documento cualquiera que pueda tener varias versiones) de forma que no se produzcan inconsistencias por trabajar mas de una persona con el mismo documento y se pueda volver hacia atrás en las versiones de forma cómoda o se pueda comprobar los cambios o los errores corregidos en cada versión.</a:t>
            </a:r>
            <a:endParaRPr b="1" smtClean="0">
              <a:latin typeface="Calibri" pitchFamily="34" charset="0"/>
            </a:endParaRPr>
          </a:p>
          <a:p>
            <a:pPr eaLnBrk="1"/>
            <a:endParaRPr b="1" smtClean="0">
              <a:latin typeface="Calibri" pitchFamily="34" charset="0"/>
            </a:endParaRPr>
          </a:p>
          <a:p>
            <a:pPr eaLnBrk="1"/>
            <a:r>
              <a:rPr smtClean="0">
                <a:latin typeface="Calibri" pitchFamily="34" charset="0"/>
              </a:rPr>
              <a:t>PeojETSII está integrado con un repositorio de código de tipo </a:t>
            </a:r>
            <a:r>
              <a:rPr i="1" smtClean="0">
                <a:latin typeface="Calibri" pitchFamily="34" charset="0"/>
              </a:rPr>
              <a:t>Subversion</a:t>
            </a:r>
            <a:r>
              <a:rPr smtClean="0">
                <a:latin typeface="Calibri" pitchFamily="34" charset="0"/>
              </a:rPr>
              <a:t> al que tan solo hay que indicarle el directorio local ya que el directorio remoto se crea por defecto al dar de alta el proyecto. La aplicación sirve así de interfaz web para el seguimiento del desarrollo de un proyecto. Pueden descargarse los ficheros, ver el historial, los cambios, e incluso descargar un archivo a modo de parche para aplicar a código desactualizado. Es un sistema de seguimiento de versiones, aunque no pueden actualizarse los ficheros directamente, sino a través del cliente </a:t>
            </a:r>
            <a:r>
              <a:rPr i="1" smtClean="0">
                <a:latin typeface="Calibri" pitchFamily="34" charset="0"/>
              </a:rPr>
              <a:t>SVN</a:t>
            </a:r>
            <a:r>
              <a:rPr smtClean="0">
                <a:latin typeface="Calibri" pitchFamily="34" charset="0"/>
              </a:rPr>
              <a:t>.</a:t>
            </a:r>
          </a:p>
          <a:p>
            <a:pPr eaLnBrk="1"/>
            <a:endParaRPr b="1" smtClean="0">
              <a:latin typeface="Calibri" pitchFamily="34" charset="0"/>
            </a:endParaRPr>
          </a:p>
          <a:p>
            <a:pPr eaLnBrk="1"/>
            <a:r>
              <a:rPr smtClean="0">
                <a:latin typeface="Calibri" pitchFamily="34" charset="0"/>
              </a:rPr>
              <a:t>Además dentro de un proyecto pueden establecerse versiones y asignar tareas a determinadas versiones, así conforme se marquen tareas completadas, las versiones irán completando su porcentaje automáticamente.</a:t>
            </a:r>
          </a:p>
          <a:p>
            <a:pPr eaLnBrk="1"/>
            <a:endParaRPr smtClean="0">
              <a:latin typeface="Calibri" pitchFamily="34" charset="0"/>
            </a:endParaRPr>
          </a:p>
        </p:txBody>
      </p:sp>
      <p:sp>
        <p:nvSpPr>
          <p:cNvPr id="4" name="3 Marcador de número de diapositiva"/>
          <p:cNvSpPr txBox="1"/>
          <p:nvPr/>
        </p:nvSpPr>
        <p:spPr>
          <a:xfrm>
            <a:off x="3884613" y="8685213"/>
            <a:ext cx="2971800" cy="4572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8055DA59-4E24-4590-853B-AB7F01140330}" type="slidenum">
              <a:rPr kern="0">
                <a:solidFill>
                  <a:srgbClr val="000000"/>
                </a:solidFill>
                <a:latin typeface="+mn-lt"/>
                <a:cs typeface="+mn-cs"/>
              </a:rPr>
              <a:pPr algn="r" fontAlgn="auto">
                <a:spcBef>
                  <a:spcPts val="0"/>
                </a:spcBef>
                <a:spcAft>
                  <a:spcPts val="0"/>
                </a:spcAft>
                <a:defRPr sz="1800" b="0" i="0" u="none" strike="noStrike" kern="0" cap="none" spc="0" baseline="0">
                  <a:solidFill>
                    <a:srgbClr val="000000"/>
                  </a:solidFill>
                  <a:uFillTx/>
                </a:defRPr>
              </a:pPr>
              <a:t>12</a:t>
            </a:fld>
            <a:endParaRPr lang="es-ES" sz="1200">
              <a:solidFill>
                <a:srgbClr val="000000"/>
              </a:solidFill>
              <a:latin typeface="Calibri"/>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1 Marcador de imagen de diapositiva"/>
          <p:cNvSpPr>
            <a:spLocks noGrp="1" noRot="1" noChangeAspect="1"/>
          </p:cNvSpPr>
          <p:nvPr>
            <p:ph type="sldImg"/>
          </p:nvPr>
        </p:nvSpPr>
        <p:spPr>
          <a:ln/>
        </p:spPr>
      </p:sp>
      <p:sp>
        <p:nvSpPr>
          <p:cNvPr id="40962" name="2 Marcador de notas"/>
          <p:cNvSpPr txBox="1">
            <a:spLocks noGrp="1"/>
          </p:cNvSpPr>
          <p:nvPr>
            <p:ph type="body" sz="quarter" idx="1"/>
          </p:nvPr>
        </p:nvSpPr>
        <p:spPr bwMode="auto">
          <a:noFill/>
        </p:spPr>
        <p:txBody>
          <a:bodyPr numCol="1">
            <a:prstTxWarp prst="textNoShape">
              <a:avLst/>
            </a:prstTxWarp>
          </a:bodyPr>
          <a:lstStyle/>
          <a:p>
            <a:pPr eaLnBrk="1"/>
            <a:r>
              <a:rPr smtClean="0">
                <a:latin typeface="Calibri" pitchFamily="34" charset="0"/>
              </a:rPr>
              <a:t>A continuación profundizaremos más en cada apartado del sistema ProjETSII.</a:t>
            </a:r>
          </a:p>
          <a:p>
            <a:pPr eaLnBrk="1"/>
            <a:endParaRPr smtClean="0">
              <a:latin typeface="Calibri" pitchFamily="34" charset="0"/>
            </a:endParaRPr>
          </a:p>
          <a:p>
            <a:pPr eaLnBrk="1"/>
            <a:r>
              <a:rPr smtClean="0">
                <a:latin typeface="Calibri" pitchFamily="34" charset="0"/>
              </a:rPr>
              <a:t>La configuración del ProjeTSII está enfocada en un uso generalizado de la herramienta para la realización de prácticas de cualquier asignatura, proyectos fin de carrera, trabajos fin de grado o de máster.</a:t>
            </a:r>
          </a:p>
          <a:p>
            <a:pPr eaLnBrk="1"/>
            <a:r>
              <a:rPr smtClean="0">
                <a:latin typeface="Calibri" pitchFamily="34" charset="0"/>
              </a:rPr>
              <a:t/>
            </a:r>
            <a:br>
              <a:rPr smtClean="0">
                <a:latin typeface="Calibri" pitchFamily="34" charset="0"/>
              </a:rPr>
            </a:br>
            <a:r>
              <a:rPr smtClean="0">
                <a:latin typeface="Calibri" pitchFamily="34" charset="0"/>
              </a:rPr>
              <a:t>No se restringe el tipo de práctica o proyecto: puede ser un trabajo de programación o de cualquier otra asignatura que no requiera entregar código pero sí algún otro entregable como documentación o cualquier otro fichero.</a:t>
            </a:r>
          </a:p>
          <a:p>
            <a:pPr eaLnBrk="1"/>
            <a:r>
              <a:rPr smtClean="0">
                <a:latin typeface="Calibri" pitchFamily="34" charset="0"/>
              </a:rPr>
              <a:t/>
            </a:r>
            <a:br>
              <a:rPr smtClean="0">
                <a:latin typeface="Calibri" pitchFamily="34" charset="0"/>
              </a:rPr>
            </a:br>
            <a:r>
              <a:rPr smtClean="0">
                <a:latin typeface="Calibri" pitchFamily="34" charset="0"/>
              </a:rPr>
              <a:t>Para los tipos de tareas y las categoría de documentación nos hemos basado en la metodología de desarrollo </a:t>
            </a:r>
            <a:r>
              <a:rPr i="1" smtClean="0">
                <a:latin typeface="Calibri" pitchFamily="34" charset="0"/>
              </a:rPr>
              <a:t>Unified Process </a:t>
            </a:r>
            <a:r>
              <a:rPr smtClean="0">
                <a:latin typeface="Calibri" pitchFamily="34" charset="0"/>
              </a:rPr>
              <a:t>(UP) ya que las disciplinas y artefactos que se definen en esta metodología son lo suficientemente genéricos como para servir a la gran mayoría de asignaturas, sin tener que estar directamente relacionadas con el desarrollo software.</a:t>
            </a:r>
          </a:p>
          <a:p>
            <a:pPr eaLnBrk="1"/>
            <a:r>
              <a:rPr smtClean="0">
                <a:latin typeface="Calibri" pitchFamily="34" charset="0"/>
              </a:rPr>
              <a:t/>
            </a:r>
            <a:br>
              <a:rPr smtClean="0">
                <a:latin typeface="Calibri" pitchFamily="34" charset="0"/>
              </a:rPr>
            </a:br>
            <a:r>
              <a:rPr smtClean="0">
                <a:latin typeface="Calibri" pitchFamily="34" charset="0"/>
              </a:rPr>
              <a:t>En definitiva, se propone una configuración en la que los alumnos pueden usar el sistema libremente para llevar el control de sus trabajos y donde se da la libertad al profesor de usar el propio sistema para llevar el control de las entregas, la revisión/corrección de los trabajos y la notificación de errores.</a:t>
            </a:r>
          </a:p>
          <a:p>
            <a:pPr eaLnBrk="1"/>
            <a:endParaRPr smtClean="0">
              <a:latin typeface="Calibri" pitchFamily="34" charset="0"/>
            </a:endParaRPr>
          </a:p>
          <a:p>
            <a:pPr eaLnBrk="1"/>
            <a:endParaRPr smtClean="0">
              <a:latin typeface="Calibri" pitchFamily="34" charset="0"/>
            </a:endParaRPr>
          </a:p>
        </p:txBody>
      </p:sp>
      <p:sp>
        <p:nvSpPr>
          <p:cNvPr id="4" name="3 Marcador de número de diapositiva"/>
          <p:cNvSpPr txBox="1"/>
          <p:nvPr/>
        </p:nvSpPr>
        <p:spPr>
          <a:xfrm>
            <a:off x="3884613" y="8685213"/>
            <a:ext cx="2971800" cy="4572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2734B6E5-503E-4B07-A94A-09729B65043F}" type="slidenum">
              <a:rPr kern="0">
                <a:solidFill>
                  <a:srgbClr val="000000"/>
                </a:solidFill>
                <a:latin typeface="+mn-lt"/>
                <a:cs typeface="+mn-cs"/>
              </a:rPr>
              <a:pPr algn="r" fontAlgn="auto">
                <a:spcBef>
                  <a:spcPts val="0"/>
                </a:spcBef>
                <a:spcAft>
                  <a:spcPts val="0"/>
                </a:spcAft>
                <a:defRPr sz="1800" b="0" i="0" u="none" strike="noStrike" kern="0" cap="none" spc="0" baseline="0">
                  <a:solidFill>
                    <a:srgbClr val="000000"/>
                  </a:solidFill>
                  <a:uFillTx/>
                </a:defRPr>
              </a:pPr>
              <a:t>13</a:t>
            </a:fld>
            <a:endParaRPr lang="es-ES" sz="1200">
              <a:solidFill>
                <a:srgbClr val="000000"/>
              </a:solidFill>
              <a:latin typeface="Calibri"/>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1 Marcador de imagen de diapositiva"/>
          <p:cNvSpPr>
            <a:spLocks noGrp="1" noRot="1" noChangeAspect="1"/>
          </p:cNvSpPr>
          <p:nvPr>
            <p:ph type="sldImg"/>
          </p:nvPr>
        </p:nvSpPr>
        <p:spPr>
          <a:ln/>
        </p:spPr>
      </p:sp>
      <p:sp>
        <p:nvSpPr>
          <p:cNvPr id="43010" name="2 Marcador de notas"/>
          <p:cNvSpPr txBox="1">
            <a:spLocks noGrp="1"/>
          </p:cNvSpPr>
          <p:nvPr>
            <p:ph type="body" idx="1"/>
          </p:nvPr>
        </p:nvSpPr>
        <p:spPr bwMode="auto">
          <a:noFill/>
        </p:spPr>
        <p:txBody>
          <a:bodyPr numCol="1">
            <a:prstTxWarp prst="textNoShape">
              <a:avLst/>
            </a:prstTxWarp>
          </a:bodyPr>
          <a:lstStyle/>
          <a:p>
            <a:pPr eaLnBrk="1"/>
            <a:r>
              <a:rPr smtClean="0">
                <a:latin typeface="Calibri" pitchFamily="34" charset="0"/>
              </a:rPr>
              <a:t>ProjETSII está accesible al público a través de la URL pública </a:t>
            </a:r>
            <a:r>
              <a:rPr smtClean="0">
                <a:latin typeface="Calibri" pitchFamily="34" charset="0"/>
                <a:hlinkClick r:id="rId3"/>
              </a:rPr>
              <a:t>https://projetsii.informatica.us.es</a:t>
            </a:r>
            <a:r>
              <a:rPr smtClean="0">
                <a:latin typeface="Calibri" pitchFamily="34" charset="0"/>
              </a:rPr>
              <a:t>.</a:t>
            </a:r>
          </a:p>
          <a:p>
            <a:pPr eaLnBrk="1"/>
            <a:endParaRPr smtClean="0">
              <a:latin typeface="Calibri" pitchFamily="34" charset="0"/>
            </a:endParaRPr>
          </a:p>
          <a:p>
            <a:pPr eaLnBrk="1"/>
            <a:r>
              <a:rPr smtClean="0">
                <a:latin typeface="Calibri" pitchFamily="34" charset="0"/>
              </a:rPr>
              <a:t>Será necesario tener en vigor un Usuario Virtual de la Universidad de Sevilla. </a:t>
            </a:r>
          </a:p>
          <a:p>
            <a:pPr eaLnBrk="1"/>
            <a:endParaRPr smtClean="0">
              <a:latin typeface="Calibri" pitchFamily="34" charset="0"/>
            </a:endParaRPr>
          </a:p>
          <a:p>
            <a:pPr eaLnBrk="1"/>
            <a:endParaRPr smtClean="0">
              <a:latin typeface="Calibri" pitchFamily="34" charset="0"/>
            </a:endParaRPr>
          </a:p>
          <a:p>
            <a:pPr eaLnBrk="1"/>
            <a:endParaRPr smtClean="0">
              <a:latin typeface="Calibri" pitchFamily="34" charset="0"/>
            </a:endParaRPr>
          </a:p>
        </p:txBody>
      </p:sp>
      <p:sp>
        <p:nvSpPr>
          <p:cNvPr id="43011"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038D5068-869C-4B32-8DAC-A33FDC37E177}" type="slidenum">
              <a:rPr smtClean="0">
                <a:latin typeface="Calibri" pitchFamily="34" charset="0"/>
                <a:cs typeface="Arial" charset="0"/>
              </a:rPr>
              <a:pPr fontAlgn="base">
                <a:spcBef>
                  <a:spcPct val="0"/>
                </a:spcBef>
                <a:spcAft>
                  <a:spcPct val="0"/>
                </a:spcAft>
              </a:pPr>
              <a:t>14</a:t>
            </a:fld>
            <a:endParaRPr smtClean="0">
              <a:latin typeface="Calibri" pitchFamily="34" charset="0"/>
              <a:cs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1 Marcador de imagen de diapositiva"/>
          <p:cNvSpPr>
            <a:spLocks noGrp="1" noRot="1" noChangeAspect="1"/>
          </p:cNvSpPr>
          <p:nvPr>
            <p:ph type="sldImg"/>
          </p:nvPr>
        </p:nvSpPr>
        <p:spPr>
          <a:ln/>
        </p:spPr>
      </p:sp>
      <p:sp>
        <p:nvSpPr>
          <p:cNvPr id="3" name="2 Marcador de notas"/>
          <p:cNvSpPr>
            <a:spLocks noGrp="1"/>
          </p:cNvSpPr>
          <p:nvPr>
            <p:ph type="body" idx="1"/>
          </p:nvPr>
        </p:nvSpPr>
        <p:spPr/>
        <p:txBody>
          <a:bodyPr/>
          <a:lstStyle/>
          <a:p>
            <a:pPr eaLnBrk="1" fontAlgn="auto">
              <a:spcBef>
                <a:spcPts val="0"/>
              </a:spcBef>
              <a:spcAft>
                <a:spcPts val="0"/>
              </a:spcAft>
              <a:defRPr/>
            </a:pPr>
            <a:r>
              <a:rPr dirty="0" smtClean="0"/>
              <a:t>En esa dirección URL encontraremos la pantalla inicial con el mensaje de bienvenida y las normas de uso, además de las últimas noticias de los proyectos públicos.</a:t>
            </a:r>
          </a:p>
          <a:p>
            <a:pPr eaLnBrk="1" fontAlgn="auto">
              <a:spcBef>
                <a:spcPts val="0"/>
              </a:spcBef>
              <a:spcAft>
                <a:spcPts val="0"/>
              </a:spcAft>
              <a:defRPr/>
            </a:pPr>
            <a:endParaRPr dirty="0" smtClean="0"/>
          </a:p>
          <a:p>
            <a:pPr eaLnBrk="1" fontAlgn="auto">
              <a:spcBef>
                <a:spcPts val="0"/>
              </a:spcBef>
              <a:spcAft>
                <a:spcPts val="0"/>
              </a:spcAft>
              <a:defRPr/>
            </a:pPr>
            <a:r>
              <a:rPr dirty="0" smtClean="0"/>
              <a:t>Accesos directos:</a:t>
            </a:r>
          </a:p>
          <a:p>
            <a:pPr marL="171450" indent="-171450" eaLnBrk="1" fontAlgn="auto">
              <a:spcBef>
                <a:spcPts val="0"/>
              </a:spcBef>
              <a:spcAft>
                <a:spcPts val="0"/>
              </a:spcAft>
              <a:buFontTx/>
              <a:buChar char="-"/>
              <a:defRPr/>
            </a:pPr>
            <a:r>
              <a:rPr u="sng" dirty="0" smtClean="0"/>
              <a:t>Proyectos</a:t>
            </a:r>
            <a:r>
              <a:rPr dirty="0" smtClean="0"/>
              <a:t>: lista de proyectos públicos accesibles por cualquier usuario anónimo.</a:t>
            </a:r>
          </a:p>
          <a:p>
            <a:pPr marL="171450" indent="-171450" eaLnBrk="1" fontAlgn="auto">
              <a:spcBef>
                <a:spcPts val="0"/>
              </a:spcBef>
              <a:spcAft>
                <a:spcPts val="0"/>
              </a:spcAft>
              <a:buFontTx/>
              <a:buChar char="-"/>
              <a:defRPr/>
            </a:pPr>
            <a:r>
              <a:rPr u="sng" dirty="0" smtClean="0"/>
              <a:t>Búsqueda</a:t>
            </a:r>
            <a:r>
              <a:rPr dirty="0" smtClean="0"/>
              <a:t>: formulario de búsqueda de proyectos públicos</a:t>
            </a:r>
          </a:p>
          <a:p>
            <a:pPr eaLnBrk="1" fontAlgn="auto">
              <a:spcBef>
                <a:spcPts val="0"/>
              </a:spcBef>
              <a:spcAft>
                <a:spcPts val="0"/>
              </a:spcAft>
              <a:defRPr/>
            </a:pPr>
            <a:endParaRPr dirty="0" smtClean="0"/>
          </a:p>
          <a:p>
            <a:pPr eaLnBrk="1" fontAlgn="auto">
              <a:spcBef>
                <a:spcPts val="0"/>
              </a:spcBef>
              <a:spcAft>
                <a:spcPts val="0"/>
              </a:spcAft>
              <a:defRPr/>
            </a:pPr>
            <a:endParaRPr dirty="0" smtClean="0"/>
          </a:p>
          <a:p>
            <a:pPr eaLnBrk="1" fontAlgn="auto">
              <a:spcBef>
                <a:spcPts val="0"/>
              </a:spcBef>
              <a:spcAft>
                <a:spcPts val="0"/>
              </a:spcAft>
              <a:defRPr/>
            </a:pPr>
            <a:r>
              <a:rPr dirty="0" smtClean="0"/>
              <a:t>En la pestaña Conexión podremos acceder al sistema con nuestro Usuario Virtual de la Universidad de Sevilla. Una vez dentro del sistema la ventana de inicio cambia:</a:t>
            </a:r>
          </a:p>
          <a:p>
            <a:pPr marL="171450" indent="-171450" eaLnBrk="1" fontAlgn="auto">
              <a:spcBef>
                <a:spcPts val="0"/>
              </a:spcBef>
              <a:spcAft>
                <a:spcPts val="0"/>
              </a:spcAft>
              <a:buFontTx/>
              <a:buChar char="-"/>
              <a:defRPr/>
            </a:pPr>
            <a:r>
              <a:rPr u="sng" dirty="0" smtClean="0"/>
              <a:t>Proyectos</a:t>
            </a:r>
            <a:r>
              <a:rPr dirty="0" smtClean="0"/>
              <a:t>: lista de proyectos personales accesibles en los que el usuario es miembro.</a:t>
            </a:r>
          </a:p>
          <a:p>
            <a:pPr marL="171450" indent="-171450" eaLnBrk="1" fontAlgn="auto">
              <a:spcBef>
                <a:spcPts val="0"/>
              </a:spcBef>
              <a:spcAft>
                <a:spcPts val="0"/>
              </a:spcAft>
              <a:buFontTx/>
              <a:buChar char="-"/>
              <a:defRPr/>
            </a:pPr>
            <a:r>
              <a:rPr u="sng" dirty="0" smtClean="0"/>
              <a:t>Panel de Control</a:t>
            </a:r>
            <a:r>
              <a:rPr dirty="0" smtClean="0"/>
              <a:t>: acceso directo al </a:t>
            </a:r>
            <a:r>
              <a:rPr i="1" dirty="0" err="1" smtClean="0"/>
              <a:t>dashboard</a:t>
            </a:r>
            <a:r>
              <a:rPr i="1" dirty="0" smtClean="0"/>
              <a:t> </a:t>
            </a:r>
            <a:r>
              <a:rPr dirty="0" smtClean="0"/>
              <a:t>o panel principal personalizado del usuario.</a:t>
            </a:r>
            <a:endParaRPr i="1" dirty="0" smtClean="0"/>
          </a:p>
          <a:p>
            <a:pPr marL="171450" indent="-171450" eaLnBrk="1" fontAlgn="auto">
              <a:spcBef>
                <a:spcPts val="0"/>
              </a:spcBef>
              <a:spcAft>
                <a:spcPts val="0"/>
              </a:spcAft>
              <a:buFontTx/>
              <a:buChar char="-"/>
              <a:defRPr/>
            </a:pPr>
            <a:r>
              <a:rPr u="sng" dirty="0" smtClean="0"/>
              <a:t>Búsqueda</a:t>
            </a:r>
            <a:r>
              <a:rPr dirty="0" smtClean="0"/>
              <a:t>: formulario de búsqueda de proyectos públicos o personales.</a:t>
            </a:r>
          </a:p>
          <a:p>
            <a:pPr marL="171450" indent="-171450" eaLnBrk="1" fontAlgn="auto">
              <a:spcBef>
                <a:spcPts val="0"/>
              </a:spcBef>
              <a:spcAft>
                <a:spcPts val="0"/>
              </a:spcAft>
              <a:buFontTx/>
              <a:buChar char="-"/>
              <a:defRPr/>
            </a:pPr>
            <a:r>
              <a:rPr u="sng" dirty="0" smtClean="0"/>
              <a:t>Mi cuenta</a:t>
            </a:r>
            <a:r>
              <a:rPr dirty="0" smtClean="0"/>
              <a:t>: acceso directo a la configuración del usuario.</a:t>
            </a:r>
          </a:p>
        </p:txBody>
      </p:sp>
      <p:sp>
        <p:nvSpPr>
          <p:cNvPr id="45059"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E0E6CCFE-5F79-4913-962B-B62BF5B1B848}" type="slidenum">
              <a:rPr smtClean="0">
                <a:latin typeface="Calibri" pitchFamily="34" charset="0"/>
                <a:cs typeface="Arial" charset="0"/>
              </a:rPr>
              <a:pPr fontAlgn="base">
                <a:spcBef>
                  <a:spcPct val="0"/>
                </a:spcBef>
                <a:spcAft>
                  <a:spcPct val="0"/>
                </a:spcAft>
              </a:pPr>
              <a:t>15</a:t>
            </a:fld>
            <a:endParaRPr smtClean="0">
              <a:latin typeface="Calibri" pitchFamily="34" charset="0"/>
              <a:cs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1 Marcador de imagen de diapositiva"/>
          <p:cNvSpPr>
            <a:spLocks noGrp="1" noRot="1" noChangeAspect="1"/>
          </p:cNvSpPr>
          <p:nvPr>
            <p:ph type="sldImg"/>
          </p:nvPr>
        </p:nvSpPr>
        <p:spPr>
          <a:ln/>
        </p:spPr>
      </p:sp>
      <p:sp>
        <p:nvSpPr>
          <p:cNvPr id="47106" name="2 Marcador de notas"/>
          <p:cNvSpPr txBox="1">
            <a:spLocks noGrp="1"/>
          </p:cNvSpPr>
          <p:nvPr>
            <p:ph type="body" idx="1"/>
          </p:nvPr>
        </p:nvSpPr>
        <p:spPr bwMode="auto">
          <a:noFill/>
        </p:spPr>
        <p:txBody>
          <a:bodyPr numCol="1">
            <a:prstTxWarp prst="textNoShape">
              <a:avLst/>
            </a:prstTxWarp>
          </a:bodyPr>
          <a:lstStyle/>
          <a:p>
            <a:pPr eaLnBrk="1"/>
            <a:r>
              <a:rPr smtClean="0">
                <a:latin typeface="Calibri" pitchFamily="34" charset="0"/>
              </a:rPr>
              <a:t>Si aún no hemos accedido a ProjETSII haciendo como usuario autentificados podemos acceder al listado de proyectos públicos.</a:t>
            </a:r>
          </a:p>
          <a:p>
            <a:pPr eaLnBrk="1"/>
            <a:endParaRPr smtClean="0">
              <a:latin typeface="Calibri" pitchFamily="34" charset="0"/>
            </a:endParaRPr>
          </a:p>
          <a:p>
            <a:pPr eaLnBrk="1"/>
            <a:r>
              <a:rPr smtClean="0">
                <a:latin typeface="Calibri" pitchFamily="34" charset="0"/>
              </a:rPr>
              <a:t>En esta lista aparecerán todos los proyectos que hayan sido marcado explícitamente como públicos por sus miembros. Podemos filtrar el resultado de la búsqueda por nombre.</a:t>
            </a:r>
          </a:p>
          <a:p>
            <a:pPr eaLnBrk="1"/>
            <a:endParaRPr smtClean="0">
              <a:latin typeface="Calibri" pitchFamily="34" charset="0"/>
            </a:endParaRPr>
          </a:p>
          <a:p>
            <a:pPr eaLnBrk="1"/>
            <a:r>
              <a:rPr smtClean="0">
                <a:latin typeface="Calibri" pitchFamily="34" charset="0"/>
              </a:rPr>
              <a:t>Usualmente serán proyectos genéricos de ayuda o de soporte técnico o algún proyecto fin de carrera o fin de grado.</a:t>
            </a:r>
          </a:p>
        </p:txBody>
      </p:sp>
      <p:sp>
        <p:nvSpPr>
          <p:cNvPr id="47107"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3917DADF-7382-49C5-837E-87CFE3428F84}" type="slidenum">
              <a:rPr smtClean="0">
                <a:latin typeface="Calibri" pitchFamily="34" charset="0"/>
                <a:cs typeface="Arial" charset="0"/>
              </a:rPr>
              <a:pPr fontAlgn="base">
                <a:spcBef>
                  <a:spcPct val="0"/>
                </a:spcBef>
                <a:spcAft>
                  <a:spcPct val="0"/>
                </a:spcAft>
              </a:pPr>
              <a:t>16</a:t>
            </a:fld>
            <a:endParaRPr smtClean="0">
              <a:latin typeface="Calibri" pitchFamily="34" charset="0"/>
              <a:cs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1 Marcador de imagen de diapositiva"/>
          <p:cNvSpPr>
            <a:spLocks noGrp="1" noRot="1" noChangeAspect="1"/>
          </p:cNvSpPr>
          <p:nvPr>
            <p:ph type="sldImg"/>
          </p:nvPr>
        </p:nvSpPr>
        <p:spPr>
          <a:ln/>
        </p:spPr>
      </p:sp>
      <p:sp>
        <p:nvSpPr>
          <p:cNvPr id="49154" name="2 Marcador de notas"/>
          <p:cNvSpPr txBox="1">
            <a:spLocks noGrp="1"/>
          </p:cNvSpPr>
          <p:nvPr>
            <p:ph type="body" idx="1"/>
          </p:nvPr>
        </p:nvSpPr>
        <p:spPr bwMode="auto">
          <a:noFill/>
        </p:spPr>
        <p:txBody>
          <a:bodyPr numCol="1">
            <a:prstTxWarp prst="textNoShape">
              <a:avLst/>
            </a:prstTxWarp>
          </a:bodyPr>
          <a:lstStyle/>
          <a:p>
            <a:pPr eaLnBrk="1"/>
            <a:r>
              <a:rPr smtClean="0">
                <a:latin typeface="Calibri" pitchFamily="34" charset="0"/>
              </a:rPr>
              <a:t>Para facilitar las búsquedas cuando la lista de proyectos sea demasiado amplia, contamos con la sección de Búsqueda en la que podemos filtrar los resultados por palabras clave.</a:t>
            </a:r>
          </a:p>
          <a:p>
            <a:pPr eaLnBrk="1"/>
            <a:endParaRPr smtClean="0">
              <a:latin typeface="Calibri" pitchFamily="34" charset="0"/>
            </a:endParaRPr>
          </a:p>
          <a:p>
            <a:pPr eaLnBrk="1"/>
            <a:r>
              <a:rPr smtClean="0">
                <a:latin typeface="Calibri" pitchFamily="34" charset="0"/>
              </a:rPr>
              <a:t>Podemos delimitar la búsqueda a cualquier proyecto, incluidos los públicos, o sólo a los proyectos personales donde el usuario sea miembro («Mis Proyectos»).</a:t>
            </a:r>
          </a:p>
          <a:p>
            <a:pPr eaLnBrk="1"/>
            <a:endParaRPr smtClean="0">
              <a:latin typeface="Calibri" pitchFamily="34" charset="0"/>
            </a:endParaRPr>
          </a:p>
          <a:p>
            <a:pPr eaLnBrk="1"/>
            <a:r>
              <a:rPr smtClean="0">
                <a:latin typeface="Calibri" pitchFamily="34" charset="0"/>
              </a:rPr>
              <a:t>Además, podemos seleccionar en qué elementos del proyecto realizar la búsqueda de la palabra clave.  </a:t>
            </a:r>
          </a:p>
        </p:txBody>
      </p:sp>
      <p:sp>
        <p:nvSpPr>
          <p:cNvPr id="49155"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967E525C-8A0A-4D6C-99B8-8B942AC59A51}" type="slidenum">
              <a:rPr smtClean="0">
                <a:latin typeface="Calibri" pitchFamily="34" charset="0"/>
                <a:cs typeface="Arial" charset="0"/>
              </a:rPr>
              <a:pPr fontAlgn="base">
                <a:spcBef>
                  <a:spcPct val="0"/>
                </a:spcBef>
                <a:spcAft>
                  <a:spcPct val="0"/>
                </a:spcAft>
              </a:pPr>
              <a:t>17</a:t>
            </a:fld>
            <a:endParaRPr smtClean="0">
              <a:latin typeface="Calibri" pitchFamily="34" charset="0"/>
              <a:cs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1 Marcador de imagen de diapositiva"/>
          <p:cNvSpPr>
            <a:spLocks noGrp="1" noRot="1" noChangeAspect="1"/>
          </p:cNvSpPr>
          <p:nvPr>
            <p:ph type="sldImg"/>
          </p:nvPr>
        </p:nvSpPr>
        <p:spPr>
          <a:ln/>
        </p:spPr>
      </p:sp>
      <p:sp>
        <p:nvSpPr>
          <p:cNvPr id="51202" name="2 Marcador de notas"/>
          <p:cNvSpPr txBox="1">
            <a:spLocks noGrp="1"/>
          </p:cNvSpPr>
          <p:nvPr>
            <p:ph type="body" idx="1"/>
          </p:nvPr>
        </p:nvSpPr>
        <p:spPr bwMode="auto">
          <a:noFill/>
        </p:spPr>
        <p:txBody>
          <a:bodyPr numCol="1">
            <a:prstTxWarp prst="textNoShape">
              <a:avLst/>
            </a:prstTxWarp>
          </a:bodyPr>
          <a:lstStyle/>
          <a:p>
            <a:pPr eaLnBrk="1"/>
            <a:r>
              <a:rPr smtClean="0">
                <a:latin typeface="Calibri" pitchFamily="34" charset="0"/>
              </a:rPr>
              <a:t>En la sección «Mi cuenta» el usuario podrá modificar su configuración por defecto, en especial la dirección de correo electrónico para recibir las notificaciones del sistema y el lenguaje de la interfaz gráfica del usuario.</a:t>
            </a:r>
          </a:p>
          <a:p>
            <a:pPr eaLnBrk="1"/>
            <a:endParaRPr smtClean="0">
              <a:latin typeface="Calibri" pitchFamily="34" charset="0"/>
            </a:endParaRPr>
          </a:p>
          <a:p>
            <a:pPr eaLnBrk="1"/>
            <a:r>
              <a:rPr smtClean="0">
                <a:latin typeface="Calibri" pitchFamily="34" charset="0"/>
              </a:rPr>
              <a:t>En cuanto a las notificaciones, existen 2 opciones de configuración:</a:t>
            </a:r>
          </a:p>
          <a:p>
            <a:pPr eaLnBrk="1"/>
            <a:r>
              <a:rPr smtClean="0">
                <a:latin typeface="Calibri" pitchFamily="34" charset="0"/>
              </a:rPr>
              <a:t>a) Para cualquier evento que ocurra en todos o algunos de los proyectos de los que se es miembro (tarea añadida, nuevo documento)</a:t>
            </a:r>
          </a:p>
          <a:p>
            <a:pPr eaLnBrk="1"/>
            <a:r>
              <a:rPr smtClean="0">
                <a:latin typeface="Calibri" pitchFamily="34" charset="0"/>
              </a:rPr>
              <a:t>b) Solo para elementos directamente relacionados con el usuario: de las que éste sea autor o haya monitorizado (tareas monitorizadas, foros, noticias, etc.)</a:t>
            </a:r>
          </a:p>
          <a:p>
            <a:pPr eaLnBrk="1"/>
            <a:endParaRPr smtClean="0">
              <a:latin typeface="Calibri" pitchFamily="34" charset="0"/>
            </a:endParaRPr>
          </a:p>
          <a:p>
            <a:pPr eaLnBrk="1"/>
            <a:endParaRPr smtClean="0">
              <a:latin typeface="Calibri" pitchFamily="34" charset="0"/>
            </a:endParaRPr>
          </a:p>
          <a:p>
            <a:pPr eaLnBrk="1"/>
            <a:endParaRPr smtClean="0">
              <a:latin typeface="Calibri" pitchFamily="34" charset="0"/>
            </a:endParaRPr>
          </a:p>
        </p:txBody>
      </p:sp>
      <p:sp>
        <p:nvSpPr>
          <p:cNvPr id="51203"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10FAD6BD-8B3F-4C5B-87D9-FA326BE3F337}" type="slidenum">
              <a:rPr smtClean="0">
                <a:latin typeface="Calibri" pitchFamily="34" charset="0"/>
                <a:cs typeface="Arial" charset="0"/>
              </a:rPr>
              <a:pPr fontAlgn="base">
                <a:spcBef>
                  <a:spcPct val="0"/>
                </a:spcBef>
                <a:spcAft>
                  <a:spcPct val="0"/>
                </a:spcAft>
              </a:pPr>
              <a:t>18</a:t>
            </a:fld>
            <a:endParaRPr smtClean="0">
              <a:latin typeface="Calibri" pitchFamily="34" charset="0"/>
              <a:cs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1 Marcador de imagen de diapositiva"/>
          <p:cNvSpPr>
            <a:spLocks noGrp="1" noRot="1" noChangeAspect="1"/>
          </p:cNvSpPr>
          <p:nvPr>
            <p:ph type="sldImg"/>
          </p:nvPr>
        </p:nvSpPr>
        <p:spPr>
          <a:ln/>
        </p:spPr>
      </p:sp>
      <p:sp>
        <p:nvSpPr>
          <p:cNvPr id="3" name="2 Marcador de notas"/>
          <p:cNvSpPr txBox="1">
            <a:spLocks noGrp="1"/>
          </p:cNvSpPr>
          <p:nvPr>
            <p:ph type="body" sz="quarter" idx="1"/>
          </p:nvPr>
        </p:nvSpPr>
        <p:spPr/>
        <p:txBody>
          <a:bodyPr/>
          <a:lstStyle/>
          <a:p>
            <a:pPr eaLnBrk="1" fontAlgn="auto">
              <a:spcBef>
                <a:spcPts val="0"/>
              </a:spcBef>
              <a:spcAft>
                <a:spcPts val="0"/>
              </a:spcAft>
              <a:defRPr/>
            </a:pPr>
            <a:r>
              <a:rPr dirty="0" smtClean="0"/>
              <a:t>Al seleccionar el menú «Proyectos» accederemos a la lista de los proyectos de los que somos miembros (independientemente del rol que tengamos dentro de ellos); es decir, se nos muestra la lista de nuestros proyectos personales. Cada nombre de la lista es una acceso directo al proyecto en cuestión.</a:t>
            </a:r>
          </a:p>
          <a:p>
            <a:pPr eaLnBrk="1" fontAlgn="auto">
              <a:spcBef>
                <a:spcPts val="0"/>
              </a:spcBef>
              <a:spcAft>
                <a:spcPts val="0"/>
              </a:spcAft>
              <a:defRPr/>
            </a:pPr>
            <a:endParaRPr dirty="0" smtClean="0"/>
          </a:p>
          <a:p>
            <a:pPr eaLnBrk="1" fontAlgn="auto">
              <a:spcBef>
                <a:spcPts val="0"/>
              </a:spcBef>
              <a:spcAft>
                <a:spcPts val="0"/>
              </a:spcAft>
              <a:defRPr/>
            </a:pPr>
            <a:r>
              <a:rPr dirty="0" smtClean="0"/>
              <a:t>Desde esta pantalla además podremos:</a:t>
            </a:r>
          </a:p>
          <a:p>
            <a:pPr eaLnBrk="1" fontAlgn="auto">
              <a:spcBef>
                <a:spcPts val="0"/>
              </a:spcBef>
              <a:spcAft>
                <a:spcPts val="0"/>
              </a:spcAft>
              <a:defRPr/>
            </a:pPr>
            <a:endParaRPr dirty="0" smtClean="0"/>
          </a:p>
          <a:p>
            <a:pPr marL="171450" indent="-171450" eaLnBrk="1" fontAlgn="auto">
              <a:spcBef>
                <a:spcPts val="0"/>
              </a:spcBef>
              <a:spcAft>
                <a:spcPts val="0"/>
              </a:spcAft>
              <a:buFontTx/>
              <a:buChar char="-"/>
              <a:defRPr/>
            </a:pPr>
            <a:r>
              <a:rPr dirty="0" smtClean="0"/>
              <a:t>Crear nuevos proyectos</a:t>
            </a:r>
          </a:p>
          <a:p>
            <a:pPr marL="171450" indent="-171450" eaLnBrk="1" fontAlgn="auto">
              <a:spcBef>
                <a:spcPts val="0"/>
              </a:spcBef>
              <a:spcAft>
                <a:spcPts val="0"/>
              </a:spcAft>
              <a:buFontTx/>
              <a:buChar char="-"/>
              <a:defRPr/>
            </a:pPr>
            <a:r>
              <a:rPr dirty="0" smtClean="0"/>
              <a:t>Ver un listado de todas las tareas de nuestros proyectos (por defecto aparecen las tareas abiertas ordenadas por identificador de tarea)</a:t>
            </a:r>
          </a:p>
          <a:p>
            <a:pPr marL="171450" indent="-171450" eaLnBrk="1" fontAlgn="auto">
              <a:spcBef>
                <a:spcPts val="0"/>
              </a:spcBef>
              <a:spcAft>
                <a:spcPts val="0"/>
              </a:spcAft>
              <a:buFontTx/>
              <a:buChar char="-"/>
              <a:defRPr/>
            </a:pPr>
            <a:r>
              <a:rPr dirty="0" smtClean="0"/>
              <a:t>Ver el tiempo total dedicado en el global de todos los proyectos personales y acceder al generador de informes.</a:t>
            </a:r>
          </a:p>
          <a:p>
            <a:pPr marL="171450" indent="-171450" eaLnBrk="1" fontAlgn="auto">
              <a:spcBef>
                <a:spcPts val="0"/>
              </a:spcBef>
              <a:spcAft>
                <a:spcPts val="0"/>
              </a:spcAft>
              <a:buFontTx/>
              <a:buChar char="-"/>
              <a:defRPr/>
            </a:pPr>
            <a:endParaRPr dirty="0"/>
          </a:p>
        </p:txBody>
      </p:sp>
      <p:sp>
        <p:nvSpPr>
          <p:cNvPr id="4" name="3 Marcador de número de diapositiva"/>
          <p:cNvSpPr txBox="1"/>
          <p:nvPr/>
        </p:nvSpPr>
        <p:spPr>
          <a:xfrm>
            <a:off x="3884613" y="8685213"/>
            <a:ext cx="2971800" cy="4572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2288FFBF-D7A9-41C8-B767-4D3ED8728CA9}" type="slidenum">
              <a:rPr kern="0">
                <a:solidFill>
                  <a:srgbClr val="000000"/>
                </a:solidFill>
                <a:latin typeface="+mn-lt"/>
                <a:cs typeface="+mn-cs"/>
              </a:rPr>
              <a:pPr algn="r" fontAlgn="auto">
                <a:spcBef>
                  <a:spcPts val="0"/>
                </a:spcBef>
                <a:spcAft>
                  <a:spcPts val="0"/>
                </a:spcAft>
                <a:defRPr sz="1800" b="0" i="0" u="none" strike="noStrike" kern="0" cap="none" spc="0" baseline="0">
                  <a:solidFill>
                    <a:srgbClr val="000000"/>
                  </a:solidFill>
                  <a:uFillTx/>
                </a:defRPr>
              </a:pPr>
              <a:t>19</a:t>
            </a:fld>
            <a:endParaRPr lang="es-ES" sz="1200">
              <a:solidFill>
                <a:srgbClr val="000000"/>
              </a:solidFill>
              <a:latin typeface="Calibri"/>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1 Marcador de imagen de diapositiva"/>
          <p:cNvSpPr>
            <a:spLocks noGrp="1" noRot="1" noChangeAspect="1"/>
          </p:cNvSpPr>
          <p:nvPr>
            <p:ph type="sldImg"/>
          </p:nvPr>
        </p:nvSpPr>
        <p:spPr>
          <a:ln/>
        </p:spPr>
      </p:sp>
      <p:sp>
        <p:nvSpPr>
          <p:cNvPr id="18434" name="2 Marcador de notas"/>
          <p:cNvSpPr txBox="1">
            <a:spLocks noGrp="1"/>
          </p:cNvSpPr>
          <p:nvPr>
            <p:ph type="body" sz="quarter" idx="1"/>
          </p:nvPr>
        </p:nvSpPr>
        <p:spPr bwMode="auto">
          <a:noFill/>
        </p:spPr>
        <p:txBody>
          <a:bodyPr numCol="1">
            <a:prstTxWarp prst="textNoShape">
              <a:avLst/>
            </a:prstTxWarp>
          </a:bodyPr>
          <a:lstStyle/>
          <a:p>
            <a:pPr eaLnBrk="1"/>
            <a:r>
              <a:rPr smtClean="0">
                <a:latin typeface="Calibri" pitchFamily="34" charset="0"/>
              </a:rPr>
              <a:t>El objetivo del curso será el de presentar el nuevo servicio que tiene como objetivo proporcionar a nuestros alumnos y profesorado un conjunto de herramientas útiles para la gestión de sus trabajos académicos, entendiéndose estos como las prácticas o trabajos dirigidos que realizan los alumnos en las asignaturas de la ETSII o incluso los proyectos fin de carrera, trabajos fin de máster, trabajos fin de grado, etc. que realiza el alumno bajo su propia supervisión.</a:t>
            </a:r>
          </a:p>
          <a:p>
            <a:pPr eaLnBrk="1"/>
            <a:endParaRPr smtClean="0">
              <a:latin typeface="Calibri" pitchFamily="34" charset="0"/>
            </a:endParaRPr>
          </a:p>
          <a:p>
            <a:pPr eaLnBrk="1"/>
            <a:r>
              <a:rPr smtClean="0">
                <a:latin typeface="Calibri" pitchFamily="34" charset="0"/>
              </a:rPr>
              <a:t>En esta presentación se darán a conocer los módulos en los que se compone el sistema y sus funcionalidades, y se enseñará cual es el flujo de trabajo básico de las herramientas.</a:t>
            </a:r>
          </a:p>
          <a:p>
            <a:pPr eaLnBrk="1"/>
            <a:endParaRPr smtClean="0">
              <a:latin typeface="Calibri" pitchFamily="34" charset="0"/>
            </a:endParaRPr>
          </a:p>
          <a:p>
            <a:pPr eaLnBrk="1"/>
            <a:r>
              <a:rPr smtClean="0">
                <a:latin typeface="Calibri" pitchFamily="34" charset="0"/>
              </a:rPr>
              <a:t>A su vez, se expondrá una guía que oriente al usuario a la hora de realizar las acciones fundamentales y acompañarlo en sus primeros pasos con ProjETSII.</a:t>
            </a:r>
          </a:p>
          <a:p>
            <a:pPr eaLnBrk="1"/>
            <a:endParaRPr smtClean="0">
              <a:latin typeface="Calibri" pitchFamily="34" charset="0"/>
            </a:endParaRPr>
          </a:p>
          <a:p>
            <a:pPr eaLnBrk="1"/>
            <a:r>
              <a:rPr smtClean="0">
                <a:latin typeface="Calibri" pitchFamily="34" charset="0"/>
              </a:rPr>
              <a:t>Finalmente, aquellos que acudan a la formación presencial podrán resolver sus dudas y preguntas in situ y podrán practicar de forma libre con el sistema de pruebas.</a:t>
            </a:r>
          </a:p>
          <a:p>
            <a:pPr eaLnBrk="1"/>
            <a:endParaRPr smtClean="0">
              <a:latin typeface="Calibri" pitchFamily="34" charset="0"/>
            </a:endParaRPr>
          </a:p>
        </p:txBody>
      </p:sp>
      <p:sp>
        <p:nvSpPr>
          <p:cNvPr id="4" name="3 Marcador de número de diapositiva"/>
          <p:cNvSpPr txBox="1"/>
          <p:nvPr/>
        </p:nvSpPr>
        <p:spPr>
          <a:xfrm>
            <a:off x="3884613" y="8685213"/>
            <a:ext cx="2971800" cy="4572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68845FC2-FD96-4A72-8FAD-4F2BC8D13057}" type="slidenum">
              <a:rPr kern="0">
                <a:solidFill>
                  <a:srgbClr val="000000"/>
                </a:solidFill>
                <a:latin typeface="+mn-lt"/>
                <a:cs typeface="+mn-cs"/>
              </a:rPr>
              <a:pPr algn="r" fontAlgn="auto">
                <a:spcBef>
                  <a:spcPts val="0"/>
                </a:spcBef>
                <a:spcAft>
                  <a:spcPts val="0"/>
                </a:spcAft>
                <a:defRPr sz="1800" b="0" i="0" u="none" strike="noStrike" kern="0" cap="none" spc="0" baseline="0">
                  <a:solidFill>
                    <a:srgbClr val="000000"/>
                  </a:solidFill>
                  <a:uFillTx/>
                </a:defRPr>
              </a:pPr>
              <a:t>2</a:t>
            </a:fld>
            <a:endParaRPr lang="es-ES" sz="1200" dirty="0">
              <a:solidFill>
                <a:srgbClr val="000000"/>
              </a:solidFill>
              <a:latin typeface="Calibri"/>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1 Marcador de imagen de diapositiva"/>
          <p:cNvSpPr>
            <a:spLocks noGrp="1" noRot="1" noChangeAspect="1"/>
          </p:cNvSpPr>
          <p:nvPr>
            <p:ph type="sldImg"/>
          </p:nvPr>
        </p:nvSpPr>
        <p:spPr>
          <a:ln/>
        </p:spPr>
      </p:sp>
      <p:sp>
        <p:nvSpPr>
          <p:cNvPr id="55298" name="2 Marcador de notas"/>
          <p:cNvSpPr txBox="1">
            <a:spLocks noGrp="1"/>
          </p:cNvSpPr>
          <p:nvPr>
            <p:ph type="body" idx="1"/>
          </p:nvPr>
        </p:nvSpPr>
        <p:spPr bwMode="auto">
          <a:noFill/>
        </p:spPr>
        <p:txBody>
          <a:bodyPr numCol="1">
            <a:prstTxWarp prst="textNoShape">
              <a:avLst/>
            </a:prstTxWarp>
          </a:bodyPr>
          <a:lstStyle/>
          <a:p>
            <a:pPr eaLnBrk="1"/>
            <a:r>
              <a:rPr smtClean="0">
                <a:latin typeface="Calibri" pitchFamily="34" charset="0"/>
              </a:rPr>
              <a:t>En ProjETSII un rol no es más que el papel que juega un usuario del sistema dentro de un determinado proyecto. Es decir, independientemente del rol que tenga el usuario en la vida real (profesor, alumno, ambos o ninguno) dentro de un proyecto ProjETSII se han definido 3 roles concretos –Alumno, Profesor, Colaborador- que le dan significado a la función de un usuario dentro del proyecto.</a:t>
            </a:r>
          </a:p>
          <a:p>
            <a:pPr eaLnBrk="1"/>
            <a:endParaRPr smtClean="0">
              <a:latin typeface="Calibri" pitchFamily="34" charset="0"/>
            </a:endParaRPr>
          </a:p>
          <a:p>
            <a:pPr eaLnBrk="1"/>
            <a:r>
              <a:rPr smtClean="0">
                <a:latin typeface="Calibri" pitchFamily="34" charset="0"/>
              </a:rPr>
              <a:t>En realidad, los roles sirven exclusivamente para ajustar los permisos de un usuario determinado en un proyecto concreto y pueden ser usados como los usuarios de ProjETSII quieran. Es decir, en función de las necesidades reales puede que un profesor quiera tener el rol Alumno dentro de un proyecto para tener la gestión integral del mismo.</a:t>
            </a:r>
          </a:p>
          <a:p>
            <a:pPr eaLnBrk="1"/>
            <a:endParaRPr smtClean="0">
              <a:latin typeface="Calibri" pitchFamily="34" charset="0"/>
            </a:endParaRPr>
          </a:p>
          <a:p>
            <a:pPr eaLnBrk="1"/>
            <a:r>
              <a:rPr smtClean="0">
                <a:latin typeface="Calibri" pitchFamily="34" charset="0"/>
              </a:rPr>
              <a:t>A continuación pasamos a explicar las peculiaridades de cada rol:</a:t>
            </a:r>
          </a:p>
          <a:p>
            <a:pPr eaLnBrk="1"/>
            <a:endParaRPr smtClean="0">
              <a:latin typeface="Calibri" pitchFamily="34" charset="0"/>
            </a:endParaRPr>
          </a:p>
          <a:p>
            <a:pPr eaLnBrk="1"/>
            <a:r>
              <a:rPr b="1" smtClean="0">
                <a:latin typeface="Calibri" pitchFamily="34" charset="0"/>
              </a:rPr>
              <a:t>Alumno</a:t>
            </a:r>
          </a:p>
          <a:p>
            <a:pPr eaLnBrk="1"/>
            <a:r>
              <a:rPr smtClean="0">
                <a:latin typeface="Calibri" pitchFamily="34" charset="0"/>
              </a:rPr>
              <a:t>Es el rol principal dentro de un proyecto. Los Alumnos crearán los proyectos y serán los responsables de su administración y gestión. Disponen del control total del mismo. </a:t>
            </a:r>
            <a:r>
              <a:rPr u="sng" smtClean="0">
                <a:latin typeface="Calibri" pitchFamily="34" charset="0"/>
              </a:rPr>
              <a:t>El usuario que crea un proyecto en ProjETSII por defecto tomará el rol de Alumno</a:t>
            </a:r>
            <a:r>
              <a:rPr smtClean="0">
                <a:latin typeface="Calibri" pitchFamily="34" charset="0"/>
              </a:rPr>
              <a:t>.</a:t>
            </a:r>
          </a:p>
          <a:p>
            <a:pPr eaLnBrk="1"/>
            <a:r>
              <a:rPr smtClean="0">
                <a:latin typeface="Calibri" pitchFamily="34" charset="0"/>
              </a:rPr>
              <a:t/>
            </a:r>
            <a:br>
              <a:rPr smtClean="0">
                <a:latin typeface="Calibri" pitchFamily="34" charset="0"/>
              </a:rPr>
            </a:br>
            <a:r>
              <a:rPr smtClean="0">
                <a:latin typeface="Calibri" pitchFamily="34" charset="0"/>
              </a:rPr>
              <a:t>Se entiende que el usuario Alumno es la persona que tienen que realizar el trabajo y va a ser evaluada por ello. Por tanto, es su responsabilidad que toda la gestión relacionada con el proyecto esté correcta.</a:t>
            </a:r>
          </a:p>
          <a:p>
            <a:pPr eaLnBrk="1"/>
            <a:endParaRPr smtClean="0">
              <a:latin typeface="Calibri" pitchFamily="34" charset="0"/>
            </a:endParaRPr>
          </a:p>
          <a:p>
            <a:pPr eaLnBrk="1"/>
            <a:r>
              <a:rPr smtClean="0">
                <a:latin typeface="Calibri" pitchFamily="34" charset="0"/>
              </a:rPr>
              <a:t>En el caso de las prácticas en grupo, un Alumno creará el proyecto e incluirá como miembros al resto de Alumnos que deban de realizar la práctica con él. TODOS tienen los mismos privilegios en el proyecto una vez dentro del mismo, y éste consiste en un control absoluto (exceptuando ciertos registros de otros Alumnos del proyecto, como las entradas en los foros o el registro de tiempo dedicado). </a:t>
            </a:r>
          </a:p>
          <a:p>
            <a:pPr eaLnBrk="1"/>
            <a:endParaRPr smtClean="0">
              <a:latin typeface="Calibri" pitchFamily="34" charset="0"/>
            </a:endParaRPr>
          </a:p>
          <a:p>
            <a:pPr eaLnBrk="1"/>
            <a:r>
              <a:rPr smtClean="0">
                <a:latin typeface="Calibri" pitchFamily="34" charset="0"/>
              </a:rPr>
              <a:t>Es decir, la responsabilidad de la gestión del proyecto dentro del sistema recae única y exclusivamente en el rol Alumno, abstrayendo al rol Profesor de esta tarea. Estos toman el papel de observadores invitados y, opcionalmente en función de la asignatura, revisores y evaluadores.</a:t>
            </a:r>
          </a:p>
          <a:p>
            <a:pPr eaLnBrk="1"/>
            <a:endParaRPr smtClean="0">
              <a:latin typeface="Calibri" pitchFamily="34" charset="0"/>
            </a:endParaRPr>
          </a:p>
          <a:p>
            <a:pPr eaLnBrk="1"/>
            <a:endParaRPr smtClean="0">
              <a:latin typeface="Calibri" pitchFamily="34" charset="0"/>
            </a:endParaRPr>
          </a:p>
          <a:p>
            <a:pPr eaLnBrk="1"/>
            <a:r>
              <a:rPr smtClean="0">
                <a:latin typeface="Calibri" pitchFamily="34" charset="0"/>
              </a:rPr>
              <a:t>Restricciones:</a:t>
            </a:r>
            <a:br>
              <a:rPr smtClean="0">
                <a:latin typeface="Calibri" pitchFamily="34" charset="0"/>
              </a:rPr>
            </a:br>
            <a:r>
              <a:rPr smtClean="0">
                <a:latin typeface="Calibri" pitchFamily="34" charset="0"/>
              </a:rPr>
              <a:t>- Un proyecto debe estar compuesto, al menos, de un alumno.</a:t>
            </a:r>
            <a:br>
              <a:rPr smtClean="0">
                <a:latin typeface="Calibri" pitchFamily="34" charset="0"/>
              </a:rPr>
            </a:br>
            <a:r>
              <a:rPr smtClean="0">
                <a:latin typeface="Calibri" pitchFamily="34" charset="0"/>
              </a:rPr>
              <a:t>- El usuario que crea el proyecto toma el rol de Alumno por defecto.</a:t>
            </a:r>
          </a:p>
          <a:p>
            <a:pPr eaLnBrk="1"/>
            <a:endParaRPr smtClean="0">
              <a:latin typeface="Calibri" pitchFamily="34" charset="0"/>
            </a:endParaRPr>
          </a:p>
          <a:p>
            <a:pPr eaLnBrk="1"/>
            <a:r>
              <a:rPr b="1" smtClean="0">
                <a:latin typeface="Calibri" pitchFamily="34" charset="0"/>
              </a:rPr>
              <a:t>Profesor</a:t>
            </a:r>
          </a:p>
          <a:p>
            <a:pPr eaLnBrk="1"/>
            <a:r>
              <a:rPr smtClean="0">
                <a:latin typeface="Calibri" pitchFamily="34" charset="0"/>
              </a:rPr>
              <a:t>Un usuario miembro de un proyecto y con este rol toma el papel de observador y, posiblemente, corrector y evaluador. Para las prácticas de las asignaturas que así lo requieran, los Alumnos pueden incluir uno o varios usuarios en el rol de Profesor dentro de sus proyectos.</a:t>
            </a:r>
          </a:p>
          <a:p>
            <a:pPr eaLnBrk="1"/>
            <a:r>
              <a:rPr smtClean="0">
                <a:latin typeface="Calibri" pitchFamily="34" charset="0"/>
              </a:rPr>
              <a:t/>
            </a:r>
            <a:br>
              <a:rPr smtClean="0">
                <a:latin typeface="Calibri" pitchFamily="34" charset="0"/>
              </a:rPr>
            </a:br>
            <a:r>
              <a:rPr smtClean="0">
                <a:latin typeface="Calibri" pitchFamily="34" charset="0"/>
              </a:rPr>
              <a:t>Este perfil tendrá acceso de lectura a la totalidad del proyecto (tareas, foro, documentos, archivos, noticias, Wiki, repositorio de código, control de tiempos) y podrá, si así lo establecen en la asignatura, revisar el contenido de las prácticas y escribir notas y comentarios acerca de sus apreciaciones.</a:t>
            </a:r>
          </a:p>
          <a:p>
            <a:pPr eaLnBrk="1"/>
            <a:endParaRPr smtClean="0">
              <a:latin typeface="Calibri" pitchFamily="34" charset="0"/>
            </a:endParaRPr>
          </a:p>
          <a:p>
            <a:pPr eaLnBrk="1"/>
            <a:r>
              <a:rPr smtClean="0">
                <a:latin typeface="Calibri" pitchFamily="34" charset="0"/>
              </a:rPr>
              <a:t>También se contempla un mecanismo opcional de revisión en el cual los Alumnos que finalicen una tarea puedan mandarla al estado “En Revisión”. A partir de ahí, el profesor toma el control de la tarea y puede:</a:t>
            </a:r>
          </a:p>
          <a:p>
            <a:pPr eaLnBrk="1"/>
            <a:r>
              <a:rPr smtClean="0">
                <a:latin typeface="Calibri" pitchFamily="34" charset="0"/>
              </a:rPr>
              <a:t/>
            </a:r>
            <a:br>
              <a:rPr smtClean="0">
                <a:latin typeface="Calibri" pitchFamily="34" charset="0"/>
              </a:rPr>
            </a:br>
            <a:r>
              <a:rPr smtClean="0">
                <a:latin typeface="Calibri" pitchFamily="34" charset="0"/>
              </a:rPr>
              <a:t>1- dar el visto bueno y finalizar la tarea (práctica finalizada APTO)</a:t>
            </a:r>
            <a:br>
              <a:rPr smtClean="0">
                <a:latin typeface="Calibri" pitchFamily="34" charset="0"/>
              </a:rPr>
            </a:br>
            <a:r>
              <a:rPr smtClean="0">
                <a:latin typeface="Calibri" pitchFamily="34" charset="0"/>
              </a:rPr>
              <a:t>2- no dar el visto bueno y finalizar la tarea (práctica finalizada NO APTO)</a:t>
            </a:r>
            <a:br>
              <a:rPr smtClean="0">
                <a:latin typeface="Calibri" pitchFamily="34" charset="0"/>
              </a:rPr>
            </a:br>
            <a:r>
              <a:rPr smtClean="0">
                <a:latin typeface="Calibri" pitchFamily="34" charset="0"/>
              </a:rPr>
              <a:t>3- corregir y revisar y devolver el control a los alumnos para que puedan continuar con el trabajo.</a:t>
            </a:r>
          </a:p>
          <a:p>
            <a:pPr eaLnBrk="1"/>
            <a:endParaRPr smtClean="0">
              <a:latin typeface="Calibri" pitchFamily="34" charset="0"/>
            </a:endParaRPr>
          </a:p>
          <a:p>
            <a:pPr eaLnBrk="1"/>
            <a:r>
              <a:rPr smtClean="0">
                <a:latin typeface="Calibri" pitchFamily="34" charset="0"/>
              </a:rPr>
              <a:t>Finalmente, el profesor podrá editar en el foro del proyecto y comentar las noticias.</a:t>
            </a:r>
          </a:p>
          <a:p>
            <a:pPr eaLnBrk="1"/>
            <a:endParaRPr smtClean="0">
              <a:latin typeface="Calibri" pitchFamily="34" charset="0"/>
            </a:endParaRPr>
          </a:p>
          <a:p>
            <a:pPr eaLnBrk="1"/>
            <a:endParaRPr smtClean="0">
              <a:latin typeface="Calibri" pitchFamily="34" charset="0"/>
            </a:endParaRPr>
          </a:p>
          <a:p>
            <a:pPr eaLnBrk="1"/>
            <a:r>
              <a:rPr smtClean="0">
                <a:latin typeface="Calibri" pitchFamily="34" charset="0"/>
              </a:rPr>
              <a:t>Restricciones:</a:t>
            </a:r>
            <a:br>
              <a:rPr smtClean="0">
                <a:latin typeface="Calibri" pitchFamily="34" charset="0"/>
              </a:rPr>
            </a:br>
            <a:r>
              <a:rPr smtClean="0">
                <a:latin typeface="Calibri" pitchFamily="34" charset="0"/>
              </a:rPr>
              <a:t>- A un usuario con rol de profesor NO se le podrán “asignar” tareas o peticiones.</a:t>
            </a:r>
          </a:p>
          <a:p>
            <a:pPr eaLnBrk="1"/>
            <a:endParaRPr smtClean="0">
              <a:latin typeface="Calibri" pitchFamily="34" charset="0"/>
            </a:endParaRPr>
          </a:p>
          <a:p>
            <a:pPr eaLnBrk="1"/>
            <a:endParaRPr smtClean="0">
              <a:latin typeface="Calibri" pitchFamily="34" charset="0"/>
            </a:endParaRPr>
          </a:p>
          <a:p>
            <a:pPr eaLnBrk="1"/>
            <a:r>
              <a:rPr b="1" smtClean="0">
                <a:latin typeface="Calibri" pitchFamily="34" charset="0"/>
              </a:rPr>
              <a:t>Colaborador</a:t>
            </a:r>
          </a:p>
          <a:p>
            <a:pPr eaLnBrk="1"/>
            <a:r>
              <a:rPr smtClean="0">
                <a:latin typeface="Calibri" pitchFamily="34" charset="0"/>
              </a:rPr>
              <a:t>Se incluye un rol o perfil alternativo al de Alumno o Profesor para casos excepcionales como pudiera ser el proyecto fin de carrera. </a:t>
            </a:r>
            <a:br>
              <a:rPr smtClean="0">
                <a:latin typeface="Calibri" pitchFamily="34" charset="0"/>
              </a:rPr>
            </a:br>
            <a:r>
              <a:rPr smtClean="0">
                <a:latin typeface="Calibri" pitchFamily="34" charset="0"/>
              </a:rPr>
              <a:t/>
            </a:r>
            <a:br>
              <a:rPr smtClean="0">
                <a:latin typeface="Calibri" pitchFamily="34" charset="0"/>
              </a:rPr>
            </a:br>
            <a:r>
              <a:rPr smtClean="0">
                <a:latin typeface="Calibri" pitchFamily="34" charset="0"/>
              </a:rPr>
              <a:t>Se trata de un perfil especial que puede verse como una persona que participa en el trabajo del alumno pero no va a ser evaluado, y por tanto no dispone de permisos para añadir o modificar el contenido de los entregables del Alumno ni para crear o finalizar tareas al proyecto.</a:t>
            </a:r>
          </a:p>
          <a:p>
            <a:pPr eaLnBrk="1"/>
            <a:endParaRPr smtClean="0">
              <a:latin typeface="Calibri" pitchFamily="34" charset="0"/>
            </a:endParaRPr>
          </a:p>
          <a:p>
            <a:pPr eaLnBrk="1"/>
            <a:r>
              <a:rPr smtClean="0">
                <a:latin typeface="Calibri" pitchFamily="34" charset="0"/>
              </a:rPr>
              <a:t>Sin embargo, posee todo los accesos “de lectura” que dispone el rol Profesor y además se le permite editar otros componentes del proyecto como el foro o la wiki o incluso registrar el tiempo invertido por él en el proyecto en la sección del cómputo de tiempo.</a:t>
            </a:r>
          </a:p>
          <a:p>
            <a:pPr eaLnBrk="1"/>
            <a:endParaRPr smtClean="0">
              <a:latin typeface="Calibri" pitchFamily="34" charset="0"/>
            </a:endParaRPr>
          </a:p>
          <a:p>
            <a:pPr eaLnBrk="1"/>
            <a:endParaRPr smtClean="0">
              <a:latin typeface="Calibri" pitchFamily="34" charset="0"/>
            </a:endParaRPr>
          </a:p>
          <a:p>
            <a:pPr eaLnBrk="1"/>
            <a:endParaRPr smtClean="0">
              <a:latin typeface="Calibri" pitchFamily="34" charset="0"/>
            </a:endParaRPr>
          </a:p>
          <a:p>
            <a:pPr eaLnBrk="1"/>
            <a:endParaRPr smtClean="0">
              <a:latin typeface="Calibri" pitchFamily="34" charset="0"/>
            </a:endParaRPr>
          </a:p>
          <a:p>
            <a:pPr eaLnBrk="1"/>
            <a:endParaRPr smtClean="0">
              <a:latin typeface="Calibri" pitchFamily="34" charset="0"/>
            </a:endParaRPr>
          </a:p>
          <a:p>
            <a:pPr eaLnBrk="1"/>
            <a:endParaRPr smtClean="0">
              <a:latin typeface="Calibri" pitchFamily="34" charset="0"/>
            </a:endParaRPr>
          </a:p>
          <a:p>
            <a:pPr eaLnBrk="1"/>
            <a:endParaRPr smtClean="0">
              <a:latin typeface="Calibri" pitchFamily="34" charset="0"/>
            </a:endParaRPr>
          </a:p>
          <a:p>
            <a:pPr eaLnBrk="1"/>
            <a:endParaRPr smtClean="0">
              <a:latin typeface="Calibri" pitchFamily="34" charset="0"/>
            </a:endParaRPr>
          </a:p>
        </p:txBody>
      </p:sp>
      <p:sp>
        <p:nvSpPr>
          <p:cNvPr id="55299"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D00530C1-2F81-4AAA-AB08-63FAC7261B53}" type="slidenum">
              <a:rPr smtClean="0">
                <a:latin typeface="Calibri" pitchFamily="34" charset="0"/>
                <a:cs typeface="Arial" charset="0"/>
              </a:rPr>
              <a:pPr fontAlgn="base">
                <a:spcBef>
                  <a:spcPct val="0"/>
                </a:spcBef>
                <a:spcAft>
                  <a:spcPct val="0"/>
                </a:spcAft>
              </a:pPr>
              <a:t>20</a:t>
            </a:fld>
            <a:endParaRPr smtClean="0">
              <a:latin typeface="Calibri" pitchFamily="34" charset="0"/>
              <a:cs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1 Marcador de imagen de diapositiva"/>
          <p:cNvSpPr>
            <a:spLocks noGrp="1" noRot="1" noChangeAspect="1"/>
          </p:cNvSpPr>
          <p:nvPr>
            <p:ph type="sldImg"/>
          </p:nvPr>
        </p:nvSpPr>
        <p:spPr>
          <a:ln/>
        </p:spPr>
      </p:sp>
      <p:sp>
        <p:nvSpPr>
          <p:cNvPr id="3" name="2 Marcador de notas"/>
          <p:cNvSpPr>
            <a:spLocks noGrp="1"/>
          </p:cNvSpPr>
          <p:nvPr>
            <p:ph type="body" idx="1"/>
          </p:nvPr>
        </p:nvSpPr>
        <p:spPr/>
        <p:txBody>
          <a:bodyPr/>
          <a:lstStyle/>
          <a:p>
            <a:pPr eaLnBrk="1" fontAlgn="auto">
              <a:spcBef>
                <a:spcPts val="0"/>
              </a:spcBef>
              <a:spcAft>
                <a:spcPts val="0"/>
              </a:spcAft>
              <a:defRPr/>
            </a:pPr>
            <a:r>
              <a:rPr dirty="0" smtClean="0"/>
              <a:t>Para el caso de los proyectos públicos, existen además 2 roles de sistema extras: los usuarios «No Miembro» y los «Anónimos»</a:t>
            </a:r>
          </a:p>
          <a:p>
            <a:pPr eaLnBrk="1" fontAlgn="auto">
              <a:spcBef>
                <a:spcPts val="0"/>
              </a:spcBef>
              <a:spcAft>
                <a:spcPts val="0"/>
              </a:spcAft>
              <a:defRPr/>
            </a:pPr>
            <a:endParaRPr b="1" dirty="0" smtClean="0"/>
          </a:p>
          <a:p>
            <a:pPr eaLnBrk="1" fontAlgn="auto">
              <a:spcBef>
                <a:spcPts val="0"/>
              </a:spcBef>
              <a:spcAft>
                <a:spcPts val="0"/>
              </a:spcAft>
              <a:defRPr/>
            </a:pPr>
            <a:r>
              <a:rPr b="1" dirty="0" smtClean="0"/>
              <a:t>No Miembro </a:t>
            </a:r>
          </a:p>
          <a:p>
            <a:pPr eaLnBrk="1" fontAlgn="auto">
              <a:spcBef>
                <a:spcPts val="0"/>
              </a:spcBef>
              <a:spcAft>
                <a:spcPts val="0"/>
              </a:spcAft>
              <a:defRPr/>
            </a:pPr>
            <a:r>
              <a:rPr dirty="0" smtClean="0"/>
              <a:t/>
            </a:r>
            <a:br>
              <a:rPr dirty="0" smtClean="0"/>
            </a:br>
            <a:r>
              <a:rPr dirty="0" smtClean="0"/>
              <a:t>Rol de sistema de ProjETSII: se asocia a todos aquellos usuarios identificados con que no son miembros de un proyecto público.</a:t>
            </a:r>
            <a:br>
              <a:rPr dirty="0" smtClean="0"/>
            </a:br>
            <a:r>
              <a:rPr dirty="0" smtClean="0"/>
              <a:t/>
            </a:r>
            <a:br>
              <a:rPr dirty="0" smtClean="0"/>
            </a:br>
            <a:r>
              <a:rPr dirty="0" smtClean="0"/>
              <a:t>En estos proyectos públicos los No Miembro dispondrán de los mismos permisos que un Profesor en el proyecto personal de un Alumno, es decir, acceso en “modo lectura” a todo y con la posibilidad de incluir entradas en el foro del proyecto y comentar noticias.</a:t>
            </a:r>
          </a:p>
          <a:p>
            <a:pPr eaLnBrk="1" fontAlgn="auto">
              <a:spcBef>
                <a:spcPts val="0"/>
              </a:spcBef>
              <a:spcAft>
                <a:spcPts val="0"/>
              </a:spcAft>
              <a:defRPr/>
            </a:pPr>
            <a:r>
              <a:rPr dirty="0" smtClean="0"/>
              <a:t/>
            </a:r>
            <a:br>
              <a:rPr dirty="0" smtClean="0"/>
            </a:br>
            <a:r>
              <a:rPr dirty="0" smtClean="0"/>
              <a:t>Obviamente, a diferencia de los Profesores, un No Miembro no tendrá ningún tipo de control sobre las tareas del Alumno.</a:t>
            </a:r>
          </a:p>
          <a:p>
            <a:pPr eaLnBrk="1" fontAlgn="auto">
              <a:spcBef>
                <a:spcPts val="0"/>
              </a:spcBef>
              <a:spcAft>
                <a:spcPts val="0"/>
              </a:spcAft>
              <a:defRPr/>
            </a:pPr>
            <a:r>
              <a:rPr dirty="0" smtClean="0"/>
              <a:t/>
            </a:r>
            <a:br>
              <a:rPr dirty="0" smtClean="0"/>
            </a:br>
            <a:r>
              <a:rPr dirty="0" smtClean="0"/>
              <a:t>Restricciones:</a:t>
            </a:r>
            <a:br>
              <a:rPr dirty="0" smtClean="0"/>
            </a:br>
            <a:r>
              <a:rPr dirty="0" smtClean="0"/>
              <a:t>-  Un No Miembro no puede introducir “tiempos invertidos” en un proyecto público.</a:t>
            </a:r>
          </a:p>
          <a:p>
            <a:pPr marL="171450" indent="-171450" eaLnBrk="1" fontAlgn="auto">
              <a:spcBef>
                <a:spcPts val="0"/>
              </a:spcBef>
              <a:spcAft>
                <a:spcPts val="0"/>
              </a:spcAft>
              <a:buFontTx/>
              <a:buChar char="-"/>
              <a:defRPr/>
            </a:pPr>
            <a:r>
              <a:rPr dirty="0" smtClean="0"/>
              <a:t>No existe el rol de usuario «No Miembro» de un proyecto personal o privado, ya que no tienen acceso a él.</a:t>
            </a:r>
          </a:p>
          <a:p>
            <a:pPr eaLnBrk="1" fontAlgn="auto">
              <a:spcBef>
                <a:spcPts val="0"/>
              </a:spcBef>
              <a:spcAft>
                <a:spcPts val="0"/>
              </a:spcAft>
              <a:defRPr/>
            </a:pPr>
            <a:r>
              <a:rPr dirty="0" smtClean="0"/>
              <a:t/>
            </a:r>
            <a:br>
              <a:rPr dirty="0" smtClean="0"/>
            </a:br>
            <a:r>
              <a:rPr b="1" dirty="0" smtClean="0"/>
              <a:t>Anónimo </a:t>
            </a:r>
          </a:p>
          <a:p>
            <a:pPr eaLnBrk="1" fontAlgn="auto">
              <a:spcBef>
                <a:spcPts val="0"/>
              </a:spcBef>
              <a:spcAft>
                <a:spcPts val="0"/>
              </a:spcAft>
              <a:defRPr/>
            </a:pPr>
            <a:r>
              <a:rPr dirty="0" smtClean="0"/>
              <a:t/>
            </a:r>
            <a:br>
              <a:rPr dirty="0" smtClean="0"/>
            </a:br>
            <a:r>
              <a:rPr dirty="0" smtClean="0"/>
              <a:t>Rol de sistema de ProjETSII: se asocia a todos los usuarios que no se ha autenticado en el sistema, es decir, un usuario externo no identificado.</a:t>
            </a:r>
            <a:br>
              <a:rPr dirty="0" smtClean="0"/>
            </a:br>
            <a:r>
              <a:rPr dirty="0" smtClean="0"/>
              <a:t/>
            </a:r>
            <a:br>
              <a:rPr dirty="0" smtClean="0"/>
            </a:br>
            <a:r>
              <a:rPr dirty="0" smtClean="0"/>
              <a:t>Los usuarios no identificados podrán ver sólo proyectos públicos dónde, al igual que los No Miembros, podrán visualizar en modo lectura los diferentes módulos del proyecto con la diferencia de que no podrán editar el foro ni hacer comentarios en las noticias del proyecto.</a:t>
            </a:r>
            <a:br>
              <a:rPr dirty="0" smtClean="0"/>
            </a:br>
            <a:r>
              <a:rPr dirty="0" smtClean="0"/>
              <a:t/>
            </a:r>
            <a:br>
              <a:rPr dirty="0" smtClean="0"/>
            </a:br>
            <a:r>
              <a:rPr dirty="0" smtClean="0"/>
              <a:t>Restricciones:</a:t>
            </a:r>
            <a:br>
              <a:rPr dirty="0" smtClean="0"/>
            </a:br>
            <a:r>
              <a:rPr dirty="0" smtClean="0"/>
              <a:t>- Un usuario Anónimo no podrá modificar ni insertar contenido alguno en el proyecto, ni siquiera podrá comentar Noticias.</a:t>
            </a:r>
          </a:p>
          <a:p>
            <a:pPr eaLnBrk="1" fontAlgn="auto">
              <a:spcBef>
                <a:spcPts val="0"/>
              </a:spcBef>
              <a:spcAft>
                <a:spcPts val="0"/>
              </a:spcAft>
              <a:defRPr/>
            </a:pPr>
            <a:endParaRPr dirty="0"/>
          </a:p>
        </p:txBody>
      </p:sp>
      <p:sp>
        <p:nvSpPr>
          <p:cNvPr id="57347"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A87E9266-C08B-4244-A88C-03086B89E88C}" type="slidenum">
              <a:rPr smtClean="0">
                <a:latin typeface="Calibri" pitchFamily="34" charset="0"/>
                <a:cs typeface="Arial" charset="0"/>
              </a:rPr>
              <a:pPr fontAlgn="base">
                <a:spcBef>
                  <a:spcPct val="0"/>
                </a:spcBef>
                <a:spcAft>
                  <a:spcPct val="0"/>
                </a:spcAft>
              </a:pPr>
              <a:t>21</a:t>
            </a:fld>
            <a:endParaRPr smtClean="0">
              <a:latin typeface="Calibri" pitchFamily="34" charset="0"/>
              <a:cs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1 Marcador de imagen de diapositiva"/>
          <p:cNvSpPr>
            <a:spLocks noGrp="1" noRot="1" noChangeAspect="1"/>
          </p:cNvSpPr>
          <p:nvPr>
            <p:ph type="sldImg"/>
          </p:nvPr>
        </p:nvSpPr>
        <p:spPr>
          <a:ln/>
        </p:spPr>
      </p:sp>
      <p:sp>
        <p:nvSpPr>
          <p:cNvPr id="3" name="2 Marcador de notas"/>
          <p:cNvSpPr>
            <a:spLocks noGrp="1"/>
          </p:cNvSpPr>
          <p:nvPr>
            <p:ph type="body" idx="1"/>
          </p:nvPr>
        </p:nvSpPr>
        <p:spPr/>
        <p:txBody>
          <a:bodyPr/>
          <a:lstStyle/>
          <a:p>
            <a:pPr eaLnBrk="1" fontAlgn="auto">
              <a:spcBef>
                <a:spcPts val="0"/>
              </a:spcBef>
              <a:spcAft>
                <a:spcPts val="0"/>
              </a:spcAft>
              <a:defRPr/>
            </a:pPr>
            <a:r>
              <a:rPr dirty="0" smtClean="0"/>
              <a:t>Independientemente del rol de un usuario, todos aquellos que tengan acceso a ProjETSII podrán:</a:t>
            </a:r>
          </a:p>
          <a:p>
            <a:pPr eaLnBrk="1" fontAlgn="auto">
              <a:spcBef>
                <a:spcPts val="0"/>
              </a:spcBef>
              <a:spcAft>
                <a:spcPts val="0"/>
              </a:spcAft>
              <a:defRPr/>
            </a:pPr>
            <a:endParaRPr dirty="0" smtClean="0"/>
          </a:p>
          <a:p>
            <a:pPr marL="171450" indent="-171450" eaLnBrk="1" fontAlgn="auto">
              <a:spcBef>
                <a:spcPts val="0"/>
              </a:spcBef>
              <a:spcAft>
                <a:spcPts val="0"/>
              </a:spcAft>
              <a:buFont typeface="Arial" pitchFamily="34" charset="0"/>
              <a:buChar char="•"/>
              <a:defRPr/>
            </a:pPr>
            <a:r>
              <a:rPr dirty="0" smtClean="0"/>
              <a:t>Acceder al portal de inicio, donde se muestra la pantalla de bienvenida, las normas de uso y los últimos proyectos.</a:t>
            </a:r>
          </a:p>
          <a:p>
            <a:pPr marL="171450" indent="-171450" eaLnBrk="1" fontAlgn="auto">
              <a:spcBef>
                <a:spcPts val="0"/>
              </a:spcBef>
              <a:spcAft>
                <a:spcPts val="0"/>
              </a:spcAft>
              <a:buFont typeface="Arial" pitchFamily="34" charset="0"/>
              <a:buChar char="•"/>
              <a:defRPr/>
            </a:pPr>
            <a:r>
              <a:rPr dirty="0" smtClean="0"/>
              <a:t>Ver los proyectos personales en la lista de proyectos y acceder a ellos.</a:t>
            </a:r>
          </a:p>
          <a:p>
            <a:pPr marL="171450" indent="-171450" eaLnBrk="1" fontAlgn="auto">
              <a:spcBef>
                <a:spcPts val="0"/>
              </a:spcBef>
              <a:spcAft>
                <a:spcPts val="0"/>
              </a:spcAft>
              <a:buFont typeface="Arial" pitchFamily="34" charset="0"/>
              <a:buChar char="•"/>
              <a:defRPr/>
            </a:pPr>
            <a:r>
              <a:rPr dirty="0" smtClean="0"/>
              <a:t>Hacer uso de la búsqueda de proyectos </a:t>
            </a:r>
          </a:p>
          <a:p>
            <a:pPr marL="171450" indent="-171450" eaLnBrk="1" fontAlgn="auto">
              <a:spcBef>
                <a:spcPts val="0"/>
              </a:spcBef>
              <a:spcAft>
                <a:spcPts val="0"/>
              </a:spcAft>
              <a:buFont typeface="Arial" pitchFamily="34" charset="0"/>
              <a:buChar char="•"/>
              <a:defRPr/>
            </a:pPr>
            <a:r>
              <a:rPr dirty="0" smtClean="0"/>
              <a:t>Dentro de un proyecto al que tenga acceso:</a:t>
            </a:r>
          </a:p>
          <a:p>
            <a:pPr marL="628650" lvl="1" indent="-171450" eaLnBrk="1" fontAlgn="auto">
              <a:spcBef>
                <a:spcPts val="0"/>
              </a:spcBef>
              <a:spcAft>
                <a:spcPts val="0"/>
              </a:spcAft>
              <a:buFont typeface="Arial" pitchFamily="34" charset="0"/>
              <a:buChar char="•"/>
              <a:defRPr/>
            </a:pPr>
            <a:r>
              <a:rPr dirty="0" smtClean="0"/>
              <a:t>Ver el resumen o "Vistazo" del proyecto, dónde aparecen los miembros del mismo ordenados por roles (Alumno, Colaborador, Profesor).</a:t>
            </a:r>
          </a:p>
          <a:p>
            <a:pPr marL="628650" lvl="1" indent="-171450" eaLnBrk="1" fontAlgn="auto">
              <a:spcBef>
                <a:spcPts val="0"/>
              </a:spcBef>
              <a:spcAft>
                <a:spcPts val="0"/>
              </a:spcAft>
              <a:buFont typeface="Arial" pitchFamily="34" charset="0"/>
              <a:buChar char="•"/>
              <a:defRPr/>
            </a:pPr>
            <a:r>
              <a:rPr dirty="0" smtClean="0"/>
              <a:t>Desde ahí puede acceder al correo electrónico del usuario seleccionado, su fecha de inscripción en el sistema, su última conexión, los proyectos (públicos) en los que participa y el registro de su actividad en los proyectos (públicos) durante los últimos días.</a:t>
            </a:r>
          </a:p>
          <a:p>
            <a:pPr marL="171450" indent="-171450" eaLnBrk="1" fontAlgn="auto">
              <a:spcBef>
                <a:spcPts val="0"/>
              </a:spcBef>
              <a:spcAft>
                <a:spcPts val="0"/>
              </a:spcAft>
              <a:buFontTx/>
              <a:buChar char="-"/>
              <a:defRPr/>
            </a:pPr>
            <a:endParaRPr dirty="0" smtClean="0"/>
          </a:p>
          <a:p>
            <a:pPr eaLnBrk="1" fontAlgn="auto">
              <a:spcBef>
                <a:spcPts val="0"/>
              </a:spcBef>
              <a:spcAft>
                <a:spcPts val="0"/>
              </a:spcAft>
              <a:defRPr/>
            </a:pPr>
            <a:r>
              <a:rPr dirty="0" smtClean="0"/>
              <a:t>Para el resto de módulos de un proyecto:</a:t>
            </a:r>
          </a:p>
          <a:p>
            <a:pPr eaLnBrk="1" fontAlgn="auto">
              <a:spcBef>
                <a:spcPts val="0"/>
              </a:spcBef>
              <a:spcAft>
                <a:spcPts val="0"/>
              </a:spcAft>
              <a:defRPr/>
            </a:pPr>
            <a:r>
              <a:rPr dirty="0" smtClean="0"/>
              <a:t/>
            </a:r>
            <a:br>
              <a:rPr dirty="0" smtClean="0"/>
            </a:br>
            <a:r>
              <a:rPr b="1" dirty="0" smtClean="0"/>
              <a:t>Gestión de Proyectos</a:t>
            </a:r>
          </a:p>
          <a:p>
            <a:pPr eaLnBrk="1" fontAlgn="auto">
              <a:spcBef>
                <a:spcPts val="0"/>
              </a:spcBef>
              <a:spcAft>
                <a:spcPts val="0"/>
              </a:spcAft>
              <a:defRPr/>
            </a:pPr>
            <a:r>
              <a:rPr dirty="0" smtClean="0"/>
              <a:t/>
            </a:r>
            <a:br>
              <a:rPr dirty="0" smtClean="0"/>
            </a:br>
            <a:r>
              <a:rPr dirty="0" smtClean="0"/>
              <a:t>- Alumno: todos los permisos [crear, modificar, seleccionar módulos, administrar miembros y versiones, crear </a:t>
            </a:r>
            <a:r>
              <a:rPr dirty="0" err="1" smtClean="0"/>
              <a:t>subproyectos</a:t>
            </a:r>
            <a:r>
              <a:rPr dirty="0" smtClean="0"/>
              <a:t>]</a:t>
            </a:r>
            <a:br>
              <a:rPr dirty="0" smtClean="0"/>
            </a:br>
            <a:r>
              <a:rPr dirty="0" smtClean="0"/>
              <a:t>- Profesor: ninguno</a:t>
            </a:r>
          </a:p>
          <a:p>
            <a:pPr eaLnBrk="1" fontAlgn="auto">
              <a:spcBef>
                <a:spcPts val="0"/>
              </a:spcBef>
              <a:spcAft>
                <a:spcPts val="0"/>
              </a:spcAft>
              <a:defRPr/>
            </a:pPr>
            <a:r>
              <a:rPr dirty="0" smtClean="0"/>
              <a:t>- Colaborador: ninguno</a:t>
            </a:r>
            <a:br>
              <a:rPr dirty="0" smtClean="0"/>
            </a:br>
            <a:r>
              <a:rPr dirty="0" smtClean="0"/>
              <a:t>- No Miembro: puede crear proyectos (pasaría a ser alumno de ese proyecto automáticamente)</a:t>
            </a:r>
            <a:br>
              <a:rPr dirty="0" smtClean="0"/>
            </a:br>
            <a:r>
              <a:rPr dirty="0" smtClean="0"/>
              <a:t>- Anónimo: no permitido</a:t>
            </a:r>
            <a:br>
              <a:rPr dirty="0" smtClean="0"/>
            </a:br>
            <a:r>
              <a:rPr dirty="0" smtClean="0"/>
              <a:t/>
            </a:r>
            <a:br>
              <a:rPr dirty="0" smtClean="0"/>
            </a:br>
            <a:r>
              <a:rPr b="1" dirty="0" smtClean="0"/>
              <a:t>Foros</a:t>
            </a:r>
          </a:p>
          <a:p>
            <a:pPr eaLnBrk="1" fontAlgn="auto">
              <a:spcBef>
                <a:spcPts val="0"/>
              </a:spcBef>
              <a:spcAft>
                <a:spcPts val="0"/>
              </a:spcAft>
              <a:defRPr/>
            </a:pPr>
            <a:r>
              <a:rPr dirty="0" smtClean="0"/>
              <a:t/>
            </a:r>
            <a:br>
              <a:rPr dirty="0" smtClean="0"/>
            </a:br>
            <a:r>
              <a:rPr dirty="0" smtClean="0"/>
              <a:t>- Alumno: todos los permisos excepto modificar o borrar las entradas de otro [administrar foro, enviar mensajes, modificar y borrar mensajes propios]</a:t>
            </a:r>
          </a:p>
          <a:p>
            <a:pPr eaLnBrk="1" fontAlgn="auto">
              <a:spcBef>
                <a:spcPts val="0"/>
              </a:spcBef>
              <a:spcAft>
                <a:spcPts val="0"/>
              </a:spcAft>
              <a:defRPr/>
            </a:pPr>
            <a:r>
              <a:rPr dirty="0" smtClean="0"/>
              <a:t>- Profesor: sólo puede publicar, modificar y borrar sus propios mensajes.</a:t>
            </a:r>
            <a:br>
              <a:rPr dirty="0" smtClean="0"/>
            </a:br>
            <a:r>
              <a:rPr dirty="0" smtClean="0"/>
              <a:t>- Colaborador: ídem que Profesor.</a:t>
            </a:r>
            <a:br>
              <a:rPr dirty="0" smtClean="0"/>
            </a:br>
            <a:r>
              <a:rPr dirty="0" smtClean="0"/>
              <a:t>- No Miembro: sólo puede enviar mensajes EN PROYECTOS PÚBLICOS.</a:t>
            </a:r>
            <a:br>
              <a:rPr dirty="0" smtClean="0"/>
            </a:br>
            <a:r>
              <a:rPr dirty="0" smtClean="0"/>
              <a:t>- Anónimo: sólo lectura de mensajes EN PROYECTOS PÚBLICOS</a:t>
            </a:r>
            <a:br>
              <a:rPr dirty="0" smtClean="0"/>
            </a:br>
            <a:r>
              <a:rPr dirty="0" smtClean="0"/>
              <a:t/>
            </a:r>
            <a:br>
              <a:rPr dirty="0" smtClean="0"/>
            </a:br>
            <a:r>
              <a:rPr dirty="0" smtClean="0"/>
              <a:t/>
            </a:r>
            <a:br>
              <a:rPr dirty="0" smtClean="0"/>
            </a:br>
            <a:r>
              <a:rPr dirty="0" smtClean="0"/>
              <a:t>NOTA: ver el foro está permitido por defecto a cualquier usuario que tenga acceso a un proyecto determinado, no existe el permiso "ver foro"</a:t>
            </a:r>
            <a:br>
              <a:rPr dirty="0" smtClean="0"/>
            </a:br>
            <a:r>
              <a:rPr dirty="0" smtClean="0"/>
              <a:t/>
            </a:r>
            <a:br>
              <a:rPr dirty="0" smtClean="0"/>
            </a:br>
            <a:r>
              <a:rPr b="1" dirty="0" smtClean="0"/>
              <a:t>Documentos y Ficheros (entregables)</a:t>
            </a:r>
          </a:p>
          <a:p>
            <a:pPr eaLnBrk="1" fontAlgn="auto">
              <a:spcBef>
                <a:spcPts val="0"/>
              </a:spcBef>
              <a:spcAft>
                <a:spcPts val="0"/>
              </a:spcAft>
              <a:defRPr/>
            </a:pPr>
            <a:r>
              <a:rPr dirty="0" smtClean="0"/>
              <a:t/>
            </a:r>
            <a:br>
              <a:rPr dirty="0" smtClean="0"/>
            </a:br>
            <a:r>
              <a:rPr dirty="0" smtClean="0"/>
              <a:t>- Alumno: todos los permisos [administrar y ver]</a:t>
            </a:r>
          </a:p>
          <a:p>
            <a:pPr eaLnBrk="1" fontAlgn="auto">
              <a:spcBef>
                <a:spcPts val="0"/>
              </a:spcBef>
              <a:spcAft>
                <a:spcPts val="0"/>
              </a:spcAft>
              <a:defRPr/>
            </a:pPr>
            <a:r>
              <a:rPr dirty="0" smtClean="0"/>
              <a:t>- Profesor: sólo puede Ver los ficheros y Descargar </a:t>
            </a:r>
            <a:br>
              <a:rPr dirty="0" smtClean="0"/>
            </a:br>
            <a:r>
              <a:rPr dirty="0" smtClean="0"/>
              <a:t>- Colaborador: ídem que Profesor</a:t>
            </a:r>
            <a:br>
              <a:rPr dirty="0" smtClean="0"/>
            </a:br>
            <a:r>
              <a:rPr dirty="0" smtClean="0"/>
              <a:t>- No Miembro: ídem que Colaborador EN PROYECTOS PÚBLICOS</a:t>
            </a:r>
            <a:br>
              <a:rPr dirty="0" smtClean="0"/>
            </a:br>
            <a:r>
              <a:rPr dirty="0" smtClean="0"/>
              <a:t>- Anónimo: ídem que Colaborador EN PROYECTOS PÚBLICOS</a:t>
            </a:r>
            <a:br>
              <a:rPr dirty="0" smtClean="0"/>
            </a:br>
            <a:r>
              <a:rPr dirty="0" smtClean="0"/>
              <a:t/>
            </a:r>
            <a:br>
              <a:rPr dirty="0" smtClean="0"/>
            </a:br>
            <a:r>
              <a:rPr b="1" dirty="0" smtClean="0"/>
              <a:t>Tareas</a:t>
            </a:r>
          </a:p>
          <a:p>
            <a:pPr eaLnBrk="1" fontAlgn="auto">
              <a:spcBef>
                <a:spcPts val="0"/>
              </a:spcBef>
              <a:spcAft>
                <a:spcPts val="0"/>
              </a:spcAft>
              <a:defRPr/>
            </a:pPr>
            <a:r>
              <a:rPr dirty="0" smtClean="0"/>
              <a:t/>
            </a:r>
            <a:br>
              <a:rPr dirty="0" smtClean="0"/>
            </a:br>
            <a:r>
              <a:rPr dirty="0" smtClean="0"/>
              <a:t>- Alumno: todos los permisos [administrar categorías o nuevos tipos de tareas, ver, añadir y modificar tareas, administrar la relación entre tareas, gestión de </a:t>
            </a:r>
            <a:r>
              <a:rPr dirty="0" err="1" smtClean="0"/>
              <a:t>subtareas</a:t>
            </a:r>
            <a:r>
              <a:rPr dirty="0" smtClean="0"/>
              <a:t>, añadir y modificar notas propias, mover y borrar tareas, ver calendario y diagrama de </a:t>
            </a:r>
            <a:r>
              <a:rPr dirty="0" err="1" smtClean="0"/>
              <a:t>gantt</a:t>
            </a:r>
            <a:r>
              <a:rPr dirty="0" smtClean="0"/>
              <a:t>, administrar seguidores]</a:t>
            </a:r>
            <a:br>
              <a:rPr dirty="0" smtClean="0"/>
            </a:br>
            <a:r>
              <a:rPr dirty="0" smtClean="0"/>
              <a:t>- Profesor: sólo puede ver las tareas, pero no agregar ni modificar tareas nuevas. También puede añadir y modificar sus propias notas. Puede visualizar el calendario, el Gantt y la lista de seguidores, así como el resumen de la actividad general del proyecto.</a:t>
            </a:r>
            <a:br>
              <a:rPr dirty="0" smtClean="0"/>
            </a:br>
            <a:r>
              <a:rPr dirty="0" smtClean="0"/>
              <a:t>- Colaborador: ídem que Profesor</a:t>
            </a:r>
            <a:br>
              <a:rPr dirty="0" smtClean="0"/>
            </a:br>
            <a:r>
              <a:rPr dirty="0" smtClean="0"/>
              <a:t>- No Miembro: sólo puede ver las tareas, el diagrama de Gantt, el calendario y la lista de seguidores, así como el resumen de la actividad general del proyecto, EN PROYECTOS PÚBLICOS</a:t>
            </a:r>
            <a:br>
              <a:rPr dirty="0" smtClean="0"/>
            </a:br>
            <a:r>
              <a:rPr dirty="0" smtClean="0"/>
              <a:t>- Anónimo: ídem que No Miembro excepto la lista seguidores</a:t>
            </a:r>
            <a:br>
              <a:rPr dirty="0" smtClean="0"/>
            </a:br>
            <a:r>
              <a:rPr dirty="0" smtClean="0"/>
              <a:t/>
            </a:r>
            <a:br>
              <a:rPr dirty="0" smtClean="0"/>
            </a:br>
            <a:r>
              <a:rPr dirty="0" smtClean="0"/>
              <a:t>NOTA: ver todas las tareas implica que el usuario puede exportar toda la información relativa a una tarea a documentos en formato </a:t>
            </a:r>
            <a:r>
              <a:rPr dirty="0" err="1" smtClean="0"/>
              <a:t>Atom</a:t>
            </a:r>
            <a:r>
              <a:rPr dirty="0" smtClean="0"/>
              <a:t> o PDF.</a:t>
            </a:r>
            <a:br>
              <a:rPr dirty="0" smtClean="0"/>
            </a:br>
            <a:r>
              <a:rPr dirty="0" smtClean="0"/>
              <a:t/>
            </a:r>
            <a:br>
              <a:rPr dirty="0" smtClean="0"/>
            </a:br>
            <a:r>
              <a:rPr b="1" dirty="0" smtClean="0"/>
              <a:t>Noticias</a:t>
            </a:r>
          </a:p>
          <a:p>
            <a:pPr eaLnBrk="1" fontAlgn="auto">
              <a:spcBef>
                <a:spcPts val="0"/>
              </a:spcBef>
              <a:spcAft>
                <a:spcPts val="0"/>
              </a:spcAft>
              <a:defRPr/>
            </a:pPr>
            <a:r>
              <a:rPr dirty="0" smtClean="0"/>
              <a:t/>
            </a:r>
            <a:br>
              <a:rPr dirty="0" smtClean="0"/>
            </a:br>
            <a:r>
              <a:rPr dirty="0" smtClean="0"/>
              <a:t>- Alumno: todos los permisos [administrar noticias y comentarlas]</a:t>
            </a:r>
            <a:br>
              <a:rPr dirty="0" smtClean="0"/>
            </a:br>
            <a:r>
              <a:rPr dirty="0" smtClean="0"/>
              <a:t>- Profesor: sólo puede comentar noticias creadas por alumnos.</a:t>
            </a:r>
            <a:br>
              <a:rPr dirty="0" smtClean="0"/>
            </a:br>
            <a:r>
              <a:rPr dirty="0" smtClean="0"/>
              <a:t>- Colaborador: ídem que Profesor </a:t>
            </a:r>
            <a:br>
              <a:rPr dirty="0" smtClean="0"/>
            </a:br>
            <a:r>
              <a:rPr dirty="0" smtClean="0"/>
              <a:t>- No Miembro: ídem que Colaborador EN PROYECTOS PÚBLICOS</a:t>
            </a:r>
            <a:br>
              <a:rPr dirty="0" smtClean="0"/>
            </a:br>
            <a:r>
              <a:rPr dirty="0" smtClean="0"/>
              <a:t>- Anónimo: sólo lectura EN PROYECTOS PÚBLICOS</a:t>
            </a:r>
            <a:br>
              <a:rPr dirty="0" smtClean="0"/>
            </a:br>
            <a:r>
              <a:rPr dirty="0" smtClean="0"/>
              <a:t/>
            </a:r>
            <a:br>
              <a:rPr dirty="0" smtClean="0"/>
            </a:br>
            <a:r>
              <a:rPr dirty="0" smtClean="0"/>
              <a:t/>
            </a:r>
            <a:br>
              <a:rPr dirty="0" smtClean="0"/>
            </a:br>
            <a:r>
              <a:rPr dirty="0" smtClean="0"/>
              <a:t>NOTA: Ver las Noticias  está permitido por defecto a cualquier usuario que tenga acceso a un proyecto determinado, no existe el permiso "ver noticias" (al igual que con el foro)</a:t>
            </a:r>
            <a:br>
              <a:rPr dirty="0" smtClean="0"/>
            </a:br>
            <a:r>
              <a:rPr dirty="0" smtClean="0"/>
              <a:t/>
            </a:r>
            <a:br>
              <a:rPr dirty="0" smtClean="0"/>
            </a:br>
            <a:r>
              <a:rPr b="1" dirty="0" smtClean="0"/>
              <a:t>Repositorio</a:t>
            </a:r>
            <a:r>
              <a:rPr dirty="0" smtClean="0"/>
              <a:t/>
            </a:r>
            <a:br>
              <a:rPr dirty="0" smtClean="0"/>
            </a:br>
            <a:r>
              <a:rPr dirty="0" smtClean="0"/>
              <a:t/>
            </a:r>
            <a:br>
              <a:rPr dirty="0" smtClean="0"/>
            </a:br>
            <a:r>
              <a:rPr dirty="0" smtClean="0"/>
              <a:t>- Alumno: todos los permisos [administrar, hojear, Ver las últimas Revisiones y el Histórico y acceso de escritura]</a:t>
            </a:r>
            <a:br>
              <a:rPr dirty="0" smtClean="0"/>
            </a:br>
            <a:r>
              <a:rPr dirty="0" smtClean="0"/>
              <a:t>- Profesor: puede Ver las últimas Revisiones y el Histórico y hojear en el repositorio</a:t>
            </a:r>
          </a:p>
          <a:p>
            <a:pPr eaLnBrk="1" fontAlgn="auto">
              <a:spcBef>
                <a:spcPts val="0"/>
              </a:spcBef>
              <a:spcAft>
                <a:spcPts val="0"/>
              </a:spcAft>
              <a:defRPr/>
            </a:pPr>
            <a:r>
              <a:rPr dirty="0" smtClean="0"/>
              <a:t>- Colaborador: todos los permisos excepto la administración</a:t>
            </a:r>
            <a:br>
              <a:rPr dirty="0" smtClean="0"/>
            </a:br>
            <a:r>
              <a:rPr dirty="0" smtClean="0"/>
              <a:t>- No Miembro: ídem que Profesor EN PROYECTOS PÚBLICOS</a:t>
            </a:r>
            <a:br>
              <a:rPr dirty="0" smtClean="0"/>
            </a:br>
            <a:r>
              <a:rPr dirty="0" smtClean="0"/>
              <a:t>- Anónimo: ídem que Profesor EN PROYECTOS PÚBLICOS</a:t>
            </a:r>
            <a:br>
              <a:rPr dirty="0" smtClean="0"/>
            </a:br>
            <a:r>
              <a:rPr dirty="0" smtClean="0"/>
              <a:t/>
            </a:r>
            <a:br>
              <a:rPr dirty="0" smtClean="0"/>
            </a:br>
            <a:r>
              <a:rPr dirty="0" smtClean="0"/>
              <a:t>NOTA: hojear el repositorio implicar poder ver el repositorio con sus fichero (histórico, ver contenido, ver anotaciones, descargar), ver estadísticas (</a:t>
            </a:r>
            <a:r>
              <a:rPr i="1" dirty="0" err="1" smtClean="0"/>
              <a:t>commits</a:t>
            </a:r>
            <a:r>
              <a:rPr dirty="0" smtClean="0"/>
              <a:t> por mes/autor, etc.) y las diferencias entre revisiones.</a:t>
            </a:r>
            <a:br>
              <a:rPr dirty="0" smtClean="0"/>
            </a:br>
            <a:r>
              <a:rPr dirty="0" smtClean="0"/>
              <a:t/>
            </a:r>
            <a:br>
              <a:rPr dirty="0" smtClean="0"/>
            </a:br>
            <a:r>
              <a:rPr b="1" dirty="0" smtClean="0"/>
              <a:t>Control del tiempo dedicado</a:t>
            </a:r>
          </a:p>
          <a:p>
            <a:pPr eaLnBrk="1" fontAlgn="auto">
              <a:spcBef>
                <a:spcPts val="0"/>
              </a:spcBef>
              <a:spcAft>
                <a:spcPts val="0"/>
              </a:spcAft>
              <a:defRPr/>
            </a:pPr>
            <a:r>
              <a:rPr dirty="0" smtClean="0"/>
              <a:t/>
            </a:r>
            <a:br>
              <a:rPr dirty="0" smtClean="0"/>
            </a:br>
            <a:r>
              <a:rPr dirty="0" smtClean="0"/>
              <a:t>- Alumno: todos los permisos excepto modificar los tiempos de otro [ver tiempos, anotar y modificar tiempos propios, gestionar los tipos de actividades del proyecto]</a:t>
            </a:r>
          </a:p>
          <a:p>
            <a:pPr marL="171450" indent="-171450" eaLnBrk="1" fontAlgn="auto">
              <a:spcBef>
                <a:spcPts val="0"/>
              </a:spcBef>
              <a:spcAft>
                <a:spcPts val="0"/>
              </a:spcAft>
              <a:buFontTx/>
              <a:buChar char="-"/>
              <a:defRPr/>
            </a:pPr>
            <a:r>
              <a:rPr dirty="0" smtClean="0"/>
              <a:t>Profesor: sólo puede ver el tiempo dedicado</a:t>
            </a:r>
            <a:br>
              <a:rPr dirty="0" smtClean="0"/>
            </a:br>
            <a:r>
              <a:rPr dirty="0" smtClean="0"/>
              <a:t>- Colaborador: todos los permisos excepto la administración de las actividades y modificar el tiempo de otros</a:t>
            </a:r>
            <a:br>
              <a:rPr dirty="0" smtClean="0"/>
            </a:br>
            <a:r>
              <a:rPr dirty="0" smtClean="0"/>
              <a:t>- No Miembro: ídem que Profesor EN PROYECTOS PÚBLICOS</a:t>
            </a:r>
            <a:br>
              <a:rPr dirty="0" smtClean="0"/>
            </a:br>
            <a:r>
              <a:rPr dirty="0" smtClean="0"/>
              <a:t>- Anónimo: ídem que Profesor EN PROYECTOS PÚBLICOS</a:t>
            </a:r>
            <a:br>
              <a:rPr dirty="0" smtClean="0"/>
            </a:br>
            <a:r>
              <a:rPr dirty="0" smtClean="0"/>
              <a:t/>
            </a:r>
            <a:br>
              <a:rPr dirty="0" smtClean="0"/>
            </a:br>
            <a:r>
              <a:rPr dirty="0" smtClean="0"/>
              <a:t>NOTA: poder Ver el Tiempo Dedicado a un proyecto implica poder ver los Detalles e Informes donde se desglosa el tiempo invertido.</a:t>
            </a:r>
            <a:br>
              <a:rPr dirty="0" smtClean="0"/>
            </a:br>
            <a:r>
              <a:rPr dirty="0" smtClean="0"/>
              <a:t/>
            </a:r>
            <a:br>
              <a:rPr dirty="0" smtClean="0"/>
            </a:br>
            <a:r>
              <a:rPr b="1" dirty="0" smtClean="0"/>
              <a:t>Wiki</a:t>
            </a:r>
          </a:p>
          <a:p>
            <a:pPr eaLnBrk="1" fontAlgn="auto">
              <a:spcBef>
                <a:spcPts val="0"/>
              </a:spcBef>
              <a:spcAft>
                <a:spcPts val="0"/>
              </a:spcAft>
              <a:defRPr/>
            </a:pPr>
            <a:endParaRPr dirty="0" smtClean="0"/>
          </a:p>
          <a:p>
            <a:pPr marL="171450" indent="-171450" eaLnBrk="1" fontAlgn="auto">
              <a:spcBef>
                <a:spcPts val="0"/>
              </a:spcBef>
              <a:spcAft>
                <a:spcPts val="0"/>
              </a:spcAft>
              <a:buFontTx/>
              <a:buChar char="-"/>
              <a:defRPr/>
            </a:pPr>
            <a:r>
              <a:rPr dirty="0" smtClean="0"/>
              <a:t>Alumno: todos los permisos [administrar wiki, ver wiki, renombrar y borrar páginas wiki, exportar páginas, ver el histórico, modificar página wiki, borrar ficheros, proteger páginas wiki]</a:t>
            </a:r>
          </a:p>
          <a:p>
            <a:pPr eaLnBrk="1" fontAlgn="auto">
              <a:spcBef>
                <a:spcPts val="0"/>
              </a:spcBef>
              <a:spcAft>
                <a:spcPts val="0"/>
              </a:spcAft>
              <a:defRPr/>
            </a:pPr>
            <a:r>
              <a:rPr dirty="0" smtClean="0"/>
              <a:t>- Profesor: sólo puede ver el wiki y el histórico</a:t>
            </a:r>
            <a:br>
              <a:rPr dirty="0" smtClean="0"/>
            </a:br>
            <a:r>
              <a:rPr dirty="0" smtClean="0"/>
              <a:t>- Colaborador: puede ver el wiki y el historial de versiones y modificar páginas </a:t>
            </a:r>
            <a:br>
              <a:rPr dirty="0" smtClean="0"/>
            </a:br>
            <a:r>
              <a:rPr dirty="0" smtClean="0"/>
              <a:t>- No Miembro: ídem que Profesor EN PROYECTOS PÚBLICOS</a:t>
            </a:r>
            <a:br>
              <a:rPr dirty="0" smtClean="0"/>
            </a:br>
            <a:r>
              <a:rPr dirty="0" smtClean="0"/>
              <a:t>- Anónimo: ídem que Profesor EN PROYECTOS PÚBLICOS</a:t>
            </a:r>
          </a:p>
          <a:p>
            <a:pPr marL="171450" indent="-171450" eaLnBrk="1" fontAlgn="auto">
              <a:spcBef>
                <a:spcPts val="0"/>
              </a:spcBef>
              <a:spcAft>
                <a:spcPts val="0"/>
              </a:spcAft>
              <a:buFontTx/>
              <a:buChar char="-"/>
              <a:defRPr/>
            </a:pPr>
            <a:endParaRPr dirty="0" smtClean="0"/>
          </a:p>
          <a:p>
            <a:pPr eaLnBrk="1" fontAlgn="auto">
              <a:spcBef>
                <a:spcPts val="0"/>
              </a:spcBef>
              <a:spcAft>
                <a:spcPts val="0"/>
              </a:spcAft>
              <a:defRPr/>
            </a:pPr>
            <a:endParaRPr dirty="0"/>
          </a:p>
        </p:txBody>
      </p:sp>
      <p:sp>
        <p:nvSpPr>
          <p:cNvPr id="59395"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77FE4D07-7C64-4A5C-AA7A-AB264DEF6810}" type="slidenum">
              <a:rPr smtClean="0">
                <a:latin typeface="Calibri" pitchFamily="34" charset="0"/>
                <a:cs typeface="Arial" charset="0"/>
              </a:rPr>
              <a:pPr fontAlgn="base">
                <a:spcBef>
                  <a:spcPct val="0"/>
                </a:spcBef>
                <a:spcAft>
                  <a:spcPct val="0"/>
                </a:spcAft>
              </a:pPr>
              <a:t>22</a:t>
            </a:fld>
            <a:endParaRPr smtClean="0">
              <a:latin typeface="Calibri" pitchFamily="34" charset="0"/>
              <a:cs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1 Marcador de imagen de diapositiva"/>
          <p:cNvSpPr>
            <a:spLocks noGrp="1" noRot="1" noChangeAspect="1"/>
          </p:cNvSpPr>
          <p:nvPr>
            <p:ph type="sldImg"/>
          </p:nvPr>
        </p:nvSpPr>
        <p:spPr>
          <a:ln/>
        </p:spPr>
      </p:sp>
      <p:sp>
        <p:nvSpPr>
          <p:cNvPr id="61442" name="2 Marcador de notas"/>
          <p:cNvSpPr txBox="1">
            <a:spLocks noGrp="1"/>
          </p:cNvSpPr>
          <p:nvPr>
            <p:ph type="body" idx="1"/>
          </p:nvPr>
        </p:nvSpPr>
        <p:spPr bwMode="auto">
          <a:noFill/>
        </p:spPr>
        <p:txBody>
          <a:bodyPr numCol="1">
            <a:prstTxWarp prst="textNoShape">
              <a:avLst/>
            </a:prstTxWarp>
          </a:bodyPr>
          <a:lstStyle/>
          <a:p>
            <a:pPr eaLnBrk="1"/>
            <a:r>
              <a:rPr smtClean="0">
                <a:latin typeface="Calibri" pitchFamily="34" charset="0"/>
              </a:rPr>
              <a:t>En ProjETSII los proyectos se componen de varios módulos funcionales y seleccionables.</a:t>
            </a:r>
          </a:p>
          <a:p>
            <a:pPr eaLnBrk="1"/>
            <a:endParaRPr smtClean="0">
              <a:latin typeface="Calibri" pitchFamily="34" charset="0"/>
            </a:endParaRPr>
          </a:p>
          <a:p>
            <a:pPr eaLnBrk="1"/>
            <a:r>
              <a:rPr smtClean="0">
                <a:latin typeface="Calibri" pitchFamily="34" charset="0"/>
              </a:rPr>
              <a:t>La selección de los módulos visibles y activos se hace cuando se crea el proyecto por primera vez, aunque posteriormente puede modificarse la configuración inicial, activando o desactivando módulos para que sean visibles o se oculten, respectivamente.</a:t>
            </a:r>
          </a:p>
          <a:p>
            <a:pPr eaLnBrk="1"/>
            <a:endParaRPr smtClean="0">
              <a:latin typeface="Calibri" pitchFamily="34" charset="0"/>
            </a:endParaRPr>
          </a:p>
          <a:p>
            <a:pPr eaLnBrk="1"/>
            <a:r>
              <a:rPr smtClean="0">
                <a:latin typeface="Calibri" pitchFamily="34" charset="0"/>
              </a:rPr>
              <a:t>Se puede cambiar de un módulo a otro seleccionado su pestaña en el menú superior de la sección de proyectos.</a:t>
            </a:r>
          </a:p>
          <a:p>
            <a:pPr eaLnBrk="1"/>
            <a:endParaRPr smtClean="0">
              <a:latin typeface="Calibri" pitchFamily="34" charset="0"/>
            </a:endParaRPr>
          </a:p>
          <a:p>
            <a:pPr eaLnBrk="1"/>
            <a:endParaRPr smtClean="0">
              <a:latin typeface="Calibri" pitchFamily="34" charset="0"/>
            </a:endParaRPr>
          </a:p>
        </p:txBody>
      </p:sp>
      <p:sp>
        <p:nvSpPr>
          <p:cNvPr id="61443"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66707C8E-F19E-469D-A20A-CE974E909540}" type="slidenum">
              <a:rPr smtClean="0">
                <a:latin typeface="Calibri" pitchFamily="34" charset="0"/>
                <a:cs typeface="Arial" charset="0"/>
              </a:rPr>
              <a:pPr fontAlgn="base">
                <a:spcBef>
                  <a:spcPct val="0"/>
                </a:spcBef>
                <a:spcAft>
                  <a:spcPct val="0"/>
                </a:spcAft>
              </a:pPr>
              <a:t>23</a:t>
            </a:fld>
            <a:endParaRPr smtClean="0">
              <a:latin typeface="Calibri" pitchFamily="34" charset="0"/>
              <a:cs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1 Marcador de imagen de diapositiva"/>
          <p:cNvSpPr>
            <a:spLocks noGrp="1" noRot="1" noChangeAspect="1"/>
          </p:cNvSpPr>
          <p:nvPr>
            <p:ph type="sldImg"/>
          </p:nvPr>
        </p:nvSpPr>
        <p:spPr>
          <a:ln/>
        </p:spPr>
      </p:sp>
      <p:sp>
        <p:nvSpPr>
          <p:cNvPr id="63490" name="2 Marcador de notas"/>
          <p:cNvSpPr txBox="1">
            <a:spLocks noGrp="1"/>
          </p:cNvSpPr>
          <p:nvPr>
            <p:ph type="body" idx="1"/>
          </p:nvPr>
        </p:nvSpPr>
        <p:spPr bwMode="auto">
          <a:noFill/>
        </p:spPr>
        <p:txBody>
          <a:bodyPr numCol="1">
            <a:prstTxWarp prst="textNoShape">
              <a:avLst/>
            </a:prstTxWarp>
          </a:bodyPr>
          <a:lstStyle/>
          <a:p>
            <a:pPr eaLnBrk="1"/>
            <a:r>
              <a:rPr smtClean="0">
                <a:latin typeface="Calibri" pitchFamily="34" charset="0"/>
              </a:rPr>
              <a:t>La sesión «Vistazo» permite al usuario tener una visión general del proyecto entero.</a:t>
            </a:r>
          </a:p>
          <a:p>
            <a:pPr eaLnBrk="1"/>
            <a:endParaRPr smtClean="0">
              <a:latin typeface="Calibri" pitchFamily="34" charset="0"/>
            </a:endParaRPr>
          </a:p>
          <a:p>
            <a:pPr eaLnBrk="1"/>
            <a:r>
              <a:rPr smtClean="0">
                <a:latin typeface="Calibri" pitchFamily="34" charset="0"/>
              </a:rPr>
              <a:t>Además de la descripción general del proyecto, en la parte izquierda está presente la sección «Tareas» donde el usuario podrá entender de un solo vistazo el estado del proyecto: cuántas tareas están abiertas y cerradas clasificadas por Tipos de Tareas.</a:t>
            </a:r>
          </a:p>
          <a:p>
            <a:pPr eaLnBrk="1"/>
            <a:endParaRPr smtClean="0">
              <a:latin typeface="Calibri" pitchFamily="34" charset="0"/>
            </a:endParaRPr>
          </a:p>
          <a:p>
            <a:pPr eaLnBrk="1"/>
            <a:r>
              <a:rPr smtClean="0">
                <a:latin typeface="Calibri" pitchFamily="34" charset="0"/>
              </a:rPr>
              <a:t>En el área de «Miembros» puede verse quiénes son los miembros del proyecto y el rol que tienen asignado dentro del mismo. Abajo, en el área de «Últimas Noticias» se podrá ver cuales son las últimas noticias acontecidas en el proyecto, quién escribió la noticia y cuántos días han trascurrido. Además, cada noticia aporta un enlace directo al texto completo.</a:t>
            </a:r>
          </a:p>
          <a:p>
            <a:pPr eaLnBrk="1"/>
            <a:endParaRPr smtClean="0">
              <a:latin typeface="Calibri" pitchFamily="34" charset="0"/>
            </a:endParaRPr>
          </a:p>
          <a:p>
            <a:pPr eaLnBrk="1"/>
            <a:r>
              <a:rPr smtClean="0">
                <a:latin typeface="Calibri" pitchFamily="34" charset="0"/>
              </a:rPr>
              <a:t>Finalmente, en la parte derecha de la pantalla, aparece el área «Tiempo Dedicado», donde se resume el tiempo total invertido en el proyecto por todos sus miembros y hay enlaces directos a las utilidades «Detalle» e «Informe»</a:t>
            </a:r>
          </a:p>
          <a:p>
            <a:pPr eaLnBrk="1"/>
            <a:endParaRPr smtClean="0">
              <a:latin typeface="Calibri" pitchFamily="34" charset="0"/>
            </a:endParaRPr>
          </a:p>
        </p:txBody>
      </p:sp>
      <p:sp>
        <p:nvSpPr>
          <p:cNvPr id="63491"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A9562E33-7E58-44CF-A436-EC07EDF628DF}" type="slidenum">
              <a:rPr smtClean="0">
                <a:latin typeface="Calibri" pitchFamily="34" charset="0"/>
                <a:cs typeface="Arial" charset="0"/>
              </a:rPr>
              <a:pPr fontAlgn="base">
                <a:spcBef>
                  <a:spcPct val="0"/>
                </a:spcBef>
                <a:spcAft>
                  <a:spcPct val="0"/>
                </a:spcAft>
              </a:pPr>
              <a:t>24</a:t>
            </a:fld>
            <a:endParaRPr smtClean="0">
              <a:latin typeface="Calibri" pitchFamily="34" charset="0"/>
              <a:cs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1 Marcador de imagen de diapositiva"/>
          <p:cNvSpPr>
            <a:spLocks noGrp="1" noRot="1" noChangeAspect="1"/>
          </p:cNvSpPr>
          <p:nvPr>
            <p:ph type="sldImg"/>
          </p:nvPr>
        </p:nvSpPr>
        <p:spPr>
          <a:ln/>
        </p:spPr>
      </p:sp>
      <p:sp>
        <p:nvSpPr>
          <p:cNvPr id="3" name="2 Marcador de notas"/>
          <p:cNvSpPr>
            <a:spLocks noGrp="1"/>
          </p:cNvSpPr>
          <p:nvPr>
            <p:ph type="body" idx="1"/>
          </p:nvPr>
        </p:nvSpPr>
        <p:spPr/>
        <p:txBody>
          <a:bodyPr/>
          <a:lstStyle/>
          <a:p>
            <a:pPr eaLnBrk="1" fontAlgn="auto">
              <a:spcBef>
                <a:spcPts val="0"/>
              </a:spcBef>
              <a:spcAft>
                <a:spcPts val="0"/>
              </a:spcAft>
              <a:defRPr/>
            </a:pPr>
            <a:r>
              <a:rPr dirty="0" smtClean="0"/>
              <a:t>El modulo “Actividad” mostrará un histórico de todas las actividades que han sucedido en el proyecto. Las actividades mostradas contemplan:</a:t>
            </a:r>
          </a:p>
          <a:p>
            <a:pPr eaLnBrk="1" fontAlgn="auto">
              <a:spcBef>
                <a:spcPts val="0"/>
              </a:spcBef>
              <a:spcAft>
                <a:spcPts val="0"/>
              </a:spcAft>
              <a:defRPr/>
            </a:pPr>
            <a:endParaRPr dirty="0" smtClean="0"/>
          </a:p>
          <a:p>
            <a:pPr marL="171450" indent="-171450" eaLnBrk="1" fontAlgn="auto">
              <a:spcBef>
                <a:spcPts val="0"/>
              </a:spcBef>
              <a:spcAft>
                <a:spcPts val="0"/>
              </a:spcAft>
              <a:buFontTx/>
              <a:buChar char="-"/>
              <a:defRPr/>
            </a:pPr>
            <a:r>
              <a:rPr dirty="0" smtClean="0"/>
              <a:t>Una nueva tarea creada</a:t>
            </a:r>
          </a:p>
          <a:p>
            <a:pPr marL="171450" indent="-171450" eaLnBrk="1" fontAlgn="auto">
              <a:spcBef>
                <a:spcPts val="0"/>
              </a:spcBef>
              <a:spcAft>
                <a:spcPts val="0"/>
              </a:spcAft>
              <a:buFontTx/>
              <a:buChar char="-"/>
              <a:defRPr/>
            </a:pPr>
            <a:r>
              <a:rPr dirty="0" smtClean="0"/>
              <a:t>El estado de una tarea ha cambiado</a:t>
            </a:r>
          </a:p>
          <a:p>
            <a:pPr marL="171450" indent="-171450" eaLnBrk="1" fontAlgn="auto">
              <a:spcBef>
                <a:spcPts val="0"/>
              </a:spcBef>
              <a:spcAft>
                <a:spcPts val="0"/>
              </a:spcAft>
              <a:buFontTx/>
              <a:buChar char="-"/>
              <a:defRPr/>
            </a:pPr>
            <a:r>
              <a:rPr dirty="0" smtClean="0"/>
              <a:t>Una tarea ha sido finalizada o cerrada</a:t>
            </a:r>
          </a:p>
          <a:p>
            <a:pPr marL="171450" indent="-171450" eaLnBrk="1" fontAlgn="auto">
              <a:spcBef>
                <a:spcPts val="0"/>
              </a:spcBef>
              <a:spcAft>
                <a:spcPts val="0"/>
              </a:spcAft>
              <a:buFontTx/>
              <a:buChar char="-"/>
              <a:defRPr/>
            </a:pPr>
            <a:r>
              <a:rPr dirty="0" smtClean="0"/>
              <a:t>Se ha añadido una nota o comentario a una tarea</a:t>
            </a:r>
          </a:p>
          <a:p>
            <a:pPr marL="171450" indent="-171450" eaLnBrk="1" fontAlgn="auto">
              <a:spcBef>
                <a:spcPts val="0"/>
              </a:spcBef>
              <a:spcAft>
                <a:spcPts val="0"/>
              </a:spcAft>
              <a:buFontTx/>
              <a:buChar char="-"/>
              <a:defRPr/>
            </a:pPr>
            <a:r>
              <a:rPr dirty="0" smtClean="0"/>
              <a:t>Un conjunto de cambios se ha enviado al repositorio</a:t>
            </a:r>
          </a:p>
          <a:p>
            <a:pPr marL="171450" indent="-171450" eaLnBrk="1" fontAlgn="auto">
              <a:spcBef>
                <a:spcPts val="0"/>
              </a:spcBef>
              <a:spcAft>
                <a:spcPts val="0"/>
              </a:spcAft>
              <a:buFontTx/>
              <a:buChar char="-"/>
              <a:defRPr/>
            </a:pPr>
            <a:r>
              <a:rPr dirty="0" smtClean="0"/>
              <a:t>Se ha escrito una nueva noticia</a:t>
            </a:r>
          </a:p>
          <a:p>
            <a:pPr marL="171450" indent="-171450" eaLnBrk="1" fontAlgn="auto">
              <a:spcBef>
                <a:spcPts val="0"/>
              </a:spcBef>
              <a:spcAft>
                <a:spcPts val="0"/>
              </a:spcAft>
              <a:buFontTx/>
              <a:buChar char="-"/>
              <a:defRPr/>
            </a:pPr>
            <a:r>
              <a:rPr dirty="0" smtClean="0"/>
              <a:t>Se ha enviado un nuevo mensaje al foro</a:t>
            </a:r>
          </a:p>
          <a:p>
            <a:pPr marL="171450" indent="-171450" eaLnBrk="1" fontAlgn="auto">
              <a:spcBef>
                <a:spcPts val="0"/>
              </a:spcBef>
              <a:spcAft>
                <a:spcPts val="0"/>
              </a:spcAft>
              <a:buFontTx/>
              <a:buChar char="-"/>
              <a:defRPr/>
            </a:pPr>
            <a:r>
              <a:rPr dirty="0" smtClean="0"/>
              <a:t>Se ha respondido un mensaje en el foro</a:t>
            </a:r>
          </a:p>
          <a:p>
            <a:pPr marL="171450" indent="-171450" eaLnBrk="1" fontAlgn="auto">
              <a:spcBef>
                <a:spcPts val="0"/>
              </a:spcBef>
              <a:spcAft>
                <a:spcPts val="0"/>
              </a:spcAft>
              <a:buFontTx/>
              <a:buChar char="-"/>
              <a:defRPr/>
            </a:pPr>
            <a:r>
              <a:rPr dirty="0" smtClean="0"/>
              <a:t>Una página wiki ha sido editada o creada recientemente</a:t>
            </a:r>
          </a:p>
          <a:p>
            <a:pPr marL="171450" indent="-171450" eaLnBrk="1" fontAlgn="auto">
              <a:spcBef>
                <a:spcPts val="0"/>
              </a:spcBef>
              <a:spcAft>
                <a:spcPts val="0"/>
              </a:spcAft>
              <a:buFontTx/>
              <a:buChar char="-"/>
              <a:defRPr/>
            </a:pPr>
            <a:r>
              <a:rPr dirty="0" smtClean="0"/>
              <a:t>Se ha añadido un nuevo fichero en la sección de Archivos o se ha adjuntado a un Documento</a:t>
            </a:r>
          </a:p>
          <a:p>
            <a:pPr marL="171450" indent="-171450" eaLnBrk="1" fontAlgn="auto">
              <a:spcBef>
                <a:spcPts val="0"/>
              </a:spcBef>
              <a:spcAft>
                <a:spcPts val="0"/>
              </a:spcAft>
              <a:buFontTx/>
              <a:buChar char="-"/>
              <a:defRPr/>
            </a:pPr>
            <a:r>
              <a:rPr dirty="0" smtClean="0"/>
              <a:t>Se ha registrado horas</a:t>
            </a:r>
          </a:p>
          <a:p>
            <a:pPr marL="171450" indent="-171450" eaLnBrk="1" fontAlgn="auto">
              <a:spcBef>
                <a:spcPts val="0"/>
              </a:spcBef>
              <a:spcAft>
                <a:spcPts val="0"/>
              </a:spcAft>
              <a:buFontTx/>
              <a:buChar char="-"/>
              <a:defRPr/>
            </a:pPr>
            <a:r>
              <a:rPr dirty="0" smtClean="0"/>
              <a:t>Se ha añadido un nuevo proyecto</a:t>
            </a:r>
          </a:p>
          <a:p>
            <a:pPr eaLnBrk="1" fontAlgn="auto">
              <a:spcBef>
                <a:spcPts val="0"/>
              </a:spcBef>
              <a:spcAft>
                <a:spcPts val="0"/>
              </a:spcAft>
              <a:defRPr/>
            </a:pPr>
            <a:endParaRPr dirty="0" smtClean="0"/>
          </a:p>
          <a:p>
            <a:pPr eaLnBrk="1" fontAlgn="auto">
              <a:spcBef>
                <a:spcPts val="0"/>
              </a:spcBef>
              <a:spcAft>
                <a:spcPts val="0"/>
              </a:spcAft>
              <a:defRPr/>
            </a:pPr>
            <a:r>
              <a:rPr dirty="0" smtClean="0"/>
              <a:t>Puede seleccionarse los </a:t>
            </a:r>
            <a:r>
              <a:rPr dirty="0" err="1" smtClean="0"/>
              <a:t>items</a:t>
            </a:r>
            <a:r>
              <a:rPr dirty="0" smtClean="0"/>
              <a:t> a visualizar mediante los «</a:t>
            </a:r>
            <a:r>
              <a:rPr dirty="0" err="1" smtClean="0"/>
              <a:t>checkboses</a:t>
            </a:r>
            <a:r>
              <a:rPr dirty="0" smtClean="0"/>
              <a:t>» de la derecha.</a:t>
            </a:r>
          </a:p>
          <a:p>
            <a:pPr eaLnBrk="1" fontAlgn="auto">
              <a:spcBef>
                <a:spcPts val="0"/>
              </a:spcBef>
              <a:spcAft>
                <a:spcPts val="0"/>
              </a:spcAft>
              <a:defRPr/>
            </a:pPr>
            <a:r>
              <a:rPr dirty="0" smtClean="0"/>
              <a:t>El registro de actividad puede exportarse a </a:t>
            </a:r>
            <a:r>
              <a:rPr dirty="0" err="1" smtClean="0"/>
              <a:t>Atom</a:t>
            </a:r>
            <a:r>
              <a:rPr dirty="0" smtClean="0"/>
              <a:t>.</a:t>
            </a:r>
          </a:p>
          <a:p>
            <a:pPr eaLnBrk="1" fontAlgn="auto">
              <a:spcBef>
                <a:spcPts val="0"/>
              </a:spcBef>
              <a:spcAft>
                <a:spcPts val="0"/>
              </a:spcAft>
              <a:defRPr/>
            </a:pPr>
            <a:r>
              <a:rPr dirty="0" smtClean="0"/>
              <a:t>Existe una vista general de actividad para todos los proyectos accesibles por un usuario desde la sección «Proyectos».</a:t>
            </a:r>
          </a:p>
        </p:txBody>
      </p:sp>
      <p:sp>
        <p:nvSpPr>
          <p:cNvPr id="65539"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6A9461A7-8DBC-4062-9DD1-5391A154BD0C}" type="slidenum">
              <a:rPr smtClean="0">
                <a:latin typeface="Calibri" pitchFamily="34" charset="0"/>
                <a:cs typeface="Arial" charset="0"/>
              </a:rPr>
              <a:pPr fontAlgn="base">
                <a:spcBef>
                  <a:spcPct val="0"/>
                </a:spcBef>
                <a:spcAft>
                  <a:spcPct val="0"/>
                </a:spcAft>
              </a:pPr>
              <a:t>25</a:t>
            </a:fld>
            <a:endParaRPr smtClean="0">
              <a:latin typeface="Calibri" pitchFamily="34" charset="0"/>
              <a:cs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1 Marcador de imagen de diapositiva"/>
          <p:cNvSpPr>
            <a:spLocks noGrp="1" noRot="1" noChangeAspect="1"/>
          </p:cNvSpPr>
          <p:nvPr>
            <p:ph type="sldImg"/>
          </p:nvPr>
        </p:nvSpPr>
        <p:spPr>
          <a:ln/>
        </p:spPr>
      </p:sp>
      <p:sp>
        <p:nvSpPr>
          <p:cNvPr id="67586" name="2 Marcador de notas"/>
          <p:cNvSpPr txBox="1">
            <a:spLocks noGrp="1"/>
          </p:cNvSpPr>
          <p:nvPr>
            <p:ph type="body" idx="1"/>
          </p:nvPr>
        </p:nvSpPr>
        <p:spPr bwMode="auto">
          <a:noFill/>
        </p:spPr>
        <p:txBody>
          <a:bodyPr numCol="1">
            <a:prstTxWarp prst="textNoShape">
              <a:avLst/>
            </a:prstTxWarp>
          </a:bodyPr>
          <a:lstStyle/>
          <a:p>
            <a:pPr eaLnBrk="1"/>
            <a:r>
              <a:rPr smtClean="0">
                <a:latin typeface="Calibri" pitchFamily="34" charset="0"/>
              </a:rPr>
              <a:t>El módulo de tareas es el núcleo de un proyecto en ProjETSII.</a:t>
            </a:r>
          </a:p>
          <a:p>
            <a:pPr eaLnBrk="1"/>
            <a:endParaRPr smtClean="0">
              <a:latin typeface="Calibri" pitchFamily="34" charset="0"/>
            </a:endParaRPr>
          </a:p>
          <a:p>
            <a:pPr eaLnBrk="1"/>
            <a:r>
              <a:rPr smtClean="0">
                <a:latin typeface="Calibri" pitchFamily="34" charset="0"/>
              </a:rPr>
              <a:t>Cada tarea está limitada a un proyecto, asociada al usuario que la creó, asignada al mismo u otro usuario  (o a ninguno), relacionada con una versión, etc.</a:t>
            </a:r>
          </a:p>
          <a:p>
            <a:pPr eaLnBrk="1"/>
            <a:endParaRPr smtClean="0">
              <a:latin typeface="Calibri" pitchFamily="34" charset="0"/>
            </a:endParaRPr>
          </a:p>
          <a:p>
            <a:pPr eaLnBrk="1"/>
            <a:r>
              <a:rPr smtClean="0">
                <a:latin typeface="Calibri" pitchFamily="34" charset="0"/>
              </a:rPr>
              <a:t>Una vez accedemos a la página de la tarea en cuestión, además de los atributos y propiedades de la tarea podemos visualizar un histórico de todo el trabajo en progreso que se ha realizado para llevar a cabo la tarea. Los mensajes son mostrados en orden cronológico, desde el más antiguo al más reciente. Es posible comentar los mensajes o notas que hayan escrito otros miembros del proyecto o incluso editar los tuyos propios.</a:t>
            </a:r>
          </a:p>
          <a:p>
            <a:pPr eaLnBrk="1"/>
            <a:endParaRPr smtClean="0">
              <a:latin typeface="Calibri" pitchFamily="34" charset="0"/>
            </a:endParaRPr>
          </a:p>
          <a:p>
            <a:pPr eaLnBrk="1"/>
            <a:r>
              <a:rPr smtClean="0">
                <a:latin typeface="Calibri" pitchFamily="34" charset="0"/>
              </a:rPr>
              <a:t>Finalmente, abajo a la derecha aparecerá el listado de revisiones del repositorio que se han asociado a esta tarea en concreto. Desde esta sección podemos acceder directamente al control de versiones en el módulo «Repositorio»</a:t>
            </a:r>
          </a:p>
        </p:txBody>
      </p:sp>
      <p:sp>
        <p:nvSpPr>
          <p:cNvPr id="67587"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F574D436-94A5-4833-8310-987B886A94A6}" type="slidenum">
              <a:rPr smtClean="0">
                <a:latin typeface="Calibri" pitchFamily="34" charset="0"/>
                <a:cs typeface="Arial" charset="0"/>
              </a:rPr>
              <a:pPr fontAlgn="base">
                <a:spcBef>
                  <a:spcPct val="0"/>
                </a:spcBef>
                <a:spcAft>
                  <a:spcPct val="0"/>
                </a:spcAft>
              </a:pPr>
              <a:t>26</a:t>
            </a:fld>
            <a:endParaRPr smtClean="0">
              <a:latin typeface="Calibri" pitchFamily="34" charset="0"/>
              <a:cs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1 Marcador de imagen de diapositiva"/>
          <p:cNvSpPr>
            <a:spLocks noGrp="1" noRot="1" noChangeAspect="1"/>
          </p:cNvSpPr>
          <p:nvPr>
            <p:ph type="sldImg"/>
          </p:nvPr>
        </p:nvSpPr>
        <p:spPr>
          <a:ln/>
        </p:spPr>
      </p:sp>
      <p:sp>
        <p:nvSpPr>
          <p:cNvPr id="69634" name="2 Marcador de notas"/>
          <p:cNvSpPr txBox="1">
            <a:spLocks noGrp="1"/>
          </p:cNvSpPr>
          <p:nvPr>
            <p:ph type="body" idx="1"/>
          </p:nvPr>
        </p:nvSpPr>
        <p:spPr bwMode="auto">
          <a:noFill/>
        </p:spPr>
        <p:txBody>
          <a:bodyPr numCol="1">
            <a:prstTxWarp prst="textNoShape">
              <a:avLst/>
            </a:prstTxWarp>
          </a:bodyPr>
          <a:lstStyle/>
          <a:p>
            <a:pPr eaLnBrk="1"/>
            <a:r>
              <a:rPr smtClean="0">
                <a:latin typeface="Calibri" pitchFamily="34" charset="0"/>
              </a:rPr>
              <a:t>En ProjETSII se ha contemplado que las prácticas o proyectos a realizar no tienen por qué ser exclusivamente prácticas de programación, por lo que el tipo de tareas  debe ser lo suficientemente genérico y flexible.</a:t>
            </a:r>
          </a:p>
          <a:p>
            <a:pPr eaLnBrk="1"/>
            <a:r>
              <a:rPr smtClean="0">
                <a:latin typeface="Calibri" pitchFamily="34" charset="0"/>
              </a:rPr>
              <a:t/>
            </a:r>
            <a:br>
              <a:rPr smtClean="0">
                <a:latin typeface="Calibri" pitchFamily="34" charset="0"/>
              </a:rPr>
            </a:br>
            <a:r>
              <a:rPr smtClean="0">
                <a:latin typeface="Calibri" pitchFamily="34" charset="0"/>
              </a:rPr>
              <a:t>Como la mayoría de los trabajos que se realicen serán de desarrollo de software, los tipos están basados en las disciplinas que establece la metodología de trabajo UP (Unified Process). En realidad la herramienta se puede adaptar a muchas metodologías concretas, pero en el fondo lo que subyace es un ciclo de vida iterativo, en pequeños incrementos.  Es decir, que en cada tarea lo que tenemos realmente es un pequeño incremento en el proyecto donde se van registrando las actividades que se van realizando, cada una a su vez clasificada en un tipo de actividad.</a:t>
            </a:r>
          </a:p>
          <a:p>
            <a:pPr eaLnBrk="1"/>
            <a:endParaRPr smtClean="0">
              <a:latin typeface="Calibri" pitchFamily="34" charset="0"/>
            </a:endParaRPr>
          </a:p>
          <a:p>
            <a:pPr eaLnBrk="1"/>
            <a:r>
              <a:rPr smtClean="0">
                <a:latin typeface="Calibri" pitchFamily="34" charset="0"/>
              </a:rPr>
              <a:t>Al final los tipos de tarea y los tipos de actividad pueden usarse como los miembros del proyecto consideren oportuno y su significado dependerá única y exclusivamente de ellos. </a:t>
            </a:r>
          </a:p>
        </p:txBody>
      </p:sp>
      <p:sp>
        <p:nvSpPr>
          <p:cNvPr id="69635"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10EDB02C-75C8-4874-938F-0EB436EBA6A8}" type="slidenum">
              <a:rPr smtClean="0">
                <a:latin typeface="Calibri" pitchFamily="34" charset="0"/>
                <a:cs typeface="Arial" charset="0"/>
              </a:rPr>
              <a:pPr fontAlgn="base">
                <a:spcBef>
                  <a:spcPct val="0"/>
                </a:spcBef>
                <a:spcAft>
                  <a:spcPct val="0"/>
                </a:spcAft>
              </a:pPr>
              <a:t>27</a:t>
            </a:fld>
            <a:endParaRPr smtClean="0">
              <a:latin typeface="Calibri" pitchFamily="34" charset="0"/>
              <a:cs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1 Marcador de imagen de diapositiva"/>
          <p:cNvSpPr>
            <a:spLocks noGrp="1" noRot="1" noChangeAspect="1"/>
          </p:cNvSpPr>
          <p:nvPr>
            <p:ph type="sldImg"/>
          </p:nvPr>
        </p:nvSpPr>
        <p:spPr>
          <a:ln/>
        </p:spPr>
      </p:sp>
      <p:sp>
        <p:nvSpPr>
          <p:cNvPr id="71682" name="2 Marcador de notas"/>
          <p:cNvSpPr txBox="1">
            <a:spLocks noGrp="1"/>
          </p:cNvSpPr>
          <p:nvPr>
            <p:ph type="body" idx="1"/>
          </p:nvPr>
        </p:nvSpPr>
        <p:spPr bwMode="auto">
          <a:noFill/>
        </p:spPr>
        <p:txBody>
          <a:bodyPr numCol="1">
            <a:prstTxWarp prst="textNoShape">
              <a:avLst/>
            </a:prstTxWarp>
          </a:bodyPr>
          <a:lstStyle/>
          <a:p>
            <a:pPr eaLnBrk="1"/>
            <a:r>
              <a:rPr smtClean="0">
                <a:latin typeface="Calibri" pitchFamily="34" charset="0"/>
              </a:rPr>
              <a:t>Se contemplan los siguientes estados para los tipos de tareas definidas anteriormente:</a:t>
            </a:r>
            <a:br>
              <a:rPr smtClean="0">
                <a:latin typeface="Calibri" pitchFamily="34" charset="0"/>
              </a:rPr>
            </a:br>
            <a:r>
              <a:rPr smtClean="0">
                <a:latin typeface="Calibri" pitchFamily="34" charset="0"/>
              </a:rPr>
              <a:t/>
            </a:r>
            <a:br>
              <a:rPr smtClean="0">
                <a:latin typeface="Calibri" pitchFamily="34" charset="0"/>
              </a:rPr>
            </a:br>
            <a:r>
              <a:rPr b="1" smtClean="0">
                <a:latin typeface="Calibri" pitchFamily="34" charset="0"/>
              </a:rPr>
              <a:t>Nueva - New:</a:t>
            </a:r>
            <a:r>
              <a:rPr smtClean="0">
                <a:latin typeface="Calibri" pitchFamily="34" charset="0"/>
              </a:rPr>
              <a:t> estado por defecto de una tarea. Se entiende que el Alumno la ha creado (sólo él puede) y  permanecerá en este estado mientras no haya invertido tiempo en la realización de la tarea algún Alumno o Colaborador.</a:t>
            </a:r>
            <a:br>
              <a:rPr smtClean="0">
                <a:latin typeface="Calibri" pitchFamily="34" charset="0"/>
              </a:rPr>
            </a:br>
            <a:r>
              <a:rPr smtClean="0">
                <a:latin typeface="Calibri" pitchFamily="34" charset="0"/>
              </a:rPr>
              <a:t/>
            </a:r>
            <a:br>
              <a:rPr smtClean="0">
                <a:latin typeface="Calibri" pitchFamily="34" charset="0"/>
              </a:rPr>
            </a:br>
            <a:r>
              <a:rPr b="1" smtClean="0">
                <a:latin typeface="Calibri" pitchFamily="34" charset="0"/>
              </a:rPr>
              <a:t>En Progreso - In Progress</a:t>
            </a:r>
            <a:r>
              <a:rPr smtClean="0">
                <a:latin typeface="Calibri" pitchFamily="34" charset="0"/>
              </a:rPr>
              <a:t>: cuando un Alumno o Colaborador registra por primera vez el tiempo dedicado puede actualizar el estado de la tarea a este estado. Indica que el Alumno o Colaborador ya han empezado a trabajar en la tarea y que está aún no ha terminado al 100%.</a:t>
            </a:r>
            <a:br>
              <a:rPr smtClean="0">
                <a:latin typeface="Calibri" pitchFamily="34" charset="0"/>
              </a:rPr>
            </a:br>
            <a:r>
              <a:rPr smtClean="0">
                <a:latin typeface="Calibri" pitchFamily="34" charset="0"/>
              </a:rPr>
              <a:t/>
            </a:r>
            <a:br>
              <a:rPr smtClean="0">
                <a:latin typeface="Calibri" pitchFamily="34" charset="0"/>
              </a:rPr>
            </a:br>
            <a:r>
              <a:rPr b="1" smtClean="0">
                <a:latin typeface="Calibri" pitchFamily="34" charset="0"/>
              </a:rPr>
              <a:t>En Revisión - Feedback:</a:t>
            </a:r>
            <a:r>
              <a:rPr smtClean="0">
                <a:latin typeface="Calibri" pitchFamily="34" charset="0"/>
              </a:rPr>
              <a:t> este es un estado opcional para las prácticas o proyectos en los que se requiera que el Profesor evalúes el trabajo del Alumno antes de que este continué con su trabajo, o para notificar a un alumno la evaluación de su trabajo. En este estado, la tarea queda bloqueada por el Alumno que no podrá volver a un estado anterior hasta que un Profesor asociado al proyecto la desbloquee después revisar los entregables (ficheros o documentos que se consideren el contenido de la práctica).</a:t>
            </a:r>
            <a:br>
              <a:rPr smtClean="0">
                <a:latin typeface="Calibri" pitchFamily="34" charset="0"/>
              </a:rPr>
            </a:br>
            <a:r>
              <a:rPr smtClean="0">
                <a:latin typeface="Calibri" pitchFamily="34" charset="0"/>
              </a:rPr>
              <a:t/>
            </a:r>
            <a:br>
              <a:rPr smtClean="0">
                <a:latin typeface="Calibri" pitchFamily="34" charset="0"/>
              </a:rPr>
            </a:br>
            <a:r>
              <a:rPr b="1" smtClean="0">
                <a:latin typeface="Calibri" pitchFamily="34" charset="0"/>
              </a:rPr>
              <a:t>Revisado - Referred:</a:t>
            </a:r>
            <a:r>
              <a:rPr smtClean="0">
                <a:latin typeface="Calibri" pitchFamily="34" charset="0"/>
              </a:rPr>
              <a:t> el Profesor ha revisado el trabajo y devuelve el control del estado de la tarea al Alumno. Normalmente este cambio de estado irá acompañado de notas que el Profesor adjunta al actualizar la tarea con las correcciones del trabajo realizado. El Alumno tendrá que actualizar el estado a “En Progreso” para poder finalizar la tarea o volver a enviarla a “En Revisión” o “Finalizado”.</a:t>
            </a:r>
            <a:br>
              <a:rPr smtClean="0">
                <a:latin typeface="Calibri" pitchFamily="34" charset="0"/>
              </a:rPr>
            </a:br>
            <a:r>
              <a:rPr smtClean="0">
                <a:latin typeface="Calibri" pitchFamily="34" charset="0"/>
              </a:rPr>
              <a:t/>
            </a:r>
            <a:br>
              <a:rPr smtClean="0">
                <a:latin typeface="Calibri" pitchFamily="34" charset="0"/>
              </a:rPr>
            </a:br>
            <a:r>
              <a:rPr b="1" smtClean="0">
                <a:latin typeface="Calibri" pitchFamily="34" charset="0"/>
              </a:rPr>
              <a:t>Reabierto - Reopened:</a:t>
            </a:r>
            <a:r>
              <a:rPr smtClean="0">
                <a:latin typeface="Calibri" pitchFamily="34" charset="0"/>
              </a:rPr>
              <a:t> para situaciones excepcionales se le da la oportunidad al Alumno de volver a abrir una tarea que estaba ya cerrada. Cuando una tarea haya sido cerrada (“Finalizada”, “Apto” o “No Apto”) el Alumno podrá volver a trabajar sobre ella asignando el estado “Reabierto”. Al igual que ocurría en el estado “En Revisión”, el Alumno tendrá que actualizar el estado a “En Progreso” para poder finalizar la tarea o volver a enviarla a “En Revisión” o “Finalizado”.</a:t>
            </a:r>
            <a:br>
              <a:rPr smtClean="0">
                <a:latin typeface="Calibri" pitchFamily="34" charset="0"/>
              </a:rPr>
            </a:br>
            <a:r>
              <a:rPr smtClean="0">
                <a:latin typeface="Calibri" pitchFamily="34" charset="0"/>
              </a:rPr>
              <a:t/>
            </a:r>
            <a:br>
              <a:rPr smtClean="0">
                <a:latin typeface="Calibri" pitchFamily="34" charset="0"/>
              </a:rPr>
            </a:br>
            <a:r>
              <a:rPr b="1" smtClean="0">
                <a:latin typeface="Calibri" pitchFamily="34" charset="0"/>
              </a:rPr>
              <a:t>Finalizada - Closed:</a:t>
            </a:r>
            <a:r>
              <a:rPr smtClean="0">
                <a:latin typeface="Calibri" pitchFamily="34" charset="0"/>
              </a:rPr>
              <a:t> el Alumno puede finalizar la tarea si estima que ha finalizado su trabajo y la tarea está al 100% o simplemente tiene planeado no trabajar más sobre ella.</a:t>
            </a:r>
            <a:br>
              <a:rPr smtClean="0">
                <a:latin typeface="Calibri" pitchFamily="34" charset="0"/>
              </a:rPr>
            </a:br>
            <a:r>
              <a:rPr smtClean="0">
                <a:latin typeface="Calibri" pitchFamily="34" charset="0"/>
              </a:rPr>
              <a:t/>
            </a:r>
            <a:br>
              <a:rPr smtClean="0">
                <a:latin typeface="Calibri" pitchFamily="34" charset="0"/>
              </a:rPr>
            </a:br>
            <a:r>
              <a:rPr b="1" smtClean="0">
                <a:latin typeface="Calibri" pitchFamily="34" charset="0"/>
              </a:rPr>
              <a:t>Apto - Suitable:</a:t>
            </a:r>
            <a:r>
              <a:rPr smtClean="0">
                <a:latin typeface="Calibri" pitchFamily="34" charset="0"/>
              </a:rPr>
              <a:t> sólo un usuario con el rol de Profesor puede cambiar el estado de una tarea “En Revisión” a un estado “Apto” que indica que está conforme con el contenido de los entregables o con la realización de la práctica. Este estado puede servir a un Profesor para indicarle a un Alumno si su práctica ha sido aprobada.</a:t>
            </a:r>
            <a:br>
              <a:rPr smtClean="0">
                <a:latin typeface="Calibri" pitchFamily="34" charset="0"/>
              </a:rPr>
            </a:br>
            <a:r>
              <a:rPr smtClean="0">
                <a:latin typeface="Calibri" pitchFamily="34" charset="0"/>
              </a:rPr>
              <a:t/>
            </a:r>
            <a:br>
              <a:rPr smtClean="0">
                <a:latin typeface="Calibri" pitchFamily="34" charset="0"/>
              </a:rPr>
            </a:br>
            <a:r>
              <a:rPr b="1" smtClean="0">
                <a:latin typeface="Calibri" pitchFamily="34" charset="0"/>
              </a:rPr>
              <a:t>No Apto - Unsuitable:</a:t>
            </a:r>
            <a:r>
              <a:rPr smtClean="0">
                <a:latin typeface="Calibri" pitchFamily="34" charset="0"/>
              </a:rPr>
              <a:t> sólo un usuario con el rol de Profesor puede cambiar el estado de una tarea ”En Revisión” a un estado “No Apto” que indica que no está conforme con el contenido de los entregables o con la realización de la práctica. Este estado puede servir a un Profesor para indicarle a un Alumno si su práctica ha sido suspendida o si el Profesor estima que el trabajo no alcanza el aprobado.</a:t>
            </a:r>
          </a:p>
          <a:p>
            <a:pPr eaLnBrk="1"/>
            <a:endParaRPr smtClean="0">
              <a:latin typeface="Calibri" pitchFamily="34" charset="0"/>
            </a:endParaRPr>
          </a:p>
          <a:p>
            <a:pPr eaLnBrk="1"/>
            <a:r>
              <a:rPr b="1" smtClean="0">
                <a:latin typeface="Calibri" pitchFamily="34" charset="0"/>
              </a:rPr>
              <a:t/>
            </a:r>
            <a:br>
              <a:rPr b="1" smtClean="0">
                <a:latin typeface="Calibri" pitchFamily="34" charset="0"/>
              </a:rPr>
            </a:br>
            <a:r>
              <a:rPr b="1" smtClean="0">
                <a:latin typeface="Calibri" pitchFamily="34" charset="0"/>
              </a:rPr>
              <a:t>Flujo de Trabajo</a:t>
            </a:r>
          </a:p>
          <a:p>
            <a:pPr eaLnBrk="1"/>
            <a:endParaRPr smtClean="0">
              <a:latin typeface="Calibri" pitchFamily="34" charset="0"/>
            </a:endParaRPr>
          </a:p>
          <a:p>
            <a:pPr eaLnBrk="1"/>
            <a:r>
              <a:rPr smtClean="0">
                <a:latin typeface="Calibri" pitchFamily="34" charset="0"/>
              </a:rPr>
              <a:t>Básicamente el Alumno es quien controla el estado por el que pasa una determinada tarea, excepto cuando lo manda a “En Revisión” donde es el Profesor quien toma el control.</a:t>
            </a:r>
            <a:br>
              <a:rPr smtClean="0">
                <a:latin typeface="Calibri" pitchFamily="34" charset="0"/>
              </a:rPr>
            </a:br>
            <a:r>
              <a:rPr smtClean="0">
                <a:latin typeface="Calibri" pitchFamily="34" charset="0"/>
              </a:rPr>
              <a:t/>
            </a:r>
            <a:br>
              <a:rPr smtClean="0">
                <a:latin typeface="Calibri" pitchFamily="34" charset="0"/>
              </a:rPr>
            </a:br>
            <a:r>
              <a:rPr smtClean="0">
                <a:latin typeface="Calibri" pitchFamily="34" charset="0"/>
              </a:rPr>
              <a:t>Un usuario con rol de Colaborador en el proyecto sólo podrá cambiar el estado de una tarea “Nueva” o “Reabierta” a “En Progreso” cuando actualice la misma o registre un tiempo dedicado. Este rol no podrá ni crear tareas ni finalizarlas ni ponerlas en revisión.</a:t>
            </a:r>
            <a:br>
              <a:rPr smtClean="0">
                <a:latin typeface="Calibri" pitchFamily="34" charset="0"/>
              </a:rPr>
            </a:br>
            <a:r>
              <a:rPr smtClean="0">
                <a:latin typeface="Calibri" pitchFamily="34" charset="0"/>
              </a:rPr>
              <a:t/>
            </a:r>
            <a:br>
              <a:rPr smtClean="0">
                <a:latin typeface="Calibri" pitchFamily="34" charset="0"/>
              </a:rPr>
            </a:br>
            <a:r>
              <a:rPr smtClean="0">
                <a:latin typeface="Calibri" pitchFamily="34" charset="0"/>
              </a:rPr>
              <a:t>Nota: una vez que el estado es Finalizado, Apto o No Apto, el Alumno no puede volver a modificar más el estado a no ser que actualice la tarea a “Reabierta”. De ese estado podrá pasar a “En Progreso”  y continuar con el flujo normal.</a:t>
            </a:r>
            <a:br>
              <a:rPr smtClean="0">
                <a:latin typeface="Calibri" pitchFamily="34" charset="0"/>
              </a:rPr>
            </a:br>
            <a:r>
              <a:rPr smtClean="0">
                <a:latin typeface="Calibri" pitchFamily="34" charset="0"/>
              </a:rPr>
              <a:t/>
            </a:r>
            <a:br>
              <a:rPr smtClean="0">
                <a:latin typeface="Calibri" pitchFamily="34" charset="0"/>
              </a:rPr>
            </a:br>
            <a:r>
              <a:rPr smtClean="0">
                <a:latin typeface="Calibri" pitchFamily="34" charset="0"/>
              </a:rPr>
              <a:t>Nota2: Se permite que los Profesores puedan cambiar el estado de una tarea de apto a no apto y viceversa en previsión a que pueda cometer algún error a la hora de evaluar.  Si este cambio no se permitiera, entonces un una equivocación a la hora de evaluar una tarea no podría ser subsanada con facilidad.</a:t>
            </a:r>
            <a:br>
              <a:rPr smtClean="0">
                <a:latin typeface="Calibri" pitchFamily="34" charset="0"/>
              </a:rPr>
            </a:br>
            <a:r>
              <a:rPr smtClean="0">
                <a:latin typeface="Calibri" pitchFamily="34" charset="0"/>
              </a:rPr>
              <a:t/>
            </a:r>
            <a:br>
              <a:rPr smtClean="0">
                <a:latin typeface="Calibri" pitchFamily="34" charset="0"/>
              </a:rPr>
            </a:br>
            <a:r>
              <a:rPr smtClean="0">
                <a:latin typeface="Calibri" pitchFamily="34" charset="0"/>
              </a:rPr>
              <a:t>Nota 3: Todos los tipos de tareas tienen el mismo flujo de trabajo.</a:t>
            </a:r>
          </a:p>
          <a:p>
            <a:pPr eaLnBrk="1"/>
            <a:endParaRPr smtClean="0">
              <a:latin typeface="Calibri" pitchFamily="34" charset="0"/>
            </a:endParaRPr>
          </a:p>
        </p:txBody>
      </p:sp>
      <p:sp>
        <p:nvSpPr>
          <p:cNvPr id="71683"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718CA866-1011-4142-BD36-C3A3167D9620}" type="slidenum">
              <a:rPr smtClean="0">
                <a:latin typeface="Calibri" pitchFamily="34" charset="0"/>
                <a:cs typeface="Arial" charset="0"/>
              </a:rPr>
              <a:pPr fontAlgn="base">
                <a:spcBef>
                  <a:spcPct val="0"/>
                </a:spcBef>
                <a:spcAft>
                  <a:spcPct val="0"/>
                </a:spcAft>
              </a:pPr>
              <a:t>28</a:t>
            </a:fld>
            <a:endParaRPr smtClean="0">
              <a:latin typeface="Calibri" pitchFamily="34" charset="0"/>
              <a:cs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1 Marcador de imagen de diapositiva"/>
          <p:cNvSpPr>
            <a:spLocks noGrp="1" noRot="1" noChangeAspect="1"/>
          </p:cNvSpPr>
          <p:nvPr>
            <p:ph type="sldImg"/>
          </p:nvPr>
        </p:nvSpPr>
        <p:spPr>
          <a:ln/>
        </p:spPr>
      </p:sp>
      <p:sp>
        <p:nvSpPr>
          <p:cNvPr id="73730" name="2 Marcador de notas"/>
          <p:cNvSpPr txBox="1">
            <a:spLocks noGrp="1"/>
          </p:cNvSpPr>
          <p:nvPr>
            <p:ph type="body" idx="1"/>
          </p:nvPr>
        </p:nvSpPr>
        <p:spPr bwMode="auto">
          <a:noFill/>
        </p:spPr>
        <p:txBody>
          <a:bodyPr numCol="1">
            <a:prstTxWarp prst="textNoShape">
              <a:avLst/>
            </a:prstTxWarp>
          </a:bodyPr>
          <a:lstStyle/>
          <a:p>
            <a:pPr eaLnBrk="1"/>
            <a:r>
              <a:rPr smtClean="0">
                <a:latin typeface="Calibri" pitchFamily="34" charset="0"/>
              </a:rPr>
              <a:t>La tareas relacionadas permiten a los miembros de un proyecto enlazar unas tareas con otras con el objetivo de evitar duplicados o simplificar su flujo de trabajo.</a:t>
            </a:r>
          </a:p>
          <a:p>
            <a:pPr eaLnBrk="1"/>
            <a:endParaRPr smtClean="0">
              <a:latin typeface="Calibri" pitchFamily="34" charset="0"/>
            </a:endParaRPr>
          </a:p>
          <a:p>
            <a:pPr eaLnBrk="1"/>
            <a:r>
              <a:rPr smtClean="0">
                <a:latin typeface="Calibri" pitchFamily="34" charset="0"/>
              </a:rPr>
              <a:t>Es posible enlazar tareas en base a varias relaciones disponibles, entre las que tenemos:</a:t>
            </a:r>
          </a:p>
          <a:p>
            <a:pPr eaLnBrk="1"/>
            <a:endParaRPr smtClean="0">
              <a:latin typeface="Calibri" pitchFamily="34" charset="0"/>
            </a:endParaRPr>
          </a:p>
          <a:p>
            <a:pPr eaLnBrk="1"/>
            <a:r>
              <a:rPr b="1" smtClean="0">
                <a:latin typeface="Calibri" pitchFamily="34" charset="0"/>
              </a:rPr>
              <a:t>Relacionada con: </a:t>
            </a:r>
          </a:p>
          <a:p>
            <a:pPr eaLnBrk="1"/>
            <a:r>
              <a:rPr b="1" smtClean="0">
                <a:latin typeface="Calibri" pitchFamily="34" charset="0"/>
              </a:rPr>
              <a:t>	</a:t>
            </a:r>
            <a:r>
              <a:rPr smtClean="0">
                <a:latin typeface="Calibri" pitchFamily="34" charset="0"/>
              </a:rPr>
              <a:t>relación básica que nos sirve para navegar de una tarea a la otra. Sin restricciones especiales.</a:t>
            </a:r>
          </a:p>
          <a:p>
            <a:pPr eaLnBrk="1"/>
            <a:r>
              <a:rPr b="1" smtClean="0">
                <a:latin typeface="Calibri" pitchFamily="34" charset="0"/>
              </a:rPr>
              <a:t>Duplicada de/por: </a:t>
            </a:r>
          </a:p>
          <a:p>
            <a:pPr eaLnBrk="1"/>
            <a:r>
              <a:rPr smtClean="0">
                <a:latin typeface="Calibri" pitchFamily="34" charset="0"/>
              </a:rPr>
              <a:t>	Si la tarea B es el duplicado de A</a:t>
            </a:r>
          </a:p>
          <a:p>
            <a:pPr eaLnBrk="1"/>
            <a:r>
              <a:rPr smtClean="0">
                <a:latin typeface="Calibri" pitchFamily="34" charset="0"/>
              </a:rPr>
              <a:t>		- Cerrar B dejará A abierta</a:t>
            </a:r>
          </a:p>
          <a:p>
            <a:pPr eaLnBrk="1"/>
            <a:r>
              <a:rPr smtClean="0">
                <a:latin typeface="Calibri" pitchFamily="34" charset="0"/>
              </a:rPr>
              <a:t>		- Cerrar A cerrará B</a:t>
            </a:r>
          </a:p>
          <a:p>
            <a:pPr eaLnBrk="1"/>
            <a:r>
              <a:rPr b="1" smtClean="0">
                <a:latin typeface="Calibri" pitchFamily="34" charset="0"/>
              </a:rPr>
              <a:t>Bloquea a/por: </a:t>
            </a:r>
          </a:p>
          <a:p>
            <a:pPr eaLnBrk="1"/>
            <a:r>
              <a:rPr smtClean="0">
                <a:latin typeface="Calibri" pitchFamily="34" charset="0"/>
              </a:rPr>
              <a:t>	Si la tarea B bloquea A, A no se puede cerrar hasta que B se cierre.</a:t>
            </a:r>
          </a:p>
          <a:p>
            <a:pPr eaLnBrk="1"/>
            <a:r>
              <a:rPr smtClean="0">
                <a:latin typeface="Calibri" pitchFamily="34" charset="0"/>
              </a:rPr>
              <a:t>		</a:t>
            </a:r>
          </a:p>
          <a:p>
            <a:pPr eaLnBrk="1"/>
            <a:r>
              <a:rPr b="1" smtClean="0">
                <a:latin typeface="Calibri" pitchFamily="34" charset="0"/>
              </a:rPr>
              <a:t>Anterior a/Posterior a:</a:t>
            </a:r>
          </a:p>
          <a:p>
            <a:pPr eaLnBrk="1"/>
            <a:r>
              <a:rPr smtClean="0">
                <a:latin typeface="Calibri" pitchFamily="34" charset="0"/>
              </a:rPr>
              <a:t>	Si B es posterior a A, no puede asignarse a B una fecha de comienzo igual o anterior a la fecha de finalización de A</a:t>
            </a:r>
          </a:p>
          <a:p>
            <a:pPr eaLnBrk="1"/>
            <a:r>
              <a:rPr smtClean="0">
                <a:latin typeface="Calibri" pitchFamily="34" charset="0"/>
              </a:rPr>
              <a:t>	Por ejemplo, si A acaba el 21/04 y B comienza el 22/04, si añadimos +2 días a la fecha de fin de A, la fecha de incio y fin de B se desplaza +2 también.</a:t>
            </a:r>
            <a:br>
              <a:rPr smtClean="0">
                <a:latin typeface="Calibri" pitchFamily="34" charset="0"/>
              </a:rPr>
            </a:br>
            <a:endParaRPr smtClean="0">
              <a:latin typeface="Calibri" pitchFamily="34" charset="0"/>
            </a:endParaRPr>
          </a:p>
        </p:txBody>
      </p:sp>
      <p:sp>
        <p:nvSpPr>
          <p:cNvPr id="73731"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9ED84311-A60B-4962-9BC7-C11095982D53}" type="slidenum">
              <a:rPr smtClean="0">
                <a:latin typeface="Calibri" pitchFamily="34" charset="0"/>
                <a:cs typeface="Arial" charset="0"/>
              </a:rPr>
              <a:pPr fontAlgn="base">
                <a:spcBef>
                  <a:spcPct val="0"/>
                </a:spcBef>
                <a:spcAft>
                  <a:spcPct val="0"/>
                </a:spcAft>
              </a:pPr>
              <a:t>29</a:t>
            </a:fld>
            <a:endParaRPr smtClean="0">
              <a:latin typeface="Calibri" pitchFamily="34" charset="0"/>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1 Marcador de imagen de diapositiva"/>
          <p:cNvSpPr>
            <a:spLocks noGrp="1" noRot="1" noChangeAspect="1"/>
          </p:cNvSpPr>
          <p:nvPr>
            <p:ph type="sldImg"/>
          </p:nvPr>
        </p:nvSpPr>
        <p:spPr>
          <a:ln/>
        </p:spPr>
      </p:sp>
      <p:sp>
        <p:nvSpPr>
          <p:cNvPr id="20482" name="2 Marcador de notas"/>
          <p:cNvSpPr txBox="1">
            <a:spLocks noGrp="1"/>
          </p:cNvSpPr>
          <p:nvPr>
            <p:ph type="body" sz="quarter" idx="1"/>
          </p:nvPr>
        </p:nvSpPr>
        <p:spPr bwMode="auto">
          <a:noFill/>
        </p:spPr>
        <p:txBody>
          <a:bodyPr numCol="1">
            <a:prstTxWarp prst="textNoShape">
              <a:avLst/>
            </a:prstTxWarp>
          </a:bodyPr>
          <a:lstStyle/>
          <a:p>
            <a:pPr eaLnBrk="1"/>
            <a:r>
              <a:rPr smtClean="0">
                <a:latin typeface="Calibri" pitchFamily="34" charset="0"/>
              </a:rPr>
              <a:t>Comenzaremos con una breve presentación del servicio en la que se comentará en qué consiste ProjETSII y daremos al usuario una panorámica de toda la funcionalidad que ofrece el sistema.</a:t>
            </a:r>
          </a:p>
          <a:p>
            <a:pPr eaLnBrk="1"/>
            <a:endParaRPr smtClean="0">
              <a:latin typeface="Calibri" pitchFamily="34" charset="0"/>
            </a:endParaRPr>
          </a:p>
          <a:p>
            <a:pPr eaLnBrk="1"/>
            <a:r>
              <a:rPr smtClean="0">
                <a:latin typeface="Calibri" pitchFamily="34" charset="0"/>
              </a:rPr>
              <a:t>A continuación, describiremos con un mayor nivel de detalle cada módulo del sistema explicando en qué consisten las principales entidades de ProjETSII (proyecto, tarea, repositorio, etc.).</a:t>
            </a:r>
          </a:p>
          <a:p>
            <a:pPr eaLnBrk="1"/>
            <a:endParaRPr smtClean="0">
              <a:latin typeface="Calibri" pitchFamily="34" charset="0"/>
            </a:endParaRPr>
          </a:p>
          <a:p>
            <a:pPr eaLnBrk="1"/>
            <a:r>
              <a:rPr smtClean="0">
                <a:latin typeface="Calibri" pitchFamily="34" charset="0"/>
              </a:rPr>
              <a:t>Después, enseñaremos al usuario cómo se usa el sistema con un sencillo proyecto «Hola Mundo», donde aprenderá a crear tareas, sincronizar el repositorio, crear versiones, establecer relaciones entre las tareas, registrar el tiempo dedicado, etc.</a:t>
            </a:r>
          </a:p>
          <a:p>
            <a:pPr eaLnBrk="1"/>
            <a:endParaRPr smtClean="0">
              <a:latin typeface="Calibri" pitchFamily="34" charset="0"/>
            </a:endParaRPr>
          </a:p>
          <a:p>
            <a:pPr eaLnBrk="1"/>
            <a:r>
              <a:rPr smtClean="0">
                <a:latin typeface="Calibri" pitchFamily="34" charset="0"/>
              </a:rPr>
              <a:t>Finalmente, con el tiempo que quede libre, los asistentes al curso presencial podrán practicar libremente con la herramienta y podrán resolver todas las dudas que les hayan surgido con el tutor.</a:t>
            </a:r>
          </a:p>
        </p:txBody>
      </p:sp>
      <p:sp>
        <p:nvSpPr>
          <p:cNvPr id="4" name="3 Marcador de número de diapositiva"/>
          <p:cNvSpPr txBox="1"/>
          <p:nvPr/>
        </p:nvSpPr>
        <p:spPr>
          <a:xfrm>
            <a:off x="3884613" y="8685213"/>
            <a:ext cx="2971800" cy="4572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77A4E037-6174-47CB-AE1D-06F1D33BE737}" type="slidenum">
              <a:rPr kern="0">
                <a:solidFill>
                  <a:srgbClr val="000000"/>
                </a:solidFill>
                <a:latin typeface="+mn-lt"/>
                <a:cs typeface="+mn-cs"/>
              </a:rPr>
              <a:pPr algn="r" fontAlgn="auto">
                <a:spcBef>
                  <a:spcPts val="0"/>
                </a:spcBef>
                <a:spcAft>
                  <a:spcPts val="0"/>
                </a:spcAft>
                <a:defRPr sz="1800" b="0" i="0" u="none" strike="noStrike" kern="0" cap="none" spc="0" baseline="0">
                  <a:solidFill>
                    <a:srgbClr val="000000"/>
                  </a:solidFill>
                  <a:uFillTx/>
                </a:defRPr>
              </a:pPr>
              <a:t>3</a:t>
            </a:fld>
            <a:endParaRPr lang="es-ES" sz="1200" dirty="0">
              <a:solidFill>
                <a:srgbClr val="000000"/>
              </a:solidFill>
              <a:latin typeface="Calibri"/>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1 Marcador de imagen de diapositiva"/>
          <p:cNvSpPr>
            <a:spLocks noGrp="1" noRot="1" noChangeAspect="1"/>
          </p:cNvSpPr>
          <p:nvPr>
            <p:ph type="sldImg"/>
          </p:nvPr>
        </p:nvSpPr>
        <p:spPr>
          <a:ln/>
        </p:spPr>
      </p:sp>
      <p:sp>
        <p:nvSpPr>
          <p:cNvPr id="75778" name="2 Marcador de notas"/>
          <p:cNvSpPr txBox="1">
            <a:spLocks noGrp="1"/>
          </p:cNvSpPr>
          <p:nvPr>
            <p:ph type="body" idx="1"/>
          </p:nvPr>
        </p:nvSpPr>
        <p:spPr bwMode="auto">
          <a:noFill/>
        </p:spPr>
        <p:txBody>
          <a:bodyPr numCol="1">
            <a:prstTxWarp prst="textNoShape">
              <a:avLst/>
            </a:prstTxWarp>
          </a:bodyPr>
          <a:lstStyle/>
          <a:p>
            <a:pPr eaLnBrk="1"/>
            <a:r>
              <a:rPr smtClean="0">
                <a:latin typeface="Calibri" pitchFamily="34" charset="0"/>
              </a:rPr>
              <a:t>Una vez dentro del módulo visualizaremos en primer lugar el listado de tareas; por defecto aparecen listadas las tareas en estado «abierto». </a:t>
            </a:r>
          </a:p>
          <a:p>
            <a:pPr eaLnBrk="1"/>
            <a:endParaRPr smtClean="0">
              <a:latin typeface="Calibri" pitchFamily="34" charset="0"/>
            </a:endParaRPr>
          </a:p>
          <a:p>
            <a:pPr eaLnBrk="1"/>
            <a:r>
              <a:rPr smtClean="0">
                <a:latin typeface="Calibri" pitchFamily="34" charset="0"/>
              </a:rPr>
              <a:t>Las tareas que aparecen en la lista pueden filtrase por campos (estado, tipo, asignado, autor, etc.).</a:t>
            </a:r>
          </a:p>
          <a:p>
            <a:pPr eaLnBrk="1"/>
            <a:endParaRPr smtClean="0">
              <a:latin typeface="Calibri" pitchFamily="34" charset="0"/>
            </a:endParaRPr>
          </a:p>
          <a:p>
            <a:pPr eaLnBrk="1"/>
            <a:r>
              <a:rPr smtClean="0">
                <a:latin typeface="Calibri" pitchFamily="34" charset="0"/>
              </a:rPr>
              <a:t>Para usar consultas personalizadas puede hacerse uso de los campos estándar y de los campos personalizados de los que se compone la tarea. Una vez establecidos los filtros, al hacer click en «Aceptar» se refrescará la lista con el filtro aplicado. «Anular» borrará los filtros aplicados. Las consultas personalizadas se pueden almacenar para su posterior consulta haciendo click en «Guardar».</a:t>
            </a:r>
          </a:p>
          <a:p>
            <a:pPr eaLnBrk="1"/>
            <a:endParaRPr smtClean="0">
              <a:latin typeface="Calibri" pitchFamily="34" charset="0"/>
            </a:endParaRPr>
          </a:p>
          <a:p>
            <a:pPr eaLnBrk="1"/>
            <a:r>
              <a:rPr smtClean="0">
                <a:latin typeface="Calibri" pitchFamily="34" charset="0"/>
              </a:rPr>
              <a:t>Es posible seleccionar múltiples valores a la vez para un campo específico presionando el botón «+». Esto convierte el menú de selección en una lista de selección múltiple. Para añadir valores a la lista debe usarse el botón «Ctrl» del teclado.</a:t>
            </a:r>
          </a:p>
          <a:p>
            <a:pPr eaLnBrk="1"/>
            <a:endParaRPr smtClean="0">
              <a:latin typeface="Calibri" pitchFamily="34" charset="0"/>
            </a:endParaRPr>
          </a:p>
          <a:p>
            <a:pPr eaLnBrk="1"/>
            <a:r>
              <a:rPr smtClean="0">
                <a:latin typeface="Calibri" pitchFamily="34" charset="0"/>
              </a:rPr>
              <a:t>Al hacer click-derecho encima de una tarea de la lista aparecerá un menú contextual que ofrece varios atajos para una edición rápida de las tareas: repriorizar, reasignar, copiar, mover o borrar la tarea. Si se hace click-derecho fuera de la fila de la tarea se mostrará el menú contextual por defecto del navegador.</a:t>
            </a:r>
          </a:p>
          <a:p>
            <a:pPr eaLnBrk="1"/>
            <a:endParaRPr smtClean="0">
              <a:latin typeface="Calibri" pitchFamily="34" charset="0"/>
            </a:endParaRPr>
          </a:p>
          <a:p>
            <a:pPr eaLnBrk="1"/>
            <a:r>
              <a:rPr smtClean="0">
                <a:latin typeface="Calibri" pitchFamily="34" charset="0"/>
              </a:rPr>
              <a:t>Esta edición rápida se puede hacer en masa seleccionando múltiples tareas en los «checkboxes». Para la selección múltiple de tareas también puede hacerse uso de los botones Crtl y Mayusc o del icono del visto bueno verde para seleccionar/deseleccionar toda la lista de tareas.</a:t>
            </a:r>
          </a:p>
          <a:p>
            <a:pPr eaLnBrk="1"/>
            <a:endParaRPr smtClean="0">
              <a:latin typeface="Calibri" pitchFamily="34" charset="0"/>
            </a:endParaRPr>
          </a:p>
          <a:p>
            <a:pPr eaLnBrk="1"/>
            <a:r>
              <a:rPr smtClean="0">
                <a:latin typeface="Calibri" pitchFamily="34" charset="0"/>
              </a:rPr>
              <a:t>El nombre de una tarea, o su identificador numérico, son accesos directos a la misma.</a:t>
            </a:r>
            <a:endParaRPr lang="en-US" smtClean="0">
              <a:latin typeface="Calibri" pitchFamily="34" charset="0"/>
            </a:endParaRPr>
          </a:p>
          <a:p>
            <a:pPr eaLnBrk="1"/>
            <a:endParaRPr smtClean="0">
              <a:latin typeface="Calibri" pitchFamily="34" charset="0"/>
            </a:endParaRPr>
          </a:p>
        </p:txBody>
      </p:sp>
      <p:sp>
        <p:nvSpPr>
          <p:cNvPr id="75779"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95B1FB0E-4111-4277-A68A-A881BA0AFA7A}" type="slidenum">
              <a:rPr smtClean="0">
                <a:latin typeface="Calibri" pitchFamily="34" charset="0"/>
                <a:cs typeface="Arial" charset="0"/>
              </a:rPr>
              <a:pPr fontAlgn="base">
                <a:spcBef>
                  <a:spcPct val="0"/>
                </a:spcBef>
                <a:spcAft>
                  <a:spcPct val="0"/>
                </a:spcAft>
              </a:pPr>
              <a:t>30</a:t>
            </a:fld>
            <a:endParaRPr smtClean="0">
              <a:latin typeface="Calibri" pitchFamily="34" charset="0"/>
              <a:cs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1 Marcador de imagen de diapositiva"/>
          <p:cNvSpPr>
            <a:spLocks noGrp="1" noRot="1" noChangeAspect="1"/>
          </p:cNvSpPr>
          <p:nvPr>
            <p:ph type="sldImg"/>
          </p:nvPr>
        </p:nvSpPr>
        <p:spPr>
          <a:ln/>
        </p:spPr>
      </p:sp>
      <p:sp>
        <p:nvSpPr>
          <p:cNvPr id="3" name="2 Marcador de notas"/>
          <p:cNvSpPr>
            <a:spLocks noGrp="1"/>
          </p:cNvSpPr>
          <p:nvPr>
            <p:ph type="body" idx="1"/>
          </p:nvPr>
        </p:nvSpPr>
        <p:spPr/>
        <p:txBody>
          <a:bodyPr/>
          <a:lstStyle/>
          <a:p>
            <a:pPr eaLnBrk="1" fontAlgn="auto">
              <a:spcBef>
                <a:spcPts val="0"/>
              </a:spcBef>
              <a:spcAft>
                <a:spcPts val="0"/>
              </a:spcAft>
              <a:defRPr/>
            </a:pPr>
            <a:r>
              <a:rPr lang="en-US" dirty="0" smtClean="0"/>
              <a:t>Al </a:t>
            </a:r>
            <a:r>
              <a:rPr dirty="0" smtClean="0"/>
              <a:t>hacer</a:t>
            </a:r>
            <a:r>
              <a:rPr lang="en-US" dirty="0" smtClean="0"/>
              <a:t> click en la </a:t>
            </a:r>
            <a:r>
              <a:rPr dirty="0" smtClean="0"/>
              <a:t>opción “Resumen” del listado de tareas anterior accedemos al Informe de Tareas.</a:t>
            </a:r>
          </a:p>
          <a:p>
            <a:pPr eaLnBrk="1" fontAlgn="auto">
              <a:spcBef>
                <a:spcPts val="0"/>
              </a:spcBef>
              <a:spcAft>
                <a:spcPts val="0"/>
              </a:spcAft>
              <a:defRPr/>
            </a:pPr>
            <a:endParaRPr lang="en-US" dirty="0" smtClean="0"/>
          </a:p>
          <a:p>
            <a:pPr eaLnBrk="1" fontAlgn="auto">
              <a:spcBef>
                <a:spcPts val="0"/>
              </a:spcBef>
              <a:spcAft>
                <a:spcPts val="0"/>
              </a:spcAft>
              <a:defRPr/>
            </a:pPr>
            <a:r>
              <a:rPr lang="en-US" dirty="0" smtClean="0"/>
              <a:t>Este </a:t>
            </a:r>
            <a:r>
              <a:rPr dirty="0" smtClean="0"/>
              <a:t>resumen proporciona el informe de la cantidad de todas las tareas existentes a nivel de proyecto (al contrario que el módulo de Planificación, donde sólo aparecerían a nivel de versión). Este informe se muestra en diferentes bloques divididos donde cada bloque muestra la cantidad de tareas abiertas, cerradas y totales por:</a:t>
            </a:r>
          </a:p>
          <a:p>
            <a:pPr eaLnBrk="1" fontAlgn="auto">
              <a:spcBef>
                <a:spcPts val="0"/>
              </a:spcBef>
              <a:spcAft>
                <a:spcPts val="0"/>
              </a:spcAft>
              <a:defRPr/>
            </a:pPr>
            <a:endParaRPr dirty="0" smtClean="0"/>
          </a:p>
          <a:p>
            <a:pPr marL="171450" indent="-171450" eaLnBrk="1" fontAlgn="auto">
              <a:spcBef>
                <a:spcPts val="0"/>
              </a:spcBef>
              <a:spcAft>
                <a:spcPts val="0"/>
              </a:spcAft>
              <a:buFontTx/>
              <a:buChar char="-"/>
              <a:defRPr/>
            </a:pPr>
            <a:r>
              <a:rPr dirty="0" smtClean="0"/>
              <a:t>Tipo de Tarea</a:t>
            </a:r>
          </a:p>
          <a:p>
            <a:pPr marL="171450" indent="-171450" eaLnBrk="1" fontAlgn="auto">
              <a:spcBef>
                <a:spcPts val="0"/>
              </a:spcBef>
              <a:spcAft>
                <a:spcPts val="0"/>
              </a:spcAft>
              <a:buFontTx/>
              <a:buChar char="-"/>
              <a:defRPr/>
            </a:pPr>
            <a:r>
              <a:rPr dirty="0" smtClean="0"/>
              <a:t>Prioridad</a:t>
            </a:r>
          </a:p>
          <a:p>
            <a:pPr marL="171450" indent="-171450" eaLnBrk="1" fontAlgn="auto">
              <a:spcBef>
                <a:spcPts val="0"/>
              </a:spcBef>
              <a:spcAft>
                <a:spcPts val="0"/>
              </a:spcAft>
              <a:buFontTx/>
              <a:buChar char="-"/>
              <a:defRPr/>
            </a:pPr>
            <a:r>
              <a:rPr dirty="0" smtClean="0"/>
              <a:t>Usuario a quién se le asignó la tarea</a:t>
            </a:r>
          </a:p>
          <a:p>
            <a:pPr marL="171450" indent="-171450" eaLnBrk="1" fontAlgn="auto">
              <a:spcBef>
                <a:spcPts val="0"/>
              </a:spcBef>
              <a:spcAft>
                <a:spcPts val="0"/>
              </a:spcAft>
              <a:buFontTx/>
              <a:buChar char="-"/>
              <a:defRPr/>
            </a:pPr>
            <a:r>
              <a:rPr dirty="0" smtClean="0"/>
              <a:t>Usuario que abrió la tarea (el autor)</a:t>
            </a:r>
          </a:p>
          <a:p>
            <a:pPr marL="171450" indent="-171450" eaLnBrk="1" fontAlgn="auto">
              <a:spcBef>
                <a:spcPts val="0"/>
              </a:spcBef>
              <a:spcAft>
                <a:spcPts val="0"/>
              </a:spcAft>
              <a:buFontTx/>
              <a:buChar char="-"/>
              <a:defRPr/>
            </a:pPr>
            <a:r>
              <a:rPr dirty="0" smtClean="0"/>
              <a:t>Versión</a:t>
            </a:r>
          </a:p>
          <a:p>
            <a:pPr marL="171450" indent="-171450" eaLnBrk="1" fontAlgn="auto">
              <a:spcBef>
                <a:spcPts val="0"/>
              </a:spcBef>
              <a:spcAft>
                <a:spcPts val="0"/>
              </a:spcAft>
              <a:buFontTx/>
              <a:buChar char="-"/>
              <a:defRPr/>
            </a:pPr>
            <a:r>
              <a:rPr dirty="0" smtClean="0"/>
              <a:t>Categoría</a:t>
            </a:r>
          </a:p>
          <a:p>
            <a:pPr eaLnBrk="1" fontAlgn="auto">
              <a:spcBef>
                <a:spcPts val="0"/>
              </a:spcBef>
              <a:spcAft>
                <a:spcPts val="0"/>
              </a:spcAft>
              <a:defRPr/>
            </a:pPr>
            <a:endParaRPr lang="en-US" dirty="0" smtClean="0"/>
          </a:p>
          <a:p>
            <a:pPr eaLnBrk="1" fontAlgn="auto">
              <a:spcBef>
                <a:spcPts val="0"/>
              </a:spcBef>
              <a:spcAft>
                <a:spcPts val="0"/>
              </a:spcAft>
              <a:defRPr/>
            </a:pPr>
            <a:r>
              <a:rPr dirty="0" smtClean="0"/>
              <a:t>Cada ítem de la lista anterior son enlaces hacia la lista de Tareas que se cargará con el filtro seleccionado establecido. También el número de tareas en los informes proporcionan enlaces hacía la lista de tareas con filtros precargados a sus respectivas vistas.</a:t>
            </a:r>
          </a:p>
          <a:p>
            <a:pPr eaLnBrk="1" fontAlgn="auto">
              <a:spcBef>
                <a:spcPts val="0"/>
              </a:spcBef>
              <a:spcAft>
                <a:spcPts val="0"/>
              </a:spcAft>
              <a:defRPr/>
            </a:pPr>
            <a:endParaRPr lang="en-US" dirty="0" smtClean="0"/>
          </a:p>
          <a:p>
            <a:pPr eaLnBrk="1" fontAlgn="auto">
              <a:spcBef>
                <a:spcPts val="0"/>
              </a:spcBef>
              <a:spcAft>
                <a:spcPts val="0"/>
              </a:spcAft>
              <a:defRPr/>
            </a:pPr>
            <a:r>
              <a:rPr dirty="0" smtClean="0"/>
              <a:t>Por ejemplo, al hacer </a:t>
            </a:r>
            <a:r>
              <a:rPr dirty="0" err="1" smtClean="0"/>
              <a:t>click</a:t>
            </a:r>
            <a:r>
              <a:rPr dirty="0" smtClean="0"/>
              <a:t> en el número de tareas cerradas del tipo Programación, ProjETSII nos enviará a la lista de tareas con la consulta personalizada con 2 filtros:</a:t>
            </a:r>
          </a:p>
          <a:p>
            <a:pPr eaLnBrk="1" fontAlgn="auto">
              <a:spcBef>
                <a:spcPts val="0"/>
              </a:spcBef>
              <a:spcAft>
                <a:spcPts val="0"/>
              </a:spcAft>
              <a:defRPr/>
            </a:pPr>
            <a:endParaRPr dirty="0" smtClean="0"/>
          </a:p>
          <a:p>
            <a:pPr marL="171450" indent="-171450" eaLnBrk="1" fontAlgn="auto">
              <a:spcBef>
                <a:spcPts val="0"/>
              </a:spcBef>
              <a:spcAft>
                <a:spcPts val="0"/>
              </a:spcAft>
              <a:buFontTx/>
              <a:buChar char="-"/>
              <a:defRPr/>
            </a:pPr>
            <a:r>
              <a:rPr lang="en-US" dirty="0" smtClean="0"/>
              <a:t>Estado: </a:t>
            </a:r>
            <a:r>
              <a:rPr dirty="0" smtClean="0"/>
              <a:t>“cerrada”</a:t>
            </a:r>
          </a:p>
          <a:p>
            <a:pPr marL="171450" indent="-171450" eaLnBrk="1" fontAlgn="auto">
              <a:spcBef>
                <a:spcPts val="0"/>
              </a:spcBef>
              <a:spcAft>
                <a:spcPts val="0"/>
              </a:spcAft>
              <a:buFontTx/>
              <a:buChar char="-"/>
              <a:defRPr/>
            </a:pPr>
            <a:r>
              <a:rPr dirty="0" smtClean="0"/>
              <a:t>Tipo: igual a “Programación-</a:t>
            </a:r>
            <a:r>
              <a:rPr dirty="0" err="1" smtClean="0"/>
              <a:t>Coding</a:t>
            </a:r>
            <a:r>
              <a:rPr dirty="0" smtClean="0"/>
              <a:t>”</a:t>
            </a:r>
          </a:p>
          <a:p>
            <a:pPr marL="171450" indent="-171450" eaLnBrk="1" fontAlgn="auto">
              <a:spcBef>
                <a:spcPts val="0"/>
              </a:spcBef>
              <a:spcAft>
                <a:spcPts val="0"/>
              </a:spcAft>
              <a:buFontTx/>
              <a:buChar char="-"/>
              <a:defRPr/>
            </a:pPr>
            <a:endParaRPr lang="en-US" dirty="0" smtClean="0"/>
          </a:p>
          <a:p>
            <a:pPr eaLnBrk="1" fontAlgn="auto">
              <a:spcBef>
                <a:spcPts val="0"/>
              </a:spcBef>
              <a:spcAft>
                <a:spcPts val="0"/>
              </a:spcAft>
              <a:defRPr/>
            </a:pPr>
            <a:r>
              <a:rPr dirty="0" smtClean="0"/>
              <a:t>Finalmente, cada bloque puede ser seleccionado (en el icono de la lupa con el “+”) para obtener un informe detallado de dicho bloque. Esto no sólo muestra la cantidad de tareas abiertas/cerradas/totales sino también proporciona detalles para el resto de estados definidos </a:t>
            </a:r>
            <a:r>
              <a:rPr lang="en-US" dirty="0" smtClean="0"/>
              <a:t>en ProjETSII (Nuevo, En </a:t>
            </a:r>
            <a:r>
              <a:rPr dirty="0" smtClean="0"/>
              <a:t>Progreso</a:t>
            </a:r>
            <a:r>
              <a:rPr lang="en-US" dirty="0" smtClean="0"/>
              <a:t>, En </a:t>
            </a:r>
            <a:r>
              <a:rPr dirty="0" smtClean="0"/>
              <a:t>Revisión</a:t>
            </a:r>
            <a:r>
              <a:rPr lang="en-US" dirty="0" smtClean="0"/>
              <a:t>,…)</a:t>
            </a:r>
            <a:endParaRPr dirty="0" smtClean="0"/>
          </a:p>
          <a:p>
            <a:pPr eaLnBrk="1" fontAlgn="auto">
              <a:spcBef>
                <a:spcPts val="0"/>
              </a:spcBef>
              <a:spcAft>
                <a:spcPts val="0"/>
              </a:spcAft>
              <a:defRPr/>
            </a:pPr>
            <a:endParaRPr dirty="0"/>
          </a:p>
        </p:txBody>
      </p:sp>
      <p:sp>
        <p:nvSpPr>
          <p:cNvPr id="77827"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521E9105-5D3B-4583-A945-8752225F160F}" type="slidenum">
              <a:rPr smtClean="0">
                <a:latin typeface="Calibri" pitchFamily="34" charset="0"/>
                <a:cs typeface="Arial" charset="0"/>
              </a:rPr>
              <a:pPr fontAlgn="base">
                <a:spcBef>
                  <a:spcPct val="0"/>
                </a:spcBef>
                <a:spcAft>
                  <a:spcPct val="0"/>
                </a:spcAft>
              </a:pPr>
              <a:t>31</a:t>
            </a:fld>
            <a:endParaRPr smtClean="0">
              <a:latin typeface="Calibri" pitchFamily="34" charset="0"/>
              <a:cs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1 Marcador de imagen de diapositiva"/>
          <p:cNvSpPr>
            <a:spLocks noGrp="1" noRot="1" noChangeAspect="1"/>
          </p:cNvSpPr>
          <p:nvPr>
            <p:ph type="sldImg"/>
          </p:nvPr>
        </p:nvSpPr>
        <p:spPr>
          <a:ln/>
        </p:spPr>
      </p:sp>
      <p:sp>
        <p:nvSpPr>
          <p:cNvPr id="79874" name="2 Marcador de notas"/>
          <p:cNvSpPr txBox="1">
            <a:spLocks noGrp="1"/>
          </p:cNvSpPr>
          <p:nvPr>
            <p:ph type="body" idx="1"/>
          </p:nvPr>
        </p:nvSpPr>
        <p:spPr bwMode="auto">
          <a:noFill/>
        </p:spPr>
        <p:txBody>
          <a:bodyPr numCol="1">
            <a:prstTxWarp prst="textNoShape">
              <a:avLst/>
            </a:prstTxWarp>
          </a:bodyPr>
          <a:lstStyle/>
          <a:p>
            <a:pPr eaLnBrk="1"/>
            <a:r>
              <a:rPr smtClean="0">
                <a:latin typeface="Calibri" pitchFamily="34" charset="0"/>
              </a:rPr>
              <a:t>Los seguidores de una tarea son aquellos miembros del proyecto que serán notificados cada vez que se produzca algún cambio en dicha tarea. La notificación consiste en un correo electrónico a la dirección que el usuario haya indicado en su página de configuración personal. La lista de seguidores aparece a la derecha del bloque de propiedades de la tarea. </a:t>
            </a:r>
          </a:p>
          <a:p>
            <a:pPr eaLnBrk="1"/>
            <a:endParaRPr smtClean="0">
              <a:latin typeface="Calibri" pitchFamily="34" charset="0"/>
            </a:endParaRPr>
          </a:p>
          <a:p>
            <a:pPr eaLnBrk="1"/>
            <a:r>
              <a:rPr smtClean="0">
                <a:latin typeface="Calibri" pitchFamily="34" charset="0"/>
              </a:rPr>
              <a:t>Los Alumnos podrán agregar miembros del proyecto como seguidores de las tareas que quieran. Para ello el Alumno debe hacer click en el link «Añadir»; seguidamente aparecerá una lista con los miembros del proyecto a y un botón «Añadir»  que nos permitirá agregar como seguidor al miembro seleccionado.</a:t>
            </a:r>
          </a:p>
          <a:p>
            <a:pPr eaLnBrk="1"/>
            <a:endParaRPr smtClean="0">
              <a:latin typeface="Calibri" pitchFamily="34" charset="0"/>
            </a:endParaRPr>
          </a:p>
          <a:p>
            <a:pPr eaLnBrk="1"/>
            <a:r>
              <a:rPr smtClean="0">
                <a:latin typeface="Calibri" pitchFamily="34" charset="0"/>
              </a:rPr>
              <a:t>Un miembro Profesor o Colaborador no pueden agregar seguidores, pero sí puede Monitorizar una tarea o noticia, que sería equivalente a efectos de notificaciones.</a:t>
            </a:r>
          </a:p>
          <a:p>
            <a:pPr eaLnBrk="1"/>
            <a:endParaRPr smtClean="0">
              <a:latin typeface="Calibri" pitchFamily="34" charset="0"/>
            </a:endParaRPr>
          </a:p>
        </p:txBody>
      </p:sp>
      <p:sp>
        <p:nvSpPr>
          <p:cNvPr id="79875"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691723CF-8368-461A-8CC2-9B4E6F305D6B}" type="slidenum">
              <a:rPr smtClean="0">
                <a:latin typeface="Calibri" pitchFamily="34" charset="0"/>
                <a:cs typeface="Arial" charset="0"/>
              </a:rPr>
              <a:pPr fontAlgn="base">
                <a:spcBef>
                  <a:spcPct val="0"/>
                </a:spcBef>
                <a:spcAft>
                  <a:spcPct val="0"/>
                </a:spcAft>
              </a:pPr>
              <a:t>32</a:t>
            </a:fld>
            <a:endParaRPr smtClean="0">
              <a:latin typeface="Calibri" pitchFamily="34" charset="0"/>
              <a:cs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1 Marcador de imagen de diapositiva"/>
          <p:cNvSpPr>
            <a:spLocks noGrp="1" noRot="1" noChangeAspect="1"/>
          </p:cNvSpPr>
          <p:nvPr>
            <p:ph type="sldImg"/>
          </p:nvPr>
        </p:nvSpPr>
        <p:spPr>
          <a:ln/>
        </p:spPr>
      </p:sp>
      <p:sp>
        <p:nvSpPr>
          <p:cNvPr id="3" name="2 Marcador de notas"/>
          <p:cNvSpPr>
            <a:spLocks noGrp="1"/>
          </p:cNvSpPr>
          <p:nvPr>
            <p:ph type="body" idx="1"/>
          </p:nvPr>
        </p:nvSpPr>
        <p:spPr/>
        <p:txBody>
          <a:bodyPr/>
          <a:lstStyle/>
          <a:p>
            <a:pPr eaLnBrk="1" fontAlgn="auto">
              <a:spcBef>
                <a:spcPts val="0"/>
              </a:spcBef>
              <a:spcAft>
                <a:spcPts val="0"/>
              </a:spcAft>
              <a:defRPr/>
            </a:pPr>
            <a:r>
              <a:rPr dirty="0" smtClean="0"/>
              <a:t>El módulo de planificación proporciona una vista del proyecto basada en las versiones definidas (hitos temporales) y altamente configurable. Esta sistema de seguimiento de trazabilidad de tareas ayuda a la planificación y gestión del desarrollo de un proyecto.</a:t>
            </a:r>
          </a:p>
          <a:p>
            <a:pPr eaLnBrk="1" fontAlgn="auto">
              <a:spcBef>
                <a:spcPts val="0"/>
              </a:spcBef>
              <a:spcAft>
                <a:spcPts val="0"/>
              </a:spcAft>
              <a:defRPr/>
            </a:pPr>
            <a:endParaRPr dirty="0" smtClean="0"/>
          </a:p>
          <a:p>
            <a:pPr eaLnBrk="1" fontAlgn="auto">
              <a:spcBef>
                <a:spcPts val="0"/>
              </a:spcBef>
              <a:spcAft>
                <a:spcPts val="0"/>
              </a:spcAft>
              <a:defRPr/>
            </a:pPr>
            <a:r>
              <a:rPr dirty="0" smtClean="0"/>
              <a:t>También proporciona una vista en profundidad de cada versión.</a:t>
            </a:r>
          </a:p>
          <a:p>
            <a:pPr eaLnBrk="1" fontAlgn="auto">
              <a:spcBef>
                <a:spcPts val="0"/>
              </a:spcBef>
              <a:spcAft>
                <a:spcPts val="0"/>
              </a:spcAft>
              <a:defRPr/>
            </a:pPr>
            <a:endParaRPr dirty="0" smtClean="0"/>
          </a:p>
          <a:p>
            <a:pPr eaLnBrk="1" fontAlgn="auto">
              <a:spcBef>
                <a:spcPts val="0"/>
              </a:spcBef>
              <a:spcAft>
                <a:spcPts val="0"/>
              </a:spcAft>
              <a:defRPr/>
            </a:pPr>
            <a:r>
              <a:rPr dirty="0" smtClean="0"/>
              <a:t>Para las versiones que aún no han finalizado el módulo se compone de los siguientes bloques de información:</a:t>
            </a:r>
          </a:p>
          <a:p>
            <a:pPr marL="171450" indent="-171450" eaLnBrk="1" fontAlgn="auto">
              <a:spcBef>
                <a:spcPts val="0"/>
              </a:spcBef>
              <a:spcAft>
                <a:spcPts val="0"/>
              </a:spcAft>
              <a:buFontTx/>
              <a:buChar char="-"/>
              <a:defRPr/>
            </a:pPr>
            <a:r>
              <a:rPr dirty="0" smtClean="0"/>
              <a:t>El nombre de la versión</a:t>
            </a:r>
          </a:p>
          <a:p>
            <a:pPr marL="171450" indent="-171450" eaLnBrk="1" fontAlgn="auto">
              <a:spcBef>
                <a:spcPts val="0"/>
              </a:spcBef>
              <a:spcAft>
                <a:spcPts val="0"/>
              </a:spcAft>
              <a:buFontTx/>
              <a:buChar char="-"/>
              <a:defRPr/>
            </a:pPr>
            <a:r>
              <a:rPr dirty="0" smtClean="0"/>
              <a:t>La fecha de fin planificada</a:t>
            </a:r>
          </a:p>
          <a:p>
            <a:pPr marL="171450" indent="-171450" eaLnBrk="1" fontAlgn="auto">
              <a:spcBef>
                <a:spcPts val="0"/>
              </a:spcBef>
              <a:spcAft>
                <a:spcPts val="0"/>
              </a:spcAft>
              <a:buFontTx/>
              <a:buChar char="-"/>
              <a:defRPr/>
            </a:pPr>
            <a:r>
              <a:rPr dirty="0" smtClean="0"/>
              <a:t>Una barra de progreso que indica el porcentaje de tareas activas/terminadas/cerradas basadas en el % de realización, tiempos estimados y el estado de las tareas asociadas a la versión correspondiente, visualizados en diferentes gradientes de color</a:t>
            </a:r>
          </a:p>
          <a:p>
            <a:pPr marL="171450" indent="-171450" eaLnBrk="1" fontAlgn="auto">
              <a:spcBef>
                <a:spcPts val="0"/>
              </a:spcBef>
              <a:spcAft>
                <a:spcPts val="0"/>
              </a:spcAft>
              <a:buFontTx/>
              <a:buChar char="-"/>
              <a:defRPr/>
            </a:pPr>
            <a:r>
              <a:rPr dirty="0" smtClean="0"/>
              <a:t>El contenido de la página wiki asociada a la versión (si fue configurada al crear la versión)</a:t>
            </a:r>
          </a:p>
          <a:p>
            <a:pPr marL="171450" indent="-171450" eaLnBrk="1" fontAlgn="auto">
              <a:spcBef>
                <a:spcPts val="0"/>
              </a:spcBef>
              <a:spcAft>
                <a:spcPts val="0"/>
              </a:spcAft>
              <a:buFontTx/>
              <a:buChar char="-"/>
              <a:defRPr/>
            </a:pPr>
            <a:r>
              <a:rPr dirty="0" smtClean="0"/>
              <a:t>Una lista de las tareas relacionadas con la versión específica</a:t>
            </a:r>
          </a:p>
          <a:p>
            <a:pPr marL="171450" indent="-171450" eaLnBrk="1" fontAlgn="auto">
              <a:spcBef>
                <a:spcPts val="0"/>
              </a:spcBef>
              <a:spcAft>
                <a:spcPts val="0"/>
              </a:spcAft>
              <a:buFontTx/>
              <a:buChar char="-"/>
              <a:defRPr/>
            </a:pPr>
            <a:endParaRPr dirty="0" smtClean="0"/>
          </a:p>
          <a:p>
            <a:pPr eaLnBrk="1" fontAlgn="auto">
              <a:spcBef>
                <a:spcPts val="0"/>
              </a:spcBef>
              <a:spcAft>
                <a:spcPts val="0"/>
              </a:spcAft>
              <a:defRPr/>
            </a:pPr>
            <a:r>
              <a:rPr dirty="0" smtClean="0"/>
              <a:t>Bajo la barra de progreso se incluyen enlaces con consultas personalizadas inherentes que pre-cargan los filtros específicos con objeto de proveer rápidos enlaces a las tareas objetivo abiertas/cerradas de una versión concreta. Sólo hay que hacer </a:t>
            </a:r>
            <a:r>
              <a:rPr dirty="0" err="1" smtClean="0"/>
              <a:t>click</a:t>
            </a:r>
            <a:r>
              <a:rPr dirty="0" smtClean="0"/>
              <a:t> en el número situado a la izquierda de “abiertas”  para ver todas las tareas abiertas en la lista de tareas. Si lo que quiere el usuario es ver qué tareas ya se han finalizado, entonces hay que hacer </a:t>
            </a:r>
            <a:r>
              <a:rPr dirty="0" err="1" smtClean="0"/>
              <a:t>click</a:t>
            </a:r>
            <a:r>
              <a:rPr dirty="0" smtClean="0"/>
              <a:t> en “cerradas”.</a:t>
            </a:r>
          </a:p>
          <a:p>
            <a:pPr eaLnBrk="1" fontAlgn="auto">
              <a:spcBef>
                <a:spcPts val="0"/>
              </a:spcBef>
              <a:spcAft>
                <a:spcPts val="0"/>
              </a:spcAft>
              <a:defRPr/>
            </a:pPr>
            <a:endParaRPr dirty="0" smtClean="0"/>
          </a:p>
          <a:p>
            <a:pPr eaLnBrk="1" fontAlgn="auto">
              <a:spcBef>
                <a:spcPts val="0"/>
              </a:spcBef>
              <a:spcAft>
                <a:spcPts val="0"/>
              </a:spcAft>
              <a:defRPr/>
            </a:pPr>
            <a:r>
              <a:rPr dirty="0" smtClean="0"/>
              <a:t>Si hacemos </a:t>
            </a:r>
            <a:r>
              <a:rPr dirty="0" err="1" smtClean="0"/>
              <a:t>click</a:t>
            </a:r>
            <a:r>
              <a:rPr dirty="0" smtClean="0"/>
              <a:t> en el nombre de la versión (por ejemplo, “1.0” en la imagen de la diapositiva) obtendremos una vista detallada del estado actual de una versión. Esto se denomina “vista de versión”.</a:t>
            </a:r>
          </a:p>
          <a:p>
            <a:pPr eaLnBrk="1" fontAlgn="auto">
              <a:spcBef>
                <a:spcPts val="0"/>
              </a:spcBef>
              <a:spcAft>
                <a:spcPts val="0"/>
              </a:spcAft>
              <a:defRPr/>
            </a:pPr>
            <a:endParaRPr dirty="0" smtClean="0"/>
          </a:p>
          <a:p>
            <a:pPr eaLnBrk="1" fontAlgn="auto">
              <a:spcBef>
                <a:spcPts val="0"/>
              </a:spcBef>
              <a:spcAft>
                <a:spcPts val="0"/>
              </a:spcAft>
              <a:defRPr/>
            </a:pPr>
            <a:r>
              <a:rPr b="1" dirty="0" smtClean="0"/>
              <a:t>Menú Planificación</a:t>
            </a:r>
          </a:p>
          <a:p>
            <a:pPr eaLnBrk="1" fontAlgn="auto">
              <a:spcBef>
                <a:spcPts val="0"/>
              </a:spcBef>
              <a:spcAft>
                <a:spcPts val="0"/>
              </a:spcAft>
              <a:defRPr/>
            </a:pPr>
            <a:r>
              <a:rPr dirty="0" smtClean="0"/>
              <a:t>El menú contextual de la derecha de la ventana principal nos proporciona:</a:t>
            </a:r>
          </a:p>
          <a:p>
            <a:pPr marL="171450" indent="-171450" eaLnBrk="1" fontAlgn="auto">
              <a:spcBef>
                <a:spcPts val="0"/>
              </a:spcBef>
              <a:spcAft>
                <a:spcPts val="0"/>
              </a:spcAft>
              <a:buFontTx/>
              <a:buChar char="-"/>
              <a:defRPr/>
            </a:pPr>
            <a:r>
              <a:rPr dirty="0" smtClean="0"/>
              <a:t>La opción de incluir las versiones terminadas en la planificación</a:t>
            </a:r>
          </a:p>
          <a:p>
            <a:pPr marL="171450" indent="-171450" eaLnBrk="1" fontAlgn="auto">
              <a:spcBef>
                <a:spcPts val="0"/>
              </a:spcBef>
              <a:spcAft>
                <a:spcPts val="0"/>
              </a:spcAft>
              <a:buFontTx/>
              <a:buChar char="-"/>
              <a:defRPr/>
            </a:pPr>
            <a:r>
              <a:rPr dirty="0" smtClean="0"/>
              <a:t>Incluir/excluir tareas de un determinado tipo en la planificación</a:t>
            </a:r>
          </a:p>
          <a:p>
            <a:pPr marL="171450" indent="-171450" eaLnBrk="1" fontAlgn="auto">
              <a:spcBef>
                <a:spcPts val="0"/>
              </a:spcBef>
              <a:spcAft>
                <a:spcPts val="0"/>
              </a:spcAft>
              <a:buFontTx/>
              <a:buChar char="-"/>
              <a:defRPr/>
            </a:pPr>
            <a:r>
              <a:rPr dirty="0" smtClean="0"/>
              <a:t>Enlaces para acceder a las vistas de versiones detalladas</a:t>
            </a:r>
          </a:p>
          <a:p>
            <a:pPr eaLnBrk="1" fontAlgn="auto">
              <a:spcBef>
                <a:spcPts val="0"/>
              </a:spcBef>
              <a:spcAft>
                <a:spcPts val="0"/>
              </a:spcAft>
              <a:defRPr/>
            </a:pPr>
            <a:endParaRPr dirty="0" smtClean="0"/>
          </a:p>
          <a:p>
            <a:pPr eaLnBrk="1" fontAlgn="auto">
              <a:spcBef>
                <a:spcPts val="0"/>
              </a:spcBef>
              <a:spcAft>
                <a:spcPts val="0"/>
              </a:spcAft>
              <a:defRPr/>
            </a:pPr>
            <a:r>
              <a:rPr b="1" dirty="0" smtClean="0"/>
              <a:t>Vista de versión</a:t>
            </a:r>
          </a:p>
          <a:p>
            <a:pPr eaLnBrk="1" fontAlgn="auto">
              <a:spcBef>
                <a:spcPts val="0"/>
              </a:spcBef>
              <a:spcAft>
                <a:spcPts val="0"/>
              </a:spcAft>
              <a:defRPr/>
            </a:pPr>
            <a:r>
              <a:rPr dirty="0" smtClean="0"/>
              <a:t>La vista de versión proporciona una vista detallada y el estado global de la versión seleccionada. Además de los bloques que se muestran en la página principal se incluye:</a:t>
            </a:r>
          </a:p>
          <a:p>
            <a:pPr marL="171450" indent="-171450" eaLnBrk="1" fontAlgn="auto">
              <a:spcBef>
                <a:spcPts val="0"/>
              </a:spcBef>
              <a:spcAft>
                <a:spcPts val="0"/>
              </a:spcAft>
              <a:buFontTx/>
              <a:buChar char="-"/>
              <a:defRPr/>
            </a:pPr>
            <a:r>
              <a:rPr dirty="0" smtClean="0"/>
              <a:t>Un bloque que muestra el control del tiempo estimado y dedicado total de todas las tareas asociadas a la versión</a:t>
            </a:r>
          </a:p>
          <a:p>
            <a:pPr marL="171450" indent="-171450" eaLnBrk="1" fontAlgn="auto">
              <a:spcBef>
                <a:spcPts val="0"/>
              </a:spcBef>
              <a:spcAft>
                <a:spcPts val="0"/>
              </a:spcAft>
              <a:buFontTx/>
              <a:buChar char="-"/>
              <a:defRPr/>
            </a:pPr>
            <a:r>
              <a:rPr dirty="0" smtClean="0"/>
              <a:t>Un bloque que muestra estadísticas de tareas en forma de barra de progreso, agrupadas por diferentes ítems:</a:t>
            </a:r>
          </a:p>
          <a:p>
            <a:pPr marL="628650" lvl="1" indent="-171450" eaLnBrk="1" fontAlgn="auto">
              <a:spcBef>
                <a:spcPts val="0"/>
              </a:spcBef>
              <a:spcAft>
                <a:spcPts val="0"/>
              </a:spcAft>
              <a:buFontTx/>
              <a:buChar char="-"/>
              <a:defRPr/>
            </a:pPr>
            <a:r>
              <a:rPr dirty="0" smtClean="0"/>
              <a:t>Usuarios asignados</a:t>
            </a:r>
          </a:p>
          <a:p>
            <a:pPr marL="628650" lvl="1" indent="-171450" eaLnBrk="1" fontAlgn="auto">
              <a:spcBef>
                <a:spcPts val="0"/>
              </a:spcBef>
              <a:spcAft>
                <a:spcPts val="0"/>
              </a:spcAft>
              <a:buFontTx/>
              <a:buChar char="-"/>
              <a:defRPr/>
            </a:pPr>
            <a:r>
              <a:rPr dirty="0" smtClean="0"/>
              <a:t>Usuarios autores</a:t>
            </a:r>
          </a:p>
          <a:p>
            <a:pPr marL="628650" lvl="1" indent="-171450" eaLnBrk="1" fontAlgn="auto">
              <a:spcBef>
                <a:spcPts val="0"/>
              </a:spcBef>
              <a:spcAft>
                <a:spcPts val="0"/>
              </a:spcAft>
              <a:buFontTx/>
              <a:buChar char="-"/>
              <a:defRPr/>
            </a:pPr>
            <a:r>
              <a:rPr dirty="0" smtClean="0"/>
              <a:t>Categorías</a:t>
            </a:r>
          </a:p>
          <a:p>
            <a:pPr marL="628650" lvl="1" indent="-171450" eaLnBrk="1" fontAlgn="auto">
              <a:spcBef>
                <a:spcPts val="0"/>
              </a:spcBef>
              <a:spcAft>
                <a:spcPts val="0"/>
              </a:spcAft>
              <a:buFontTx/>
              <a:buChar char="-"/>
              <a:defRPr/>
            </a:pPr>
            <a:r>
              <a:rPr dirty="0" smtClean="0"/>
              <a:t>Prioridades</a:t>
            </a:r>
          </a:p>
          <a:p>
            <a:pPr marL="628650" lvl="1" indent="-171450" eaLnBrk="1" fontAlgn="auto">
              <a:spcBef>
                <a:spcPts val="0"/>
              </a:spcBef>
              <a:spcAft>
                <a:spcPts val="0"/>
              </a:spcAft>
              <a:buFontTx/>
              <a:buChar char="-"/>
              <a:defRPr/>
            </a:pPr>
            <a:r>
              <a:rPr dirty="0" smtClean="0"/>
              <a:t>Tareas</a:t>
            </a:r>
          </a:p>
          <a:p>
            <a:pPr eaLnBrk="1" fontAlgn="auto">
              <a:spcBef>
                <a:spcPts val="0"/>
              </a:spcBef>
              <a:spcAft>
                <a:spcPts val="0"/>
              </a:spcAft>
              <a:defRPr/>
            </a:pPr>
            <a:r>
              <a:rPr dirty="0" smtClean="0"/>
              <a:t>Estas estadísticas proporcionan enlaces a consultas personalizadas con precarga de filtros.</a:t>
            </a:r>
          </a:p>
          <a:p>
            <a:pPr eaLnBrk="1" fontAlgn="auto">
              <a:spcBef>
                <a:spcPts val="0"/>
              </a:spcBef>
              <a:spcAft>
                <a:spcPts val="0"/>
              </a:spcAft>
              <a:defRPr/>
            </a:pPr>
            <a:endParaRPr lang="en-US" dirty="0" smtClean="0"/>
          </a:p>
        </p:txBody>
      </p:sp>
      <p:sp>
        <p:nvSpPr>
          <p:cNvPr id="81923"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6ABDB700-7F32-493A-9B1B-72BEE938623B}" type="slidenum">
              <a:rPr smtClean="0">
                <a:latin typeface="Calibri" pitchFamily="34" charset="0"/>
                <a:cs typeface="Arial" charset="0"/>
              </a:rPr>
              <a:pPr fontAlgn="base">
                <a:spcBef>
                  <a:spcPct val="0"/>
                </a:spcBef>
                <a:spcAft>
                  <a:spcPct val="0"/>
                </a:spcAft>
              </a:pPr>
              <a:t>33</a:t>
            </a:fld>
            <a:endParaRPr smtClean="0">
              <a:latin typeface="Calibri" pitchFamily="34" charset="0"/>
              <a:cs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1 Marcador de imagen de diapositiva"/>
          <p:cNvSpPr>
            <a:spLocks noGrp="1" noRot="1" noChangeAspect="1"/>
          </p:cNvSpPr>
          <p:nvPr>
            <p:ph type="sldImg"/>
          </p:nvPr>
        </p:nvSpPr>
        <p:spPr>
          <a:ln/>
        </p:spPr>
      </p:sp>
      <p:sp>
        <p:nvSpPr>
          <p:cNvPr id="83970" name="2 Marcador de notas"/>
          <p:cNvSpPr txBox="1">
            <a:spLocks noGrp="1"/>
          </p:cNvSpPr>
          <p:nvPr>
            <p:ph type="body" idx="1"/>
          </p:nvPr>
        </p:nvSpPr>
        <p:spPr bwMode="auto">
          <a:noFill/>
        </p:spPr>
        <p:txBody>
          <a:bodyPr numCol="1">
            <a:prstTxWarp prst="textNoShape">
              <a:avLst/>
            </a:prstTxWarp>
          </a:bodyPr>
          <a:lstStyle/>
          <a:p>
            <a:pPr eaLnBrk="1"/>
            <a:r>
              <a:rPr smtClean="0">
                <a:latin typeface="Calibri" pitchFamily="34" charset="0"/>
              </a:rPr>
              <a:t>El diagrama de Gantt muestra un gráfico que contiene las tareas con fecha de inicio y fecha de fin o aquellas que han sido asignadas a una versión determinada con fecha de finalización.</a:t>
            </a:r>
          </a:p>
          <a:p>
            <a:pPr eaLnBrk="1"/>
            <a:endParaRPr smtClean="0">
              <a:latin typeface="Calibri" pitchFamily="34" charset="0"/>
            </a:endParaRPr>
          </a:p>
          <a:p>
            <a:pPr eaLnBrk="1"/>
            <a:r>
              <a:rPr smtClean="0">
                <a:latin typeface="Calibri" pitchFamily="34" charset="0"/>
              </a:rPr>
              <a:t>Se dispone de filtros para ajustar el gráfico al período y a las tarea que queramos visualizar.</a:t>
            </a:r>
          </a:p>
          <a:p>
            <a:pPr eaLnBrk="1"/>
            <a:endParaRPr smtClean="0">
              <a:latin typeface="Calibri" pitchFamily="34" charset="0"/>
            </a:endParaRPr>
          </a:p>
          <a:p>
            <a:pPr eaLnBrk="1"/>
            <a:r>
              <a:rPr smtClean="0">
                <a:latin typeface="Calibri" pitchFamily="34" charset="0"/>
              </a:rPr>
              <a:t>También se dispone de una herramienta de zoom que permite ver el calendario por días, semanas o meses.</a:t>
            </a:r>
          </a:p>
          <a:p>
            <a:pPr eaLnBrk="1"/>
            <a:endParaRPr lang="en-US" smtClean="0">
              <a:latin typeface="Calibri" pitchFamily="34" charset="0"/>
            </a:endParaRPr>
          </a:p>
          <a:p>
            <a:pPr eaLnBrk="1"/>
            <a:endParaRPr lang="en-US" smtClean="0">
              <a:latin typeface="Calibri" pitchFamily="34" charset="0"/>
            </a:endParaRPr>
          </a:p>
          <a:p>
            <a:pPr eaLnBrk="1"/>
            <a:endParaRPr lang="en-US" smtClean="0">
              <a:latin typeface="Calibri" pitchFamily="34" charset="0"/>
            </a:endParaRPr>
          </a:p>
          <a:p>
            <a:pPr eaLnBrk="1"/>
            <a:endParaRPr smtClean="0">
              <a:latin typeface="Calibri" pitchFamily="34" charset="0"/>
            </a:endParaRPr>
          </a:p>
        </p:txBody>
      </p:sp>
      <p:sp>
        <p:nvSpPr>
          <p:cNvPr id="83971"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FED985EF-E4F7-4A37-808F-D6EDB670D6DF}" type="slidenum">
              <a:rPr smtClean="0">
                <a:latin typeface="Calibri" pitchFamily="34" charset="0"/>
                <a:cs typeface="Arial" charset="0"/>
              </a:rPr>
              <a:pPr fontAlgn="base">
                <a:spcBef>
                  <a:spcPct val="0"/>
                </a:spcBef>
                <a:spcAft>
                  <a:spcPct val="0"/>
                </a:spcAft>
              </a:pPr>
              <a:t>34</a:t>
            </a:fld>
            <a:endParaRPr smtClean="0">
              <a:latin typeface="Calibri" pitchFamily="34" charset="0"/>
              <a:cs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1 Marcador de imagen de diapositiva"/>
          <p:cNvSpPr>
            <a:spLocks noGrp="1" noRot="1" noChangeAspect="1"/>
          </p:cNvSpPr>
          <p:nvPr>
            <p:ph type="sldImg"/>
          </p:nvPr>
        </p:nvSpPr>
        <p:spPr>
          <a:ln/>
        </p:spPr>
      </p:sp>
      <p:sp>
        <p:nvSpPr>
          <p:cNvPr id="86018" name="2 Marcador de notas"/>
          <p:cNvSpPr txBox="1">
            <a:spLocks noGrp="1"/>
          </p:cNvSpPr>
          <p:nvPr>
            <p:ph type="body" idx="1"/>
          </p:nvPr>
        </p:nvSpPr>
        <p:spPr bwMode="auto">
          <a:noFill/>
        </p:spPr>
        <p:txBody>
          <a:bodyPr numCol="1">
            <a:prstTxWarp prst="textNoShape">
              <a:avLst/>
            </a:prstTxWarp>
          </a:bodyPr>
          <a:lstStyle/>
          <a:p>
            <a:pPr eaLnBrk="1"/>
            <a:r>
              <a:rPr smtClean="0">
                <a:latin typeface="Calibri" pitchFamily="34" charset="0"/>
              </a:rPr>
              <a:t>El Calendario proporciona una vista general del proyecto actual en forma de vista mensual. Desde esta vista es posible ver los estados de las tareas (fecha inicio, fecha de fin) por día. </a:t>
            </a:r>
          </a:p>
          <a:p>
            <a:pPr eaLnBrk="1"/>
            <a:endParaRPr smtClean="0">
              <a:latin typeface="Calibri" pitchFamily="34" charset="0"/>
            </a:endParaRPr>
          </a:p>
          <a:p>
            <a:pPr eaLnBrk="1"/>
            <a:r>
              <a:rPr smtClean="0">
                <a:latin typeface="Calibri" pitchFamily="34" charset="0"/>
              </a:rPr>
              <a:t>Como en el diagrama de Gantt y otras secciones de ProjeTSII, es posible definir filtros que a su vez definan un subconjunto de tareas que se muestren en el calendario. Los filtros son similares a los que se explicaron para la lista de tareas.</a:t>
            </a:r>
          </a:p>
          <a:p>
            <a:pPr eaLnBrk="1"/>
            <a:endParaRPr smtClean="0">
              <a:latin typeface="Calibri" pitchFamily="34" charset="0"/>
            </a:endParaRPr>
          </a:p>
          <a:p>
            <a:pPr eaLnBrk="1"/>
            <a:endParaRPr smtClean="0">
              <a:latin typeface="Calibri" pitchFamily="34" charset="0"/>
            </a:endParaRPr>
          </a:p>
        </p:txBody>
      </p:sp>
      <p:sp>
        <p:nvSpPr>
          <p:cNvPr id="86019"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9A6316D5-7C44-4F84-A694-1C4D91AE92B2}" type="slidenum">
              <a:rPr smtClean="0">
                <a:latin typeface="Calibri" pitchFamily="34" charset="0"/>
                <a:cs typeface="Arial" charset="0"/>
              </a:rPr>
              <a:pPr fontAlgn="base">
                <a:spcBef>
                  <a:spcPct val="0"/>
                </a:spcBef>
                <a:spcAft>
                  <a:spcPct val="0"/>
                </a:spcAft>
              </a:pPr>
              <a:t>35</a:t>
            </a:fld>
            <a:endParaRPr smtClean="0">
              <a:latin typeface="Calibri" pitchFamily="34" charset="0"/>
              <a:cs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1 Marcador de imagen de diapositiva"/>
          <p:cNvSpPr>
            <a:spLocks noGrp="1" noRot="1" noChangeAspect="1"/>
          </p:cNvSpPr>
          <p:nvPr>
            <p:ph type="sldImg"/>
          </p:nvPr>
        </p:nvSpPr>
        <p:spPr>
          <a:ln/>
        </p:spPr>
      </p:sp>
      <p:sp>
        <p:nvSpPr>
          <p:cNvPr id="88066" name="2 Marcador de notas"/>
          <p:cNvSpPr txBox="1">
            <a:spLocks noGrp="1"/>
          </p:cNvSpPr>
          <p:nvPr>
            <p:ph type="body" idx="1"/>
          </p:nvPr>
        </p:nvSpPr>
        <p:spPr bwMode="auto">
          <a:noFill/>
        </p:spPr>
        <p:txBody>
          <a:bodyPr numCol="1">
            <a:prstTxWarp prst="textNoShape">
              <a:avLst/>
            </a:prstTxWarp>
          </a:bodyPr>
          <a:lstStyle/>
          <a:p>
            <a:pPr eaLnBrk="1"/>
            <a:r>
              <a:rPr smtClean="0">
                <a:latin typeface="Calibri" pitchFamily="34" charset="0"/>
              </a:rPr>
              <a:t>ProjETSII tiene funcionalidad de FTP al permitirle al usuario subir ficheros de un tamaño hasta de 20MB cada uno en diferentes módulos o partes de su proyecto: tareas, wiki, documentos, repositorio, noticias, etc. </a:t>
            </a:r>
          </a:p>
          <a:p>
            <a:pPr eaLnBrk="1"/>
            <a:endParaRPr smtClean="0">
              <a:latin typeface="Calibri" pitchFamily="34" charset="0"/>
            </a:endParaRPr>
          </a:p>
          <a:p>
            <a:pPr eaLnBrk="1"/>
            <a:r>
              <a:rPr smtClean="0">
                <a:latin typeface="Calibri" pitchFamily="34" charset="0"/>
              </a:rPr>
              <a:t>Además, existe un módulo específico que actúa como repositorio de ficheros. Si un fichero va a referenciarse desde diferentes partes del sistema, lo ideal es que esté ubicado aquí y se referencie su URL desde otras partes del proyecto.</a:t>
            </a:r>
          </a:p>
          <a:p>
            <a:pPr eaLnBrk="1"/>
            <a:endParaRPr smtClean="0">
              <a:latin typeface="Calibri" pitchFamily="34" charset="0"/>
            </a:endParaRPr>
          </a:p>
          <a:p>
            <a:pPr eaLnBrk="1"/>
            <a:r>
              <a:rPr smtClean="0">
                <a:latin typeface="Calibri" pitchFamily="34" charset="0"/>
              </a:rPr>
              <a:t>Los ficheros, al igual que las tareas, pueden asociarse a las versiones que hayamos definido.</a:t>
            </a:r>
          </a:p>
        </p:txBody>
      </p:sp>
      <p:sp>
        <p:nvSpPr>
          <p:cNvPr id="88067"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31CF2CB6-CE8D-421E-BA99-ACB752FA5D7D}" type="slidenum">
              <a:rPr smtClean="0">
                <a:latin typeface="Calibri" pitchFamily="34" charset="0"/>
                <a:cs typeface="Arial" charset="0"/>
              </a:rPr>
              <a:pPr fontAlgn="base">
                <a:spcBef>
                  <a:spcPct val="0"/>
                </a:spcBef>
                <a:spcAft>
                  <a:spcPct val="0"/>
                </a:spcAft>
              </a:pPr>
              <a:t>36</a:t>
            </a:fld>
            <a:endParaRPr smtClean="0">
              <a:latin typeface="Calibri" pitchFamily="34" charset="0"/>
              <a:cs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1 Marcador de imagen de diapositiva"/>
          <p:cNvSpPr>
            <a:spLocks noGrp="1" noRot="1" noChangeAspect="1"/>
          </p:cNvSpPr>
          <p:nvPr>
            <p:ph type="sldImg"/>
          </p:nvPr>
        </p:nvSpPr>
        <p:spPr>
          <a:ln/>
        </p:spPr>
      </p:sp>
      <p:sp>
        <p:nvSpPr>
          <p:cNvPr id="90114" name="2 Marcador de notas"/>
          <p:cNvSpPr txBox="1">
            <a:spLocks noGrp="1"/>
          </p:cNvSpPr>
          <p:nvPr>
            <p:ph type="body" idx="1"/>
          </p:nvPr>
        </p:nvSpPr>
        <p:spPr bwMode="auto">
          <a:noFill/>
        </p:spPr>
        <p:txBody>
          <a:bodyPr numCol="1">
            <a:prstTxWarp prst="textNoShape">
              <a:avLst/>
            </a:prstTxWarp>
          </a:bodyPr>
          <a:lstStyle/>
          <a:p>
            <a:pPr eaLnBrk="1"/>
            <a:r>
              <a:rPr smtClean="0">
                <a:latin typeface="Calibri" pitchFamily="34" charset="0"/>
              </a:rPr>
              <a:t>Un documento en ProjETSII no es más que la agrupación de varios ficheros en un nombre y una descripción genérica.</a:t>
            </a:r>
          </a:p>
          <a:p>
            <a:pPr eaLnBrk="1"/>
            <a:endParaRPr smtClean="0">
              <a:latin typeface="Calibri" pitchFamily="34" charset="0"/>
            </a:endParaRPr>
          </a:p>
          <a:p>
            <a:pPr eaLnBrk="1"/>
            <a:r>
              <a:rPr smtClean="0">
                <a:latin typeface="Calibri" pitchFamily="34" charset="0"/>
              </a:rPr>
              <a:t>Por ejemplo, el Documento «Enunciado de la práctica», de tipo Práctica-Assigment, viene descrito por «Enunciado de la práctica de Mi Proyecto» y está compuesto por 2 ficheros PDF, cada uno con su propia descripción específica.</a:t>
            </a:r>
          </a:p>
        </p:txBody>
      </p:sp>
      <p:sp>
        <p:nvSpPr>
          <p:cNvPr id="90115"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C9867943-29E2-40CF-B756-693E2BDC9773}" type="slidenum">
              <a:rPr smtClean="0">
                <a:latin typeface="Calibri" pitchFamily="34" charset="0"/>
                <a:cs typeface="Arial" charset="0"/>
              </a:rPr>
              <a:pPr fontAlgn="base">
                <a:spcBef>
                  <a:spcPct val="0"/>
                </a:spcBef>
                <a:spcAft>
                  <a:spcPct val="0"/>
                </a:spcAft>
              </a:pPr>
              <a:t>37</a:t>
            </a:fld>
            <a:endParaRPr smtClean="0">
              <a:latin typeface="Calibri" pitchFamily="34" charset="0"/>
              <a:cs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1 Marcador de imagen de diapositiva"/>
          <p:cNvSpPr>
            <a:spLocks noGrp="1" noRot="1" noChangeAspect="1"/>
          </p:cNvSpPr>
          <p:nvPr>
            <p:ph type="sldImg"/>
          </p:nvPr>
        </p:nvSpPr>
        <p:spPr>
          <a:ln/>
        </p:spPr>
      </p:sp>
      <p:sp>
        <p:nvSpPr>
          <p:cNvPr id="92162" name="2 Marcador de notas"/>
          <p:cNvSpPr txBox="1">
            <a:spLocks noGrp="1"/>
          </p:cNvSpPr>
          <p:nvPr>
            <p:ph type="body" idx="1"/>
          </p:nvPr>
        </p:nvSpPr>
        <p:spPr bwMode="auto">
          <a:noFill/>
        </p:spPr>
        <p:txBody>
          <a:bodyPr numCol="1">
            <a:prstTxWarp prst="textNoShape">
              <a:avLst/>
            </a:prstTxWarp>
          </a:bodyPr>
          <a:lstStyle/>
          <a:p>
            <a:pPr eaLnBrk="1"/>
            <a:r>
              <a:rPr smtClean="0">
                <a:latin typeface="Calibri" pitchFamily="34" charset="0"/>
              </a:rPr>
              <a:t>En el módulo de noticias se pueden publicar eventos o hitos de interés que ocurran en el transcurso del proyecto.</a:t>
            </a:r>
          </a:p>
          <a:p>
            <a:pPr eaLnBrk="1"/>
            <a:endParaRPr smtClean="0">
              <a:latin typeface="Calibri" pitchFamily="34" charset="0"/>
            </a:endParaRPr>
          </a:p>
          <a:p>
            <a:pPr eaLnBrk="1"/>
            <a:r>
              <a:rPr smtClean="0">
                <a:latin typeface="Calibri" pitchFamily="34" charset="0"/>
              </a:rPr>
              <a:t>Cada noticia tendrá un título, un resumen y una cuerpo detallado. El resumen se mostrará en el área “Ultimas Noticias” del módulo “Vistazo” del proyecto. Desde hay se podrá acceder al módulo de noticias o a las noticias concretas donde se podrá leer el cuerpo entero.</a:t>
            </a:r>
          </a:p>
          <a:p>
            <a:pPr eaLnBrk="1"/>
            <a:endParaRPr smtClean="0">
              <a:latin typeface="Calibri" pitchFamily="34" charset="0"/>
            </a:endParaRPr>
          </a:p>
          <a:p>
            <a:pPr eaLnBrk="1"/>
            <a:r>
              <a:rPr smtClean="0">
                <a:latin typeface="Calibri" pitchFamily="34" charset="0"/>
              </a:rPr>
              <a:t>Los Alumnos podrán añadir, editar y borrar noticias, mientras que Profesores y Colaboradores sólo podrán comentarlas.</a:t>
            </a:r>
          </a:p>
          <a:p>
            <a:pPr eaLnBrk="1"/>
            <a:endParaRPr smtClean="0">
              <a:latin typeface="Calibri" pitchFamily="34" charset="0"/>
            </a:endParaRPr>
          </a:p>
        </p:txBody>
      </p:sp>
      <p:sp>
        <p:nvSpPr>
          <p:cNvPr id="92163"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C8C6F2E6-06C7-43E7-A0D4-264887B0BABC}" type="slidenum">
              <a:rPr smtClean="0">
                <a:latin typeface="Calibri" pitchFamily="34" charset="0"/>
                <a:cs typeface="Arial" charset="0"/>
              </a:rPr>
              <a:pPr fontAlgn="base">
                <a:spcBef>
                  <a:spcPct val="0"/>
                </a:spcBef>
                <a:spcAft>
                  <a:spcPct val="0"/>
                </a:spcAft>
              </a:pPr>
              <a:t>38</a:t>
            </a:fld>
            <a:endParaRPr smtClean="0">
              <a:latin typeface="Calibri" pitchFamily="34" charset="0"/>
              <a:cs typeface="Arial"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1 Marcador de imagen de diapositiva"/>
          <p:cNvSpPr>
            <a:spLocks noGrp="1" noRot="1" noChangeAspect="1"/>
          </p:cNvSpPr>
          <p:nvPr>
            <p:ph type="sldImg"/>
          </p:nvPr>
        </p:nvSpPr>
        <p:spPr>
          <a:ln/>
        </p:spPr>
      </p:sp>
      <p:sp>
        <p:nvSpPr>
          <p:cNvPr id="94210" name="2 Marcador de notas"/>
          <p:cNvSpPr txBox="1">
            <a:spLocks noGrp="1"/>
          </p:cNvSpPr>
          <p:nvPr>
            <p:ph type="body" idx="1"/>
          </p:nvPr>
        </p:nvSpPr>
        <p:spPr bwMode="auto">
          <a:noFill/>
        </p:spPr>
        <p:txBody>
          <a:bodyPr numCol="1">
            <a:prstTxWarp prst="textNoShape">
              <a:avLst/>
            </a:prstTxWarp>
          </a:bodyPr>
          <a:lstStyle/>
          <a:p>
            <a:pPr eaLnBrk="1"/>
            <a:r>
              <a:rPr smtClean="0">
                <a:latin typeface="Calibri" pitchFamily="34" charset="0"/>
              </a:rPr>
              <a:t>ProjETSII permite editar WIKIS para preservar el conocimiento del proyecto o crear FAQS.</a:t>
            </a:r>
          </a:p>
          <a:p>
            <a:pPr eaLnBrk="1"/>
            <a:endParaRPr smtClean="0">
              <a:latin typeface="Calibri" pitchFamily="34" charset="0"/>
            </a:endParaRPr>
          </a:p>
          <a:p>
            <a:pPr eaLnBrk="1"/>
            <a:r>
              <a:rPr smtClean="0">
                <a:latin typeface="Calibri" pitchFamily="34" charset="0"/>
              </a:rPr>
              <a:t>La edición del WIKI es similar a los WIKIS habituales disponibles en la red. Sólo un Alumno o un Colaborador pueden editar el WIKI. El Alumno podrá, además, realizar acciones extras como bloquear el wiki, renombrar y borrar. Los Profesores sólo pueden visualizar el histórico y monitorizar las páginas.</a:t>
            </a:r>
          </a:p>
          <a:p>
            <a:pPr eaLnBrk="1"/>
            <a:endParaRPr smtClean="0">
              <a:latin typeface="Calibri" pitchFamily="34" charset="0"/>
            </a:endParaRPr>
          </a:p>
          <a:p>
            <a:pPr eaLnBrk="1"/>
            <a:r>
              <a:rPr smtClean="0">
                <a:latin typeface="Calibri" pitchFamily="34" charset="0"/>
              </a:rPr>
              <a:t>Al bloquear el wiki, el Alumno impide que Colaboradores puedan modificarlo. Sólo podría desbloquearlo él u otro Alumno miembro del proyecto.</a:t>
            </a:r>
          </a:p>
          <a:p>
            <a:pPr eaLnBrk="1"/>
            <a:endParaRPr b="1" smtClean="0">
              <a:latin typeface="Calibri" pitchFamily="34" charset="0"/>
            </a:endParaRPr>
          </a:p>
          <a:p>
            <a:pPr eaLnBrk="1"/>
            <a:r>
              <a:rPr smtClean="0">
                <a:latin typeface="Calibri" pitchFamily="34" charset="0"/>
              </a:rPr>
              <a:t>Respecto al historial, ProjETSII guarda un registro de cada cambio aplicado a la página WIKI. Esto se puede visualizar haciendo click en «Histórico». Dentro del histórico, para ver una versión concreta no hay más que clickear en su número de versión. Un Alumno puede revertir una página del WIKI a una versión previa haciendo click en «Volver a esta versión»</a:t>
            </a:r>
          </a:p>
          <a:p>
            <a:pPr eaLnBrk="1"/>
            <a:endParaRPr lang="en-US" smtClean="0">
              <a:latin typeface="Calibri" pitchFamily="34" charset="0"/>
            </a:endParaRPr>
          </a:p>
          <a:p>
            <a:pPr eaLnBrk="1"/>
            <a:r>
              <a:rPr smtClean="0">
                <a:latin typeface="Calibri" pitchFamily="34" charset="0"/>
              </a:rPr>
              <a:t>Las diferencias entre dos versiones pueden visualizarse con la ayuda de un sistema de sombreados que resaltan las diferencias entre una versión y otra.</a:t>
            </a:r>
          </a:p>
        </p:txBody>
      </p:sp>
      <p:sp>
        <p:nvSpPr>
          <p:cNvPr id="94211"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749E181D-AC7A-4D2C-8B7A-CD277852F486}" type="slidenum">
              <a:rPr smtClean="0">
                <a:latin typeface="Calibri" pitchFamily="34" charset="0"/>
                <a:cs typeface="Arial" charset="0"/>
              </a:rPr>
              <a:pPr fontAlgn="base">
                <a:spcBef>
                  <a:spcPct val="0"/>
                </a:spcBef>
                <a:spcAft>
                  <a:spcPct val="0"/>
                </a:spcAft>
              </a:pPr>
              <a:t>39</a:t>
            </a:fld>
            <a:endParaRPr smtClean="0">
              <a:latin typeface="Calibri" pitchFamily="34" charset="0"/>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1 Marcador de imagen de diapositiva"/>
          <p:cNvSpPr>
            <a:spLocks noGrp="1" noRot="1" noChangeAspect="1"/>
          </p:cNvSpPr>
          <p:nvPr>
            <p:ph type="sldImg"/>
          </p:nvPr>
        </p:nvSpPr>
        <p:spPr>
          <a:ln/>
        </p:spPr>
      </p:sp>
      <p:sp>
        <p:nvSpPr>
          <p:cNvPr id="22530" name="2 Marcador de notas"/>
          <p:cNvSpPr txBox="1">
            <a:spLocks noGrp="1"/>
          </p:cNvSpPr>
          <p:nvPr>
            <p:ph type="body" sz="quarter" idx="1"/>
          </p:nvPr>
        </p:nvSpPr>
        <p:spPr bwMode="auto">
          <a:noFill/>
        </p:spPr>
        <p:txBody>
          <a:bodyPr numCol="1">
            <a:prstTxWarp prst="textNoShape">
              <a:avLst/>
            </a:prstTxWarp>
          </a:bodyPr>
          <a:lstStyle/>
          <a:p>
            <a:pPr eaLnBrk="1"/>
            <a:r>
              <a:rPr smtClean="0">
                <a:latin typeface="Calibri" pitchFamily="34" charset="0"/>
              </a:rPr>
              <a:t>ProjETSII</a:t>
            </a:r>
            <a:r>
              <a:rPr b="1" smtClean="0">
                <a:latin typeface="Calibri" pitchFamily="34" charset="0"/>
              </a:rPr>
              <a:t> </a:t>
            </a:r>
            <a:r>
              <a:rPr smtClean="0">
                <a:latin typeface="Calibri" pitchFamily="34" charset="0"/>
              </a:rPr>
              <a:t>es un sistema software basado en el web para la gestión de proyectos, de modo que los usuarios del mismo – profesorado y alumnado – puedan llevar la planificación y el control de los proyectos de desarrollo software (y otros proyectos no relacionados con el software) que se llevan a cabo en las asignaturas de los grados impartidos en la ETSII.</a:t>
            </a:r>
          </a:p>
          <a:p>
            <a:pPr eaLnBrk="1"/>
            <a:endParaRPr smtClean="0">
              <a:latin typeface="Calibri" pitchFamily="34" charset="0"/>
            </a:endParaRPr>
          </a:p>
          <a:p>
            <a:pPr eaLnBrk="1"/>
            <a:r>
              <a:rPr smtClean="0">
                <a:latin typeface="Calibri" pitchFamily="34" charset="0"/>
              </a:rPr>
              <a:t>Pretendemos que con este sistema los alumnos aprendan a planificar mejor su trabajo, a llevar un control de las tareas que desarrollan y coordinarse con otros alumnos en la realización de prácticas, proyectos fin de carrera, trabajos fin de máster, etcétera. El profesorado podrá usar el sistema para gestionar la entrega y revisión de los trabajos de los alumnos, si así lo desea.</a:t>
            </a:r>
          </a:p>
          <a:p>
            <a:pPr eaLnBrk="1"/>
            <a:endParaRPr smtClean="0">
              <a:latin typeface="Calibri" pitchFamily="34" charset="0"/>
            </a:endParaRPr>
          </a:p>
          <a:p>
            <a:pPr eaLnBrk="1"/>
            <a:r>
              <a:rPr smtClean="0">
                <a:latin typeface="Calibri" pitchFamily="34" charset="0"/>
              </a:rPr>
              <a:t>Esta herramienta aportará un nuevo mecanismo de comunicación entre el alumno y el profesor o incluso entre el alumno y el resto de sus compañeros en trabajos en grupo. La herramienta consta de herramientas 2.0 (foros, wikis, noticias comentadas, etc.) destinadas a tal fina.</a:t>
            </a:r>
          </a:p>
          <a:p>
            <a:pPr eaLnBrk="1"/>
            <a:endParaRPr smtClean="0">
              <a:latin typeface="Calibri" pitchFamily="34" charset="0"/>
            </a:endParaRPr>
          </a:p>
          <a:p>
            <a:pPr eaLnBrk="1"/>
            <a:endParaRPr smtClean="0">
              <a:latin typeface="Calibri" pitchFamily="34" charset="0"/>
            </a:endParaRPr>
          </a:p>
          <a:p>
            <a:pPr eaLnBrk="1"/>
            <a:endParaRPr smtClean="0">
              <a:latin typeface="Calibri" pitchFamily="34" charset="0"/>
            </a:endParaRPr>
          </a:p>
          <a:p>
            <a:pPr eaLnBrk="1"/>
            <a:endParaRPr smtClean="0">
              <a:latin typeface="Calibri" pitchFamily="34" charset="0"/>
            </a:endParaRPr>
          </a:p>
          <a:p>
            <a:pPr eaLnBrk="1"/>
            <a:endParaRPr smtClean="0">
              <a:latin typeface="Calibri" pitchFamily="34" charset="0"/>
            </a:endParaRPr>
          </a:p>
        </p:txBody>
      </p:sp>
      <p:sp>
        <p:nvSpPr>
          <p:cNvPr id="4" name="3 Marcador de número de diapositiva"/>
          <p:cNvSpPr txBox="1"/>
          <p:nvPr/>
        </p:nvSpPr>
        <p:spPr>
          <a:xfrm>
            <a:off x="3884613" y="8685213"/>
            <a:ext cx="2971800" cy="4572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D3444829-9189-44D1-B0E4-E005539F0B06}" type="slidenum">
              <a:rPr kern="0">
                <a:solidFill>
                  <a:srgbClr val="000000"/>
                </a:solidFill>
                <a:latin typeface="+mn-lt"/>
                <a:cs typeface="+mn-cs"/>
              </a:rPr>
              <a:pPr algn="r" fontAlgn="auto">
                <a:spcBef>
                  <a:spcPts val="0"/>
                </a:spcBef>
                <a:spcAft>
                  <a:spcPts val="0"/>
                </a:spcAft>
                <a:defRPr sz="1800" b="0" i="0" u="none" strike="noStrike" kern="0" cap="none" spc="0" baseline="0">
                  <a:solidFill>
                    <a:srgbClr val="000000"/>
                  </a:solidFill>
                  <a:uFillTx/>
                </a:defRPr>
              </a:pPr>
              <a:t>4</a:t>
            </a:fld>
            <a:endParaRPr lang="es-ES" sz="1200" dirty="0">
              <a:solidFill>
                <a:srgbClr val="000000"/>
              </a:solidFill>
              <a:latin typeface="Calibri"/>
              <a:cs typeface="+mn-c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1 Marcador de imagen de diapositiva"/>
          <p:cNvSpPr>
            <a:spLocks noGrp="1" noRot="1" noChangeAspect="1"/>
          </p:cNvSpPr>
          <p:nvPr>
            <p:ph type="sldImg"/>
          </p:nvPr>
        </p:nvSpPr>
        <p:spPr>
          <a:ln/>
        </p:spPr>
      </p:sp>
      <p:sp>
        <p:nvSpPr>
          <p:cNvPr id="3" name="2 Marcador de notas"/>
          <p:cNvSpPr>
            <a:spLocks noGrp="1"/>
          </p:cNvSpPr>
          <p:nvPr>
            <p:ph type="body" idx="1"/>
          </p:nvPr>
        </p:nvSpPr>
        <p:spPr/>
        <p:txBody>
          <a:bodyPr/>
          <a:lstStyle/>
          <a:p>
            <a:pPr eaLnBrk="1" fontAlgn="auto">
              <a:spcBef>
                <a:spcPts val="0"/>
              </a:spcBef>
              <a:spcAft>
                <a:spcPts val="0"/>
              </a:spcAft>
              <a:defRPr/>
            </a:pPr>
            <a:r>
              <a:rPr dirty="0" err="1" smtClean="0"/>
              <a:t>ProjETSII</a:t>
            </a:r>
            <a:r>
              <a:rPr dirty="0" smtClean="0"/>
              <a:t> también ofrece a los miembros del proyecto un foro de debate que les permitirá comunicarse entre ellos. Esto es de especial interés para los proyectos con más de Alumno o en los proyectos público, como los PFC, donde los No Miembros del proyecto puedan escribir post en el foro.</a:t>
            </a:r>
          </a:p>
          <a:p>
            <a:pPr eaLnBrk="1" fontAlgn="auto">
              <a:spcBef>
                <a:spcPts val="0"/>
              </a:spcBef>
              <a:spcAft>
                <a:spcPts val="0"/>
              </a:spcAft>
              <a:defRPr/>
            </a:pPr>
            <a:endParaRPr dirty="0" smtClean="0"/>
          </a:p>
          <a:p>
            <a:pPr eaLnBrk="1" fontAlgn="auto">
              <a:spcBef>
                <a:spcPts val="0"/>
              </a:spcBef>
              <a:spcAft>
                <a:spcPts val="0"/>
              </a:spcAft>
              <a:defRPr/>
            </a:pPr>
            <a:r>
              <a:rPr dirty="0" smtClean="0"/>
              <a:t>Los Alumnos podrán crear la lista de foros en el menú de administración del proyecto.</a:t>
            </a:r>
          </a:p>
          <a:p>
            <a:pPr eaLnBrk="1" fontAlgn="auto">
              <a:spcBef>
                <a:spcPts val="0"/>
              </a:spcBef>
              <a:spcAft>
                <a:spcPts val="0"/>
              </a:spcAft>
              <a:defRPr/>
            </a:pPr>
            <a:endParaRPr dirty="0" smtClean="0"/>
          </a:p>
          <a:p>
            <a:pPr eaLnBrk="1" fontAlgn="auto">
              <a:spcBef>
                <a:spcPts val="0"/>
              </a:spcBef>
              <a:spcAft>
                <a:spcPts val="0"/>
              </a:spcAft>
              <a:defRPr/>
            </a:pPr>
            <a:r>
              <a:rPr dirty="0" smtClean="0"/>
              <a:t>La página inicial del módulo «Foros» muestra la lista de foros disponibles en la que podemos ver:</a:t>
            </a:r>
          </a:p>
          <a:p>
            <a:pPr eaLnBrk="1" fontAlgn="auto">
              <a:spcBef>
                <a:spcPts val="0"/>
              </a:spcBef>
              <a:spcAft>
                <a:spcPts val="0"/>
              </a:spcAft>
              <a:defRPr/>
            </a:pPr>
            <a:endParaRPr dirty="0" smtClean="0"/>
          </a:p>
          <a:p>
            <a:pPr marL="171450" indent="-171450" eaLnBrk="1" fontAlgn="auto">
              <a:spcBef>
                <a:spcPts val="0"/>
              </a:spcBef>
              <a:spcAft>
                <a:spcPts val="0"/>
              </a:spcAft>
              <a:buFontTx/>
              <a:buChar char="-"/>
              <a:defRPr/>
            </a:pPr>
            <a:r>
              <a:rPr dirty="0" smtClean="0"/>
              <a:t>Número total de temas</a:t>
            </a:r>
          </a:p>
          <a:p>
            <a:pPr marL="171450" indent="-171450" eaLnBrk="1" fontAlgn="auto">
              <a:spcBef>
                <a:spcPts val="0"/>
              </a:spcBef>
              <a:spcAft>
                <a:spcPts val="0"/>
              </a:spcAft>
              <a:buFontTx/>
              <a:buChar char="-"/>
              <a:defRPr/>
            </a:pPr>
            <a:r>
              <a:rPr dirty="0" smtClean="0"/>
              <a:t>Número total de mensajes</a:t>
            </a:r>
          </a:p>
          <a:p>
            <a:pPr marL="171450" indent="-171450" eaLnBrk="1" fontAlgn="auto">
              <a:spcBef>
                <a:spcPts val="0"/>
              </a:spcBef>
              <a:spcAft>
                <a:spcPts val="0"/>
              </a:spcAft>
              <a:buFontTx/>
              <a:buChar char="-"/>
              <a:defRPr/>
            </a:pPr>
            <a:r>
              <a:rPr dirty="0" smtClean="0"/>
              <a:t>Un enlace al último mensaje añadido</a:t>
            </a:r>
          </a:p>
          <a:p>
            <a:pPr marL="171450" indent="-171450" eaLnBrk="1" fontAlgn="auto">
              <a:spcBef>
                <a:spcPts val="0"/>
              </a:spcBef>
              <a:spcAft>
                <a:spcPts val="0"/>
              </a:spcAft>
              <a:buFontTx/>
              <a:buChar char="-"/>
              <a:defRPr/>
            </a:pPr>
            <a:endParaRPr dirty="0" smtClean="0"/>
          </a:p>
          <a:p>
            <a:pPr eaLnBrk="1" fontAlgn="auto">
              <a:spcBef>
                <a:spcPts val="0"/>
              </a:spcBef>
              <a:spcAft>
                <a:spcPts val="0"/>
              </a:spcAft>
              <a:defRPr/>
            </a:pPr>
            <a:r>
              <a:rPr dirty="0" smtClean="0"/>
              <a:t>Una vez que un foro está creado los usuarios podrán escribir mensajes y respuestas a esos mensajes dentro del foro.</a:t>
            </a:r>
          </a:p>
          <a:p>
            <a:pPr marL="171450" indent="-171450" eaLnBrk="1" fontAlgn="auto">
              <a:spcBef>
                <a:spcPts val="0"/>
              </a:spcBef>
              <a:spcAft>
                <a:spcPts val="0"/>
              </a:spcAft>
              <a:buFontTx/>
              <a:buChar char="-"/>
              <a:defRPr/>
            </a:pPr>
            <a:endParaRPr dirty="0" smtClean="0"/>
          </a:p>
          <a:p>
            <a:pPr eaLnBrk="1" fontAlgn="auto">
              <a:spcBef>
                <a:spcPts val="0"/>
              </a:spcBef>
              <a:spcAft>
                <a:spcPts val="0"/>
              </a:spcAft>
              <a:defRPr/>
            </a:pPr>
            <a:endParaRPr dirty="0" smtClean="0"/>
          </a:p>
        </p:txBody>
      </p:sp>
      <p:sp>
        <p:nvSpPr>
          <p:cNvPr id="96259"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C5DE0A60-1C0B-4F9B-901A-19165962E85F}" type="slidenum">
              <a:rPr smtClean="0">
                <a:latin typeface="Calibri" pitchFamily="34" charset="0"/>
                <a:cs typeface="Arial" charset="0"/>
              </a:rPr>
              <a:pPr fontAlgn="base">
                <a:spcBef>
                  <a:spcPct val="0"/>
                </a:spcBef>
                <a:spcAft>
                  <a:spcPct val="0"/>
                </a:spcAft>
              </a:pPr>
              <a:t>40</a:t>
            </a:fld>
            <a:endParaRPr smtClean="0">
              <a:latin typeface="Calibri" pitchFamily="34" charset="0"/>
              <a:cs typeface="Arial"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1 Marcador de imagen de diapositiva"/>
          <p:cNvSpPr>
            <a:spLocks noGrp="1" noRot="1" noChangeAspect="1"/>
          </p:cNvSpPr>
          <p:nvPr>
            <p:ph type="sldImg"/>
          </p:nvPr>
        </p:nvSpPr>
        <p:spPr>
          <a:ln/>
        </p:spPr>
      </p:sp>
      <p:sp>
        <p:nvSpPr>
          <p:cNvPr id="98306" name="2 Marcador de notas"/>
          <p:cNvSpPr txBox="1">
            <a:spLocks noGrp="1"/>
          </p:cNvSpPr>
          <p:nvPr>
            <p:ph type="body" idx="1"/>
          </p:nvPr>
        </p:nvSpPr>
        <p:spPr bwMode="auto">
          <a:noFill/>
        </p:spPr>
        <p:txBody>
          <a:bodyPr numCol="1">
            <a:prstTxWarp prst="textNoShape">
              <a:avLst/>
            </a:prstTxWarp>
          </a:bodyPr>
          <a:lstStyle/>
          <a:p>
            <a:pPr eaLnBrk="1"/>
            <a:r>
              <a:rPr smtClean="0">
                <a:latin typeface="Calibri" pitchFamily="34" charset="0"/>
              </a:rPr>
              <a:t>El último módulo de un proyecto es el «Repositorio» que permitirá a los usuarios navegar por las carpetas y ficheros que componen el proyecto así como los últimos cambios y actualizaciones enviadas al repositorio.</a:t>
            </a:r>
          </a:p>
          <a:p>
            <a:pPr eaLnBrk="1"/>
            <a:endParaRPr smtClean="0">
              <a:latin typeface="Calibri" pitchFamily="34" charset="0"/>
            </a:endParaRPr>
          </a:p>
          <a:p>
            <a:pPr eaLnBrk="1"/>
            <a:r>
              <a:rPr smtClean="0">
                <a:latin typeface="Calibri" pitchFamily="34" charset="0"/>
              </a:rPr>
              <a:t>Haciendo click en los nombres de las carpetas podremos acceder a su contenido. Los ficheros de texto podrán visualizarse dentro del propio ProjETSII, sin necesidad de descargar el fichero.</a:t>
            </a:r>
          </a:p>
          <a:p>
            <a:pPr eaLnBrk="1"/>
            <a:endParaRPr lang="en-US" smtClean="0">
              <a:latin typeface="Calibri" pitchFamily="34" charset="0"/>
            </a:endParaRPr>
          </a:p>
          <a:p>
            <a:pPr eaLnBrk="1"/>
            <a:r>
              <a:rPr smtClean="0">
                <a:latin typeface="Calibri" pitchFamily="34" charset="0"/>
              </a:rPr>
              <a:t>Al hacer click en el nombre de una revisión ProjETSII mostrará los detalles del envío o </a:t>
            </a:r>
            <a:r>
              <a:rPr i="1" smtClean="0">
                <a:latin typeface="Calibri" pitchFamily="34" charset="0"/>
              </a:rPr>
              <a:t>commit</a:t>
            </a:r>
            <a:r>
              <a:rPr smtClean="0">
                <a:latin typeface="Calibri" pitchFamily="34" charset="0"/>
              </a:rPr>
              <a:t>  con los cambios que se produjeron en el repositorio (nuevo archivo, archivo modificado, copiado, renombrado o suprimido).</a:t>
            </a:r>
          </a:p>
          <a:p>
            <a:pPr eaLnBrk="1"/>
            <a:endParaRPr smtClean="0">
              <a:latin typeface="Calibri" pitchFamily="34" charset="0"/>
            </a:endParaRPr>
          </a:p>
          <a:p>
            <a:pPr eaLnBrk="1"/>
            <a:r>
              <a:rPr smtClean="0">
                <a:latin typeface="Calibri" pitchFamily="34" charset="0"/>
              </a:rPr>
              <a:t>Para visualizar el repositorio en una revisión determinada, sólo hay que escribir el número de la revisión en el cuadro superior derecho y presionar ENTER.</a:t>
            </a:r>
            <a:endParaRPr i="1" smtClean="0">
              <a:latin typeface="Calibri" pitchFamily="34" charset="0"/>
            </a:endParaRPr>
          </a:p>
        </p:txBody>
      </p:sp>
      <p:sp>
        <p:nvSpPr>
          <p:cNvPr id="98307"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B50146EA-6B75-4C25-8554-C462C40B9E82}" type="slidenum">
              <a:rPr smtClean="0">
                <a:latin typeface="Calibri" pitchFamily="34" charset="0"/>
                <a:cs typeface="Arial" charset="0"/>
              </a:rPr>
              <a:pPr fontAlgn="base">
                <a:spcBef>
                  <a:spcPct val="0"/>
                </a:spcBef>
                <a:spcAft>
                  <a:spcPct val="0"/>
                </a:spcAft>
              </a:pPr>
              <a:t>41</a:t>
            </a:fld>
            <a:endParaRPr smtClean="0">
              <a:latin typeface="Calibri" pitchFamily="34" charset="0"/>
              <a:cs typeface="Arial"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1 Marcador de imagen de diapositiva"/>
          <p:cNvSpPr>
            <a:spLocks noGrp="1" noRot="1" noChangeAspect="1"/>
          </p:cNvSpPr>
          <p:nvPr>
            <p:ph type="sldImg"/>
          </p:nvPr>
        </p:nvSpPr>
        <p:spPr>
          <a:ln/>
        </p:spPr>
      </p:sp>
      <p:sp>
        <p:nvSpPr>
          <p:cNvPr id="100354" name="2 Marcador de notas"/>
          <p:cNvSpPr txBox="1">
            <a:spLocks noGrp="1"/>
          </p:cNvSpPr>
          <p:nvPr>
            <p:ph type="body" idx="1"/>
          </p:nvPr>
        </p:nvSpPr>
        <p:spPr bwMode="auto">
          <a:noFill/>
        </p:spPr>
        <p:txBody>
          <a:bodyPr numCol="1">
            <a:prstTxWarp prst="textNoShape">
              <a:avLst/>
            </a:prstTxWarp>
          </a:bodyPr>
          <a:lstStyle/>
          <a:p>
            <a:pPr eaLnBrk="1"/>
            <a:r>
              <a:rPr smtClean="0">
                <a:latin typeface="Calibri" pitchFamily="34" charset="0"/>
              </a:rPr>
              <a:t>Al igual que con el WIKI, el Repositorio nos permitirá visualizar el histórico de las revisiones del proyecto así como las diferencias entre las diversas versiones de los documentos. </a:t>
            </a:r>
          </a:p>
          <a:p>
            <a:pPr eaLnBrk="1"/>
            <a:endParaRPr smtClean="0">
              <a:latin typeface="Calibri" pitchFamily="34" charset="0"/>
            </a:endParaRPr>
          </a:p>
          <a:p>
            <a:pPr eaLnBrk="1"/>
            <a:r>
              <a:rPr smtClean="0">
                <a:latin typeface="Calibri" pitchFamily="34" charset="0"/>
              </a:rPr>
              <a:t>Desde el histórico podemos ver el contenido de los documentos de texto (las palabras reservadas de los lenguajes de programación aparecen resaltadas) y las diferencias entre dos versiones de un documento. El sombreado verde significa nuevas cambios  en los documentos y lo rojo significa elementos eliminados.</a:t>
            </a:r>
          </a:p>
        </p:txBody>
      </p:sp>
      <p:sp>
        <p:nvSpPr>
          <p:cNvPr id="100355"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4168EAFA-E486-4B13-B094-3E7B6059F646}" type="slidenum">
              <a:rPr smtClean="0">
                <a:latin typeface="Calibri" pitchFamily="34" charset="0"/>
                <a:cs typeface="Arial" charset="0"/>
              </a:rPr>
              <a:pPr fontAlgn="base">
                <a:spcBef>
                  <a:spcPct val="0"/>
                </a:spcBef>
                <a:spcAft>
                  <a:spcPct val="0"/>
                </a:spcAft>
              </a:pPr>
              <a:t>42</a:t>
            </a:fld>
            <a:endParaRPr smtClean="0">
              <a:latin typeface="Calibri" pitchFamily="34" charset="0"/>
              <a:cs typeface="Arial"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1 Marcador de imagen de diapositiva"/>
          <p:cNvSpPr>
            <a:spLocks noGrp="1" noRot="1" noChangeAspect="1"/>
          </p:cNvSpPr>
          <p:nvPr>
            <p:ph type="sldImg"/>
          </p:nvPr>
        </p:nvSpPr>
        <p:spPr>
          <a:ln/>
        </p:spPr>
      </p:sp>
      <p:sp>
        <p:nvSpPr>
          <p:cNvPr id="102402" name="2 Marcador de notas"/>
          <p:cNvSpPr txBox="1">
            <a:spLocks noGrp="1"/>
          </p:cNvSpPr>
          <p:nvPr>
            <p:ph type="body" idx="1"/>
          </p:nvPr>
        </p:nvSpPr>
        <p:spPr bwMode="auto">
          <a:noFill/>
        </p:spPr>
        <p:txBody>
          <a:bodyPr numCol="1">
            <a:prstTxWarp prst="textNoShape">
              <a:avLst/>
            </a:prstTxWarp>
          </a:bodyPr>
          <a:lstStyle/>
          <a:p>
            <a:pPr eaLnBrk="1"/>
            <a:r>
              <a:rPr smtClean="0">
                <a:latin typeface="Calibri" pitchFamily="34" charset="0"/>
              </a:rPr>
              <a:t>Una acción fundamental de ProjETSII para implementar la trazabilidad es la asociación entre revisiones y tareas.</a:t>
            </a:r>
          </a:p>
          <a:p>
            <a:pPr eaLnBrk="1"/>
            <a:endParaRPr smtClean="0">
              <a:latin typeface="Calibri" pitchFamily="34" charset="0"/>
            </a:endParaRPr>
          </a:p>
          <a:p>
            <a:pPr eaLnBrk="1"/>
            <a:r>
              <a:rPr smtClean="0">
                <a:latin typeface="Calibri" pitchFamily="34" charset="0"/>
              </a:rPr>
              <a:t>Para asociar una revisión determinada en el contexto de una tarea registrada en el proyecto, tendremos que hacer el </a:t>
            </a:r>
            <a:r>
              <a:rPr i="1" smtClean="0">
                <a:latin typeface="Calibri" pitchFamily="34" charset="0"/>
              </a:rPr>
              <a:t>commit</a:t>
            </a:r>
            <a:r>
              <a:rPr smtClean="0">
                <a:latin typeface="Calibri" pitchFamily="34" charset="0"/>
              </a:rPr>
              <a:t>  indicando en el comentario la palabra clave </a:t>
            </a:r>
            <a:r>
              <a:rPr i="1" smtClean="0">
                <a:latin typeface="Calibri" pitchFamily="34" charset="0"/>
              </a:rPr>
              <a:t>refs </a:t>
            </a:r>
            <a:r>
              <a:rPr smtClean="0">
                <a:latin typeface="Calibri" pitchFamily="34" charset="0"/>
              </a:rPr>
              <a:t>seguida del código de tarea (#Nº). ProjETSII interpretará este código en el comentario del commit y asociará de forma automática la revisión con la tarea.</a:t>
            </a:r>
          </a:p>
          <a:p>
            <a:pPr eaLnBrk="1"/>
            <a:endParaRPr smtClean="0">
              <a:latin typeface="Calibri" pitchFamily="34" charset="0"/>
            </a:endParaRPr>
          </a:p>
          <a:p>
            <a:pPr eaLnBrk="1"/>
            <a:r>
              <a:rPr smtClean="0">
                <a:latin typeface="Calibri" pitchFamily="34" charset="0"/>
              </a:rPr>
              <a:t>De esta forma podemos navegar desde el Repositorio al histórico de cambios de la tarea y tener relacionado un cambio de versiones a una tarea descrita, un autor, un tiempo, etc…</a:t>
            </a:r>
          </a:p>
        </p:txBody>
      </p:sp>
      <p:sp>
        <p:nvSpPr>
          <p:cNvPr id="102403"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8D21AC5A-81AB-4F21-A639-7CD2F0BEC61A}" type="slidenum">
              <a:rPr smtClean="0">
                <a:latin typeface="Calibri" pitchFamily="34" charset="0"/>
                <a:cs typeface="Arial" charset="0"/>
              </a:rPr>
              <a:pPr fontAlgn="base">
                <a:spcBef>
                  <a:spcPct val="0"/>
                </a:spcBef>
                <a:spcAft>
                  <a:spcPct val="0"/>
                </a:spcAft>
              </a:pPr>
              <a:t>43</a:t>
            </a:fld>
            <a:endParaRPr smtClean="0">
              <a:latin typeface="Calibri" pitchFamily="34" charset="0"/>
              <a:cs typeface="Arial"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1 Marcador de imagen de diapositiva"/>
          <p:cNvSpPr>
            <a:spLocks noGrp="1" noRot="1" noChangeAspect="1"/>
          </p:cNvSpPr>
          <p:nvPr>
            <p:ph type="sldImg"/>
          </p:nvPr>
        </p:nvSpPr>
        <p:spPr>
          <a:ln/>
        </p:spPr>
      </p:sp>
      <p:sp>
        <p:nvSpPr>
          <p:cNvPr id="104450" name="2 Marcador de notas"/>
          <p:cNvSpPr txBox="1">
            <a:spLocks noGrp="1"/>
          </p:cNvSpPr>
          <p:nvPr>
            <p:ph type="body" idx="1"/>
          </p:nvPr>
        </p:nvSpPr>
        <p:spPr bwMode="auto">
          <a:noFill/>
        </p:spPr>
        <p:txBody>
          <a:bodyPr numCol="1">
            <a:prstTxWarp prst="textNoShape">
              <a:avLst/>
            </a:prstTxWarp>
          </a:bodyPr>
          <a:lstStyle/>
          <a:p>
            <a:pPr eaLnBrk="1"/>
            <a:r>
              <a:rPr smtClean="0">
                <a:latin typeface="Calibri" pitchFamily="34" charset="0"/>
              </a:rPr>
              <a:t>Finalmente, el módulo de Repositorio nos ofrece unas gráficas con las que podemos analizar la productividad del desarrollo.</a:t>
            </a:r>
          </a:p>
          <a:p>
            <a:pPr eaLnBrk="1"/>
            <a:endParaRPr smtClean="0">
              <a:latin typeface="Calibri" pitchFamily="34" charset="0"/>
            </a:endParaRPr>
          </a:p>
          <a:p>
            <a:pPr eaLnBrk="1"/>
            <a:r>
              <a:rPr smtClean="0">
                <a:latin typeface="Calibri" pitchFamily="34" charset="0"/>
              </a:rPr>
              <a:t>ProjETSII genera dos imágenes SVG que representan el número de cambios y el número de revisiones que han trascurrido en el repositorio configurado.  Las </a:t>
            </a:r>
            <a:r>
              <a:rPr b="1" smtClean="0">
                <a:latin typeface="Calibri" pitchFamily="34" charset="0"/>
              </a:rPr>
              <a:t>revisiones</a:t>
            </a:r>
            <a:r>
              <a:rPr smtClean="0">
                <a:latin typeface="Calibri" pitchFamily="34" charset="0"/>
              </a:rPr>
              <a:t> son el conjunto de envíos o </a:t>
            </a:r>
            <a:r>
              <a:rPr i="1" smtClean="0">
                <a:latin typeface="Calibri" pitchFamily="34" charset="0"/>
              </a:rPr>
              <a:t>commits</a:t>
            </a:r>
            <a:r>
              <a:rPr smtClean="0">
                <a:latin typeface="Calibri" pitchFamily="34" charset="0"/>
              </a:rPr>
              <a:t> al repositorio (se visualiza rojizo en la gráfica), mientras que los </a:t>
            </a:r>
            <a:r>
              <a:rPr b="1" smtClean="0">
                <a:latin typeface="Calibri" pitchFamily="34" charset="0"/>
              </a:rPr>
              <a:t>cambios</a:t>
            </a:r>
            <a:r>
              <a:rPr smtClean="0">
                <a:latin typeface="Calibri" pitchFamily="34" charset="0"/>
              </a:rPr>
              <a:t> se consideran como el número de archivos que han cambiado respecto al total (se muestra azulado).</a:t>
            </a:r>
          </a:p>
          <a:p>
            <a:pPr eaLnBrk="1"/>
            <a:endParaRPr smtClean="0">
              <a:latin typeface="Calibri" pitchFamily="34" charset="0"/>
            </a:endParaRPr>
          </a:p>
          <a:p>
            <a:pPr eaLnBrk="1"/>
            <a:r>
              <a:rPr smtClean="0">
                <a:latin typeface="Calibri" pitchFamily="34" charset="0"/>
              </a:rPr>
              <a:t>La primera de las imágenes muestra la relación cambios/revisiones mes a mes y la otra imagen muestra la misma relación pero por desarrollador.</a:t>
            </a:r>
          </a:p>
          <a:p>
            <a:pPr eaLnBrk="1"/>
            <a:endParaRPr smtClean="0">
              <a:latin typeface="Calibri" pitchFamily="34" charset="0"/>
            </a:endParaRPr>
          </a:p>
        </p:txBody>
      </p:sp>
      <p:sp>
        <p:nvSpPr>
          <p:cNvPr id="104451"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0471283F-72E8-4B24-814C-4F4CEABB048C}" type="slidenum">
              <a:rPr smtClean="0">
                <a:latin typeface="Calibri" pitchFamily="34" charset="0"/>
                <a:cs typeface="Arial" charset="0"/>
              </a:rPr>
              <a:pPr fontAlgn="base">
                <a:spcBef>
                  <a:spcPct val="0"/>
                </a:spcBef>
                <a:spcAft>
                  <a:spcPct val="0"/>
                </a:spcAft>
              </a:pPr>
              <a:t>44</a:t>
            </a:fld>
            <a:endParaRPr smtClean="0">
              <a:latin typeface="Calibri" pitchFamily="34" charset="0"/>
              <a:cs typeface="Arial"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1 Marcador de imagen de diapositiva"/>
          <p:cNvSpPr>
            <a:spLocks noGrp="1" noRot="1" noChangeAspect="1"/>
          </p:cNvSpPr>
          <p:nvPr>
            <p:ph type="sldImg"/>
          </p:nvPr>
        </p:nvSpPr>
        <p:spPr>
          <a:ln/>
        </p:spPr>
      </p:sp>
      <p:sp>
        <p:nvSpPr>
          <p:cNvPr id="106498" name="2 Marcador de notas"/>
          <p:cNvSpPr txBox="1">
            <a:spLocks noGrp="1"/>
          </p:cNvSpPr>
          <p:nvPr>
            <p:ph type="body" sz="quarter" idx="1"/>
          </p:nvPr>
        </p:nvSpPr>
        <p:spPr bwMode="auto">
          <a:noFill/>
        </p:spPr>
        <p:txBody>
          <a:bodyPr numCol="1">
            <a:prstTxWarp prst="textNoShape">
              <a:avLst/>
            </a:prstTxWarp>
          </a:bodyPr>
          <a:lstStyle/>
          <a:p>
            <a:pPr eaLnBrk="1"/>
            <a:r>
              <a:rPr smtClean="0">
                <a:latin typeface="Calibri" pitchFamily="34" charset="0"/>
              </a:rPr>
              <a:t>En este tercer apartado del curso iremos realizando paso a paso las acciones más comunes de ProjETSII para aprender a manejar la herramienta.</a:t>
            </a:r>
          </a:p>
          <a:p>
            <a:pPr eaLnBrk="1"/>
            <a:endParaRPr smtClean="0">
              <a:latin typeface="Calibri" pitchFamily="34" charset="0"/>
            </a:endParaRPr>
          </a:p>
        </p:txBody>
      </p:sp>
      <p:sp>
        <p:nvSpPr>
          <p:cNvPr id="4" name="3 Marcador de número de diapositiva"/>
          <p:cNvSpPr txBox="1"/>
          <p:nvPr/>
        </p:nvSpPr>
        <p:spPr>
          <a:xfrm>
            <a:off x="3884613" y="8685213"/>
            <a:ext cx="2971800" cy="4572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DF5A0D17-89CE-4D0F-A7F3-BFCDF60FA533}" type="slidenum">
              <a:rPr kern="0">
                <a:solidFill>
                  <a:srgbClr val="000000"/>
                </a:solidFill>
                <a:latin typeface="+mn-lt"/>
                <a:cs typeface="+mn-cs"/>
              </a:rPr>
              <a:pPr algn="r" fontAlgn="auto">
                <a:spcBef>
                  <a:spcPts val="0"/>
                </a:spcBef>
                <a:spcAft>
                  <a:spcPts val="0"/>
                </a:spcAft>
                <a:defRPr sz="1800" b="0" i="0" u="none" strike="noStrike" kern="0" cap="none" spc="0" baseline="0">
                  <a:solidFill>
                    <a:srgbClr val="000000"/>
                  </a:solidFill>
                  <a:uFillTx/>
                </a:defRPr>
              </a:pPr>
              <a:t>45</a:t>
            </a:fld>
            <a:endParaRPr lang="es-ES" sz="1200">
              <a:solidFill>
                <a:srgbClr val="000000"/>
              </a:solidFill>
              <a:latin typeface="Calibri"/>
              <a:cs typeface="+mn-cs"/>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1 Marcador de imagen de diapositiva"/>
          <p:cNvSpPr>
            <a:spLocks noGrp="1" noRot="1" noChangeAspect="1"/>
          </p:cNvSpPr>
          <p:nvPr>
            <p:ph type="sldImg"/>
          </p:nvPr>
        </p:nvSpPr>
        <p:spPr>
          <a:ln/>
        </p:spPr>
      </p:sp>
      <p:sp>
        <p:nvSpPr>
          <p:cNvPr id="108546" name="2 Marcador de notas"/>
          <p:cNvSpPr txBox="1">
            <a:spLocks noGrp="1"/>
          </p:cNvSpPr>
          <p:nvPr>
            <p:ph type="body" idx="1"/>
          </p:nvPr>
        </p:nvSpPr>
        <p:spPr bwMode="auto">
          <a:noFill/>
        </p:spPr>
        <p:txBody>
          <a:bodyPr numCol="1">
            <a:prstTxWarp prst="textNoShape">
              <a:avLst/>
            </a:prstTxWarp>
          </a:bodyPr>
          <a:lstStyle/>
          <a:p>
            <a:pPr eaLnBrk="1"/>
            <a:r>
              <a:rPr smtClean="0">
                <a:latin typeface="Calibri" pitchFamily="34" charset="0"/>
              </a:rPr>
              <a:t>La idea es que este capítulo sirva como «Guía rápida» a los usuarios noveles. Para ello veremos como crear desde cero nuestro primer proyecto en ProjETSII: el clásico «Hola Mundo»</a:t>
            </a:r>
          </a:p>
          <a:p>
            <a:pPr eaLnBrk="1"/>
            <a:endParaRPr smtClean="0">
              <a:latin typeface="Calibri" pitchFamily="34" charset="0"/>
            </a:endParaRPr>
          </a:p>
          <a:p>
            <a:pPr eaLnBrk="1"/>
            <a:r>
              <a:rPr smtClean="0">
                <a:latin typeface="Calibri" pitchFamily="34" charset="0"/>
              </a:rPr>
              <a:t>Obviamente ProjETSII tiene mucha más funcionalidad de la que se expone a continuación, pero trataremos los más importantes de cada módulo. Para más información estará disponible un proyecto público de ayuda con WIKI y foros donde resolver dudas.</a:t>
            </a:r>
          </a:p>
          <a:p>
            <a:pPr eaLnBrk="1"/>
            <a:endParaRPr smtClean="0">
              <a:latin typeface="Calibri" pitchFamily="34" charset="0"/>
            </a:endParaRPr>
          </a:p>
          <a:p>
            <a:pPr eaLnBrk="1"/>
            <a:endParaRPr smtClean="0">
              <a:latin typeface="Calibri" pitchFamily="34" charset="0"/>
            </a:endParaRPr>
          </a:p>
        </p:txBody>
      </p:sp>
      <p:sp>
        <p:nvSpPr>
          <p:cNvPr id="108547"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6C668172-7130-461D-934D-508C9FE033BD}" type="slidenum">
              <a:rPr smtClean="0">
                <a:latin typeface="Calibri" pitchFamily="34" charset="0"/>
                <a:cs typeface="Arial" charset="0"/>
              </a:rPr>
              <a:pPr fontAlgn="base">
                <a:spcBef>
                  <a:spcPct val="0"/>
                </a:spcBef>
                <a:spcAft>
                  <a:spcPct val="0"/>
                </a:spcAft>
              </a:pPr>
              <a:t>46</a:t>
            </a:fld>
            <a:endParaRPr smtClean="0">
              <a:latin typeface="Calibri" pitchFamily="34" charset="0"/>
              <a:cs typeface="Arial"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1 Marcador de imagen de diapositiva"/>
          <p:cNvSpPr>
            <a:spLocks noGrp="1" noRot="1" noChangeAspect="1"/>
          </p:cNvSpPr>
          <p:nvPr>
            <p:ph type="sldImg"/>
          </p:nvPr>
        </p:nvSpPr>
        <p:spPr>
          <a:ln/>
        </p:spPr>
      </p:sp>
      <p:sp>
        <p:nvSpPr>
          <p:cNvPr id="111618" name="2 Marcador de notas"/>
          <p:cNvSpPr txBox="1">
            <a:spLocks noGrp="1"/>
          </p:cNvSpPr>
          <p:nvPr>
            <p:ph type="body" idx="1"/>
          </p:nvPr>
        </p:nvSpPr>
        <p:spPr bwMode="auto">
          <a:noFill/>
        </p:spPr>
        <p:txBody>
          <a:bodyPr numCol="1">
            <a:prstTxWarp prst="textNoShape">
              <a:avLst/>
            </a:prstTxWarp>
          </a:bodyPr>
          <a:lstStyle/>
          <a:p>
            <a:pPr eaLnBrk="1"/>
            <a:r>
              <a:rPr smtClean="0">
                <a:latin typeface="Calibri" pitchFamily="34" charset="0"/>
              </a:rPr>
              <a:t>El primer paso es acceder a ProjETSII.</a:t>
            </a:r>
          </a:p>
          <a:p>
            <a:pPr eaLnBrk="1"/>
            <a:endParaRPr smtClean="0">
              <a:latin typeface="Calibri" pitchFamily="34" charset="0"/>
            </a:endParaRPr>
          </a:p>
          <a:p>
            <a:pPr eaLnBrk="1"/>
            <a:r>
              <a:rPr smtClean="0">
                <a:latin typeface="Calibri" pitchFamily="34" charset="0"/>
              </a:rPr>
              <a:t>Para ello escribimos en el navegador la dirección https://projetsii.informatica.us.es e introducimos el nombre de Usuario Virtual de la USE y la contraseña.</a:t>
            </a:r>
          </a:p>
          <a:p>
            <a:pPr eaLnBrk="1"/>
            <a:endParaRPr smtClean="0">
              <a:latin typeface="Calibri" pitchFamily="34" charset="0"/>
            </a:endParaRPr>
          </a:p>
          <a:p>
            <a:pPr eaLnBrk="1"/>
            <a:r>
              <a:rPr smtClean="0">
                <a:latin typeface="Calibri" pitchFamily="34" charset="0"/>
              </a:rPr>
              <a:t>Lo primero que debemos hacer al entrar por primera vez, después de leer las normas de uso, es entrar en la página de configuración de cuentas de usuario: «Mi cuenta» (en la barra principal a la derecha y configurar el idioma, la dirección de correo para las notificaciones y la configuración de las mismas.</a:t>
            </a:r>
          </a:p>
          <a:p>
            <a:pPr eaLnBrk="1"/>
            <a:endParaRPr smtClean="0">
              <a:latin typeface="Calibri" pitchFamily="34" charset="0"/>
            </a:endParaRPr>
          </a:p>
        </p:txBody>
      </p:sp>
      <p:sp>
        <p:nvSpPr>
          <p:cNvPr id="111619"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5AB5F057-FF09-4D22-A561-32AA3142E6E4}" type="slidenum">
              <a:rPr smtClean="0">
                <a:latin typeface="Calibri" pitchFamily="34" charset="0"/>
                <a:cs typeface="Arial" charset="0"/>
              </a:rPr>
              <a:pPr fontAlgn="base">
                <a:spcBef>
                  <a:spcPct val="0"/>
                </a:spcBef>
                <a:spcAft>
                  <a:spcPct val="0"/>
                </a:spcAft>
              </a:pPr>
              <a:t>48</a:t>
            </a:fld>
            <a:endParaRPr smtClean="0">
              <a:latin typeface="Calibri" pitchFamily="34" charset="0"/>
              <a:cs typeface="Arial"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1 Marcador de imagen de diapositiva"/>
          <p:cNvSpPr>
            <a:spLocks noGrp="1" noRot="1" noChangeAspect="1"/>
          </p:cNvSpPr>
          <p:nvPr>
            <p:ph type="sldImg"/>
          </p:nvPr>
        </p:nvSpPr>
        <p:spPr>
          <a:ln/>
        </p:spPr>
      </p:sp>
      <p:sp>
        <p:nvSpPr>
          <p:cNvPr id="113666" name="2 Marcador de notas"/>
          <p:cNvSpPr txBox="1">
            <a:spLocks noGrp="1"/>
          </p:cNvSpPr>
          <p:nvPr>
            <p:ph type="body" idx="1"/>
          </p:nvPr>
        </p:nvSpPr>
        <p:spPr bwMode="auto">
          <a:noFill/>
        </p:spPr>
        <p:txBody>
          <a:bodyPr numCol="1">
            <a:prstTxWarp prst="textNoShape">
              <a:avLst/>
            </a:prstTxWarp>
          </a:bodyPr>
          <a:lstStyle/>
          <a:p>
            <a:pPr eaLnBrk="1"/>
            <a:r>
              <a:rPr smtClean="0">
                <a:latin typeface="Calibri" pitchFamily="34" charset="0"/>
              </a:rPr>
              <a:t>Una vez configurado la cuenta de usuario, el siguiente paso debería ser configurar el panel de control. </a:t>
            </a:r>
          </a:p>
          <a:p>
            <a:pPr eaLnBrk="1"/>
            <a:endParaRPr smtClean="0">
              <a:latin typeface="Calibri" pitchFamily="34" charset="0"/>
            </a:endParaRPr>
          </a:p>
          <a:p>
            <a:pPr eaLnBrk="1"/>
            <a:r>
              <a:rPr smtClean="0">
                <a:latin typeface="Calibri" pitchFamily="34" charset="0"/>
              </a:rPr>
              <a:t>Este consiste en una serie de bloques de información, ajustables en tamaño y posición, que nos permiten visualizar el estado en el que se encuentran nuestros proyectos y tareas de forma global.</a:t>
            </a:r>
          </a:p>
          <a:p>
            <a:pPr eaLnBrk="1"/>
            <a:endParaRPr smtClean="0">
              <a:latin typeface="Calibri" pitchFamily="34" charset="0"/>
            </a:endParaRPr>
          </a:p>
          <a:p>
            <a:pPr eaLnBrk="1"/>
            <a:r>
              <a:rPr smtClean="0">
                <a:latin typeface="Calibri" pitchFamily="34" charset="0"/>
              </a:rPr>
              <a:t>Cada usuario puede personalizar su propio panel de control haciendo click en «Personalizar esta página». Entonces el usuario podrá escoger cuales de los bloques de información disponibles desea que se visualice o no. El posicionamiento de estos bloques también es personalizable mediante el método «pinchar y arrastrar»</a:t>
            </a:r>
          </a:p>
          <a:p>
            <a:pPr eaLnBrk="1"/>
            <a:endParaRPr smtClean="0">
              <a:latin typeface="Calibri" pitchFamily="34" charset="0"/>
            </a:endParaRPr>
          </a:p>
          <a:p>
            <a:pPr eaLnBrk="1"/>
            <a:r>
              <a:rPr smtClean="0">
                <a:latin typeface="Calibri" pitchFamily="34" charset="0"/>
              </a:rPr>
              <a:t>Por defecto, sólo aparecen 2 bloques (</a:t>
            </a:r>
            <a:r>
              <a:rPr i="1" smtClean="0">
                <a:latin typeface="Calibri" pitchFamily="34" charset="0"/>
              </a:rPr>
              <a:t>Tareas que me están asignadas</a:t>
            </a:r>
            <a:r>
              <a:rPr smtClean="0">
                <a:latin typeface="Calibri" pitchFamily="34" charset="0"/>
              </a:rPr>
              <a:t>, </a:t>
            </a:r>
            <a:r>
              <a:rPr i="1" smtClean="0">
                <a:latin typeface="Calibri" pitchFamily="34" charset="0"/>
              </a:rPr>
              <a:t>Tareas registradas por mí</a:t>
            </a:r>
            <a:r>
              <a:rPr smtClean="0">
                <a:latin typeface="Calibri" pitchFamily="34" charset="0"/>
              </a:rPr>
              <a:t>), pero hay más disponibles:</a:t>
            </a:r>
          </a:p>
          <a:p>
            <a:pPr eaLnBrk="1"/>
            <a:endParaRPr smtClean="0">
              <a:latin typeface="Calibri" pitchFamily="34" charset="0"/>
            </a:endParaRPr>
          </a:p>
          <a:p>
            <a:pPr eaLnBrk="1"/>
            <a:r>
              <a:rPr b="1" smtClean="0">
                <a:latin typeface="Calibri" pitchFamily="34" charset="0"/>
              </a:rPr>
              <a:t>Calendario</a:t>
            </a:r>
          </a:p>
          <a:p>
            <a:pPr eaLnBrk="1"/>
            <a:r>
              <a:rPr smtClean="0">
                <a:latin typeface="Calibri" pitchFamily="34" charset="0"/>
              </a:rPr>
              <a:t>Proporciona un vistazo general semanal de los hitos más relevantes de nuestros proyectos</a:t>
            </a:r>
          </a:p>
        </p:txBody>
      </p:sp>
      <p:sp>
        <p:nvSpPr>
          <p:cNvPr id="113667"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91FBBF22-008F-4622-BFEF-A8B0192B44FD}" type="slidenum">
              <a:rPr smtClean="0">
                <a:latin typeface="Calibri" pitchFamily="34" charset="0"/>
                <a:cs typeface="Arial" charset="0"/>
              </a:rPr>
              <a:pPr fontAlgn="base">
                <a:spcBef>
                  <a:spcPct val="0"/>
                </a:spcBef>
                <a:spcAft>
                  <a:spcPct val="0"/>
                </a:spcAft>
              </a:pPr>
              <a:t>49</a:t>
            </a:fld>
            <a:endParaRPr smtClean="0">
              <a:latin typeface="Calibri" pitchFamily="34" charset="0"/>
              <a:cs typeface="Arial"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1 Marcador de imagen de diapositiva"/>
          <p:cNvSpPr>
            <a:spLocks noGrp="1" noRot="1" noChangeAspect="1"/>
          </p:cNvSpPr>
          <p:nvPr>
            <p:ph type="sldImg"/>
          </p:nvPr>
        </p:nvSpPr>
        <p:spPr>
          <a:ln/>
        </p:spPr>
      </p:sp>
      <p:sp>
        <p:nvSpPr>
          <p:cNvPr id="115714" name="2 Marcador de notas"/>
          <p:cNvSpPr txBox="1">
            <a:spLocks noGrp="1"/>
          </p:cNvSpPr>
          <p:nvPr>
            <p:ph type="body" idx="1"/>
          </p:nvPr>
        </p:nvSpPr>
        <p:spPr bwMode="auto">
          <a:noFill/>
        </p:spPr>
        <p:txBody>
          <a:bodyPr numCol="1">
            <a:prstTxWarp prst="textNoShape">
              <a:avLst/>
            </a:prstTxWarp>
          </a:bodyPr>
          <a:lstStyle/>
          <a:p>
            <a:pPr marL="171450" indent="-171450" eaLnBrk="1">
              <a:buFontTx/>
              <a:buChar char="-"/>
            </a:pPr>
            <a:r>
              <a:rPr b="1" smtClean="0">
                <a:latin typeface="Calibri" pitchFamily="34" charset="0"/>
              </a:rPr>
              <a:t>Tareas que me están asignadas</a:t>
            </a:r>
            <a:r>
              <a:rPr smtClean="0">
                <a:latin typeface="Calibri" pitchFamily="34" charset="0"/>
              </a:rPr>
              <a:t/>
            </a:r>
            <a:br>
              <a:rPr smtClean="0">
                <a:latin typeface="Calibri" pitchFamily="34" charset="0"/>
              </a:rPr>
            </a:br>
            <a:r>
              <a:rPr smtClean="0">
                <a:latin typeface="Calibri" pitchFamily="34" charset="0"/>
              </a:rPr>
              <a:t>proporciona una lista de tareas ordenadas por proyecto que están asignadas al usuario, mostrando el identificador, el tipo de tarea y el nombre de la misma con el estado en que se encuentra en paréntesis.</a:t>
            </a:r>
          </a:p>
          <a:p>
            <a:pPr marL="171450" indent="-171450" eaLnBrk="1">
              <a:buFontTx/>
              <a:buChar char="-"/>
            </a:pPr>
            <a:endParaRPr smtClean="0">
              <a:latin typeface="Calibri" pitchFamily="34" charset="0"/>
            </a:endParaRPr>
          </a:p>
          <a:p>
            <a:pPr marL="171450" indent="-171450" eaLnBrk="1">
              <a:buFontTx/>
              <a:buChar char="-"/>
            </a:pPr>
            <a:r>
              <a:rPr b="1" smtClean="0">
                <a:latin typeface="Calibri" pitchFamily="34" charset="0"/>
              </a:rPr>
              <a:t>Tareas registradas por mi</a:t>
            </a:r>
            <a:br>
              <a:rPr b="1" smtClean="0">
                <a:latin typeface="Calibri" pitchFamily="34" charset="0"/>
              </a:rPr>
            </a:br>
            <a:r>
              <a:rPr smtClean="0">
                <a:latin typeface="Calibri" pitchFamily="34" charset="0"/>
              </a:rPr>
              <a:t>proporciona una lista de tareas que ha registrado el usuario, mostrando el identificador, el tipo de tarea y el nombre de la misma con el estado en que se encuentra en paréntesis.</a:t>
            </a:r>
          </a:p>
          <a:p>
            <a:pPr marL="171450" indent="-171450" eaLnBrk="1">
              <a:buFontTx/>
              <a:buChar char="-"/>
            </a:pPr>
            <a:endParaRPr smtClean="0">
              <a:latin typeface="Calibri" pitchFamily="34" charset="0"/>
            </a:endParaRPr>
          </a:p>
          <a:p>
            <a:pPr marL="171450" indent="-171450" eaLnBrk="1">
              <a:buFontTx/>
              <a:buChar char="-"/>
            </a:pPr>
            <a:r>
              <a:rPr b="1" smtClean="0">
                <a:latin typeface="Calibri" pitchFamily="34" charset="0"/>
              </a:rPr>
              <a:t>Tareas monitorizadas</a:t>
            </a:r>
            <a:br>
              <a:rPr b="1" smtClean="0">
                <a:latin typeface="Calibri" pitchFamily="34" charset="0"/>
              </a:rPr>
            </a:br>
            <a:r>
              <a:rPr smtClean="0">
                <a:latin typeface="Calibri" pitchFamily="34" charset="0"/>
              </a:rPr>
              <a:t>proporciona una lista de tareas que son monitorizadas por el usuario, mostrando el identificador, el tipo de tarea y el nombre de la misma con el estado en que se encuentra en paréntesis.</a:t>
            </a:r>
          </a:p>
          <a:p>
            <a:pPr marL="171450" indent="-171450" eaLnBrk="1">
              <a:buFontTx/>
              <a:buChar char="-"/>
            </a:pPr>
            <a:endParaRPr smtClean="0">
              <a:latin typeface="Calibri" pitchFamily="34" charset="0"/>
            </a:endParaRPr>
          </a:p>
        </p:txBody>
      </p:sp>
      <p:sp>
        <p:nvSpPr>
          <p:cNvPr id="115715"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08B5F7F3-F91C-432C-8AA7-6AA4990DEF75}" type="slidenum">
              <a:rPr smtClean="0">
                <a:latin typeface="Calibri" pitchFamily="34" charset="0"/>
                <a:cs typeface="Arial" charset="0"/>
              </a:rPr>
              <a:pPr fontAlgn="base">
                <a:spcBef>
                  <a:spcPct val="0"/>
                </a:spcBef>
                <a:spcAft>
                  <a:spcPct val="0"/>
                </a:spcAft>
              </a:pPr>
              <a:t>50</a:t>
            </a:fld>
            <a:endParaRPr smtClean="0">
              <a:latin typeface="Calibri" pitchFamily="34" charset="0"/>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1 Marcador de imagen de diapositiva"/>
          <p:cNvSpPr>
            <a:spLocks noGrp="1" noRot="1" noChangeAspect="1"/>
          </p:cNvSpPr>
          <p:nvPr>
            <p:ph type="sldImg"/>
          </p:nvPr>
        </p:nvSpPr>
        <p:spPr>
          <a:ln/>
        </p:spPr>
      </p:sp>
      <p:sp>
        <p:nvSpPr>
          <p:cNvPr id="24578" name="2 Marcador de notas"/>
          <p:cNvSpPr txBox="1">
            <a:spLocks noGrp="1"/>
          </p:cNvSpPr>
          <p:nvPr>
            <p:ph type="body" sz="quarter" idx="1"/>
          </p:nvPr>
        </p:nvSpPr>
        <p:spPr bwMode="auto">
          <a:noFill/>
        </p:spPr>
        <p:txBody>
          <a:bodyPr numCol="1">
            <a:prstTxWarp prst="textNoShape">
              <a:avLst/>
            </a:prstTxWarp>
          </a:bodyPr>
          <a:lstStyle/>
          <a:p>
            <a:pPr eaLnBrk="1"/>
            <a:r>
              <a:rPr smtClean="0">
                <a:latin typeface="Calibri" pitchFamily="34" charset="0"/>
              </a:rPr>
              <a:t>Básicamente los alumnos conectarían a la aplicación ProjETSII</a:t>
            </a:r>
            <a:r>
              <a:rPr i="1" smtClean="0">
                <a:latin typeface="Calibri" pitchFamily="34" charset="0"/>
              </a:rPr>
              <a:t> </a:t>
            </a:r>
            <a:r>
              <a:rPr smtClean="0">
                <a:latin typeface="Calibri" pitchFamily="34" charset="0"/>
              </a:rPr>
              <a:t>desde los ordenadores de prácticas, o sus propios equipos,  haciendo uso de su identificador USE (Usuario Virtual o UVUS) a través de la conexión con el servidor  LDAP. Una vez dentro del sistema podrían crear sus propios proyectos, asignar los participantes en él y sus roles, asignar permisos, configurar el proyecto (tipos de tareas y peticiones, categoría de actividades, control de planificación, etc...). Dentro del proyecto podrían crear todos los subproyectos necesarios, cada uno con sus propios módulos.</a:t>
            </a:r>
          </a:p>
          <a:p>
            <a:pPr eaLnBrk="1"/>
            <a:endParaRPr smtClean="0">
              <a:latin typeface="Calibri" pitchFamily="34" charset="0"/>
            </a:endParaRPr>
          </a:p>
          <a:p>
            <a:pPr eaLnBrk="1"/>
            <a:r>
              <a:rPr smtClean="0">
                <a:latin typeface="Calibri" pitchFamily="34" charset="0"/>
              </a:rPr>
              <a:t>Una vez creado el proyecto, de forma automática se creará un repositorio para el control de versiones en el sistema. Configurando sus clientes </a:t>
            </a:r>
            <a:r>
              <a:rPr i="1" smtClean="0">
                <a:latin typeface="Calibri" pitchFamily="34" charset="0"/>
              </a:rPr>
              <a:t>SVN  o Subversion </a:t>
            </a:r>
            <a:r>
              <a:rPr smtClean="0">
                <a:latin typeface="Calibri" pitchFamily="34" charset="0"/>
              </a:rPr>
              <a:t>(ya sean clientes específicos como </a:t>
            </a:r>
            <a:r>
              <a:rPr i="1" smtClean="0">
                <a:latin typeface="Calibri" pitchFamily="34" charset="0"/>
              </a:rPr>
              <a:t>Tortoise</a:t>
            </a:r>
            <a:r>
              <a:rPr smtClean="0">
                <a:latin typeface="Calibri" pitchFamily="34" charset="0"/>
              </a:rPr>
              <a:t> o entornos de desarrollo integrales como </a:t>
            </a:r>
            <a:r>
              <a:rPr i="1" smtClean="0">
                <a:latin typeface="Calibri" pitchFamily="34" charset="0"/>
              </a:rPr>
              <a:t>Eclipse</a:t>
            </a:r>
            <a:r>
              <a:rPr smtClean="0">
                <a:latin typeface="Calibri" pitchFamily="34" charset="0"/>
              </a:rPr>
              <a:t>) con los datos aportados por ProjETSII pueden acceder al sistema de archivos donde se almacenarán los ficheros de código fuente y de otros tipo que vayan generando </a:t>
            </a:r>
          </a:p>
          <a:p>
            <a:pPr eaLnBrk="1"/>
            <a:endParaRPr smtClean="0">
              <a:latin typeface="Calibri" pitchFamily="34" charset="0"/>
            </a:endParaRPr>
          </a:p>
          <a:p>
            <a:pPr eaLnBrk="1"/>
            <a:r>
              <a:rPr smtClean="0">
                <a:latin typeface="Calibri" pitchFamily="34" charset="0"/>
              </a:rPr>
              <a:t>A medida que vayan trabajando sobre el código y vayan haciendo confirmaciones o </a:t>
            </a:r>
            <a:r>
              <a:rPr i="1" smtClean="0">
                <a:latin typeface="Calibri" pitchFamily="34" charset="0"/>
              </a:rPr>
              <a:t>commits, </a:t>
            </a:r>
            <a:r>
              <a:rPr smtClean="0">
                <a:latin typeface="Calibri" pitchFamily="34" charset="0"/>
              </a:rPr>
              <a:t>los cambios se irán registrando de manera automática en ProjETSII</a:t>
            </a:r>
            <a:r>
              <a:rPr i="1" smtClean="0">
                <a:latin typeface="Calibri" pitchFamily="34" charset="0"/>
              </a:rPr>
              <a:t>.</a:t>
            </a:r>
            <a:r>
              <a:rPr smtClean="0">
                <a:latin typeface="Calibri" pitchFamily="34" charset="0"/>
              </a:rPr>
              <a:t> Los usuarios podrán actualizar sus repositorios locales haciendo un </a:t>
            </a:r>
            <a:r>
              <a:rPr i="1" smtClean="0">
                <a:latin typeface="Calibri" pitchFamily="34" charset="0"/>
              </a:rPr>
              <a:t>update</a:t>
            </a:r>
            <a:r>
              <a:rPr smtClean="0">
                <a:latin typeface="Calibri" pitchFamily="34" charset="0"/>
              </a:rPr>
              <a:t>. En caso de que varios miembros del equipo modifiquen en local el mismo fichero de código, </a:t>
            </a:r>
            <a:r>
              <a:rPr i="1" smtClean="0">
                <a:latin typeface="Calibri" pitchFamily="34" charset="0"/>
              </a:rPr>
              <a:t>SVN</a:t>
            </a:r>
            <a:r>
              <a:rPr smtClean="0">
                <a:latin typeface="Calibri" pitchFamily="34" charset="0"/>
              </a:rPr>
              <a:t> lanzará un error y propondrá una solución basada en la fusión de las modificaciones o </a:t>
            </a:r>
            <a:r>
              <a:rPr i="1" smtClean="0">
                <a:latin typeface="Calibri" pitchFamily="34" charset="0"/>
              </a:rPr>
              <a:t>merge, </a:t>
            </a:r>
            <a:r>
              <a:rPr smtClean="0">
                <a:latin typeface="Calibri" pitchFamily="34" charset="0"/>
              </a:rPr>
              <a:t>indicando las líneas de código conflictivas.</a:t>
            </a:r>
          </a:p>
          <a:p>
            <a:pPr eaLnBrk="1"/>
            <a:endParaRPr smtClean="0">
              <a:latin typeface="Calibri" pitchFamily="34" charset="0"/>
            </a:endParaRPr>
          </a:p>
          <a:p>
            <a:pPr eaLnBrk="1"/>
            <a:r>
              <a:rPr smtClean="0">
                <a:latin typeface="Calibri" pitchFamily="34" charset="0"/>
              </a:rPr>
              <a:t>Paralelamente el profesor podría usar la herramienta para supervisar la planificación del trabajo, la implicación de cada miembro del equipo, estadísticas de rendimiento, el cómputo de las horas estimadas y las trabajadas, etc. En caso de que visualizase errores en el código, podría notificar del error dentro de </a:t>
            </a:r>
            <a:r>
              <a:rPr i="1" smtClean="0">
                <a:latin typeface="Calibri" pitchFamily="34" charset="0"/>
              </a:rPr>
              <a:t>ProjETSII</a:t>
            </a:r>
            <a:r>
              <a:rPr smtClean="0">
                <a:latin typeface="Calibri" pitchFamily="34" charset="0"/>
              </a:rPr>
              <a:t> indicando la incidencia o las correcciones a realizar. Este aviso sería notificado automáticamente por correo electrónico a todos los participantes del proyecto que el profesor indique como “seguidores” (el autor de la última modificación del código, el responsable del proyecto, todos, etc...).</a:t>
            </a:r>
          </a:p>
          <a:p>
            <a:pPr eaLnBrk="1"/>
            <a:endParaRPr smtClean="0">
              <a:latin typeface="Calibri" pitchFamily="34" charset="0"/>
            </a:endParaRPr>
          </a:p>
          <a:p>
            <a:pPr eaLnBrk="1"/>
            <a:endParaRPr smtClean="0">
              <a:latin typeface="Calibri" pitchFamily="34" charset="0"/>
            </a:endParaRPr>
          </a:p>
          <a:p>
            <a:pPr eaLnBrk="1"/>
            <a:endParaRPr smtClean="0">
              <a:latin typeface="Calibri" pitchFamily="34" charset="0"/>
            </a:endParaRPr>
          </a:p>
        </p:txBody>
      </p:sp>
      <p:sp>
        <p:nvSpPr>
          <p:cNvPr id="4" name="3 Marcador de número de diapositiva"/>
          <p:cNvSpPr txBox="1"/>
          <p:nvPr/>
        </p:nvSpPr>
        <p:spPr>
          <a:xfrm>
            <a:off x="3884613" y="8685213"/>
            <a:ext cx="2971800" cy="4572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01888099-2F23-4ED9-81A1-A6D02796B6B6}" type="slidenum">
              <a:rPr kern="0">
                <a:solidFill>
                  <a:srgbClr val="000000"/>
                </a:solidFill>
                <a:latin typeface="+mn-lt"/>
                <a:cs typeface="+mn-cs"/>
              </a:rPr>
              <a:pPr algn="r" fontAlgn="auto">
                <a:spcBef>
                  <a:spcPts val="0"/>
                </a:spcBef>
                <a:spcAft>
                  <a:spcPts val="0"/>
                </a:spcAft>
                <a:defRPr sz="1800" b="0" i="0" u="none" strike="noStrike" kern="0" cap="none" spc="0" baseline="0">
                  <a:solidFill>
                    <a:srgbClr val="000000"/>
                  </a:solidFill>
                  <a:uFillTx/>
                </a:defRPr>
              </a:pPr>
              <a:t>5</a:t>
            </a:fld>
            <a:endParaRPr lang="es-ES" sz="1200">
              <a:solidFill>
                <a:srgbClr val="000000"/>
              </a:solidFill>
              <a:latin typeface="Calibri"/>
              <a:cs typeface="+mn-c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1 Marcador de imagen de diapositiva"/>
          <p:cNvSpPr>
            <a:spLocks noGrp="1" noRot="1" noChangeAspect="1"/>
          </p:cNvSpPr>
          <p:nvPr>
            <p:ph type="sldImg"/>
          </p:nvPr>
        </p:nvSpPr>
        <p:spPr>
          <a:ln/>
        </p:spPr>
      </p:sp>
      <p:sp>
        <p:nvSpPr>
          <p:cNvPr id="3" name="2 Marcador de notas"/>
          <p:cNvSpPr>
            <a:spLocks noGrp="1"/>
          </p:cNvSpPr>
          <p:nvPr>
            <p:ph type="body" idx="1"/>
          </p:nvPr>
        </p:nvSpPr>
        <p:spPr/>
        <p:txBody>
          <a:bodyPr/>
          <a:lstStyle/>
          <a:p>
            <a:pPr marL="171450" indent="-171450" eaLnBrk="1" fontAlgn="auto">
              <a:spcBef>
                <a:spcPts val="0"/>
              </a:spcBef>
              <a:spcAft>
                <a:spcPts val="0"/>
              </a:spcAft>
              <a:buFontTx/>
              <a:buChar char="-"/>
              <a:defRPr/>
            </a:pPr>
            <a:r>
              <a:rPr b="1" dirty="0" smtClean="0"/>
              <a:t>Tiempo dedicado</a:t>
            </a:r>
            <a:br>
              <a:rPr b="1" dirty="0" smtClean="0"/>
            </a:br>
            <a:r>
              <a:rPr dirty="0" smtClean="0"/>
              <a:t>proporciona un vistazo general del tiempo dedicado por el usuario en los últimos 7 días</a:t>
            </a:r>
          </a:p>
          <a:p>
            <a:pPr marL="171450" indent="-171450" eaLnBrk="1" fontAlgn="auto">
              <a:spcBef>
                <a:spcPts val="0"/>
              </a:spcBef>
              <a:spcAft>
                <a:spcPts val="0"/>
              </a:spcAft>
              <a:buFontTx/>
              <a:buChar char="-"/>
              <a:defRPr/>
            </a:pPr>
            <a:endParaRPr dirty="0" smtClean="0"/>
          </a:p>
          <a:p>
            <a:pPr marL="171450" indent="-171450" eaLnBrk="1" fontAlgn="auto">
              <a:spcBef>
                <a:spcPts val="0"/>
              </a:spcBef>
              <a:spcAft>
                <a:spcPts val="0"/>
              </a:spcAft>
              <a:buFontTx/>
              <a:buChar char="-"/>
              <a:defRPr/>
            </a:pPr>
            <a:r>
              <a:rPr b="1" dirty="0" smtClean="0"/>
              <a:t>Últimas noticias</a:t>
            </a:r>
            <a:br>
              <a:rPr b="1" dirty="0" smtClean="0"/>
            </a:br>
            <a:r>
              <a:rPr dirty="0" smtClean="0"/>
              <a:t>proporciona un resumen de las últimas noticias visibles por usuario </a:t>
            </a:r>
          </a:p>
          <a:p>
            <a:pPr marL="171450" indent="-171450" eaLnBrk="1" fontAlgn="auto">
              <a:spcBef>
                <a:spcPts val="0"/>
              </a:spcBef>
              <a:spcAft>
                <a:spcPts val="0"/>
              </a:spcAft>
              <a:buFontTx/>
              <a:buChar char="-"/>
              <a:defRPr/>
            </a:pPr>
            <a:endParaRPr dirty="0" smtClean="0"/>
          </a:p>
          <a:p>
            <a:pPr marL="171450" indent="-171450" eaLnBrk="1" fontAlgn="auto">
              <a:spcBef>
                <a:spcPts val="0"/>
              </a:spcBef>
              <a:spcAft>
                <a:spcPts val="0"/>
              </a:spcAft>
              <a:buFontTx/>
              <a:buChar char="-"/>
              <a:defRPr/>
            </a:pPr>
            <a:r>
              <a:rPr b="1" dirty="0" smtClean="0"/>
              <a:t>Documentos</a:t>
            </a:r>
            <a:r>
              <a:rPr dirty="0" smtClean="0"/>
              <a:t/>
            </a:r>
            <a:br>
              <a:rPr dirty="0" smtClean="0"/>
            </a:br>
            <a:r>
              <a:rPr dirty="0" smtClean="0"/>
              <a:t>proporciona un resumen de las últimas noticias visibles por usuario </a:t>
            </a:r>
          </a:p>
          <a:p>
            <a:pPr eaLnBrk="1" fontAlgn="auto">
              <a:spcBef>
                <a:spcPts val="0"/>
              </a:spcBef>
              <a:spcAft>
                <a:spcPts val="0"/>
              </a:spcAft>
              <a:defRPr/>
            </a:pPr>
            <a:endParaRPr dirty="0"/>
          </a:p>
        </p:txBody>
      </p:sp>
      <p:sp>
        <p:nvSpPr>
          <p:cNvPr id="117763"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EE5208AB-4326-42CE-BE7C-B0BD3D5F1633}" type="slidenum">
              <a:rPr smtClean="0">
                <a:latin typeface="Calibri" pitchFamily="34" charset="0"/>
                <a:cs typeface="Arial" charset="0"/>
              </a:rPr>
              <a:pPr fontAlgn="base">
                <a:spcBef>
                  <a:spcPct val="0"/>
                </a:spcBef>
                <a:spcAft>
                  <a:spcPct val="0"/>
                </a:spcAft>
              </a:pPr>
              <a:t>51</a:t>
            </a:fld>
            <a:endParaRPr smtClean="0">
              <a:latin typeface="Calibri" pitchFamily="34" charset="0"/>
              <a:cs typeface="Arial"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1 Marcador de imagen de diapositiva"/>
          <p:cNvSpPr>
            <a:spLocks noGrp="1" noRot="1" noChangeAspect="1"/>
          </p:cNvSpPr>
          <p:nvPr>
            <p:ph type="sldImg"/>
          </p:nvPr>
        </p:nvSpPr>
        <p:spPr>
          <a:ln/>
        </p:spPr>
      </p:sp>
      <p:sp>
        <p:nvSpPr>
          <p:cNvPr id="119810" name="2 Marcador de notas"/>
          <p:cNvSpPr txBox="1">
            <a:spLocks noGrp="1"/>
          </p:cNvSpPr>
          <p:nvPr>
            <p:ph type="body" idx="1"/>
          </p:nvPr>
        </p:nvSpPr>
        <p:spPr bwMode="auto">
          <a:noFill/>
        </p:spPr>
        <p:txBody>
          <a:bodyPr numCol="1">
            <a:prstTxWarp prst="textNoShape">
              <a:avLst/>
            </a:prstTxWarp>
          </a:bodyPr>
          <a:lstStyle/>
          <a:p>
            <a:pPr eaLnBrk="1"/>
            <a:r>
              <a:rPr smtClean="0">
                <a:latin typeface="Calibri" pitchFamily="34" charset="0"/>
              </a:rPr>
              <a:t>Una vez configurada la cuenta de usuario y el panel de control, lo siguiente es crear el primer proyecto.</a:t>
            </a:r>
          </a:p>
          <a:p>
            <a:pPr eaLnBrk="1"/>
            <a:endParaRPr smtClean="0">
              <a:latin typeface="Calibri" pitchFamily="34" charset="0"/>
            </a:endParaRPr>
          </a:p>
          <a:p>
            <a:pPr eaLnBrk="1"/>
            <a:r>
              <a:rPr smtClean="0">
                <a:latin typeface="Calibri" pitchFamily="34" charset="0"/>
              </a:rPr>
              <a:t>Nos vamos a la sección «Proyectos» del menú principal y hacemos click en «Nuevo proyecto». La siguiente pantalla que nos aparece es donde establecemos las configuraciones básicas para el proyecto que vamos a crear, donde tendremos que rellenar:</a:t>
            </a:r>
          </a:p>
          <a:p>
            <a:pPr eaLnBrk="1"/>
            <a:endParaRPr smtClean="0">
              <a:latin typeface="Calibri" pitchFamily="34" charset="0"/>
            </a:endParaRPr>
          </a:p>
          <a:p>
            <a:pPr eaLnBrk="1"/>
            <a:r>
              <a:rPr b="1" smtClean="0">
                <a:latin typeface="Calibri" pitchFamily="34" charset="0"/>
              </a:rPr>
              <a:t>Nombre</a:t>
            </a:r>
            <a:r>
              <a:rPr smtClean="0">
                <a:latin typeface="Calibri" pitchFamily="34" charset="0"/>
              </a:rPr>
              <a:t>:  nombre mostrado del proyecto (OJO, debe ser único en ProjETSII)</a:t>
            </a:r>
          </a:p>
          <a:p>
            <a:pPr eaLnBrk="1"/>
            <a:r>
              <a:rPr b="1" smtClean="0">
                <a:latin typeface="Calibri" pitchFamily="34" charset="0"/>
              </a:rPr>
              <a:t>Proyecto Padre</a:t>
            </a:r>
            <a:r>
              <a:rPr smtClean="0">
                <a:latin typeface="Calibri" pitchFamily="34" charset="0"/>
              </a:rPr>
              <a:t>: aquí indicamos si el proyecto a crear es un subproyecto de otro ya existente (y accesible por el usuario). No hay límites en el número de subproyectos que se pueden anidar</a:t>
            </a:r>
          </a:p>
          <a:p>
            <a:pPr eaLnBrk="1"/>
            <a:r>
              <a:rPr b="1" smtClean="0">
                <a:latin typeface="Calibri" pitchFamily="34" charset="0"/>
              </a:rPr>
              <a:t>Descripción</a:t>
            </a:r>
            <a:r>
              <a:rPr smtClean="0">
                <a:latin typeface="Calibri" pitchFamily="34" charset="0"/>
              </a:rPr>
              <a:t>: esta descripción será la que después aparezca en el resumen del proyecto</a:t>
            </a:r>
          </a:p>
          <a:p>
            <a:pPr eaLnBrk="1"/>
            <a:endParaRPr smtClean="0">
              <a:latin typeface="Calibri" pitchFamily="34" charset="0"/>
            </a:endParaRPr>
          </a:p>
          <a:p>
            <a:pPr eaLnBrk="1"/>
            <a:r>
              <a:rPr smtClean="0">
                <a:latin typeface="Calibri" pitchFamily="34" charset="0"/>
              </a:rPr>
              <a:t>NOTA: cualquier configuración establecida en esta pantalla es modificable a posteriori.</a:t>
            </a:r>
          </a:p>
        </p:txBody>
      </p:sp>
      <p:sp>
        <p:nvSpPr>
          <p:cNvPr id="119811"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6021C0C5-3480-4B50-BE62-781A527A83E7}" type="slidenum">
              <a:rPr smtClean="0">
                <a:latin typeface="Calibri" pitchFamily="34" charset="0"/>
                <a:cs typeface="Arial" charset="0"/>
              </a:rPr>
              <a:pPr fontAlgn="base">
                <a:spcBef>
                  <a:spcPct val="0"/>
                </a:spcBef>
                <a:spcAft>
                  <a:spcPct val="0"/>
                </a:spcAft>
              </a:pPr>
              <a:t>52</a:t>
            </a:fld>
            <a:endParaRPr smtClean="0">
              <a:latin typeface="Calibri" pitchFamily="34" charset="0"/>
              <a:cs typeface="Arial"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1 Marcador de imagen de diapositiva"/>
          <p:cNvSpPr>
            <a:spLocks noGrp="1" noRot="1" noChangeAspect="1"/>
          </p:cNvSpPr>
          <p:nvPr>
            <p:ph type="sldImg"/>
          </p:nvPr>
        </p:nvSpPr>
        <p:spPr>
          <a:ln/>
        </p:spPr>
      </p:sp>
      <p:sp>
        <p:nvSpPr>
          <p:cNvPr id="121858" name="2 Marcador de notas"/>
          <p:cNvSpPr txBox="1">
            <a:spLocks noGrp="1"/>
          </p:cNvSpPr>
          <p:nvPr>
            <p:ph type="body" idx="1"/>
          </p:nvPr>
        </p:nvSpPr>
        <p:spPr bwMode="auto">
          <a:noFill/>
        </p:spPr>
        <p:txBody>
          <a:bodyPr numCol="1">
            <a:prstTxWarp prst="textNoShape">
              <a:avLst/>
            </a:prstTxWarp>
          </a:bodyPr>
          <a:lstStyle/>
          <a:p>
            <a:pPr eaLnBrk="1"/>
            <a:r>
              <a:rPr smtClean="0">
                <a:latin typeface="Calibri" pitchFamily="34" charset="0"/>
              </a:rPr>
              <a:t>Sitio Web: sirve para indicar cualquier otra web que esté relacionada con el proyecto. Aparecerá en el resumen del proyecto como un enlace HTTP.</a:t>
            </a:r>
          </a:p>
          <a:p>
            <a:pPr eaLnBrk="1"/>
            <a:r>
              <a:rPr smtClean="0">
                <a:latin typeface="Calibri" pitchFamily="34" charset="0"/>
              </a:rPr>
              <a:t>Público: al marcar esta opción el usuario indica que el proyecto podrá ser visto por cualquier usuario (autenticado o anónimo) de ProjETSII, incluso aquellos que no son miembros del proyecto. Si se desmarca, sólo los miembros del proyecto tendrán acceso a él, de acuerdo con su rol.</a:t>
            </a:r>
          </a:p>
          <a:p>
            <a:pPr eaLnBrk="1"/>
            <a:endParaRPr smtClean="0">
              <a:latin typeface="Calibri" pitchFamily="34" charset="0"/>
            </a:endParaRPr>
          </a:p>
          <a:p>
            <a:pPr eaLnBrk="1"/>
            <a:endParaRPr smtClean="0">
              <a:latin typeface="Calibri" pitchFamily="34" charset="0"/>
            </a:endParaRPr>
          </a:p>
          <a:p>
            <a:pPr eaLnBrk="1"/>
            <a:r>
              <a:rPr smtClean="0">
                <a:latin typeface="Calibri" pitchFamily="34" charset="0"/>
              </a:rPr>
              <a:t>NOTA: cualquier configuración establecida en esta pantalla es modificable a posteriori.</a:t>
            </a:r>
          </a:p>
          <a:p>
            <a:pPr eaLnBrk="1"/>
            <a:endParaRPr smtClean="0">
              <a:latin typeface="Calibri" pitchFamily="34" charset="0"/>
            </a:endParaRPr>
          </a:p>
        </p:txBody>
      </p:sp>
      <p:sp>
        <p:nvSpPr>
          <p:cNvPr id="121859"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D67CE9B4-3D1F-4C48-8F88-0EA49EC3E052}" type="slidenum">
              <a:rPr smtClean="0">
                <a:latin typeface="Calibri" pitchFamily="34" charset="0"/>
                <a:cs typeface="Arial" charset="0"/>
              </a:rPr>
              <a:pPr fontAlgn="base">
                <a:spcBef>
                  <a:spcPct val="0"/>
                </a:spcBef>
                <a:spcAft>
                  <a:spcPct val="0"/>
                </a:spcAft>
              </a:pPr>
              <a:t>53</a:t>
            </a:fld>
            <a:endParaRPr smtClean="0">
              <a:latin typeface="Calibri" pitchFamily="34" charset="0"/>
              <a:cs typeface="Arial"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1 Marcador de imagen de diapositiva"/>
          <p:cNvSpPr>
            <a:spLocks noGrp="1" noRot="1" noChangeAspect="1"/>
          </p:cNvSpPr>
          <p:nvPr>
            <p:ph type="sldImg"/>
          </p:nvPr>
        </p:nvSpPr>
        <p:spPr>
          <a:ln/>
        </p:spPr>
      </p:sp>
      <p:sp>
        <p:nvSpPr>
          <p:cNvPr id="123906" name="2 Marcador de notas"/>
          <p:cNvSpPr txBox="1">
            <a:spLocks noGrp="1"/>
          </p:cNvSpPr>
          <p:nvPr>
            <p:ph type="body" idx="1"/>
          </p:nvPr>
        </p:nvSpPr>
        <p:spPr bwMode="auto">
          <a:noFill/>
        </p:spPr>
        <p:txBody>
          <a:bodyPr numCol="1">
            <a:prstTxWarp prst="textNoShape">
              <a:avLst/>
            </a:prstTxWarp>
          </a:bodyPr>
          <a:lstStyle/>
          <a:p>
            <a:pPr eaLnBrk="1"/>
            <a:r>
              <a:rPr smtClean="0">
                <a:latin typeface="Calibri" pitchFamily="34" charset="0"/>
              </a:rPr>
              <a:t>Tipos de tarea: ProjETSII permite a los usuarios decidir que tipos de tarea quiere que estén disponibles en el proyecto que se está creando. La lista puede ampliarse o disminuirse a posteriori.</a:t>
            </a:r>
          </a:p>
          <a:p>
            <a:pPr eaLnBrk="1"/>
            <a:r>
              <a:rPr smtClean="0">
                <a:latin typeface="Calibri" pitchFamily="34" charset="0"/>
              </a:rPr>
              <a:t>Módulos: igual que con los tipos de tarea, se pueden escoger los módulos que estarán visibles en el proyecto.</a:t>
            </a:r>
          </a:p>
          <a:p>
            <a:pPr eaLnBrk="1"/>
            <a:endParaRPr smtClean="0">
              <a:latin typeface="Calibri" pitchFamily="34" charset="0"/>
            </a:endParaRPr>
          </a:p>
          <a:p>
            <a:pPr eaLnBrk="1"/>
            <a:r>
              <a:rPr smtClean="0">
                <a:latin typeface="Calibri" pitchFamily="34" charset="0"/>
              </a:rPr>
              <a:t>NOTA: deshabilitar un módulo no significa borrar su contenido ni los datos asociados. Esta opción tan sólo restringirá el acceso a los usuarios pero los datos almacenados persistirán. Después de que el módulo se haya deshabilitado, puede rehabilitarse de nuevo con todos sus datos intactos.</a:t>
            </a:r>
          </a:p>
          <a:p>
            <a:pPr eaLnBrk="1"/>
            <a:endParaRPr smtClean="0">
              <a:latin typeface="Calibri" pitchFamily="34" charset="0"/>
            </a:endParaRPr>
          </a:p>
          <a:p>
            <a:pPr eaLnBrk="1"/>
            <a:r>
              <a:rPr smtClean="0">
                <a:latin typeface="Calibri" pitchFamily="34" charset="0"/>
              </a:rPr>
              <a:t>Por ejemplo, si deshabilitamos el módulo «Tareas» para un proyecto, las tareas existentes que se hayan registrado no serán borradas y se podrán volver a acceder a ellas en caso de que se rehabilite el módulo.</a:t>
            </a:r>
          </a:p>
          <a:p>
            <a:pPr eaLnBrk="1"/>
            <a:endParaRPr smtClean="0">
              <a:latin typeface="Calibri" pitchFamily="34" charset="0"/>
            </a:endParaRPr>
          </a:p>
          <a:p>
            <a:pPr eaLnBrk="1"/>
            <a:r>
              <a:rPr smtClean="0">
                <a:latin typeface="Calibri" pitchFamily="34" charset="0"/>
              </a:rPr>
              <a:t>NOTA: cualquier configuración establecida en esta pantalla es modificable a posteriori.</a:t>
            </a:r>
          </a:p>
          <a:p>
            <a:pPr eaLnBrk="1"/>
            <a:endParaRPr smtClean="0">
              <a:latin typeface="Calibri" pitchFamily="34" charset="0"/>
            </a:endParaRPr>
          </a:p>
          <a:p>
            <a:pPr eaLnBrk="1"/>
            <a:endParaRPr smtClean="0">
              <a:latin typeface="Calibri" pitchFamily="34" charset="0"/>
            </a:endParaRPr>
          </a:p>
        </p:txBody>
      </p:sp>
      <p:sp>
        <p:nvSpPr>
          <p:cNvPr id="123907"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638504EB-AD2A-4BC1-A775-39B88AF7586F}" type="slidenum">
              <a:rPr smtClean="0">
                <a:latin typeface="Calibri" pitchFamily="34" charset="0"/>
                <a:cs typeface="Arial" charset="0"/>
              </a:rPr>
              <a:pPr fontAlgn="base">
                <a:spcBef>
                  <a:spcPct val="0"/>
                </a:spcBef>
                <a:spcAft>
                  <a:spcPct val="0"/>
                </a:spcAft>
              </a:pPr>
              <a:t>54</a:t>
            </a:fld>
            <a:endParaRPr smtClean="0">
              <a:latin typeface="Calibri" pitchFamily="34" charset="0"/>
              <a:cs typeface="Arial"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1 Marcador de imagen de diapositiva"/>
          <p:cNvSpPr>
            <a:spLocks noGrp="1" noRot="1" noChangeAspect="1"/>
          </p:cNvSpPr>
          <p:nvPr>
            <p:ph type="sldImg"/>
          </p:nvPr>
        </p:nvSpPr>
        <p:spPr>
          <a:ln/>
        </p:spPr>
      </p:sp>
      <p:sp>
        <p:nvSpPr>
          <p:cNvPr id="125954" name="2 Marcador de notas"/>
          <p:cNvSpPr txBox="1">
            <a:spLocks noGrp="1"/>
          </p:cNvSpPr>
          <p:nvPr>
            <p:ph type="body" idx="1"/>
          </p:nvPr>
        </p:nvSpPr>
        <p:spPr bwMode="auto">
          <a:noFill/>
        </p:spPr>
        <p:txBody>
          <a:bodyPr numCol="1">
            <a:prstTxWarp prst="textNoShape">
              <a:avLst/>
            </a:prstTxWarp>
          </a:bodyPr>
          <a:lstStyle/>
          <a:p>
            <a:pPr eaLnBrk="1"/>
            <a:r>
              <a:rPr smtClean="0">
                <a:latin typeface="Calibri" pitchFamily="34" charset="0"/>
              </a:rPr>
              <a:t>Una vez finalizada la creación del proyecto, ProjETSII asignará de forma automática el rol de Alumno al usuario que creo el proyecto (recordemos que es el rol con mayores privilegios).</a:t>
            </a:r>
          </a:p>
          <a:p>
            <a:pPr eaLnBrk="1"/>
            <a:endParaRPr smtClean="0">
              <a:latin typeface="Calibri" pitchFamily="34" charset="0"/>
            </a:endParaRPr>
          </a:p>
          <a:p>
            <a:pPr eaLnBrk="1"/>
            <a:r>
              <a:rPr smtClean="0">
                <a:latin typeface="Calibri" pitchFamily="34" charset="0"/>
              </a:rPr>
              <a:t>En la pestaña de configuración del proyecto podemos agregar nuevos miembros al proyectos y asignarles un rol (Alumno, Profesor o Colaborador).  </a:t>
            </a:r>
          </a:p>
          <a:p>
            <a:pPr eaLnBrk="1"/>
            <a:endParaRPr smtClean="0">
              <a:latin typeface="Calibri" pitchFamily="34" charset="0"/>
            </a:endParaRPr>
          </a:p>
          <a:p>
            <a:pPr eaLnBrk="1"/>
            <a:r>
              <a:rPr smtClean="0">
                <a:latin typeface="Calibri" pitchFamily="34" charset="0"/>
              </a:rPr>
              <a:t>Para ello tan sólo es necesario escribir alguna parte del nombre del usuario en el campo «Nuevo Miembro» e inmediatamente ProjETSII mostrará las coincidencias más cercanas (una vez hayamos escrito al menos 4 caracteres). Una vez encontrado el usuario que queremos hacer miembro del proyecto, seleccionamos un rol para él (o varios) y hacemos click en «Añadir»</a:t>
            </a:r>
          </a:p>
          <a:p>
            <a:pPr eaLnBrk="1"/>
            <a:endParaRPr smtClean="0">
              <a:latin typeface="Calibri" pitchFamily="34" charset="0"/>
            </a:endParaRPr>
          </a:p>
          <a:p>
            <a:pPr eaLnBrk="1"/>
            <a:r>
              <a:rPr smtClean="0">
                <a:latin typeface="Calibri" pitchFamily="34" charset="0"/>
              </a:rPr>
              <a:t>Desde esta ventana también podemos modificar el rol de un miembro ya existente o eliminar miembros.</a:t>
            </a:r>
          </a:p>
          <a:p>
            <a:pPr eaLnBrk="1"/>
            <a:endParaRPr b="1" smtClean="0">
              <a:latin typeface="Calibri" pitchFamily="34" charset="0"/>
            </a:endParaRPr>
          </a:p>
          <a:p>
            <a:pPr eaLnBrk="1"/>
            <a:r>
              <a:rPr b="1" i="1" smtClean="0">
                <a:solidFill>
                  <a:srgbClr val="FF0000"/>
                </a:solidFill>
                <a:latin typeface="Calibri" pitchFamily="34" charset="0"/>
              </a:rPr>
              <a:t>IMPORTANTE: cuidado con dejar el proyecto sin algún usuario que tenga el rol  de Alumno al modificar o eliminar miembros. SIEMPRE debería de haber al menos algún miembro con este rol; en caso contrario el proyecto dejará de tener un usuario que lo administre y lo gestione y que pueda crear y finalizar tareas. Un proyecto sin miembros con el rol de Alumnos es un proyecto NO FUNCIONAL.</a:t>
            </a:r>
          </a:p>
          <a:p>
            <a:pPr eaLnBrk="1"/>
            <a:endParaRPr smtClean="0">
              <a:latin typeface="Calibri" pitchFamily="34" charset="0"/>
            </a:endParaRPr>
          </a:p>
        </p:txBody>
      </p:sp>
      <p:sp>
        <p:nvSpPr>
          <p:cNvPr id="125955"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919897A1-2B52-41EB-AD7E-6E568C054EF9}" type="slidenum">
              <a:rPr smtClean="0">
                <a:latin typeface="Calibri" pitchFamily="34" charset="0"/>
                <a:cs typeface="Arial" charset="0"/>
              </a:rPr>
              <a:pPr fontAlgn="base">
                <a:spcBef>
                  <a:spcPct val="0"/>
                </a:spcBef>
                <a:spcAft>
                  <a:spcPct val="0"/>
                </a:spcAft>
              </a:pPr>
              <a:t>55</a:t>
            </a:fld>
            <a:endParaRPr smtClean="0">
              <a:latin typeface="Calibri" pitchFamily="34" charset="0"/>
              <a:cs typeface="Arial"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1 Marcador de imagen de diapositiva"/>
          <p:cNvSpPr>
            <a:spLocks noGrp="1" noRot="1" noChangeAspect="1"/>
          </p:cNvSpPr>
          <p:nvPr>
            <p:ph type="sldImg"/>
          </p:nvPr>
        </p:nvSpPr>
        <p:spPr>
          <a:ln/>
        </p:spPr>
      </p:sp>
      <p:sp>
        <p:nvSpPr>
          <p:cNvPr id="3" name="2 Marcador de notas"/>
          <p:cNvSpPr>
            <a:spLocks noGrp="1"/>
          </p:cNvSpPr>
          <p:nvPr>
            <p:ph type="body" idx="1"/>
          </p:nvPr>
        </p:nvSpPr>
        <p:spPr/>
        <p:txBody>
          <a:bodyPr/>
          <a:lstStyle/>
          <a:p>
            <a:pPr eaLnBrk="1" fontAlgn="auto">
              <a:spcBef>
                <a:spcPts val="0"/>
              </a:spcBef>
              <a:spcAft>
                <a:spcPts val="0"/>
              </a:spcAft>
              <a:defRPr/>
            </a:pPr>
            <a:r>
              <a:rPr dirty="0" smtClean="0"/>
              <a:t>En el módulo de Configuración también podremos definir las versiones que tendrá el proyecto. Estas versiones nos permitirán llevar un control del cumplimiento del proyecto y una planificación de cambios. </a:t>
            </a:r>
          </a:p>
          <a:p>
            <a:pPr eaLnBrk="1" fontAlgn="auto">
              <a:spcBef>
                <a:spcPts val="0"/>
              </a:spcBef>
              <a:spcAft>
                <a:spcPts val="0"/>
              </a:spcAft>
              <a:defRPr/>
            </a:pPr>
            <a:endParaRPr dirty="0" smtClean="0"/>
          </a:p>
          <a:p>
            <a:pPr eaLnBrk="1" fontAlgn="auto">
              <a:spcBef>
                <a:spcPts val="0"/>
              </a:spcBef>
              <a:spcAft>
                <a:spcPts val="0"/>
              </a:spcAft>
              <a:defRPr/>
            </a:pPr>
            <a:r>
              <a:rPr dirty="0" smtClean="0"/>
              <a:t>Cuando hayamos definido las versiones podremos asociar tareas a estas versiones y desde el módulo de Planificación podremos ver la lista de tareas asociadas a cada versión. También es posible asignar una página wiki a una versión, que se añadirá a la información mostrada en Planificación y en la descripción de la versión.</a:t>
            </a:r>
          </a:p>
          <a:p>
            <a:pPr eaLnBrk="1" fontAlgn="auto">
              <a:spcBef>
                <a:spcPts val="0"/>
              </a:spcBef>
              <a:spcAft>
                <a:spcPts val="0"/>
              </a:spcAft>
              <a:defRPr/>
            </a:pPr>
            <a:endParaRPr dirty="0" smtClean="0"/>
          </a:p>
          <a:p>
            <a:pPr eaLnBrk="1" fontAlgn="auto">
              <a:spcBef>
                <a:spcPts val="0"/>
              </a:spcBef>
              <a:spcAft>
                <a:spcPts val="0"/>
              </a:spcAft>
              <a:defRPr/>
            </a:pPr>
            <a:r>
              <a:rPr dirty="0" smtClean="0"/>
              <a:t>Las siguientes propiedades son configurables para cada versión que vaya a definirse:</a:t>
            </a:r>
          </a:p>
          <a:p>
            <a:pPr eaLnBrk="1" fontAlgn="auto">
              <a:spcBef>
                <a:spcPts val="0"/>
              </a:spcBef>
              <a:spcAft>
                <a:spcPts val="0"/>
              </a:spcAft>
              <a:defRPr/>
            </a:pPr>
            <a:endParaRPr dirty="0" smtClean="0"/>
          </a:p>
          <a:p>
            <a:pPr eaLnBrk="1" fontAlgn="auto">
              <a:spcBef>
                <a:spcPts val="0"/>
              </a:spcBef>
              <a:spcAft>
                <a:spcPts val="0"/>
              </a:spcAft>
              <a:defRPr/>
            </a:pPr>
            <a:r>
              <a:rPr b="1" dirty="0" smtClean="0"/>
              <a:t>Nombre</a:t>
            </a:r>
            <a:r>
              <a:rPr dirty="0" smtClean="0"/>
              <a:t>: texto que será mostrado para identificar cada versión (por ejemplo: «1.0»). Es el único campo obligatorio.</a:t>
            </a:r>
          </a:p>
          <a:p>
            <a:pPr eaLnBrk="1" fontAlgn="auto">
              <a:spcBef>
                <a:spcPts val="0"/>
              </a:spcBef>
              <a:spcAft>
                <a:spcPts val="0"/>
              </a:spcAft>
              <a:defRPr/>
            </a:pPr>
            <a:r>
              <a:rPr b="1" dirty="0" smtClean="0"/>
              <a:t>Descripción</a:t>
            </a:r>
            <a:r>
              <a:rPr dirty="0" smtClean="0"/>
              <a:t>: Una corta descripción que describe la versión</a:t>
            </a:r>
          </a:p>
          <a:p>
            <a:pPr eaLnBrk="1" fontAlgn="auto">
              <a:spcBef>
                <a:spcPts val="0"/>
              </a:spcBef>
              <a:spcAft>
                <a:spcPts val="0"/>
              </a:spcAft>
              <a:defRPr/>
            </a:pPr>
            <a:r>
              <a:rPr b="1" dirty="0" smtClean="0"/>
              <a:t>Estado</a:t>
            </a:r>
            <a:r>
              <a:rPr dirty="0" smtClean="0"/>
              <a:t>: permite controlar como serán asignadas las tareas a la versión</a:t>
            </a:r>
          </a:p>
          <a:p>
            <a:pPr marL="171450" indent="-171450" eaLnBrk="1" fontAlgn="auto">
              <a:spcBef>
                <a:spcPts val="0"/>
              </a:spcBef>
              <a:spcAft>
                <a:spcPts val="0"/>
              </a:spcAft>
              <a:buFontTx/>
              <a:buChar char="-"/>
              <a:defRPr/>
            </a:pPr>
            <a:r>
              <a:rPr i="1" dirty="0" smtClean="0"/>
              <a:t>abierto</a:t>
            </a:r>
            <a:r>
              <a:rPr dirty="0" smtClean="0"/>
              <a:t>: sin restricciones (valor por defecto)</a:t>
            </a:r>
          </a:p>
          <a:p>
            <a:pPr marL="171450" indent="-171450" eaLnBrk="1" fontAlgn="auto">
              <a:spcBef>
                <a:spcPts val="0"/>
              </a:spcBef>
              <a:spcAft>
                <a:spcPts val="0"/>
              </a:spcAft>
              <a:buFontTx/>
              <a:buChar char="-"/>
              <a:defRPr/>
            </a:pPr>
            <a:r>
              <a:rPr i="1" dirty="0" smtClean="0"/>
              <a:t>bloqueado</a:t>
            </a:r>
            <a:r>
              <a:rPr dirty="0" smtClean="0"/>
              <a:t>: no se pueden asignar nuevas tareas a esta versión</a:t>
            </a:r>
          </a:p>
          <a:p>
            <a:pPr marL="171450" indent="-171450" eaLnBrk="1" fontAlgn="auto">
              <a:spcBef>
                <a:spcPts val="0"/>
              </a:spcBef>
              <a:spcAft>
                <a:spcPts val="0"/>
              </a:spcAft>
              <a:buFontTx/>
              <a:buChar char="-"/>
              <a:defRPr/>
            </a:pPr>
            <a:r>
              <a:rPr i="1" dirty="0" smtClean="0"/>
              <a:t>Cerrado</a:t>
            </a:r>
            <a:r>
              <a:rPr dirty="0" smtClean="0"/>
              <a:t>: no se pueden asignar nuevas tareas y no pueden re-abrirse tareas asociadas</a:t>
            </a:r>
          </a:p>
          <a:p>
            <a:pPr eaLnBrk="1" fontAlgn="auto">
              <a:spcBef>
                <a:spcPts val="0"/>
              </a:spcBef>
              <a:spcAft>
                <a:spcPts val="0"/>
              </a:spcAft>
              <a:defRPr/>
            </a:pPr>
            <a:r>
              <a:rPr b="1" dirty="0" smtClean="0"/>
              <a:t>Página Wiki</a:t>
            </a:r>
            <a:r>
              <a:rPr dirty="0" smtClean="0"/>
              <a:t>: el nombre de la página wiki asignada a la versión</a:t>
            </a:r>
          </a:p>
          <a:p>
            <a:pPr eaLnBrk="1" fontAlgn="auto">
              <a:spcBef>
                <a:spcPts val="0"/>
              </a:spcBef>
              <a:spcAft>
                <a:spcPts val="0"/>
              </a:spcAft>
              <a:defRPr/>
            </a:pPr>
            <a:r>
              <a:rPr b="1" dirty="0" smtClean="0"/>
              <a:t>Fecha</a:t>
            </a:r>
            <a:r>
              <a:rPr dirty="0" smtClean="0"/>
              <a:t>: La fecha de fin planificada para que la versión se complete</a:t>
            </a:r>
          </a:p>
          <a:p>
            <a:pPr eaLnBrk="1" fontAlgn="auto">
              <a:spcBef>
                <a:spcPts val="0"/>
              </a:spcBef>
              <a:spcAft>
                <a:spcPts val="0"/>
              </a:spcAft>
              <a:defRPr/>
            </a:pPr>
            <a:r>
              <a:rPr b="1" dirty="0" smtClean="0"/>
              <a:t>Compartir</a:t>
            </a:r>
            <a:r>
              <a:rPr dirty="0" smtClean="0"/>
              <a:t>: esta opción nos permite compartir la versión con otros proyectos, de forma que las tareas de esos otros proyectos puedan ser asignadas a versiones compartidas.</a:t>
            </a:r>
          </a:p>
          <a:p>
            <a:pPr eaLnBrk="1" fontAlgn="auto">
              <a:spcBef>
                <a:spcPts val="0"/>
              </a:spcBef>
              <a:spcAft>
                <a:spcPts val="0"/>
              </a:spcAft>
              <a:defRPr/>
            </a:pPr>
            <a:endParaRPr dirty="0" smtClean="0"/>
          </a:p>
          <a:p>
            <a:pPr eaLnBrk="1" fontAlgn="auto">
              <a:spcBef>
                <a:spcPts val="0"/>
              </a:spcBef>
              <a:spcAft>
                <a:spcPts val="0"/>
              </a:spcAft>
              <a:defRPr/>
            </a:pPr>
            <a:r>
              <a:rPr dirty="0" smtClean="0"/>
              <a:t>Desde la lista de versiones podremos hacer </a:t>
            </a:r>
            <a:r>
              <a:rPr dirty="0" err="1" smtClean="0"/>
              <a:t>click</a:t>
            </a:r>
            <a:r>
              <a:rPr dirty="0" smtClean="0"/>
              <a:t> en «Cerrar versiones completadas» para establecer el estado de todas las versiones completadas (fecha de fin alcanzada y sin tareas asociadas abiertas) a «cerradas».</a:t>
            </a:r>
          </a:p>
          <a:p>
            <a:pPr eaLnBrk="1" fontAlgn="auto">
              <a:spcBef>
                <a:spcPts val="0"/>
              </a:spcBef>
              <a:spcAft>
                <a:spcPts val="0"/>
              </a:spcAft>
              <a:defRPr/>
            </a:pPr>
            <a:endParaRPr dirty="0" smtClean="0"/>
          </a:p>
          <a:p>
            <a:pPr eaLnBrk="1" fontAlgn="auto">
              <a:spcBef>
                <a:spcPts val="0"/>
              </a:spcBef>
              <a:spcAft>
                <a:spcPts val="0"/>
              </a:spcAft>
              <a:defRPr/>
            </a:pPr>
            <a:r>
              <a:rPr dirty="0" smtClean="0"/>
              <a:t>Una vez creada la versión, el alumno podrá adjuntar una página wiki a la versión que describa los objetivos principales a alcanzar.</a:t>
            </a:r>
          </a:p>
          <a:p>
            <a:pPr marL="171450" indent="-171450" eaLnBrk="1" fontAlgn="auto">
              <a:spcBef>
                <a:spcPts val="0"/>
              </a:spcBef>
              <a:spcAft>
                <a:spcPts val="0"/>
              </a:spcAft>
              <a:buFontTx/>
              <a:buChar char="-"/>
              <a:defRPr/>
            </a:pPr>
            <a:endParaRPr dirty="0" smtClean="0"/>
          </a:p>
          <a:p>
            <a:pPr eaLnBrk="1" fontAlgn="auto">
              <a:spcBef>
                <a:spcPts val="0"/>
              </a:spcBef>
              <a:spcAft>
                <a:spcPts val="0"/>
              </a:spcAft>
              <a:defRPr/>
            </a:pPr>
            <a:endParaRPr dirty="0"/>
          </a:p>
        </p:txBody>
      </p:sp>
      <p:sp>
        <p:nvSpPr>
          <p:cNvPr id="128003"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E4A80931-59A6-4728-8775-3258A96202F8}" type="slidenum">
              <a:rPr smtClean="0">
                <a:latin typeface="Calibri" pitchFamily="34" charset="0"/>
                <a:cs typeface="Arial" charset="0"/>
              </a:rPr>
              <a:pPr fontAlgn="base">
                <a:spcBef>
                  <a:spcPct val="0"/>
                </a:spcBef>
                <a:spcAft>
                  <a:spcPct val="0"/>
                </a:spcAft>
              </a:pPr>
              <a:t>56</a:t>
            </a:fld>
            <a:endParaRPr smtClean="0">
              <a:latin typeface="Calibri" pitchFamily="34" charset="0"/>
              <a:cs typeface="Arial"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1 Marcador de imagen de diapositiva"/>
          <p:cNvSpPr>
            <a:spLocks noGrp="1" noRot="1" noChangeAspect="1"/>
          </p:cNvSpPr>
          <p:nvPr>
            <p:ph type="sldImg"/>
          </p:nvPr>
        </p:nvSpPr>
        <p:spPr>
          <a:ln/>
        </p:spPr>
      </p:sp>
      <p:sp>
        <p:nvSpPr>
          <p:cNvPr id="130050" name="2 Marcador de notas"/>
          <p:cNvSpPr txBox="1">
            <a:spLocks noGrp="1"/>
          </p:cNvSpPr>
          <p:nvPr>
            <p:ph type="body" idx="1"/>
          </p:nvPr>
        </p:nvSpPr>
        <p:spPr bwMode="auto">
          <a:noFill/>
        </p:spPr>
        <p:txBody>
          <a:bodyPr numCol="1">
            <a:prstTxWarp prst="textNoShape">
              <a:avLst/>
            </a:prstTxWarp>
          </a:bodyPr>
          <a:lstStyle/>
          <a:p>
            <a:pPr eaLnBrk="1"/>
            <a:r>
              <a:rPr smtClean="0">
                <a:latin typeface="Calibri" pitchFamily="34" charset="0"/>
              </a:rPr>
              <a:t>Las categorías de tareas nos permiten una manera adicional de organizar las tareas. Por ejemplo, las categorías podrían corresponder a diferentes componentes del proyecto.</a:t>
            </a:r>
          </a:p>
          <a:p>
            <a:pPr eaLnBrk="1"/>
            <a:endParaRPr smtClean="0">
              <a:latin typeface="Calibri" pitchFamily="34" charset="0"/>
            </a:endParaRPr>
          </a:p>
          <a:p>
            <a:pPr eaLnBrk="1"/>
            <a:r>
              <a:rPr smtClean="0">
                <a:latin typeface="Calibri" pitchFamily="34" charset="0"/>
              </a:rPr>
              <a:t>Los Alumnos pueden configurar su propio conjunto de categorías para cada proyecto individual. Es también posible auto-asignar nuevas tareas a un usuario específico basado en la categoría escogida de las tareas recién creadas. Esto quiere decir que cuando una tarea nueva se asigne a una categoría, de forma automática se asignará al miembro del proyecto que se haya indicado al crear la categoría.</a:t>
            </a:r>
          </a:p>
          <a:p>
            <a:pPr eaLnBrk="1"/>
            <a:endParaRPr smtClean="0">
              <a:latin typeface="Calibri" pitchFamily="34" charset="0"/>
            </a:endParaRPr>
          </a:p>
          <a:p>
            <a:pPr eaLnBrk="1"/>
            <a:r>
              <a:rPr smtClean="0">
                <a:latin typeface="Calibri" pitchFamily="34" charset="0"/>
              </a:rPr>
              <a:t>Las propiedades a configurar para cada categoría son:</a:t>
            </a:r>
          </a:p>
          <a:p>
            <a:pPr eaLnBrk="1"/>
            <a:r>
              <a:rPr b="1" smtClean="0">
                <a:latin typeface="Calibri" pitchFamily="34" charset="0"/>
              </a:rPr>
              <a:t>Nombre</a:t>
            </a:r>
            <a:r>
              <a:rPr smtClean="0">
                <a:latin typeface="Calibri" pitchFamily="34" charset="0"/>
              </a:rPr>
              <a:t>: el texto que se mostrará para identificar la categoría</a:t>
            </a:r>
          </a:p>
          <a:p>
            <a:pPr eaLnBrk="1"/>
            <a:r>
              <a:rPr b="1" smtClean="0">
                <a:latin typeface="Calibri" pitchFamily="34" charset="0"/>
              </a:rPr>
              <a:t>Asignado a</a:t>
            </a:r>
            <a:r>
              <a:rPr smtClean="0">
                <a:latin typeface="Calibri" pitchFamily="34" charset="0"/>
              </a:rPr>
              <a:t>: el miembro del proyecto que se quiera auto asignar para las tareas creadas dentro de esa categoría.</a:t>
            </a:r>
          </a:p>
          <a:p>
            <a:pPr eaLnBrk="1"/>
            <a:endParaRPr lang="en-US" smtClean="0">
              <a:latin typeface="Calibri" pitchFamily="34" charset="0"/>
            </a:endParaRPr>
          </a:p>
          <a:p>
            <a:pPr eaLnBrk="1"/>
            <a:endParaRPr smtClean="0">
              <a:latin typeface="Calibri" pitchFamily="34" charset="0"/>
            </a:endParaRPr>
          </a:p>
          <a:p>
            <a:pPr eaLnBrk="1"/>
            <a:endParaRPr smtClean="0">
              <a:latin typeface="Calibri" pitchFamily="34" charset="0"/>
            </a:endParaRPr>
          </a:p>
        </p:txBody>
      </p:sp>
      <p:sp>
        <p:nvSpPr>
          <p:cNvPr id="130051"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689B21CC-7465-4F7C-BA7A-88DEA0786095}" type="slidenum">
              <a:rPr smtClean="0">
                <a:latin typeface="Calibri" pitchFamily="34" charset="0"/>
                <a:cs typeface="Arial" charset="0"/>
              </a:rPr>
              <a:pPr fontAlgn="base">
                <a:spcBef>
                  <a:spcPct val="0"/>
                </a:spcBef>
                <a:spcAft>
                  <a:spcPct val="0"/>
                </a:spcAft>
              </a:pPr>
              <a:t>57</a:t>
            </a:fld>
            <a:endParaRPr smtClean="0">
              <a:latin typeface="Calibri" pitchFamily="34" charset="0"/>
              <a:cs typeface="Arial"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1 Marcador de imagen de diapositiva"/>
          <p:cNvSpPr>
            <a:spLocks noGrp="1" noRot="1" noChangeAspect="1"/>
          </p:cNvSpPr>
          <p:nvPr>
            <p:ph type="sldImg"/>
          </p:nvPr>
        </p:nvSpPr>
        <p:spPr>
          <a:ln/>
        </p:spPr>
      </p:sp>
      <p:sp>
        <p:nvSpPr>
          <p:cNvPr id="132098" name="2 Marcador de notas"/>
          <p:cNvSpPr txBox="1">
            <a:spLocks noGrp="1"/>
          </p:cNvSpPr>
          <p:nvPr>
            <p:ph type="body" idx="1"/>
          </p:nvPr>
        </p:nvSpPr>
        <p:spPr bwMode="auto">
          <a:noFill/>
        </p:spPr>
        <p:txBody>
          <a:bodyPr numCol="1">
            <a:prstTxWarp prst="textNoShape">
              <a:avLst/>
            </a:prstTxWarp>
          </a:bodyPr>
          <a:lstStyle/>
          <a:p>
            <a:pPr eaLnBrk="1"/>
            <a:r>
              <a:rPr smtClean="0">
                <a:latin typeface="Calibri" pitchFamily="34" charset="0"/>
              </a:rPr>
              <a:t>El último paso para terminar de configurar un proyecto recién creado es probar la conexión con el repositorio.</a:t>
            </a:r>
          </a:p>
          <a:p>
            <a:pPr eaLnBrk="1"/>
            <a:endParaRPr lang="en-US" smtClean="0">
              <a:latin typeface="Calibri" pitchFamily="34" charset="0"/>
            </a:endParaRPr>
          </a:p>
          <a:p>
            <a:pPr eaLnBrk="1"/>
            <a:r>
              <a:rPr smtClean="0">
                <a:latin typeface="Calibri" pitchFamily="34" charset="0"/>
              </a:rPr>
              <a:t>A cada proyecto se le puede asociar un repositorio para el control de versiones de código fuente o cualquier otro tipo de documentación.</a:t>
            </a:r>
          </a:p>
          <a:p>
            <a:pPr algn="ctr" eaLnBrk="1"/>
            <a:endParaRPr smtClean="0">
              <a:latin typeface="Calibri" pitchFamily="34" charset="0"/>
            </a:endParaRPr>
          </a:p>
          <a:p>
            <a:pPr eaLnBrk="1"/>
            <a:r>
              <a:rPr smtClean="0">
                <a:latin typeface="Calibri" pitchFamily="34" charset="0"/>
              </a:rPr>
              <a:t>Cuando el proyecto se crea, automáticamente se genera el Repositorio de ProjETSII. Esta acción puede tomar unos minutos, durante los cuales aparece el siguiente mensaje por pantalla (1). Una vez que está creado, ProjETSII le indicará al alumno la URL del repositorio que tiene que copiar para configurar su cliente de SVN (</a:t>
            </a:r>
            <a:r>
              <a:rPr i="1" smtClean="0">
                <a:latin typeface="Calibri" pitchFamily="34" charset="0"/>
              </a:rPr>
              <a:t>TortoiseSVN</a:t>
            </a:r>
            <a:r>
              <a:rPr smtClean="0">
                <a:latin typeface="Calibri" pitchFamily="34" charset="0"/>
              </a:rPr>
              <a:t>, </a:t>
            </a:r>
            <a:r>
              <a:rPr i="1" smtClean="0">
                <a:latin typeface="Calibri" pitchFamily="34" charset="0"/>
              </a:rPr>
              <a:t>RapidSVN</a:t>
            </a:r>
            <a:r>
              <a:rPr smtClean="0">
                <a:latin typeface="Calibri" pitchFamily="34" charset="0"/>
              </a:rPr>
              <a:t>, etc.).</a:t>
            </a:r>
          </a:p>
          <a:p>
            <a:pPr eaLnBrk="1"/>
            <a:endParaRPr lang="en-US" smtClean="0">
              <a:latin typeface="Calibri" pitchFamily="34" charset="0"/>
            </a:endParaRPr>
          </a:p>
          <a:p>
            <a:pPr eaLnBrk="1"/>
            <a:r>
              <a:rPr smtClean="0">
                <a:latin typeface="Calibri" pitchFamily="34" charset="0"/>
              </a:rPr>
              <a:t>Una vez que se configura el cliente y se comienza a enviar archivos al repositorio, un miembro del proyecto podrá navegar por las revisiones y ver todos los cambios que han sucedido en el repositorio. La lista con los cambios también se puede visualizar en el módulo de Actividad.</a:t>
            </a:r>
          </a:p>
        </p:txBody>
      </p:sp>
      <p:sp>
        <p:nvSpPr>
          <p:cNvPr id="132099"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CDC7C93B-CD44-45AB-8043-396A7789FCF5}" type="slidenum">
              <a:rPr smtClean="0">
                <a:latin typeface="Calibri" pitchFamily="34" charset="0"/>
                <a:cs typeface="Arial" charset="0"/>
              </a:rPr>
              <a:pPr fontAlgn="base">
                <a:spcBef>
                  <a:spcPct val="0"/>
                </a:spcBef>
                <a:spcAft>
                  <a:spcPct val="0"/>
                </a:spcAft>
              </a:pPr>
              <a:t>58</a:t>
            </a:fld>
            <a:endParaRPr smtClean="0">
              <a:latin typeface="Calibri" pitchFamily="34" charset="0"/>
              <a:cs typeface="Arial"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1 Marcador de imagen de diapositiva"/>
          <p:cNvSpPr>
            <a:spLocks noGrp="1" noRot="1" noChangeAspect="1"/>
          </p:cNvSpPr>
          <p:nvPr>
            <p:ph type="sldImg"/>
          </p:nvPr>
        </p:nvSpPr>
        <p:spPr>
          <a:ln/>
        </p:spPr>
      </p:sp>
      <p:sp>
        <p:nvSpPr>
          <p:cNvPr id="134146" name="2 Marcador de notas"/>
          <p:cNvSpPr txBox="1">
            <a:spLocks noGrp="1"/>
          </p:cNvSpPr>
          <p:nvPr>
            <p:ph type="body" idx="1"/>
          </p:nvPr>
        </p:nvSpPr>
        <p:spPr bwMode="auto">
          <a:noFill/>
        </p:spPr>
        <p:txBody>
          <a:bodyPr numCol="1">
            <a:prstTxWarp prst="textNoShape">
              <a:avLst/>
            </a:prstTxWarp>
          </a:bodyPr>
          <a:lstStyle/>
          <a:p>
            <a:pPr eaLnBrk="1"/>
            <a:r>
              <a:rPr smtClean="0">
                <a:latin typeface="Calibri" pitchFamily="34" charset="0"/>
              </a:rPr>
              <a:t>Una vez que hemos copiado la URL del repositorio remoto tenemos que crearnos nuestro repositorio en local. Para este curso haremos uso del popular cliente </a:t>
            </a:r>
            <a:r>
              <a:rPr i="1" smtClean="0">
                <a:latin typeface="Calibri" pitchFamily="34" charset="0"/>
              </a:rPr>
              <a:t>TortoiseSVN </a:t>
            </a:r>
            <a:r>
              <a:rPr smtClean="0">
                <a:latin typeface="Calibri" pitchFamily="34" charset="0"/>
              </a:rPr>
              <a:t>para Windows.</a:t>
            </a:r>
          </a:p>
          <a:p>
            <a:pPr eaLnBrk="1"/>
            <a:endParaRPr smtClean="0">
              <a:latin typeface="Calibri" pitchFamily="34" charset="0"/>
            </a:endParaRPr>
          </a:p>
          <a:p>
            <a:pPr eaLnBrk="1"/>
            <a:r>
              <a:rPr i="1" smtClean="0">
                <a:latin typeface="Calibri" pitchFamily="34" charset="0"/>
              </a:rPr>
              <a:t>TortoiseSVN</a:t>
            </a:r>
            <a:r>
              <a:rPr smtClean="0">
                <a:latin typeface="Calibri" pitchFamily="34" charset="0"/>
              </a:rPr>
              <a:t> puede descargarse gratuitamente desde su página web, y también está disponible en el proyecto de Ayuda de ProjETSII. La instalación no tiene ninguna complicación y una vez se termine la instalación se añadirán una serie de entradas en el menú contextual del explorador de Windows.</a:t>
            </a:r>
          </a:p>
          <a:p>
            <a:pPr eaLnBrk="1"/>
            <a:endParaRPr smtClean="0">
              <a:latin typeface="Calibri" pitchFamily="34" charset="0"/>
            </a:endParaRPr>
          </a:p>
          <a:p>
            <a:pPr eaLnBrk="1"/>
            <a:r>
              <a:rPr smtClean="0">
                <a:latin typeface="Calibri" pitchFamily="34" charset="0"/>
              </a:rPr>
              <a:t>Si abrimos el explorador y hacemos clic sobre el menú Archivo vemos una entrada de menú </a:t>
            </a:r>
            <a:r>
              <a:rPr i="1" smtClean="0">
                <a:latin typeface="Calibri" pitchFamily="34" charset="0"/>
              </a:rPr>
              <a:t>checkout</a:t>
            </a:r>
            <a:r>
              <a:rPr smtClean="0">
                <a:latin typeface="Calibri" pitchFamily="34" charset="0"/>
              </a:rPr>
              <a:t>  (u Obtener, si está en castellano) y otra TortoiseSVN. Este menú también podremos obtenerlo si hacemos click con el botón derecho encima de la carpeta concreta que queramos usar como repositorio local. Si pulsamos sobre </a:t>
            </a:r>
            <a:r>
              <a:rPr b="1" smtClean="0">
                <a:latin typeface="Calibri" pitchFamily="34" charset="0"/>
              </a:rPr>
              <a:t>checkout,</a:t>
            </a:r>
            <a:r>
              <a:rPr smtClean="0">
                <a:latin typeface="Calibri" pitchFamily="34" charset="0"/>
              </a:rPr>
              <a:t> </a:t>
            </a:r>
            <a:r>
              <a:rPr i="1" smtClean="0">
                <a:latin typeface="Calibri" pitchFamily="34" charset="0"/>
              </a:rPr>
              <a:t>TortoiseSVN</a:t>
            </a:r>
            <a:r>
              <a:rPr smtClean="0">
                <a:latin typeface="Calibri" pitchFamily="34" charset="0"/>
              </a:rPr>
              <a:t> comprobará los archivos del repositorio, para lo cual tenemos que pasarle la URL del repositorio y el directorio en que guardaremos en local los archivos que bajemos del repositorio. </a:t>
            </a:r>
          </a:p>
          <a:p>
            <a:pPr eaLnBrk="1"/>
            <a:endParaRPr smtClean="0">
              <a:latin typeface="Calibri" pitchFamily="34" charset="0"/>
            </a:endParaRPr>
          </a:p>
          <a:p>
            <a:pPr eaLnBrk="1"/>
            <a:r>
              <a:rPr smtClean="0">
                <a:latin typeface="Calibri" pitchFamily="34" charset="0"/>
              </a:rPr>
              <a:t>Para el resto de opciones dejar las que vienen por defecto.</a:t>
            </a:r>
          </a:p>
          <a:p>
            <a:pPr eaLnBrk="1"/>
            <a:endParaRPr smtClean="0">
              <a:latin typeface="Calibri" pitchFamily="34" charset="0"/>
            </a:endParaRPr>
          </a:p>
          <a:p>
            <a:pPr eaLnBrk="1"/>
            <a:endParaRPr smtClean="0">
              <a:latin typeface="Calibri" pitchFamily="34" charset="0"/>
            </a:endParaRPr>
          </a:p>
        </p:txBody>
      </p:sp>
      <p:sp>
        <p:nvSpPr>
          <p:cNvPr id="134147"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DD31659B-76A6-42AE-8A3D-F4E919714D81}" type="slidenum">
              <a:rPr smtClean="0">
                <a:latin typeface="Calibri" pitchFamily="34" charset="0"/>
                <a:cs typeface="Arial" charset="0"/>
              </a:rPr>
              <a:pPr fontAlgn="base">
                <a:spcBef>
                  <a:spcPct val="0"/>
                </a:spcBef>
                <a:spcAft>
                  <a:spcPct val="0"/>
                </a:spcAft>
              </a:pPr>
              <a:t>59</a:t>
            </a:fld>
            <a:endParaRPr smtClean="0">
              <a:latin typeface="Calibri" pitchFamily="34" charset="0"/>
              <a:cs typeface="Arial"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1 Marcador de imagen de diapositiva"/>
          <p:cNvSpPr>
            <a:spLocks noGrp="1" noRot="1" noChangeAspect="1"/>
          </p:cNvSpPr>
          <p:nvPr>
            <p:ph type="sldImg"/>
          </p:nvPr>
        </p:nvSpPr>
        <p:spPr>
          <a:ln/>
        </p:spPr>
      </p:sp>
      <p:sp>
        <p:nvSpPr>
          <p:cNvPr id="136194" name="2 Marcador de notas"/>
          <p:cNvSpPr txBox="1">
            <a:spLocks noGrp="1"/>
          </p:cNvSpPr>
          <p:nvPr>
            <p:ph type="body" idx="1"/>
          </p:nvPr>
        </p:nvSpPr>
        <p:spPr bwMode="auto">
          <a:noFill/>
        </p:spPr>
        <p:txBody>
          <a:bodyPr numCol="1">
            <a:prstTxWarp prst="textNoShape">
              <a:avLst/>
            </a:prstTxWarp>
          </a:bodyPr>
          <a:lstStyle/>
          <a:p>
            <a:pPr eaLnBrk="1"/>
            <a:r>
              <a:rPr smtClean="0">
                <a:latin typeface="Calibri" pitchFamily="34" charset="0"/>
              </a:rPr>
              <a:t>Al darle a aceptar el cliente SVN nos pedirá las credenciales de ProjETSII. Aquí tenemos que introducir el nombre de usuario y el password de un miembro del proyecto con derechos de escritura sobre el repositorio, es decir, Alumno o Colaborador.</a:t>
            </a:r>
          </a:p>
          <a:p>
            <a:pPr eaLnBrk="1"/>
            <a:endParaRPr smtClean="0">
              <a:latin typeface="Calibri" pitchFamily="34" charset="0"/>
            </a:endParaRPr>
          </a:p>
          <a:p>
            <a:pPr eaLnBrk="1"/>
            <a:r>
              <a:rPr smtClean="0">
                <a:latin typeface="Calibri" pitchFamily="34" charset="0"/>
              </a:rPr>
              <a:t>Al hacer click de nuevo en Aceptar, se creará el directorio donde guardará la copia del repositorio (si este no existía) y se descargarán los archivos del repositorio remoto a este en local. En nuestro caso, dado que no tenemos ningún archivo aún en el repositorio remoto, simplemente se creará un directorio vacío. Una vez que hemos hecho esto podremos añadir, borrar o modificar los archivos en local y mandarlos luego al repositorio remoto.</a:t>
            </a:r>
          </a:p>
          <a:p>
            <a:pPr eaLnBrk="1"/>
            <a:endParaRPr smtClean="0">
              <a:latin typeface="Calibri" pitchFamily="34" charset="0"/>
            </a:endParaRPr>
          </a:p>
          <a:p>
            <a:pPr eaLnBrk="1"/>
            <a:r>
              <a:rPr smtClean="0">
                <a:latin typeface="Calibri" pitchFamily="34" charset="0"/>
              </a:rPr>
              <a:t>Podemos comprobar que la sincronización ha sido un éxito si el mensaje del cliente SVN acaba con un «Completado, En Revisión: 0»</a:t>
            </a:r>
          </a:p>
          <a:p>
            <a:pPr eaLnBrk="1"/>
            <a:endParaRPr smtClean="0">
              <a:latin typeface="Calibri" pitchFamily="34" charset="0"/>
            </a:endParaRPr>
          </a:p>
          <a:p>
            <a:pPr eaLnBrk="1"/>
            <a:r>
              <a:rPr smtClean="0">
                <a:latin typeface="Calibri" pitchFamily="34" charset="0"/>
              </a:rPr>
              <a:t>Si os habéis fijado ha aparecido una marca con fondo verde sobre el directorio donde tenemos el repositorio local. Esto significa que el directorio está actualizado respecto del repositorio remoto. </a:t>
            </a:r>
          </a:p>
          <a:p>
            <a:pPr eaLnBrk="1"/>
            <a:endParaRPr smtClean="0">
              <a:latin typeface="Calibri" pitchFamily="34" charset="0"/>
            </a:endParaRPr>
          </a:p>
          <a:p>
            <a:pPr eaLnBrk="1"/>
            <a:endParaRPr smtClean="0">
              <a:latin typeface="Calibri" pitchFamily="34" charset="0"/>
            </a:endParaRPr>
          </a:p>
        </p:txBody>
      </p:sp>
      <p:sp>
        <p:nvSpPr>
          <p:cNvPr id="136195"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3E2BD4D0-3B7F-4BE6-87D4-DBDA909B7D60}" type="slidenum">
              <a:rPr smtClean="0">
                <a:latin typeface="Calibri" pitchFamily="34" charset="0"/>
                <a:cs typeface="Arial" charset="0"/>
              </a:rPr>
              <a:pPr fontAlgn="base">
                <a:spcBef>
                  <a:spcPct val="0"/>
                </a:spcBef>
                <a:spcAft>
                  <a:spcPct val="0"/>
                </a:spcAft>
              </a:pPr>
              <a:t>60</a:t>
            </a:fld>
            <a:endParaRPr smtClean="0">
              <a:latin typeface="Calibri" pitchFamily="34" charset="0"/>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1 Marcador de imagen de diapositiva"/>
          <p:cNvSpPr>
            <a:spLocks noGrp="1" noRot="1" noChangeAspect="1"/>
          </p:cNvSpPr>
          <p:nvPr>
            <p:ph type="sldImg"/>
          </p:nvPr>
        </p:nvSpPr>
        <p:spPr>
          <a:ln/>
        </p:spPr>
      </p:sp>
      <p:sp>
        <p:nvSpPr>
          <p:cNvPr id="26626" name="2 Marcador de notas"/>
          <p:cNvSpPr txBox="1">
            <a:spLocks noGrp="1"/>
          </p:cNvSpPr>
          <p:nvPr>
            <p:ph type="body" sz="quarter" idx="1"/>
          </p:nvPr>
        </p:nvSpPr>
        <p:spPr bwMode="auto">
          <a:noFill/>
        </p:spPr>
        <p:txBody>
          <a:bodyPr numCol="1">
            <a:prstTxWarp prst="textNoShape">
              <a:avLst/>
            </a:prstTxWarp>
          </a:bodyPr>
          <a:lstStyle/>
          <a:p>
            <a:pPr eaLnBrk="1"/>
            <a:r>
              <a:rPr smtClean="0">
                <a:latin typeface="Calibri" pitchFamily="34" charset="0"/>
              </a:rPr>
              <a:t>El objetivo es dotar a la ETSII de un conjunto de herramientas de ingeniería que familiaricen al alumnado con los entornos de trabajo usuales en las empresas del sector TIC, en especial las orientadas a servicios de desarrollo software. </a:t>
            </a:r>
          </a:p>
          <a:p>
            <a:pPr eaLnBrk="1"/>
            <a:endParaRPr smtClean="0">
              <a:latin typeface="Calibri" pitchFamily="34" charset="0"/>
            </a:endParaRPr>
          </a:p>
          <a:p>
            <a:pPr eaLnBrk="1"/>
            <a:r>
              <a:rPr smtClean="0">
                <a:latin typeface="Calibri" pitchFamily="34" charset="0"/>
              </a:rPr>
              <a:t>A través de estas herramientas los profesores podrán dirigir y revisar en tiempo real los trabajos asignados a los alumnos – ya sean individuales o en grupo – así como gestionar la revisión de los trabajos y su corrección en base a la gestión de errores. </a:t>
            </a:r>
          </a:p>
          <a:p>
            <a:pPr eaLnBrk="1"/>
            <a:endParaRPr smtClean="0">
              <a:latin typeface="Calibri" pitchFamily="34" charset="0"/>
            </a:endParaRPr>
          </a:p>
          <a:p>
            <a:pPr eaLnBrk="1"/>
            <a:r>
              <a:rPr smtClean="0">
                <a:latin typeface="Calibri" pitchFamily="34" charset="0"/>
              </a:rPr>
              <a:t>Los alumnos a su vez, deberán poder sincronizar las tareas y peticiones asignada en los proyectos con una herramienta de control de versiones que les permitirá mostrar el código y los avances realizados en las prácticas al profesor, sin necesidad de cambiar de entorno ni de una manera presencial.</a:t>
            </a:r>
          </a:p>
          <a:p>
            <a:pPr eaLnBrk="1"/>
            <a:endParaRPr smtClean="0">
              <a:latin typeface="Calibri" pitchFamily="34" charset="0"/>
            </a:endParaRPr>
          </a:p>
          <a:p>
            <a:pPr eaLnBrk="1"/>
            <a:r>
              <a:rPr smtClean="0">
                <a:latin typeface="Calibri" pitchFamily="34" charset="0"/>
              </a:rPr>
              <a:t>ProjETSII está basado en algunas de las herramientas de gestión de proyectos más comunes en nuestro entorno empresarial, por lo que todo lo que nuestros alumnos aprendan sobre ella tendrá un gran valor en sus futuras carreras profesionales.</a:t>
            </a:r>
          </a:p>
          <a:p>
            <a:pPr eaLnBrk="1"/>
            <a:endParaRPr smtClean="0">
              <a:latin typeface="Calibri" pitchFamily="34" charset="0"/>
            </a:endParaRPr>
          </a:p>
        </p:txBody>
      </p:sp>
      <p:sp>
        <p:nvSpPr>
          <p:cNvPr id="4" name="3 Marcador de número de diapositiva"/>
          <p:cNvSpPr txBox="1"/>
          <p:nvPr/>
        </p:nvSpPr>
        <p:spPr>
          <a:xfrm>
            <a:off x="3884613" y="8685213"/>
            <a:ext cx="2971800" cy="4572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242B08D8-0785-423A-9195-7A1E50AF2256}" type="slidenum">
              <a:rPr kern="0">
                <a:solidFill>
                  <a:srgbClr val="000000"/>
                </a:solidFill>
                <a:latin typeface="+mn-lt"/>
                <a:cs typeface="+mn-cs"/>
              </a:rPr>
              <a:pPr algn="r" fontAlgn="auto">
                <a:spcBef>
                  <a:spcPts val="0"/>
                </a:spcBef>
                <a:spcAft>
                  <a:spcPts val="0"/>
                </a:spcAft>
                <a:defRPr sz="1800" b="0" i="0" u="none" strike="noStrike" kern="0" cap="none" spc="0" baseline="0">
                  <a:solidFill>
                    <a:srgbClr val="000000"/>
                  </a:solidFill>
                  <a:uFillTx/>
                </a:defRPr>
              </a:pPr>
              <a:t>6</a:t>
            </a:fld>
            <a:endParaRPr lang="es-ES" sz="1200">
              <a:solidFill>
                <a:srgbClr val="000000"/>
              </a:solidFill>
              <a:latin typeface="Calibri"/>
              <a:cs typeface="+mn-cs"/>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1 Marcador de imagen de diapositiva"/>
          <p:cNvSpPr>
            <a:spLocks noGrp="1" noRot="1" noChangeAspect="1"/>
          </p:cNvSpPr>
          <p:nvPr>
            <p:ph type="sldImg"/>
          </p:nvPr>
        </p:nvSpPr>
        <p:spPr>
          <a:ln/>
        </p:spPr>
      </p:sp>
      <p:sp>
        <p:nvSpPr>
          <p:cNvPr id="138242" name="2 Marcador de notas"/>
          <p:cNvSpPr txBox="1">
            <a:spLocks noGrp="1"/>
          </p:cNvSpPr>
          <p:nvPr>
            <p:ph type="body" idx="1"/>
          </p:nvPr>
        </p:nvSpPr>
        <p:spPr bwMode="auto">
          <a:noFill/>
        </p:spPr>
        <p:txBody>
          <a:bodyPr numCol="1">
            <a:prstTxWarp prst="textNoShape">
              <a:avLst/>
            </a:prstTxWarp>
          </a:bodyPr>
          <a:lstStyle/>
          <a:p>
            <a:pPr eaLnBrk="1"/>
            <a:r>
              <a:rPr smtClean="0">
                <a:latin typeface="Calibri" pitchFamily="34" charset="0"/>
              </a:rPr>
              <a:t>Una vez que hemos configurado el repositorio local y comprobado que la conexión funciona, ya hemos terminado con la creación y configuración inicial del proyecto. Ya podemos empezar a registrar tareas.</a:t>
            </a:r>
          </a:p>
          <a:p>
            <a:pPr eaLnBrk="1"/>
            <a:endParaRPr smtClean="0">
              <a:latin typeface="Calibri" pitchFamily="34" charset="0"/>
            </a:endParaRPr>
          </a:p>
          <a:p>
            <a:pPr eaLnBrk="1"/>
            <a:r>
              <a:rPr smtClean="0">
                <a:latin typeface="Calibri" pitchFamily="34" charset="0"/>
              </a:rPr>
              <a:t>Sólo los Alumnos pueden crear nuevas tareas y finalizarlas, aunque los Colaboradores (y según el caso también los profesores) pueden modificar el estado de las ya existentes  (ver Permisos en diapositiva #27).</a:t>
            </a:r>
            <a:br>
              <a:rPr smtClean="0">
                <a:latin typeface="Calibri" pitchFamily="34" charset="0"/>
              </a:rPr>
            </a:br>
            <a:endParaRPr smtClean="0">
              <a:latin typeface="Calibri" pitchFamily="34" charset="0"/>
            </a:endParaRPr>
          </a:p>
          <a:p>
            <a:pPr eaLnBrk="1"/>
            <a:r>
              <a:rPr smtClean="0">
                <a:latin typeface="Calibri" pitchFamily="34" charset="0"/>
              </a:rPr>
              <a:t>Cuando se crea una nueva tarea, se han de rellenar una serie de campos. Posiblemente el más importante es el campo “Tipo de Tarea” que nos clasifica la Tarea y nos servirá más adelante para la generación de informes de tiempo invertido. Otro muy importante es “Estado”, que junto con el rol del usuario miembro del proyecto marca el flujo de trabajo por donde  puede derivar la Tarea. Inicialmente sólo se permite que el Alumno establezca el estado “Nuevo” o “En Progreso” (esta última para el caso de que se registre la Tarea con posterioridad a su comienzo.</a:t>
            </a:r>
          </a:p>
          <a:p>
            <a:pPr eaLnBrk="1"/>
            <a:endParaRPr smtClean="0">
              <a:latin typeface="Calibri" pitchFamily="34" charset="0"/>
            </a:endParaRPr>
          </a:p>
          <a:p>
            <a:pPr eaLnBrk="1"/>
            <a:r>
              <a:rPr smtClean="0">
                <a:latin typeface="Calibri" pitchFamily="34" charset="0"/>
              </a:rPr>
              <a:t>Podemos asociar la tarea a una versión definida en la planificación y a una categoría de tareas establecida previamente por los miembros del proyecto. También puede ser de interés establecer una fecha de fin que aparecerá marcada en el calendario (la de inicio aparece establecida por defecto a fecha de creación de la tarea, aunque se puede modificar).</a:t>
            </a:r>
          </a:p>
          <a:p>
            <a:pPr eaLnBrk="1"/>
            <a:endParaRPr smtClean="0">
              <a:latin typeface="Calibri" pitchFamily="34" charset="0"/>
            </a:endParaRPr>
          </a:p>
          <a:p>
            <a:pPr eaLnBrk="1"/>
            <a:r>
              <a:rPr smtClean="0">
                <a:latin typeface="Calibri" pitchFamily="34" charset="0"/>
              </a:rPr>
              <a:t>Finalmente, podemos indicar también quien será el miembro responsable de la tarea («Asignado a») y quienes serán notificados en caso de algún cambio («Seguidores»).</a:t>
            </a:r>
          </a:p>
          <a:p>
            <a:pPr eaLnBrk="1"/>
            <a:endParaRPr smtClean="0">
              <a:latin typeface="Calibri" pitchFamily="34" charset="0"/>
            </a:endParaRPr>
          </a:p>
        </p:txBody>
      </p:sp>
      <p:sp>
        <p:nvSpPr>
          <p:cNvPr id="138243"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701B467F-E5BC-4832-BCA6-8D116C8B05DD}" type="slidenum">
              <a:rPr smtClean="0">
                <a:latin typeface="Calibri" pitchFamily="34" charset="0"/>
                <a:cs typeface="Arial" charset="0"/>
              </a:rPr>
              <a:pPr fontAlgn="base">
                <a:spcBef>
                  <a:spcPct val="0"/>
                </a:spcBef>
                <a:spcAft>
                  <a:spcPct val="0"/>
                </a:spcAft>
              </a:pPr>
              <a:t>61</a:t>
            </a:fld>
            <a:endParaRPr smtClean="0">
              <a:latin typeface="Calibri" pitchFamily="34" charset="0"/>
              <a:cs typeface="Arial"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1 Marcador de imagen de diapositiva"/>
          <p:cNvSpPr>
            <a:spLocks noGrp="1" noRot="1" noChangeAspect="1"/>
          </p:cNvSpPr>
          <p:nvPr>
            <p:ph type="sldImg"/>
          </p:nvPr>
        </p:nvSpPr>
        <p:spPr>
          <a:ln/>
        </p:spPr>
      </p:sp>
      <p:sp>
        <p:nvSpPr>
          <p:cNvPr id="140290" name="2 Marcador de notas"/>
          <p:cNvSpPr txBox="1">
            <a:spLocks noGrp="1"/>
          </p:cNvSpPr>
          <p:nvPr>
            <p:ph type="body" sz="quarter" idx="1"/>
          </p:nvPr>
        </p:nvSpPr>
        <p:spPr bwMode="auto">
          <a:noFill/>
        </p:spPr>
        <p:txBody>
          <a:bodyPr numCol="1">
            <a:prstTxWarp prst="textNoShape">
              <a:avLst/>
            </a:prstTxWarp>
          </a:bodyPr>
          <a:lstStyle/>
          <a:p>
            <a:pPr eaLnBrk="1"/>
            <a:r>
              <a:rPr smtClean="0">
                <a:latin typeface="Calibri" pitchFamily="34" charset="0"/>
              </a:rPr>
              <a:t>Normalmente las tareas de nuestros proyectos registrarán tareas de programación o cambios en nuestro repositorio de software (o de documentos). Lo conveniente es registrar la tarea en ProjETSII, después llevarla a cabo y finalmente registrar los tiempos. Aunque también puede llevarse a cabo la tarea y registrarlo a posteriori (como el usuario prefiera).</a:t>
            </a:r>
          </a:p>
          <a:p>
            <a:pPr eaLnBrk="1"/>
            <a:endParaRPr smtClean="0">
              <a:latin typeface="Calibri" pitchFamily="34" charset="0"/>
            </a:endParaRPr>
          </a:p>
          <a:p>
            <a:pPr eaLnBrk="1"/>
            <a:r>
              <a:rPr smtClean="0">
                <a:latin typeface="Calibri" pitchFamily="34" charset="0"/>
              </a:rPr>
              <a:t>En este ejemplo hemos optado por la primera opción y después de registrar la primera tarea de programación vamos a llevarla a cabo. Como se indicaba en la diapositiva anterior vamos a implementar un clásico «Hola Mundo» en Java.</a:t>
            </a:r>
          </a:p>
          <a:p>
            <a:pPr eaLnBrk="1"/>
            <a:endParaRPr smtClean="0">
              <a:latin typeface="Calibri" pitchFamily="34" charset="0"/>
            </a:endParaRPr>
          </a:p>
          <a:p>
            <a:pPr eaLnBrk="1"/>
            <a:r>
              <a:rPr smtClean="0">
                <a:latin typeface="Calibri" pitchFamily="34" charset="0"/>
              </a:rPr>
              <a:t>Una vez programado, vamos a añadir nuestro primer archivo al repositorio remoto, por ejemplo HolaMundo.java. En cuanto se cree el archivo de código, </a:t>
            </a:r>
            <a:r>
              <a:rPr i="1" smtClean="0">
                <a:latin typeface="Calibri" pitchFamily="34" charset="0"/>
              </a:rPr>
              <a:t>TortoiseSVN</a:t>
            </a:r>
            <a:r>
              <a:rPr smtClean="0">
                <a:latin typeface="Calibri" pitchFamily="34" charset="0"/>
              </a:rPr>
              <a:t> lo señalará con el símbolo «?» indicando que es un elemento no registrado en el repositorio.</a:t>
            </a:r>
          </a:p>
          <a:p>
            <a:pPr eaLnBrk="1"/>
            <a:endParaRPr smtClean="0">
              <a:latin typeface="Calibri" pitchFamily="34" charset="0"/>
            </a:endParaRPr>
          </a:p>
          <a:p>
            <a:pPr eaLnBrk="1"/>
            <a:r>
              <a:rPr smtClean="0">
                <a:latin typeface="Calibri" pitchFamily="34" charset="0"/>
              </a:rPr>
              <a:t>Si hacemos clic con el botón derecho sobre el archivo recién creado dentro de la entrada de menú para </a:t>
            </a:r>
            <a:r>
              <a:rPr i="1" smtClean="0">
                <a:latin typeface="Calibri" pitchFamily="34" charset="0"/>
              </a:rPr>
              <a:t>TortoiseSVN</a:t>
            </a:r>
            <a:r>
              <a:rPr smtClean="0">
                <a:latin typeface="Calibri" pitchFamily="34" charset="0"/>
              </a:rPr>
              <a:t> tenemos una opción «Add» (o «Añadir»). Hacemos clic sobre ella, lo que hace que aparezca una cruz en azul, indicando que se ha añadido el archivo al repositorio pero tenemos que enviarlo usando </a:t>
            </a:r>
            <a:r>
              <a:rPr i="1" smtClean="0">
                <a:latin typeface="Calibri" pitchFamily="34" charset="0"/>
              </a:rPr>
              <a:t>commit </a:t>
            </a:r>
            <a:r>
              <a:rPr smtClean="0">
                <a:latin typeface="Calibri" pitchFamily="34" charset="0"/>
              </a:rPr>
              <a:t>(«Confirmar»). </a:t>
            </a:r>
          </a:p>
          <a:p>
            <a:pPr eaLnBrk="1"/>
            <a:endParaRPr smtClean="0">
              <a:latin typeface="Calibri" pitchFamily="34" charset="0"/>
            </a:endParaRPr>
          </a:p>
        </p:txBody>
      </p:sp>
      <p:sp>
        <p:nvSpPr>
          <p:cNvPr id="4" name="3 Marcador de número de diapositiva"/>
          <p:cNvSpPr txBox="1"/>
          <p:nvPr/>
        </p:nvSpPr>
        <p:spPr>
          <a:xfrm>
            <a:off x="3884613" y="8685213"/>
            <a:ext cx="2971800" cy="4572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76973A6E-86CB-4647-88E1-8679BC8F2AED}" type="slidenum">
              <a:rPr kern="0">
                <a:solidFill>
                  <a:srgbClr val="000000"/>
                </a:solidFill>
                <a:latin typeface="+mn-lt"/>
                <a:cs typeface="+mn-cs"/>
              </a:rPr>
              <a:pPr algn="r" fontAlgn="auto">
                <a:spcBef>
                  <a:spcPts val="0"/>
                </a:spcBef>
                <a:spcAft>
                  <a:spcPts val="0"/>
                </a:spcAft>
                <a:defRPr sz="1800" b="0" i="0" u="none" strike="noStrike" kern="0" cap="none" spc="0" baseline="0">
                  <a:solidFill>
                    <a:srgbClr val="000000"/>
                  </a:solidFill>
                  <a:uFillTx/>
                </a:defRPr>
              </a:pPr>
              <a:t>62</a:t>
            </a:fld>
            <a:endParaRPr lang="es-ES" sz="1200">
              <a:solidFill>
                <a:srgbClr val="000000"/>
              </a:solidFill>
              <a:latin typeface="Calibri"/>
              <a:cs typeface="+mn-cs"/>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1 Marcador de imagen de diapositiva"/>
          <p:cNvSpPr>
            <a:spLocks noGrp="1" noRot="1" noChangeAspect="1"/>
          </p:cNvSpPr>
          <p:nvPr>
            <p:ph type="sldImg"/>
          </p:nvPr>
        </p:nvSpPr>
        <p:spPr>
          <a:ln/>
        </p:spPr>
      </p:sp>
      <p:sp>
        <p:nvSpPr>
          <p:cNvPr id="142338" name="2 Marcador de notas"/>
          <p:cNvSpPr txBox="1">
            <a:spLocks noGrp="1"/>
          </p:cNvSpPr>
          <p:nvPr>
            <p:ph type="body" sz="quarter" idx="1"/>
          </p:nvPr>
        </p:nvSpPr>
        <p:spPr bwMode="auto">
          <a:noFill/>
        </p:spPr>
        <p:txBody>
          <a:bodyPr numCol="1">
            <a:prstTxWarp prst="textNoShape">
              <a:avLst/>
            </a:prstTxWarp>
          </a:bodyPr>
          <a:lstStyle/>
          <a:p>
            <a:pPr eaLnBrk="1"/>
            <a:r>
              <a:rPr smtClean="0">
                <a:latin typeface="Calibri" pitchFamily="34" charset="0"/>
              </a:rPr>
              <a:t>Comprobamos que ha aparecido el símbolo de una exclamación en nuestro repositorio local («!»). Esto quiere decir que está no está sincronizado con el repositorio remoto y requiere de una sincronización.</a:t>
            </a:r>
          </a:p>
          <a:p>
            <a:pPr eaLnBrk="1"/>
            <a:endParaRPr smtClean="0">
              <a:latin typeface="Calibri" pitchFamily="34" charset="0"/>
            </a:endParaRPr>
          </a:p>
          <a:p>
            <a:pPr eaLnBrk="1"/>
            <a:r>
              <a:rPr smtClean="0">
                <a:latin typeface="Calibri" pitchFamily="34" charset="0"/>
              </a:rPr>
              <a:t>Si hacemos clic con el botón derecho ahora veremos que tenemos una opción «</a:t>
            </a:r>
            <a:r>
              <a:rPr i="1" smtClean="0">
                <a:latin typeface="Calibri" pitchFamily="34" charset="0"/>
              </a:rPr>
              <a:t>commit</a:t>
            </a:r>
            <a:r>
              <a:rPr smtClean="0">
                <a:latin typeface="Calibri" pitchFamily="34" charset="0"/>
              </a:rPr>
              <a:t>» o «confirmar» (actualizar el repositorio remoto con nuestra copia) y otra «</a:t>
            </a:r>
            <a:r>
              <a:rPr i="1" smtClean="0">
                <a:latin typeface="Calibri" pitchFamily="34" charset="0"/>
              </a:rPr>
              <a:t>update</a:t>
            </a:r>
            <a:r>
              <a:rPr smtClean="0">
                <a:latin typeface="Calibri" pitchFamily="34" charset="0"/>
              </a:rPr>
              <a:t>» o «actualizar» (actualizar la copia local con la versión del repositorio remoto). Hacemos clic sobre </a:t>
            </a:r>
            <a:r>
              <a:rPr b="1" i="1" smtClean="0">
                <a:latin typeface="Calibri" pitchFamily="34" charset="0"/>
              </a:rPr>
              <a:t>commit</a:t>
            </a:r>
            <a:r>
              <a:rPr smtClean="0">
                <a:latin typeface="Calibri" pitchFamily="34" charset="0"/>
              </a:rPr>
              <a:t>, con lo que nos pedirá nombre de usuario y contraseña otra vez.</a:t>
            </a:r>
          </a:p>
          <a:p>
            <a:pPr eaLnBrk="1"/>
            <a:endParaRPr smtClean="0">
              <a:latin typeface="Calibri" pitchFamily="34" charset="0"/>
            </a:endParaRPr>
          </a:p>
          <a:p>
            <a:pPr eaLnBrk="1"/>
            <a:r>
              <a:rPr smtClean="0">
                <a:latin typeface="Calibri" pitchFamily="34" charset="0"/>
              </a:rPr>
              <a:t>En la ventana de confirmación tendremos la opción de incluir un comentario al «commit». Existe una palabra reservada para asociar un «commit» a una tarea determinada: </a:t>
            </a:r>
            <a:r>
              <a:rPr b="1" smtClean="0">
                <a:latin typeface="Calibri" pitchFamily="34" charset="0"/>
              </a:rPr>
              <a:t>refs #n</a:t>
            </a:r>
            <a:r>
              <a:rPr smtClean="0">
                <a:latin typeface="Calibri" pitchFamily="34" charset="0"/>
              </a:rPr>
              <a:t>, siendo n el identificador numérico de la tarea.</a:t>
            </a:r>
          </a:p>
          <a:p>
            <a:pPr eaLnBrk="1"/>
            <a:endParaRPr smtClean="0">
              <a:latin typeface="Calibri" pitchFamily="34" charset="0"/>
            </a:endParaRPr>
          </a:p>
          <a:p>
            <a:pPr eaLnBrk="1"/>
            <a:r>
              <a:rPr smtClean="0">
                <a:latin typeface="Calibri" pitchFamily="34" charset="0"/>
              </a:rPr>
              <a:t>Al aceptar podremos comprobar que tanto el fichero Hola_Mundo.java como el directorio del repositorio local están actualizados (símbolo del visto bueno blanco sobre fondo verde tanto en la carpeta como en el fichero).</a:t>
            </a:r>
          </a:p>
          <a:p>
            <a:pPr eaLnBrk="1"/>
            <a:endParaRPr smtClean="0">
              <a:latin typeface="Calibri" pitchFamily="34" charset="0"/>
            </a:endParaRPr>
          </a:p>
          <a:p>
            <a:pPr eaLnBrk="1"/>
            <a:endParaRPr smtClean="0">
              <a:latin typeface="Calibri" pitchFamily="34" charset="0"/>
            </a:endParaRPr>
          </a:p>
          <a:p>
            <a:pPr eaLnBrk="1"/>
            <a:endParaRPr smtClean="0">
              <a:latin typeface="Calibri" pitchFamily="34" charset="0"/>
            </a:endParaRPr>
          </a:p>
        </p:txBody>
      </p:sp>
      <p:sp>
        <p:nvSpPr>
          <p:cNvPr id="4" name="3 Marcador de número de diapositiva"/>
          <p:cNvSpPr txBox="1"/>
          <p:nvPr/>
        </p:nvSpPr>
        <p:spPr>
          <a:xfrm>
            <a:off x="3884613" y="8685213"/>
            <a:ext cx="2971800" cy="4572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0DC08213-1F08-4979-8661-5DB3751204C9}" type="slidenum">
              <a:rPr kern="0">
                <a:solidFill>
                  <a:srgbClr val="000000"/>
                </a:solidFill>
                <a:latin typeface="+mn-lt"/>
                <a:cs typeface="+mn-cs"/>
              </a:rPr>
              <a:pPr algn="r" fontAlgn="auto">
                <a:spcBef>
                  <a:spcPts val="0"/>
                </a:spcBef>
                <a:spcAft>
                  <a:spcPts val="0"/>
                </a:spcAft>
                <a:defRPr sz="1800" b="0" i="0" u="none" strike="noStrike" kern="0" cap="none" spc="0" baseline="0">
                  <a:solidFill>
                    <a:srgbClr val="000000"/>
                  </a:solidFill>
                  <a:uFillTx/>
                </a:defRPr>
              </a:pPr>
              <a:t>63</a:t>
            </a:fld>
            <a:endParaRPr lang="es-ES" sz="1200">
              <a:solidFill>
                <a:srgbClr val="000000"/>
              </a:solidFill>
              <a:latin typeface="Calibri"/>
              <a:cs typeface="+mn-cs"/>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1 Marcador de imagen de diapositiva"/>
          <p:cNvSpPr>
            <a:spLocks noGrp="1" noRot="1" noChangeAspect="1"/>
          </p:cNvSpPr>
          <p:nvPr>
            <p:ph type="sldImg"/>
          </p:nvPr>
        </p:nvSpPr>
        <p:spPr>
          <a:ln/>
        </p:spPr>
      </p:sp>
      <p:sp>
        <p:nvSpPr>
          <p:cNvPr id="144386" name="2 Marcador de notas"/>
          <p:cNvSpPr txBox="1">
            <a:spLocks noGrp="1"/>
          </p:cNvSpPr>
          <p:nvPr>
            <p:ph type="body" idx="1"/>
          </p:nvPr>
        </p:nvSpPr>
        <p:spPr bwMode="auto">
          <a:noFill/>
        </p:spPr>
        <p:txBody>
          <a:bodyPr numCol="1">
            <a:prstTxWarp prst="textNoShape">
              <a:avLst/>
            </a:prstTxWarp>
          </a:bodyPr>
          <a:lstStyle/>
          <a:p>
            <a:pPr eaLnBrk="1"/>
            <a:r>
              <a:rPr smtClean="0">
                <a:latin typeface="Calibri" pitchFamily="34" charset="0"/>
              </a:rPr>
              <a:t>Para terminar la comprobación, podemos abrir el repositorio en ProjETSII y chequear que aparece un nuevo archivo Hola_Mundo.java y que ha cambiado el número de revisión de 0 a 1.</a:t>
            </a:r>
          </a:p>
          <a:p>
            <a:pPr eaLnBrk="1"/>
            <a:endParaRPr smtClean="0">
              <a:latin typeface="Calibri" pitchFamily="34" charset="0"/>
            </a:endParaRPr>
          </a:p>
          <a:p>
            <a:pPr eaLnBrk="1"/>
            <a:r>
              <a:rPr smtClean="0">
                <a:latin typeface="Calibri" pitchFamily="34" charset="0"/>
              </a:rPr>
              <a:t>A su vez, si hemos escrito el código de referencia de la tarea en el comentario del </a:t>
            </a:r>
            <a:r>
              <a:rPr i="1" smtClean="0">
                <a:latin typeface="Calibri" pitchFamily="34" charset="0"/>
              </a:rPr>
              <a:t>commit</a:t>
            </a:r>
            <a:r>
              <a:rPr smtClean="0">
                <a:latin typeface="Calibri" pitchFamily="34" charset="0"/>
              </a:rPr>
              <a:t> en el paso anterior, podremos comprobar que en la Tarea ha aparecido una nueva sección denominada «Revisiones Asociadas» con la información del </a:t>
            </a:r>
            <a:r>
              <a:rPr i="1" smtClean="0">
                <a:latin typeface="Calibri" pitchFamily="34" charset="0"/>
              </a:rPr>
              <a:t>commit</a:t>
            </a:r>
            <a:r>
              <a:rPr smtClean="0">
                <a:latin typeface="Calibri" pitchFamily="34" charset="0"/>
              </a:rPr>
              <a:t>.</a:t>
            </a:r>
          </a:p>
          <a:p>
            <a:pPr eaLnBrk="1"/>
            <a:endParaRPr smtClean="0">
              <a:latin typeface="Calibri" pitchFamily="34" charset="0"/>
            </a:endParaRPr>
          </a:p>
          <a:p>
            <a:pPr eaLnBrk="1"/>
            <a:r>
              <a:rPr smtClean="0">
                <a:latin typeface="Calibri" pitchFamily="34" charset="0"/>
              </a:rPr>
              <a:t>Podemos navegar del Repositorio a la tarea asociada haciendo click en el número de tarea</a:t>
            </a:r>
          </a:p>
          <a:p>
            <a:pPr eaLnBrk="1"/>
            <a:endParaRPr smtClean="0">
              <a:latin typeface="Calibri" pitchFamily="34" charset="0"/>
            </a:endParaRPr>
          </a:p>
        </p:txBody>
      </p:sp>
      <p:sp>
        <p:nvSpPr>
          <p:cNvPr id="144387"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E18CF2EB-0F85-4BC7-9688-756A782C1F5F}" type="slidenum">
              <a:rPr smtClean="0">
                <a:latin typeface="Calibri" pitchFamily="34" charset="0"/>
                <a:cs typeface="Arial" charset="0"/>
              </a:rPr>
              <a:pPr fontAlgn="base">
                <a:spcBef>
                  <a:spcPct val="0"/>
                </a:spcBef>
                <a:spcAft>
                  <a:spcPct val="0"/>
                </a:spcAft>
              </a:pPr>
              <a:t>64</a:t>
            </a:fld>
            <a:endParaRPr smtClean="0">
              <a:latin typeface="Calibri" pitchFamily="34" charset="0"/>
              <a:cs typeface="Arial"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1 Marcador de imagen de diapositiva"/>
          <p:cNvSpPr>
            <a:spLocks noGrp="1" noRot="1" noChangeAspect="1"/>
          </p:cNvSpPr>
          <p:nvPr>
            <p:ph type="sldImg"/>
          </p:nvPr>
        </p:nvSpPr>
        <p:spPr>
          <a:ln/>
        </p:spPr>
      </p:sp>
      <p:sp>
        <p:nvSpPr>
          <p:cNvPr id="146434" name="2 Marcador de notas"/>
          <p:cNvSpPr txBox="1">
            <a:spLocks noGrp="1"/>
          </p:cNvSpPr>
          <p:nvPr>
            <p:ph type="body" idx="1"/>
          </p:nvPr>
        </p:nvSpPr>
        <p:spPr bwMode="auto">
          <a:noFill/>
        </p:spPr>
        <p:txBody>
          <a:bodyPr numCol="1">
            <a:prstTxWarp prst="textNoShape">
              <a:avLst/>
            </a:prstTxWarp>
          </a:bodyPr>
          <a:lstStyle/>
          <a:p>
            <a:pPr eaLnBrk="1"/>
            <a:r>
              <a:rPr smtClean="0">
                <a:latin typeface="Calibri" pitchFamily="34" charset="0"/>
              </a:rPr>
              <a:t>Una vez que hemos terminado de trabajar en el código fuente, debemos actualizar el registro de la tarea con el tiempo invertido en los cambios y el cambio de algunos parámetros.</a:t>
            </a:r>
          </a:p>
          <a:p>
            <a:pPr eaLnBrk="1"/>
            <a:endParaRPr smtClean="0">
              <a:latin typeface="Calibri" pitchFamily="34" charset="0"/>
            </a:endParaRPr>
          </a:p>
          <a:p>
            <a:pPr eaLnBrk="1"/>
            <a:r>
              <a:rPr smtClean="0">
                <a:latin typeface="Calibri" pitchFamily="34" charset="0"/>
              </a:rPr>
              <a:t>Podemos registrar nuestros avances en la Tarea actualizando campos como «Estado», «% Realizado», «Prioridad» o «Fecha de Fin». Para ello basta con hacer click en el botón “Actualizar” (el que tiene el icono de un lápiz).</a:t>
            </a:r>
          </a:p>
          <a:p>
            <a:pPr eaLnBrk="1"/>
            <a:endParaRPr lang="en-US" smtClean="0">
              <a:latin typeface="Calibri" pitchFamily="34" charset="0"/>
            </a:endParaRPr>
          </a:p>
          <a:p>
            <a:pPr eaLnBrk="1"/>
            <a:r>
              <a:rPr smtClean="0">
                <a:latin typeface="Calibri" pitchFamily="34" charset="0"/>
              </a:rPr>
              <a:t>También podemos registrar el tiempo que hemos invertido en la tarea en la sección «Tiempo Dedicado», donde podremos describir en qué hemos avanzado. Ese tiempo invertido ha de estar asociado a una «Actividad» (el único campo obligatorio).</a:t>
            </a:r>
          </a:p>
          <a:p>
            <a:pPr eaLnBrk="1"/>
            <a:endParaRPr lang="en-US" smtClean="0">
              <a:latin typeface="Calibri" pitchFamily="34" charset="0"/>
            </a:endParaRPr>
          </a:p>
          <a:p>
            <a:pPr eaLnBrk="1"/>
            <a:r>
              <a:rPr smtClean="0">
                <a:latin typeface="Calibri" pitchFamily="34" charset="0"/>
              </a:rPr>
              <a:t>Si las propiedades iniciales de la Tarea cambia o se nos olvidó indicar algo cuando la creamos, siempre podemos re-editarla haciendo click en el botón «Más».</a:t>
            </a:r>
          </a:p>
          <a:p>
            <a:pPr eaLnBrk="1"/>
            <a:endParaRPr smtClean="0">
              <a:latin typeface="Calibri" pitchFamily="34" charset="0"/>
            </a:endParaRPr>
          </a:p>
        </p:txBody>
      </p:sp>
      <p:sp>
        <p:nvSpPr>
          <p:cNvPr id="146435"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C19E2B41-4640-44E9-83C6-4FF41C0D2511}" type="slidenum">
              <a:rPr smtClean="0">
                <a:latin typeface="Calibri" pitchFamily="34" charset="0"/>
                <a:cs typeface="Arial" charset="0"/>
              </a:rPr>
              <a:pPr fontAlgn="base">
                <a:spcBef>
                  <a:spcPct val="0"/>
                </a:spcBef>
                <a:spcAft>
                  <a:spcPct val="0"/>
                </a:spcAft>
              </a:pPr>
              <a:t>65</a:t>
            </a:fld>
            <a:endParaRPr smtClean="0">
              <a:latin typeface="Calibri" pitchFamily="34" charset="0"/>
              <a:cs typeface="Arial"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1 Marcador de imagen de diapositiva"/>
          <p:cNvSpPr>
            <a:spLocks noGrp="1" noRot="1" noChangeAspect="1"/>
          </p:cNvSpPr>
          <p:nvPr>
            <p:ph type="sldImg"/>
          </p:nvPr>
        </p:nvSpPr>
        <p:spPr>
          <a:ln/>
        </p:spPr>
      </p:sp>
      <p:sp>
        <p:nvSpPr>
          <p:cNvPr id="148482" name="2 Marcador de notas"/>
          <p:cNvSpPr txBox="1">
            <a:spLocks noGrp="1"/>
          </p:cNvSpPr>
          <p:nvPr>
            <p:ph type="body" idx="1"/>
          </p:nvPr>
        </p:nvSpPr>
        <p:spPr bwMode="auto">
          <a:noFill/>
        </p:spPr>
        <p:txBody>
          <a:bodyPr numCol="1">
            <a:prstTxWarp prst="textNoShape">
              <a:avLst/>
            </a:prstTxWarp>
          </a:bodyPr>
          <a:lstStyle/>
          <a:p>
            <a:pPr eaLnBrk="1"/>
            <a:r>
              <a:rPr smtClean="0">
                <a:latin typeface="Calibri" pitchFamily="34" charset="0"/>
              </a:rPr>
              <a:t>En el momento en que editemos algún archivo en local aparecerá una exclamación sobre fondo rojo en el archivo editado y los directorios que lo contienen, para avisarnos de que tenemos que actualizar el repositorio remoto con nuestra copia (es decir, hacer un </a:t>
            </a:r>
            <a:r>
              <a:rPr i="1" smtClean="0">
                <a:latin typeface="Calibri" pitchFamily="34" charset="0"/>
              </a:rPr>
              <a:t>commit</a:t>
            </a:r>
            <a:r>
              <a:rPr smtClean="0">
                <a:latin typeface="Calibri" pitchFamily="34" charset="0"/>
              </a:rPr>
              <a:t>).</a:t>
            </a:r>
          </a:p>
          <a:p>
            <a:pPr eaLnBrk="1"/>
            <a:endParaRPr smtClean="0">
              <a:latin typeface="Calibri" pitchFamily="34" charset="0"/>
            </a:endParaRPr>
          </a:p>
          <a:p>
            <a:pPr eaLnBrk="1"/>
            <a:r>
              <a:rPr smtClean="0">
                <a:latin typeface="Calibri" pitchFamily="34" charset="0"/>
              </a:rPr>
              <a:t>Por ejemplo, si hacemos algún cambio en el archivo Hola_Mundo.java del repositorio local, como por ejemplo incluir un mensaje de despedida añadiendo otra línea, por ejemplo:</a:t>
            </a:r>
          </a:p>
          <a:p>
            <a:pPr eaLnBrk="1"/>
            <a:endParaRPr smtClean="0">
              <a:latin typeface="Calibri" pitchFamily="34" charset="0"/>
            </a:endParaRPr>
          </a:p>
          <a:p>
            <a:pPr eaLnBrk="1"/>
            <a:r>
              <a:rPr smtClean="0">
                <a:latin typeface="Calibri" pitchFamily="34" charset="0"/>
              </a:rPr>
              <a:t>System.out.println("Adios");</a:t>
            </a:r>
          </a:p>
          <a:p>
            <a:pPr eaLnBrk="1"/>
            <a:endParaRPr smtClean="0">
              <a:latin typeface="Calibri" pitchFamily="34" charset="0"/>
            </a:endParaRPr>
          </a:p>
          <a:p>
            <a:pPr eaLnBrk="1"/>
            <a:r>
              <a:rPr smtClean="0">
                <a:latin typeface="Calibri" pitchFamily="34" charset="0"/>
              </a:rPr>
              <a:t>vemos que aparece una exclamación en fondo rojo sobre el archivo editado como hemos comentado. Si queremos actualizar la copia remota con la nueva versión de Hola_Mundo usamos </a:t>
            </a:r>
            <a:r>
              <a:rPr i="1" smtClean="0">
                <a:latin typeface="Calibri" pitchFamily="34" charset="0"/>
              </a:rPr>
              <a:t>commit</a:t>
            </a:r>
            <a:r>
              <a:rPr smtClean="0">
                <a:latin typeface="Calibri" pitchFamily="34" charset="0"/>
              </a:rPr>
              <a:t>, referenciando a la Tarea que estamos actualizando con «refs #N».</a:t>
            </a:r>
          </a:p>
          <a:p>
            <a:pPr eaLnBrk="1"/>
            <a:endParaRPr smtClean="0">
              <a:latin typeface="Calibri" pitchFamily="34" charset="0"/>
            </a:endParaRPr>
          </a:p>
          <a:p>
            <a:pPr eaLnBrk="1"/>
            <a:r>
              <a:rPr smtClean="0">
                <a:latin typeface="Calibri" pitchFamily="34" charset="0"/>
              </a:rPr>
              <a:t>NOTA: nunca se debe editar directamente el repositorio remoto porque podría corromperse la información de sincronización.</a:t>
            </a:r>
          </a:p>
        </p:txBody>
      </p:sp>
      <p:sp>
        <p:nvSpPr>
          <p:cNvPr id="148483"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2AEF46FC-26A7-4524-AA35-E2DF2579B98C}" type="slidenum">
              <a:rPr smtClean="0">
                <a:latin typeface="Calibri" pitchFamily="34" charset="0"/>
                <a:cs typeface="Arial" charset="0"/>
              </a:rPr>
              <a:pPr fontAlgn="base">
                <a:spcBef>
                  <a:spcPct val="0"/>
                </a:spcBef>
                <a:spcAft>
                  <a:spcPct val="0"/>
                </a:spcAft>
              </a:pPr>
              <a:t>66</a:t>
            </a:fld>
            <a:endParaRPr smtClean="0">
              <a:latin typeface="Calibri" pitchFamily="34" charset="0"/>
              <a:cs typeface="Arial"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1 Marcador de imagen de diapositiva"/>
          <p:cNvSpPr>
            <a:spLocks noGrp="1" noRot="1" noChangeAspect="1"/>
          </p:cNvSpPr>
          <p:nvPr>
            <p:ph type="sldImg"/>
          </p:nvPr>
        </p:nvSpPr>
        <p:spPr>
          <a:ln/>
        </p:spPr>
      </p:sp>
      <p:sp>
        <p:nvSpPr>
          <p:cNvPr id="150530" name="2 Marcador de notas"/>
          <p:cNvSpPr txBox="1">
            <a:spLocks noGrp="1"/>
          </p:cNvSpPr>
          <p:nvPr>
            <p:ph type="body" idx="1"/>
          </p:nvPr>
        </p:nvSpPr>
        <p:spPr bwMode="auto">
          <a:noFill/>
        </p:spPr>
        <p:txBody>
          <a:bodyPr numCol="1">
            <a:prstTxWarp prst="textNoShape">
              <a:avLst/>
            </a:prstTxWarp>
          </a:bodyPr>
          <a:lstStyle/>
          <a:p>
            <a:pPr eaLnBrk="1"/>
            <a:r>
              <a:rPr smtClean="0">
                <a:latin typeface="Calibri" pitchFamily="34" charset="0"/>
              </a:rPr>
              <a:t>Al igual que con la primera sincronización, comprobamos que el repositorio local se ha sincronizado correctamente con el remoto en el módulo Repositorio de ProjETSII. </a:t>
            </a:r>
          </a:p>
          <a:p>
            <a:pPr eaLnBrk="1"/>
            <a:endParaRPr smtClean="0">
              <a:latin typeface="Calibri" pitchFamily="34" charset="0"/>
            </a:endParaRPr>
          </a:p>
          <a:p>
            <a:pPr eaLnBrk="1"/>
            <a:r>
              <a:rPr smtClean="0">
                <a:latin typeface="Calibri" pitchFamily="34" charset="0"/>
              </a:rPr>
              <a:t>En esta ocasión deberíamos ver en la lista de revisiones una nueva revisión 2 enviada por el usuario Colaborador (recordemos que este rol también tiene permisos para modificar el repositorio) y el directorio y los archivos con el símbolo del visto bueno.</a:t>
            </a:r>
          </a:p>
          <a:p>
            <a:pPr eaLnBrk="1"/>
            <a:endParaRPr smtClean="0">
              <a:latin typeface="Calibri" pitchFamily="34" charset="0"/>
            </a:endParaRPr>
          </a:p>
          <a:p>
            <a:pPr eaLnBrk="1"/>
            <a:r>
              <a:rPr smtClean="0">
                <a:latin typeface="Calibri" pitchFamily="34" charset="0"/>
              </a:rPr>
              <a:t>En esta situación se da el caso de que el usuario Alumno que subió la primera revisión tiene en local una copia más antigua o desincronizada respecto la que hay en remoto, por lo que antes de seguir enviando contenido (con </a:t>
            </a:r>
            <a:r>
              <a:rPr i="1" smtClean="0">
                <a:latin typeface="Calibri" pitchFamily="34" charset="0"/>
              </a:rPr>
              <a:t>commits</a:t>
            </a:r>
            <a:r>
              <a:rPr smtClean="0">
                <a:latin typeface="Calibri" pitchFamily="34" charset="0"/>
              </a:rPr>
              <a:t>) debería actualizar su repositorio local con </a:t>
            </a:r>
            <a:r>
              <a:rPr i="1" smtClean="0">
                <a:latin typeface="Calibri" pitchFamily="34" charset="0"/>
              </a:rPr>
              <a:t>update</a:t>
            </a:r>
            <a:r>
              <a:rPr smtClean="0">
                <a:latin typeface="Calibri" pitchFamily="34" charset="0"/>
              </a:rPr>
              <a:t>.</a:t>
            </a:r>
          </a:p>
          <a:p>
            <a:pPr eaLnBrk="1"/>
            <a:endParaRPr smtClean="0">
              <a:latin typeface="Calibri" pitchFamily="34" charset="0"/>
            </a:endParaRPr>
          </a:p>
          <a:p>
            <a:pPr eaLnBrk="1"/>
            <a:r>
              <a:rPr smtClean="0">
                <a:latin typeface="Calibri" pitchFamily="34" charset="0"/>
              </a:rPr>
              <a:t>Como regla general que todo usuario de SVN debe de seguir se puede seguir como buena práctica o constumbre hacer siempre un </a:t>
            </a:r>
            <a:r>
              <a:rPr i="1" smtClean="0">
                <a:latin typeface="Calibri" pitchFamily="34" charset="0"/>
              </a:rPr>
              <a:t>update</a:t>
            </a:r>
            <a:r>
              <a:rPr smtClean="0">
                <a:latin typeface="Calibri" pitchFamily="34" charset="0"/>
              </a:rPr>
              <a:t> antes que un </a:t>
            </a:r>
            <a:r>
              <a:rPr i="1" smtClean="0">
                <a:latin typeface="Calibri" pitchFamily="34" charset="0"/>
              </a:rPr>
              <a:t>commit</a:t>
            </a:r>
            <a:r>
              <a:rPr smtClean="0">
                <a:latin typeface="Calibri" pitchFamily="34" charset="0"/>
              </a:rPr>
              <a:t>. Con esto evitaremos conflictos de versiones y que el cliente SVN rechace el </a:t>
            </a:r>
            <a:r>
              <a:rPr i="1" smtClean="0">
                <a:latin typeface="Calibri" pitchFamily="34" charset="0"/>
              </a:rPr>
              <a:t>commit</a:t>
            </a:r>
            <a:r>
              <a:rPr smtClean="0">
                <a:latin typeface="Calibri" pitchFamily="34" charset="0"/>
              </a:rPr>
              <a:t>.</a:t>
            </a:r>
          </a:p>
        </p:txBody>
      </p:sp>
      <p:sp>
        <p:nvSpPr>
          <p:cNvPr id="150531"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0EEB5643-42C8-41F3-87BC-5F8B761CD6AA}" type="slidenum">
              <a:rPr smtClean="0">
                <a:latin typeface="Calibri" pitchFamily="34" charset="0"/>
                <a:cs typeface="Arial" charset="0"/>
              </a:rPr>
              <a:pPr fontAlgn="base">
                <a:spcBef>
                  <a:spcPct val="0"/>
                </a:spcBef>
                <a:spcAft>
                  <a:spcPct val="0"/>
                </a:spcAft>
              </a:pPr>
              <a:t>67</a:t>
            </a:fld>
            <a:endParaRPr smtClean="0">
              <a:latin typeface="Calibri" pitchFamily="34" charset="0"/>
              <a:cs typeface="Arial"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1 Marcador de imagen de diapositiva"/>
          <p:cNvSpPr>
            <a:spLocks noGrp="1" noRot="1" noChangeAspect="1"/>
          </p:cNvSpPr>
          <p:nvPr>
            <p:ph type="sldImg"/>
          </p:nvPr>
        </p:nvSpPr>
        <p:spPr>
          <a:ln/>
        </p:spPr>
      </p:sp>
      <p:sp>
        <p:nvSpPr>
          <p:cNvPr id="152578" name="2 Marcador de notas"/>
          <p:cNvSpPr txBox="1">
            <a:spLocks noGrp="1"/>
          </p:cNvSpPr>
          <p:nvPr>
            <p:ph type="body" idx="1"/>
          </p:nvPr>
        </p:nvSpPr>
        <p:spPr bwMode="auto">
          <a:noFill/>
        </p:spPr>
        <p:txBody>
          <a:bodyPr numCol="1">
            <a:prstTxWarp prst="textNoShape">
              <a:avLst/>
            </a:prstTxWarp>
          </a:bodyPr>
          <a:lstStyle/>
          <a:p>
            <a:pPr eaLnBrk="1"/>
            <a:r>
              <a:rPr smtClean="0">
                <a:latin typeface="Calibri" pitchFamily="34" charset="0"/>
              </a:rPr>
              <a:t>Una vez que el alumno ha terminado su trabajo académico (por ejemplo, una práctica), opcionalmente puede poner las tareas relacionadas con el trabajo en estado de «Revisión» para que un usuario con el rol de Profesor sepa que está lista para ser evaluada o corregida.</a:t>
            </a:r>
          </a:p>
          <a:p>
            <a:pPr eaLnBrk="1"/>
            <a:endParaRPr smtClean="0">
              <a:latin typeface="Calibri" pitchFamily="34" charset="0"/>
            </a:endParaRPr>
          </a:p>
          <a:p>
            <a:pPr eaLnBrk="1"/>
            <a:r>
              <a:rPr smtClean="0">
                <a:latin typeface="Calibri" pitchFamily="34" charset="0"/>
              </a:rPr>
              <a:t>También de forma opcional, el alumno puede incluir como seguidor al Profesor (antes del cambio de estado) para que le sea notificado por correo electrónico que el Alumno está a la espera de revisión.</a:t>
            </a:r>
          </a:p>
          <a:p>
            <a:pPr eaLnBrk="1"/>
            <a:endParaRPr smtClean="0">
              <a:latin typeface="Calibri" pitchFamily="34" charset="0"/>
            </a:endParaRPr>
          </a:p>
          <a:p>
            <a:pPr eaLnBrk="1"/>
            <a:r>
              <a:rPr smtClean="0">
                <a:latin typeface="Calibri" pitchFamily="34" charset="0"/>
              </a:rPr>
              <a:t>NOTA: no es necesario notificar por mail, puede simplemente establecerse una fecha límite en la que el profesor revise los trabajos en estado de revisión de sus alumnos </a:t>
            </a:r>
          </a:p>
          <a:p>
            <a:pPr eaLnBrk="1"/>
            <a:endParaRPr smtClean="0">
              <a:latin typeface="Calibri" pitchFamily="34" charset="0"/>
            </a:endParaRPr>
          </a:p>
          <a:p>
            <a:pPr eaLnBrk="1"/>
            <a:endParaRPr smtClean="0">
              <a:latin typeface="Calibri" pitchFamily="34" charset="0"/>
            </a:endParaRPr>
          </a:p>
        </p:txBody>
      </p:sp>
      <p:sp>
        <p:nvSpPr>
          <p:cNvPr id="152579"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04387029-EA95-4F08-87DD-D78AD723AF4A}" type="slidenum">
              <a:rPr smtClean="0">
                <a:latin typeface="Calibri" pitchFamily="34" charset="0"/>
                <a:cs typeface="Arial" charset="0"/>
              </a:rPr>
              <a:pPr fontAlgn="base">
                <a:spcBef>
                  <a:spcPct val="0"/>
                </a:spcBef>
                <a:spcAft>
                  <a:spcPct val="0"/>
                </a:spcAft>
              </a:pPr>
              <a:t>68</a:t>
            </a:fld>
            <a:endParaRPr smtClean="0">
              <a:latin typeface="Calibri" pitchFamily="34" charset="0"/>
              <a:cs typeface="Arial"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1 Marcador de imagen de diapositiva"/>
          <p:cNvSpPr>
            <a:spLocks noGrp="1" noRot="1" noChangeAspect="1"/>
          </p:cNvSpPr>
          <p:nvPr>
            <p:ph type="sldImg"/>
          </p:nvPr>
        </p:nvSpPr>
        <p:spPr>
          <a:ln/>
        </p:spPr>
      </p:sp>
      <p:sp>
        <p:nvSpPr>
          <p:cNvPr id="154626" name="2 Marcador de notas"/>
          <p:cNvSpPr txBox="1">
            <a:spLocks noGrp="1"/>
          </p:cNvSpPr>
          <p:nvPr>
            <p:ph type="body" idx="1"/>
          </p:nvPr>
        </p:nvSpPr>
        <p:spPr bwMode="auto">
          <a:noFill/>
        </p:spPr>
        <p:txBody>
          <a:bodyPr numCol="1">
            <a:prstTxWarp prst="textNoShape">
              <a:avLst/>
            </a:prstTxWarp>
          </a:bodyPr>
          <a:lstStyle/>
          <a:p>
            <a:pPr eaLnBrk="1"/>
            <a:r>
              <a:rPr smtClean="0">
                <a:latin typeface="Calibri" pitchFamily="34" charset="0"/>
              </a:rPr>
              <a:t>Cuando actualiza a este estado, el Alumno deja de tener el control de flujo de estados de dicha tarea, siendo necesario que un miembro del proyecto con el perfil de Profesor lo desbloquee asignándole un nuevo estado (Revisado, APTO o NO APTO).</a:t>
            </a:r>
          </a:p>
          <a:p>
            <a:pPr eaLnBrk="1"/>
            <a:endParaRPr smtClean="0">
              <a:latin typeface="Calibri" pitchFamily="34" charset="0"/>
            </a:endParaRPr>
          </a:p>
          <a:p>
            <a:pPr eaLnBrk="1"/>
            <a:r>
              <a:rPr smtClean="0">
                <a:latin typeface="Calibri" pitchFamily="34" charset="0"/>
              </a:rPr>
              <a:t>El Profesor puede acompañar su evaluación o cambio de estado de la tarea con un comentario o Nota donde indique al Alumno lo que considere oportuno (por ejemplo, una corrección o fallo detectado).</a:t>
            </a:r>
          </a:p>
          <a:p>
            <a:pPr eaLnBrk="1"/>
            <a:endParaRPr smtClean="0">
              <a:latin typeface="Calibri" pitchFamily="34" charset="0"/>
            </a:endParaRPr>
          </a:p>
        </p:txBody>
      </p:sp>
      <p:sp>
        <p:nvSpPr>
          <p:cNvPr id="154627"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C8A8DE1B-F993-49AE-B2FD-9B08B8B80886}" type="slidenum">
              <a:rPr smtClean="0">
                <a:latin typeface="Calibri" pitchFamily="34" charset="0"/>
                <a:cs typeface="Arial" charset="0"/>
              </a:rPr>
              <a:pPr fontAlgn="base">
                <a:spcBef>
                  <a:spcPct val="0"/>
                </a:spcBef>
                <a:spcAft>
                  <a:spcPct val="0"/>
                </a:spcAft>
              </a:pPr>
              <a:t>69</a:t>
            </a:fld>
            <a:endParaRPr smtClean="0">
              <a:latin typeface="Calibri" pitchFamily="34" charset="0"/>
              <a:cs typeface="Arial"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1 Marcador de imagen de diapositiva"/>
          <p:cNvSpPr>
            <a:spLocks noGrp="1" noRot="1" noChangeAspect="1"/>
          </p:cNvSpPr>
          <p:nvPr>
            <p:ph type="sldImg"/>
          </p:nvPr>
        </p:nvSpPr>
        <p:spPr>
          <a:ln/>
        </p:spPr>
      </p:sp>
      <p:sp>
        <p:nvSpPr>
          <p:cNvPr id="3" name="2 Marcador de notas"/>
          <p:cNvSpPr>
            <a:spLocks noGrp="1"/>
          </p:cNvSpPr>
          <p:nvPr>
            <p:ph type="body" idx="1"/>
          </p:nvPr>
        </p:nvSpPr>
        <p:spPr/>
        <p:txBody>
          <a:bodyPr/>
          <a:lstStyle/>
          <a:p>
            <a:pPr eaLnBrk="1" fontAlgn="auto">
              <a:spcBef>
                <a:spcPts val="0"/>
              </a:spcBef>
              <a:spcAft>
                <a:spcPts val="0"/>
              </a:spcAft>
              <a:defRPr/>
            </a:pPr>
            <a:r>
              <a:rPr dirty="0" smtClean="0"/>
              <a:t>Si hemos invertido tiempo en una tarea pero no ha cambiado su estado o su % realizado o alguna de sus otras propiedades, ProjETSII nos permite registrar cuantas horas de trabajo sobre una tarea específica queramos indicar sin tener que actualizar la tarea.</a:t>
            </a:r>
          </a:p>
          <a:p>
            <a:pPr eaLnBrk="1" fontAlgn="auto">
              <a:spcBef>
                <a:spcPts val="0"/>
              </a:spcBef>
              <a:spcAft>
                <a:spcPts val="0"/>
              </a:spcAft>
              <a:defRPr/>
            </a:pPr>
            <a:endParaRPr dirty="0" smtClean="0"/>
          </a:p>
          <a:p>
            <a:pPr eaLnBrk="1" fontAlgn="auto">
              <a:spcBef>
                <a:spcPts val="0"/>
              </a:spcBef>
              <a:spcAft>
                <a:spcPts val="0"/>
              </a:spcAft>
              <a:defRPr/>
            </a:pPr>
            <a:r>
              <a:rPr dirty="0" smtClean="0"/>
              <a:t>Para hacerlo sólo tenemos que hacer </a:t>
            </a:r>
            <a:r>
              <a:rPr dirty="0" err="1" smtClean="0"/>
              <a:t>click</a:t>
            </a:r>
            <a:r>
              <a:rPr dirty="0" smtClean="0"/>
              <a:t> en «Tiempo dedicado» en la vista detallada de la tarea en cuestión. Tanto el tiempo estimado como dedicado pueden ser introducidas haciendo uso de los siguientes formatos. </a:t>
            </a:r>
          </a:p>
          <a:p>
            <a:pPr eaLnBrk="1" fontAlgn="auto">
              <a:spcBef>
                <a:spcPts val="0"/>
              </a:spcBef>
              <a:spcAft>
                <a:spcPts val="0"/>
              </a:spcAft>
              <a:defRPr/>
            </a:pPr>
            <a:endParaRPr dirty="0" smtClean="0"/>
          </a:p>
          <a:p>
            <a:pPr marL="171450" indent="-171450" eaLnBrk="1" fontAlgn="auto">
              <a:spcBef>
                <a:spcPts val="0"/>
              </a:spcBef>
              <a:spcAft>
                <a:spcPts val="0"/>
              </a:spcAft>
              <a:buFontTx/>
              <a:buChar char="-"/>
              <a:defRPr/>
            </a:pPr>
            <a:r>
              <a:rPr dirty="0" smtClean="0"/>
              <a:t>Horas y/o minutos: 1h, 1 h, 1 hora, 2 horas, 30m, 30min, 1h30, 1h30m, 1:30</a:t>
            </a:r>
          </a:p>
          <a:p>
            <a:pPr marL="171450" indent="-171450" eaLnBrk="1" fontAlgn="auto">
              <a:spcBef>
                <a:spcPts val="0"/>
              </a:spcBef>
              <a:spcAft>
                <a:spcPts val="0"/>
              </a:spcAft>
              <a:buFontTx/>
              <a:buChar char="-"/>
              <a:defRPr/>
            </a:pPr>
            <a:r>
              <a:rPr dirty="0" smtClean="0"/>
              <a:t>Horas como decimales: 1.5, 1,5 (igual a 1h30)</a:t>
            </a:r>
          </a:p>
          <a:p>
            <a:pPr eaLnBrk="1" fontAlgn="auto">
              <a:spcBef>
                <a:spcPts val="0"/>
              </a:spcBef>
              <a:spcAft>
                <a:spcPts val="0"/>
              </a:spcAft>
              <a:defRPr/>
            </a:pPr>
            <a:endParaRPr dirty="0" smtClean="0"/>
          </a:p>
          <a:p>
            <a:pPr eaLnBrk="1" fontAlgn="auto">
              <a:spcBef>
                <a:spcPts val="0"/>
              </a:spcBef>
              <a:spcAft>
                <a:spcPts val="0"/>
              </a:spcAft>
              <a:defRPr/>
            </a:pPr>
            <a:r>
              <a:rPr dirty="0" smtClean="0"/>
              <a:t>Estas nomenclaturas son las mismas cuando introducimos el tiempo invertido al actualizar una tarea.</a:t>
            </a:r>
          </a:p>
          <a:p>
            <a:pPr eaLnBrk="1" fontAlgn="auto">
              <a:spcBef>
                <a:spcPts val="0"/>
              </a:spcBef>
              <a:spcAft>
                <a:spcPts val="0"/>
              </a:spcAft>
              <a:defRPr/>
            </a:pPr>
            <a:endParaRPr dirty="0" smtClean="0"/>
          </a:p>
          <a:p>
            <a:pPr eaLnBrk="1" fontAlgn="auto">
              <a:spcBef>
                <a:spcPts val="0"/>
              </a:spcBef>
              <a:spcAft>
                <a:spcPts val="0"/>
              </a:spcAft>
              <a:defRPr/>
            </a:pPr>
            <a:r>
              <a:rPr dirty="0" smtClean="0"/>
              <a:t>Indicar también el tiempo estimado permite obtener unas planificaciones más adecuadas para el control de tareas y tiempos así como la posibilidad de seguir el progreso. El control del tiempo siempre es relativo a un usuario, por tanto nos puede valer para saber qué carga de trabajo tiene cada miembro del proyecto.</a:t>
            </a:r>
          </a:p>
          <a:p>
            <a:pPr eaLnBrk="1" fontAlgn="auto">
              <a:spcBef>
                <a:spcPts val="0"/>
              </a:spcBef>
              <a:spcAft>
                <a:spcPts val="0"/>
              </a:spcAft>
              <a:defRPr/>
            </a:pPr>
            <a:endParaRPr lang="en-US" b="1" dirty="0" smtClean="0"/>
          </a:p>
          <a:p>
            <a:pPr eaLnBrk="1" fontAlgn="auto">
              <a:spcBef>
                <a:spcPts val="0"/>
              </a:spcBef>
              <a:spcAft>
                <a:spcPts val="0"/>
              </a:spcAft>
              <a:defRPr/>
            </a:pPr>
            <a:r>
              <a:rPr b="1" dirty="0" smtClean="0"/>
              <a:t>NOTA: </a:t>
            </a:r>
            <a:r>
              <a:rPr dirty="0" smtClean="0"/>
              <a:t>ProjETSII también nos permite registrar horas a nivel de proyecto dejando el campo “Tarea” vacío.</a:t>
            </a:r>
            <a:endParaRPr b="1" dirty="0" smtClean="0"/>
          </a:p>
          <a:p>
            <a:pPr eaLnBrk="1" fontAlgn="auto">
              <a:spcBef>
                <a:spcPts val="0"/>
              </a:spcBef>
              <a:spcAft>
                <a:spcPts val="0"/>
              </a:spcAft>
              <a:defRPr/>
            </a:pPr>
            <a:endParaRPr lang="en-US" dirty="0" smtClean="0"/>
          </a:p>
          <a:p>
            <a:pPr eaLnBrk="1" fontAlgn="auto">
              <a:spcBef>
                <a:spcPts val="0"/>
              </a:spcBef>
              <a:spcAft>
                <a:spcPts val="0"/>
              </a:spcAft>
              <a:defRPr/>
            </a:pPr>
            <a:endParaRPr lang="en-US" dirty="0" smtClean="0"/>
          </a:p>
          <a:p>
            <a:pPr eaLnBrk="1" fontAlgn="auto">
              <a:spcBef>
                <a:spcPts val="0"/>
              </a:spcBef>
              <a:spcAft>
                <a:spcPts val="0"/>
              </a:spcAft>
              <a:defRPr/>
            </a:pPr>
            <a:endParaRPr dirty="0"/>
          </a:p>
        </p:txBody>
      </p:sp>
      <p:sp>
        <p:nvSpPr>
          <p:cNvPr id="156675"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EE608A17-A345-4412-BF15-048F325C7C50}" type="slidenum">
              <a:rPr smtClean="0">
                <a:latin typeface="Calibri" pitchFamily="34" charset="0"/>
                <a:cs typeface="Arial" charset="0"/>
              </a:rPr>
              <a:pPr fontAlgn="base">
                <a:spcBef>
                  <a:spcPct val="0"/>
                </a:spcBef>
                <a:spcAft>
                  <a:spcPct val="0"/>
                </a:spcAft>
              </a:pPr>
              <a:t>70</a:t>
            </a:fld>
            <a:endParaRPr smtClean="0">
              <a:latin typeface="Calibri" pitchFamily="34" charset="0"/>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1 Marcador de imagen de diapositiva"/>
          <p:cNvSpPr>
            <a:spLocks noGrp="1" noRot="1" noChangeAspect="1"/>
          </p:cNvSpPr>
          <p:nvPr>
            <p:ph type="sldImg"/>
          </p:nvPr>
        </p:nvSpPr>
        <p:spPr>
          <a:ln/>
        </p:spPr>
      </p:sp>
      <p:sp>
        <p:nvSpPr>
          <p:cNvPr id="28674" name="2 Marcador de notas"/>
          <p:cNvSpPr txBox="1">
            <a:spLocks noGrp="1"/>
          </p:cNvSpPr>
          <p:nvPr>
            <p:ph type="body" idx="1"/>
          </p:nvPr>
        </p:nvSpPr>
        <p:spPr bwMode="auto">
          <a:noFill/>
        </p:spPr>
        <p:txBody>
          <a:bodyPr numCol="1">
            <a:prstTxWarp prst="textNoShape">
              <a:avLst/>
            </a:prstTxWarp>
          </a:bodyPr>
          <a:lstStyle/>
          <a:p>
            <a:pPr eaLnBrk="1"/>
            <a:r>
              <a:rPr smtClean="0">
                <a:latin typeface="Calibri" pitchFamily="34" charset="0"/>
              </a:rPr>
              <a:t>ProjETSII es una aplicación basada en web que se puede acceder desde cualquier navegador compatible (ha sido testeada con IE 6,7 y 8, Firefox 3 y Chrome 5) y su contenido público puede ser accedido por cualquier persona.</a:t>
            </a:r>
          </a:p>
          <a:p>
            <a:pPr eaLnBrk="1"/>
            <a:endParaRPr smtClean="0">
              <a:latin typeface="Calibri" pitchFamily="34" charset="0"/>
            </a:endParaRPr>
          </a:p>
          <a:p>
            <a:pPr eaLnBrk="1"/>
            <a:r>
              <a:rPr smtClean="0">
                <a:latin typeface="Calibri" pitchFamily="34" charset="0"/>
              </a:rPr>
              <a:t>Para acceder al contenido personal o compartido, hay que ser un usuario acreditado de la ETSII mediante el Usuario Virtual o UVUS.</a:t>
            </a:r>
          </a:p>
        </p:txBody>
      </p:sp>
      <p:sp>
        <p:nvSpPr>
          <p:cNvPr id="28675"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0A9AFE07-B8F5-4D80-B1C0-DC7C2BFAE23A}" type="slidenum">
              <a:rPr smtClean="0">
                <a:latin typeface="Calibri" pitchFamily="34" charset="0"/>
                <a:cs typeface="Arial" charset="0"/>
              </a:rPr>
              <a:pPr fontAlgn="base">
                <a:spcBef>
                  <a:spcPct val="0"/>
                </a:spcBef>
                <a:spcAft>
                  <a:spcPct val="0"/>
                </a:spcAft>
              </a:pPr>
              <a:t>7</a:t>
            </a:fld>
            <a:endParaRPr smtClean="0">
              <a:latin typeface="Calibri" pitchFamily="34" charset="0"/>
              <a:cs typeface="Arial"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1 Marcador de imagen de diapositiva"/>
          <p:cNvSpPr>
            <a:spLocks noGrp="1" noRot="1" noChangeAspect="1"/>
          </p:cNvSpPr>
          <p:nvPr>
            <p:ph type="sldImg"/>
          </p:nvPr>
        </p:nvSpPr>
        <p:spPr>
          <a:ln/>
        </p:spPr>
      </p:sp>
      <p:sp>
        <p:nvSpPr>
          <p:cNvPr id="158722" name="2 Marcador de notas"/>
          <p:cNvSpPr txBox="1">
            <a:spLocks noGrp="1"/>
          </p:cNvSpPr>
          <p:nvPr>
            <p:ph type="body" idx="1"/>
          </p:nvPr>
        </p:nvSpPr>
        <p:spPr bwMode="auto">
          <a:noFill/>
        </p:spPr>
        <p:txBody>
          <a:bodyPr numCol="1">
            <a:prstTxWarp prst="textNoShape">
              <a:avLst/>
            </a:prstTxWarp>
          </a:bodyPr>
          <a:lstStyle/>
          <a:p>
            <a:pPr eaLnBrk="1"/>
            <a:r>
              <a:rPr smtClean="0">
                <a:latin typeface="Calibri" pitchFamily="34" charset="0"/>
              </a:rPr>
              <a:t>En el módulo «Vistazo» tenemos el tiempo dedicado total del proyecto en el que nos encontremos. Desde ese bloque de información podemos acceder a dos herramientas muy útiles de ProjETSII: el tiempo dedicado en detalle y el generador de informes personalizado.</a:t>
            </a:r>
          </a:p>
          <a:p>
            <a:pPr eaLnBrk="1"/>
            <a:endParaRPr smtClean="0">
              <a:latin typeface="Calibri" pitchFamily="34" charset="0"/>
            </a:endParaRPr>
          </a:p>
          <a:p>
            <a:pPr eaLnBrk="1"/>
            <a:r>
              <a:rPr smtClean="0">
                <a:latin typeface="Calibri" pitchFamily="34" charset="0"/>
              </a:rPr>
              <a:t>En la pestaña «Detalle» del Tiempo Dedicado podemos visualizar toda la actividad que se ha llevado a cabo con un tiempo invertido asociado dentro de un rango de fechas determinado (o desde el inicio del proyecto hasta la fecha actual).</a:t>
            </a:r>
          </a:p>
          <a:p>
            <a:pPr eaLnBrk="1"/>
            <a:endParaRPr smtClean="0">
              <a:latin typeface="Calibri" pitchFamily="34" charset="0"/>
            </a:endParaRPr>
          </a:p>
          <a:p>
            <a:pPr eaLnBrk="1"/>
            <a:r>
              <a:rPr smtClean="0">
                <a:latin typeface="Calibri" pitchFamily="34" charset="0"/>
              </a:rPr>
              <a:t>Desde esta pantalla el Alumno puede acceder directamente a las tareas cuyo tiempo invertido estamos visualizando, modificar el registro de tiempos o incluso eliminarlos.</a:t>
            </a:r>
          </a:p>
        </p:txBody>
      </p:sp>
      <p:sp>
        <p:nvSpPr>
          <p:cNvPr id="158723"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FC7EA46F-C8D7-497A-830F-B0FFDF9DD654}" type="slidenum">
              <a:rPr smtClean="0">
                <a:latin typeface="Calibri" pitchFamily="34" charset="0"/>
                <a:cs typeface="Arial" charset="0"/>
              </a:rPr>
              <a:pPr fontAlgn="base">
                <a:spcBef>
                  <a:spcPct val="0"/>
                </a:spcBef>
                <a:spcAft>
                  <a:spcPct val="0"/>
                </a:spcAft>
              </a:pPr>
              <a:t>71</a:t>
            </a:fld>
            <a:endParaRPr smtClean="0">
              <a:latin typeface="Calibri" pitchFamily="34" charset="0"/>
              <a:cs typeface="Arial"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1 Marcador de imagen de diapositiva"/>
          <p:cNvSpPr>
            <a:spLocks noGrp="1" noRot="1" noChangeAspect="1"/>
          </p:cNvSpPr>
          <p:nvPr>
            <p:ph type="sldImg"/>
          </p:nvPr>
        </p:nvSpPr>
        <p:spPr>
          <a:ln/>
        </p:spPr>
      </p:sp>
      <p:sp>
        <p:nvSpPr>
          <p:cNvPr id="160770" name="2 Marcador de notas"/>
          <p:cNvSpPr txBox="1">
            <a:spLocks noGrp="1"/>
          </p:cNvSpPr>
          <p:nvPr>
            <p:ph type="body" idx="1"/>
          </p:nvPr>
        </p:nvSpPr>
        <p:spPr bwMode="auto">
          <a:noFill/>
        </p:spPr>
        <p:txBody>
          <a:bodyPr numCol="1">
            <a:prstTxWarp prst="textNoShape">
              <a:avLst/>
            </a:prstTxWarp>
          </a:bodyPr>
          <a:lstStyle/>
          <a:p>
            <a:pPr eaLnBrk="1"/>
            <a:r>
              <a:rPr smtClean="0">
                <a:latin typeface="Calibri" pitchFamily="34" charset="0"/>
              </a:rPr>
              <a:t>La pestaña de «Informe» es un poco más versátil que la anterior ya que nos permite obtener la información exacta que queramos y la muestra cómo queramos.</a:t>
            </a:r>
          </a:p>
          <a:p>
            <a:pPr eaLnBrk="1"/>
            <a:endParaRPr smtClean="0">
              <a:latin typeface="Calibri" pitchFamily="34" charset="0"/>
            </a:endParaRPr>
          </a:p>
          <a:p>
            <a:pPr eaLnBrk="1"/>
            <a:r>
              <a:rPr smtClean="0">
                <a:latin typeface="Calibri" pitchFamily="34" charset="0"/>
              </a:rPr>
              <a:t>Al igual que la vista Detalle, ahí que indicar un rango de fechas concreto o toda la vida del proyecto. Posteriormente, tenemos que indicar la unidad temporal con la que queremos mostrar los resultados: año, mes, semana o días. </a:t>
            </a:r>
          </a:p>
          <a:p>
            <a:pPr eaLnBrk="1"/>
            <a:endParaRPr smtClean="0">
              <a:latin typeface="Calibri" pitchFamily="34" charset="0"/>
            </a:endParaRPr>
          </a:p>
          <a:p>
            <a:pPr eaLnBrk="1"/>
            <a:r>
              <a:rPr smtClean="0">
                <a:latin typeface="Calibri" pitchFamily="34" charset="0"/>
              </a:rPr>
              <a:t>Por último, es necesario indicar el ítem o propiedad por la que queremos que se ordenen los resultados: Categoría, Actividad, Miembro, Proyecto, Tipo, Versión y Tarea. Al menos uno es suficiente, pero podemos anidar hasta 3 filtros si lo consideremos oportuno.</a:t>
            </a:r>
          </a:p>
          <a:p>
            <a:pPr eaLnBrk="1"/>
            <a:endParaRPr smtClean="0">
              <a:latin typeface="Calibri" pitchFamily="34" charset="0"/>
            </a:endParaRPr>
          </a:p>
          <a:p>
            <a:pPr eaLnBrk="1"/>
            <a:r>
              <a:rPr smtClean="0">
                <a:latin typeface="Calibri" pitchFamily="34" charset="0"/>
              </a:rPr>
              <a:t>En el ejemplo hemos escogido un rango de poco más de una semana, hemos aglutinado las horas por semanas y hemos ordenado por Versión y Tipo de Tarea.</a:t>
            </a:r>
          </a:p>
        </p:txBody>
      </p:sp>
      <p:sp>
        <p:nvSpPr>
          <p:cNvPr id="160771"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A4766D11-680A-4EF5-9E7E-EAA8D3F19CA0}" type="slidenum">
              <a:rPr smtClean="0">
                <a:latin typeface="Calibri" pitchFamily="34" charset="0"/>
                <a:cs typeface="Arial" charset="0"/>
              </a:rPr>
              <a:pPr fontAlgn="base">
                <a:spcBef>
                  <a:spcPct val="0"/>
                </a:spcBef>
                <a:spcAft>
                  <a:spcPct val="0"/>
                </a:spcAft>
              </a:pPr>
              <a:t>72</a:t>
            </a:fld>
            <a:endParaRPr smtClean="0">
              <a:latin typeface="Calibri" pitchFamily="34" charset="0"/>
              <a:cs typeface="Arial"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1 Marcador de imagen de diapositiva"/>
          <p:cNvSpPr>
            <a:spLocks noGrp="1" noRot="1" noChangeAspect="1"/>
          </p:cNvSpPr>
          <p:nvPr>
            <p:ph type="sldImg"/>
          </p:nvPr>
        </p:nvSpPr>
        <p:spPr>
          <a:ln/>
        </p:spPr>
      </p:sp>
      <p:sp>
        <p:nvSpPr>
          <p:cNvPr id="162818" name="2 Marcador de notas"/>
          <p:cNvSpPr txBox="1">
            <a:spLocks noGrp="1"/>
          </p:cNvSpPr>
          <p:nvPr>
            <p:ph type="body" idx="1"/>
          </p:nvPr>
        </p:nvSpPr>
        <p:spPr bwMode="auto">
          <a:noFill/>
        </p:spPr>
        <p:txBody>
          <a:bodyPr numCol="1">
            <a:prstTxWarp prst="textNoShape">
              <a:avLst/>
            </a:prstTxWarp>
          </a:bodyPr>
          <a:lstStyle/>
          <a:p>
            <a:pPr eaLnBrk="1"/>
            <a:r>
              <a:rPr smtClean="0">
                <a:latin typeface="Calibri" pitchFamily="34" charset="0"/>
              </a:rPr>
              <a:t>Otra opción muy interesante de ProjETSII es la posibilidad de almacenar consultas personalizadas sobre las tareas. </a:t>
            </a:r>
          </a:p>
          <a:p>
            <a:pPr eaLnBrk="1"/>
            <a:endParaRPr smtClean="0">
              <a:latin typeface="Calibri" pitchFamily="34" charset="0"/>
            </a:endParaRPr>
          </a:p>
          <a:p>
            <a:pPr eaLnBrk="1"/>
            <a:r>
              <a:rPr smtClean="0">
                <a:latin typeface="Calibri" pitchFamily="34" charset="0"/>
              </a:rPr>
              <a:t>Si estamos muy acostumbrados a realizar una misma consulta en un proyecto determinado podemos almacenarla para disponer de un enlace que nos la genere automáticamente.</a:t>
            </a:r>
          </a:p>
          <a:p>
            <a:pPr eaLnBrk="1"/>
            <a:endParaRPr smtClean="0">
              <a:latin typeface="Calibri" pitchFamily="34" charset="0"/>
            </a:endParaRPr>
          </a:p>
          <a:p>
            <a:pPr eaLnBrk="1"/>
            <a:r>
              <a:rPr smtClean="0">
                <a:latin typeface="Calibri" pitchFamily="34" charset="0"/>
              </a:rPr>
              <a:t>Para ello tenemos que ir a «Proyecto/Tareas/Ver todas las tareas» y seleccionar «Filtros y Opciones». Ahí podremos seleccionar los filtros deseados para nuestra consulta y cómo queremos visualizar los resultados (qué columnas ver y en qué orden)</a:t>
            </a:r>
          </a:p>
          <a:p>
            <a:pPr eaLnBrk="1"/>
            <a:endParaRPr smtClean="0">
              <a:latin typeface="Calibri" pitchFamily="34" charset="0"/>
            </a:endParaRPr>
          </a:p>
          <a:p>
            <a:pPr eaLnBrk="1"/>
            <a:r>
              <a:rPr smtClean="0">
                <a:latin typeface="Calibri" pitchFamily="34" charset="0"/>
              </a:rPr>
              <a:t>En el ejemplo de la diapositiva la consulta sería: Todas las tareas abiertas que estén asignadas a Alumno de Prueba y que no estén finalizadas al 100%</a:t>
            </a:r>
          </a:p>
          <a:p>
            <a:pPr eaLnBrk="1"/>
            <a:endParaRPr smtClean="0">
              <a:latin typeface="Calibri" pitchFamily="34" charset="0"/>
            </a:endParaRPr>
          </a:p>
          <a:p>
            <a:pPr eaLnBrk="1"/>
            <a:r>
              <a:rPr smtClean="0">
                <a:latin typeface="Calibri" pitchFamily="34" charset="0"/>
              </a:rPr>
              <a:t>Pueden consultarse todas las tareas dentro de un proyecto o todas las tareas del global de todos los proyectos</a:t>
            </a:r>
          </a:p>
          <a:p>
            <a:pPr eaLnBrk="1"/>
            <a:endParaRPr smtClean="0">
              <a:latin typeface="Calibri" pitchFamily="34" charset="0"/>
            </a:endParaRPr>
          </a:p>
          <a:p>
            <a:pPr eaLnBrk="1"/>
            <a:r>
              <a:rPr smtClean="0">
                <a:latin typeface="Calibri" pitchFamily="34" charset="0"/>
              </a:rPr>
              <a:t>Un ejemplo de consulta personalizada que pudiera resultar de interés para profesores podría ser: todas las tareas pendientes de revisión para todos los proyectos.</a:t>
            </a:r>
          </a:p>
          <a:p>
            <a:pPr eaLnBrk="1"/>
            <a:endParaRPr smtClean="0">
              <a:latin typeface="Calibri" pitchFamily="34" charset="0"/>
            </a:endParaRPr>
          </a:p>
          <a:p>
            <a:pPr eaLnBrk="1"/>
            <a:r>
              <a:rPr smtClean="0">
                <a:latin typeface="Calibri" pitchFamily="34" charset="0"/>
              </a:rPr>
              <a:t>Para salvarla en ProjETSII para futuras consultas hay que darle al botón de «Guardar»</a:t>
            </a:r>
          </a:p>
          <a:p>
            <a:pPr eaLnBrk="1"/>
            <a:endParaRPr smtClean="0">
              <a:latin typeface="Calibri" pitchFamily="34" charset="0"/>
            </a:endParaRPr>
          </a:p>
        </p:txBody>
      </p:sp>
      <p:sp>
        <p:nvSpPr>
          <p:cNvPr id="162819"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81E94C66-DB51-43DB-9C67-549D8CEB5724}" type="slidenum">
              <a:rPr smtClean="0">
                <a:latin typeface="Calibri" pitchFamily="34" charset="0"/>
                <a:cs typeface="Arial" charset="0"/>
              </a:rPr>
              <a:pPr fontAlgn="base">
                <a:spcBef>
                  <a:spcPct val="0"/>
                </a:spcBef>
                <a:spcAft>
                  <a:spcPct val="0"/>
                </a:spcAft>
              </a:pPr>
              <a:t>73</a:t>
            </a:fld>
            <a:endParaRPr smtClean="0">
              <a:latin typeface="Calibri" pitchFamily="34" charset="0"/>
              <a:cs typeface="Arial"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1 Marcador de imagen de diapositiva"/>
          <p:cNvSpPr>
            <a:spLocks noGrp="1" noRot="1" noChangeAspect="1"/>
          </p:cNvSpPr>
          <p:nvPr>
            <p:ph type="sldImg"/>
          </p:nvPr>
        </p:nvSpPr>
        <p:spPr>
          <a:ln/>
        </p:spPr>
      </p:sp>
      <p:sp>
        <p:nvSpPr>
          <p:cNvPr id="164866" name="2 Marcador de notas"/>
          <p:cNvSpPr txBox="1">
            <a:spLocks noGrp="1"/>
          </p:cNvSpPr>
          <p:nvPr>
            <p:ph type="body" idx="1"/>
          </p:nvPr>
        </p:nvSpPr>
        <p:spPr bwMode="auto">
          <a:noFill/>
        </p:spPr>
        <p:txBody>
          <a:bodyPr numCol="1">
            <a:prstTxWarp prst="textNoShape">
              <a:avLst/>
            </a:prstTxWarp>
          </a:bodyPr>
          <a:lstStyle/>
          <a:p>
            <a:pPr eaLnBrk="1"/>
            <a:r>
              <a:rPr smtClean="0">
                <a:latin typeface="Calibri" pitchFamily="34" charset="0"/>
              </a:rPr>
              <a:t>Una vez que hemos definido la consulta, para poder almacenarla tenemos que rellenar varias propiedades en el formulario que se muestra después de darle al botón.</a:t>
            </a:r>
          </a:p>
          <a:p>
            <a:pPr eaLnBrk="1"/>
            <a:endParaRPr smtClean="0">
              <a:latin typeface="Calibri" pitchFamily="34" charset="0"/>
            </a:endParaRPr>
          </a:p>
          <a:p>
            <a:pPr eaLnBrk="1"/>
            <a:r>
              <a:rPr smtClean="0">
                <a:latin typeface="Calibri" pitchFamily="34" charset="0"/>
              </a:rPr>
              <a:t>Además de darle un nombre a la consulta, podemos seleccionar las columnas que van a mostrarse (podemos elegir entre las consultas predefinidas y las personalizadas). Si hacemos click en el atributo «público» haremos la consulta visible para todo el mundo, de otro modo sólo verá la consulta el usuario que la está creando.</a:t>
            </a:r>
          </a:p>
          <a:p>
            <a:pPr eaLnBrk="1"/>
            <a:endParaRPr smtClean="0">
              <a:latin typeface="Calibri" pitchFamily="34" charset="0"/>
            </a:endParaRPr>
          </a:p>
          <a:p>
            <a:pPr eaLnBrk="1"/>
            <a:r>
              <a:rPr smtClean="0">
                <a:latin typeface="Calibri" pitchFamily="34" charset="0"/>
              </a:rPr>
              <a:t>Una vez salvada, la consulta se agregará a la lista de la derecha.</a:t>
            </a:r>
          </a:p>
          <a:p>
            <a:pPr eaLnBrk="1"/>
            <a:endParaRPr lang="en-US" b="1" smtClean="0">
              <a:latin typeface="Calibri" pitchFamily="34" charset="0"/>
            </a:endParaRPr>
          </a:p>
          <a:p>
            <a:pPr eaLnBrk="1"/>
            <a:endParaRPr lang="en-US" smtClean="0">
              <a:latin typeface="Calibri" pitchFamily="34" charset="0"/>
            </a:endParaRPr>
          </a:p>
        </p:txBody>
      </p:sp>
      <p:sp>
        <p:nvSpPr>
          <p:cNvPr id="164867"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FF2A3EDB-D691-439E-8C75-38E2CE0D197E}" type="slidenum">
              <a:rPr smtClean="0">
                <a:latin typeface="Calibri" pitchFamily="34" charset="0"/>
                <a:cs typeface="Arial" charset="0"/>
              </a:rPr>
              <a:pPr fontAlgn="base">
                <a:spcBef>
                  <a:spcPct val="0"/>
                </a:spcBef>
                <a:spcAft>
                  <a:spcPct val="0"/>
                </a:spcAft>
              </a:pPr>
              <a:t>74</a:t>
            </a:fld>
            <a:endParaRPr smtClean="0">
              <a:latin typeface="Calibri" pitchFamily="34" charset="0"/>
              <a:cs typeface="Arial"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1 Marcador de imagen de diapositiva"/>
          <p:cNvSpPr>
            <a:spLocks noGrp="1" noRot="1" noChangeAspect="1"/>
          </p:cNvSpPr>
          <p:nvPr>
            <p:ph type="sldImg"/>
          </p:nvPr>
        </p:nvSpPr>
        <p:spPr>
          <a:ln/>
        </p:spPr>
      </p:sp>
      <p:sp>
        <p:nvSpPr>
          <p:cNvPr id="166914" name="2 Marcador de notas"/>
          <p:cNvSpPr txBox="1">
            <a:spLocks noGrp="1"/>
          </p:cNvSpPr>
          <p:nvPr>
            <p:ph type="body" idx="1"/>
          </p:nvPr>
        </p:nvSpPr>
        <p:spPr bwMode="auto">
          <a:noFill/>
        </p:spPr>
        <p:txBody>
          <a:bodyPr numCol="1">
            <a:prstTxWarp prst="textNoShape">
              <a:avLst/>
            </a:prstTxWarp>
          </a:bodyPr>
          <a:lstStyle/>
          <a:p>
            <a:pPr eaLnBrk="1"/>
            <a:r>
              <a:rPr smtClean="0">
                <a:latin typeface="Calibri" pitchFamily="34" charset="0"/>
              </a:rPr>
              <a:t>Los Alumnos pueden crear noticias que todos los miembros del proyecto puedan ver cuando accedan al mismo desde el mismo módulo «Vistazo».</a:t>
            </a:r>
          </a:p>
          <a:p>
            <a:pPr eaLnBrk="1"/>
            <a:endParaRPr smtClean="0">
              <a:latin typeface="Calibri" pitchFamily="34" charset="0"/>
            </a:endParaRPr>
          </a:p>
          <a:p>
            <a:pPr eaLnBrk="1"/>
            <a:r>
              <a:rPr smtClean="0">
                <a:latin typeface="Calibri" pitchFamily="34" charset="0"/>
              </a:rPr>
              <a:t>Crear las noticias es muy sencillo, tan sólo tenemos que ir al módulo «Noticias» y hacer click en «Nueva Noticia» (con un icono «+» en verde) arriba a la derecha. Al instante aparece un nuevo formulario donde hay que indicar el título (obligatorio), el resumen de la noticia (lo que aparecerá en el módulo «Vistazo») y la descripción o cuerpo de la noticia. Lo usual es que el resumen coincida con el comienzo de la descripción, pero no es obligatorio que sea así.</a:t>
            </a:r>
          </a:p>
          <a:p>
            <a:pPr eaLnBrk="1"/>
            <a:endParaRPr smtClean="0">
              <a:latin typeface="Calibri" pitchFamily="34" charset="0"/>
            </a:endParaRPr>
          </a:p>
          <a:p>
            <a:pPr eaLnBrk="1"/>
            <a:r>
              <a:rPr smtClean="0">
                <a:latin typeface="Calibri" pitchFamily="34" charset="0"/>
              </a:rPr>
              <a:t>Existe un botón «Previsualizar» que nos permite ver cómo quedaría la noticia antes de publicarla.</a:t>
            </a:r>
          </a:p>
          <a:p>
            <a:pPr eaLnBrk="1"/>
            <a:endParaRPr smtClean="0">
              <a:latin typeface="Calibri" pitchFamily="34" charset="0"/>
            </a:endParaRPr>
          </a:p>
          <a:p>
            <a:pPr eaLnBrk="1"/>
            <a:endParaRPr lang="en-US" smtClean="0">
              <a:latin typeface="Calibri" pitchFamily="34" charset="0"/>
            </a:endParaRPr>
          </a:p>
          <a:p>
            <a:pPr eaLnBrk="1"/>
            <a:endParaRPr smtClean="0">
              <a:latin typeface="Calibri" pitchFamily="34" charset="0"/>
            </a:endParaRPr>
          </a:p>
          <a:p>
            <a:pPr eaLnBrk="1"/>
            <a:endParaRPr smtClean="0">
              <a:latin typeface="Calibri" pitchFamily="34" charset="0"/>
            </a:endParaRPr>
          </a:p>
        </p:txBody>
      </p:sp>
      <p:sp>
        <p:nvSpPr>
          <p:cNvPr id="166915"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29950BA5-1A1B-4692-B3F3-F1463237F2D7}" type="slidenum">
              <a:rPr smtClean="0">
                <a:latin typeface="Calibri" pitchFamily="34" charset="0"/>
                <a:cs typeface="Arial" charset="0"/>
              </a:rPr>
              <a:pPr fontAlgn="base">
                <a:spcBef>
                  <a:spcPct val="0"/>
                </a:spcBef>
                <a:spcAft>
                  <a:spcPct val="0"/>
                </a:spcAft>
              </a:pPr>
              <a:t>75</a:t>
            </a:fld>
            <a:endParaRPr smtClean="0">
              <a:latin typeface="Calibri" pitchFamily="34" charset="0"/>
              <a:cs typeface="Arial"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1 Marcador de imagen de diapositiva"/>
          <p:cNvSpPr>
            <a:spLocks noGrp="1" noRot="1" noChangeAspect="1"/>
          </p:cNvSpPr>
          <p:nvPr>
            <p:ph type="sldImg"/>
          </p:nvPr>
        </p:nvSpPr>
        <p:spPr>
          <a:ln/>
        </p:spPr>
      </p:sp>
      <p:sp>
        <p:nvSpPr>
          <p:cNvPr id="168962" name="2 Marcador de notas"/>
          <p:cNvSpPr txBox="1">
            <a:spLocks noGrp="1"/>
          </p:cNvSpPr>
          <p:nvPr>
            <p:ph type="body" idx="1"/>
          </p:nvPr>
        </p:nvSpPr>
        <p:spPr bwMode="auto">
          <a:noFill/>
        </p:spPr>
        <p:txBody>
          <a:bodyPr numCol="1">
            <a:prstTxWarp prst="textNoShape">
              <a:avLst/>
            </a:prstTxWarp>
          </a:bodyPr>
          <a:lstStyle/>
          <a:p>
            <a:pPr eaLnBrk="1"/>
            <a:r>
              <a:rPr smtClean="0">
                <a:latin typeface="Calibri" pitchFamily="34" charset="0"/>
              </a:rPr>
              <a:t>Todos los miembros del proyecto (Alumno, Colaborador o Profesor) pueden comentar noticias.</a:t>
            </a:r>
          </a:p>
          <a:p>
            <a:pPr eaLnBrk="1"/>
            <a:endParaRPr smtClean="0">
              <a:latin typeface="Calibri" pitchFamily="34" charset="0"/>
            </a:endParaRPr>
          </a:p>
          <a:p>
            <a:pPr eaLnBrk="1"/>
            <a:r>
              <a:rPr smtClean="0">
                <a:latin typeface="Calibri" pitchFamily="34" charset="0"/>
              </a:rPr>
              <a:t>Para ello sólo tienen que hacer click en «Añadir un comentario» y se despliega un cuadro de edición de texto con barra de herramientas. Una vez finalizada la edición, al pulsar en el botón «Añadir» el comentario quedará asociado a la noticia y el resto de miembros o usuarios con acceso podrán leerlo.</a:t>
            </a:r>
          </a:p>
          <a:p>
            <a:pPr eaLnBrk="1"/>
            <a:endParaRPr smtClean="0">
              <a:latin typeface="Calibri" pitchFamily="34" charset="0"/>
            </a:endParaRPr>
          </a:p>
          <a:p>
            <a:pPr eaLnBrk="1"/>
            <a:r>
              <a:rPr smtClean="0">
                <a:latin typeface="Calibri" pitchFamily="34" charset="0"/>
              </a:rPr>
              <a:t>El propietario del comentario puede borrarlo a posteri.</a:t>
            </a:r>
          </a:p>
        </p:txBody>
      </p:sp>
      <p:sp>
        <p:nvSpPr>
          <p:cNvPr id="168963"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21DC9662-FC16-4C34-9D57-2B91670D6EE5}" type="slidenum">
              <a:rPr smtClean="0">
                <a:latin typeface="Calibri" pitchFamily="34" charset="0"/>
                <a:cs typeface="Arial" charset="0"/>
              </a:rPr>
              <a:pPr fontAlgn="base">
                <a:spcBef>
                  <a:spcPct val="0"/>
                </a:spcBef>
                <a:spcAft>
                  <a:spcPct val="0"/>
                </a:spcAft>
              </a:pPr>
              <a:t>76</a:t>
            </a:fld>
            <a:endParaRPr smtClean="0">
              <a:latin typeface="Calibri" pitchFamily="34" charset="0"/>
              <a:cs typeface="Arial"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1 Marcador de imagen de diapositiva"/>
          <p:cNvSpPr>
            <a:spLocks noGrp="1" noRot="1" noChangeAspect="1"/>
          </p:cNvSpPr>
          <p:nvPr>
            <p:ph type="sldImg"/>
          </p:nvPr>
        </p:nvSpPr>
        <p:spPr>
          <a:ln/>
        </p:spPr>
      </p:sp>
      <p:sp>
        <p:nvSpPr>
          <p:cNvPr id="171010" name="2 Marcador de notas"/>
          <p:cNvSpPr txBox="1">
            <a:spLocks noGrp="1"/>
          </p:cNvSpPr>
          <p:nvPr>
            <p:ph type="body" idx="1"/>
          </p:nvPr>
        </p:nvSpPr>
        <p:spPr bwMode="auto">
          <a:noFill/>
        </p:spPr>
        <p:txBody>
          <a:bodyPr numCol="1">
            <a:prstTxWarp prst="textNoShape">
              <a:avLst/>
            </a:prstTxWarp>
          </a:bodyPr>
          <a:lstStyle/>
          <a:p>
            <a:pPr eaLnBrk="1"/>
            <a:r>
              <a:rPr smtClean="0">
                <a:latin typeface="Calibri" pitchFamily="34" charset="0"/>
              </a:rPr>
              <a:t>Cada proyecto puede tener su propio WIKI. Para activarlo, hay que ir al menú Configuración del proyecto y en la pestaña «Wiki» darle un nombre (este nombre será el de la página inicial del wiki) y presionar el botón de «Guardar». En caso de querer modificarlo a posteriori, puede hacerse desde aquí mismo.</a:t>
            </a:r>
          </a:p>
          <a:p>
            <a:pPr eaLnBrk="1"/>
            <a:endParaRPr smtClean="0">
              <a:latin typeface="Calibri" pitchFamily="34" charset="0"/>
            </a:endParaRPr>
          </a:p>
          <a:p>
            <a:pPr eaLnBrk="1"/>
            <a:r>
              <a:rPr smtClean="0">
                <a:latin typeface="Calibri" pitchFamily="34" charset="0"/>
              </a:rPr>
              <a:t>La primera vez que accedamos al módulo Wiki directamente nos aparecerá la ventana de edición para editar la página principal (por defecto llamada «wiki» a secas). La edición del wiki es muy similar a otros wikis de Internet y no es objetivo de este curso una descripción detallada de todas las herramientas y sintáxis para editar este tipo de contenidos.</a:t>
            </a:r>
          </a:p>
          <a:p>
            <a:pPr eaLnBrk="1"/>
            <a:endParaRPr smtClean="0">
              <a:latin typeface="Calibri" pitchFamily="34" charset="0"/>
            </a:endParaRPr>
          </a:p>
          <a:p>
            <a:pPr eaLnBrk="1"/>
            <a:r>
              <a:rPr smtClean="0">
                <a:latin typeface="Calibri" pitchFamily="34" charset="0"/>
              </a:rPr>
              <a:t>En la imagen del ejemplo podemos ver las más básicas (título, subrayado, indexación, etc.). El resto puede encontrarse en la ventana emergente de ProjETSII que surge al hacer clieck en el enlace «Ayuda».</a:t>
            </a:r>
          </a:p>
          <a:p>
            <a:pPr eaLnBrk="1"/>
            <a:endParaRPr smtClean="0">
              <a:latin typeface="Calibri" pitchFamily="34" charset="0"/>
            </a:endParaRPr>
          </a:p>
          <a:p>
            <a:pPr eaLnBrk="1"/>
            <a:r>
              <a:rPr smtClean="0">
                <a:latin typeface="Calibri" pitchFamily="34" charset="0"/>
              </a:rPr>
              <a:t>Para crear nuevas páginas wikis tan sólo hay que escribir [[nombre_página]].</a:t>
            </a:r>
          </a:p>
          <a:p>
            <a:pPr eaLnBrk="1"/>
            <a:endParaRPr smtClean="0">
              <a:latin typeface="Calibri" pitchFamily="34" charset="0"/>
            </a:endParaRPr>
          </a:p>
        </p:txBody>
      </p:sp>
      <p:sp>
        <p:nvSpPr>
          <p:cNvPr id="171011"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2BA9813D-AE77-4D83-8348-55C6463E4C45}" type="slidenum">
              <a:rPr smtClean="0">
                <a:latin typeface="Calibri" pitchFamily="34" charset="0"/>
                <a:cs typeface="Arial" charset="0"/>
              </a:rPr>
              <a:pPr fontAlgn="base">
                <a:spcBef>
                  <a:spcPct val="0"/>
                </a:spcBef>
                <a:spcAft>
                  <a:spcPct val="0"/>
                </a:spcAft>
              </a:pPr>
              <a:t>77</a:t>
            </a:fld>
            <a:endParaRPr smtClean="0">
              <a:latin typeface="Calibri" pitchFamily="34" charset="0"/>
              <a:cs typeface="Arial"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1 Marcador de imagen de diapositiva"/>
          <p:cNvSpPr>
            <a:spLocks noGrp="1" noRot="1" noChangeAspect="1"/>
          </p:cNvSpPr>
          <p:nvPr>
            <p:ph type="sldImg"/>
          </p:nvPr>
        </p:nvSpPr>
        <p:spPr>
          <a:ln/>
        </p:spPr>
      </p:sp>
      <p:sp>
        <p:nvSpPr>
          <p:cNvPr id="173058" name="2 Marcador de notas"/>
          <p:cNvSpPr txBox="1">
            <a:spLocks noGrp="1"/>
          </p:cNvSpPr>
          <p:nvPr>
            <p:ph type="body" idx="1"/>
          </p:nvPr>
        </p:nvSpPr>
        <p:spPr bwMode="auto">
          <a:noFill/>
        </p:spPr>
        <p:txBody>
          <a:bodyPr numCol="1">
            <a:prstTxWarp prst="textNoShape">
              <a:avLst/>
            </a:prstTxWarp>
          </a:bodyPr>
          <a:lstStyle/>
          <a:p>
            <a:pPr eaLnBrk="1"/>
            <a:r>
              <a:rPr smtClean="0">
                <a:latin typeface="Calibri" pitchFamily="34" charset="0"/>
              </a:rPr>
              <a:t>La edición del wiki asociada a una versión definida por el Alumno es similar a la edición del wiki del proyecto. La única diferencia radica en que hay que se encuentra ubicado en un sitio diferente: módulo Configuración/Versiones/Versión =&gt; hacer click en el nombre de la página wiki.</a:t>
            </a:r>
          </a:p>
          <a:p>
            <a:pPr eaLnBrk="1"/>
            <a:endParaRPr smtClean="0">
              <a:latin typeface="Calibri" pitchFamily="34" charset="0"/>
            </a:endParaRPr>
          </a:p>
          <a:p>
            <a:pPr eaLnBrk="1"/>
            <a:r>
              <a:rPr smtClean="0">
                <a:latin typeface="Calibri" pitchFamily="34" charset="0"/>
              </a:rPr>
              <a:t>Este wiki tiene una característica especial y es que, una vez editado, aparecerá su contenido siempre asociado a la versión para la cual se redactó, justo debajo de su descripción.</a:t>
            </a:r>
          </a:p>
          <a:p>
            <a:pPr eaLnBrk="1"/>
            <a:endParaRPr smtClean="0">
              <a:latin typeface="Calibri" pitchFamily="34" charset="0"/>
            </a:endParaRPr>
          </a:p>
          <a:p>
            <a:pPr eaLnBrk="1"/>
            <a:r>
              <a:rPr smtClean="0">
                <a:latin typeface="Calibri" pitchFamily="34" charset="0"/>
              </a:rPr>
              <a:t>Por los demás aspectos, es igual que el wiki de proyecto y ambos pueden referenciarse respectivamente. Es decir, desde unawiki del proyecto se puede referenciar a una wiki de versiones y viceversa.</a:t>
            </a:r>
          </a:p>
        </p:txBody>
      </p:sp>
      <p:sp>
        <p:nvSpPr>
          <p:cNvPr id="173059"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AA725205-5F70-4F34-8407-CBFC52BF3AD0}" type="slidenum">
              <a:rPr smtClean="0">
                <a:latin typeface="Calibri" pitchFamily="34" charset="0"/>
                <a:cs typeface="Arial" charset="0"/>
              </a:rPr>
              <a:pPr fontAlgn="base">
                <a:spcBef>
                  <a:spcPct val="0"/>
                </a:spcBef>
                <a:spcAft>
                  <a:spcPct val="0"/>
                </a:spcAft>
              </a:pPr>
              <a:t>78</a:t>
            </a:fld>
            <a:endParaRPr smtClean="0">
              <a:latin typeface="Calibri" pitchFamily="34" charset="0"/>
              <a:cs typeface="Arial"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1 Marcador de imagen de diapositiva"/>
          <p:cNvSpPr>
            <a:spLocks noGrp="1" noRot="1" noChangeAspect="1"/>
          </p:cNvSpPr>
          <p:nvPr>
            <p:ph type="sldImg"/>
          </p:nvPr>
        </p:nvSpPr>
        <p:spPr>
          <a:ln/>
        </p:spPr>
      </p:sp>
      <p:sp>
        <p:nvSpPr>
          <p:cNvPr id="3" name="2 Marcador de notas"/>
          <p:cNvSpPr>
            <a:spLocks noGrp="1"/>
          </p:cNvSpPr>
          <p:nvPr>
            <p:ph type="body" idx="1"/>
          </p:nvPr>
        </p:nvSpPr>
        <p:spPr/>
        <p:txBody>
          <a:bodyPr/>
          <a:lstStyle/>
          <a:p>
            <a:pPr eaLnBrk="1" fontAlgn="auto">
              <a:spcBef>
                <a:spcPts val="0"/>
              </a:spcBef>
              <a:spcAft>
                <a:spcPts val="0"/>
              </a:spcAft>
              <a:defRPr/>
            </a:pPr>
            <a:r>
              <a:rPr dirty="0" smtClean="0"/>
              <a:t>Al igual que con el wiki, cada proyecto puede tener uno o más foros de debate. Para crearlos hay que ir a Configuración/Foros y hacer </a:t>
            </a:r>
            <a:r>
              <a:rPr dirty="0" err="1" smtClean="0"/>
              <a:t>click</a:t>
            </a:r>
            <a:r>
              <a:rPr dirty="0" smtClean="0"/>
              <a:t> en «Nuevo Foro»</a:t>
            </a:r>
          </a:p>
          <a:p>
            <a:pPr eaLnBrk="1" fontAlgn="auto">
              <a:spcBef>
                <a:spcPts val="0"/>
              </a:spcBef>
              <a:spcAft>
                <a:spcPts val="0"/>
              </a:spcAft>
              <a:defRPr/>
            </a:pPr>
            <a:endParaRPr dirty="0" smtClean="0"/>
          </a:p>
          <a:p>
            <a:pPr eaLnBrk="1" fontAlgn="auto">
              <a:spcBef>
                <a:spcPts val="0"/>
              </a:spcBef>
              <a:spcAft>
                <a:spcPts val="0"/>
              </a:spcAft>
              <a:defRPr/>
            </a:pPr>
            <a:r>
              <a:rPr dirty="0" smtClean="0"/>
              <a:t>Cada foro se define por las siguientes propiedades:</a:t>
            </a:r>
          </a:p>
          <a:p>
            <a:pPr marL="171450" indent="-171450" eaLnBrk="1" fontAlgn="auto">
              <a:spcBef>
                <a:spcPts val="0"/>
              </a:spcBef>
              <a:spcAft>
                <a:spcPts val="0"/>
              </a:spcAft>
              <a:buFontTx/>
              <a:buChar char="-"/>
              <a:defRPr/>
            </a:pPr>
            <a:r>
              <a:rPr b="1" dirty="0" smtClean="0"/>
              <a:t>Nombre</a:t>
            </a:r>
            <a:r>
              <a:rPr dirty="0" smtClean="0"/>
              <a:t>: el texto que quieras mostrar para identificar el foro de debate, por ejemplo «General» o «Normas del foro» (campo requerido)</a:t>
            </a:r>
          </a:p>
          <a:p>
            <a:pPr marL="171450" indent="-171450" eaLnBrk="1" fontAlgn="auto">
              <a:spcBef>
                <a:spcPts val="0"/>
              </a:spcBef>
              <a:spcAft>
                <a:spcPts val="0"/>
              </a:spcAft>
              <a:buFontTx/>
              <a:buChar char="-"/>
              <a:defRPr/>
            </a:pPr>
            <a:r>
              <a:rPr b="1" dirty="0" smtClean="0"/>
              <a:t>Descripción</a:t>
            </a:r>
            <a:r>
              <a:rPr dirty="0" smtClean="0"/>
              <a:t>: una corta descripción para indicar el objetivo del foro en cuestión (campo requerido).</a:t>
            </a:r>
          </a:p>
          <a:p>
            <a:pPr marL="171450" indent="-171450" eaLnBrk="1" fontAlgn="auto">
              <a:spcBef>
                <a:spcPts val="0"/>
              </a:spcBef>
              <a:spcAft>
                <a:spcPts val="0"/>
              </a:spcAft>
              <a:buFontTx/>
              <a:buChar char="-"/>
              <a:defRPr/>
            </a:pPr>
            <a:endParaRPr dirty="0" smtClean="0"/>
          </a:p>
        </p:txBody>
      </p:sp>
      <p:sp>
        <p:nvSpPr>
          <p:cNvPr id="175107"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15775EA5-6BC6-4419-A57E-DD80E7695498}" type="slidenum">
              <a:rPr smtClean="0">
                <a:latin typeface="Calibri" pitchFamily="34" charset="0"/>
                <a:cs typeface="Arial" charset="0"/>
              </a:rPr>
              <a:pPr fontAlgn="base">
                <a:spcBef>
                  <a:spcPct val="0"/>
                </a:spcBef>
                <a:spcAft>
                  <a:spcPct val="0"/>
                </a:spcAft>
              </a:pPr>
              <a:t>79</a:t>
            </a:fld>
            <a:endParaRPr smtClean="0">
              <a:latin typeface="Calibri" pitchFamily="34" charset="0"/>
              <a:cs typeface="Arial"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1 Marcador de imagen de diapositiva"/>
          <p:cNvSpPr>
            <a:spLocks noGrp="1" noRot="1" noChangeAspect="1"/>
          </p:cNvSpPr>
          <p:nvPr>
            <p:ph type="sldImg"/>
          </p:nvPr>
        </p:nvSpPr>
        <p:spPr>
          <a:ln/>
        </p:spPr>
      </p:sp>
      <p:sp>
        <p:nvSpPr>
          <p:cNvPr id="177154" name="2 Marcador de notas"/>
          <p:cNvSpPr txBox="1">
            <a:spLocks noGrp="1"/>
          </p:cNvSpPr>
          <p:nvPr>
            <p:ph type="body" idx="1"/>
          </p:nvPr>
        </p:nvSpPr>
        <p:spPr bwMode="auto">
          <a:noFill/>
        </p:spPr>
        <p:txBody>
          <a:bodyPr numCol="1">
            <a:prstTxWarp prst="textNoShape">
              <a:avLst/>
            </a:prstTxWarp>
          </a:bodyPr>
          <a:lstStyle/>
          <a:p>
            <a:pPr eaLnBrk="1"/>
            <a:r>
              <a:rPr smtClean="0">
                <a:latin typeface="Calibri" pitchFamily="34" charset="0"/>
              </a:rPr>
              <a:t>Una vez creados los foros deseados, los miembros del proyecto (o cualquier usuario en caso de proyectos públicos) puede añadir nuevos mensajes al foro, que puedan ser comentados o contestados por el resto de usuarios.</a:t>
            </a:r>
          </a:p>
          <a:p>
            <a:pPr eaLnBrk="1"/>
            <a:endParaRPr smtClean="0">
              <a:latin typeface="Calibri" pitchFamily="34" charset="0"/>
            </a:endParaRPr>
          </a:p>
          <a:p>
            <a:pPr eaLnBrk="1"/>
            <a:r>
              <a:rPr smtClean="0">
                <a:latin typeface="Calibri" pitchFamily="34" charset="0"/>
              </a:rPr>
              <a:t>Lo único que hay que hacer es click en «Nuevo mensaje» y redactar como si fuera una Noticia (la única diferencia es que puede adjuntarse un archivo o documento).</a:t>
            </a:r>
          </a:p>
          <a:p>
            <a:pPr eaLnBrk="1"/>
            <a:endParaRPr smtClean="0">
              <a:latin typeface="Calibri" pitchFamily="34" charset="0"/>
            </a:endParaRPr>
          </a:p>
          <a:p>
            <a:pPr eaLnBrk="1"/>
            <a:r>
              <a:rPr smtClean="0">
                <a:latin typeface="Calibri" pitchFamily="34" charset="0"/>
              </a:rPr>
              <a:t>Los mensajes del foro pueden monitorizarse como las tareas.</a:t>
            </a:r>
          </a:p>
          <a:p>
            <a:pPr eaLnBrk="1"/>
            <a:endParaRPr smtClean="0">
              <a:latin typeface="Calibri" pitchFamily="34" charset="0"/>
            </a:endParaRPr>
          </a:p>
        </p:txBody>
      </p:sp>
      <p:sp>
        <p:nvSpPr>
          <p:cNvPr id="177155"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01DA9851-EFBA-4C3C-8398-889852C9ACE6}" type="slidenum">
              <a:rPr smtClean="0">
                <a:latin typeface="Calibri" pitchFamily="34" charset="0"/>
                <a:cs typeface="Arial" charset="0"/>
              </a:rPr>
              <a:pPr fontAlgn="base">
                <a:spcBef>
                  <a:spcPct val="0"/>
                </a:spcBef>
                <a:spcAft>
                  <a:spcPct val="0"/>
                </a:spcAft>
              </a:pPr>
              <a:t>80</a:t>
            </a:fld>
            <a:endParaRPr smtClean="0">
              <a:latin typeface="Calibri" pitchFamily="34" charset="0"/>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1 Marcador de imagen de diapositiva"/>
          <p:cNvSpPr>
            <a:spLocks noGrp="1" noRot="1" noChangeAspect="1"/>
          </p:cNvSpPr>
          <p:nvPr>
            <p:ph type="sldImg"/>
          </p:nvPr>
        </p:nvSpPr>
        <p:spPr>
          <a:ln/>
        </p:spPr>
      </p:sp>
      <p:sp>
        <p:nvSpPr>
          <p:cNvPr id="30722" name="2 Marcador de notas"/>
          <p:cNvSpPr txBox="1">
            <a:spLocks noGrp="1"/>
          </p:cNvSpPr>
          <p:nvPr>
            <p:ph type="body" idx="1"/>
          </p:nvPr>
        </p:nvSpPr>
        <p:spPr bwMode="auto">
          <a:noFill/>
        </p:spPr>
        <p:txBody>
          <a:bodyPr numCol="1">
            <a:prstTxWarp prst="textNoShape">
              <a:avLst/>
            </a:prstTxWarp>
          </a:bodyPr>
          <a:lstStyle/>
          <a:p>
            <a:pPr eaLnBrk="1"/>
            <a:r>
              <a:rPr smtClean="0">
                <a:latin typeface="Calibri" pitchFamily="34" charset="0"/>
              </a:rPr>
              <a:t>El Proyecto es la entidad o concepto principal de ProjETSII.</a:t>
            </a:r>
          </a:p>
          <a:p>
            <a:pPr eaLnBrk="1"/>
            <a:endParaRPr smtClean="0">
              <a:latin typeface="Calibri" pitchFamily="34" charset="0"/>
            </a:endParaRPr>
          </a:p>
          <a:p>
            <a:pPr eaLnBrk="1"/>
            <a:r>
              <a:rPr smtClean="0">
                <a:latin typeface="Calibri" pitchFamily="34" charset="0"/>
              </a:rPr>
              <a:t>Un proyecto representa el conjunto de actividades que se realizan en el tiempo y son registradas en el sistema para la consecución de un objetivo académico (práctica, PFC, etc.). Está compuesto de varios módulos, de los cuales el principal es Tareas, donde se registran y actualizan todas las actividades temporales que se van realizando.</a:t>
            </a:r>
          </a:p>
          <a:p>
            <a:pPr eaLnBrk="1"/>
            <a:endParaRPr smtClean="0">
              <a:latin typeface="Calibri" pitchFamily="34" charset="0"/>
            </a:endParaRPr>
          </a:p>
          <a:p>
            <a:pPr eaLnBrk="1"/>
            <a:r>
              <a:rPr smtClean="0">
                <a:latin typeface="Calibri" pitchFamily="34" charset="0"/>
              </a:rPr>
              <a:t>El significado de un proyecto concreto se lo asigna el usuario que lo creó y el resto de miembros del proyecto, y no tiene por qué ser siempre el mismo. </a:t>
            </a:r>
          </a:p>
          <a:p>
            <a:pPr eaLnBrk="1"/>
            <a:endParaRPr smtClean="0">
              <a:latin typeface="Calibri" pitchFamily="34" charset="0"/>
            </a:endParaRPr>
          </a:p>
        </p:txBody>
      </p:sp>
      <p:sp>
        <p:nvSpPr>
          <p:cNvPr id="30723"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3B571756-DB7C-4B3A-8C84-C3EF460CB431}" type="slidenum">
              <a:rPr smtClean="0">
                <a:latin typeface="Calibri" pitchFamily="34" charset="0"/>
                <a:cs typeface="Arial" charset="0"/>
              </a:rPr>
              <a:pPr fontAlgn="base">
                <a:spcBef>
                  <a:spcPct val="0"/>
                </a:spcBef>
                <a:spcAft>
                  <a:spcPct val="0"/>
                </a:spcAft>
              </a:pPr>
              <a:t>8</a:t>
            </a:fld>
            <a:endParaRPr smtClean="0">
              <a:latin typeface="Calibri" pitchFamily="34" charset="0"/>
              <a:cs typeface="Arial"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1 Marcador de imagen de diapositiva"/>
          <p:cNvSpPr>
            <a:spLocks noGrp="1" noRot="1" noChangeAspect="1"/>
          </p:cNvSpPr>
          <p:nvPr>
            <p:ph type="sldImg"/>
          </p:nvPr>
        </p:nvSpPr>
        <p:spPr>
          <a:ln/>
        </p:spPr>
      </p:sp>
      <p:sp>
        <p:nvSpPr>
          <p:cNvPr id="179202" name="2 Marcador de notas"/>
          <p:cNvSpPr txBox="1">
            <a:spLocks noGrp="1"/>
          </p:cNvSpPr>
          <p:nvPr>
            <p:ph type="body" idx="1"/>
          </p:nvPr>
        </p:nvSpPr>
        <p:spPr bwMode="auto">
          <a:noFill/>
        </p:spPr>
        <p:txBody>
          <a:bodyPr numCol="1">
            <a:prstTxWarp prst="textNoShape">
              <a:avLst/>
            </a:prstTxWarp>
          </a:bodyPr>
          <a:lstStyle/>
          <a:p>
            <a:pPr eaLnBrk="1"/>
            <a:r>
              <a:rPr smtClean="0">
                <a:latin typeface="Calibri" pitchFamily="34" charset="0"/>
              </a:rPr>
              <a:t>Muchas gracias por su atención.</a:t>
            </a:r>
          </a:p>
          <a:p>
            <a:pPr eaLnBrk="1"/>
            <a:endParaRPr smtClean="0">
              <a:latin typeface="Calibri" pitchFamily="34" charset="0"/>
            </a:endParaRPr>
          </a:p>
          <a:p>
            <a:pPr eaLnBrk="1"/>
            <a:r>
              <a:rPr smtClean="0">
                <a:latin typeface="Calibri" pitchFamily="34" charset="0"/>
              </a:rPr>
              <a:t>Este curso estará disponible en varios formatos en el proyecto público «Ayuda-Help», junto con otros ítems de ayuda como wiki, foro, noticias, instalables, manuales de usuario, etc.</a:t>
            </a:r>
          </a:p>
          <a:p>
            <a:pPr eaLnBrk="1"/>
            <a:endParaRPr smtClean="0">
              <a:latin typeface="Calibri" pitchFamily="34" charset="0"/>
            </a:endParaRPr>
          </a:p>
          <a:p>
            <a:pPr eaLnBrk="1"/>
            <a:r>
              <a:rPr smtClean="0">
                <a:latin typeface="Calibri" pitchFamily="34" charset="0"/>
              </a:rPr>
              <a:t>Para cualquier incidencia de tipo técnica, notificar al Centro de Cálculo en </a:t>
            </a:r>
            <a:r>
              <a:rPr b="1" smtClean="0">
                <a:latin typeface="Calibri" pitchFamily="34" charset="0"/>
              </a:rPr>
              <a:t>cdc-eii@listas.us.es  </a:t>
            </a:r>
            <a:r>
              <a:rPr smtClean="0">
                <a:latin typeface="Calibri" pitchFamily="34" charset="0"/>
              </a:rPr>
              <a:t>y para sugerencias o petición de nuevas funcionalidades a </a:t>
            </a:r>
            <a:r>
              <a:rPr b="1" smtClean="0">
                <a:latin typeface="Calibri" pitchFamily="34" charset="0"/>
              </a:rPr>
              <a:t>tutor.projetsii@i2factory.com</a:t>
            </a:r>
          </a:p>
          <a:p>
            <a:pPr eaLnBrk="1"/>
            <a:endParaRPr b="1" smtClean="0">
              <a:latin typeface="Calibri" pitchFamily="34" charset="0"/>
            </a:endParaRPr>
          </a:p>
          <a:p>
            <a:pPr eaLnBrk="1"/>
            <a:r>
              <a:rPr b="1" smtClean="0">
                <a:latin typeface="Calibri" pitchFamily="34" charset="0"/>
              </a:rPr>
              <a:t>Última revisión: 11 de Noviembre 2010</a:t>
            </a:r>
          </a:p>
        </p:txBody>
      </p:sp>
      <p:sp>
        <p:nvSpPr>
          <p:cNvPr id="179203" name="3 Marcador de número de diapositiva"/>
          <p:cNvSpPr>
            <a:spLocks noGrp="1"/>
          </p:cNvSpPr>
          <p:nvPr>
            <p:ph type="sldNum" sz="quarter" idx="5"/>
          </p:nvPr>
        </p:nvSpPr>
        <p:spPr bwMode="auto">
          <a:noFill/>
          <a:ln>
            <a:miter lim="800000"/>
            <a:headEnd/>
            <a:tailEnd/>
          </a:ln>
        </p:spPr>
        <p:txBody>
          <a:bodyPr numCol="1">
            <a:prstTxWarp prst="textNoShape">
              <a:avLst/>
            </a:prstTxWarp>
          </a:bodyPr>
          <a:lstStyle/>
          <a:p>
            <a:pPr fontAlgn="base">
              <a:spcBef>
                <a:spcPct val="0"/>
              </a:spcBef>
              <a:spcAft>
                <a:spcPct val="0"/>
              </a:spcAft>
            </a:pPr>
            <a:fld id="{32ACDE06-0213-4347-895F-348683A5A855}" type="slidenum">
              <a:rPr smtClean="0">
                <a:latin typeface="Calibri" pitchFamily="34" charset="0"/>
                <a:cs typeface="Arial" charset="0"/>
              </a:rPr>
              <a:pPr fontAlgn="base">
                <a:spcBef>
                  <a:spcPct val="0"/>
                </a:spcBef>
                <a:spcAft>
                  <a:spcPct val="0"/>
                </a:spcAft>
              </a:pPr>
              <a:t>81</a:t>
            </a:fld>
            <a:endParaRPr smtClean="0">
              <a:latin typeface="Calibri" pitchFamily="34" charset="0"/>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1 Marcador de imagen de diapositiva"/>
          <p:cNvSpPr>
            <a:spLocks noGrp="1" noRot="1" noChangeAspect="1"/>
          </p:cNvSpPr>
          <p:nvPr>
            <p:ph type="sldImg"/>
          </p:nvPr>
        </p:nvSpPr>
        <p:spPr>
          <a:ln/>
        </p:spPr>
      </p:sp>
      <p:sp>
        <p:nvSpPr>
          <p:cNvPr id="32770" name="2 Marcador de notas"/>
          <p:cNvSpPr txBox="1">
            <a:spLocks noGrp="1"/>
          </p:cNvSpPr>
          <p:nvPr>
            <p:ph type="body" sz="quarter" idx="1"/>
          </p:nvPr>
        </p:nvSpPr>
        <p:spPr bwMode="auto">
          <a:noFill/>
        </p:spPr>
        <p:txBody>
          <a:bodyPr numCol="1">
            <a:prstTxWarp prst="textNoShape">
              <a:avLst/>
            </a:prstTxWarp>
          </a:bodyPr>
          <a:lstStyle/>
          <a:p>
            <a:pPr eaLnBrk="1"/>
            <a:r>
              <a:rPr smtClean="0">
                <a:latin typeface="Calibri" pitchFamily="34" charset="0"/>
              </a:rPr>
              <a:t>ProjETSII permite gestionar múltiples proyectos desde una sola interfaz con una ventana de navegador. La navegación es muy sencilla y se puede saltar y cambiar de proyecto en cualquier momento. Además cada proyecto puede tener una configuración totalmente diferente y el usuario tener un rol distinto en cada uno. Los proyectos puedes definirse como privados, en los que el administrador debe dar acceso a cada miembro, o públicos, visibles para todo el mundo. También dentro de cada proyecto pueden definirse varios subproyectos.</a:t>
            </a:r>
          </a:p>
          <a:p>
            <a:pPr eaLnBrk="1"/>
            <a:endParaRPr smtClean="0">
              <a:latin typeface="Calibri" pitchFamily="34" charset="0"/>
            </a:endParaRPr>
          </a:p>
          <a:p>
            <a:pPr eaLnBrk="1"/>
            <a:r>
              <a:rPr smtClean="0">
                <a:latin typeface="Calibri" pitchFamily="34" charset="0"/>
              </a:rPr>
              <a:t>Cada proyecto es totalmente personalizable, pudiendo encontrar proyectos muy distintos entre sí según sus objetivos. Lo más importante son los módulos que se pueden desactivar o activar para cada proyecto: wiki, foro, noticias, tareas, control del tiempo, documentos, ficheros o repositorio, aunque hay módulos comunes a todos los proyectos como el de actividad y vistazo. Si un proyecto está enfocado a registrar tiempo de trabajo, se puede configurar para incluir solo tareas, si se busca un proyecto más colaborativo, la wiki y las noticias son una buena opción, e incluso se puede habilitar un proyecto solo con un foro.</a:t>
            </a:r>
          </a:p>
          <a:p>
            <a:pPr eaLnBrk="1"/>
            <a:endParaRPr smtClean="0">
              <a:latin typeface="Calibri" pitchFamily="34" charset="0"/>
            </a:endParaRPr>
          </a:p>
          <a:p>
            <a:pPr eaLnBrk="1"/>
            <a:r>
              <a:rPr smtClean="0">
                <a:latin typeface="Calibri" pitchFamily="34" charset="0"/>
              </a:rPr>
              <a:t>Otra funcionalida que habría que destacar son la página personal de cada usuario, que ofrece una vista personalizable con información de todos los proyectos donde está participando, como un calendario global, o peticiones asignadas. </a:t>
            </a:r>
          </a:p>
        </p:txBody>
      </p:sp>
      <p:sp>
        <p:nvSpPr>
          <p:cNvPr id="4" name="3 Marcador de número de diapositiva"/>
          <p:cNvSpPr txBox="1"/>
          <p:nvPr/>
        </p:nvSpPr>
        <p:spPr>
          <a:xfrm>
            <a:off x="3884613" y="8685213"/>
            <a:ext cx="2971800" cy="457200"/>
          </a:xfrm>
          <a:prstGeom prst="rect">
            <a:avLst/>
          </a:prstGeom>
          <a:noFill/>
          <a:ln>
            <a:noFill/>
          </a:ln>
        </p:spPr>
        <p:txBody>
          <a:bodyPr anchor="b"/>
          <a:lstStyle/>
          <a:p>
            <a:pPr algn="r" fontAlgn="auto">
              <a:spcBef>
                <a:spcPts val="0"/>
              </a:spcBef>
              <a:spcAft>
                <a:spcPts val="0"/>
              </a:spcAft>
              <a:defRPr sz="1800" b="0" i="0" u="none" strike="noStrike" kern="0" cap="none" spc="0" baseline="0">
                <a:solidFill>
                  <a:srgbClr val="000000"/>
                </a:solidFill>
                <a:uFillTx/>
              </a:defRPr>
            </a:pPr>
            <a:fld id="{3E2AE7DF-D67B-4815-AAC3-B48866CBC60B}" type="slidenum">
              <a:rPr kern="0">
                <a:solidFill>
                  <a:srgbClr val="000000"/>
                </a:solidFill>
                <a:latin typeface="+mn-lt"/>
                <a:cs typeface="+mn-cs"/>
              </a:rPr>
              <a:pPr algn="r" fontAlgn="auto">
                <a:spcBef>
                  <a:spcPts val="0"/>
                </a:spcBef>
                <a:spcAft>
                  <a:spcPts val="0"/>
                </a:spcAft>
                <a:defRPr sz="1800" b="0" i="0" u="none" strike="noStrike" kern="0" cap="none" spc="0" baseline="0">
                  <a:solidFill>
                    <a:srgbClr val="000000"/>
                  </a:solidFill>
                  <a:uFillTx/>
                </a:defRPr>
              </a:pPr>
              <a:t>9</a:t>
            </a:fld>
            <a:endParaRPr lang="es-ES" sz="1200">
              <a:solidFill>
                <a:srgbClr val="000000"/>
              </a:solidFill>
              <a:latin typeface="Calibri"/>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6 Imagen"/>
          <p:cNvPicPr>
            <a:picLocks noChangeAspect="1"/>
          </p:cNvPicPr>
          <p:nvPr/>
        </p:nvPicPr>
        <p:blipFill>
          <a:blip r:embed="rId2"/>
          <a:srcRect/>
          <a:stretch>
            <a:fillRect/>
          </a:stretch>
        </p:blipFill>
        <p:spPr bwMode="auto">
          <a:xfrm>
            <a:off x="1511300" y="692150"/>
            <a:ext cx="6121400" cy="914400"/>
          </a:xfrm>
          <a:prstGeom prst="rect">
            <a:avLst/>
          </a:prstGeom>
          <a:noFill/>
          <a:ln w="9525">
            <a:noFill/>
            <a:miter lim="800000"/>
            <a:headEnd/>
            <a:tailEnd/>
          </a:ln>
        </p:spPr>
      </p:pic>
      <p:sp>
        <p:nvSpPr>
          <p:cNvPr id="5" name="7 Rectángulo"/>
          <p:cNvSpPr/>
          <p:nvPr/>
        </p:nvSpPr>
        <p:spPr>
          <a:xfrm>
            <a:off x="0" y="1773238"/>
            <a:ext cx="9144000" cy="287337"/>
          </a:xfrm>
          <a:prstGeom prst="rect">
            <a:avLst/>
          </a:prstGeom>
          <a:solidFill>
            <a:srgbClr val="FFC61E"/>
          </a:solidFill>
          <a:ln>
            <a:noFill/>
            <a:prstDash val="solid"/>
          </a:ln>
        </p:spPr>
        <p:txBody>
          <a:bodyPr anchor="ctr" anchorCtr="1"/>
          <a:lstStyle/>
          <a:p>
            <a:pPr algn="ctr" fontAlgn="auto">
              <a:spcBef>
                <a:spcPts val="0"/>
              </a:spcBef>
              <a:spcAft>
                <a:spcPts val="0"/>
              </a:spcAft>
              <a:defRPr sz="1800" b="0" i="0" u="none" strike="noStrike" kern="0" cap="none" spc="0" baseline="0">
                <a:solidFill>
                  <a:srgbClr val="000000"/>
                </a:solidFill>
                <a:uFillTx/>
              </a:defRPr>
            </a:pPr>
            <a:endParaRPr lang="es-ES">
              <a:solidFill>
                <a:srgbClr val="FFFFFF"/>
              </a:solidFill>
              <a:latin typeface="Arial Narrow"/>
              <a:cs typeface="+mn-cs"/>
            </a:endParaRPr>
          </a:p>
        </p:txBody>
      </p:sp>
      <p:sp>
        <p:nvSpPr>
          <p:cNvPr id="2" name="1 Título"/>
          <p:cNvSpPr txBox="1">
            <a:spLocks noGrp="1"/>
          </p:cNvSpPr>
          <p:nvPr>
            <p:ph type="ctrTitle"/>
          </p:nvPr>
        </p:nvSpPr>
        <p:spPr>
          <a:xfrm>
            <a:off x="685800" y="2391018"/>
            <a:ext cx="7772400" cy="1470026"/>
          </a:xfrm>
          <a:solidFill>
            <a:srgbClr val="FFFFFF"/>
          </a:solidFill>
          <a:ln w="25402">
            <a:solidFill>
              <a:srgbClr val="FFFFFF"/>
            </a:solidFill>
            <a:prstDash val="solid"/>
          </a:ln>
        </p:spPr>
        <p:txBody>
          <a:bodyPr/>
          <a:lstStyle>
            <a:lvl1pPr>
              <a:defRPr>
                <a:latin typeface="Arial"/>
              </a:defRPr>
            </a:lvl1pPr>
          </a:lstStyle>
          <a:p>
            <a:pPr lvl="0"/>
            <a:r>
              <a:rPr lang="es-ES"/>
              <a:t>Haga clic para modificar el estilo de título del patrón</a:t>
            </a:r>
          </a:p>
        </p:txBody>
      </p:sp>
      <p:sp>
        <p:nvSpPr>
          <p:cNvPr id="3" name="2 Subtítulo"/>
          <p:cNvSpPr txBox="1">
            <a:spLocks noGrp="1"/>
          </p:cNvSpPr>
          <p:nvPr>
            <p:ph type="subTitle" idx="1"/>
          </p:nvPr>
        </p:nvSpPr>
        <p:spPr>
          <a:xfrm>
            <a:off x="1371600" y="4268684"/>
            <a:ext cx="6400800" cy="1752603"/>
          </a:xfrm>
        </p:spPr>
        <p:txBody>
          <a:bodyPr anchorCtr="1"/>
          <a:lstStyle>
            <a:lvl1pPr marL="0" indent="0" algn="ctr">
              <a:buNone/>
              <a:defRPr>
                <a:solidFill>
                  <a:srgbClr val="898989"/>
                </a:solidFill>
                <a:latin typeface="Arial"/>
              </a:defRPr>
            </a:lvl1pPr>
          </a:lstStyle>
          <a:p>
            <a:pPr lvl="0"/>
            <a:r>
              <a:rPr lang="es-ES"/>
              <a:t>Haga clic para modificar el estilo de subtítulo del patrón</a:t>
            </a:r>
          </a:p>
        </p:txBody>
      </p:sp>
      <p:sp>
        <p:nvSpPr>
          <p:cNvPr id="6" name="3 Marcador de fecha"/>
          <p:cNvSpPr txBox="1">
            <a:spLocks noGrp="1"/>
          </p:cNvSpPr>
          <p:nvPr>
            <p:ph type="dt" sz="half" idx="10"/>
          </p:nvPr>
        </p:nvSpPr>
        <p:spPr/>
        <p:txBody>
          <a:bodyPr/>
          <a:lstStyle>
            <a:lvl1pPr>
              <a:defRPr/>
            </a:lvl1pPr>
          </a:lstStyle>
          <a:p>
            <a:pPr>
              <a:defRPr/>
            </a:pPr>
            <a:r>
              <a:t>31/08/2010</a:t>
            </a:r>
          </a:p>
        </p:txBody>
      </p:sp>
      <p:sp>
        <p:nvSpPr>
          <p:cNvPr id="7" name="4 Marcador de pie de página"/>
          <p:cNvSpPr txBox="1">
            <a:spLocks noGrp="1"/>
          </p:cNvSpPr>
          <p:nvPr>
            <p:ph type="ftr" sz="quarter" idx="11"/>
          </p:nvPr>
        </p:nvSpPr>
        <p:spPr/>
        <p:txBody>
          <a:bodyPr/>
          <a:lstStyle>
            <a:lvl1pPr>
              <a:defRPr/>
            </a:lvl1pPr>
          </a:lstStyle>
          <a:p>
            <a:pPr>
              <a:defRPr/>
            </a:pPr>
            <a:endParaRPr/>
          </a:p>
        </p:txBody>
      </p:sp>
      <p:sp>
        <p:nvSpPr>
          <p:cNvPr id="8" name="5 Marcador de número de diapositiva"/>
          <p:cNvSpPr txBox="1">
            <a:spLocks noGrp="1"/>
          </p:cNvSpPr>
          <p:nvPr>
            <p:ph type="sldNum" sz="quarter" idx="12"/>
          </p:nvPr>
        </p:nvSpPr>
        <p:spPr/>
        <p:txBody>
          <a:bodyPr/>
          <a:lstStyle>
            <a:lvl1pPr>
              <a:defRPr/>
            </a:lvl1pPr>
          </a:lstStyle>
          <a:p>
            <a:pPr>
              <a:defRPr/>
            </a:pPr>
            <a:fld id="{2106BD01-110F-4E8A-AAD8-F99F7A9AFCD6}" type="slidenum">
              <a:rPr/>
              <a:pPr>
                <a:defRPr/>
              </a:pPr>
              <a:t>‹Nº›</a:t>
            </a:fld>
            <a:endParaRPr/>
          </a:p>
        </p:txBody>
      </p:sp>
    </p:spTree>
  </p:cSld>
  <p:clrMapOvr>
    <a:masterClrMapping/>
  </p:clrMapOvr>
  <p:transition spd="slow"/>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txBox="1">
            <a:spLocks noGrp="1"/>
          </p:cNvSpPr>
          <p:nvPr>
            <p:ph type="title"/>
          </p:nvPr>
        </p:nvSpPr>
        <p:spPr/>
        <p:txBody>
          <a:bodyPr/>
          <a:lstStyle>
            <a:lvl1pPr>
              <a:defRPr/>
            </a:lvl1pPr>
          </a:lstStyle>
          <a:p>
            <a:pPr lvl="0"/>
            <a:r>
              <a:rPr lang="es-ES"/>
              <a:t>Haga clic para modificar el estilo de título del patrón</a:t>
            </a:r>
          </a:p>
        </p:txBody>
      </p:sp>
      <p:sp>
        <p:nvSpPr>
          <p:cNvPr id="3" name="2 Marcador de texto vertical"/>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txBox="1">
            <a:spLocks noGrp="1"/>
          </p:cNvSpPr>
          <p:nvPr>
            <p:ph type="dt" sz="half" idx="10"/>
          </p:nvPr>
        </p:nvSpPr>
        <p:spPr>
          <a:ln/>
        </p:spPr>
        <p:txBody>
          <a:bodyPr/>
          <a:lstStyle>
            <a:lvl1pPr>
              <a:defRPr/>
            </a:lvl1pPr>
          </a:lstStyle>
          <a:p>
            <a:pPr>
              <a:defRPr/>
            </a:pPr>
            <a:r>
              <a:t>31/08/2010</a:t>
            </a:r>
          </a:p>
        </p:txBody>
      </p:sp>
      <p:sp>
        <p:nvSpPr>
          <p:cNvPr id="5" name="4 Marcador de pie de página"/>
          <p:cNvSpPr txBox="1">
            <a:spLocks noGrp="1"/>
          </p:cNvSpPr>
          <p:nvPr>
            <p:ph type="ftr" sz="quarter" idx="11"/>
          </p:nvPr>
        </p:nvSpPr>
        <p:spPr>
          <a:ln/>
        </p:spPr>
        <p:txBody>
          <a:bodyPr/>
          <a:lstStyle>
            <a:lvl1pPr>
              <a:defRPr/>
            </a:lvl1pPr>
          </a:lstStyle>
          <a:p>
            <a:pPr>
              <a:defRPr/>
            </a:pPr>
            <a:endParaRPr/>
          </a:p>
        </p:txBody>
      </p:sp>
      <p:sp>
        <p:nvSpPr>
          <p:cNvPr id="6" name="5 Marcador de número de diapositiva"/>
          <p:cNvSpPr txBox="1">
            <a:spLocks noGrp="1"/>
          </p:cNvSpPr>
          <p:nvPr>
            <p:ph type="sldNum" sz="quarter" idx="12"/>
          </p:nvPr>
        </p:nvSpPr>
        <p:spPr>
          <a:ln/>
        </p:spPr>
        <p:txBody>
          <a:bodyPr/>
          <a:lstStyle>
            <a:lvl1pPr>
              <a:defRPr/>
            </a:lvl1pPr>
          </a:lstStyle>
          <a:p>
            <a:pPr>
              <a:defRPr/>
            </a:pPr>
            <a:fld id="{49EA4646-6742-4CF8-832D-FC0312441261}" type="slidenum">
              <a:rPr/>
              <a:pPr>
                <a:defRPr/>
              </a:pPr>
              <a:t>‹Nº›</a:t>
            </a:fld>
            <a:endParaRPr/>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txBox="1">
            <a:spLocks noGrp="1"/>
          </p:cNvSpPr>
          <p:nvPr>
            <p:ph type="title" orient="vert"/>
          </p:nvPr>
        </p:nvSpPr>
        <p:spPr>
          <a:xfrm>
            <a:off x="6629400" y="274640"/>
            <a:ext cx="2057400" cy="5851529"/>
          </a:xfrm>
        </p:spPr>
        <p:txBody>
          <a:bodyPr vert="eaVert"/>
          <a:lstStyle>
            <a:lvl1pPr>
              <a:defRPr/>
            </a:lvl1pPr>
          </a:lstStyle>
          <a:p>
            <a:pPr lvl="0"/>
            <a:r>
              <a:rPr lang="es-ES"/>
              <a:t>Haga clic para modificar el estilo de título del patrón</a:t>
            </a:r>
          </a:p>
        </p:txBody>
      </p:sp>
      <p:sp>
        <p:nvSpPr>
          <p:cNvPr id="3" name="2 Marcador de texto vertical"/>
          <p:cNvSpPr txBox="1">
            <a:spLocks noGrp="1"/>
          </p:cNvSpPr>
          <p:nvPr>
            <p:ph type="body" orient="vert" idx="1"/>
          </p:nvPr>
        </p:nvSpPr>
        <p:spPr>
          <a:xfrm>
            <a:off x="457200" y="274640"/>
            <a:ext cx="6019796" cy="5851529"/>
          </a:xfrm>
        </p:spPr>
        <p:txBody>
          <a:bodyPr vert="eaVert"/>
          <a:lstStyle>
            <a:lvl1pPr>
              <a:defRPr/>
            </a:lvl1pPr>
            <a:lvl2pPr>
              <a:defRPr/>
            </a:lvl2pPr>
            <a:lvl3pPr>
              <a:defRPr/>
            </a:lvl3pPr>
            <a:lvl4pPr>
              <a:defRPr/>
            </a:lvl4pPr>
            <a:lvl5pPr>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txBox="1">
            <a:spLocks noGrp="1"/>
          </p:cNvSpPr>
          <p:nvPr>
            <p:ph type="dt" sz="half" idx="10"/>
          </p:nvPr>
        </p:nvSpPr>
        <p:spPr>
          <a:ln/>
        </p:spPr>
        <p:txBody>
          <a:bodyPr/>
          <a:lstStyle>
            <a:lvl1pPr>
              <a:defRPr/>
            </a:lvl1pPr>
          </a:lstStyle>
          <a:p>
            <a:pPr>
              <a:defRPr/>
            </a:pPr>
            <a:r>
              <a:t>31/08/2010</a:t>
            </a:r>
          </a:p>
        </p:txBody>
      </p:sp>
      <p:sp>
        <p:nvSpPr>
          <p:cNvPr id="5" name="4 Marcador de pie de página"/>
          <p:cNvSpPr txBox="1">
            <a:spLocks noGrp="1"/>
          </p:cNvSpPr>
          <p:nvPr>
            <p:ph type="ftr" sz="quarter" idx="11"/>
          </p:nvPr>
        </p:nvSpPr>
        <p:spPr>
          <a:ln/>
        </p:spPr>
        <p:txBody>
          <a:bodyPr/>
          <a:lstStyle>
            <a:lvl1pPr>
              <a:defRPr/>
            </a:lvl1pPr>
          </a:lstStyle>
          <a:p>
            <a:pPr>
              <a:defRPr/>
            </a:pPr>
            <a:endParaRPr/>
          </a:p>
        </p:txBody>
      </p:sp>
      <p:sp>
        <p:nvSpPr>
          <p:cNvPr id="6" name="5 Marcador de número de diapositiva"/>
          <p:cNvSpPr txBox="1">
            <a:spLocks noGrp="1"/>
          </p:cNvSpPr>
          <p:nvPr>
            <p:ph type="sldNum" sz="quarter" idx="12"/>
          </p:nvPr>
        </p:nvSpPr>
        <p:spPr>
          <a:ln/>
        </p:spPr>
        <p:txBody>
          <a:bodyPr/>
          <a:lstStyle>
            <a:lvl1pPr>
              <a:defRPr/>
            </a:lvl1pPr>
          </a:lstStyle>
          <a:p>
            <a:pPr>
              <a:defRPr/>
            </a:pPr>
            <a:fld id="{51ECDA7B-3245-4911-BC84-DDD61252A564}" type="slidenum">
              <a:rPr/>
              <a:pPr>
                <a:defRPr/>
              </a:pPr>
              <a:t>‹Nº›</a:t>
            </a:fld>
            <a:endParaRP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6 Rectángulo"/>
          <p:cNvSpPr/>
          <p:nvPr/>
        </p:nvSpPr>
        <p:spPr>
          <a:xfrm>
            <a:off x="468313" y="1276350"/>
            <a:ext cx="8269287" cy="136525"/>
          </a:xfrm>
          <a:prstGeom prst="rect">
            <a:avLst/>
          </a:prstGeom>
          <a:solidFill>
            <a:srgbClr val="FFC61E"/>
          </a:solidFill>
          <a:ln>
            <a:noFill/>
            <a:prstDash val="solid"/>
          </a:ln>
        </p:spPr>
        <p:txBody>
          <a:bodyPr anchor="ctr" anchorCtr="1"/>
          <a:lstStyle/>
          <a:p>
            <a:pPr algn="ctr" fontAlgn="auto">
              <a:spcBef>
                <a:spcPts val="0"/>
              </a:spcBef>
              <a:spcAft>
                <a:spcPts val="0"/>
              </a:spcAft>
              <a:defRPr sz="1800" b="0" i="0" u="none" strike="noStrike" kern="0" cap="none" spc="0" baseline="0">
                <a:solidFill>
                  <a:srgbClr val="000000"/>
                </a:solidFill>
                <a:uFillTx/>
              </a:defRPr>
            </a:pPr>
            <a:endParaRPr lang="es-ES">
              <a:solidFill>
                <a:srgbClr val="FFFFFF"/>
              </a:solidFill>
              <a:latin typeface="Arial Narrow"/>
              <a:cs typeface="+mn-cs"/>
            </a:endParaRPr>
          </a:p>
        </p:txBody>
      </p:sp>
      <p:pic>
        <p:nvPicPr>
          <p:cNvPr id="5" name="8 Imagen"/>
          <p:cNvPicPr>
            <a:picLocks noChangeAspect="1"/>
          </p:cNvPicPr>
          <p:nvPr/>
        </p:nvPicPr>
        <p:blipFill>
          <a:blip r:embed="rId2"/>
          <a:srcRect/>
          <a:stretch>
            <a:fillRect/>
          </a:stretch>
        </p:blipFill>
        <p:spPr bwMode="auto">
          <a:xfrm>
            <a:off x="8450263" y="6237288"/>
            <a:ext cx="576262" cy="503237"/>
          </a:xfrm>
          <a:prstGeom prst="rect">
            <a:avLst/>
          </a:prstGeom>
          <a:noFill/>
          <a:ln w="9525">
            <a:noFill/>
            <a:miter lim="800000"/>
            <a:headEnd/>
            <a:tailEnd/>
          </a:ln>
        </p:spPr>
      </p:pic>
      <p:pic>
        <p:nvPicPr>
          <p:cNvPr id="6" name="8 Imagen"/>
          <p:cNvPicPr>
            <a:picLocks noChangeAspect="1"/>
          </p:cNvPicPr>
          <p:nvPr/>
        </p:nvPicPr>
        <p:blipFill>
          <a:blip r:embed="rId3"/>
          <a:srcRect l="45277" t="37144" r="41354" b="20744"/>
          <a:stretch>
            <a:fillRect/>
          </a:stretch>
        </p:blipFill>
        <p:spPr bwMode="auto">
          <a:xfrm>
            <a:off x="179388" y="6369050"/>
            <a:ext cx="817562" cy="385763"/>
          </a:xfrm>
          <a:prstGeom prst="rect">
            <a:avLst/>
          </a:prstGeom>
          <a:noFill/>
          <a:ln w="9525">
            <a:noFill/>
            <a:miter lim="800000"/>
            <a:headEnd/>
            <a:tailEnd/>
          </a:ln>
        </p:spPr>
      </p:pic>
      <p:sp>
        <p:nvSpPr>
          <p:cNvPr id="2" name="1 Título"/>
          <p:cNvSpPr txBox="1">
            <a:spLocks noGrp="1"/>
          </p:cNvSpPr>
          <p:nvPr>
            <p:ph type="title"/>
          </p:nvPr>
        </p:nvSpPr>
        <p:spPr>
          <a:xfrm>
            <a:off x="457200" y="274640"/>
            <a:ext cx="8229600" cy="850108"/>
          </a:xfrm>
        </p:spPr>
        <p:txBody>
          <a:bodyPr anchorCtr="0"/>
          <a:lstStyle>
            <a:lvl1pPr algn="l">
              <a:defRPr>
                <a:latin typeface="Arial"/>
              </a:defRPr>
            </a:lvl1pPr>
          </a:lstStyle>
          <a:p>
            <a:pPr lvl="0"/>
            <a:r>
              <a:rPr lang="es-ES"/>
              <a:t>Haga clic para modificar el estilo de título del patrón</a:t>
            </a:r>
          </a:p>
        </p:txBody>
      </p:sp>
      <p:sp>
        <p:nvSpPr>
          <p:cNvPr id="3" name="2 Marcador de contenido"/>
          <p:cNvSpPr txBox="1">
            <a:spLocks noGrp="1"/>
          </p:cNvSpPr>
          <p:nvPr>
            <p:ph idx="1"/>
          </p:nvPr>
        </p:nvSpPr>
        <p:spPr>
          <a:xfrm>
            <a:off x="457200" y="1700811"/>
            <a:ext cx="8229600" cy="4536502"/>
          </a:xfrm>
        </p:spPr>
        <p:txBody>
          <a:bodyPr/>
          <a:lstStyle>
            <a:lvl1pPr>
              <a:defRPr>
                <a:latin typeface="Arial"/>
              </a:defRPr>
            </a:lvl1pPr>
            <a:lvl2pPr>
              <a:defRPr>
                <a:latin typeface="Arial"/>
              </a:defRPr>
            </a:lvl2pPr>
            <a:lvl3pPr>
              <a:defRPr>
                <a:latin typeface="Arial"/>
              </a:defRPr>
            </a:lvl3pPr>
            <a:lvl4pPr>
              <a:defRPr>
                <a:latin typeface="Arial"/>
              </a:defRPr>
            </a:lvl4pPr>
            <a:lvl5pPr>
              <a:defRPr>
                <a:latin typeface="Aria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5 Marcador de número de diapositiva"/>
          <p:cNvSpPr txBox="1">
            <a:spLocks noGrp="1"/>
          </p:cNvSpPr>
          <p:nvPr>
            <p:ph type="sldNum" sz="quarter" idx="10"/>
          </p:nvPr>
        </p:nvSpPr>
        <p:spPr>
          <a:xfrm>
            <a:off x="3824288" y="6345238"/>
            <a:ext cx="2133600" cy="365125"/>
          </a:xfrm>
        </p:spPr>
        <p:txBody>
          <a:bodyPr anchorCtr="1"/>
          <a:lstStyle>
            <a:lvl1pPr algn="ctr">
              <a:defRPr/>
            </a:lvl1pPr>
          </a:lstStyle>
          <a:p>
            <a:pPr>
              <a:defRPr/>
            </a:pPr>
            <a:fld id="{52BA1564-1258-4EE4-A344-B4E49D2DAEB9}" type="slidenum">
              <a:rPr/>
              <a:pPr>
                <a:defRPr/>
              </a:pPr>
              <a:t>‹Nº›</a:t>
            </a:fld>
            <a:endParaRPr/>
          </a:p>
        </p:txBody>
      </p:sp>
    </p:spTree>
  </p:cSld>
  <p:clrMapOvr>
    <a:masterClrMapping/>
  </p:clrMapOvr>
  <p:transition spd="slow"/>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4" name="7 Rectángulo"/>
          <p:cNvSpPr/>
          <p:nvPr/>
        </p:nvSpPr>
        <p:spPr>
          <a:xfrm>
            <a:off x="0" y="4365625"/>
            <a:ext cx="9144000" cy="142875"/>
          </a:xfrm>
          <a:prstGeom prst="rect">
            <a:avLst/>
          </a:prstGeom>
          <a:solidFill>
            <a:srgbClr val="FFC61E"/>
          </a:solidFill>
          <a:ln>
            <a:noFill/>
            <a:prstDash val="solid"/>
          </a:ln>
        </p:spPr>
        <p:txBody>
          <a:bodyPr anchor="ctr" anchorCtr="1"/>
          <a:lstStyle/>
          <a:p>
            <a:pPr algn="ctr" fontAlgn="auto">
              <a:spcBef>
                <a:spcPts val="0"/>
              </a:spcBef>
              <a:spcAft>
                <a:spcPts val="0"/>
              </a:spcAft>
              <a:defRPr sz="1800" b="0" i="0" u="none" strike="noStrike" kern="0" cap="none" spc="0" baseline="0">
                <a:solidFill>
                  <a:srgbClr val="000000"/>
                </a:solidFill>
                <a:uFillTx/>
              </a:defRPr>
            </a:pPr>
            <a:endParaRPr lang="es-ES">
              <a:solidFill>
                <a:srgbClr val="FFFFFF"/>
              </a:solidFill>
              <a:latin typeface="Arial Narrow"/>
              <a:cs typeface="+mn-cs"/>
            </a:endParaRPr>
          </a:p>
        </p:txBody>
      </p:sp>
      <p:sp>
        <p:nvSpPr>
          <p:cNvPr id="2" name="1 Título"/>
          <p:cNvSpPr txBox="1">
            <a:spLocks noGrp="1"/>
          </p:cNvSpPr>
          <p:nvPr>
            <p:ph type="title"/>
          </p:nvPr>
        </p:nvSpPr>
        <p:spPr>
          <a:xfrm>
            <a:off x="722311" y="4406895"/>
            <a:ext cx="7772400" cy="1362071"/>
          </a:xfrm>
        </p:spPr>
        <p:txBody>
          <a:bodyPr anchor="t" anchorCtr="0"/>
          <a:lstStyle>
            <a:lvl1pPr algn="l">
              <a:defRPr sz="4000" b="1" cap="all">
                <a:solidFill>
                  <a:srgbClr val="C00000"/>
                </a:solidFill>
                <a:latin typeface="Arial"/>
              </a:defRPr>
            </a:lvl1pPr>
          </a:lstStyle>
          <a:p>
            <a:pPr lvl="0"/>
            <a:r>
              <a:rPr lang="es-ES"/>
              <a:t>Haga clic para modificar el estilo de título del patrón</a:t>
            </a:r>
          </a:p>
        </p:txBody>
      </p:sp>
      <p:sp>
        <p:nvSpPr>
          <p:cNvPr id="3" name="2 Marcador de texto"/>
          <p:cNvSpPr txBox="1">
            <a:spLocks noGrp="1"/>
          </p:cNvSpPr>
          <p:nvPr>
            <p:ph type="body" idx="1"/>
          </p:nvPr>
        </p:nvSpPr>
        <p:spPr>
          <a:xfrm>
            <a:off x="722311" y="2906713"/>
            <a:ext cx="7772400" cy="1500182"/>
          </a:xfrm>
        </p:spPr>
        <p:txBody>
          <a:bodyPr anchor="b"/>
          <a:lstStyle>
            <a:lvl1pPr marL="0" indent="0">
              <a:spcBef>
                <a:spcPts val="500"/>
              </a:spcBef>
              <a:buNone/>
              <a:defRPr sz="2000">
                <a:solidFill>
                  <a:srgbClr val="898989"/>
                </a:solidFill>
                <a:latin typeface="Arial"/>
              </a:defRPr>
            </a:lvl1pPr>
          </a:lstStyle>
          <a:p>
            <a:pPr lvl="0"/>
            <a:r>
              <a:rPr lang="es-ES"/>
              <a:t>Haga clic para modificar el estilo de texto del patrón</a:t>
            </a:r>
          </a:p>
        </p:txBody>
      </p:sp>
      <p:sp>
        <p:nvSpPr>
          <p:cNvPr id="5" name="3 Marcador de fecha"/>
          <p:cNvSpPr txBox="1">
            <a:spLocks noGrp="1"/>
          </p:cNvSpPr>
          <p:nvPr>
            <p:ph type="dt" sz="half" idx="10"/>
          </p:nvPr>
        </p:nvSpPr>
        <p:spPr/>
        <p:txBody>
          <a:bodyPr/>
          <a:lstStyle>
            <a:lvl1pPr>
              <a:defRPr/>
            </a:lvl1pPr>
          </a:lstStyle>
          <a:p>
            <a:pPr>
              <a:defRPr/>
            </a:pPr>
            <a:r>
              <a:t>31/08/2010</a:t>
            </a:r>
          </a:p>
        </p:txBody>
      </p:sp>
      <p:sp>
        <p:nvSpPr>
          <p:cNvPr id="6" name="5 Marcador de número de diapositiva"/>
          <p:cNvSpPr txBox="1">
            <a:spLocks noGrp="1"/>
          </p:cNvSpPr>
          <p:nvPr>
            <p:ph type="sldNum" sz="quarter" idx="11"/>
          </p:nvPr>
        </p:nvSpPr>
        <p:spPr>
          <a:xfrm>
            <a:off x="3348038" y="6356350"/>
            <a:ext cx="2133600" cy="365125"/>
          </a:xfrm>
        </p:spPr>
        <p:txBody>
          <a:bodyPr anchorCtr="1"/>
          <a:lstStyle>
            <a:lvl1pPr algn="ctr">
              <a:defRPr/>
            </a:lvl1pPr>
          </a:lstStyle>
          <a:p>
            <a:pPr>
              <a:defRPr/>
            </a:pPr>
            <a:fld id="{795965E0-13E1-418E-8E98-5749ECB1B166}" type="slidenum">
              <a:rPr/>
              <a:pPr>
                <a:defRPr/>
              </a:pPr>
              <a:t>‹Nº›</a:t>
            </a:fld>
            <a:endParaRP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txBox="1">
            <a:spLocks noGrp="1"/>
          </p:cNvSpPr>
          <p:nvPr>
            <p:ph type="title"/>
          </p:nvPr>
        </p:nvSpPr>
        <p:spPr/>
        <p:txBody>
          <a:bodyPr/>
          <a:lstStyle>
            <a:lvl1pPr>
              <a:defRPr/>
            </a:lvl1pPr>
          </a:lstStyle>
          <a:p>
            <a:pPr lvl="0"/>
            <a:r>
              <a:rPr lang="es-ES"/>
              <a:t>Haga clic para modificar el estilo de título del patrón</a:t>
            </a:r>
          </a:p>
        </p:txBody>
      </p:sp>
      <p:sp>
        <p:nvSpPr>
          <p:cNvPr id="3" name="2 Marcador de contenido"/>
          <p:cNvSpPr txBox="1">
            <a:spLocks noGrp="1"/>
          </p:cNvSpPr>
          <p:nvPr>
            <p:ph idx="1"/>
          </p:nvPr>
        </p:nvSpPr>
        <p:spPr>
          <a:xfrm>
            <a:off x="457200" y="1600200"/>
            <a:ext cx="4038603" cy="4525959"/>
          </a:xfrm>
        </p:spPr>
        <p:txBody>
          <a:bodyPr/>
          <a:lstStyle>
            <a:lvl1pPr>
              <a:spcBef>
                <a:spcPts val="700"/>
              </a:spcBef>
              <a:defRPr sz="2800"/>
            </a:lvl1pPr>
            <a:lvl2pPr>
              <a:spcBef>
                <a:spcPts val="600"/>
              </a:spcBef>
              <a:defRPr sz="2400"/>
            </a:lvl2pPr>
            <a:lvl3pPr>
              <a:spcBef>
                <a:spcPts val="500"/>
              </a:spcBef>
              <a:defRPr sz="2000"/>
            </a:lvl3pPr>
            <a:lvl4pPr>
              <a:spcBef>
                <a:spcPts val="400"/>
              </a:spcBef>
              <a:defRPr sz="1800"/>
            </a:lvl4pPr>
            <a:lvl5pPr>
              <a:spcBef>
                <a:spcPts val="400"/>
              </a:spcBef>
              <a:defRPr sz="18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txBox="1">
            <a:spLocks noGrp="1"/>
          </p:cNvSpPr>
          <p:nvPr>
            <p:ph idx="2"/>
          </p:nvPr>
        </p:nvSpPr>
        <p:spPr>
          <a:xfrm>
            <a:off x="4648196" y="1600200"/>
            <a:ext cx="4038603" cy="4525959"/>
          </a:xfrm>
        </p:spPr>
        <p:txBody>
          <a:bodyPr/>
          <a:lstStyle>
            <a:lvl1pPr>
              <a:spcBef>
                <a:spcPts val="700"/>
              </a:spcBef>
              <a:defRPr sz="2800"/>
            </a:lvl1pPr>
            <a:lvl2pPr>
              <a:spcBef>
                <a:spcPts val="600"/>
              </a:spcBef>
              <a:defRPr sz="2400"/>
            </a:lvl2pPr>
            <a:lvl3pPr>
              <a:spcBef>
                <a:spcPts val="500"/>
              </a:spcBef>
              <a:defRPr sz="2000"/>
            </a:lvl3pPr>
            <a:lvl4pPr>
              <a:spcBef>
                <a:spcPts val="400"/>
              </a:spcBef>
              <a:defRPr sz="1800"/>
            </a:lvl4pPr>
            <a:lvl5pPr>
              <a:spcBef>
                <a:spcPts val="400"/>
              </a:spcBef>
              <a:defRPr sz="18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3 Marcador de fecha"/>
          <p:cNvSpPr txBox="1">
            <a:spLocks noGrp="1"/>
          </p:cNvSpPr>
          <p:nvPr>
            <p:ph type="dt" sz="half" idx="10"/>
          </p:nvPr>
        </p:nvSpPr>
        <p:spPr>
          <a:ln/>
        </p:spPr>
        <p:txBody>
          <a:bodyPr/>
          <a:lstStyle>
            <a:lvl1pPr>
              <a:defRPr/>
            </a:lvl1pPr>
          </a:lstStyle>
          <a:p>
            <a:pPr>
              <a:defRPr/>
            </a:pPr>
            <a:r>
              <a:t>31/08/2010</a:t>
            </a:r>
          </a:p>
        </p:txBody>
      </p:sp>
      <p:sp>
        <p:nvSpPr>
          <p:cNvPr id="6" name="4 Marcador de pie de página"/>
          <p:cNvSpPr txBox="1">
            <a:spLocks noGrp="1"/>
          </p:cNvSpPr>
          <p:nvPr>
            <p:ph type="ftr" sz="quarter" idx="11"/>
          </p:nvPr>
        </p:nvSpPr>
        <p:spPr>
          <a:ln/>
        </p:spPr>
        <p:txBody>
          <a:bodyPr/>
          <a:lstStyle>
            <a:lvl1pPr>
              <a:defRPr/>
            </a:lvl1pPr>
          </a:lstStyle>
          <a:p>
            <a:pPr>
              <a:defRPr/>
            </a:pPr>
            <a:endParaRPr/>
          </a:p>
        </p:txBody>
      </p:sp>
      <p:sp>
        <p:nvSpPr>
          <p:cNvPr id="7" name="5 Marcador de número de diapositiva"/>
          <p:cNvSpPr txBox="1">
            <a:spLocks noGrp="1"/>
          </p:cNvSpPr>
          <p:nvPr>
            <p:ph type="sldNum" sz="quarter" idx="12"/>
          </p:nvPr>
        </p:nvSpPr>
        <p:spPr>
          <a:ln/>
        </p:spPr>
        <p:txBody>
          <a:bodyPr/>
          <a:lstStyle>
            <a:lvl1pPr>
              <a:defRPr/>
            </a:lvl1pPr>
          </a:lstStyle>
          <a:p>
            <a:pPr>
              <a:defRPr/>
            </a:pPr>
            <a:fld id="{04C00C9A-B009-463D-9AFF-3E6DA7D40FB7}" type="slidenum">
              <a:rPr/>
              <a:pPr>
                <a:defRPr/>
              </a:pPr>
              <a:t>‹Nº›</a:t>
            </a:fld>
            <a:endParaRPr/>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txBox="1">
            <a:spLocks noGrp="1"/>
          </p:cNvSpPr>
          <p:nvPr>
            <p:ph type="title"/>
          </p:nvPr>
        </p:nvSpPr>
        <p:spPr/>
        <p:txBody>
          <a:bodyPr/>
          <a:lstStyle>
            <a:lvl1pPr>
              <a:defRPr/>
            </a:lvl1pPr>
          </a:lstStyle>
          <a:p>
            <a:pPr lvl="0"/>
            <a:r>
              <a:rPr lang="es-ES"/>
              <a:t>Haga clic para modificar el estilo de título del patrón</a:t>
            </a:r>
          </a:p>
        </p:txBody>
      </p:sp>
      <p:sp>
        <p:nvSpPr>
          <p:cNvPr id="3" name="2 Marcador de texto"/>
          <p:cNvSpPr txBox="1">
            <a:spLocks noGrp="1"/>
          </p:cNvSpPr>
          <p:nvPr>
            <p:ph type="body" idx="1"/>
          </p:nvPr>
        </p:nvSpPr>
        <p:spPr>
          <a:xfrm>
            <a:off x="457200" y="1535113"/>
            <a:ext cx="4040184" cy="639759"/>
          </a:xfrm>
        </p:spPr>
        <p:txBody>
          <a:bodyPr anchor="b"/>
          <a:lstStyle>
            <a:lvl1pPr marL="0" indent="0">
              <a:spcBef>
                <a:spcPts val="600"/>
              </a:spcBef>
              <a:buNone/>
              <a:defRPr sz="2400" b="1"/>
            </a:lvl1pPr>
          </a:lstStyle>
          <a:p>
            <a:pPr lvl="0"/>
            <a:r>
              <a:rPr lang="es-ES"/>
              <a:t>Haga clic para modificar el estilo de texto del patrón</a:t>
            </a:r>
          </a:p>
        </p:txBody>
      </p:sp>
      <p:sp>
        <p:nvSpPr>
          <p:cNvPr id="4" name="3 Marcador de contenido"/>
          <p:cNvSpPr txBox="1">
            <a:spLocks noGrp="1"/>
          </p:cNvSpPr>
          <p:nvPr>
            <p:ph idx="2"/>
          </p:nvPr>
        </p:nvSpPr>
        <p:spPr>
          <a:xfrm>
            <a:off x="457200" y="2174872"/>
            <a:ext cx="4040184" cy="3951286"/>
          </a:xfrm>
        </p:spPr>
        <p:txBody>
          <a:bodyPr/>
          <a:lstStyle>
            <a:lvl1pPr>
              <a:spcBef>
                <a:spcPts val="600"/>
              </a:spcBef>
              <a:defRPr sz="2400"/>
            </a:lvl1pPr>
            <a:lvl2pPr>
              <a:spcBef>
                <a:spcPts val="500"/>
              </a:spcBef>
              <a:defRPr sz="2000"/>
            </a:lvl2pPr>
            <a:lvl3pPr>
              <a:spcBef>
                <a:spcPts val="400"/>
              </a:spcBef>
              <a:defRPr sz="1800"/>
            </a:lvl3pPr>
            <a:lvl4pPr>
              <a:spcBef>
                <a:spcPts val="400"/>
              </a:spcBef>
              <a:defRPr sz="1600"/>
            </a:lvl4pPr>
            <a:lvl5pPr>
              <a:spcBef>
                <a:spcPts val="400"/>
              </a:spcBef>
              <a:defRPr sz="16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txBox="1">
            <a:spLocks noGrp="1"/>
          </p:cNvSpPr>
          <p:nvPr>
            <p:ph type="body" idx="3"/>
          </p:nvPr>
        </p:nvSpPr>
        <p:spPr>
          <a:xfrm>
            <a:off x="4645023" y="1535113"/>
            <a:ext cx="4041776" cy="639759"/>
          </a:xfrm>
        </p:spPr>
        <p:txBody>
          <a:bodyPr anchor="b"/>
          <a:lstStyle>
            <a:lvl1pPr marL="0" indent="0">
              <a:spcBef>
                <a:spcPts val="600"/>
              </a:spcBef>
              <a:buNone/>
              <a:defRPr sz="2400" b="1"/>
            </a:lvl1pPr>
          </a:lstStyle>
          <a:p>
            <a:pPr lvl="0"/>
            <a:r>
              <a:rPr lang="es-ES"/>
              <a:t>Haga clic para modificar el estilo de texto del patrón</a:t>
            </a:r>
          </a:p>
        </p:txBody>
      </p:sp>
      <p:sp>
        <p:nvSpPr>
          <p:cNvPr id="6" name="5 Marcador de contenido"/>
          <p:cNvSpPr txBox="1">
            <a:spLocks noGrp="1"/>
          </p:cNvSpPr>
          <p:nvPr>
            <p:ph idx="4"/>
          </p:nvPr>
        </p:nvSpPr>
        <p:spPr>
          <a:xfrm>
            <a:off x="4645023" y="2174872"/>
            <a:ext cx="4041776" cy="3951286"/>
          </a:xfrm>
        </p:spPr>
        <p:txBody>
          <a:bodyPr/>
          <a:lstStyle>
            <a:lvl1pPr>
              <a:spcBef>
                <a:spcPts val="600"/>
              </a:spcBef>
              <a:defRPr sz="2400"/>
            </a:lvl1pPr>
            <a:lvl2pPr>
              <a:spcBef>
                <a:spcPts val="500"/>
              </a:spcBef>
              <a:defRPr sz="2000"/>
            </a:lvl2pPr>
            <a:lvl3pPr>
              <a:spcBef>
                <a:spcPts val="400"/>
              </a:spcBef>
              <a:defRPr sz="1800"/>
            </a:lvl3pPr>
            <a:lvl4pPr>
              <a:spcBef>
                <a:spcPts val="400"/>
              </a:spcBef>
              <a:defRPr sz="1600"/>
            </a:lvl4pPr>
            <a:lvl5pPr>
              <a:spcBef>
                <a:spcPts val="400"/>
              </a:spcBef>
              <a:defRPr sz="16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3 Marcador de fecha"/>
          <p:cNvSpPr txBox="1">
            <a:spLocks noGrp="1"/>
          </p:cNvSpPr>
          <p:nvPr>
            <p:ph type="dt" sz="half" idx="10"/>
          </p:nvPr>
        </p:nvSpPr>
        <p:spPr>
          <a:ln/>
        </p:spPr>
        <p:txBody>
          <a:bodyPr/>
          <a:lstStyle>
            <a:lvl1pPr>
              <a:defRPr/>
            </a:lvl1pPr>
          </a:lstStyle>
          <a:p>
            <a:pPr>
              <a:defRPr/>
            </a:pPr>
            <a:r>
              <a:t>31/08/2010</a:t>
            </a:r>
          </a:p>
        </p:txBody>
      </p:sp>
      <p:sp>
        <p:nvSpPr>
          <p:cNvPr id="8" name="4 Marcador de pie de página"/>
          <p:cNvSpPr txBox="1">
            <a:spLocks noGrp="1"/>
          </p:cNvSpPr>
          <p:nvPr>
            <p:ph type="ftr" sz="quarter" idx="11"/>
          </p:nvPr>
        </p:nvSpPr>
        <p:spPr>
          <a:ln/>
        </p:spPr>
        <p:txBody>
          <a:bodyPr/>
          <a:lstStyle>
            <a:lvl1pPr>
              <a:defRPr/>
            </a:lvl1pPr>
          </a:lstStyle>
          <a:p>
            <a:pPr>
              <a:defRPr/>
            </a:pPr>
            <a:endParaRPr/>
          </a:p>
        </p:txBody>
      </p:sp>
      <p:sp>
        <p:nvSpPr>
          <p:cNvPr id="9" name="5 Marcador de número de diapositiva"/>
          <p:cNvSpPr txBox="1">
            <a:spLocks noGrp="1"/>
          </p:cNvSpPr>
          <p:nvPr>
            <p:ph type="sldNum" sz="quarter" idx="12"/>
          </p:nvPr>
        </p:nvSpPr>
        <p:spPr>
          <a:ln/>
        </p:spPr>
        <p:txBody>
          <a:bodyPr/>
          <a:lstStyle>
            <a:lvl1pPr>
              <a:defRPr/>
            </a:lvl1pPr>
          </a:lstStyle>
          <a:p>
            <a:pPr>
              <a:defRPr/>
            </a:pPr>
            <a:fld id="{F73C887B-7D56-475B-8AAE-8274A2C4C3AF}" type="slidenum">
              <a:rPr/>
              <a:pPr>
                <a:defRPr/>
              </a:pPr>
              <a:t>‹Nº›</a:t>
            </a:fld>
            <a:endParaRPr/>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txBox="1">
            <a:spLocks noGrp="1"/>
          </p:cNvSpPr>
          <p:nvPr>
            <p:ph type="title"/>
          </p:nvPr>
        </p:nvSpPr>
        <p:spPr/>
        <p:txBody>
          <a:bodyPr/>
          <a:lstStyle>
            <a:lvl1pPr>
              <a:defRPr/>
            </a:lvl1pPr>
          </a:lstStyle>
          <a:p>
            <a:pPr lvl="0"/>
            <a:r>
              <a:rPr lang="es-ES"/>
              <a:t>Haga clic para modificar el estilo de título del patrón</a:t>
            </a:r>
          </a:p>
        </p:txBody>
      </p:sp>
      <p:sp>
        <p:nvSpPr>
          <p:cNvPr id="3" name="3 Marcador de fecha"/>
          <p:cNvSpPr txBox="1">
            <a:spLocks noGrp="1"/>
          </p:cNvSpPr>
          <p:nvPr>
            <p:ph type="dt" sz="half" idx="10"/>
          </p:nvPr>
        </p:nvSpPr>
        <p:spPr>
          <a:ln/>
        </p:spPr>
        <p:txBody>
          <a:bodyPr/>
          <a:lstStyle>
            <a:lvl1pPr>
              <a:defRPr/>
            </a:lvl1pPr>
          </a:lstStyle>
          <a:p>
            <a:pPr>
              <a:defRPr/>
            </a:pPr>
            <a:r>
              <a:t>31/08/2010</a:t>
            </a:r>
          </a:p>
        </p:txBody>
      </p:sp>
      <p:sp>
        <p:nvSpPr>
          <p:cNvPr id="4" name="4 Marcador de pie de página"/>
          <p:cNvSpPr txBox="1">
            <a:spLocks noGrp="1"/>
          </p:cNvSpPr>
          <p:nvPr>
            <p:ph type="ftr" sz="quarter" idx="11"/>
          </p:nvPr>
        </p:nvSpPr>
        <p:spPr>
          <a:ln/>
        </p:spPr>
        <p:txBody>
          <a:bodyPr/>
          <a:lstStyle>
            <a:lvl1pPr>
              <a:defRPr/>
            </a:lvl1pPr>
          </a:lstStyle>
          <a:p>
            <a:pPr>
              <a:defRPr/>
            </a:pPr>
            <a:endParaRPr/>
          </a:p>
        </p:txBody>
      </p:sp>
      <p:sp>
        <p:nvSpPr>
          <p:cNvPr id="5" name="5 Marcador de número de diapositiva"/>
          <p:cNvSpPr txBox="1">
            <a:spLocks noGrp="1"/>
          </p:cNvSpPr>
          <p:nvPr>
            <p:ph type="sldNum" sz="quarter" idx="12"/>
          </p:nvPr>
        </p:nvSpPr>
        <p:spPr>
          <a:ln/>
        </p:spPr>
        <p:txBody>
          <a:bodyPr/>
          <a:lstStyle>
            <a:lvl1pPr>
              <a:defRPr/>
            </a:lvl1pPr>
          </a:lstStyle>
          <a:p>
            <a:pPr>
              <a:defRPr/>
            </a:pPr>
            <a:fld id="{5E07A781-0CF4-44E5-8A10-49212503FFE8}" type="slidenum">
              <a:rPr/>
              <a:pPr>
                <a:defRPr/>
              </a:pPr>
              <a:t>‹Nº›</a:t>
            </a:fld>
            <a:endParaRPr/>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txBox="1">
            <a:spLocks noGrp="1"/>
          </p:cNvSpPr>
          <p:nvPr>
            <p:ph type="dt" sz="half" idx="10"/>
          </p:nvPr>
        </p:nvSpPr>
        <p:spPr>
          <a:ln/>
        </p:spPr>
        <p:txBody>
          <a:bodyPr/>
          <a:lstStyle>
            <a:lvl1pPr>
              <a:defRPr/>
            </a:lvl1pPr>
          </a:lstStyle>
          <a:p>
            <a:pPr>
              <a:defRPr/>
            </a:pPr>
            <a:r>
              <a:t>31/08/2010</a:t>
            </a:r>
          </a:p>
        </p:txBody>
      </p:sp>
      <p:sp>
        <p:nvSpPr>
          <p:cNvPr id="3" name="4 Marcador de pie de página"/>
          <p:cNvSpPr txBox="1">
            <a:spLocks noGrp="1"/>
          </p:cNvSpPr>
          <p:nvPr>
            <p:ph type="ftr" sz="quarter" idx="11"/>
          </p:nvPr>
        </p:nvSpPr>
        <p:spPr>
          <a:ln/>
        </p:spPr>
        <p:txBody>
          <a:bodyPr/>
          <a:lstStyle>
            <a:lvl1pPr>
              <a:defRPr/>
            </a:lvl1pPr>
          </a:lstStyle>
          <a:p>
            <a:pPr>
              <a:defRPr/>
            </a:pPr>
            <a:endParaRPr/>
          </a:p>
        </p:txBody>
      </p:sp>
      <p:sp>
        <p:nvSpPr>
          <p:cNvPr id="4" name="5 Marcador de número de diapositiva"/>
          <p:cNvSpPr txBox="1">
            <a:spLocks noGrp="1"/>
          </p:cNvSpPr>
          <p:nvPr>
            <p:ph type="sldNum" sz="quarter" idx="12"/>
          </p:nvPr>
        </p:nvSpPr>
        <p:spPr>
          <a:ln/>
        </p:spPr>
        <p:txBody>
          <a:bodyPr/>
          <a:lstStyle>
            <a:lvl1pPr>
              <a:defRPr/>
            </a:lvl1pPr>
          </a:lstStyle>
          <a:p>
            <a:pPr>
              <a:defRPr/>
            </a:pPr>
            <a:fld id="{EF6C70F2-B07D-4F5D-891F-95A46F79D9D3}" type="slidenum">
              <a:rPr/>
              <a:pPr>
                <a:defRPr/>
              </a:pPr>
              <a:t>‹Nº›</a:t>
            </a:fld>
            <a:endParaRPr/>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txBox="1">
            <a:spLocks noGrp="1"/>
          </p:cNvSpPr>
          <p:nvPr>
            <p:ph type="title"/>
          </p:nvPr>
        </p:nvSpPr>
        <p:spPr>
          <a:xfrm>
            <a:off x="457200" y="273048"/>
            <a:ext cx="3008311" cy="1162046"/>
          </a:xfrm>
        </p:spPr>
        <p:txBody>
          <a:bodyPr anchor="b" anchorCtr="0"/>
          <a:lstStyle>
            <a:lvl1pPr algn="l">
              <a:defRPr sz="2000" b="1"/>
            </a:lvl1pPr>
          </a:lstStyle>
          <a:p>
            <a:pPr lvl="0"/>
            <a:r>
              <a:rPr lang="es-ES"/>
              <a:t>Haga clic para modificar el estilo de título del patrón</a:t>
            </a:r>
          </a:p>
        </p:txBody>
      </p:sp>
      <p:sp>
        <p:nvSpPr>
          <p:cNvPr id="3" name="2 Marcador de contenido"/>
          <p:cNvSpPr txBox="1">
            <a:spLocks noGrp="1"/>
          </p:cNvSpPr>
          <p:nvPr>
            <p:ph idx="1"/>
          </p:nvPr>
        </p:nvSpPr>
        <p:spPr>
          <a:xfrm>
            <a:off x="3575047" y="273048"/>
            <a:ext cx="5111752" cy="5853110"/>
          </a:xfrm>
        </p:spPr>
        <p:txBody>
          <a:bodyPr/>
          <a:lstStyle>
            <a:lvl1pPr>
              <a:defRPr/>
            </a:lvl1pPr>
            <a:lvl2pPr>
              <a:defRPr/>
            </a:lvl2pPr>
            <a:lvl3pPr>
              <a:defRPr/>
            </a:lvl3pPr>
            <a:lvl4pPr>
              <a:defRPr/>
            </a:lvl4pPr>
            <a:lvl5pPr>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txBox="1">
            <a:spLocks noGrp="1"/>
          </p:cNvSpPr>
          <p:nvPr>
            <p:ph type="body" idx="2"/>
          </p:nvPr>
        </p:nvSpPr>
        <p:spPr>
          <a:xfrm>
            <a:off x="457200" y="1435095"/>
            <a:ext cx="3008311" cy="4691064"/>
          </a:xfrm>
        </p:spPr>
        <p:txBody>
          <a:bodyPr/>
          <a:lstStyle>
            <a:lvl1pPr marL="0" indent="0">
              <a:spcBef>
                <a:spcPts val="300"/>
              </a:spcBef>
              <a:buNone/>
              <a:defRPr sz="1400"/>
            </a:lvl1pPr>
          </a:lstStyle>
          <a:p>
            <a:pPr lvl="0"/>
            <a:r>
              <a:rPr lang="es-ES"/>
              <a:t>Haga clic para modificar el estilo de texto del patrón</a:t>
            </a:r>
          </a:p>
        </p:txBody>
      </p:sp>
      <p:sp>
        <p:nvSpPr>
          <p:cNvPr id="5" name="3 Marcador de fecha"/>
          <p:cNvSpPr txBox="1">
            <a:spLocks noGrp="1"/>
          </p:cNvSpPr>
          <p:nvPr>
            <p:ph type="dt" sz="half" idx="10"/>
          </p:nvPr>
        </p:nvSpPr>
        <p:spPr>
          <a:ln/>
        </p:spPr>
        <p:txBody>
          <a:bodyPr/>
          <a:lstStyle>
            <a:lvl1pPr>
              <a:defRPr/>
            </a:lvl1pPr>
          </a:lstStyle>
          <a:p>
            <a:pPr>
              <a:defRPr/>
            </a:pPr>
            <a:r>
              <a:t>31/08/2010</a:t>
            </a:r>
          </a:p>
        </p:txBody>
      </p:sp>
      <p:sp>
        <p:nvSpPr>
          <p:cNvPr id="6" name="4 Marcador de pie de página"/>
          <p:cNvSpPr txBox="1">
            <a:spLocks noGrp="1"/>
          </p:cNvSpPr>
          <p:nvPr>
            <p:ph type="ftr" sz="quarter" idx="11"/>
          </p:nvPr>
        </p:nvSpPr>
        <p:spPr>
          <a:ln/>
        </p:spPr>
        <p:txBody>
          <a:bodyPr/>
          <a:lstStyle>
            <a:lvl1pPr>
              <a:defRPr/>
            </a:lvl1pPr>
          </a:lstStyle>
          <a:p>
            <a:pPr>
              <a:defRPr/>
            </a:pPr>
            <a:endParaRPr/>
          </a:p>
        </p:txBody>
      </p:sp>
      <p:sp>
        <p:nvSpPr>
          <p:cNvPr id="7" name="5 Marcador de número de diapositiva"/>
          <p:cNvSpPr txBox="1">
            <a:spLocks noGrp="1"/>
          </p:cNvSpPr>
          <p:nvPr>
            <p:ph type="sldNum" sz="quarter" idx="12"/>
          </p:nvPr>
        </p:nvSpPr>
        <p:spPr>
          <a:ln/>
        </p:spPr>
        <p:txBody>
          <a:bodyPr/>
          <a:lstStyle>
            <a:lvl1pPr>
              <a:defRPr/>
            </a:lvl1pPr>
          </a:lstStyle>
          <a:p>
            <a:pPr>
              <a:defRPr/>
            </a:pPr>
            <a:fld id="{3F158A33-D2D6-4428-8725-43CB88D043F6}" type="slidenum">
              <a:rPr/>
              <a:pPr>
                <a:defRPr/>
              </a:pPr>
              <a:t>‹Nº›</a:t>
            </a:fld>
            <a:endParaRPr/>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txBox="1">
            <a:spLocks noGrp="1"/>
          </p:cNvSpPr>
          <p:nvPr>
            <p:ph type="title"/>
          </p:nvPr>
        </p:nvSpPr>
        <p:spPr>
          <a:xfrm>
            <a:off x="1792288" y="4800600"/>
            <a:ext cx="5486400" cy="566735"/>
          </a:xfrm>
        </p:spPr>
        <p:txBody>
          <a:bodyPr anchor="b" anchorCtr="0"/>
          <a:lstStyle>
            <a:lvl1pPr algn="l">
              <a:defRPr sz="2000" b="1"/>
            </a:lvl1pPr>
          </a:lstStyle>
          <a:p>
            <a:pPr lvl="0"/>
            <a:r>
              <a:rPr lang="es-ES"/>
              <a:t>Haga clic para modificar el estilo de título del patrón</a:t>
            </a:r>
          </a:p>
        </p:txBody>
      </p:sp>
      <p:sp>
        <p:nvSpPr>
          <p:cNvPr id="3" name="2 Marcador de posición de imagen"/>
          <p:cNvSpPr txBox="1">
            <a:spLocks noGrp="1"/>
          </p:cNvSpPr>
          <p:nvPr>
            <p:ph type="pic" idx="1"/>
          </p:nvPr>
        </p:nvSpPr>
        <p:spPr>
          <a:xfrm>
            <a:off x="1792288" y="612776"/>
            <a:ext cx="5486400" cy="4114800"/>
          </a:xfrm>
        </p:spPr>
        <p:txBody>
          <a:bodyPr/>
          <a:lstStyle>
            <a:lvl1pPr marL="0" indent="0">
              <a:buNone/>
              <a:defRPr/>
            </a:lvl1pPr>
          </a:lstStyle>
          <a:p>
            <a:pPr lvl="0"/>
            <a:endParaRPr lang="es-ES" noProof="0"/>
          </a:p>
        </p:txBody>
      </p:sp>
      <p:sp>
        <p:nvSpPr>
          <p:cNvPr id="4" name="3 Marcador de texto"/>
          <p:cNvSpPr txBox="1">
            <a:spLocks noGrp="1"/>
          </p:cNvSpPr>
          <p:nvPr>
            <p:ph type="body" idx="2"/>
          </p:nvPr>
        </p:nvSpPr>
        <p:spPr>
          <a:xfrm>
            <a:off x="1792288" y="5367335"/>
            <a:ext cx="5486400" cy="804864"/>
          </a:xfrm>
        </p:spPr>
        <p:txBody>
          <a:bodyPr/>
          <a:lstStyle>
            <a:lvl1pPr marL="0" indent="0">
              <a:spcBef>
                <a:spcPts val="300"/>
              </a:spcBef>
              <a:buNone/>
              <a:defRPr sz="1400"/>
            </a:lvl1pPr>
          </a:lstStyle>
          <a:p>
            <a:pPr lvl="0"/>
            <a:r>
              <a:rPr lang="es-ES"/>
              <a:t>Haga clic para modificar el estilo de texto del patrón</a:t>
            </a:r>
          </a:p>
        </p:txBody>
      </p:sp>
      <p:sp>
        <p:nvSpPr>
          <p:cNvPr id="5" name="3 Marcador de fecha"/>
          <p:cNvSpPr txBox="1">
            <a:spLocks noGrp="1"/>
          </p:cNvSpPr>
          <p:nvPr>
            <p:ph type="dt" sz="half" idx="10"/>
          </p:nvPr>
        </p:nvSpPr>
        <p:spPr>
          <a:ln/>
        </p:spPr>
        <p:txBody>
          <a:bodyPr/>
          <a:lstStyle>
            <a:lvl1pPr>
              <a:defRPr/>
            </a:lvl1pPr>
          </a:lstStyle>
          <a:p>
            <a:pPr>
              <a:defRPr/>
            </a:pPr>
            <a:r>
              <a:t>31/08/2010</a:t>
            </a:r>
          </a:p>
        </p:txBody>
      </p:sp>
      <p:sp>
        <p:nvSpPr>
          <p:cNvPr id="6" name="4 Marcador de pie de página"/>
          <p:cNvSpPr txBox="1">
            <a:spLocks noGrp="1"/>
          </p:cNvSpPr>
          <p:nvPr>
            <p:ph type="ftr" sz="quarter" idx="11"/>
          </p:nvPr>
        </p:nvSpPr>
        <p:spPr>
          <a:ln/>
        </p:spPr>
        <p:txBody>
          <a:bodyPr/>
          <a:lstStyle>
            <a:lvl1pPr>
              <a:defRPr/>
            </a:lvl1pPr>
          </a:lstStyle>
          <a:p>
            <a:pPr>
              <a:defRPr/>
            </a:pPr>
            <a:endParaRPr/>
          </a:p>
        </p:txBody>
      </p:sp>
      <p:sp>
        <p:nvSpPr>
          <p:cNvPr id="7" name="5 Marcador de número de diapositiva"/>
          <p:cNvSpPr txBox="1">
            <a:spLocks noGrp="1"/>
          </p:cNvSpPr>
          <p:nvPr>
            <p:ph type="sldNum" sz="quarter" idx="12"/>
          </p:nvPr>
        </p:nvSpPr>
        <p:spPr>
          <a:ln/>
        </p:spPr>
        <p:txBody>
          <a:bodyPr/>
          <a:lstStyle>
            <a:lvl1pPr>
              <a:defRPr/>
            </a:lvl1pPr>
          </a:lstStyle>
          <a:p>
            <a:pPr>
              <a:defRPr/>
            </a:pPr>
            <a:fld id="{1FE4939C-5466-495E-A38F-8967F676BEC1}" type="slidenum">
              <a:rPr/>
              <a:pPr>
                <a:defRPr/>
              </a:pPr>
              <a:t>‹Nº›</a:t>
            </a:fld>
            <a:endParaRPr/>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1 Marcador de título"/>
          <p:cNvSpPr txBox="1">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1" compatLnSpc="1">
            <a:prstTxWarp prst="textNoShape">
              <a:avLst/>
            </a:prstTxWarp>
          </a:bodyPr>
          <a:lstStyle/>
          <a:p>
            <a:pPr lvl="0"/>
            <a:r>
              <a:rPr lang="es-ES" smtClean="0"/>
              <a:t>Haga clic para modificar el estilo de título del patrón</a:t>
            </a:r>
          </a:p>
        </p:txBody>
      </p:sp>
      <p:sp>
        <p:nvSpPr>
          <p:cNvPr id="1027" name="2 Marcador de texto"/>
          <p:cNvSpPr txBox="1">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txBox="1">
            <a:spLocks noGrp="1"/>
          </p:cNvSpPr>
          <p:nvPr>
            <p:ph type="dt" sz="half" idx="2"/>
          </p:nvPr>
        </p:nvSpPr>
        <p:spPr>
          <a:xfrm>
            <a:off x="457200" y="6356350"/>
            <a:ext cx="2133600" cy="365125"/>
          </a:xfrm>
          <a:prstGeom prst="rect">
            <a:avLst/>
          </a:prstGeom>
          <a:noFill/>
          <a:ln>
            <a:noFill/>
          </a:ln>
        </p:spPr>
        <p:txBody>
          <a:bodyPr vert="horz" wrap="square" lIns="91440" tIns="45720" rIns="91440" bIns="45720" anchor="ctr" anchorCtr="0" compatLnSpc="1"/>
          <a:lstStyle>
            <a:lvl1pPr marL="0" marR="0" lvl="0" indent="0" algn="l" defTabSz="914400" rtl="0" fontAlgn="auto" hangingPunct="1">
              <a:lnSpc>
                <a:spcPct val="100000"/>
              </a:lnSpc>
              <a:spcBef>
                <a:spcPts val="0"/>
              </a:spcBef>
              <a:spcAft>
                <a:spcPts val="0"/>
              </a:spcAft>
              <a:buNone/>
              <a:tabLst/>
              <a:defRPr lang="es-ES" sz="1200" b="0" i="0" u="none" strike="noStrike" kern="1200" cap="none" spc="0" baseline="0">
                <a:solidFill>
                  <a:srgbClr val="898989"/>
                </a:solidFill>
                <a:uFillTx/>
                <a:latin typeface="Arial Narrow"/>
                <a:cs typeface="+mn-cs"/>
              </a:defRPr>
            </a:lvl1pPr>
          </a:lstStyle>
          <a:p>
            <a:pPr>
              <a:defRPr/>
            </a:pPr>
            <a:r>
              <a:t>31/08/2010</a:t>
            </a:r>
          </a:p>
        </p:txBody>
      </p:sp>
      <p:sp>
        <p:nvSpPr>
          <p:cNvPr id="5" name="4 Marcador de pie de página"/>
          <p:cNvSpPr txBox="1">
            <a:spLocks noGrp="1"/>
          </p:cNvSpPr>
          <p:nvPr>
            <p:ph type="ftr" sz="quarter" idx="3"/>
          </p:nvPr>
        </p:nvSpPr>
        <p:spPr>
          <a:xfrm>
            <a:off x="3124200" y="6356350"/>
            <a:ext cx="2895600" cy="365125"/>
          </a:xfrm>
          <a:prstGeom prst="rect">
            <a:avLst/>
          </a:prstGeom>
          <a:noFill/>
          <a:ln>
            <a:noFill/>
          </a:ln>
        </p:spPr>
        <p:txBody>
          <a:bodyPr vert="horz" wrap="square" lIns="91440" tIns="45720" rIns="91440" bIns="45720" anchor="ctr" anchorCtr="1" compatLnSpc="1"/>
          <a:lstStyle>
            <a:lvl1pPr marL="0" marR="0" lvl="0" indent="0" algn="ctr" defTabSz="914400" rtl="0" fontAlgn="auto" hangingPunct="1">
              <a:lnSpc>
                <a:spcPct val="100000"/>
              </a:lnSpc>
              <a:spcBef>
                <a:spcPts val="0"/>
              </a:spcBef>
              <a:spcAft>
                <a:spcPts val="0"/>
              </a:spcAft>
              <a:buNone/>
              <a:tabLst/>
              <a:defRPr lang="es-ES" sz="1200" b="0" i="0" u="none" strike="noStrike" kern="1200" cap="none" spc="0" baseline="0">
                <a:solidFill>
                  <a:srgbClr val="898989"/>
                </a:solidFill>
                <a:uFillTx/>
                <a:latin typeface="Arial Narrow"/>
                <a:cs typeface="+mn-cs"/>
              </a:defRPr>
            </a:lvl1pPr>
          </a:lstStyle>
          <a:p>
            <a:pPr>
              <a:defRPr/>
            </a:pPr>
            <a:endParaRPr/>
          </a:p>
        </p:txBody>
      </p:sp>
      <p:sp>
        <p:nvSpPr>
          <p:cNvPr id="6" name="5 Marcador de número de diapositiva"/>
          <p:cNvSpPr txBox="1">
            <a:spLocks noGrp="1"/>
          </p:cNvSpPr>
          <p:nvPr>
            <p:ph type="sldNum" sz="quarter" idx="4"/>
          </p:nvPr>
        </p:nvSpPr>
        <p:spPr>
          <a:xfrm>
            <a:off x="6553200" y="6356350"/>
            <a:ext cx="2133600" cy="365125"/>
          </a:xfrm>
          <a:prstGeom prst="rect">
            <a:avLst/>
          </a:prstGeom>
          <a:noFill/>
          <a:ln>
            <a:noFill/>
          </a:ln>
        </p:spPr>
        <p:txBody>
          <a:bodyPr vert="horz" wrap="square" lIns="91440" tIns="45720" rIns="91440" bIns="45720" anchor="ctr" anchorCtr="0" compatLnSpc="1"/>
          <a:lstStyle>
            <a:lvl1pPr marL="0" marR="0" lvl="0" indent="0" algn="r" defTabSz="914400" rtl="0" fontAlgn="auto" hangingPunct="1">
              <a:lnSpc>
                <a:spcPct val="100000"/>
              </a:lnSpc>
              <a:spcBef>
                <a:spcPts val="0"/>
              </a:spcBef>
              <a:spcAft>
                <a:spcPts val="0"/>
              </a:spcAft>
              <a:buNone/>
              <a:tabLst/>
              <a:defRPr lang="es-ES" sz="1200" b="0" i="0" u="none" strike="noStrike" kern="1200" cap="none" spc="0" baseline="0">
                <a:solidFill>
                  <a:srgbClr val="898989"/>
                </a:solidFill>
                <a:uFillTx/>
                <a:latin typeface="Arial Narrow"/>
                <a:cs typeface="+mn-cs"/>
              </a:defRPr>
            </a:lvl1pPr>
          </a:lstStyle>
          <a:p>
            <a:pPr>
              <a:defRPr/>
            </a:pPr>
            <a:fld id="{6CDE7450-8ED7-4FAD-85C9-7D1E78A6EBA4}" type="slidenum">
              <a:rPr/>
              <a:pPr>
                <a:defRPr/>
              </a:pPr>
              <a:t>‹Nº›</a:t>
            </a:fld>
            <a:endParaRP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59" r:id="rId4"/>
    <p:sldLayoutId id="2147483658" r:id="rId5"/>
    <p:sldLayoutId id="2147483657" r:id="rId6"/>
    <p:sldLayoutId id="2147483656" r:id="rId7"/>
    <p:sldLayoutId id="2147483655" r:id="rId8"/>
    <p:sldLayoutId id="2147483654" r:id="rId9"/>
    <p:sldLayoutId id="2147483653" r:id="rId10"/>
    <p:sldLayoutId id="2147483652" r:id="rId11"/>
  </p:sldLayoutIdLst>
  <p:transition spd="slow"/>
  <p:txStyles>
    <p:titleStyle>
      <a:lvl1pPr algn="ctr" rtl="0" eaLnBrk="0" fontAlgn="base">
        <a:spcBef>
          <a:spcPct val="0"/>
        </a:spcBef>
        <a:spcAft>
          <a:spcPct val="0"/>
        </a:spcAft>
        <a:defRPr lang="es-ES" sz="4400" kern="1200">
          <a:solidFill>
            <a:srgbClr val="000000"/>
          </a:solidFill>
          <a:latin typeface="Times New Roman"/>
        </a:defRPr>
      </a:lvl1pPr>
      <a:lvl2pPr algn="ctr" rtl="0" eaLnBrk="0" fontAlgn="base">
        <a:spcBef>
          <a:spcPct val="0"/>
        </a:spcBef>
        <a:spcAft>
          <a:spcPct val="0"/>
        </a:spcAft>
        <a:defRPr sz="4400">
          <a:solidFill>
            <a:srgbClr val="000000"/>
          </a:solidFill>
          <a:latin typeface="Times New Roman" pitchFamily="18" charset="0"/>
        </a:defRPr>
      </a:lvl2pPr>
      <a:lvl3pPr algn="ctr" rtl="0" eaLnBrk="0" fontAlgn="base">
        <a:spcBef>
          <a:spcPct val="0"/>
        </a:spcBef>
        <a:spcAft>
          <a:spcPct val="0"/>
        </a:spcAft>
        <a:defRPr sz="4400">
          <a:solidFill>
            <a:srgbClr val="000000"/>
          </a:solidFill>
          <a:latin typeface="Times New Roman" pitchFamily="18" charset="0"/>
        </a:defRPr>
      </a:lvl3pPr>
      <a:lvl4pPr algn="ctr" rtl="0" eaLnBrk="0" fontAlgn="base">
        <a:spcBef>
          <a:spcPct val="0"/>
        </a:spcBef>
        <a:spcAft>
          <a:spcPct val="0"/>
        </a:spcAft>
        <a:defRPr sz="4400">
          <a:solidFill>
            <a:srgbClr val="000000"/>
          </a:solidFill>
          <a:latin typeface="Times New Roman" pitchFamily="18" charset="0"/>
        </a:defRPr>
      </a:lvl4pPr>
      <a:lvl5pPr algn="ctr" rtl="0" eaLnBrk="0" fontAlgn="base">
        <a:spcBef>
          <a:spcPct val="0"/>
        </a:spcBef>
        <a:spcAft>
          <a:spcPct val="0"/>
        </a:spcAft>
        <a:defRPr sz="4400">
          <a:solidFill>
            <a:srgbClr val="000000"/>
          </a:solidFill>
          <a:latin typeface="Times New Roman" pitchFamily="18" charset="0"/>
        </a:defRPr>
      </a:lvl5pPr>
      <a:lvl6pPr marL="457200" algn="ctr" rtl="0" eaLnBrk="0" fontAlgn="base">
        <a:spcBef>
          <a:spcPct val="0"/>
        </a:spcBef>
        <a:spcAft>
          <a:spcPct val="0"/>
        </a:spcAft>
        <a:defRPr sz="4400">
          <a:solidFill>
            <a:srgbClr val="000000"/>
          </a:solidFill>
          <a:latin typeface="Times New Roman" pitchFamily="18" charset="0"/>
        </a:defRPr>
      </a:lvl6pPr>
      <a:lvl7pPr marL="914400" algn="ctr" rtl="0" eaLnBrk="0" fontAlgn="base">
        <a:spcBef>
          <a:spcPct val="0"/>
        </a:spcBef>
        <a:spcAft>
          <a:spcPct val="0"/>
        </a:spcAft>
        <a:defRPr sz="4400">
          <a:solidFill>
            <a:srgbClr val="000000"/>
          </a:solidFill>
          <a:latin typeface="Times New Roman" pitchFamily="18" charset="0"/>
        </a:defRPr>
      </a:lvl7pPr>
      <a:lvl8pPr marL="1371600" algn="ctr" rtl="0" eaLnBrk="0" fontAlgn="base">
        <a:spcBef>
          <a:spcPct val="0"/>
        </a:spcBef>
        <a:spcAft>
          <a:spcPct val="0"/>
        </a:spcAft>
        <a:defRPr sz="4400">
          <a:solidFill>
            <a:srgbClr val="000000"/>
          </a:solidFill>
          <a:latin typeface="Times New Roman" pitchFamily="18" charset="0"/>
        </a:defRPr>
      </a:lvl8pPr>
      <a:lvl9pPr marL="1828800" algn="ctr" rtl="0" eaLnBrk="0" fontAlgn="base">
        <a:spcBef>
          <a:spcPct val="0"/>
        </a:spcBef>
        <a:spcAft>
          <a:spcPct val="0"/>
        </a:spcAft>
        <a:defRPr sz="4400">
          <a:solidFill>
            <a:srgbClr val="000000"/>
          </a:solidFill>
          <a:latin typeface="Times New Roman" pitchFamily="18" charset="0"/>
        </a:defRPr>
      </a:lvl9pPr>
    </p:titleStyle>
    <p:bodyStyle>
      <a:lvl1pPr marL="342900" indent="-342900" algn="l" rtl="0" eaLnBrk="0" fontAlgn="base">
        <a:spcBef>
          <a:spcPts val="800"/>
        </a:spcBef>
        <a:spcAft>
          <a:spcPct val="0"/>
        </a:spcAft>
        <a:buSzPct val="100000"/>
        <a:buFont typeface="Arial" charset="0"/>
        <a:buChar char="•"/>
        <a:defRPr lang="es-ES" sz="3200" kern="1200">
          <a:solidFill>
            <a:srgbClr val="000000"/>
          </a:solidFill>
          <a:latin typeface="Arial Narrow"/>
        </a:defRPr>
      </a:lvl1pPr>
      <a:lvl2pPr marL="742950" lvl="1" indent="-285750" algn="l" rtl="0" eaLnBrk="0" fontAlgn="base">
        <a:spcBef>
          <a:spcPts val="700"/>
        </a:spcBef>
        <a:spcAft>
          <a:spcPct val="0"/>
        </a:spcAft>
        <a:buSzPct val="100000"/>
        <a:buFont typeface="Arial" charset="0"/>
        <a:buChar char="–"/>
        <a:defRPr lang="es-ES" sz="2800" kern="1200">
          <a:solidFill>
            <a:srgbClr val="000000"/>
          </a:solidFill>
          <a:latin typeface="Arial Narrow"/>
        </a:defRPr>
      </a:lvl2pPr>
      <a:lvl3pPr marL="1143000" lvl="2" indent="-228600" algn="l" rtl="0" eaLnBrk="0" fontAlgn="base">
        <a:spcBef>
          <a:spcPts val="600"/>
        </a:spcBef>
        <a:spcAft>
          <a:spcPct val="0"/>
        </a:spcAft>
        <a:buSzPct val="100000"/>
        <a:buFont typeface="Arial" charset="0"/>
        <a:buChar char="•"/>
        <a:defRPr lang="es-ES" sz="2400" kern="1200">
          <a:solidFill>
            <a:srgbClr val="000000"/>
          </a:solidFill>
          <a:latin typeface="Arial Narrow"/>
        </a:defRPr>
      </a:lvl3pPr>
      <a:lvl4pPr marL="1600200" lvl="3" indent="-228600" algn="l" rtl="0" eaLnBrk="0" fontAlgn="base">
        <a:spcBef>
          <a:spcPts val="500"/>
        </a:spcBef>
        <a:spcAft>
          <a:spcPct val="0"/>
        </a:spcAft>
        <a:buSzPct val="100000"/>
        <a:buFont typeface="Arial" charset="0"/>
        <a:buChar char="–"/>
        <a:defRPr lang="es-ES" sz="2000" kern="1200">
          <a:solidFill>
            <a:srgbClr val="000000"/>
          </a:solidFill>
          <a:latin typeface="Arial Narrow"/>
        </a:defRPr>
      </a:lvl4pPr>
      <a:lvl5pPr marL="2057400" lvl="4" indent="-228600" algn="l" rtl="0" eaLnBrk="0" fontAlgn="base">
        <a:spcBef>
          <a:spcPts val="500"/>
        </a:spcBef>
        <a:spcAft>
          <a:spcPct val="0"/>
        </a:spcAft>
        <a:buSzPct val="100000"/>
        <a:buFont typeface="Arial" charset="0"/>
        <a:buChar char="»"/>
        <a:defRPr lang="es-ES" sz="2000" kern="1200">
          <a:solidFill>
            <a:srgbClr val="000000"/>
          </a:solidFill>
          <a:latin typeface="Arial Narrow"/>
        </a:defRPr>
      </a:lvl5pPr>
      <a:lvl6pPr marL="2514600" indent="-228600" algn="l" rtl="0" eaLnBrk="0" fontAlgn="base">
        <a:spcBef>
          <a:spcPts val="500"/>
        </a:spcBef>
        <a:spcAft>
          <a:spcPct val="0"/>
        </a:spcAft>
        <a:buSzPct val="100000"/>
        <a:buFont typeface="Arial" charset="0"/>
        <a:buChar char="»"/>
        <a:defRPr lang="es-ES" sz="2000" kern="1200">
          <a:solidFill>
            <a:srgbClr val="000000"/>
          </a:solidFill>
          <a:latin typeface="Arial Narrow"/>
        </a:defRPr>
      </a:lvl6pPr>
      <a:lvl7pPr marL="2971800" indent="-228600" algn="l" rtl="0" eaLnBrk="0" fontAlgn="base">
        <a:spcBef>
          <a:spcPts val="500"/>
        </a:spcBef>
        <a:spcAft>
          <a:spcPct val="0"/>
        </a:spcAft>
        <a:buSzPct val="100000"/>
        <a:buFont typeface="Arial" charset="0"/>
        <a:buChar char="»"/>
        <a:defRPr lang="es-ES" sz="2000" kern="1200">
          <a:solidFill>
            <a:srgbClr val="000000"/>
          </a:solidFill>
          <a:latin typeface="Arial Narrow"/>
        </a:defRPr>
      </a:lvl7pPr>
      <a:lvl8pPr marL="3429000" indent="-228600" algn="l" rtl="0" eaLnBrk="0" fontAlgn="base">
        <a:spcBef>
          <a:spcPts val="500"/>
        </a:spcBef>
        <a:spcAft>
          <a:spcPct val="0"/>
        </a:spcAft>
        <a:buSzPct val="100000"/>
        <a:buFont typeface="Arial" charset="0"/>
        <a:buChar char="»"/>
        <a:defRPr lang="es-ES" sz="2000" kern="1200">
          <a:solidFill>
            <a:srgbClr val="000000"/>
          </a:solidFill>
          <a:latin typeface="Arial Narrow"/>
        </a:defRPr>
      </a:lvl8pPr>
      <a:lvl9pPr marL="3886200" indent="-228600" algn="l" rtl="0" eaLnBrk="0" fontAlgn="base">
        <a:spcBef>
          <a:spcPts val="500"/>
        </a:spcBef>
        <a:spcAft>
          <a:spcPct val="0"/>
        </a:spcAft>
        <a:buSzPct val="100000"/>
        <a:buFont typeface="Arial" charset="0"/>
        <a:buChar char="»"/>
        <a:defRPr lang="es-ES" sz="2000" kern="1200">
          <a:solidFill>
            <a:srgbClr val="000000"/>
          </a:solidFill>
          <a:latin typeface="Arial Narrow"/>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hyperlink" Target="https://projetsii.informatica.us.es/"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1.jpeg"/><Relationship Id="rId4" Type="http://schemas.openxmlformats.org/officeDocument/2006/relationships/image" Target="../media/image30.jpe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image" Target="../media/image31.jpeg"/><Relationship Id="rId7" Type="http://schemas.openxmlformats.org/officeDocument/2006/relationships/image" Target="../media/image30.jpeg"/><Relationship Id="rId12"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9.jpeg"/><Relationship Id="rId11" Type="http://schemas.openxmlformats.org/officeDocument/2006/relationships/image" Target="../media/image38.png"/><Relationship Id="rId5" Type="http://schemas.openxmlformats.org/officeDocument/2006/relationships/image" Target="../media/image33.png"/><Relationship Id="rId15" Type="http://schemas.openxmlformats.org/officeDocument/2006/relationships/image" Target="../media/image42.png"/><Relationship Id="rId10" Type="http://schemas.openxmlformats.org/officeDocument/2006/relationships/image" Target="../media/image37.png"/><Relationship Id="rId4" Type="http://schemas.openxmlformats.org/officeDocument/2006/relationships/image" Target="../media/image34.png"/><Relationship Id="rId9" Type="http://schemas.openxmlformats.org/officeDocument/2006/relationships/image" Target="../media/image36.png"/><Relationship Id="rId1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1.png"/><Relationship Id="rId3" Type="http://schemas.openxmlformats.org/officeDocument/2006/relationships/image" Target="../media/image38.png"/><Relationship Id="rId7" Type="http://schemas.openxmlformats.org/officeDocument/2006/relationships/image" Target="../media/image40.png"/><Relationship Id="rId12" Type="http://schemas.openxmlformats.org/officeDocument/2006/relationships/image" Target="../media/image49.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37.png"/><Relationship Id="rId5" Type="http://schemas.openxmlformats.org/officeDocument/2006/relationships/image" Target="../media/image47.png"/><Relationship Id="rId15" Type="http://schemas.openxmlformats.org/officeDocument/2006/relationships/image" Target="../media/image51.png"/><Relationship Id="rId10" Type="http://schemas.openxmlformats.org/officeDocument/2006/relationships/image" Target="../media/image42.png"/><Relationship Id="rId4" Type="http://schemas.openxmlformats.org/officeDocument/2006/relationships/image" Target="../media/image46.png"/><Relationship Id="rId9" Type="http://schemas.openxmlformats.org/officeDocument/2006/relationships/image" Target="../media/image36.png"/><Relationship Id="rId14" Type="http://schemas.openxmlformats.org/officeDocument/2006/relationships/image" Target="../media/image50.png"/></Relationships>
</file>

<file path=ppt/slides/_rels/slide2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3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3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3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3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3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3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3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76.png"/></Relationships>
</file>

<file path=ppt/slides/_rels/slide3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7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83.png"/><Relationship Id="rId4" Type="http://schemas.openxmlformats.org/officeDocument/2006/relationships/image" Target="../media/image82.png"/></Relationships>
</file>

<file path=ppt/slides/_rels/slide4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42.xml.rels><?xml version="1.0" encoding="UTF-8" standalone="yes"?>
<Relationships xmlns="http://schemas.openxmlformats.org/package/2006/relationships"><Relationship Id="rId3" Type="http://schemas.openxmlformats.org/officeDocument/2006/relationships/image" Target="../media/image86.png"/><Relationship Id="rId7" Type="http://schemas.openxmlformats.org/officeDocument/2006/relationships/image" Target="../media/image90.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4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92.png"/></Relationships>
</file>

<file path=ppt/slides/_rels/slide44.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image" Target="../media/image94.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projetsii.informatica.us.es/"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97.png"/></Relationships>
</file>

<file path=ppt/slides/_rels/slide49.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1.jpe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jpeg"/><Relationship Id="rId4" Type="http://schemas.openxmlformats.org/officeDocument/2006/relationships/image" Target="../media/image4.png"/><Relationship Id="rId9" Type="http://schemas.openxmlformats.org/officeDocument/2006/relationships/image" Target="../media/image9.jpeg"/><Relationship Id="rId14" Type="http://schemas.openxmlformats.org/officeDocument/2006/relationships/image" Target="../media/image14.gif"/></Relationships>
</file>

<file path=ppt/slides/_rels/slide50.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102.png"/></Relationships>
</file>

<file path=ppt/slides/_rels/slide53.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108.png"/><Relationship Id="rId3" Type="http://schemas.openxmlformats.org/officeDocument/2006/relationships/image" Target="../media/image105.png"/><Relationship Id="rId7" Type="http://schemas.openxmlformats.org/officeDocument/2006/relationships/image" Target="../media/image107.png"/><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106.png"/><Relationship Id="rId4" Type="http://schemas.openxmlformats.org/officeDocument/2006/relationships/image" Target="../media/image31.jpeg"/></Relationships>
</file>

<file path=ppt/slides/_rels/slide56.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111.png"/><Relationship Id="rId4" Type="http://schemas.openxmlformats.org/officeDocument/2006/relationships/image" Target="../media/image110.png"/></Relationships>
</file>

<file path=ppt/slides/_rels/slide57.xml.rels><?xml version="1.0" encoding="UTF-8" standalone="yes"?>
<Relationships xmlns="http://schemas.openxmlformats.org/package/2006/relationships"><Relationship Id="rId8" Type="http://schemas.openxmlformats.org/officeDocument/2006/relationships/image" Target="../media/image117.png"/><Relationship Id="rId3" Type="http://schemas.openxmlformats.org/officeDocument/2006/relationships/image" Target="../media/image112.png"/><Relationship Id="rId7" Type="http://schemas.openxmlformats.org/officeDocument/2006/relationships/image" Target="../media/image116.png"/><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115.png"/><Relationship Id="rId5" Type="http://schemas.openxmlformats.org/officeDocument/2006/relationships/image" Target="../media/image114.png"/><Relationship Id="rId4" Type="http://schemas.openxmlformats.org/officeDocument/2006/relationships/image" Target="../media/image113.png"/></Relationships>
</file>

<file path=ppt/slides/_rels/slide58.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119.png"/></Relationships>
</file>

<file path=ppt/slides/_rels/slide5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12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124.png"/><Relationship Id="rId4" Type="http://schemas.openxmlformats.org/officeDocument/2006/relationships/image" Target="../media/image123.png"/></Relationships>
</file>

<file path=ppt/slides/_rels/slide61.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125.png"/><Relationship Id="rId7" Type="http://schemas.openxmlformats.org/officeDocument/2006/relationships/image" Target="../media/image129.png"/><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image" Target="../media/image128.png"/><Relationship Id="rId5" Type="http://schemas.openxmlformats.org/officeDocument/2006/relationships/image" Target="../media/image127.png"/><Relationship Id="rId4" Type="http://schemas.openxmlformats.org/officeDocument/2006/relationships/image" Target="../media/image126.png"/><Relationship Id="rId9" Type="http://schemas.openxmlformats.org/officeDocument/2006/relationships/image" Target="../media/image131.png"/></Relationships>
</file>

<file path=ppt/slides/_rels/slide62.xml.rels><?xml version="1.0" encoding="UTF-8" standalone="yes"?>
<Relationships xmlns="http://schemas.openxmlformats.org/package/2006/relationships"><Relationship Id="rId8" Type="http://schemas.openxmlformats.org/officeDocument/2006/relationships/image" Target="../media/image124.png"/><Relationship Id="rId3" Type="http://schemas.openxmlformats.org/officeDocument/2006/relationships/image" Target="../media/image132.png"/><Relationship Id="rId7" Type="http://schemas.openxmlformats.org/officeDocument/2006/relationships/image" Target="../media/image136.png"/><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image" Target="../media/image135.png"/><Relationship Id="rId5" Type="http://schemas.openxmlformats.org/officeDocument/2006/relationships/image" Target="../media/image134.png"/><Relationship Id="rId4" Type="http://schemas.openxmlformats.org/officeDocument/2006/relationships/image" Target="../media/image133.png"/></Relationships>
</file>

<file path=ppt/slides/_rels/slide63.xml.rels><?xml version="1.0" encoding="UTF-8" standalone="yes"?>
<Relationships xmlns="http://schemas.openxmlformats.org/package/2006/relationships"><Relationship Id="rId8" Type="http://schemas.openxmlformats.org/officeDocument/2006/relationships/image" Target="../media/image142.png"/><Relationship Id="rId3" Type="http://schemas.openxmlformats.org/officeDocument/2006/relationships/image" Target="../media/image137.png"/><Relationship Id="rId7" Type="http://schemas.openxmlformats.org/officeDocument/2006/relationships/image" Target="../media/image141.png"/><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image" Target="../media/image140.png"/><Relationship Id="rId5" Type="http://schemas.openxmlformats.org/officeDocument/2006/relationships/image" Target="../media/image139.png"/><Relationship Id="rId4" Type="http://schemas.openxmlformats.org/officeDocument/2006/relationships/image" Target="../media/image138.png"/><Relationship Id="rId9" Type="http://schemas.openxmlformats.org/officeDocument/2006/relationships/image" Target="../media/image143.png"/></Relationships>
</file>

<file path=ppt/slides/_rels/slide64.xml.rels><?xml version="1.0" encoding="UTF-8" standalone="yes"?>
<Relationships xmlns="http://schemas.openxmlformats.org/package/2006/relationships"><Relationship Id="rId8" Type="http://schemas.openxmlformats.org/officeDocument/2006/relationships/image" Target="../media/image149.png"/><Relationship Id="rId3" Type="http://schemas.openxmlformats.org/officeDocument/2006/relationships/image" Target="../media/image144.png"/><Relationship Id="rId7" Type="http://schemas.openxmlformats.org/officeDocument/2006/relationships/image" Target="../media/image148.png"/><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image" Target="../media/image147.png"/><Relationship Id="rId5" Type="http://schemas.openxmlformats.org/officeDocument/2006/relationships/image" Target="../media/image146.png"/><Relationship Id="rId4" Type="http://schemas.openxmlformats.org/officeDocument/2006/relationships/image" Target="../media/image145.png"/></Relationships>
</file>

<file path=ppt/slides/_rels/slide65.xml.rels><?xml version="1.0" encoding="UTF-8" standalone="yes"?>
<Relationships xmlns="http://schemas.openxmlformats.org/package/2006/relationships"><Relationship Id="rId3" Type="http://schemas.openxmlformats.org/officeDocument/2006/relationships/image" Target="../media/image150.png"/><Relationship Id="rId7" Type="http://schemas.openxmlformats.org/officeDocument/2006/relationships/image" Target="../media/image153.png"/><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image" Target="../media/image152.png"/><Relationship Id="rId5" Type="http://schemas.openxmlformats.org/officeDocument/2006/relationships/image" Target="../media/image151.png"/><Relationship Id="rId4" Type="http://schemas.openxmlformats.org/officeDocument/2006/relationships/image" Target="../media/image127.png"/></Relationships>
</file>

<file path=ppt/slides/_rels/slide66.xml.rels><?xml version="1.0" encoding="UTF-8" standalone="yes"?>
<Relationships xmlns="http://schemas.openxmlformats.org/package/2006/relationships"><Relationship Id="rId8" Type="http://schemas.openxmlformats.org/officeDocument/2006/relationships/image" Target="../media/image158.png"/><Relationship Id="rId3" Type="http://schemas.openxmlformats.org/officeDocument/2006/relationships/image" Target="../media/image154.png"/><Relationship Id="rId7" Type="http://schemas.openxmlformats.org/officeDocument/2006/relationships/image" Target="../media/image157.png"/><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image" Target="../media/image138.png"/><Relationship Id="rId5" Type="http://schemas.openxmlformats.org/officeDocument/2006/relationships/image" Target="../media/image156.png"/><Relationship Id="rId4" Type="http://schemas.openxmlformats.org/officeDocument/2006/relationships/image" Target="../media/image155.png"/></Relationships>
</file>

<file path=ppt/slides/_rels/slide67.xml.rels><?xml version="1.0" encoding="UTF-8" standalone="yes"?>
<Relationships xmlns="http://schemas.openxmlformats.org/package/2006/relationships"><Relationship Id="rId8" Type="http://schemas.openxmlformats.org/officeDocument/2006/relationships/image" Target="../media/image161.png"/><Relationship Id="rId3" Type="http://schemas.openxmlformats.org/officeDocument/2006/relationships/image" Target="../media/image155.png"/><Relationship Id="rId7" Type="http://schemas.openxmlformats.org/officeDocument/2006/relationships/image" Target="../media/image160.png"/><Relationship Id="rId2" Type="http://schemas.openxmlformats.org/officeDocument/2006/relationships/notesSlide" Target="../notesSlides/notesSlide66.xml"/><Relationship Id="rId1" Type="http://schemas.openxmlformats.org/officeDocument/2006/relationships/slideLayout" Target="../slideLayouts/slideLayout2.xml"/><Relationship Id="rId6" Type="http://schemas.openxmlformats.org/officeDocument/2006/relationships/image" Target="../media/image159.png"/><Relationship Id="rId5" Type="http://schemas.openxmlformats.org/officeDocument/2006/relationships/image" Target="../media/image143.png"/><Relationship Id="rId10" Type="http://schemas.openxmlformats.org/officeDocument/2006/relationships/image" Target="../media/image163.png"/><Relationship Id="rId4" Type="http://schemas.openxmlformats.org/officeDocument/2006/relationships/image" Target="../media/image142.png"/><Relationship Id="rId9" Type="http://schemas.openxmlformats.org/officeDocument/2006/relationships/image" Target="../media/image162.png"/></Relationships>
</file>

<file path=ppt/slides/_rels/slide68.xml.rels><?xml version="1.0" encoding="UTF-8" standalone="yes"?>
<Relationships xmlns="http://schemas.openxmlformats.org/package/2006/relationships"><Relationship Id="rId3" Type="http://schemas.openxmlformats.org/officeDocument/2006/relationships/image" Target="../media/image164.png"/><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image" Target="../media/image166.png"/><Relationship Id="rId5" Type="http://schemas.openxmlformats.org/officeDocument/2006/relationships/image" Target="../media/image127.png"/><Relationship Id="rId4" Type="http://schemas.openxmlformats.org/officeDocument/2006/relationships/image" Target="../media/image165.png"/></Relationships>
</file>

<file path=ppt/slides/_rels/slide69.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168.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170.png"/></Relationships>
</file>

<file path=ppt/slides/_rels/slide71.xml.rels><?xml version="1.0" encoding="UTF-8" standalone="yes"?>
<Relationships xmlns="http://schemas.openxmlformats.org/package/2006/relationships"><Relationship Id="rId3" Type="http://schemas.openxmlformats.org/officeDocument/2006/relationships/image" Target="../media/image171.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172.png"/></Relationships>
</file>

<file path=ppt/slides/_rels/slide72.xml.rels><?xml version="1.0" encoding="UTF-8" standalone="yes"?>
<Relationships xmlns="http://schemas.openxmlformats.org/package/2006/relationships"><Relationship Id="rId3" Type="http://schemas.openxmlformats.org/officeDocument/2006/relationships/image" Target="../media/image173.png"/><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174.png"/></Relationships>
</file>

<file path=ppt/slides/_rels/slide73.xml.rels><?xml version="1.0" encoding="UTF-8" standalone="yes"?>
<Relationships xmlns="http://schemas.openxmlformats.org/package/2006/relationships"><Relationship Id="rId3" Type="http://schemas.openxmlformats.org/officeDocument/2006/relationships/image" Target="../media/image175.png"/><Relationship Id="rId2" Type="http://schemas.openxmlformats.org/officeDocument/2006/relationships/notesSlide" Target="../notesSlides/notesSlide72.xml"/><Relationship Id="rId1" Type="http://schemas.openxmlformats.org/officeDocument/2006/relationships/slideLayout" Target="../slideLayouts/slideLayout2.xml"/><Relationship Id="rId6" Type="http://schemas.openxmlformats.org/officeDocument/2006/relationships/image" Target="../media/image177.png"/><Relationship Id="rId5" Type="http://schemas.openxmlformats.org/officeDocument/2006/relationships/image" Target="../media/image176.png"/><Relationship Id="rId4" Type="http://schemas.openxmlformats.org/officeDocument/2006/relationships/image" Target="../media/image127.png"/></Relationships>
</file>

<file path=ppt/slides/_rels/slide74.xml.rels><?xml version="1.0" encoding="UTF-8" standalone="yes"?>
<Relationships xmlns="http://schemas.openxmlformats.org/package/2006/relationships"><Relationship Id="rId3" Type="http://schemas.openxmlformats.org/officeDocument/2006/relationships/image" Target="../media/image178.png"/><Relationship Id="rId2" Type="http://schemas.openxmlformats.org/officeDocument/2006/relationships/notesSlide" Target="../notesSlides/notesSlide73.xml"/><Relationship Id="rId1" Type="http://schemas.openxmlformats.org/officeDocument/2006/relationships/slideLayout" Target="../slideLayouts/slideLayout2.xml"/><Relationship Id="rId5" Type="http://schemas.openxmlformats.org/officeDocument/2006/relationships/image" Target="../media/image180.png"/><Relationship Id="rId4" Type="http://schemas.openxmlformats.org/officeDocument/2006/relationships/image" Target="../media/image179.png"/></Relationships>
</file>

<file path=ppt/slides/_rels/slide75.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notesSlide" Target="../notesSlides/notesSlide74.xml"/><Relationship Id="rId1" Type="http://schemas.openxmlformats.org/officeDocument/2006/relationships/slideLayout" Target="../slideLayouts/slideLayout2.xml"/><Relationship Id="rId5" Type="http://schemas.openxmlformats.org/officeDocument/2006/relationships/image" Target="../media/image183.png"/><Relationship Id="rId4" Type="http://schemas.openxmlformats.org/officeDocument/2006/relationships/image" Target="../media/image182.png"/></Relationships>
</file>

<file path=ppt/slides/_rels/slide76.xml.rels><?xml version="1.0" encoding="UTF-8" standalone="yes"?>
<Relationships xmlns="http://schemas.openxmlformats.org/package/2006/relationships"><Relationship Id="rId3" Type="http://schemas.openxmlformats.org/officeDocument/2006/relationships/image" Target="../media/image184.png"/><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185.png"/></Relationships>
</file>

<file path=ppt/slides/_rels/slide77.xml.rels><?xml version="1.0" encoding="UTF-8" standalone="yes"?>
<Relationships xmlns="http://schemas.openxmlformats.org/package/2006/relationships"><Relationship Id="rId3" Type="http://schemas.openxmlformats.org/officeDocument/2006/relationships/image" Target="../media/image186.png"/><Relationship Id="rId2" Type="http://schemas.openxmlformats.org/officeDocument/2006/relationships/notesSlide" Target="../notesSlides/notesSlide76.xml"/><Relationship Id="rId1" Type="http://schemas.openxmlformats.org/officeDocument/2006/relationships/slideLayout" Target="../slideLayouts/slideLayout2.xml"/><Relationship Id="rId6" Type="http://schemas.openxmlformats.org/officeDocument/2006/relationships/image" Target="../media/image189.png"/><Relationship Id="rId5" Type="http://schemas.openxmlformats.org/officeDocument/2006/relationships/image" Target="../media/image188.png"/><Relationship Id="rId4" Type="http://schemas.openxmlformats.org/officeDocument/2006/relationships/image" Target="../media/image187.png"/></Relationships>
</file>

<file path=ppt/slides/_rels/slide78.xml.rels><?xml version="1.0" encoding="UTF-8" standalone="yes"?>
<Relationships xmlns="http://schemas.openxmlformats.org/package/2006/relationships"><Relationship Id="rId3" Type="http://schemas.openxmlformats.org/officeDocument/2006/relationships/image" Target="../media/image190.png"/><Relationship Id="rId7" Type="http://schemas.openxmlformats.org/officeDocument/2006/relationships/image" Target="../media/image194.png"/><Relationship Id="rId2" Type="http://schemas.openxmlformats.org/officeDocument/2006/relationships/notesSlide" Target="../notesSlides/notesSlide77.xml"/><Relationship Id="rId1" Type="http://schemas.openxmlformats.org/officeDocument/2006/relationships/slideLayout" Target="../slideLayouts/slideLayout2.xml"/><Relationship Id="rId6" Type="http://schemas.openxmlformats.org/officeDocument/2006/relationships/image" Target="../media/image193.png"/><Relationship Id="rId5" Type="http://schemas.openxmlformats.org/officeDocument/2006/relationships/image" Target="../media/image192.png"/><Relationship Id="rId4" Type="http://schemas.openxmlformats.org/officeDocument/2006/relationships/image" Target="../media/image191.png"/></Relationships>
</file>

<file path=ppt/slides/_rels/slide79.xml.rels><?xml version="1.0" encoding="UTF-8" standalone="yes"?>
<Relationships xmlns="http://schemas.openxmlformats.org/package/2006/relationships"><Relationship Id="rId3" Type="http://schemas.openxmlformats.org/officeDocument/2006/relationships/image" Target="../media/image195.png"/><Relationship Id="rId2" Type="http://schemas.openxmlformats.org/officeDocument/2006/relationships/notesSlide" Target="../notesSlides/notesSlide78.xml"/><Relationship Id="rId1" Type="http://schemas.openxmlformats.org/officeDocument/2006/relationships/slideLayout" Target="../slideLayouts/slideLayout2.xml"/><Relationship Id="rId6" Type="http://schemas.openxmlformats.org/officeDocument/2006/relationships/image" Target="../media/image198.png"/><Relationship Id="rId5" Type="http://schemas.openxmlformats.org/officeDocument/2006/relationships/image" Target="../media/image197.png"/><Relationship Id="rId4" Type="http://schemas.openxmlformats.org/officeDocument/2006/relationships/image" Target="../media/image19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99.png"/><Relationship Id="rId2" Type="http://schemas.openxmlformats.org/officeDocument/2006/relationships/notesSlide" Target="../notesSlides/notesSlide79.xml"/><Relationship Id="rId1" Type="http://schemas.openxmlformats.org/officeDocument/2006/relationships/slideLayout" Target="../slideLayouts/slideLayout2.xml"/><Relationship Id="rId4" Type="http://schemas.openxmlformats.org/officeDocument/2006/relationships/image" Target="../media/image200.png"/></Relationships>
</file>

<file path=ppt/slides/_rels/slide81.xml.rels><?xml version="1.0" encoding="UTF-8" standalone="yes"?>
<Relationships xmlns="http://schemas.openxmlformats.org/package/2006/relationships"><Relationship Id="rId3" Type="http://schemas.openxmlformats.org/officeDocument/2006/relationships/image" Target="../media/image201.jpe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15361" name="2 Subtítulo"/>
          <p:cNvSpPr txBox="1">
            <a:spLocks noGrp="1"/>
          </p:cNvSpPr>
          <p:nvPr>
            <p:ph type="subTitle" idx="1"/>
          </p:nvPr>
        </p:nvSpPr>
        <p:spPr>
          <a:xfrm>
            <a:off x="1371600" y="5084763"/>
            <a:ext cx="6400800" cy="1512887"/>
          </a:xfrm>
        </p:spPr>
        <p:txBody>
          <a:bodyPr/>
          <a:lstStyle/>
          <a:p>
            <a:pPr eaLnBrk="1"/>
            <a:r>
              <a:rPr smtClean="0">
                <a:latin typeface="Arial" charset="0"/>
              </a:rPr>
              <a:t>Curso de formación a los usuarios</a:t>
            </a:r>
          </a:p>
        </p:txBody>
      </p:sp>
      <p:sp>
        <p:nvSpPr>
          <p:cNvPr id="15362" name="6 Marcador de fecha"/>
          <p:cNvSpPr txBox="1">
            <a:spLocks noChangeArrowheads="1"/>
          </p:cNvSpPr>
          <p:nvPr/>
        </p:nvSpPr>
        <p:spPr bwMode="auto">
          <a:xfrm>
            <a:off x="457200" y="6356350"/>
            <a:ext cx="2133600" cy="365125"/>
          </a:xfrm>
          <a:prstGeom prst="rect">
            <a:avLst/>
          </a:prstGeom>
          <a:noFill/>
          <a:ln w="9525">
            <a:noFill/>
            <a:miter lim="800000"/>
            <a:headEnd/>
            <a:tailEnd/>
          </a:ln>
        </p:spPr>
        <p:txBody>
          <a:bodyPr anchor="ctr"/>
          <a:lstStyle/>
          <a:p>
            <a:r>
              <a:rPr lang="es-ES" sz="1400">
                <a:solidFill>
                  <a:srgbClr val="898989"/>
                </a:solidFill>
              </a:rPr>
              <a:t>06/10/2010</a:t>
            </a:r>
          </a:p>
        </p:txBody>
      </p:sp>
      <p:sp>
        <p:nvSpPr>
          <p:cNvPr id="15363" name="7 Título"/>
          <p:cNvSpPr txBox="1">
            <a:spLocks noGrp="1"/>
          </p:cNvSpPr>
          <p:nvPr>
            <p:ph type="ctrTitle"/>
          </p:nvPr>
        </p:nvSpPr>
        <p:spPr>
          <a:xfrm>
            <a:off x="685800" y="2390775"/>
            <a:ext cx="7772400" cy="2622550"/>
          </a:xfrm>
        </p:spPr>
        <p:txBody>
          <a:bodyPr/>
          <a:lstStyle/>
          <a:p>
            <a:pPr eaLnBrk="1"/>
            <a:r>
              <a:rPr b="1" smtClean="0">
                <a:solidFill>
                  <a:srgbClr val="C0504D"/>
                </a:solidFill>
                <a:latin typeface="Arial" charset="0"/>
              </a:rPr>
              <a:t>ProjETSII</a:t>
            </a:r>
            <a:r>
              <a:rPr smtClean="0">
                <a:latin typeface="Arial" charset="0"/>
              </a:rPr>
              <a:t/>
            </a:r>
            <a:br>
              <a:rPr smtClean="0">
                <a:latin typeface="Arial" charset="0"/>
              </a:rPr>
            </a:br>
            <a:r>
              <a:rPr sz="4000" smtClean="0">
                <a:latin typeface="Arial" charset="0"/>
              </a:rPr>
              <a:t>Servicio de gestión de trabajos académicos</a:t>
            </a:r>
          </a:p>
        </p:txBody>
      </p:sp>
    </p:spTree>
  </p:cSld>
  <p:clrMapOvr>
    <a:masterClrMapping/>
  </p:clrMapOvr>
  <p:transition spd="slow" advTm="5393"/>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Slide31">
    <p:spTree>
      <p:nvGrpSpPr>
        <p:cNvPr id="1" name=""/>
        <p:cNvGrpSpPr/>
        <p:nvPr/>
      </p:nvGrpSpPr>
      <p:grpSpPr>
        <a:xfrm>
          <a:off x="0" y="0"/>
          <a:ext cx="0" cy="0"/>
          <a:chOff x="0" y="0"/>
          <a:chExt cx="0" cy="0"/>
        </a:xfrm>
      </p:grpSpPr>
      <p:sp>
        <p:nvSpPr>
          <p:cNvPr id="33793" name="1 Título"/>
          <p:cNvSpPr txBox="1">
            <a:spLocks noGrp="1"/>
          </p:cNvSpPr>
          <p:nvPr>
            <p:ph type="title"/>
          </p:nvPr>
        </p:nvSpPr>
        <p:spPr>
          <a:xfrm>
            <a:off x="457200" y="274638"/>
            <a:ext cx="8229600" cy="850900"/>
          </a:xfrm>
        </p:spPr>
        <p:txBody>
          <a:bodyPr/>
          <a:lstStyle/>
          <a:p>
            <a:pPr eaLnBrk="1"/>
            <a:r>
              <a:rPr smtClean="0">
                <a:latin typeface="Arial" charset="0"/>
              </a:rPr>
              <a:t>Gestión de tareas</a:t>
            </a:r>
          </a:p>
        </p:txBody>
      </p:sp>
      <p:sp>
        <p:nvSpPr>
          <p:cNvPr id="33794" name="2 Marcador de contenido"/>
          <p:cNvSpPr txBox="1">
            <a:spLocks noGrp="1"/>
          </p:cNvSpPr>
          <p:nvPr>
            <p:ph idx="1"/>
          </p:nvPr>
        </p:nvSpPr>
        <p:spPr>
          <a:xfrm>
            <a:off x="457200" y="1700213"/>
            <a:ext cx="8229600" cy="4537075"/>
          </a:xfrm>
        </p:spPr>
        <p:txBody>
          <a:bodyPr/>
          <a:lstStyle/>
          <a:p>
            <a:pPr eaLnBrk="1"/>
            <a:r>
              <a:rPr sz="2800" smtClean="0">
                <a:latin typeface="Arial" charset="0"/>
              </a:rPr>
              <a:t>Registro de tareas</a:t>
            </a:r>
          </a:p>
          <a:p>
            <a:pPr lvl="1" eaLnBrk="1"/>
            <a:r>
              <a:rPr sz="2400" smtClean="0">
                <a:latin typeface="Arial" charset="0"/>
              </a:rPr>
              <a:t>Estado, tipo, autor, prioridad, fechas, seguidores</a:t>
            </a:r>
          </a:p>
          <a:p>
            <a:pPr eaLnBrk="1"/>
            <a:r>
              <a:rPr sz="2800" smtClean="0">
                <a:latin typeface="Arial" charset="0"/>
              </a:rPr>
              <a:t>Sistema flexible de seguimiento de tareas</a:t>
            </a:r>
          </a:p>
          <a:p>
            <a:pPr eaLnBrk="1"/>
            <a:r>
              <a:rPr sz="2800" smtClean="0">
                <a:latin typeface="Arial" charset="0"/>
              </a:rPr>
              <a:t>Planificación de tiempos</a:t>
            </a:r>
          </a:p>
          <a:p>
            <a:pPr lvl="1" eaLnBrk="1"/>
            <a:r>
              <a:rPr sz="2400" smtClean="0">
                <a:latin typeface="Arial" charset="0"/>
              </a:rPr>
              <a:t>Estimaciones, horas dedicadas, hitos, porcentaje</a:t>
            </a:r>
          </a:p>
          <a:p>
            <a:pPr eaLnBrk="1"/>
            <a:r>
              <a:rPr sz="2800" smtClean="0">
                <a:latin typeface="Arial" charset="0"/>
              </a:rPr>
              <a:t>Gráficos y estadísticas</a:t>
            </a:r>
          </a:p>
          <a:p>
            <a:pPr lvl="1" eaLnBrk="1"/>
            <a:r>
              <a:rPr sz="2400" smtClean="0">
                <a:latin typeface="Arial" charset="0"/>
              </a:rPr>
              <a:t>Gantt, calendario, informes</a:t>
            </a:r>
          </a:p>
          <a:p>
            <a:pPr eaLnBrk="1"/>
            <a:r>
              <a:rPr sz="2800" smtClean="0">
                <a:latin typeface="Arial" charset="0"/>
              </a:rPr>
              <a:t>Sistema de notificaciones</a:t>
            </a:r>
          </a:p>
          <a:p>
            <a:pPr lvl="1" eaLnBrk="1"/>
            <a:r>
              <a:rPr sz="2400" smtClean="0">
                <a:latin typeface="Arial" charset="0"/>
              </a:rPr>
              <a:t>Automático y configurable</a:t>
            </a:r>
          </a:p>
          <a:p>
            <a:pPr eaLnBrk="1"/>
            <a:endParaRPr sz="2800" smtClean="0">
              <a:latin typeface="Arial" charset="0"/>
            </a:endParaRPr>
          </a:p>
          <a:p>
            <a:pPr eaLnBrk="1"/>
            <a:endParaRPr smtClean="0">
              <a:latin typeface="Arial" charset="0"/>
            </a:endParaRP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Slide32">
    <p:spTree>
      <p:nvGrpSpPr>
        <p:cNvPr id="1" name=""/>
        <p:cNvGrpSpPr/>
        <p:nvPr/>
      </p:nvGrpSpPr>
      <p:grpSpPr>
        <a:xfrm>
          <a:off x="0" y="0"/>
          <a:ext cx="0" cy="0"/>
          <a:chOff x="0" y="0"/>
          <a:chExt cx="0" cy="0"/>
        </a:xfrm>
      </p:grpSpPr>
      <p:sp>
        <p:nvSpPr>
          <p:cNvPr id="35841" name="1 Título"/>
          <p:cNvSpPr txBox="1">
            <a:spLocks noGrp="1"/>
          </p:cNvSpPr>
          <p:nvPr>
            <p:ph type="title"/>
          </p:nvPr>
        </p:nvSpPr>
        <p:spPr>
          <a:xfrm>
            <a:off x="457200" y="274638"/>
            <a:ext cx="8229600" cy="850900"/>
          </a:xfrm>
        </p:spPr>
        <p:txBody>
          <a:bodyPr/>
          <a:lstStyle/>
          <a:p>
            <a:pPr eaLnBrk="1"/>
            <a:r>
              <a:rPr smtClean="0">
                <a:latin typeface="Arial" charset="0"/>
              </a:rPr>
              <a:t>Herramientas colaborativas</a:t>
            </a:r>
          </a:p>
        </p:txBody>
      </p:sp>
      <p:sp>
        <p:nvSpPr>
          <p:cNvPr id="35842" name="2 Marcador de contenido"/>
          <p:cNvSpPr txBox="1">
            <a:spLocks noGrp="1"/>
          </p:cNvSpPr>
          <p:nvPr>
            <p:ph idx="1"/>
          </p:nvPr>
        </p:nvSpPr>
        <p:spPr>
          <a:xfrm>
            <a:off x="457200" y="1700213"/>
            <a:ext cx="8229600" cy="4537075"/>
          </a:xfrm>
        </p:spPr>
        <p:txBody>
          <a:bodyPr/>
          <a:lstStyle/>
          <a:p>
            <a:pPr eaLnBrk="1"/>
            <a:r>
              <a:rPr smtClean="0">
                <a:latin typeface="Arial" charset="0"/>
              </a:rPr>
              <a:t>Ayuda y comunicación de participantes</a:t>
            </a:r>
          </a:p>
          <a:p>
            <a:pPr lvl="1" eaLnBrk="1"/>
            <a:r>
              <a:rPr smtClean="0">
                <a:latin typeface="Arial" charset="0"/>
              </a:rPr>
              <a:t> WIKI, foros, noticias, FAQS</a:t>
            </a:r>
          </a:p>
          <a:p>
            <a:pPr eaLnBrk="1"/>
            <a:r>
              <a:rPr smtClean="0">
                <a:latin typeface="Arial" charset="0"/>
              </a:rPr>
              <a:t>Organización y administración de recursos</a:t>
            </a:r>
          </a:p>
          <a:p>
            <a:pPr lvl="1" eaLnBrk="1"/>
            <a:r>
              <a:rPr smtClean="0">
                <a:latin typeface="Arial" charset="0"/>
              </a:rPr>
              <a:t>Archivos y documentos</a:t>
            </a:r>
          </a:p>
          <a:p>
            <a:pPr eaLnBrk="1"/>
            <a:r>
              <a:rPr smtClean="0">
                <a:latin typeface="Arial" charset="0"/>
              </a:rPr>
              <a:t>Exportación a distintos formatos</a:t>
            </a:r>
          </a:p>
          <a:p>
            <a:pPr lvl="1" eaLnBrk="1"/>
            <a:r>
              <a:rPr smtClean="0">
                <a:latin typeface="Arial" charset="0"/>
              </a:rPr>
              <a:t>Atom, CSV, PDF</a:t>
            </a:r>
          </a:p>
          <a:p>
            <a:pPr lvl="1" eaLnBrk="1"/>
            <a:r>
              <a:rPr smtClean="0">
                <a:latin typeface="Arial" charset="0"/>
              </a:rPr>
              <a:t>HTML, TXT</a:t>
            </a:r>
          </a:p>
        </p:txBody>
      </p:sp>
      <p:pic>
        <p:nvPicPr>
          <p:cNvPr id="35843" name="3 Imagen"/>
          <p:cNvPicPr>
            <a:picLocks noChangeAspect="1"/>
          </p:cNvPicPr>
          <p:nvPr/>
        </p:nvPicPr>
        <p:blipFill>
          <a:blip r:embed="rId3"/>
          <a:srcRect/>
          <a:stretch>
            <a:fillRect/>
          </a:stretch>
        </p:blipFill>
        <p:spPr bwMode="auto">
          <a:xfrm>
            <a:off x="7308850" y="3857625"/>
            <a:ext cx="701675" cy="1152525"/>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37889" name="1 Título"/>
          <p:cNvSpPr txBox="1">
            <a:spLocks noGrp="1"/>
          </p:cNvSpPr>
          <p:nvPr>
            <p:ph type="title"/>
          </p:nvPr>
        </p:nvSpPr>
        <p:spPr>
          <a:xfrm>
            <a:off x="457200" y="274638"/>
            <a:ext cx="8229600" cy="850900"/>
          </a:xfrm>
        </p:spPr>
        <p:txBody>
          <a:bodyPr/>
          <a:lstStyle/>
          <a:p>
            <a:pPr eaLnBrk="1"/>
            <a:r>
              <a:rPr smtClean="0">
                <a:latin typeface="Arial" charset="0"/>
              </a:rPr>
              <a:t>Control de versiones</a:t>
            </a:r>
          </a:p>
        </p:txBody>
      </p:sp>
      <p:sp>
        <p:nvSpPr>
          <p:cNvPr id="37890" name="2 Marcador de contenido"/>
          <p:cNvSpPr txBox="1">
            <a:spLocks noGrp="1"/>
          </p:cNvSpPr>
          <p:nvPr>
            <p:ph idx="1"/>
          </p:nvPr>
        </p:nvSpPr>
        <p:spPr>
          <a:xfrm>
            <a:off x="457200" y="1700213"/>
            <a:ext cx="8229600" cy="4537075"/>
          </a:xfrm>
        </p:spPr>
        <p:txBody>
          <a:bodyPr/>
          <a:lstStyle/>
          <a:p>
            <a:pPr eaLnBrk="1"/>
            <a:r>
              <a:rPr sz="2800" smtClean="0">
                <a:latin typeface="Arial" charset="0"/>
              </a:rPr>
              <a:t>Integrado con repositorio de versiones</a:t>
            </a:r>
          </a:p>
          <a:p>
            <a:pPr lvl="1" eaLnBrk="1"/>
            <a:r>
              <a:rPr sz="2400" smtClean="0">
                <a:latin typeface="Arial" charset="0"/>
              </a:rPr>
              <a:t>Especializado en código fuente (desarrollo software) </a:t>
            </a:r>
          </a:p>
          <a:p>
            <a:pPr lvl="1" eaLnBrk="1"/>
            <a:r>
              <a:rPr sz="2400" i="1" smtClean="0">
                <a:latin typeface="Arial" charset="0"/>
              </a:rPr>
              <a:t>Checkout, checkin, update</a:t>
            </a:r>
            <a:r>
              <a:rPr sz="2400" smtClean="0">
                <a:latin typeface="Arial" charset="0"/>
              </a:rPr>
              <a:t>, </a:t>
            </a:r>
            <a:r>
              <a:rPr sz="2400" i="1" smtClean="0">
                <a:latin typeface="Arial" charset="0"/>
              </a:rPr>
              <a:t>commit</a:t>
            </a:r>
            <a:r>
              <a:rPr sz="2400" smtClean="0">
                <a:latin typeface="Arial" charset="0"/>
              </a:rPr>
              <a:t>, </a:t>
            </a:r>
            <a:r>
              <a:rPr sz="2400" i="1" smtClean="0">
                <a:latin typeface="Arial" charset="0"/>
              </a:rPr>
              <a:t>merge</a:t>
            </a:r>
            <a:endParaRPr sz="2400" smtClean="0">
              <a:latin typeface="Arial" charset="0"/>
            </a:endParaRPr>
          </a:p>
          <a:p>
            <a:pPr eaLnBrk="1"/>
            <a:r>
              <a:rPr sz="2800" smtClean="0">
                <a:latin typeface="Arial" charset="0"/>
              </a:rPr>
              <a:t>Seguimiento de las versiones dentro de un mismo proyecto</a:t>
            </a:r>
          </a:p>
          <a:p>
            <a:pPr eaLnBrk="1"/>
            <a:r>
              <a:rPr sz="2800" smtClean="0">
                <a:latin typeface="Arial" charset="0"/>
              </a:rPr>
              <a:t>Registro de actividad</a:t>
            </a:r>
          </a:p>
          <a:p>
            <a:pPr lvl="1" eaLnBrk="1"/>
            <a:r>
              <a:rPr sz="2400" smtClean="0">
                <a:latin typeface="Arial" charset="0"/>
              </a:rPr>
              <a:t>Fecha, autor, comentarios</a:t>
            </a:r>
          </a:p>
          <a:p>
            <a:pPr eaLnBrk="1"/>
            <a:r>
              <a:rPr sz="2800" smtClean="0">
                <a:latin typeface="Arial" charset="0"/>
              </a:rPr>
              <a:t>Supervisión y revisión</a:t>
            </a:r>
          </a:p>
          <a:p>
            <a:pPr eaLnBrk="1"/>
            <a:r>
              <a:rPr sz="2800" smtClean="0">
                <a:latin typeface="Arial" charset="0"/>
              </a:rPr>
              <a:t>Registro y notificación de errores</a:t>
            </a:r>
          </a:p>
          <a:p>
            <a:pPr lvl="1" eaLnBrk="1"/>
            <a:endParaRPr smtClean="0">
              <a:latin typeface="Arial" charset="0"/>
            </a:endParaRPr>
          </a:p>
          <a:p>
            <a:pPr lvl="1" eaLnBrk="1"/>
            <a:endParaRPr smtClean="0">
              <a:latin typeface="Arial" charset="0"/>
            </a:endParaRPr>
          </a:p>
        </p:txBody>
      </p:sp>
      <p:sp>
        <p:nvSpPr>
          <p:cNvPr id="4" name="3 Marcador de número de diapositiva"/>
          <p:cNvSpPr txBox="1"/>
          <p:nvPr/>
        </p:nvSpPr>
        <p:spPr>
          <a:xfrm>
            <a:off x="3824288" y="6345238"/>
            <a:ext cx="2133600" cy="365125"/>
          </a:xfrm>
          <a:prstGeom prst="rect">
            <a:avLst/>
          </a:prstGeom>
          <a:noFill/>
          <a:ln>
            <a:noFill/>
          </a:ln>
        </p:spPr>
        <p:txBody>
          <a:bodyPr anchor="ctr" anchorCtr="1"/>
          <a:lstStyle/>
          <a:p>
            <a:pPr algn="ctr" fontAlgn="auto">
              <a:spcBef>
                <a:spcPts val="0"/>
              </a:spcBef>
              <a:spcAft>
                <a:spcPts val="0"/>
              </a:spcAft>
              <a:defRPr sz="1800" b="0" i="0" u="none" strike="noStrike" kern="0" cap="none" spc="0" baseline="0">
                <a:solidFill>
                  <a:srgbClr val="000000"/>
                </a:solidFill>
                <a:uFillTx/>
              </a:defRPr>
            </a:pPr>
            <a:fld id="{915798BF-948C-4E81-A393-15D347A2738A}" type="slidenum">
              <a:rPr kern="0">
                <a:solidFill>
                  <a:srgbClr val="000000"/>
                </a:solidFill>
                <a:latin typeface="+mn-lt"/>
                <a:cs typeface="+mn-cs"/>
              </a:rPr>
              <a:pPr algn="ctr" fontAlgn="auto">
                <a:spcBef>
                  <a:spcPts val="0"/>
                </a:spcBef>
                <a:spcAft>
                  <a:spcPts val="0"/>
                </a:spcAft>
                <a:defRPr sz="1800" b="0" i="0" u="none" strike="noStrike" kern="0" cap="none" spc="0" baseline="0">
                  <a:solidFill>
                    <a:srgbClr val="000000"/>
                  </a:solidFill>
                  <a:uFillTx/>
                </a:defRPr>
              </a:pPr>
              <a:t>12</a:t>
            </a:fld>
            <a:endParaRPr lang="es-ES" sz="1200">
              <a:solidFill>
                <a:srgbClr val="898989"/>
              </a:solidFill>
              <a:latin typeface="Arial Narrow"/>
              <a:cs typeface="+mn-cs"/>
            </a:endParaRP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Slide33">
    <p:spTree>
      <p:nvGrpSpPr>
        <p:cNvPr id="1" name=""/>
        <p:cNvGrpSpPr/>
        <p:nvPr/>
      </p:nvGrpSpPr>
      <p:grpSpPr>
        <a:xfrm>
          <a:off x="0" y="0"/>
          <a:ext cx="0" cy="0"/>
          <a:chOff x="0" y="0"/>
          <a:chExt cx="0" cy="0"/>
        </a:xfrm>
      </p:grpSpPr>
      <p:sp>
        <p:nvSpPr>
          <p:cNvPr id="39937" name="7 Título"/>
          <p:cNvSpPr txBox="1">
            <a:spLocks noGrp="1"/>
          </p:cNvSpPr>
          <p:nvPr>
            <p:ph type="ctrTitle"/>
          </p:nvPr>
        </p:nvSpPr>
        <p:spPr>
          <a:xfrm>
            <a:off x="685800" y="2492375"/>
            <a:ext cx="7772400" cy="3529013"/>
          </a:xfrm>
        </p:spPr>
        <p:txBody>
          <a:bodyPr/>
          <a:lstStyle/>
          <a:p>
            <a:pPr eaLnBrk="1"/>
            <a:r>
              <a:rPr sz="4000" b="1" smtClean="0">
                <a:solidFill>
                  <a:srgbClr val="C0504D"/>
                </a:solidFill>
                <a:latin typeface="Arial" charset="0"/>
              </a:rPr>
              <a:t/>
            </a:r>
            <a:br>
              <a:rPr sz="4000" b="1" smtClean="0">
                <a:solidFill>
                  <a:srgbClr val="C0504D"/>
                </a:solidFill>
                <a:latin typeface="Arial" charset="0"/>
              </a:rPr>
            </a:br>
            <a:r>
              <a:rPr sz="4000" b="1" smtClean="0">
                <a:solidFill>
                  <a:srgbClr val="C0504D"/>
                </a:solidFill>
                <a:latin typeface="Arial" charset="0"/>
              </a:rPr>
              <a:t>ÍNDICE</a:t>
            </a:r>
            <a:br>
              <a:rPr sz="4000" b="1" smtClean="0">
                <a:solidFill>
                  <a:srgbClr val="C0504D"/>
                </a:solidFill>
                <a:latin typeface="Arial" charset="0"/>
              </a:rPr>
            </a:br>
            <a:r>
              <a:rPr sz="4000" b="1" smtClean="0">
                <a:latin typeface="Arial" charset="0"/>
              </a:rPr>
              <a:t/>
            </a:r>
            <a:br>
              <a:rPr sz="4000" b="1" smtClean="0">
                <a:latin typeface="Arial" charset="0"/>
              </a:rPr>
            </a:br>
            <a:r>
              <a:rPr sz="4000" smtClean="0">
                <a:latin typeface="Arial" charset="0"/>
              </a:rPr>
              <a:t>Presentación del servicio</a:t>
            </a:r>
            <a:br>
              <a:rPr sz="4000" smtClean="0">
                <a:latin typeface="Arial" charset="0"/>
              </a:rPr>
            </a:br>
            <a:r>
              <a:rPr sz="4000" b="1" smtClean="0">
                <a:latin typeface="Arial" charset="0"/>
              </a:rPr>
              <a:t>Descripción del sistema</a:t>
            </a:r>
            <a:br>
              <a:rPr sz="4000" b="1" smtClean="0">
                <a:latin typeface="Arial" charset="0"/>
              </a:rPr>
            </a:br>
            <a:r>
              <a:rPr sz="4000" smtClean="0">
                <a:latin typeface="Arial" charset="0"/>
              </a:rPr>
              <a:t>Guía rápida y acciones básicas</a:t>
            </a:r>
            <a:br>
              <a:rPr sz="4000" smtClean="0">
                <a:latin typeface="Arial" charset="0"/>
              </a:rPr>
            </a:br>
            <a:endParaRPr sz="4000" smtClean="0">
              <a:latin typeface="Arial" charset="0"/>
            </a:endParaRP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1 Título"/>
          <p:cNvSpPr txBox="1">
            <a:spLocks noGrp="1"/>
          </p:cNvSpPr>
          <p:nvPr>
            <p:ph type="title"/>
          </p:nvPr>
        </p:nvSpPr>
        <p:spPr>
          <a:xfrm>
            <a:off x="457200" y="274638"/>
            <a:ext cx="8362950" cy="850900"/>
          </a:xfrm>
        </p:spPr>
        <p:txBody>
          <a:bodyPr/>
          <a:lstStyle/>
          <a:p>
            <a:pPr eaLnBrk="1"/>
            <a:r>
              <a:rPr smtClean="0">
                <a:latin typeface="Arial" charset="0"/>
              </a:rPr>
              <a:t>Acceso</a:t>
            </a:r>
          </a:p>
        </p:txBody>
      </p:sp>
      <p:sp>
        <p:nvSpPr>
          <p:cNvPr id="41986" name="2 Marcador de contenido"/>
          <p:cNvSpPr txBox="1">
            <a:spLocks noGrp="1"/>
          </p:cNvSpPr>
          <p:nvPr>
            <p:ph idx="1"/>
          </p:nvPr>
        </p:nvSpPr>
        <p:spPr>
          <a:xfrm>
            <a:off x="457200" y="1700213"/>
            <a:ext cx="8229600" cy="4537075"/>
          </a:xfrm>
        </p:spPr>
        <p:txBody>
          <a:bodyPr/>
          <a:lstStyle/>
          <a:p>
            <a:pPr eaLnBrk="1"/>
            <a:r>
              <a:rPr sz="2800" smtClean="0">
                <a:latin typeface="Arial" charset="0"/>
              </a:rPr>
              <a:t>Funcionalidad sin conexión</a:t>
            </a:r>
          </a:p>
          <a:p>
            <a:pPr lvl="1" eaLnBrk="1"/>
            <a:r>
              <a:rPr sz="2400" smtClean="0">
                <a:latin typeface="Arial" charset="0"/>
              </a:rPr>
              <a:t>Bienvenida y normas de uso</a:t>
            </a:r>
          </a:p>
          <a:p>
            <a:pPr lvl="1" eaLnBrk="1"/>
            <a:r>
              <a:rPr sz="2400" smtClean="0">
                <a:latin typeface="Arial" charset="0"/>
              </a:rPr>
              <a:t>Acceso a proyectos públicos (lista o búsqueda)</a:t>
            </a:r>
          </a:p>
          <a:p>
            <a:pPr lvl="1" eaLnBrk="1"/>
            <a:r>
              <a:rPr sz="2400" smtClean="0">
                <a:latin typeface="Arial" charset="0"/>
              </a:rPr>
              <a:t>Resumen de las últimas noticias públicas</a:t>
            </a:r>
          </a:p>
          <a:p>
            <a:pPr eaLnBrk="1"/>
            <a:r>
              <a:rPr sz="2800" smtClean="0">
                <a:latin typeface="Arial" charset="0"/>
              </a:rPr>
              <a:t>Conexión</a:t>
            </a:r>
          </a:p>
          <a:p>
            <a:pPr lvl="1" eaLnBrk="1"/>
            <a:r>
              <a:rPr sz="2400" smtClean="0">
                <a:latin typeface="Arial" charset="0"/>
              </a:rPr>
              <a:t>acceso con Usuario Virtual (UVUS)</a:t>
            </a:r>
            <a:endParaRPr smtClean="0">
              <a:latin typeface="Arial" charset="0"/>
            </a:endParaRPr>
          </a:p>
          <a:p>
            <a:pPr lvl="1" eaLnBrk="1"/>
            <a:endParaRPr smtClean="0">
              <a:latin typeface="Arial" charset="0"/>
            </a:endParaRPr>
          </a:p>
          <a:p>
            <a:pPr lvl="1" eaLnBrk="1"/>
            <a:endParaRPr sz="2400" smtClean="0">
              <a:latin typeface="Arial" charset="0"/>
            </a:endParaRPr>
          </a:p>
        </p:txBody>
      </p:sp>
      <p:pic>
        <p:nvPicPr>
          <p:cNvPr id="41987" name="Picture 3"/>
          <p:cNvPicPr>
            <a:picLocks noChangeAspect="1" noChangeArrowheads="1"/>
          </p:cNvPicPr>
          <p:nvPr/>
        </p:nvPicPr>
        <p:blipFill>
          <a:blip r:embed="rId3"/>
          <a:srcRect/>
          <a:stretch>
            <a:fillRect/>
          </a:stretch>
        </p:blipFill>
        <p:spPr bwMode="auto">
          <a:xfrm>
            <a:off x="7019925" y="4103688"/>
            <a:ext cx="1200150" cy="981075"/>
          </a:xfrm>
          <a:prstGeom prst="rect">
            <a:avLst/>
          </a:prstGeom>
          <a:noFill/>
          <a:ln w="9525">
            <a:noFill/>
            <a:miter lim="800000"/>
            <a:headEnd/>
            <a:tailEnd/>
          </a:ln>
        </p:spPr>
      </p:pic>
      <p:sp>
        <p:nvSpPr>
          <p:cNvPr id="41988" name="3 Rectángulo"/>
          <p:cNvSpPr>
            <a:spLocks noChangeArrowheads="1"/>
          </p:cNvSpPr>
          <p:nvPr/>
        </p:nvSpPr>
        <p:spPr bwMode="auto">
          <a:xfrm>
            <a:off x="2592388" y="3703638"/>
            <a:ext cx="3687762" cy="400050"/>
          </a:xfrm>
          <a:prstGeom prst="rect">
            <a:avLst/>
          </a:prstGeom>
          <a:noFill/>
          <a:ln w="9525">
            <a:noFill/>
            <a:miter lim="800000"/>
            <a:headEnd/>
            <a:tailEnd/>
          </a:ln>
        </p:spPr>
        <p:txBody>
          <a:bodyPr wrap="none">
            <a:spAutoFit/>
          </a:bodyPr>
          <a:lstStyle/>
          <a:p>
            <a:r>
              <a:rPr lang="es-ES" sz="2000">
                <a:latin typeface="Calibri" pitchFamily="34" charset="0"/>
                <a:hlinkClick r:id="rId4"/>
              </a:rPr>
              <a:t>https://projetsii.informatica.us.es</a:t>
            </a:r>
            <a:endParaRPr lang="es-ES" sz="2000">
              <a:latin typeface="Calibri" pitchFamily="34" charset="0"/>
            </a:endParaRPr>
          </a:p>
        </p:txBody>
      </p:sp>
      <p:pic>
        <p:nvPicPr>
          <p:cNvPr id="41989" name="Picture 2"/>
          <p:cNvPicPr>
            <a:picLocks noChangeAspect="1" noChangeArrowheads="1"/>
          </p:cNvPicPr>
          <p:nvPr/>
        </p:nvPicPr>
        <p:blipFill>
          <a:blip r:embed="rId5"/>
          <a:srcRect/>
          <a:stretch>
            <a:fillRect/>
          </a:stretch>
        </p:blipFill>
        <p:spPr bwMode="auto">
          <a:xfrm>
            <a:off x="2265363" y="4797425"/>
            <a:ext cx="4343400" cy="1562100"/>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1 Título"/>
          <p:cNvSpPr txBox="1">
            <a:spLocks noGrp="1"/>
          </p:cNvSpPr>
          <p:nvPr>
            <p:ph type="title"/>
          </p:nvPr>
        </p:nvSpPr>
        <p:spPr>
          <a:xfrm>
            <a:off x="457200" y="274638"/>
            <a:ext cx="8229600" cy="850900"/>
          </a:xfrm>
        </p:spPr>
        <p:txBody>
          <a:bodyPr/>
          <a:lstStyle/>
          <a:p>
            <a:pPr eaLnBrk="1"/>
            <a:r>
              <a:rPr smtClean="0">
                <a:latin typeface="Arial" charset="0"/>
              </a:rPr>
              <a:t>Inicio</a:t>
            </a:r>
          </a:p>
        </p:txBody>
      </p:sp>
      <p:pic>
        <p:nvPicPr>
          <p:cNvPr id="44034" name="Picture 5"/>
          <p:cNvPicPr>
            <a:picLocks noChangeAspect="1" noChangeArrowheads="1"/>
          </p:cNvPicPr>
          <p:nvPr/>
        </p:nvPicPr>
        <p:blipFill>
          <a:blip r:embed="rId3"/>
          <a:srcRect b="16911"/>
          <a:stretch>
            <a:fillRect/>
          </a:stretch>
        </p:blipFill>
        <p:spPr bwMode="auto">
          <a:xfrm>
            <a:off x="755650" y="1565275"/>
            <a:ext cx="7697788" cy="4600575"/>
          </a:xfrm>
          <a:prstGeom prst="rect">
            <a:avLst/>
          </a:prstGeom>
          <a:noFill/>
          <a:ln w="9525">
            <a:solidFill>
              <a:schemeClr val="accent2"/>
            </a:solidFill>
            <a:miter lim="800000"/>
            <a:headEnd/>
            <a:tailEnd/>
          </a:ln>
        </p:spPr>
      </p:pic>
      <p:pic>
        <p:nvPicPr>
          <p:cNvPr id="44035" name="Picture 6"/>
          <p:cNvPicPr>
            <a:picLocks noChangeAspect="1" noChangeArrowheads="1"/>
          </p:cNvPicPr>
          <p:nvPr/>
        </p:nvPicPr>
        <p:blipFill>
          <a:blip r:embed="rId4"/>
          <a:srcRect/>
          <a:stretch>
            <a:fillRect/>
          </a:stretch>
        </p:blipFill>
        <p:spPr bwMode="auto">
          <a:xfrm>
            <a:off x="900113" y="5291138"/>
            <a:ext cx="3600450" cy="819150"/>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1 Título"/>
          <p:cNvSpPr txBox="1">
            <a:spLocks noGrp="1"/>
          </p:cNvSpPr>
          <p:nvPr>
            <p:ph type="title"/>
          </p:nvPr>
        </p:nvSpPr>
        <p:spPr>
          <a:xfrm>
            <a:off x="457200" y="274638"/>
            <a:ext cx="8229600" cy="850900"/>
          </a:xfrm>
        </p:spPr>
        <p:txBody>
          <a:bodyPr/>
          <a:lstStyle/>
          <a:p>
            <a:pPr eaLnBrk="1"/>
            <a:r>
              <a:rPr smtClean="0">
                <a:latin typeface="Arial" charset="0"/>
              </a:rPr>
              <a:t>Proyectos públicos	</a:t>
            </a:r>
          </a:p>
        </p:txBody>
      </p:sp>
      <p:sp>
        <p:nvSpPr>
          <p:cNvPr id="46082" name="2 Marcador de contenido"/>
          <p:cNvSpPr txBox="1">
            <a:spLocks noGrp="1"/>
          </p:cNvSpPr>
          <p:nvPr>
            <p:ph idx="1"/>
          </p:nvPr>
        </p:nvSpPr>
        <p:spPr>
          <a:xfrm>
            <a:off x="457200" y="1700213"/>
            <a:ext cx="8229600" cy="4537075"/>
          </a:xfrm>
        </p:spPr>
        <p:txBody>
          <a:bodyPr/>
          <a:lstStyle/>
          <a:p>
            <a:pPr eaLnBrk="1"/>
            <a:r>
              <a:rPr sz="2800" smtClean="0">
                <a:latin typeface="Arial" charset="0"/>
              </a:rPr>
              <a:t>Acceso a todo el material público</a:t>
            </a:r>
          </a:p>
          <a:p>
            <a:pPr eaLnBrk="1"/>
            <a:r>
              <a:rPr sz="2800" smtClean="0">
                <a:latin typeface="Arial" charset="0"/>
              </a:rPr>
              <a:t>Especialmente para PFC, TFG, TFM</a:t>
            </a:r>
          </a:p>
          <a:p>
            <a:pPr eaLnBrk="1"/>
            <a:r>
              <a:rPr sz="2800" smtClean="0">
                <a:latin typeface="Arial" charset="0"/>
              </a:rPr>
              <a:t>Filtro de búsqueda por nombre de proyecto</a:t>
            </a:r>
          </a:p>
        </p:txBody>
      </p:sp>
      <p:pic>
        <p:nvPicPr>
          <p:cNvPr id="46083" name="Picture 2"/>
          <p:cNvPicPr>
            <a:picLocks noChangeAspect="1" noChangeArrowheads="1"/>
          </p:cNvPicPr>
          <p:nvPr/>
        </p:nvPicPr>
        <p:blipFill>
          <a:blip r:embed="rId3"/>
          <a:srcRect/>
          <a:stretch>
            <a:fillRect/>
          </a:stretch>
        </p:blipFill>
        <p:spPr bwMode="auto">
          <a:xfrm>
            <a:off x="304800" y="3644900"/>
            <a:ext cx="8534400" cy="1781175"/>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1 Título"/>
          <p:cNvSpPr txBox="1">
            <a:spLocks noGrp="1"/>
          </p:cNvSpPr>
          <p:nvPr>
            <p:ph type="title"/>
          </p:nvPr>
        </p:nvSpPr>
        <p:spPr>
          <a:xfrm>
            <a:off x="457200" y="274638"/>
            <a:ext cx="8229600" cy="850900"/>
          </a:xfrm>
        </p:spPr>
        <p:txBody>
          <a:bodyPr/>
          <a:lstStyle/>
          <a:p>
            <a:pPr eaLnBrk="1"/>
            <a:r>
              <a:rPr smtClean="0">
                <a:latin typeface="Arial" charset="0"/>
              </a:rPr>
              <a:t>Búsqueda Avanzada	</a:t>
            </a:r>
          </a:p>
        </p:txBody>
      </p:sp>
      <p:sp>
        <p:nvSpPr>
          <p:cNvPr id="48130" name="2 Marcador de contenido"/>
          <p:cNvSpPr txBox="1">
            <a:spLocks noGrp="1"/>
          </p:cNvSpPr>
          <p:nvPr>
            <p:ph idx="1"/>
          </p:nvPr>
        </p:nvSpPr>
        <p:spPr>
          <a:xfrm>
            <a:off x="457200" y="1700213"/>
            <a:ext cx="8229600" cy="4537075"/>
          </a:xfrm>
        </p:spPr>
        <p:txBody>
          <a:bodyPr/>
          <a:lstStyle/>
          <a:p>
            <a:pPr eaLnBrk="1"/>
            <a:r>
              <a:rPr sz="2600" smtClean="0">
                <a:latin typeface="Arial" charset="0"/>
              </a:rPr>
              <a:t>Proyectos públicos y privados (según credenciales)</a:t>
            </a:r>
          </a:p>
          <a:p>
            <a:pPr eaLnBrk="1"/>
            <a:r>
              <a:rPr sz="2600" smtClean="0">
                <a:latin typeface="Arial" charset="0"/>
              </a:rPr>
              <a:t>Permite refinar los criterios de búsqueda</a:t>
            </a:r>
          </a:p>
        </p:txBody>
      </p:sp>
      <p:sp>
        <p:nvSpPr>
          <p:cNvPr id="4" name="3 Marcador de número de diapositiva"/>
          <p:cNvSpPr txBox="1"/>
          <p:nvPr/>
        </p:nvSpPr>
        <p:spPr>
          <a:xfrm>
            <a:off x="3824288" y="6345238"/>
            <a:ext cx="2133600" cy="365125"/>
          </a:xfrm>
          <a:prstGeom prst="rect">
            <a:avLst/>
          </a:prstGeom>
          <a:noFill/>
          <a:ln>
            <a:noFill/>
          </a:ln>
        </p:spPr>
        <p:txBody>
          <a:bodyPr anchor="ctr" anchorCtr="1"/>
          <a:lstStyle/>
          <a:p>
            <a:pPr algn="ctr" fontAlgn="auto">
              <a:spcBef>
                <a:spcPts val="0"/>
              </a:spcBef>
              <a:spcAft>
                <a:spcPts val="0"/>
              </a:spcAft>
              <a:defRPr sz="1800" b="0" i="0" u="none" strike="noStrike" kern="0" cap="none" spc="0" baseline="0">
                <a:solidFill>
                  <a:srgbClr val="000000"/>
                </a:solidFill>
                <a:uFillTx/>
              </a:defRPr>
            </a:pPr>
            <a:fld id="{03BA0CB9-F5B1-4C93-99FB-C05EBD54A69C}" type="slidenum">
              <a:rPr kern="0">
                <a:solidFill>
                  <a:srgbClr val="000000"/>
                </a:solidFill>
                <a:latin typeface="+mn-lt"/>
                <a:cs typeface="+mn-cs"/>
              </a:rPr>
              <a:pPr algn="ctr" fontAlgn="auto">
                <a:spcBef>
                  <a:spcPts val="0"/>
                </a:spcBef>
                <a:spcAft>
                  <a:spcPts val="0"/>
                </a:spcAft>
                <a:defRPr sz="1800" b="0" i="0" u="none" strike="noStrike" kern="0" cap="none" spc="0" baseline="0">
                  <a:solidFill>
                    <a:srgbClr val="000000"/>
                  </a:solidFill>
                  <a:uFillTx/>
                </a:defRPr>
              </a:pPr>
              <a:t>17</a:t>
            </a:fld>
            <a:endParaRPr lang="es-ES" sz="1200">
              <a:solidFill>
                <a:srgbClr val="898989"/>
              </a:solidFill>
              <a:latin typeface="Arial Narrow"/>
              <a:cs typeface="+mn-cs"/>
            </a:endParaRPr>
          </a:p>
        </p:txBody>
      </p:sp>
      <p:pic>
        <p:nvPicPr>
          <p:cNvPr id="48132" name="Picture 2"/>
          <p:cNvPicPr>
            <a:picLocks noChangeAspect="1"/>
          </p:cNvPicPr>
          <p:nvPr/>
        </p:nvPicPr>
        <p:blipFill>
          <a:blip r:embed="rId3"/>
          <a:srcRect/>
          <a:stretch>
            <a:fillRect/>
          </a:stretch>
        </p:blipFill>
        <p:spPr bwMode="auto">
          <a:xfrm>
            <a:off x="128588" y="2971800"/>
            <a:ext cx="8886825" cy="485775"/>
          </a:xfrm>
          <a:prstGeom prst="rect">
            <a:avLst/>
          </a:prstGeom>
          <a:noFill/>
          <a:ln w="9525">
            <a:noFill/>
            <a:miter lim="800000"/>
            <a:headEnd/>
            <a:tailEnd/>
          </a:ln>
        </p:spPr>
      </p:pic>
      <p:pic>
        <p:nvPicPr>
          <p:cNvPr id="6" name="Picture 3"/>
          <p:cNvPicPr>
            <a:picLocks noChangeAspect="1"/>
          </p:cNvPicPr>
          <p:nvPr/>
        </p:nvPicPr>
        <p:blipFill>
          <a:blip r:embed="rId4"/>
          <a:srcRect/>
          <a:stretch>
            <a:fillRect/>
          </a:stretch>
        </p:blipFill>
        <p:spPr bwMode="auto">
          <a:xfrm>
            <a:off x="128588" y="3457575"/>
            <a:ext cx="8886825" cy="1590675"/>
          </a:xfrm>
          <a:prstGeom prst="rect">
            <a:avLst/>
          </a:prstGeom>
          <a:noFill/>
          <a:ln w="9525">
            <a:noFill/>
            <a:miter lim="800000"/>
            <a:headEnd/>
            <a:tailEnd/>
          </a:ln>
        </p:spPr>
      </p:pic>
      <p:pic>
        <p:nvPicPr>
          <p:cNvPr id="7" name="Picture 4"/>
          <p:cNvPicPr>
            <a:picLocks noChangeAspect="1"/>
          </p:cNvPicPr>
          <p:nvPr/>
        </p:nvPicPr>
        <p:blipFill>
          <a:blip r:embed="rId5"/>
          <a:srcRect/>
          <a:stretch>
            <a:fillRect/>
          </a:stretch>
        </p:blipFill>
        <p:spPr bwMode="auto">
          <a:xfrm>
            <a:off x="128588" y="5041900"/>
            <a:ext cx="8886825" cy="1123950"/>
          </a:xfrm>
          <a:prstGeom prst="rect">
            <a:avLst/>
          </a:prstGeom>
          <a:noFill/>
          <a:ln w="9525">
            <a:noFill/>
            <a:miter lim="800000"/>
            <a:headEnd/>
            <a:tailEnd/>
          </a:ln>
        </p:spPr>
      </p:pic>
      <p:cxnSp>
        <p:nvCxnSpPr>
          <p:cNvPr id="8" name="14 Conector curvado"/>
          <p:cNvCxnSpPr/>
          <p:nvPr/>
        </p:nvCxnSpPr>
        <p:spPr>
          <a:xfrm rot="10800009" flipV="1">
            <a:off x="1619250" y="3214688"/>
            <a:ext cx="2205038" cy="574675"/>
          </a:xfrm>
          <a:prstGeom prst="curvedConnector3">
            <a:avLst/>
          </a:prstGeom>
          <a:noFill/>
          <a:ln w="38103">
            <a:solidFill>
              <a:srgbClr val="C0504D"/>
            </a:solidFill>
            <a:prstDash val="solid"/>
            <a:tailEnd type="arrow"/>
          </a:ln>
          <a:effectLst>
            <a:outerShdw dist="22997" dir="5400000" algn="tl">
              <a:srgbClr val="000000">
                <a:alpha val="35000"/>
              </a:srgbClr>
            </a:outerShdw>
          </a:effectLst>
        </p:spPr>
      </p:cxnSp>
      <p:cxnSp>
        <p:nvCxnSpPr>
          <p:cNvPr id="9" name="20 Conector curvado"/>
          <p:cNvCxnSpPr/>
          <p:nvPr/>
        </p:nvCxnSpPr>
        <p:spPr>
          <a:xfrm rot="16200000" flipH="1">
            <a:off x="1007269" y="5049044"/>
            <a:ext cx="647700" cy="576262"/>
          </a:xfrm>
          <a:prstGeom prst="curvedConnector3">
            <a:avLst/>
          </a:prstGeom>
          <a:noFill/>
          <a:ln w="38103">
            <a:solidFill>
              <a:srgbClr val="C0504D"/>
            </a:solidFill>
            <a:prstDash val="solid"/>
            <a:tailEnd type="arrow"/>
          </a:ln>
          <a:effectLst>
            <a:outerShdw dist="22997" dir="5400000" algn="tl">
              <a:srgbClr val="000000">
                <a:alpha val="35000"/>
              </a:srgbClr>
            </a:outerShdw>
          </a:effectLst>
        </p:spPr>
      </p:cxnSp>
      <p:pic>
        <p:nvPicPr>
          <p:cNvPr id="10" name="Picture 5"/>
          <p:cNvPicPr>
            <a:picLocks noChangeAspect="1"/>
          </p:cNvPicPr>
          <p:nvPr/>
        </p:nvPicPr>
        <p:blipFill>
          <a:blip r:embed="rId6"/>
          <a:srcRect/>
          <a:stretch>
            <a:fillRect/>
          </a:stretch>
        </p:blipFill>
        <p:spPr bwMode="auto">
          <a:xfrm>
            <a:off x="4284663" y="4160838"/>
            <a:ext cx="1457325" cy="600075"/>
          </a:xfrm>
          <a:prstGeom prst="rect">
            <a:avLst/>
          </a:prstGeom>
          <a:noFill/>
          <a:ln w="9525">
            <a:noFill/>
            <a:miter lim="800000"/>
            <a:headEnd/>
            <a:tailEnd/>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100000">
                                          <p:val>
                                            <p:strVal val="#ppt_x"/>
                                          </p:val>
                                        </p:tav>
                                      </p:tavLst>
                                    </p:anim>
                                    <p:anim calcmode="lin" valueType="num">
                                      <p:cBhvr>
                                        <p:cTn id="8" dur="500" fill="hold"/>
                                        <p:tgtEl>
                                          <p:spTgt spid="6"/>
                                        </p:tgtEl>
                                        <p:attrNameLst>
                                          <p:attrName>ppt_y</p:attrName>
                                        </p:attrNameLst>
                                      </p:cBhvr>
                                      <p:tavLst>
                                        <p:tav tm="0">
                                          <p:val>
                                            <p:strVal val="1+#ppt_h/2"/>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xit" presetSubtype="4" fill="hold" nodeType="clickEffect">
                                  <p:stCondLst>
                                    <p:cond delay="0"/>
                                  </p:stCondLst>
                                  <p:childTnLst>
                                    <p:animEffect transition="out" filter="wipe(down)">
                                      <p:cBhvr>
                                        <p:cTn id="19" dur="500"/>
                                        <p:tgtEl>
                                          <p:spTgt spid="10"/>
                                        </p:tgtEl>
                                      </p:cBhvr>
                                    </p:animEffect>
                                    <p:set>
                                      <p:cBhvr>
                                        <p:cTn id="20" dur="1" fill="hold">
                                          <p:stCondLst>
                                            <p:cond delay="499"/>
                                          </p:stCondLst>
                                        </p:cTn>
                                        <p:tgtEl>
                                          <p:spTgt spid="1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ppt_x</p:attrName>
                                        </p:attrNameLst>
                                      </p:cBhvr>
                                      <p:tavLst>
                                        <p:tav tm="0">
                                          <p:val>
                                            <p:strVal val="#ppt_x"/>
                                          </p:val>
                                        </p:tav>
                                        <p:tav tm="100000">
                                          <p:val>
                                            <p:strVal val="#ppt_x"/>
                                          </p:val>
                                        </p:tav>
                                      </p:tavLst>
                                    </p:anim>
                                    <p:anim calcmode="lin" valueType="num">
                                      <p:cBhvr>
                                        <p:cTn id="26" dur="500" fill="hold"/>
                                        <p:tgtEl>
                                          <p:spTgt spid="7"/>
                                        </p:tgtEl>
                                        <p:attrNameLst>
                                          <p:attrName>ppt_y</p:attrName>
                                        </p:attrNameLst>
                                      </p:cBhvr>
                                      <p:tavLst>
                                        <p:tav tm="0">
                                          <p:val>
                                            <p:strVal val="1+#ppt_h/2"/>
                                          </p:val>
                                        </p:tav>
                                        <p:tav tm="100000">
                                          <p:val>
                                            <p:strVal val="#ppt_y"/>
                                          </p:val>
                                        </p:tav>
                                      </p:tavLst>
                                    </p:anim>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1 Título"/>
          <p:cNvSpPr txBox="1">
            <a:spLocks noGrp="1"/>
          </p:cNvSpPr>
          <p:nvPr>
            <p:ph type="title"/>
          </p:nvPr>
        </p:nvSpPr>
        <p:spPr>
          <a:xfrm>
            <a:off x="457200" y="274638"/>
            <a:ext cx="8229600" cy="850900"/>
          </a:xfrm>
        </p:spPr>
        <p:txBody>
          <a:bodyPr/>
          <a:lstStyle/>
          <a:p>
            <a:pPr eaLnBrk="1"/>
            <a:r>
              <a:rPr smtClean="0">
                <a:latin typeface="Arial" charset="0"/>
              </a:rPr>
              <a:t>Cuenta de usuario</a:t>
            </a:r>
          </a:p>
        </p:txBody>
      </p:sp>
      <p:sp>
        <p:nvSpPr>
          <p:cNvPr id="50178" name="2 Marcador de contenido"/>
          <p:cNvSpPr txBox="1">
            <a:spLocks noGrp="1"/>
          </p:cNvSpPr>
          <p:nvPr>
            <p:ph idx="1"/>
          </p:nvPr>
        </p:nvSpPr>
        <p:spPr>
          <a:xfrm>
            <a:off x="457200" y="1700213"/>
            <a:ext cx="8229600" cy="4537075"/>
          </a:xfrm>
        </p:spPr>
        <p:txBody>
          <a:bodyPr/>
          <a:lstStyle/>
          <a:p>
            <a:pPr eaLnBrk="1"/>
            <a:r>
              <a:rPr sz="2800" smtClean="0">
                <a:latin typeface="Arial" charset="0"/>
              </a:rPr>
              <a:t>Correo e idioma</a:t>
            </a:r>
          </a:p>
          <a:p>
            <a:pPr eaLnBrk="1"/>
            <a:r>
              <a:rPr sz="2800" smtClean="0">
                <a:latin typeface="Arial" charset="0"/>
              </a:rPr>
              <a:t>Notificaciones</a:t>
            </a:r>
          </a:p>
          <a:p>
            <a:pPr eaLnBrk="1"/>
            <a:r>
              <a:rPr sz="2800" smtClean="0">
                <a:latin typeface="Arial" charset="0"/>
              </a:rPr>
              <a:t>Preferencias</a:t>
            </a:r>
          </a:p>
          <a:p>
            <a:pPr lvl="1" eaLnBrk="1"/>
            <a:endParaRPr smtClean="0">
              <a:latin typeface="Arial" charset="0"/>
            </a:endParaRPr>
          </a:p>
        </p:txBody>
      </p:sp>
      <p:pic>
        <p:nvPicPr>
          <p:cNvPr id="3074" name="Picture 2"/>
          <p:cNvPicPr>
            <a:picLocks noChangeAspect="1" noChangeArrowheads="1"/>
          </p:cNvPicPr>
          <p:nvPr/>
        </p:nvPicPr>
        <p:blipFill>
          <a:blip r:embed="rId3"/>
          <a:srcRect/>
          <a:stretch>
            <a:fillRect/>
          </a:stretch>
        </p:blipFill>
        <p:spPr bwMode="auto">
          <a:xfrm>
            <a:off x="1403350" y="3330575"/>
            <a:ext cx="6686550" cy="3267075"/>
          </a:xfrm>
          <a:prstGeom prst="rect">
            <a:avLst/>
          </a:prstGeom>
          <a:ln>
            <a:solidFill>
              <a:schemeClr val="accent2"/>
            </a:solidFill>
          </a:ln>
          <a:effectLst>
            <a:outerShdw blurRad="292100" dist="139700" dir="2700000" algn="tl" rotWithShape="0">
              <a:srgbClr val="333333">
                <a:alpha val="65000"/>
              </a:srgbClr>
            </a:outerShdw>
          </a:effectLst>
          <a:extLst/>
        </p:spPr>
      </p:pic>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52225" name="1 Título"/>
          <p:cNvSpPr txBox="1">
            <a:spLocks noGrp="1"/>
          </p:cNvSpPr>
          <p:nvPr>
            <p:ph type="title"/>
          </p:nvPr>
        </p:nvSpPr>
        <p:spPr>
          <a:xfrm>
            <a:off x="457200" y="274638"/>
            <a:ext cx="8229600" cy="850900"/>
          </a:xfrm>
        </p:spPr>
        <p:txBody>
          <a:bodyPr/>
          <a:lstStyle/>
          <a:p>
            <a:pPr eaLnBrk="1"/>
            <a:r>
              <a:rPr smtClean="0">
                <a:latin typeface="Arial" charset="0"/>
              </a:rPr>
              <a:t>Proyectos personales</a:t>
            </a:r>
          </a:p>
        </p:txBody>
      </p:sp>
      <p:sp>
        <p:nvSpPr>
          <p:cNvPr id="52226" name="2 Marcador de contenido"/>
          <p:cNvSpPr txBox="1">
            <a:spLocks noGrp="1"/>
          </p:cNvSpPr>
          <p:nvPr>
            <p:ph idx="1"/>
          </p:nvPr>
        </p:nvSpPr>
        <p:spPr>
          <a:xfrm>
            <a:off x="457200" y="1700213"/>
            <a:ext cx="8229600" cy="4537075"/>
          </a:xfrm>
        </p:spPr>
        <p:txBody>
          <a:bodyPr/>
          <a:lstStyle/>
          <a:p>
            <a:pPr eaLnBrk="1">
              <a:spcBef>
                <a:spcPts val="700"/>
              </a:spcBef>
            </a:pPr>
            <a:r>
              <a:rPr sz="2800" smtClean="0">
                <a:latin typeface="Arial" charset="0"/>
              </a:rPr>
              <a:t>Acceso directo a la gestión múltiples proyectos privados</a:t>
            </a:r>
          </a:p>
          <a:p>
            <a:pPr eaLnBrk="1">
              <a:spcBef>
                <a:spcPts val="700"/>
              </a:spcBef>
            </a:pPr>
            <a:r>
              <a:rPr sz="2800" smtClean="0">
                <a:latin typeface="Arial" charset="0"/>
              </a:rPr>
              <a:t>Visión global</a:t>
            </a:r>
          </a:p>
          <a:p>
            <a:pPr lvl="1" eaLnBrk="1"/>
            <a:r>
              <a:rPr sz="2400" smtClean="0">
                <a:latin typeface="Arial" charset="0"/>
              </a:rPr>
              <a:t>Tareas, tiempo y actividad</a:t>
            </a:r>
          </a:p>
        </p:txBody>
      </p:sp>
      <p:sp>
        <p:nvSpPr>
          <p:cNvPr id="4" name="3 Marcador de número de diapositiva"/>
          <p:cNvSpPr txBox="1"/>
          <p:nvPr/>
        </p:nvSpPr>
        <p:spPr>
          <a:xfrm>
            <a:off x="3824288" y="6345238"/>
            <a:ext cx="2133600" cy="365125"/>
          </a:xfrm>
          <a:prstGeom prst="rect">
            <a:avLst/>
          </a:prstGeom>
          <a:noFill/>
          <a:ln>
            <a:noFill/>
          </a:ln>
        </p:spPr>
        <p:txBody>
          <a:bodyPr anchor="ctr" anchorCtr="1"/>
          <a:lstStyle/>
          <a:p>
            <a:pPr algn="ctr" fontAlgn="auto">
              <a:spcBef>
                <a:spcPts val="0"/>
              </a:spcBef>
              <a:spcAft>
                <a:spcPts val="0"/>
              </a:spcAft>
              <a:defRPr sz="1800" b="0" i="0" u="none" strike="noStrike" kern="0" cap="none" spc="0" baseline="0">
                <a:solidFill>
                  <a:srgbClr val="000000"/>
                </a:solidFill>
                <a:uFillTx/>
              </a:defRPr>
            </a:pPr>
            <a:fld id="{2C94C706-DEFB-4933-971F-D72F5F6AB04A}" type="slidenum">
              <a:rPr kern="0">
                <a:solidFill>
                  <a:srgbClr val="000000"/>
                </a:solidFill>
                <a:latin typeface="+mn-lt"/>
                <a:cs typeface="+mn-cs"/>
              </a:rPr>
              <a:pPr algn="ctr" fontAlgn="auto">
                <a:spcBef>
                  <a:spcPts val="0"/>
                </a:spcBef>
                <a:spcAft>
                  <a:spcPts val="0"/>
                </a:spcAft>
                <a:defRPr sz="1800" b="0" i="0" u="none" strike="noStrike" kern="0" cap="none" spc="0" baseline="0">
                  <a:solidFill>
                    <a:srgbClr val="000000"/>
                  </a:solidFill>
                  <a:uFillTx/>
                </a:defRPr>
              </a:pPr>
              <a:t>19</a:t>
            </a:fld>
            <a:endParaRPr lang="es-ES" sz="1200">
              <a:solidFill>
                <a:srgbClr val="898989"/>
              </a:solidFill>
              <a:latin typeface="Arial Narrow"/>
              <a:cs typeface="+mn-cs"/>
            </a:endParaRPr>
          </a:p>
        </p:txBody>
      </p:sp>
      <p:pic>
        <p:nvPicPr>
          <p:cNvPr id="1026" name="Picture 2"/>
          <p:cNvPicPr>
            <a:picLocks noChangeAspect="1" noChangeArrowheads="1"/>
          </p:cNvPicPr>
          <p:nvPr/>
        </p:nvPicPr>
        <p:blipFill>
          <a:blip r:embed="rId3"/>
          <a:srcRect/>
          <a:stretch>
            <a:fillRect/>
          </a:stretch>
        </p:blipFill>
        <p:spPr bwMode="auto">
          <a:xfrm>
            <a:off x="441325" y="3754438"/>
            <a:ext cx="8286750" cy="2266950"/>
          </a:xfrm>
          <a:prstGeom prst="rect">
            <a:avLst/>
          </a:prstGeom>
          <a:ln>
            <a:solidFill>
              <a:schemeClr val="accent2"/>
            </a:solidFill>
          </a:ln>
          <a:effectLst>
            <a:outerShdw blurRad="292100" dist="139700" dir="2700000" algn="tl" rotWithShape="0">
              <a:srgbClr val="333333">
                <a:alpha val="65000"/>
              </a:srgbClr>
            </a:outerShdw>
          </a:effectLst>
          <a:extLst/>
        </p:spPr>
      </p:pic>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17409" name="1 Título"/>
          <p:cNvSpPr txBox="1">
            <a:spLocks noGrp="1"/>
          </p:cNvSpPr>
          <p:nvPr>
            <p:ph type="title"/>
          </p:nvPr>
        </p:nvSpPr>
        <p:spPr>
          <a:xfrm>
            <a:off x="457200" y="274638"/>
            <a:ext cx="8229600" cy="850900"/>
          </a:xfrm>
        </p:spPr>
        <p:txBody>
          <a:bodyPr/>
          <a:lstStyle/>
          <a:p>
            <a:pPr eaLnBrk="1"/>
            <a:r>
              <a:rPr smtClean="0">
                <a:latin typeface="Arial" charset="0"/>
              </a:rPr>
              <a:t>Objetivos del curso</a:t>
            </a:r>
          </a:p>
        </p:txBody>
      </p:sp>
      <p:sp>
        <p:nvSpPr>
          <p:cNvPr id="17410" name="2 Marcador de contenido"/>
          <p:cNvSpPr txBox="1">
            <a:spLocks noGrp="1"/>
          </p:cNvSpPr>
          <p:nvPr>
            <p:ph idx="1"/>
          </p:nvPr>
        </p:nvSpPr>
        <p:spPr>
          <a:xfrm>
            <a:off x="457200" y="1700213"/>
            <a:ext cx="8229600" cy="4537075"/>
          </a:xfrm>
        </p:spPr>
        <p:txBody>
          <a:bodyPr/>
          <a:lstStyle/>
          <a:p>
            <a:pPr eaLnBrk="1"/>
            <a:r>
              <a:rPr smtClean="0">
                <a:latin typeface="Arial" charset="0"/>
              </a:rPr>
              <a:t>Presentar ProjETSII </a:t>
            </a:r>
          </a:p>
          <a:p>
            <a:pPr eaLnBrk="1"/>
            <a:r>
              <a:rPr smtClean="0">
                <a:latin typeface="Arial" charset="0"/>
              </a:rPr>
              <a:t>Funcionalidades y flujos de trabajo</a:t>
            </a:r>
          </a:p>
          <a:p>
            <a:pPr eaLnBrk="1"/>
            <a:r>
              <a:rPr smtClean="0">
                <a:latin typeface="Arial" charset="0"/>
              </a:rPr>
              <a:t>Guía rápida del usuario</a:t>
            </a:r>
          </a:p>
          <a:p>
            <a:pPr eaLnBrk="1"/>
            <a:r>
              <a:rPr smtClean="0">
                <a:latin typeface="Arial" charset="0"/>
              </a:rPr>
              <a:t>Primeros pasos</a:t>
            </a:r>
          </a:p>
          <a:p>
            <a:pPr eaLnBrk="1"/>
            <a:r>
              <a:rPr smtClean="0">
                <a:latin typeface="Arial" charset="0"/>
              </a:rPr>
              <a:t>Dudas y preguntas</a:t>
            </a:r>
          </a:p>
        </p:txBody>
      </p:sp>
      <p:sp>
        <p:nvSpPr>
          <p:cNvPr id="4" name="3 Marcador de número de diapositiva"/>
          <p:cNvSpPr txBox="1"/>
          <p:nvPr/>
        </p:nvSpPr>
        <p:spPr>
          <a:xfrm>
            <a:off x="3824288" y="6345238"/>
            <a:ext cx="2133600" cy="365125"/>
          </a:xfrm>
          <a:prstGeom prst="rect">
            <a:avLst/>
          </a:prstGeom>
          <a:noFill/>
          <a:ln>
            <a:noFill/>
          </a:ln>
        </p:spPr>
        <p:txBody>
          <a:bodyPr anchor="ctr" anchorCtr="1"/>
          <a:lstStyle/>
          <a:p>
            <a:pPr algn="ctr" fontAlgn="auto">
              <a:spcBef>
                <a:spcPts val="0"/>
              </a:spcBef>
              <a:spcAft>
                <a:spcPts val="0"/>
              </a:spcAft>
              <a:defRPr sz="1800" b="0" i="0" u="none" strike="noStrike" kern="0" cap="none" spc="0" baseline="0">
                <a:solidFill>
                  <a:srgbClr val="000000"/>
                </a:solidFill>
                <a:uFillTx/>
              </a:defRPr>
            </a:pPr>
            <a:fld id="{F898840E-D6FD-4147-90F8-0C5E4EBA7DC5}" type="slidenum">
              <a:rPr kern="0">
                <a:solidFill>
                  <a:srgbClr val="000000"/>
                </a:solidFill>
                <a:latin typeface="+mn-lt"/>
                <a:cs typeface="+mn-cs"/>
              </a:rPr>
              <a:pPr algn="ctr" fontAlgn="auto">
                <a:spcBef>
                  <a:spcPts val="0"/>
                </a:spcBef>
                <a:spcAft>
                  <a:spcPts val="0"/>
                </a:spcAft>
                <a:defRPr sz="1800" b="0" i="0" u="none" strike="noStrike" kern="0" cap="none" spc="0" baseline="0">
                  <a:solidFill>
                    <a:srgbClr val="000000"/>
                  </a:solidFill>
                  <a:uFillTx/>
                </a:defRPr>
              </a:pPr>
              <a:t>2</a:t>
            </a:fld>
            <a:endParaRPr lang="es-ES" sz="1200" dirty="0">
              <a:solidFill>
                <a:srgbClr val="898989"/>
              </a:solidFill>
              <a:latin typeface="Arial Narrow"/>
              <a:cs typeface="+mn-cs"/>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1 Título"/>
          <p:cNvSpPr txBox="1">
            <a:spLocks noGrp="1"/>
          </p:cNvSpPr>
          <p:nvPr>
            <p:ph type="title"/>
          </p:nvPr>
        </p:nvSpPr>
        <p:spPr>
          <a:xfrm>
            <a:off x="457200" y="274638"/>
            <a:ext cx="8229600" cy="850900"/>
          </a:xfrm>
        </p:spPr>
        <p:txBody>
          <a:bodyPr/>
          <a:lstStyle/>
          <a:p>
            <a:pPr eaLnBrk="1"/>
            <a:r>
              <a:rPr smtClean="0">
                <a:latin typeface="Arial" charset="0"/>
              </a:rPr>
              <a:t>Roles de usuario (I)</a:t>
            </a:r>
          </a:p>
        </p:txBody>
      </p:sp>
      <p:sp>
        <p:nvSpPr>
          <p:cNvPr id="54274" name="2 Marcador de contenido"/>
          <p:cNvSpPr txBox="1">
            <a:spLocks noGrp="1"/>
          </p:cNvSpPr>
          <p:nvPr>
            <p:ph idx="1"/>
          </p:nvPr>
        </p:nvSpPr>
        <p:spPr>
          <a:xfrm>
            <a:off x="457200" y="1700213"/>
            <a:ext cx="8362950" cy="4537075"/>
          </a:xfrm>
        </p:spPr>
        <p:txBody>
          <a:bodyPr/>
          <a:lstStyle/>
          <a:p>
            <a:pPr eaLnBrk="1"/>
            <a:r>
              <a:rPr sz="2800" smtClean="0">
                <a:latin typeface="Arial" charset="0"/>
              </a:rPr>
              <a:t>Alumno</a:t>
            </a:r>
          </a:p>
          <a:p>
            <a:pPr lvl="1" eaLnBrk="1"/>
            <a:r>
              <a:rPr sz="2400" smtClean="0">
                <a:latin typeface="Arial" charset="0"/>
              </a:rPr>
              <a:t>Rol principal, crean y gestionan los proyectos </a:t>
            </a:r>
          </a:p>
          <a:p>
            <a:pPr lvl="1" eaLnBrk="1"/>
            <a:r>
              <a:rPr sz="2400" smtClean="0">
                <a:latin typeface="Arial" charset="0"/>
              </a:rPr>
              <a:t>Disponen de control total y todos los permisos</a:t>
            </a:r>
          </a:p>
          <a:p>
            <a:pPr eaLnBrk="1"/>
            <a:r>
              <a:rPr sz="2800" smtClean="0">
                <a:latin typeface="Arial" charset="0"/>
              </a:rPr>
              <a:t>Profesor</a:t>
            </a:r>
          </a:p>
          <a:p>
            <a:pPr lvl="1" eaLnBrk="1"/>
            <a:r>
              <a:rPr sz="2400" smtClean="0">
                <a:latin typeface="Arial" charset="0"/>
              </a:rPr>
              <a:t>Observador invitado, acceso en modo «lectura» a todo</a:t>
            </a:r>
          </a:p>
          <a:p>
            <a:pPr lvl="1" eaLnBrk="1"/>
            <a:r>
              <a:rPr sz="2400" smtClean="0">
                <a:latin typeface="Arial" charset="0"/>
              </a:rPr>
              <a:t>Opcionalmente revisa, corrige y evalúa</a:t>
            </a:r>
          </a:p>
          <a:p>
            <a:pPr eaLnBrk="1"/>
            <a:r>
              <a:rPr sz="2800" smtClean="0">
                <a:latin typeface="Arial" charset="0"/>
              </a:rPr>
              <a:t>Colaborador</a:t>
            </a:r>
          </a:p>
          <a:p>
            <a:pPr lvl="1" eaLnBrk="1"/>
            <a:r>
              <a:rPr sz="2400" smtClean="0">
                <a:latin typeface="Arial" charset="0"/>
              </a:rPr>
              <a:t>Participa en el trabajo pero no evalúa ni es evaluado</a:t>
            </a:r>
          </a:p>
          <a:p>
            <a:pPr lvl="1" eaLnBrk="1"/>
            <a:r>
              <a:rPr sz="2400" smtClean="0">
                <a:latin typeface="Arial" charset="0"/>
              </a:rPr>
              <a:t>Puede editar, pero no administrar el proyecto</a:t>
            </a:r>
          </a:p>
          <a:p>
            <a:pPr lvl="1" eaLnBrk="1"/>
            <a:endParaRPr smtClean="0">
              <a:latin typeface="Arial" charset="0"/>
            </a:endParaRPr>
          </a:p>
        </p:txBody>
      </p:sp>
      <p:pic>
        <p:nvPicPr>
          <p:cNvPr id="54275" name="Picture 2" descr="C:\Users\Enrique Menor\Pictures\ICONOS\images (2).jpg"/>
          <p:cNvPicPr>
            <a:picLocks noChangeAspect="1" noChangeArrowheads="1"/>
          </p:cNvPicPr>
          <p:nvPr/>
        </p:nvPicPr>
        <p:blipFill>
          <a:blip r:embed="rId3"/>
          <a:srcRect/>
          <a:stretch>
            <a:fillRect/>
          </a:stretch>
        </p:blipFill>
        <p:spPr bwMode="auto">
          <a:xfrm>
            <a:off x="2314575" y="3068638"/>
            <a:ext cx="528638" cy="530225"/>
          </a:xfrm>
          <a:prstGeom prst="rect">
            <a:avLst/>
          </a:prstGeom>
          <a:noFill/>
          <a:ln w="9525">
            <a:noFill/>
            <a:miter lim="800000"/>
            <a:headEnd/>
            <a:tailEnd/>
          </a:ln>
        </p:spPr>
      </p:pic>
      <p:pic>
        <p:nvPicPr>
          <p:cNvPr id="54276" name="Picture 3" descr="C:\Users\Enrique Menor\Pictures\ICONOS\alumnos.jpg"/>
          <p:cNvPicPr>
            <a:picLocks noChangeAspect="1" noChangeArrowheads="1"/>
          </p:cNvPicPr>
          <p:nvPr/>
        </p:nvPicPr>
        <p:blipFill>
          <a:blip r:embed="rId4"/>
          <a:srcRect/>
          <a:stretch>
            <a:fillRect/>
          </a:stretch>
        </p:blipFill>
        <p:spPr bwMode="auto">
          <a:xfrm>
            <a:off x="2978150" y="4518025"/>
            <a:ext cx="585788" cy="550863"/>
          </a:xfrm>
          <a:prstGeom prst="rect">
            <a:avLst/>
          </a:prstGeom>
          <a:noFill/>
          <a:ln w="9525">
            <a:noFill/>
            <a:miter lim="800000"/>
            <a:headEnd/>
            <a:tailEnd/>
          </a:ln>
        </p:spPr>
      </p:pic>
      <p:pic>
        <p:nvPicPr>
          <p:cNvPr id="54277" name="Picture 4" descr="C:\Users\Enrique Menor\Pictures\ICONOS\student_journal_icon.jpg"/>
          <p:cNvPicPr>
            <a:picLocks noChangeAspect="1" noChangeArrowheads="1"/>
          </p:cNvPicPr>
          <p:nvPr/>
        </p:nvPicPr>
        <p:blipFill>
          <a:blip r:embed="rId5"/>
          <a:srcRect/>
          <a:stretch>
            <a:fillRect/>
          </a:stretch>
        </p:blipFill>
        <p:spPr bwMode="auto">
          <a:xfrm>
            <a:off x="2224088" y="1557338"/>
            <a:ext cx="619125" cy="619125"/>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1 Título"/>
          <p:cNvSpPr txBox="1">
            <a:spLocks noGrp="1"/>
          </p:cNvSpPr>
          <p:nvPr>
            <p:ph type="title"/>
          </p:nvPr>
        </p:nvSpPr>
        <p:spPr>
          <a:xfrm>
            <a:off x="457200" y="274638"/>
            <a:ext cx="8229600" cy="850900"/>
          </a:xfrm>
        </p:spPr>
        <p:txBody>
          <a:bodyPr/>
          <a:lstStyle/>
          <a:p>
            <a:pPr eaLnBrk="1"/>
            <a:r>
              <a:rPr smtClean="0">
                <a:latin typeface="Arial" charset="0"/>
              </a:rPr>
              <a:t>Roles de usuario (II)</a:t>
            </a:r>
          </a:p>
        </p:txBody>
      </p:sp>
      <p:sp>
        <p:nvSpPr>
          <p:cNvPr id="56322" name="2 Marcador de contenido"/>
          <p:cNvSpPr txBox="1">
            <a:spLocks noGrp="1"/>
          </p:cNvSpPr>
          <p:nvPr>
            <p:ph idx="1"/>
          </p:nvPr>
        </p:nvSpPr>
        <p:spPr>
          <a:xfrm>
            <a:off x="457200" y="1700213"/>
            <a:ext cx="8229600" cy="4537075"/>
          </a:xfrm>
        </p:spPr>
        <p:txBody>
          <a:bodyPr/>
          <a:lstStyle/>
          <a:p>
            <a:pPr eaLnBrk="1"/>
            <a:r>
              <a:rPr smtClean="0">
                <a:latin typeface="Arial" charset="0"/>
              </a:rPr>
              <a:t>No Miembro</a:t>
            </a:r>
          </a:p>
          <a:p>
            <a:pPr lvl="1" eaLnBrk="1"/>
            <a:r>
              <a:rPr smtClean="0">
                <a:latin typeface="Arial" charset="0"/>
              </a:rPr>
              <a:t>Usuario registrado, en un proyecto público (p.e. «Ayuda-Help» o un PFC)</a:t>
            </a:r>
          </a:p>
          <a:p>
            <a:pPr lvl="1" eaLnBrk="1"/>
            <a:r>
              <a:rPr smtClean="0">
                <a:latin typeface="Arial" charset="0"/>
              </a:rPr>
              <a:t>Acceso en modo lectura a todo y edición de foros</a:t>
            </a:r>
          </a:p>
          <a:p>
            <a:pPr eaLnBrk="1"/>
            <a:r>
              <a:rPr smtClean="0">
                <a:latin typeface="Arial" charset="0"/>
              </a:rPr>
              <a:t>Anónimo</a:t>
            </a:r>
          </a:p>
          <a:p>
            <a:pPr lvl="1" eaLnBrk="1"/>
            <a:r>
              <a:rPr smtClean="0">
                <a:latin typeface="Arial" charset="0"/>
              </a:rPr>
              <a:t>Usuario no registrado en ProjETSII</a:t>
            </a:r>
          </a:p>
          <a:p>
            <a:pPr lvl="1" eaLnBrk="1"/>
            <a:r>
              <a:rPr smtClean="0">
                <a:latin typeface="Arial" charset="0"/>
              </a:rPr>
              <a:t>Solo ve proyectos públicos en modo lectura</a:t>
            </a:r>
          </a:p>
        </p:txBody>
      </p:sp>
      <p:pic>
        <p:nvPicPr>
          <p:cNvPr id="56323" name="Picture 4" descr="C:\Users\Enrique Menor\Pictures\ICONOS\business_man_blue.png"/>
          <p:cNvPicPr>
            <a:picLocks noChangeAspect="1" noChangeArrowheads="1"/>
          </p:cNvPicPr>
          <p:nvPr/>
        </p:nvPicPr>
        <p:blipFill>
          <a:blip r:embed="rId3"/>
          <a:srcRect/>
          <a:stretch>
            <a:fillRect/>
          </a:stretch>
        </p:blipFill>
        <p:spPr bwMode="auto">
          <a:xfrm>
            <a:off x="3132138" y="1657350"/>
            <a:ext cx="592137" cy="592138"/>
          </a:xfrm>
          <a:prstGeom prst="rect">
            <a:avLst/>
          </a:prstGeom>
          <a:noFill/>
          <a:ln w="9525">
            <a:noFill/>
            <a:miter lim="800000"/>
            <a:headEnd/>
            <a:tailEnd/>
          </a:ln>
        </p:spPr>
      </p:pic>
      <p:pic>
        <p:nvPicPr>
          <p:cNvPr id="56324" name="Picture 5" descr="C:\Users\Enrique Menor\Pictures\ICONOS\user.png"/>
          <p:cNvPicPr>
            <a:picLocks noChangeAspect="1" noChangeArrowheads="1"/>
          </p:cNvPicPr>
          <p:nvPr/>
        </p:nvPicPr>
        <p:blipFill>
          <a:blip r:embed="rId4"/>
          <a:srcRect/>
          <a:stretch>
            <a:fillRect/>
          </a:stretch>
        </p:blipFill>
        <p:spPr bwMode="auto">
          <a:xfrm>
            <a:off x="2573338" y="4149725"/>
            <a:ext cx="565150" cy="565150"/>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1 Título"/>
          <p:cNvSpPr txBox="1">
            <a:spLocks noGrp="1"/>
          </p:cNvSpPr>
          <p:nvPr>
            <p:ph type="title"/>
          </p:nvPr>
        </p:nvSpPr>
        <p:spPr>
          <a:xfrm>
            <a:off x="457200" y="274638"/>
            <a:ext cx="8229600" cy="850900"/>
          </a:xfrm>
        </p:spPr>
        <p:txBody>
          <a:bodyPr/>
          <a:lstStyle/>
          <a:p>
            <a:pPr eaLnBrk="1"/>
            <a:r>
              <a:rPr smtClean="0">
                <a:latin typeface="Arial" charset="0"/>
              </a:rPr>
              <a:t>Permisos</a:t>
            </a:r>
          </a:p>
        </p:txBody>
      </p:sp>
      <p:graphicFrame>
        <p:nvGraphicFramePr>
          <p:cNvPr id="4" name="3 Marcador de contenido"/>
          <p:cNvGraphicFramePr>
            <a:graphicFrameLocks noGrp="1"/>
          </p:cNvGraphicFramePr>
          <p:nvPr>
            <p:ph idx="1"/>
          </p:nvPr>
        </p:nvGraphicFramePr>
        <p:xfrm>
          <a:off x="457200" y="1700213"/>
          <a:ext cx="8218488" cy="3606800"/>
        </p:xfrm>
        <a:graphic>
          <a:graphicData uri="http://schemas.openxmlformats.org/drawingml/2006/table">
            <a:tbl>
              <a:tblPr firstRow="1" bandRow="1">
                <a:tableStyleId>{5DA37D80-6434-44D0-A028-1B22A696006F}</a:tableStyleId>
              </a:tblPr>
              <a:tblGrid>
                <a:gridCol w="2314600"/>
                <a:gridCol w="1080120"/>
                <a:gridCol w="1224136"/>
                <a:gridCol w="1224136"/>
                <a:gridCol w="1224136"/>
                <a:gridCol w="1152128"/>
              </a:tblGrid>
              <a:tr h="370840">
                <a:tc>
                  <a:txBody>
                    <a:bodyPr/>
                    <a:lstStyle/>
                    <a:p>
                      <a:endParaRPr lang="es-ES" dirty="0" smtClean="0"/>
                    </a:p>
                    <a:p>
                      <a:endParaRPr lang="es-ES" dirty="0"/>
                    </a:p>
                  </a:txBody>
                  <a:tcPr/>
                </a:tc>
                <a:tc>
                  <a:txBody>
                    <a:bodyPr/>
                    <a:lstStyle/>
                    <a:p>
                      <a:endParaRPr lang="es-ES" dirty="0"/>
                    </a:p>
                  </a:txBody>
                  <a:tcPr/>
                </a:tc>
                <a:tc>
                  <a:txBody>
                    <a:bodyPr/>
                    <a:lstStyle/>
                    <a:p>
                      <a:endParaRPr lang="es-ES"/>
                    </a:p>
                  </a:txBody>
                  <a:tcPr/>
                </a:tc>
                <a:tc>
                  <a:txBody>
                    <a:bodyPr/>
                    <a:lstStyle/>
                    <a:p>
                      <a:endParaRPr lang="es-ES"/>
                    </a:p>
                  </a:txBody>
                  <a:tcPr/>
                </a:tc>
                <a:tc>
                  <a:txBody>
                    <a:bodyPr/>
                    <a:lstStyle/>
                    <a:p>
                      <a:endParaRPr lang="es-ES" dirty="0"/>
                    </a:p>
                  </a:txBody>
                  <a:tcPr/>
                </a:tc>
                <a:tc>
                  <a:txBody>
                    <a:bodyPr/>
                    <a:lstStyle/>
                    <a:p>
                      <a:endParaRPr lang="es-ES" dirty="0"/>
                    </a:p>
                  </a:txBody>
                  <a:tcPr/>
                </a:tc>
              </a:tr>
              <a:tr h="370840">
                <a:tc>
                  <a:txBody>
                    <a:bodyPr/>
                    <a:lstStyle/>
                    <a:p>
                      <a:pPr marL="285750" lvl="2" indent="-285750" algn="l">
                        <a:buFont typeface="Arial" pitchFamily="34" charset="0"/>
                        <a:buChar char="•"/>
                      </a:pPr>
                      <a:r>
                        <a:rPr lang="es-ES" dirty="0" smtClean="0"/>
                        <a:t>Proyectos</a:t>
                      </a:r>
                      <a:endParaRPr lang="es-ES" dirty="0"/>
                    </a:p>
                  </a:txBody>
                  <a:tcPr/>
                </a:tc>
                <a:tc>
                  <a:txBody>
                    <a:bodyPr/>
                    <a:lstStyle/>
                    <a:p>
                      <a:pPr algn="ctr"/>
                      <a:r>
                        <a:rPr lang="es-ES" dirty="0" smtClean="0"/>
                        <a:t>CT </a:t>
                      </a:r>
                      <a:endParaRPr lang="es-ES" dirty="0"/>
                    </a:p>
                  </a:txBody>
                  <a:tcPr/>
                </a:tc>
                <a:tc>
                  <a:txBody>
                    <a:bodyPr/>
                    <a:lstStyle/>
                    <a:p>
                      <a:pPr algn="ctr"/>
                      <a:r>
                        <a:rPr lang="es-ES" dirty="0" smtClean="0"/>
                        <a:t>-</a:t>
                      </a:r>
                      <a:endParaRPr lang="es-ES" dirty="0"/>
                    </a:p>
                  </a:txBody>
                  <a:tcPr/>
                </a:tc>
                <a:tc>
                  <a:txBody>
                    <a:bodyPr/>
                    <a:lstStyle/>
                    <a:p>
                      <a:pPr algn="ctr"/>
                      <a:r>
                        <a:rPr lang="es-ES" dirty="0" smtClean="0"/>
                        <a:t>-</a:t>
                      </a:r>
                      <a:endParaRPr lang="es-ES" dirty="0"/>
                    </a:p>
                  </a:txBody>
                  <a:tcPr/>
                </a:tc>
                <a:tc>
                  <a:txBody>
                    <a:bodyPr/>
                    <a:lstStyle/>
                    <a:p>
                      <a:pPr algn="ctr"/>
                      <a:r>
                        <a:rPr lang="es-ES" dirty="0" smtClean="0"/>
                        <a:t>Creación</a:t>
                      </a:r>
                      <a:endParaRPr lang="es-ES" dirty="0"/>
                    </a:p>
                  </a:txBody>
                  <a:tcPr/>
                </a:tc>
                <a:tc>
                  <a:txBody>
                    <a:bodyPr/>
                    <a:lstStyle/>
                    <a:p>
                      <a:pPr algn="ctr"/>
                      <a:r>
                        <a:rPr lang="es-ES" dirty="0" smtClean="0"/>
                        <a:t>-</a:t>
                      </a:r>
                      <a:endParaRPr lang="es-ES" dirty="0"/>
                    </a:p>
                  </a:txBody>
                  <a:tcPr/>
                </a:tc>
              </a:tr>
              <a:tr h="370840">
                <a:tc>
                  <a:txBody>
                    <a:bodyPr/>
                    <a:lstStyle/>
                    <a:p>
                      <a:pPr marL="285750" indent="-285750">
                        <a:buFont typeface="Arial" pitchFamily="34" charset="0"/>
                        <a:buChar char="•"/>
                      </a:pPr>
                      <a:r>
                        <a:rPr lang="es-ES" dirty="0" smtClean="0"/>
                        <a:t>Foros</a:t>
                      </a:r>
                      <a:endParaRPr lang="es-ES" dirty="0"/>
                    </a:p>
                  </a:txBody>
                  <a:tcPr/>
                </a:tc>
                <a:tc>
                  <a:txBody>
                    <a:bodyPr/>
                    <a:lstStyle/>
                    <a:p>
                      <a:pPr algn="ctr"/>
                      <a:r>
                        <a:rPr lang="es-ES" dirty="0" smtClean="0"/>
                        <a:t>CT</a:t>
                      </a:r>
                      <a:r>
                        <a:rPr lang="es-ES" baseline="30000" dirty="0" smtClean="0"/>
                        <a:t>*</a:t>
                      </a:r>
                      <a:endParaRPr lang="es-ES" baseline="30000" dirty="0"/>
                    </a:p>
                  </a:txBody>
                  <a:tcPr/>
                </a:tc>
                <a:tc>
                  <a:txBody>
                    <a:bodyPr/>
                    <a:lstStyle/>
                    <a:p>
                      <a:pPr algn="ctr"/>
                      <a:r>
                        <a:rPr lang="es-ES" dirty="0" smtClean="0"/>
                        <a:t>L+E</a:t>
                      </a:r>
                      <a:endParaRPr lang="es-ES" dirty="0"/>
                    </a:p>
                  </a:txBody>
                  <a:tcPr/>
                </a:tc>
                <a:tc>
                  <a:txBody>
                    <a:bodyPr/>
                    <a:lstStyle/>
                    <a:p>
                      <a:pPr algn="ctr"/>
                      <a:r>
                        <a:rPr lang="es-ES" dirty="0" smtClean="0"/>
                        <a:t>L+E</a:t>
                      </a:r>
                      <a:endParaRPr lang="es-ES" dirty="0"/>
                    </a:p>
                  </a:txBody>
                  <a:tcPr/>
                </a:tc>
                <a:tc>
                  <a:txBody>
                    <a:bodyPr/>
                    <a:lstStyle/>
                    <a:p>
                      <a:pPr algn="ctr"/>
                      <a:r>
                        <a:rPr lang="es-ES" dirty="0" err="1" smtClean="0"/>
                        <a:t>L+E</a:t>
                      </a:r>
                      <a:r>
                        <a:rPr lang="es-ES" baseline="30000" dirty="0" err="1" smtClean="0"/>
                        <a:t>p</a:t>
                      </a:r>
                      <a:endParaRPr lang="es-ES" baseline="30000" dirty="0"/>
                    </a:p>
                  </a:txBody>
                  <a:tcPr/>
                </a:tc>
                <a:tc>
                  <a:txBody>
                    <a:bodyPr/>
                    <a:lstStyle/>
                    <a:p>
                      <a:pPr algn="ctr"/>
                      <a:r>
                        <a:rPr lang="es-ES" dirty="0" err="1" smtClean="0"/>
                        <a:t>L</a:t>
                      </a:r>
                      <a:r>
                        <a:rPr lang="es-ES" baseline="30000" dirty="0" err="1" smtClean="0"/>
                        <a:t>p</a:t>
                      </a:r>
                      <a:endParaRPr lang="es-ES" dirty="0"/>
                    </a:p>
                  </a:txBody>
                  <a:tcPr/>
                </a:tc>
              </a:tr>
              <a:tr h="370840">
                <a:tc>
                  <a:txBody>
                    <a:bodyPr/>
                    <a:lstStyle/>
                    <a:p>
                      <a:pPr marL="0" indent="0">
                        <a:buFont typeface="Arial" pitchFamily="34" charset="0"/>
                        <a:buNone/>
                      </a:pPr>
                      <a:r>
                        <a:rPr lang="es-ES" dirty="0" smtClean="0"/>
                        <a:t>     Entregables</a:t>
                      </a:r>
                      <a:endParaRPr lang="es-ES" dirty="0"/>
                    </a:p>
                  </a:txBody>
                  <a:tcPr/>
                </a:tc>
                <a:tc>
                  <a:txBody>
                    <a:bodyPr/>
                    <a:lstStyle/>
                    <a:p>
                      <a:pPr algn="ctr"/>
                      <a:r>
                        <a:rPr lang="es-ES" dirty="0" smtClean="0"/>
                        <a:t>CT</a:t>
                      </a:r>
                      <a:endParaRPr lang="es-ES" dirty="0"/>
                    </a:p>
                  </a:txBody>
                  <a:tcPr/>
                </a:tc>
                <a:tc>
                  <a:txBody>
                    <a:bodyPr/>
                    <a:lstStyle/>
                    <a:p>
                      <a:pPr algn="ctr"/>
                      <a:r>
                        <a:rPr lang="es-ES" dirty="0" smtClean="0"/>
                        <a:t>L</a:t>
                      </a:r>
                      <a:endParaRPr lang="es-ES" dirty="0"/>
                    </a:p>
                  </a:txBody>
                  <a:tcPr/>
                </a:tc>
                <a:tc>
                  <a:txBody>
                    <a:bodyPr/>
                    <a:lstStyle/>
                    <a:p>
                      <a:pPr algn="ctr"/>
                      <a:r>
                        <a:rPr lang="es-ES" dirty="0" smtClean="0"/>
                        <a:t>L</a:t>
                      </a:r>
                      <a:endParaRPr lang="es-ES" dirty="0"/>
                    </a:p>
                  </a:txBody>
                  <a:tcPr/>
                </a:tc>
                <a:tc>
                  <a:txBody>
                    <a:bodyPr/>
                    <a:lstStyle/>
                    <a:p>
                      <a:pPr algn="ctr"/>
                      <a:r>
                        <a:rPr lang="es-ES" dirty="0" err="1" smtClean="0"/>
                        <a:t>L</a:t>
                      </a:r>
                      <a:r>
                        <a:rPr lang="es-ES" baseline="30000" dirty="0" err="1" smtClean="0"/>
                        <a:t>p</a:t>
                      </a:r>
                      <a:endParaRPr lang="es-ES" dirty="0"/>
                    </a:p>
                  </a:txBody>
                  <a:tcPr/>
                </a:tc>
                <a:tc>
                  <a:txBody>
                    <a:bodyPr/>
                    <a:lstStyle/>
                    <a:p>
                      <a:pPr algn="ctr"/>
                      <a:r>
                        <a:rPr lang="es-ES" dirty="0" err="1" smtClean="0"/>
                        <a:t>L</a:t>
                      </a:r>
                      <a:r>
                        <a:rPr lang="es-ES" baseline="30000" dirty="0" err="1" smtClean="0"/>
                        <a:t>p</a:t>
                      </a:r>
                      <a:endParaRPr lang="es-ES" dirty="0"/>
                    </a:p>
                  </a:txBody>
                  <a:tcPr/>
                </a:tc>
              </a:tr>
              <a:tr h="370840">
                <a:tc>
                  <a:txBody>
                    <a:bodyPr/>
                    <a:lstStyle/>
                    <a:p>
                      <a:pPr marL="285750" indent="-285750">
                        <a:buFont typeface="Arial" pitchFamily="34" charset="0"/>
                        <a:buChar char="•"/>
                      </a:pPr>
                      <a:r>
                        <a:rPr lang="es-ES" dirty="0" smtClean="0"/>
                        <a:t>Tareas</a:t>
                      </a:r>
                      <a:endParaRPr lang="es-ES" dirty="0"/>
                    </a:p>
                  </a:txBody>
                  <a:tcPr/>
                </a:tc>
                <a:tc>
                  <a:txBody>
                    <a:bodyPr/>
                    <a:lstStyle/>
                    <a:p>
                      <a:pPr algn="ctr"/>
                      <a:r>
                        <a:rPr lang="es-ES" dirty="0" smtClean="0"/>
                        <a:t>CT</a:t>
                      </a:r>
                      <a:endParaRPr lang="es-ES" dirty="0"/>
                    </a:p>
                  </a:txBody>
                  <a:tcPr/>
                </a:tc>
                <a:tc>
                  <a:txBody>
                    <a:bodyPr/>
                    <a:lstStyle/>
                    <a:p>
                      <a:pPr algn="ctr"/>
                      <a:r>
                        <a:rPr lang="es-ES" dirty="0" smtClean="0"/>
                        <a:t>L+C</a:t>
                      </a:r>
                      <a:endParaRPr lang="es-ES" dirty="0"/>
                    </a:p>
                  </a:txBody>
                  <a:tcPr/>
                </a:tc>
                <a:tc>
                  <a:txBody>
                    <a:bodyPr/>
                    <a:lstStyle/>
                    <a:p>
                      <a:pPr algn="ctr"/>
                      <a:r>
                        <a:rPr lang="es-ES" dirty="0" smtClean="0"/>
                        <a:t>L+C</a:t>
                      </a:r>
                      <a:endParaRPr lang="es-ES" dirty="0"/>
                    </a:p>
                  </a:txBody>
                  <a:tcPr/>
                </a:tc>
                <a:tc>
                  <a:txBody>
                    <a:bodyPr/>
                    <a:lstStyle/>
                    <a:p>
                      <a:pPr algn="ctr"/>
                      <a:r>
                        <a:rPr lang="es-ES" dirty="0" err="1" smtClean="0"/>
                        <a:t>L</a:t>
                      </a:r>
                      <a:r>
                        <a:rPr lang="es-ES" baseline="30000" dirty="0" err="1" smtClean="0"/>
                        <a:t>p</a:t>
                      </a:r>
                      <a:endParaRPr lang="es-ES" dirty="0"/>
                    </a:p>
                  </a:txBody>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ES" dirty="0" err="1" smtClean="0"/>
                        <a:t>L</a:t>
                      </a:r>
                      <a:r>
                        <a:rPr lang="es-ES" baseline="30000" dirty="0" err="1" smtClean="0"/>
                        <a:t>p</a:t>
                      </a:r>
                      <a:endParaRPr lang="es-ES" dirty="0" smtClean="0"/>
                    </a:p>
                  </a:txBody>
                  <a:tcPr/>
                </a:tc>
              </a:tr>
              <a:tr h="370840">
                <a:tc>
                  <a:txBody>
                    <a:bodyPr/>
                    <a:lstStyle/>
                    <a:p>
                      <a:pPr marL="285750" indent="-285750">
                        <a:buFont typeface="Arial" pitchFamily="34" charset="0"/>
                        <a:buChar char="•"/>
                      </a:pPr>
                      <a:r>
                        <a:rPr lang="es-ES" dirty="0" smtClean="0"/>
                        <a:t>Noticias</a:t>
                      </a:r>
                      <a:endParaRPr lang="es-ES" dirty="0"/>
                    </a:p>
                  </a:txBody>
                  <a:tcPr/>
                </a:tc>
                <a:tc>
                  <a:txBody>
                    <a:bodyPr/>
                    <a:lstStyle/>
                    <a:p>
                      <a:pPr algn="ctr"/>
                      <a:r>
                        <a:rPr lang="es-ES" dirty="0" smtClean="0"/>
                        <a:t>CT</a:t>
                      </a:r>
                      <a:endParaRPr lang="es-ES" dirty="0"/>
                    </a:p>
                  </a:txBody>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ES" dirty="0" smtClean="0"/>
                        <a:t>L+C</a:t>
                      </a:r>
                      <a:endParaRPr lang="es-ES" dirty="0"/>
                    </a:p>
                  </a:txBody>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ES" dirty="0" smtClean="0"/>
                        <a:t>L+C</a:t>
                      </a:r>
                      <a:endParaRPr lang="es-ES" dirty="0"/>
                    </a:p>
                  </a:txBody>
                  <a:tcPr/>
                </a:tc>
                <a:tc>
                  <a:txBody>
                    <a:bodyPr/>
                    <a:lstStyle/>
                    <a:p>
                      <a:pPr algn="ctr"/>
                      <a:r>
                        <a:rPr lang="es-ES" dirty="0" err="1" smtClean="0"/>
                        <a:t>L+C</a:t>
                      </a:r>
                      <a:r>
                        <a:rPr lang="es-ES" baseline="30000" dirty="0" err="1" smtClean="0"/>
                        <a:t>p</a:t>
                      </a:r>
                      <a:endParaRPr lang="es-ES" dirty="0"/>
                    </a:p>
                  </a:txBody>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ES" dirty="0" err="1" smtClean="0"/>
                        <a:t>L</a:t>
                      </a:r>
                      <a:r>
                        <a:rPr lang="es-ES" baseline="30000" dirty="0" err="1" smtClean="0"/>
                        <a:t>p</a:t>
                      </a:r>
                      <a:endParaRPr lang="es-ES" dirty="0" smtClean="0"/>
                    </a:p>
                  </a:txBody>
                  <a:tcPr/>
                </a:tc>
              </a:tr>
              <a:tr h="370840">
                <a:tc>
                  <a:txBody>
                    <a:bodyPr/>
                    <a:lstStyle/>
                    <a:p>
                      <a:pPr marL="285750" indent="-285750">
                        <a:buFont typeface="Arial" pitchFamily="34" charset="0"/>
                        <a:buChar char="•"/>
                      </a:pPr>
                      <a:r>
                        <a:rPr lang="es-ES" dirty="0" smtClean="0"/>
                        <a:t>Repositorio</a:t>
                      </a:r>
                      <a:endParaRPr lang="es-ES" dirty="0"/>
                    </a:p>
                  </a:txBody>
                  <a:tcPr/>
                </a:tc>
                <a:tc>
                  <a:txBody>
                    <a:bodyPr/>
                    <a:lstStyle/>
                    <a:p>
                      <a:pPr algn="ctr"/>
                      <a:r>
                        <a:rPr lang="es-ES" dirty="0" smtClean="0"/>
                        <a:t>CT</a:t>
                      </a:r>
                      <a:endParaRPr lang="es-ES" dirty="0"/>
                    </a:p>
                  </a:txBody>
                  <a:tcPr/>
                </a:tc>
                <a:tc>
                  <a:txBody>
                    <a:bodyPr/>
                    <a:lstStyle/>
                    <a:p>
                      <a:pPr algn="ctr"/>
                      <a:r>
                        <a:rPr lang="es-ES" dirty="0" smtClean="0"/>
                        <a:t>L</a:t>
                      </a:r>
                      <a:endParaRPr lang="es-ES" dirty="0"/>
                    </a:p>
                  </a:txBody>
                  <a:tcPr/>
                </a:tc>
                <a:tc>
                  <a:txBody>
                    <a:bodyPr/>
                    <a:lstStyle/>
                    <a:p>
                      <a:pPr algn="ctr"/>
                      <a:r>
                        <a:rPr lang="es-ES" dirty="0" smtClean="0"/>
                        <a:t>L+E</a:t>
                      </a:r>
                      <a:endParaRPr lang="es-ES" dirty="0"/>
                    </a:p>
                  </a:txBody>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ES" dirty="0" err="1" smtClean="0"/>
                        <a:t>L</a:t>
                      </a:r>
                      <a:r>
                        <a:rPr lang="es-ES" baseline="30000" dirty="0" err="1" smtClean="0"/>
                        <a:t>p</a:t>
                      </a:r>
                      <a:endParaRPr lang="es-ES" dirty="0"/>
                    </a:p>
                  </a:txBody>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ES" dirty="0" err="1" smtClean="0"/>
                        <a:t>L</a:t>
                      </a:r>
                      <a:r>
                        <a:rPr lang="es-ES" baseline="30000" dirty="0" err="1" smtClean="0"/>
                        <a:t>p</a:t>
                      </a:r>
                      <a:endParaRPr lang="es-ES" dirty="0"/>
                    </a:p>
                  </a:txBody>
                  <a:tcPr/>
                </a:tc>
              </a:tr>
              <a:tr h="370840">
                <a:tc>
                  <a:txBody>
                    <a:bodyPr/>
                    <a:lstStyle/>
                    <a:p>
                      <a:pPr marL="285750" indent="-285750">
                        <a:buFont typeface="Arial" pitchFamily="34" charset="0"/>
                        <a:buChar char="•"/>
                      </a:pPr>
                      <a:r>
                        <a:rPr lang="es-ES" dirty="0" smtClean="0"/>
                        <a:t>Control de Tiempo</a:t>
                      </a:r>
                      <a:endParaRPr lang="es-ES" dirty="0"/>
                    </a:p>
                  </a:txBody>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ES" dirty="0" smtClean="0"/>
                        <a:t>CT</a:t>
                      </a:r>
                      <a:r>
                        <a:rPr lang="es-ES" baseline="30000" dirty="0" smtClean="0"/>
                        <a:t>*</a:t>
                      </a:r>
                    </a:p>
                  </a:txBody>
                  <a:tcPr/>
                </a:tc>
                <a:tc>
                  <a:txBody>
                    <a:bodyPr/>
                    <a:lstStyle/>
                    <a:p>
                      <a:pPr algn="ctr"/>
                      <a:r>
                        <a:rPr lang="es-ES" dirty="0" smtClean="0"/>
                        <a:t>L</a:t>
                      </a:r>
                      <a:endParaRPr lang="es-ES" dirty="0"/>
                    </a:p>
                  </a:txBody>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ES" dirty="0" smtClean="0"/>
                        <a:t>CT</a:t>
                      </a:r>
                      <a:r>
                        <a:rPr lang="es-ES" baseline="30000" dirty="0" smtClean="0"/>
                        <a:t>*</a:t>
                      </a:r>
                    </a:p>
                  </a:txBody>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ES" dirty="0" err="1" smtClean="0"/>
                        <a:t>L</a:t>
                      </a:r>
                      <a:r>
                        <a:rPr lang="es-ES" baseline="30000" dirty="0" err="1" smtClean="0"/>
                        <a:t>p</a:t>
                      </a:r>
                      <a:endParaRPr lang="es-ES" dirty="0" smtClean="0"/>
                    </a:p>
                  </a:txBody>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ES" dirty="0" err="1" smtClean="0"/>
                        <a:t>L</a:t>
                      </a:r>
                      <a:r>
                        <a:rPr lang="es-ES" baseline="30000" dirty="0" err="1" smtClean="0"/>
                        <a:t>p</a:t>
                      </a:r>
                      <a:endParaRPr lang="es-ES" dirty="0" smtClean="0"/>
                    </a:p>
                  </a:txBody>
                  <a:tcPr/>
                </a:tc>
              </a:tr>
              <a:tr h="370840">
                <a:tc>
                  <a:txBody>
                    <a:bodyPr/>
                    <a:lstStyle/>
                    <a:p>
                      <a:pPr marL="285750" indent="-285750">
                        <a:buFont typeface="Arial" pitchFamily="34" charset="0"/>
                        <a:buChar char="•"/>
                      </a:pPr>
                      <a:r>
                        <a:rPr lang="es-ES" dirty="0" smtClean="0"/>
                        <a:t>WIKI</a:t>
                      </a:r>
                      <a:endParaRPr lang="es-ES" dirty="0"/>
                    </a:p>
                  </a:txBody>
                  <a:tcPr/>
                </a:tc>
                <a:tc>
                  <a:txBody>
                    <a:bodyPr/>
                    <a:lstStyle/>
                    <a:p>
                      <a:pPr algn="ctr"/>
                      <a:r>
                        <a:rPr lang="es-ES" dirty="0" smtClean="0"/>
                        <a:t>CT</a:t>
                      </a:r>
                      <a:endParaRPr lang="es-ES" dirty="0"/>
                    </a:p>
                  </a:txBody>
                  <a:tcPr/>
                </a:tc>
                <a:tc>
                  <a:txBody>
                    <a:bodyPr/>
                    <a:lstStyle/>
                    <a:p>
                      <a:pPr algn="ctr"/>
                      <a:r>
                        <a:rPr lang="es-ES" dirty="0" smtClean="0"/>
                        <a:t>L</a:t>
                      </a:r>
                      <a:endParaRPr lang="es-ES" dirty="0"/>
                    </a:p>
                  </a:txBody>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ES" dirty="0" smtClean="0"/>
                        <a:t>L+E</a:t>
                      </a:r>
                    </a:p>
                  </a:txBody>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ES" dirty="0" err="1" smtClean="0"/>
                        <a:t>L</a:t>
                      </a:r>
                      <a:r>
                        <a:rPr lang="es-ES" baseline="30000" dirty="0" err="1" smtClean="0"/>
                        <a:t>p</a:t>
                      </a:r>
                      <a:endParaRPr lang="es-ES" dirty="0" smtClean="0"/>
                    </a:p>
                  </a:txBody>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s-ES" dirty="0" err="1" smtClean="0"/>
                        <a:t>L</a:t>
                      </a:r>
                      <a:r>
                        <a:rPr lang="es-ES" baseline="30000" dirty="0" err="1" smtClean="0"/>
                        <a:t>p</a:t>
                      </a:r>
                      <a:endParaRPr lang="es-ES" dirty="0" smtClean="0"/>
                    </a:p>
                  </a:txBody>
                  <a:tcPr/>
                </a:tc>
              </a:tr>
            </a:tbl>
          </a:graphicData>
        </a:graphic>
      </p:graphicFrame>
      <p:pic>
        <p:nvPicPr>
          <p:cNvPr id="58442" name="Picture 4" descr="C:\Users\Enrique Menor\Pictures\ICONOS\student_journal_icon.jpg"/>
          <p:cNvPicPr>
            <a:picLocks noChangeAspect="1" noChangeArrowheads="1"/>
          </p:cNvPicPr>
          <p:nvPr/>
        </p:nvPicPr>
        <p:blipFill>
          <a:blip r:embed="rId3"/>
          <a:srcRect/>
          <a:stretch>
            <a:fillRect/>
          </a:stretch>
        </p:blipFill>
        <p:spPr bwMode="auto">
          <a:xfrm>
            <a:off x="2946400" y="1743075"/>
            <a:ext cx="546100" cy="546100"/>
          </a:xfrm>
          <a:prstGeom prst="rect">
            <a:avLst/>
          </a:prstGeom>
          <a:noFill/>
          <a:ln w="9525">
            <a:noFill/>
            <a:miter lim="800000"/>
            <a:headEnd/>
            <a:tailEnd/>
          </a:ln>
        </p:spPr>
      </p:pic>
      <p:pic>
        <p:nvPicPr>
          <p:cNvPr id="58443" name="Picture 4" descr="C:\Users\Enrique Menor\Pictures\ICONOS\business_man_blue.png"/>
          <p:cNvPicPr>
            <a:picLocks noChangeAspect="1" noChangeArrowheads="1"/>
          </p:cNvPicPr>
          <p:nvPr/>
        </p:nvPicPr>
        <p:blipFill>
          <a:blip r:embed="rId4"/>
          <a:srcRect/>
          <a:stretch>
            <a:fillRect/>
          </a:stretch>
        </p:blipFill>
        <p:spPr bwMode="auto">
          <a:xfrm>
            <a:off x="6662738" y="1743075"/>
            <a:ext cx="525462" cy="525463"/>
          </a:xfrm>
          <a:prstGeom prst="rect">
            <a:avLst/>
          </a:prstGeom>
          <a:noFill/>
          <a:ln w="9525">
            <a:noFill/>
            <a:miter lim="800000"/>
            <a:headEnd/>
            <a:tailEnd/>
          </a:ln>
        </p:spPr>
      </p:pic>
      <p:pic>
        <p:nvPicPr>
          <p:cNvPr id="58444" name="Picture 5" descr="C:\Users\Enrique Menor\Pictures\ICONOS\user.png"/>
          <p:cNvPicPr>
            <a:picLocks noChangeAspect="1" noChangeArrowheads="1"/>
          </p:cNvPicPr>
          <p:nvPr/>
        </p:nvPicPr>
        <p:blipFill>
          <a:blip r:embed="rId5"/>
          <a:srcRect/>
          <a:stretch>
            <a:fillRect/>
          </a:stretch>
        </p:blipFill>
        <p:spPr bwMode="auto">
          <a:xfrm>
            <a:off x="7812088" y="1749425"/>
            <a:ext cx="566737" cy="565150"/>
          </a:xfrm>
          <a:prstGeom prst="rect">
            <a:avLst/>
          </a:prstGeom>
          <a:noFill/>
          <a:ln w="9525">
            <a:noFill/>
            <a:miter lim="800000"/>
            <a:headEnd/>
            <a:tailEnd/>
          </a:ln>
        </p:spPr>
      </p:pic>
      <p:pic>
        <p:nvPicPr>
          <p:cNvPr id="58445" name="Picture 2" descr="C:\Users\Enrique Menor\Pictures\ICONOS\images (2).jpg"/>
          <p:cNvPicPr>
            <a:picLocks noChangeAspect="1" noChangeArrowheads="1"/>
          </p:cNvPicPr>
          <p:nvPr/>
        </p:nvPicPr>
        <p:blipFill>
          <a:blip r:embed="rId6"/>
          <a:srcRect/>
          <a:stretch>
            <a:fillRect/>
          </a:stretch>
        </p:blipFill>
        <p:spPr bwMode="auto">
          <a:xfrm>
            <a:off x="4167188" y="1738313"/>
            <a:ext cx="528637" cy="530225"/>
          </a:xfrm>
          <a:prstGeom prst="rect">
            <a:avLst/>
          </a:prstGeom>
          <a:noFill/>
          <a:ln w="9525">
            <a:noFill/>
            <a:miter lim="800000"/>
            <a:headEnd/>
            <a:tailEnd/>
          </a:ln>
        </p:spPr>
      </p:pic>
      <p:pic>
        <p:nvPicPr>
          <p:cNvPr id="58446" name="Picture 3" descr="C:\Users\Enrique Menor\Pictures\ICONOS\alumnos.jpg"/>
          <p:cNvPicPr>
            <a:picLocks noChangeAspect="1" noChangeArrowheads="1"/>
          </p:cNvPicPr>
          <p:nvPr/>
        </p:nvPicPr>
        <p:blipFill>
          <a:blip r:embed="rId7"/>
          <a:srcRect/>
          <a:stretch>
            <a:fillRect/>
          </a:stretch>
        </p:blipFill>
        <p:spPr bwMode="auto">
          <a:xfrm>
            <a:off x="5392738" y="1763713"/>
            <a:ext cx="585787" cy="550862"/>
          </a:xfrm>
          <a:prstGeom prst="rect">
            <a:avLst/>
          </a:prstGeom>
          <a:noFill/>
          <a:ln w="9525">
            <a:noFill/>
            <a:miter lim="800000"/>
            <a:headEnd/>
            <a:tailEnd/>
          </a:ln>
        </p:spPr>
      </p:pic>
      <p:pic>
        <p:nvPicPr>
          <p:cNvPr id="58447" name="Picture 2" descr="C:\Users\Enrique Menor\Desktop\I2FACTORY\AREA EJECUCION\PROYECTOS\REDMINE-ETSII\Curso de formación\iconos\projects.png"/>
          <p:cNvPicPr>
            <a:picLocks noChangeAspect="1" noChangeArrowheads="1"/>
          </p:cNvPicPr>
          <p:nvPr/>
        </p:nvPicPr>
        <p:blipFill>
          <a:blip r:embed="rId8"/>
          <a:srcRect/>
          <a:stretch>
            <a:fillRect/>
          </a:stretch>
        </p:blipFill>
        <p:spPr bwMode="auto">
          <a:xfrm>
            <a:off x="539750" y="2370138"/>
            <a:ext cx="292100" cy="293687"/>
          </a:xfrm>
          <a:prstGeom prst="rect">
            <a:avLst/>
          </a:prstGeom>
          <a:noFill/>
          <a:ln w="9525">
            <a:noFill/>
            <a:miter lim="800000"/>
            <a:headEnd/>
            <a:tailEnd/>
          </a:ln>
        </p:spPr>
      </p:pic>
      <p:pic>
        <p:nvPicPr>
          <p:cNvPr id="58448" name="Picture 3" descr="C:\Users\Enrique Menor\Desktop\I2FACTORY\AREA EJECUCION\PROYECTOS\REDMINE-ETSII\Curso de formación\iconos\message (1).png"/>
          <p:cNvPicPr>
            <a:picLocks noChangeAspect="1" noChangeArrowheads="1"/>
          </p:cNvPicPr>
          <p:nvPr/>
        </p:nvPicPr>
        <p:blipFill>
          <a:blip r:embed="rId9"/>
          <a:srcRect/>
          <a:stretch>
            <a:fillRect/>
          </a:stretch>
        </p:blipFill>
        <p:spPr bwMode="auto">
          <a:xfrm>
            <a:off x="539750" y="2746375"/>
            <a:ext cx="292100" cy="292100"/>
          </a:xfrm>
          <a:prstGeom prst="rect">
            <a:avLst/>
          </a:prstGeom>
          <a:noFill/>
          <a:ln w="9525">
            <a:noFill/>
            <a:miter lim="800000"/>
            <a:headEnd/>
            <a:tailEnd/>
          </a:ln>
        </p:spPr>
      </p:pic>
      <p:pic>
        <p:nvPicPr>
          <p:cNvPr id="58449" name="Picture 4" descr="C:\Users\Enrique Menor\Desktop\I2FACTORY\AREA EJECUCION\PROYECTOS\REDMINE-ETSII\Curso de formación\iconos\attachment.png"/>
          <p:cNvPicPr>
            <a:picLocks noChangeAspect="1" noChangeArrowheads="1"/>
          </p:cNvPicPr>
          <p:nvPr/>
        </p:nvPicPr>
        <p:blipFill>
          <a:blip r:embed="rId10"/>
          <a:srcRect/>
          <a:stretch>
            <a:fillRect/>
          </a:stretch>
        </p:blipFill>
        <p:spPr bwMode="auto">
          <a:xfrm>
            <a:off x="506413" y="3141663"/>
            <a:ext cx="260350" cy="260350"/>
          </a:xfrm>
          <a:prstGeom prst="rect">
            <a:avLst/>
          </a:prstGeom>
          <a:noFill/>
          <a:ln w="9525">
            <a:noFill/>
            <a:miter lim="800000"/>
            <a:headEnd/>
            <a:tailEnd/>
          </a:ln>
        </p:spPr>
      </p:pic>
      <p:pic>
        <p:nvPicPr>
          <p:cNvPr id="58450" name="Picture 5" descr="C:\Users\Enrique Menor\Desktop\I2FACTORY\AREA EJECUCION\PROYECTOS\REDMINE-ETSII\Curso de formación\iconos\ticket.png"/>
          <p:cNvPicPr>
            <a:picLocks noChangeAspect="1" noChangeArrowheads="1"/>
          </p:cNvPicPr>
          <p:nvPr/>
        </p:nvPicPr>
        <p:blipFill>
          <a:blip r:embed="rId11"/>
          <a:srcRect/>
          <a:stretch>
            <a:fillRect/>
          </a:stretch>
        </p:blipFill>
        <p:spPr bwMode="auto">
          <a:xfrm>
            <a:off x="533400" y="3552825"/>
            <a:ext cx="233363" cy="233363"/>
          </a:xfrm>
          <a:prstGeom prst="rect">
            <a:avLst/>
          </a:prstGeom>
          <a:noFill/>
          <a:ln w="9525">
            <a:noFill/>
            <a:miter lim="800000"/>
            <a:headEnd/>
            <a:tailEnd/>
          </a:ln>
        </p:spPr>
      </p:pic>
      <p:pic>
        <p:nvPicPr>
          <p:cNvPr id="58451" name="Picture 6" descr="C:\Users\Enrique Menor\Desktop\I2FACTORY\AREA EJECUCION\PROYECTOS\REDMINE-ETSII\Curso de formación\iconos\news.png"/>
          <p:cNvPicPr>
            <a:picLocks noChangeAspect="1" noChangeArrowheads="1"/>
          </p:cNvPicPr>
          <p:nvPr/>
        </p:nvPicPr>
        <p:blipFill>
          <a:blip r:embed="rId12"/>
          <a:srcRect/>
          <a:stretch>
            <a:fillRect/>
          </a:stretch>
        </p:blipFill>
        <p:spPr bwMode="auto">
          <a:xfrm>
            <a:off x="517525" y="3863975"/>
            <a:ext cx="249238" cy="249238"/>
          </a:xfrm>
          <a:prstGeom prst="rect">
            <a:avLst/>
          </a:prstGeom>
          <a:noFill/>
          <a:ln w="9525">
            <a:noFill/>
            <a:miter lim="800000"/>
            <a:headEnd/>
            <a:tailEnd/>
          </a:ln>
        </p:spPr>
      </p:pic>
      <p:pic>
        <p:nvPicPr>
          <p:cNvPr id="58452" name="Picture 7" descr="C:\Users\Enrique Menor\Desktop\I2FACTORY\AREA EJECUCION\PROYECTOS\REDMINE-ETSII\Curso de formación\iconos\changeset.png"/>
          <p:cNvPicPr>
            <a:picLocks noChangeAspect="1" noChangeArrowheads="1"/>
          </p:cNvPicPr>
          <p:nvPr/>
        </p:nvPicPr>
        <p:blipFill>
          <a:blip r:embed="rId13"/>
          <a:srcRect/>
          <a:stretch>
            <a:fillRect/>
          </a:stretch>
        </p:blipFill>
        <p:spPr bwMode="auto">
          <a:xfrm>
            <a:off x="517525" y="4259263"/>
            <a:ext cx="249238" cy="249237"/>
          </a:xfrm>
          <a:prstGeom prst="rect">
            <a:avLst/>
          </a:prstGeom>
          <a:noFill/>
          <a:ln w="9525">
            <a:noFill/>
            <a:miter lim="800000"/>
            <a:headEnd/>
            <a:tailEnd/>
          </a:ln>
        </p:spPr>
      </p:pic>
      <p:pic>
        <p:nvPicPr>
          <p:cNvPr id="58453" name="Picture 8" descr="C:\Users\Enrique Menor\Desktop\I2FACTORY\AREA EJECUCION\PROYECTOS\REDMINE-ETSII\Curso de formación\iconos\time.png"/>
          <p:cNvPicPr>
            <a:picLocks noChangeAspect="1" noChangeArrowheads="1"/>
          </p:cNvPicPr>
          <p:nvPr/>
        </p:nvPicPr>
        <p:blipFill>
          <a:blip r:embed="rId14"/>
          <a:srcRect/>
          <a:stretch>
            <a:fillRect/>
          </a:stretch>
        </p:blipFill>
        <p:spPr bwMode="auto">
          <a:xfrm>
            <a:off x="506413" y="4608513"/>
            <a:ext cx="260350" cy="260350"/>
          </a:xfrm>
          <a:prstGeom prst="rect">
            <a:avLst/>
          </a:prstGeom>
          <a:noFill/>
          <a:ln w="9525">
            <a:noFill/>
            <a:miter lim="800000"/>
            <a:headEnd/>
            <a:tailEnd/>
          </a:ln>
        </p:spPr>
      </p:pic>
      <p:pic>
        <p:nvPicPr>
          <p:cNvPr id="58454" name="Picture 9" descr="C:\Users\Enrique Menor\Desktop\I2FACTORY\AREA EJECUCION\PROYECTOS\REDMINE-ETSII\Curso de formación\iconos\wiki_edit.png"/>
          <p:cNvPicPr>
            <a:picLocks noChangeAspect="1" noChangeArrowheads="1"/>
          </p:cNvPicPr>
          <p:nvPr/>
        </p:nvPicPr>
        <p:blipFill>
          <a:blip r:embed="rId15"/>
          <a:srcRect/>
          <a:stretch>
            <a:fillRect/>
          </a:stretch>
        </p:blipFill>
        <p:spPr bwMode="auto">
          <a:xfrm>
            <a:off x="539750" y="5018088"/>
            <a:ext cx="227013" cy="228600"/>
          </a:xfrm>
          <a:prstGeom prst="rect">
            <a:avLst/>
          </a:prstGeom>
          <a:noFill/>
          <a:ln w="9525">
            <a:noFill/>
            <a:miter lim="800000"/>
            <a:headEnd/>
            <a:tailEnd/>
          </a:ln>
        </p:spPr>
      </p:pic>
      <p:sp>
        <p:nvSpPr>
          <p:cNvPr id="58455" name="11 CuadroTexto"/>
          <p:cNvSpPr txBox="1">
            <a:spLocks noChangeArrowheads="1"/>
          </p:cNvSpPr>
          <p:nvPr/>
        </p:nvSpPr>
        <p:spPr bwMode="auto">
          <a:xfrm>
            <a:off x="395288" y="5516563"/>
            <a:ext cx="8502650" cy="831850"/>
          </a:xfrm>
          <a:prstGeom prst="rect">
            <a:avLst/>
          </a:prstGeom>
          <a:noFill/>
          <a:ln w="9525">
            <a:noFill/>
            <a:miter lim="800000"/>
            <a:headEnd/>
            <a:tailEnd/>
          </a:ln>
        </p:spPr>
        <p:txBody>
          <a:bodyPr>
            <a:spAutoFit/>
          </a:bodyPr>
          <a:lstStyle/>
          <a:p>
            <a:r>
              <a:rPr lang="es-ES" sz="1600" b="1">
                <a:latin typeface="Calibri" pitchFamily="34" charset="0"/>
              </a:rPr>
              <a:t>Leyenda</a:t>
            </a:r>
          </a:p>
          <a:p>
            <a:r>
              <a:rPr lang="es-ES" sz="1600" b="1">
                <a:latin typeface="Calibri" pitchFamily="34" charset="0"/>
              </a:rPr>
              <a:t>CT</a:t>
            </a:r>
            <a:r>
              <a:rPr lang="es-ES" sz="1600">
                <a:latin typeface="Calibri" pitchFamily="34" charset="0"/>
              </a:rPr>
              <a:t>: control total | </a:t>
            </a:r>
            <a:r>
              <a:rPr lang="es-ES" sz="1600" b="1">
                <a:latin typeface="Calibri" pitchFamily="34" charset="0"/>
              </a:rPr>
              <a:t>L</a:t>
            </a:r>
            <a:r>
              <a:rPr lang="es-ES" sz="1600">
                <a:latin typeface="Calibri" pitchFamily="34" charset="0"/>
              </a:rPr>
              <a:t>: sólo lectura | </a:t>
            </a:r>
            <a:r>
              <a:rPr lang="es-ES" sz="1600" b="1">
                <a:latin typeface="Calibri" pitchFamily="34" charset="0"/>
              </a:rPr>
              <a:t>L+E</a:t>
            </a:r>
            <a:r>
              <a:rPr lang="es-ES" sz="1600">
                <a:latin typeface="Calibri" pitchFamily="34" charset="0"/>
              </a:rPr>
              <a:t>: lectura y escritura |</a:t>
            </a:r>
            <a:r>
              <a:rPr lang="es-ES" sz="1600" b="1">
                <a:latin typeface="Calibri" pitchFamily="34" charset="0"/>
              </a:rPr>
              <a:t> L+C</a:t>
            </a:r>
            <a:r>
              <a:rPr lang="es-ES" sz="1600">
                <a:latin typeface="Calibri" pitchFamily="34" charset="0"/>
              </a:rPr>
              <a:t>: lectura con posibilidad de comentar</a:t>
            </a:r>
          </a:p>
          <a:p>
            <a:r>
              <a:rPr lang="es-ES" sz="1600" b="1">
                <a:latin typeface="Calibri" pitchFamily="34" charset="0"/>
              </a:rPr>
              <a:t> -</a:t>
            </a:r>
            <a:r>
              <a:rPr lang="es-ES" sz="1600">
                <a:latin typeface="Calibri" pitchFamily="34" charset="0"/>
              </a:rPr>
              <a:t>: ningún permiso | </a:t>
            </a:r>
            <a:r>
              <a:rPr lang="es-ES" sz="1600" b="1" baseline="30000">
                <a:latin typeface="Calibri" pitchFamily="34" charset="0"/>
              </a:rPr>
              <a:t>*</a:t>
            </a:r>
            <a:r>
              <a:rPr lang="es-ES" sz="1600">
                <a:latin typeface="Calibri" pitchFamily="34" charset="0"/>
              </a:rPr>
              <a:t>: excepto modificar entradas de otros | </a:t>
            </a:r>
            <a:r>
              <a:rPr lang="es-ES" sz="1600" b="1" baseline="30000">
                <a:latin typeface="Calibri" pitchFamily="34" charset="0"/>
              </a:rPr>
              <a:t>p</a:t>
            </a:r>
            <a:r>
              <a:rPr lang="es-ES" sz="1600">
                <a:latin typeface="Calibri" pitchFamily="34" charset="0"/>
              </a:rPr>
              <a:t>: sólo en proyectos públicos</a:t>
            </a: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Slide34">
    <p:spTree>
      <p:nvGrpSpPr>
        <p:cNvPr id="1" name=""/>
        <p:cNvGrpSpPr/>
        <p:nvPr/>
      </p:nvGrpSpPr>
      <p:grpSpPr>
        <a:xfrm>
          <a:off x="0" y="0"/>
          <a:ext cx="0" cy="0"/>
          <a:chOff x="0" y="0"/>
          <a:chExt cx="0" cy="0"/>
        </a:xfrm>
      </p:grpSpPr>
      <p:sp>
        <p:nvSpPr>
          <p:cNvPr id="60417" name="1 Título"/>
          <p:cNvSpPr txBox="1">
            <a:spLocks noGrp="1"/>
          </p:cNvSpPr>
          <p:nvPr>
            <p:ph type="title"/>
          </p:nvPr>
        </p:nvSpPr>
        <p:spPr>
          <a:xfrm>
            <a:off x="457200" y="274638"/>
            <a:ext cx="8229600" cy="850900"/>
          </a:xfrm>
        </p:spPr>
        <p:txBody>
          <a:bodyPr/>
          <a:lstStyle/>
          <a:p>
            <a:pPr eaLnBrk="1"/>
            <a:r>
              <a:rPr smtClean="0">
                <a:latin typeface="Arial" charset="0"/>
              </a:rPr>
              <a:t>Módulos de un proyecto</a:t>
            </a:r>
          </a:p>
        </p:txBody>
      </p:sp>
      <p:pic>
        <p:nvPicPr>
          <p:cNvPr id="60418" name="Picture 2"/>
          <p:cNvPicPr>
            <a:picLocks noChangeAspect="1" noChangeArrowheads="1"/>
          </p:cNvPicPr>
          <p:nvPr/>
        </p:nvPicPr>
        <p:blipFill>
          <a:blip r:embed="rId3"/>
          <a:srcRect/>
          <a:stretch>
            <a:fillRect/>
          </a:stretch>
        </p:blipFill>
        <p:spPr bwMode="auto">
          <a:xfrm>
            <a:off x="179388" y="4219575"/>
            <a:ext cx="8794750" cy="1081088"/>
          </a:xfrm>
          <a:prstGeom prst="rect">
            <a:avLst/>
          </a:prstGeom>
          <a:noFill/>
          <a:ln w="9525">
            <a:noFill/>
            <a:miter lim="800000"/>
            <a:headEnd/>
            <a:tailEnd/>
          </a:ln>
        </p:spPr>
      </p:pic>
      <p:sp>
        <p:nvSpPr>
          <p:cNvPr id="60419" name="2 Marcador de contenido"/>
          <p:cNvSpPr txBox="1">
            <a:spLocks noGrp="1"/>
          </p:cNvSpPr>
          <p:nvPr>
            <p:ph idx="1"/>
          </p:nvPr>
        </p:nvSpPr>
        <p:spPr>
          <a:xfrm>
            <a:off x="457200" y="1700213"/>
            <a:ext cx="8229600" cy="4537075"/>
          </a:xfrm>
        </p:spPr>
        <p:txBody>
          <a:bodyPr/>
          <a:lstStyle/>
          <a:p>
            <a:pPr eaLnBrk="1"/>
            <a:r>
              <a:rPr smtClean="0">
                <a:latin typeface="Arial" charset="0"/>
              </a:rPr>
              <a:t>Configurables en la creación del proyecto</a:t>
            </a:r>
          </a:p>
          <a:p>
            <a:pPr eaLnBrk="1"/>
            <a:r>
              <a:rPr smtClean="0">
                <a:latin typeface="Arial" charset="0"/>
              </a:rPr>
              <a:t>Pueden activarse/desactivarse en cualquier momento</a:t>
            </a:r>
          </a:p>
          <a:p>
            <a:pPr eaLnBrk="1"/>
            <a:r>
              <a:rPr smtClean="0">
                <a:latin typeface="Arial" charset="0"/>
              </a:rPr>
              <a:t>Vistazo: módulo inicial</a:t>
            </a: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1 Título"/>
          <p:cNvSpPr txBox="1">
            <a:spLocks noGrp="1"/>
          </p:cNvSpPr>
          <p:nvPr>
            <p:ph type="title"/>
          </p:nvPr>
        </p:nvSpPr>
        <p:spPr>
          <a:xfrm>
            <a:off x="457200" y="274638"/>
            <a:ext cx="8229600" cy="850900"/>
          </a:xfrm>
        </p:spPr>
        <p:txBody>
          <a:bodyPr/>
          <a:lstStyle/>
          <a:p>
            <a:pPr eaLnBrk="1"/>
            <a:r>
              <a:rPr smtClean="0">
                <a:latin typeface="Arial" charset="0"/>
              </a:rPr>
              <a:t>Vistazo General</a:t>
            </a:r>
          </a:p>
        </p:txBody>
      </p:sp>
      <p:pic>
        <p:nvPicPr>
          <p:cNvPr id="2050" name="Picture 2"/>
          <p:cNvPicPr>
            <a:picLocks noChangeAspect="1" noChangeArrowheads="1"/>
          </p:cNvPicPr>
          <p:nvPr/>
        </p:nvPicPr>
        <p:blipFill>
          <a:blip r:embed="rId3"/>
          <a:srcRect/>
          <a:stretch>
            <a:fillRect/>
          </a:stretch>
        </p:blipFill>
        <p:spPr bwMode="auto">
          <a:xfrm>
            <a:off x="323850" y="1916113"/>
            <a:ext cx="8315325" cy="3292475"/>
          </a:xfrm>
          <a:prstGeom prst="rect">
            <a:avLst/>
          </a:prstGeom>
          <a:ln w="9525">
            <a:solidFill>
              <a:schemeClr val="accent2"/>
            </a:solidFill>
            <a:miter lim="800000"/>
            <a:headEnd/>
            <a:tailEnd/>
          </a:ln>
          <a:effectLst>
            <a:outerShdw blurRad="292100" dist="139700" dir="2700000" algn="tl" rotWithShape="0">
              <a:srgbClr val="333333">
                <a:alpha val="65000"/>
              </a:srgbClr>
            </a:outerShdw>
          </a:effectLst>
          <a:extLst/>
        </p:spPr>
      </p:pic>
      <p:pic>
        <p:nvPicPr>
          <p:cNvPr id="2051" name="Picture 3"/>
          <p:cNvPicPr>
            <a:picLocks noChangeAspect="1" noChangeArrowheads="1"/>
          </p:cNvPicPr>
          <p:nvPr/>
        </p:nvPicPr>
        <p:blipFill>
          <a:blip r:embed="rId4"/>
          <a:srcRect/>
          <a:stretch>
            <a:fillRect/>
          </a:stretch>
        </p:blipFill>
        <p:spPr bwMode="auto">
          <a:xfrm>
            <a:off x="7019925" y="2676525"/>
            <a:ext cx="1466850" cy="885825"/>
          </a:xfrm>
          <a:prstGeom prst="rect">
            <a:avLst/>
          </a:prstGeom>
          <a:noFill/>
          <a:ln w="9525">
            <a:solidFill>
              <a:schemeClr val="accent2"/>
            </a:solidFill>
            <a:miter lim="800000"/>
            <a:headEnd/>
            <a:tailEnd/>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name="Slide35">
    <p:spTree>
      <p:nvGrpSpPr>
        <p:cNvPr id="1" name=""/>
        <p:cNvGrpSpPr/>
        <p:nvPr/>
      </p:nvGrpSpPr>
      <p:grpSpPr>
        <a:xfrm>
          <a:off x="0" y="0"/>
          <a:ext cx="0" cy="0"/>
          <a:chOff x="0" y="0"/>
          <a:chExt cx="0" cy="0"/>
        </a:xfrm>
      </p:grpSpPr>
      <p:sp>
        <p:nvSpPr>
          <p:cNvPr id="64513" name="1 Título"/>
          <p:cNvSpPr txBox="1">
            <a:spLocks noGrp="1"/>
          </p:cNvSpPr>
          <p:nvPr>
            <p:ph type="title"/>
          </p:nvPr>
        </p:nvSpPr>
        <p:spPr>
          <a:xfrm>
            <a:off x="457200" y="274638"/>
            <a:ext cx="8229600" cy="850900"/>
          </a:xfrm>
        </p:spPr>
        <p:txBody>
          <a:bodyPr/>
          <a:lstStyle/>
          <a:p>
            <a:pPr eaLnBrk="1"/>
            <a:r>
              <a:rPr smtClean="0">
                <a:latin typeface="Arial" charset="0"/>
              </a:rPr>
              <a:t>Actividad</a:t>
            </a:r>
          </a:p>
        </p:txBody>
      </p:sp>
      <p:sp>
        <p:nvSpPr>
          <p:cNvPr id="64514" name="2 Marcador de contenido"/>
          <p:cNvSpPr txBox="1">
            <a:spLocks noGrp="1"/>
          </p:cNvSpPr>
          <p:nvPr>
            <p:ph idx="1"/>
          </p:nvPr>
        </p:nvSpPr>
        <p:spPr>
          <a:xfrm>
            <a:off x="457200" y="1700213"/>
            <a:ext cx="8229600" cy="4681537"/>
          </a:xfrm>
        </p:spPr>
        <p:txBody>
          <a:bodyPr/>
          <a:lstStyle/>
          <a:p>
            <a:pPr eaLnBrk="1"/>
            <a:r>
              <a:rPr sz="2800" smtClean="0">
                <a:latin typeface="Arial" charset="0"/>
              </a:rPr>
              <a:t>Tipos</a:t>
            </a:r>
            <a:endParaRPr smtClean="0">
              <a:latin typeface="Arial" charset="0"/>
            </a:endParaRPr>
          </a:p>
          <a:p>
            <a:pPr marL="457200" lvl="1" indent="0" eaLnBrk="1">
              <a:buFont typeface="Arial" charset="0"/>
              <a:buNone/>
            </a:pPr>
            <a:r>
              <a:rPr sz="1800" smtClean="0">
                <a:latin typeface="Arial" charset="0"/>
              </a:rPr>
              <a:t>Tarea creada</a:t>
            </a:r>
          </a:p>
          <a:p>
            <a:pPr marL="457200" lvl="1" indent="0" eaLnBrk="1">
              <a:buFont typeface="Arial" charset="0"/>
              <a:buNone/>
            </a:pPr>
            <a:r>
              <a:rPr sz="1800" smtClean="0">
                <a:latin typeface="Arial" charset="0"/>
              </a:rPr>
              <a:t>Tarea actualizada</a:t>
            </a:r>
          </a:p>
          <a:p>
            <a:pPr marL="457200" lvl="1" indent="0" eaLnBrk="1">
              <a:buFont typeface="Arial" charset="0"/>
              <a:buNone/>
            </a:pPr>
            <a:r>
              <a:rPr sz="1800" smtClean="0">
                <a:latin typeface="Arial" charset="0"/>
              </a:rPr>
              <a:t>Tarea cerrada</a:t>
            </a:r>
          </a:p>
          <a:p>
            <a:pPr marL="457200" lvl="1" indent="0" eaLnBrk="1">
              <a:buFont typeface="Arial" charset="0"/>
              <a:buNone/>
            </a:pPr>
            <a:r>
              <a:rPr sz="1800" smtClean="0">
                <a:latin typeface="Arial" charset="0"/>
              </a:rPr>
              <a:t>Nota añadida</a:t>
            </a:r>
          </a:p>
          <a:p>
            <a:pPr marL="457200" lvl="1" indent="0" eaLnBrk="1">
              <a:buFont typeface="Arial" charset="0"/>
              <a:buNone/>
            </a:pPr>
            <a:r>
              <a:rPr sz="1800" smtClean="0">
                <a:latin typeface="Arial" charset="0"/>
              </a:rPr>
              <a:t>Cambios repositorio</a:t>
            </a:r>
          </a:p>
          <a:p>
            <a:pPr marL="457200" lvl="1" indent="0" eaLnBrk="1">
              <a:buFont typeface="Arial" charset="0"/>
              <a:buNone/>
            </a:pPr>
            <a:r>
              <a:rPr sz="1800" smtClean="0">
                <a:latin typeface="Arial" charset="0"/>
              </a:rPr>
              <a:t>Nueva noticia</a:t>
            </a:r>
          </a:p>
          <a:p>
            <a:pPr marL="457200" lvl="1" indent="0" eaLnBrk="1">
              <a:buFont typeface="Arial" charset="0"/>
              <a:buNone/>
            </a:pPr>
            <a:r>
              <a:rPr sz="1800" smtClean="0">
                <a:latin typeface="Arial" charset="0"/>
              </a:rPr>
              <a:t>Nuevo mensaje en foro</a:t>
            </a:r>
          </a:p>
          <a:p>
            <a:pPr marL="457200" lvl="1" indent="0" eaLnBrk="1">
              <a:buFont typeface="Arial" charset="0"/>
              <a:buNone/>
            </a:pPr>
            <a:r>
              <a:rPr sz="1800" smtClean="0">
                <a:latin typeface="Arial" charset="0"/>
              </a:rPr>
              <a:t>Página wiki editada</a:t>
            </a:r>
          </a:p>
          <a:p>
            <a:pPr marL="457200" lvl="1" indent="0" eaLnBrk="1">
              <a:buFont typeface="Arial" charset="0"/>
              <a:buNone/>
            </a:pPr>
            <a:r>
              <a:rPr sz="1800" smtClean="0">
                <a:latin typeface="Arial" charset="0"/>
              </a:rPr>
              <a:t>Nuevo archivo</a:t>
            </a:r>
          </a:p>
          <a:p>
            <a:pPr marL="457200" lvl="1" indent="0" eaLnBrk="1">
              <a:buFont typeface="Arial" charset="0"/>
              <a:buNone/>
            </a:pPr>
            <a:r>
              <a:rPr sz="1800" smtClean="0">
                <a:latin typeface="Arial" charset="0"/>
              </a:rPr>
              <a:t>Nuevo documento</a:t>
            </a:r>
          </a:p>
          <a:p>
            <a:pPr marL="457200" lvl="1" indent="0" eaLnBrk="1">
              <a:buFont typeface="Arial" charset="0"/>
              <a:buNone/>
            </a:pPr>
            <a:r>
              <a:rPr sz="1800" smtClean="0">
                <a:latin typeface="Arial" charset="0"/>
              </a:rPr>
              <a:t>Horas registradas</a:t>
            </a:r>
          </a:p>
          <a:p>
            <a:pPr marL="457200" lvl="1" indent="0" eaLnBrk="1">
              <a:buFont typeface="Arial" charset="0"/>
              <a:buNone/>
            </a:pPr>
            <a:endParaRPr sz="1800" smtClean="0">
              <a:latin typeface="Arial" charset="0"/>
            </a:endParaRPr>
          </a:p>
        </p:txBody>
      </p:sp>
      <p:pic>
        <p:nvPicPr>
          <p:cNvPr id="64515" name="Picture 3" descr="C:\Users\Enrique Menor\Desktop\I2FACTORY\AREA EJECUCION\PROYECTOS\REDMINE-ETSII\Curso de formación\iconos\ticket.png"/>
          <p:cNvPicPr>
            <a:picLocks noChangeAspect="1" noChangeArrowheads="1"/>
          </p:cNvPicPr>
          <p:nvPr/>
        </p:nvPicPr>
        <p:blipFill>
          <a:blip r:embed="rId3"/>
          <a:srcRect/>
          <a:stretch>
            <a:fillRect/>
          </a:stretch>
        </p:blipFill>
        <p:spPr bwMode="auto">
          <a:xfrm>
            <a:off x="720725" y="2335213"/>
            <a:ext cx="152400" cy="152400"/>
          </a:xfrm>
          <a:prstGeom prst="rect">
            <a:avLst/>
          </a:prstGeom>
          <a:noFill/>
          <a:ln w="9525">
            <a:noFill/>
            <a:miter lim="800000"/>
            <a:headEnd/>
            <a:tailEnd/>
          </a:ln>
        </p:spPr>
      </p:pic>
      <p:pic>
        <p:nvPicPr>
          <p:cNvPr id="64516" name="Picture 4" descr="C:\Users\Enrique Menor\Desktop\I2FACTORY\AREA EJECUCION\PROYECTOS\REDMINE-ETSII\Curso de formación\iconos\ticket_checked.png"/>
          <p:cNvPicPr>
            <a:picLocks noChangeAspect="1" noChangeArrowheads="1"/>
          </p:cNvPicPr>
          <p:nvPr/>
        </p:nvPicPr>
        <p:blipFill>
          <a:blip r:embed="rId4"/>
          <a:srcRect/>
          <a:stretch>
            <a:fillRect/>
          </a:stretch>
        </p:blipFill>
        <p:spPr bwMode="auto">
          <a:xfrm>
            <a:off x="720725" y="3082925"/>
            <a:ext cx="152400" cy="152400"/>
          </a:xfrm>
          <a:prstGeom prst="rect">
            <a:avLst/>
          </a:prstGeom>
          <a:noFill/>
          <a:ln w="9525">
            <a:noFill/>
            <a:miter lim="800000"/>
            <a:headEnd/>
            <a:tailEnd/>
          </a:ln>
        </p:spPr>
      </p:pic>
      <p:pic>
        <p:nvPicPr>
          <p:cNvPr id="64517" name="Picture 5" descr="C:\Users\Enrique Menor\Desktop\I2FACTORY\AREA EJECUCION\PROYECTOS\REDMINE-ETSII\Curso de formación\iconos\ticket_edit.png"/>
          <p:cNvPicPr>
            <a:picLocks noChangeAspect="1" noChangeArrowheads="1"/>
          </p:cNvPicPr>
          <p:nvPr/>
        </p:nvPicPr>
        <p:blipFill>
          <a:blip r:embed="rId5"/>
          <a:srcRect/>
          <a:stretch>
            <a:fillRect/>
          </a:stretch>
        </p:blipFill>
        <p:spPr bwMode="auto">
          <a:xfrm>
            <a:off x="720725" y="2678113"/>
            <a:ext cx="152400" cy="152400"/>
          </a:xfrm>
          <a:prstGeom prst="rect">
            <a:avLst/>
          </a:prstGeom>
          <a:noFill/>
          <a:ln w="9525">
            <a:noFill/>
            <a:miter lim="800000"/>
            <a:headEnd/>
            <a:tailEnd/>
          </a:ln>
        </p:spPr>
      </p:pic>
      <p:pic>
        <p:nvPicPr>
          <p:cNvPr id="64518" name="Picture 6" descr="C:\Users\Enrique Menor\Desktop\I2FACTORY\AREA EJECUCION\PROYECTOS\REDMINE-ETSII\Curso de formación\iconos\ticket_note.png"/>
          <p:cNvPicPr>
            <a:picLocks noChangeAspect="1" noChangeArrowheads="1"/>
          </p:cNvPicPr>
          <p:nvPr/>
        </p:nvPicPr>
        <p:blipFill>
          <a:blip r:embed="rId6"/>
          <a:srcRect/>
          <a:stretch>
            <a:fillRect/>
          </a:stretch>
        </p:blipFill>
        <p:spPr bwMode="auto">
          <a:xfrm>
            <a:off x="720725" y="3427413"/>
            <a:ext cx="152400" cy="152400"/>
          </a:xfrm>
          <a:prstGeom prst="rect">
            <a:avLst/>
          </a:prstGeom>
          <a:noFill/>
          <a:ln w="9525">
            <a:noFill/>
            <a:miter lim="800000"/>
            <a:headEnd/>
            <a:tailEnd/>
          </a:ln>
        </p:spPr>
      </p:pic>
      <p:pic>
        <p:nvPicPr>
          <p:cNvPr id="64519" name="Picture 7" descr="C:\Users\Enrique Menor\Desktop\I2FACTORY\AREA EJECUCION\PROYECTOS\REDMINE-ETSII\Curso de formación\iconos\changeset.png"/>
          <p:cNvPicPr>
            <a:picLocks noChangeAspect="1" noChangeArrowheads="1"/>
          </p:cNvPicPr>
          <p:nvPr/>
        </p:nvPicPr>
        <p:blipFill>
          <a:blip r:embed="rId7"/>
          <a:srcRect/>
          <a:stretch>
            <a:fillRect/>
          </a:stretch>
        </p:blipFill>
        <p:spPr bwMode="auto">
          <a:xfrm>
            <a:off x="720725" y="3783013"/>
            <a:ext cx="152400" cy="152400"/>
          </a:xfrm>
          <a:prstGeom prst="rect">
            <a:avLst/>
          </a:prstGeom>
          <a:noFill/>
          <a:ln w="9525">
            <a:noFill/>
            <a:miter lim="800000"/>
            <a:headEnd/>
            <a:tailEnd/>
          </a:ln>
        </p:spPr>
      </p:pic>
      <p:pic>
        <p:nvPicPr>
          <p:cNvPr id="64520" name="Picture 8" descr="C:\Users\Enrique Menor\Desktop\I2FACTORY\AREA EJECUCION\PROYECTOS\REDMINE-ETSII\Curso de formación\iconos\news.png"/>
          <p:cNvPicPr>
            <a:picLocks noChangeAspect="1" noChangeArrowheads="1"/>
          </p:cNvPicPr>
          <p:nvPr/>
        </p:nvPicPr>
        <p:blipFill>
          <a:blip r:embed="rId8"/>
          <a:srcRect/>
          <a:stretch>
            <a:fillRect/>
          </a:stretch>
        </p:blipFill>
        <p:spPr bwMode="auto">
          <a:xfrm>
            <a:off x="720725" y="4127500"/>
            <a:ext cx="152400" cy="152400"/>
          </a:xfrm>
          <a:prstGeom prst="rect">
            <a:avLst/>
          </a:prstGeom>
          <a:noFill/>
          <a:ln w="9525">
            <a:noFill/>
            <a:miter lim="800000"/>
            <a:headEnd/>
            <a:tailEnd/>
          </a:ln>
        </p:spPr>
      </p:pic>
      <p:pic>
        <p:nvPicPr>
          <p:cNvPr id="64521" name="Picture 9" descr="C:\Users\Enrique Menor\Desktop\I2FACTORY\AREA EJECUCION\PROYECTOS\REDMINE-ETSII\Curso de formación\iconos\message.png"/>
          <p:cNvPicPr>
            <a:picLocks noChangeAspect="1" noChangeArrowheads="1"/>
          </p:cNvPicPr>
          <p:nvPr/>
        </p:nvPicPr>
        <p:blipFill>
          <a:blip r:embed="rId9"/>
          <a:srcRect/>
          <a:stretch>
            <a:fillRect/>
          </a:stretch>
        </p:blipFill>
        <p:spPr bwMode="auto">
          <a:xfrm>
            <a:off x="720725" y="4495800"/>
            <a:ext cx="152400" cy="152400"/>
          </a:xfrm>
          <a:prstGeom prst="rect">
            <a:avLst/>
          </a:prstGeom>
          <a:noFill/>
          <a:ln w="9525">
            <a:noFill/>
            <a:miter lim="800000"/>
            <a:headEnd/>
            <a:tailEnd/>
          </a:ln>
        </p:spPr>
      </p:pic>
      <p:pic>
        <p:nvPicPr>
          <p:cNvPr id="64522" name="Picture 10" descr="C:\Users\Enrique Menor\Desktop\I2FACTORY\AREA EJECUCION\PROYECTOS\REDMINE-ETSII\Curso de formación\iconos\wiki_edit.png"/>
          <p:cNvPicPr>
            <a:picLocks noChangeAspect="1" noChangeArrowheads="1"/>
          </p:cNvPicPr>
          <p:nvPr/>
        </p:nvPicPr>
        <p:blipFill>
          <a:blip r:embed="rId10"/>
          <a:srcRect/>
          <a:stretch>
            <a:fillRect/>
          </a:stretch>
        </p:blipFill>
        <p:spPr bwMode="auto">
          <a:xfrm>
            <a:off x="720725" y="4864100"/>
            <a:ext cx="152400" cy="152400"/>
          </a:xfrm>
          <a:prstGeom prst="rect">
            <a:avLst/>
          </a:prstGeom>
          <a:noFill/>
          <a:ln w="9525">
            <a:noFill/>
            <a:miter lim="800000"/>
            <a:headEnd/>
            <a:tailEnd/>
          </a:ln>
        </p:spPr>
      </p:pic>
      <p:pic>
        <p:nvPicPr>
          <p:cNvPr id="64523" name="Picture 11" descr="C:\Users\Enrique Menor\Desktop\I2FACTORY\AREA EJECUCION\PROYECTOS\REDMINE-ETSII\Curso de formación\iconos\attachment.png"/>
          <p:cNvPicPr>
            <a:picLocks noChangeAspect="1" noChangeArrowheads="1"/>
          </p:cNvPicPr>
          <p:nvPr/>
        </p:nvPicPr>
        <p:blipFill>
          <a:blip r:embed="rId11"/>
          <a:srcRect/>
          <a:stretch>
            <a:fillRect/>
          </a:stretch>
        </p:blipFill>
        <p:spPr bwMode="auto">
          <a:xfrm>
            <a:off x="720725" y="5208588"/>
            <a:ext cx="152400" cy="152400"/>
          </a:xfrm>
          <a:prstGeom prst="rect">
            <a:avLst/>
          </a:prstGeom>
          <a:noFill/>
          <a:ln w="9525">
            <a:noFill/>
            <a:miter lim="800000"/>
            <a:headEnd/>
            <a:tailEnd/>
          </a:ln>
        </p:spPr>
      </p:pic>
      <p:pic>
        <p:nvPicPr>
          <p:cNvPr id="64524" name="Picture 12" descr="C:\Users\Enrique Menor\Desktop\I2FACTORY\AREA EJECUCION\PROYECTOS\REDMINE-ETSII\Curso de formación\iconos\document.png"/>
          <p:cNvPicPr>
            <a:picLocks noChangeAspect="1" noChangeArrowheads="1"/>
          </p:cNvPicPr>
          <p:nvPr/>
        </p:nvPicPr>
        <p:blipFill>
          <a:blip r:embed="rId12"/>
          <a:srcRect/>
          <a:stretch>
            <a:fillRect/>
          </a:stretch>
        </p:blipFill>
        <p:spPr bwMode="auto">
          <a:xfrm>
            <a:off x="720725" y="5564188"/>
            <a:ext cx="152400" cy="152400"/>
          </a:xfrm>
          <a:prstGeom prst="rect">
            <a:avLst/>
          </a:prstGeom>
          <a:noFill/>
          <a:ln w="9525">
            <a:noFill/>
            <a:miter lim="800000"/>
            <a:headEnd/>
            <a:tailEnd/>
          </a:ln>
        </p:spPr>
      </p:pic>
      <p:pic>
        <p:nvPicPr>
          <p:cNvPr id="64525" name="Picture 13" descr="C:\Users\Enrique Menor\Desktop\I2FACTORY\AREA EJECUCION\PROYECTOS\REDMINE-ETSII\Curso de formación\iconos\time.png"/>
          <p:cNvPicPr>
            <a:picLocks noChangeAspect="1" noChangeArrowheads="1"/>
          </p:cNvPicPr>
          <p:nvPr/>
        </p:nvPicPr>
        <p:blipFill>
          <a:blip r:embed="rId13"/>
          <a:srcRect/>
          <a:stretch>
            <a:fillRect/>
          </a:stretch>
        </p:blipFill>
        <p:spPr bwMode="auto">
          <a:xfrm>
            <a:off x="720725" y="5945188"/>
            <a:ext cx="152400" cy="152400"/>
          </a:xfrm>
          <a:prstGeom prst="rect">
            <a:avLst/>
          </a:prstGeom>
          <a:noFill/>
          <a:ln w="9525">
            <a:noFill/>
            <a:miter lim="800000"/>
            <a:headEnd/>
            <a:tailEnd/>
          </a:ln>
        </p:spPr>
      </p:pic>
      <p:pic>
        <p:nvPicPr>
          <p:cNvPr id="3076" name="Picture 4"/>
          <p:cNvPicPr>
            <a:picLocks noChangeAspect="1" noChangeArrowheads="1"/>
          </p:cNvPicPr>
          <p:nvPr/>
        </p:nvPicPr>
        <p:blipFill>
          <a:blip r:embed="rId14"/>
          <a:srcRect/>
          <a:stretch>
            <a:fillRect/>
          </a:stretch>
        </p:blipFill>
        <p:spPr bwMode="auto">
          <a:xfrm>
            <a:off x="3492500" y="1484313"/>
            <a:ext cx="5030788" cy="5111750"/>
          </a:xfrm>
          <a:prstGeom prst="rect">
            <a:avLst/>
          </a:prstGeom>
          <a:ln w="9525">
            <a:solidFill>
              <a:schemeClr val="accent2"/>
            </a:solidFill>
            <a:miter lim="800000"/>
            <a:headEnd/>
            <a:tailEnd/>
          </a:ln>
          <a:effectLst>
            <a:outerShdw blurRad="292100" dist="139700" dir="2700000" algn="tl" rotWithShape="0">
              <a:srgbClr val="333333">
                <a:alpha val="65000"/>
              </a:srgbClr>
            </a:outerShdw>
          </a:effectLst>
          <a:extLst/>
        </p:spPr>
      </p:pic>
      <p:pic>
        <p:nvPicPr>
          <p:cNvPr id="9232" name="Picture 16"/>
          <p:cNvPicPr>
            <a:picLocks noChangeAspect="1" noChangeArrowheads="1"/>
          </p:cNvPicPr>
          <p:nvPr/>
        </p:nvPicPr>
        <p:blipFill>
          <a:blip r:embed="rId15"/>
          <a:srcRect/>
          <a:stretch>
            <a:fillRect/>
          </a:stretch>
        </p:blipFill>
        <p:spPr bwMode="auto">
          <a:xfrm>
            <a:off x="7512050" y="1830388"/>
            <a:ext cx="1524000" cy="2171700"/>
          </a:xfrm>
          <a:prstGeom prst="rect">
            <a:avLst/>
          </a:prstGeom>
          <a:noFill/>
          <a:ln w="9525">
            <a:solidFill>
              <a:schemeClr val="accent2"/>
            </a:solidFill>
            <a:miter lim="800000"/>
            <a:headEnd/>
            <a:tailEnd/>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32"/>
                                        </p:tgtEl>
                                        <p:attrNameLst>
                                          <p:attrName>style.visibility</p:attrName>
                                        </p:attrNameLst>
                                      </p:cBhvr>
                                      <p:to>
                                        <p:strVal val="visible"/>
                                      </p:to>
                                    </p:set>
                                    <p:animEffect transition="in" filter="fade">
                                      <p:cBhvr>
                                        <p:cTn id="7" dur="500"/>
                                        <p:tgtEl>
                                          <p:spTgt spid="9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1 Título"/>
          <p:cNvSpPr txBox="1">
            <a:spLocks noGrp="1"/>
          </p:cNvSpPr>
          <p:nvPr>
            <p:ph type="title"/>
          </p:nvPr>
        </p:nvSpPr>
        <p:spPr>
          <a:xfrm>
            <a:off x="457200" y="274638"/>
            <a:ext cx="8229600" cy="850900"/>
          </a:xfrm>
        </p:spPr>
        <p:txBody>
          <a:bodyPr/>
          <a:lstStyle/>
          <a:p>
            <a:pPr eaLnBrk="1"/>
            <a:r>
              <a:rPr smtClean="0">
                <a:latin typeface="Arial" charset="0"/>
              </a:rPr>
              <a:t>Tareas</a:t>
            </a:r>
          </a:p>
        </p:txBody>
      </p:sp>
      <p:pic>
        <p:nvPicPr>
          <p:cNvPr id="4098" name="Picture 2"/>
          <p:cNvPicPr>
            <a:picLocks noChangeAspect="1" noChangeArrowheads="1"/>
          </p:cNvPicPr>
          <p:nvPr/>
        </p:nvPicPr>
        <p:blipFill>
          <a:blip r:embed="rId3"/>
          <a:srcRect/>
          <a:stretch>
            <a:fillRect/>
          </a:stretch>
        </p:blipFill>
        <p:spPr bwMode="auto">
          <a:xfrm>
            <a:off x="1692275" y="1557338"/>
            <a:ext cx="5994400" cy="5111750"/>
          </a:xfrm>
          <a:prstGeom prst="rect">
            <a:avLst/>
          </a:prstGeom>
          <a:ln w="9525">
            <a:solidFill>
              <a:schemeClr val="accent2"/>
            </a:solidFill>
            <a:miter lim="800000"/>
            <a:headEnd/>
            <a:tailEnd/>
          </a:ln>
          <a:effectLst>
            <a:outerShdw blurRad="292100" dist="139700" dir="2700000" algn="tl" rotWithShape="0">
              <a:srgbClr val="333333">
                <a:alpha val="65000"/>
              </a:srgbClr>
            </a:outerShdw>
          </a:effectLst>
          <a:extLst/>
        </p:spPr>
      </p:pic>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2 Marcador de contenido"/>
          <p:cNvSpPr txBox="1">
            <a:spLocks/>
          </p:cNvSpPr>
          <p:nvPr/>
        </p:nvSpPr>
        <p:spPr bwMode="auto">
          <a:xfrm>
            <a:off x="457200" y="1700213"/>
            <a:ext cx="8229600" cy="4537075"/>
          </a:xfrm>
          <a:prstGeom prst="rect">
            <a:avLst/>
          </a:prstGeom>
          <a:noFill/>
          <a:ln w="9525">
            <a:noFill/>
            <a:miter lim="800000"/>
            <a:headEnd/>
            <a:tailEnd/>
          </a:ln>
        </p:spPr>
        <p:txBody>
          <a:bodyPr/>
          <a:lstStyle/>
          <a:p>
            <a:pPr marL="342900" indent="-342900">
              <a:spcBef>
                <a:spcPts val="800"/>
              </a:spcBef>
              <a:buSzPct val="100000"/>
              <a:buFont typeface="Arial" charset="0"/>
              <a:buChar char="•"/>
            </a:pPr>
            <a:r>
              <a:rPr lang="es-ES" sz="2400">
                <a:solidFill>
                  <a:srgbClr val="000000"/>
                </a:solidFill>
              </a:rPr>
              <a:t>Basado en metodología de trabajo </a:t>
            </a:r>
            <a:r>
              <a:rPr lang="es-ES" sz="2400" i="1">
                <a:solidFill>
                  <a:srgbClr val="000000"/>
                </a:solidFill>
              </a:rPr>
              <a:t>Unified Process</a:t>
            </a:r>
            <a:r>
              <a:rPr lang="es-ES" sz="2400">
                <a:solidFill>
                  <a:srgbClr val="000000"/>
                </a:solidFill>
              </a:rPr>
              <a:t> (UP)</a:t>
            </a:r>
          </a:p>
          <a:p>
            <a:pPr marL="342900" indent="-342900">
              <a:spcBef>
                <a:spcPts val="800"/>
              </a:spcBef>
              <a:buSzPct val="100000"/>
              <a:buFont typeface="Arial" charset="0"/>
              <a:buChar char="•"/>
            </a:pPr>
            <a:r>
              <a:rPr lang="es-ES" sz="2400">
                <a:solidFill>
                  <a:srgbClr val="000000"/>
                </a:solidFill>
              </a:rPr>
              <a:t>Tipos genéricos y flexibles para cualquier tipo de práctica</a:t>
            </a:r>
          </a:p>
          <a:p>
            <a:pPr marL="342900" indent="-342900">
              <a:spcBef>
                <a:spcPts val="800"/>
              </a:spcBef>
              <a:buSzPct val="100000"/>
              <a:buFont typeface="Arial" charset="0"/>
              <a:buChar char="•"/>
            </a:pPr>
            <a:endParaRPr lang="es-ES" sz="2400">
              <a:solidFill>
                <a:srgbClr val="000000"/>
              </a:solidFill>
            </a:endParaRPr>
          </a:p>
          <a:p>
            <a:pPr marL="742950" lvl="1" indent="-285750">
              <a:spcBef>
                <a:spcPts val="700"/>
              </a:spcBef>
              <a:buSzPct val="100000"/>
              <a:buFont typeface="Arial" charset="0"/>
              <a:buChar char="–"/>
            </a:pPr>
            <a:endParaRPr lang="es-ES" sz="2400">
              <a:solidFill>
                <a:srgbClr val="000000"/>
              </a:solidFill>
            </a:endParaRPr>
          </a:p>
          <a:p>
            <a:pPr marL="742950" lvl="1" indent="-285750">
              <a:spcBef>
                <a:spcPts val="700"/>
              </a:spcBef>
              <a:buSzPct val="100000"/>
              <a:buFont typeface="Arial" charset="0"/>
              <a:buChar char="–"/>
            </a:pPr>
            <a:endParaRPr lang="es-ES" sz="2400">
              <a:solidFill>
                <a:srgbClr val="000000"/>
              </a:solidFill>
            </a:endParaRPr>
          </a:p>
        </p:txBody>
      </p:sp>
      <p:sp>
        <p:nvSpPr>
          <p:cNvPr id="68610" name="1 Título"/>
          <p:cNvSpPr txBox="1">
            <a:spLocks noGrp="1"/>
          </p:cNvSpPr>
          <p:nvPr>
            <p:ph type="title"/>
          </p:nvPr>
        </p:nvSpPr>
        <p:spPr>
          <a:xfrm>
            <a:off x="457200" y="274638"/>
            <a:ext cx="8229600" cy="850900"/>
          </a:xfrm>
        </p:spPr>
        <p:txBody>
          <a:bodyPr/>
          <a:lstStyle/>
          <a:p>
            <a:pPr eaLnBrk="1"/>
            <a:r>
              <a:rPr smtClean="0">
                <a:latin typeface="Arial" charset="0"/>
              </a:rPr>
              <a:t>Tipos de Tareas</a:t>
            </a:r>
          </a:p>
        </p:txBody>
      </p:sp>
      <p:graphicFrame>
        <p:nvGraphicFramePr>
          <p:cNvPr id="4" name="3 Marcador de contenido"/>
          <p:cNvGraphicFramePr>
            <a:graphicFrameLocks noGrp="1"/>
          </p:cNvGraphicFramePr>
          <p:nvPr>
            <p:ph idx="1"/>
          </p:nvPr>
        </p:nvGraphicFramePr>
        <p:xfrm>
          <a:off x="457200" y="3213100"/>
          <a:ext cx="8229600" cy="2595563"/>
        </p:xfrm>
        <a:graphic>
          <a:graphicData uri="http://schemas.openxmlformats.org/drawingml/2006/table">
            <a:tbl>
              <a:tblPr firstRow="1" bandRow="1">
                <a:tableStyleId>{8A107856-5554-42FB-B03E-39F5DBC370BA}</a:tableStyleId>
              </a:tblPr>
              <a:tblGrid>
                <a:gridCol w="4114800"/>
                <a:gridCol w="4114800"/>
              </a:tblGrid>
              <a:tr h="370840">
                <a:tc>
                  <a:txBody>
                    <a:bodyPr/>
                    <a:lstStyle/>
                    <a:p>
                      <a:pPr marL="127000" fontAlgn="t">
                        <a:spcBef>
                          <a:spcPts val="0"/>
                        </a:spcBef>
                        <a:spcAft>
                          <a:spcPts val="0"/>
                        </a:spcAft>
                      </a:pPr>
                      <a:r>
                        <a:rPr lang="es-ES" sz="1300" b="1" i="0" u="none" strike="noStrike" dirty="0">
                          <a:solidFill>
                            <a:srgbClr val="484848"/>
                          </a:solidFill>
                          <a:effectLst/>
                          <a:latin typeface="Arial"/>
                        </a:rPr>
                        <a:t>Gestión Proyecto-Project </a:t>
                      </a:r>
                      <a:r>
                        <a:rPr lang="es-ES" sz="1300" b="1" i="0" u="none" strike="noStrike" dirty="0" err="1">
                          <a:solidFill>
                            <a:srgbClr val="484848"/>
                          </a:solidFill>
                          <a:effectLst/>
                          <a:latin typeface="Arial"/>
                        </a:rPr>
                        <a:t>Mngmt</a:t>
                      </a:r>
                      <a:endParaRPr lang="es-ES" b="1" dirty="0">
                        <a:effectLst/>
                      </a:endParaRPr>
                    </a:p>
                  </a:txBody>
                  <a:tcPr marL="66675" marR="66675" marT="66675" marB="66675"/>
                </a:tc>
                <a:tc>
                  <a:txBody>
                    <a:bodyPr/>
                    <a:lstStyle/>
                    <a:p>
                      <a:pPr marL="127000" fontAlgn="t">
                        <a:spcBef>
                          <a:spcPts val="0"/>
                        </a:spcBef>
                        <a:spcAft>
                          <a:spcPts val="0"/>
                        </a:spcAft>
                      </a:pPr>
                      <a:r>
                        <a:rPr lang="es-ES" sz="1300" b="1" i="0" u="none" strike="noStrike" dirty="0">
                          <a:solidFill>
                            <a:srgbClr val="484848"/>
                          </a:solidFill>
                          <a:effectLst/>
                          <a:latin typeface="Arial"/>
                        </a:rPr>
                        <a:t>Diseño Tipos-</a:t>
                      </a:r>
                      <a:r>
                        <a:rPr lang="es-ES" sz="1300" b="1" i="0" u="none" strike="noStrike" dirty="0" err="1">
                          <a:solidFill>
                            <a:srgbClr val="484848"/>
                          </a:solidFill>
                          <a:effectLst/>
                          <a:latin typeface="Arial"/>
                        </a:rPr>
                        <a:t>Type</a:t>
                      </a:r>
                      <a:r>
                        <a:rPr lang="es-ES" sz="1300" b="1" i="0" u="none" strike="noStrike" dirty="0">
                          <a:solidFill>
                            <a:srgbClr val="484848"/>
                          </a:solidFill>
                          <a:effectLst/>
                          <a:latin typeface="Arial"/>
                        </a:rPr>
                        <a:t> </a:t>
                      </a:r>
                      <a:r>
                        <a:rPr lang="es-ES" sz="1300" b="1" i="0" u="none" strike="noStrike" dirty="0" err="1">
                          <a:solidFill>
                            <a:srgbClr val="484848"/>
                          </a:solidFill>
                          <a:effectLst/>
                          <a:latin typeface="Arial"/>
                        </a:rPr>
                        <a:t>Design</a:t>
                      </a:r>
                      <a:endParaRPr lang="es-ES" b="1" dirty="0">
                        <a:effectLst/>
                      </a:endParaRPr>
                    </a:p>
                  </a:txBody>
                  <a:tcPr marL="66675" marR="66675" marT="66675" marB="66675"/>
                </a:tc>
              </a:tr>
              <a:tr h="370840">
                <a:tc>
                  <a:txBody>
                    <a:bodyPr/>
                    <a:lstStyle/>
                    <a:p>
                      <a:pPr marL="127000" fontAlgn="t">
                        <a:spcBef>
                          <a:spcPts val="0"/>
                        </a:spcBef>
                        <a:spcAft>
                          <a:spcPts val="0"/>
                        </a:spcAft>
                      </a:pPr>
                      <a:r>
                        <a:rPr lang="es-ES" sz="1300" b="1" i="0" u="none" strike="noStrike" dirty="0">
                          <a:solidFill>
                            <a:srgbClr val="484848"/>
                          </a:solidFill>
                          <a:effectLst/>
                          <a:latin typeface="Arial"/>
                        </a:rPr>
                        <a:t>Investigación-</a:t>
                      </a:r>
                      <a:r>
                        <a:rPr lang="es-ES" sz="1300" b="1" i="0" u="none" strike="noStrike" dirty="0" err="1">
                          <a:solidFill>
                            <a:srgbClr val="484848"/>
                          </a:solidFill>
                          <a:effectLst/>
                          <a:latin typeface="Arial"/>
                        </a:rPr>
                        <a:t>Research</a:t>
                      </a:r>
                      <a:endParaRPr lang="es-ES" b="1" dirty="0">
                        <a:effectLst/>
                      </a:endParaRPr>
                    </a:p>
                  </a:txBody>
                  <a:tcPr marL="66675" marR="66675" marT="66675" marB="66675"/>
                </a:tc>
                <a:tc>
                  <a:txBody>
                    <a:bodyPr/>
                    <a:lstStyle/>
                    <a:p>
                      <a:pPr marL="127000" fontAlgn="t">
                        <a:spcBef>
                          <a:spcPts val="0"/>
                        </a:spcBef>
                        <a:spcAft>
                          <a:spcPts val="0"/>
                        </a:spcAft>
                      </a:pPr>
                      <a:r>
                        <a:rPr lang="es-ES" sz="1300" b="1" i="0" u="none" strike="noStrike">
                          <a:solidFill>
                            <a:srgbClr val="484848"/>
                          </a:solidFill>
                          <a:effectLst/>
                          <a:latin typeface="Arial"/>
                        </a:rPr>
                        <a:t>Programación-Coding</a:t>
                      </a:r>
                      <a:endParaRPr lang="es-ES" b="1">
                        <a:effectLst/>
                      </a:endParaRPr>
                    </a:p>
                  </a:txBody>
                  <a:tcPr marL="66675" marR="66675" marT="66675" marB="66675"/>
                </a:tc>
              </a:tr>
              <a:tr h="370840">
                <a:tc>
                  <a:txBody>
                    <a:bodyPr/>
                    <a:lstStyle/>
                    <a:p>
                      <a:pPr marL="127000" fontAlgn="t">
                        <a:spcBef>
                          <a:spcPts val="0"/>
                        </a:spcBef>
                        <a:spcAft>
                          <a:spcPts val="0"/>
                        </a:spcAft>
                      </a:pPr>
                      <a:r>
                        <a:rPr lang="es-ES" sz="1300" b="1" i="0" u="none" strike="noStrike" dirty="0">
                          <a:solidFill>
                            <a:srgbClr val="484848"/>
                          </a:solidFill>
                          <a:effectLst/>
                          <a:latin typeface="Arial"/>
                        </a:rPr>
                        <a:t>Requisitos-</a:t>
                      </a:r>
                      <a:r>
                        <a:rPr lang="es-ES" sz="1300" b="1" i="0" u="none" strike="noStrike" dirty="0" err="1">
                          <a:solidFill>
                            <a:srgbClr val="484848"/>
                          </a:solidFill>
                          <a:effectLst/>
                          <a:latin typeface="Arial"/>
                        </a:rPr>
                        <a:t>Requirements</a:t>
                      </a:r>
                      <a:endParaRPr lang="es-ES" b="1" dirty="0">
                        <a:effectLst/>
                      </a:endParaRPr>
                    </a:p>
                  </a:txBody>
                  <a:tcPr marL="66675" marR="66675" marT="66675" marB="66675"/>
                </a:tc>
                <a:tc>
                  <a:txBody>
                    <a:bodyPr/>
                    <a:lstStyle/>
                    <a:p>
                      <a:pPr marL="127000" fontAlgn="t">
                        <a:spcBef>
                          <a:spcPts val="0"/>
                        </a:spcBef>
                        <a:spcAft>
                          <a:spcPts val="0"/>
                        </a:spcAft>
                      </a:pPr>
                      <a:r>
                        <a:rPr lang="es-ES" sz="1300" b="1" i="0" u="none" strike="noStrike" dirty="0">
                          <a:solidFill>
                            <a:srgbClr val="484848"/>
                          </a:solidFill>
                          <a:effectLst/>
                          <a:latin typeface="Arial"/>
                        </a:rPr>
                        <a:t>Pruebas-</a:t>
                      </a:r>
                      <a:r>
                        <a:rPr lang="es-ES" sz="1300" b="1" i="0" u="none" strike="noStrike" dirty="0" err="1">
                          <a:solidFill>
                            <a:srgbClr val="484848"/>
                          </a:solidFill>
                          <a:effectLst/>
                          <a:latin typeface="Arial"/>
                        </a:rPr>
                        <a:t>Testing</a:t>
                      </a:r>
                      <a:endParaRPr lang="es-ES" b="1" dirty="0">
                        <a:effectLst/>
                      </a:endParaRPr>
                    </a:p>
                  </a:txBody>
                  <a:tcPr marL="66675" marR="66675" marT="66675" marB="66675"/>
                </a:tc>
              </a:tr>
              <a:tr h="370840">
                <a:tc>
                  <a:txBody>
                    <a:bodyPr/>
                    <a:lstStyle/>
                    <a:p>
                      <a:pPr marL="127000" fontAlgn="t">
                        <a:spcBef>
                          <a:spcPts val="0"/>
                        </a:spcBef>
                        <a:spcAft>
                          <a:spcPts val="0"/>
                        </a:spcAft>
                      </a:pPr>
                      <a:r>
                        <a:rPr lang="es-ES" sz="1300" b="1" i="0" u="none" strike="noStrike" dirty="0">
                          <a:solidFill>
                            <a:srgbClr val="484848"/>
                          </a:solidFill>
                          <a:effectLst/>
                          <a:latin typeface="Arial"/>
                        </a:rPr>
                        <a:t>Análisis-</a:t>
                      </a:r>
                      <a:r>
                        <a:rPr lang="es-ES" sz="1300" b="1" i="0" u="none" strike="noStrike" dirty="0" err="1">
                          <a:solidFill>
                            <a:srgbClr val="484848"/>
                          </a:solidFill>
                          <a:effectLst/>
                          <a:latin typeface="Arial"/>
                        </a:rPr>
                        <a:t>Analysis</a:t>
                      </a:r>
                      <a:endParaRPr lang="es-ES" b="1" dirty="0">
                        <a:effectLst/>
                      </a:endParaRPr>
                    </a:p>
                  </a:txBody>
                  <a:tcPr marL="66675" marR="66675" marT="66675" marB="66675"/>
                </a:tc>
                <a:tc>
                  <a:txBody>
                    <a:bodyPr/>
                    <a:lstStyle/>
                    <a:p>
                      <a:pPr marL="127000" fontAlgn="t">
                        <a:spcBef>
                          <a:spcPts val="0"/>
                        </a:spcBef>
                        <a:spcAft>
                          <a:spcPts val="0"/>
                        </a:spcAft>
                      </a:pPr>
                      <a:r>
                        <a:rPr lang="es-ES" sz="1300" b="1" i="0" u="none" strike="noStrike">
                          <a:solidFill>
                            <a:srgbClr val="484848"/>
                          </a:solidFill>
                          <a:effectLst/>
                          <a:latin typeface="Arial"/>
                        </a:rPr>
                        <a:t>Soporte-Support</a:t>
                      </a:r>
                      <a:endParaRPr lang="es-ES" b="1">
                        <a:effectLst/>
                      </a:endParaRPr>
                    </a:p>
                  </a:txBody>
                  <a:tcPr marL="66675" marR="66675" marT="66675" marB="66675"/>
                </a:tc>
              </a:tr>
              <a:tr h="370840">
                <a:tc>
                  <a:txBody>
                    <a:bodyPr/>
                    <a:lstStyle/>
                    <a:p>
                      <a:pPr marL="127000" fontAlgn="t">
                        <a:spcBef>
                          <a:spcPts val="0"/>
                        </a:spcBef>
                        <a:spcAft>
                          <a:spcPts val="0"/>
                        </a:spcAft>
                      </a:pPr>
                      <a:r>
                        <a:rPr lang="es-ES" sz="1300" b="1" i="0" u="none" strike="noStrike" dirty="0">
                          <a:solidFill>
                            <a:srgbClr val="484848"/>
                          </a:solidFill>
                          <a:effectLst/>
                          <a:latin typeface="Arial"/>
                        </a:rPr>
                        <a:t>Arquitectura-</a:t>
                      </a:r>
                      <a:r>
                        <a:rPr lang="es-ES" sz="1300" b="1" i="0" u="none" strike="noStrike" dirty="0" err="1">
                          <a:solidFill>
                            <a:srgbClr val="484848"/>
                          </a:solidFill>
                          <a:effectLst/>
                          <a:latin typeface="Arial"/>
                        </a:rPr>
                        <a:t>Architecture</a:t>
                      </a:r>
                      <a:endParaRPr lang="es-ES" b="1" dirty="0">
                        <a:effectLst/>
                      </a:endParaRPr>
                    </a:p>
                  </a:txBody>
                  <a:tcPr marL="66675" marR="66675" marT="66675" marB="66675"/>
                </a:tc>
                <a:tc>
                  <a:txBody>
                    <a:bodyPr/>
                    <a:lstStyle/>
                    <a:p>
                      <a:pPr marL="127000" fontAlgn="t">
                        <a:spcBef>
                          <a:spcPts val="0"/>
                        </a:spcBef>
                        <a:spcAft>
                          <a:spcPts val="0"/>
                        </a:spcAft>
                      </a:pPr>
                      <a:r>
                        <a:rPr lang="es-ES" sz="1300" b="1" i="0" u="none" strike="noStrike" dirty="0">
                          <a:solidFill>
                            <a:srgbClr val="484848"/>
                          </a:solidFill>
                          <a:effectLst/>
                          <a:latin typeface="Arial"/>
                        </a:rPr>
                        <a:t>Presentación-</a:t>
                      </a:r>
                      <a:r>
                        <a:rPr lang="es-ES" sz="1300" b="1" i="0" u="none" strike="noStrike" dirty="0" err="1">
                          <a:solidFill>
                            <a:srgbClr val="484848"/>
                          </a:solidFill>
                          <a:effectLst/>
                          <a:latin typeface="Arial"/>
                        </a:rPr>
                        <a:t>Presentation</a:t>
                      </a:r>
                      <a:endParaRPr lang="es-ES" b="1" dirty="0">
                        <a:effectLst/>
                      </a:endParaRPr>
                    </a:p>
                  </a:txBody>
                  <a:tcPr marL="66675" marR="66675" marT="66675" marB="66675"/>
                </a:tc>
              </a:tr>
              <a:tr h="370840">
                <a:tc>
                  <a:txBody>
                    <a:bodyPr/>
                    <a:lstStyle/>
                    <a:p>
                      <a:pPr marL="127000" fontAlgn="t">
                        <a:spcBef>
                          <a:spcPts val="0"/>
                        </a:spcBef>
                        <a:spcAft>
                          <a:spcPts val="0"/>
                        </a:spcAft>
                      </a:pPr>
                      <a:r>
                        <a:rPr lang="es-ES" sz="1300" b="1" i="0" u="none" strike="noStrike">
                          <a:solidFill>
                            <a:srgbClr val="484848"/>
                          </a:solidFill>
                          <a:effectLst/>
                          <a:latin typeface="Arial"/>
                        </a:rPr>
                        <a:t>Microdiseño-Component Design</a:t>
                      </a:r>
                      <a:endParaRPr lang="es-ES" b="1">
                        <a:effectLst/>
                      </a:endParaRPr>
                    </a:p>
                  </a:txBody>
                  <a:tcPr marL="66675" marR="66675" marT="66675" marB="66675"/>
                </a:tc>
                <a:tc>
                  <a:txBody>
                    <a:bodyPr/>
                    <a:lstStyle/>
                    <a:p>
                      <a:pPr marL="127000" fontAlgn="t">
                        <a:spcBef>
                          <a:spcPts val="0"/>
                        </a:spcBef>
                        <a:spcAft>
                          <a:spcPts val="0"/>
                        </a:spcAft>
                      </a:pPr>
                      <a:r>
                        <a:rPr lang="es-ES" sz="1300" b="1" i="0" u="none" strike="noStrike" dirty="0">
                          <a:solidFill>
                            <a:srgbClr val="484848"/>
                          </a:solidFill>
                          <a:effectLst/>
                          <a:latin typeface="Arial"/>
                        </a:rPr>
                        <a:t>Despliegue-</a:t>
                      </a:r>
                      <a:r>
                        <a:rPr lang="es-ES" sz="1300" b="1" i="0" u="none" strike="noStrike" dirty="0" err="1">
                          <a:solidFill>
                            <a:srgbClr val="484848"/>
                          </a:solidFill>
                          <a:effectLst/>
                          <a:latin typeface="Arial"/>
                        </a:rPr>
                        <a:t>Deployment</a:t>
                      </a:r>
                      <a:endParaRPr lang="es-ES" b="1" dirty="0">
                        <a:effectLst/>
                      </a:endParaRPr>
                    </a:p>
                  </a:txBody>
                  <a:tcPr marL="66675" marR="66675" marT="66675" marB="66675"/>
                </a:tc>
              </a:tr>
              <a:tr h="370840">
                <a:tc>
                  <a:txBody>
                    <a:bodyPr/>
                    <a:lstStyle/>
                    <a:p>
                      <a:pPr marL="127000" fontAlgn="t">
                        <a:spcBef>
                          <a:spcPts val="0"/>
                        </a:spcBef>
                        <a:spcAft>
                          <a:spcPts val="0"/>
                        </a:spcAft>
                      </a:pPr>
                      <a:r>
                        <a:rPr lang="es-ES" sz="1300" b="1" i="0" u="none" strike="noStrike" dirty="0">
                          <a:solidFill>
                            <a:srgbClr val="484848"/>
                          </a:solidFill>
                          <a:effectLst/>
                          <a:latin typeface="Arial"/>
                        </a:rPr>
                        <a:t>Modelado Datos-Data </a:t>
                      </a:r>
                      <a:r>
                        <a:rPr lang="es-ES" sz="1300" b="1" i="0" u="none" strike="noStrike" dirty="0" err="1">
                          <a:solidFill>
                            <a:srgbClr val="484848"/>
                          </a:solidFill>
                          <a:effectLst/>
                          <a:latin typeface="Arial"/>
                        </a:rPr>
                        <a:t>Modelling</a:t>
                      </a:r>
                      <a:endParaRPr lang="es-ES" b="1" dirty="0">
                        <a:effectLst/>
                      </a:endParaRPr>
                    </a:p>
                  </a:txBody>
                  <a:tcPr marL="66675" marR="66675" marT="66675" marB="66675"/>
                </a:tc>
                <a:tc>
                  <a:txBody>
                    <a:bodyPr/>
                    <a:lstStyle/>
                    <a:p>
                      <a:pPr marL="127000" fontAlgn="t">
                        <a:spcBef>
                          <a:spcPts val="0"/>
                        </a:spcBef>
                        <a:spcAft>
                          <a:spcPts val="0"/>
                        </a:spcAft>
                      </a:pPr>
                      <a:r>
                        <a:rPr lang="es-ES" sz="1300" b="1" i="0" u="none" strike="noStrike" dirty="0">
                          <a:solidFill>
                            <a:srgbClr val="484848"/>
                          </a:solidFill>
                          <a:effectLst/>
                          <a:latin typeface="Arial"/>
                        </a:rPr>
                        <a:t>Otros-</a:t>
                      </a:r>
                      <a:r>
                        <a:rPr lang="es-ES" sz="1300" b="1" i="0" u="none" strike="noStrike" dirty="0" err="1">
                          <a:solidFill>
                            <a:srgbClr val="484848"/>
                          </a:solidFill>
                          <a:effectLst/>
                          <a:latin typeface="Arial"/>
                        </a:rPr>
                        <a:t>Others</a:t>
                      </a:r>
                      <a:endParaRPr lang="es-ES" b="1" dirty="0">
                        <a:effectLst/>
                      </a:endParaRPr>
                    </a:p>
                  </a:txBody>
                  <a:tcPr marL="66675" marR="66675" marT="66675" marB="66675"/>
                </a:tc>
              </a:tr>
            </a:tbl>
          </a:graphicData>
        </a:graphic>
      </p:graphicFrame>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1 Título"/>
          <p:cNvSpPr txBox="1">
            <a:spLocks noGrp="1"/>
          </p:cNvSpPr>
          <p:nvPr>
            <p:ph type="title"/>
          </p:nvPr>
        </p:nvSpPr>
        <p:spPr>
          <a:xfrm>
            <a:off x="457200" y="274638"/>
            <a:ext cx="8229600" cy="850900"/>
          </a:xfrm>
        </p:spPr>
        <p:txBody>
          <a:bodyPr/>
          <a:lstStyle/>
          <a:p>
            <a:pPr eaLnBrk="1"/>
            <a:r>
              <a:rPr smtClean="0">
                <a:latin typeface="Arial" charset="0"/>
              </a:rPr>
              <a:t>Flujo y Estado de las Tareas</a:t>
            </a:r>
          </a:p>
        </p:txBody>
      </p:sp>
      <p:pic>
        <p:nvPicPr>
          <p:cNvPr id="70658" name="Picture 2" descr="C:\Users\Enrique Menor\Desktop\I2FACTORY\AREA EJECUCION\PROYECTOS\ProjETSII\Redmine Projetsii Workflow GRANDE.png"/>
          <p:cNvPicPr>
            <a:picLocks noChangeAspect="1" noChangeArrowheads="1"/>
          </p:cNvPicPr>
          <p:nvPr/>
        </p:nvPicPr>
        <p:blipFill>
          <a:blip r:embed="rId3"/>
          <a:srcRect l="1324" t="1482" r="1324" b="11800"/>
          <a:stretch>
            <a:fillRect/>
          </a:stretch>
        </p:blipFill>
        <p:spPr bwMode="auto">
          <a:xfrm>
            <a:off x="1258888" y="1557338"/>
            <a:ext cx="6842125" cy="4970462"/>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1 Título"/>
          <p:cNvSpPr txBox="1">
            <a:spLocks noGrp="1"/>
          </p:cNvSpPr>
          <p:nvPr>
            <p:ph type="title"/>
          </p:nvPr>
        </p:nvSpPr>
        <p:spPr>
          <a:xfrm>
            <a:off x="457200" y="274638"/>
            <a:ext cx="8229600" cy="850900"/>
          </a:xfrm>
        </p:spPr>
        <p:txBody>
          <a:bodyPr/>
          <a:lstStyle/>
          <a:p>
            <a:pPr eaLnBrk="1"/>
            <a:r>
              <a:rPr smtClean="0">
                <a:latin typeface="Arial" charset="0"/>
              </a:rPr>
              <a:t>Tareas Relacionadas</a:t>
            </a:r>
          </a:p>
        </p:txBody>
      </p:sp>
      <p:sp>
        <p:nvSpPr>
          <p:cNvPr id="72706" name="2 Marcador de contenido"/>
          <p:cNvSpPr txBox="1">
            <a:spLocks noGrp="1"/>
          </p:cNvSpPr>
          <p:nvPr>
            <p:ph idx="1"/>
          </p:nvPr>
        </p:nvSpPr>
        <p:spPr>
          <a:xfrm>
            <a:off x="457200" y="1700213"/>
            <a:ext cx="8229600" cy="4537075"/>
          </a:xfrm>
        </p:spPr>
        <p:txBody>
          <a:bodyPr/>
          <a:lstStyle/>
          <a:p>
            <a:pPr eaLnBrk="1"/>
            <a:r>
              <a:rPr sz="2800" smtClean="0">
                <a:latin typeface="Arial" charset="0"/>
              </a:rPr>
              <a:t>Relaciones:</a:t>
            </a:r>
          </a:p>
          <a:p>
            <a:pPr lvl="1" eaLnBrk="1"/>
            <a:r>
              <a:rPr sz="2400" smtClean="0">
                <a:latin typeface="Arial" charset="0"/>
              </a:rPr>
              <a:t>Si B duplica A, cerrar A cierra B</a:t>
            </a:r>
          </a:p>
          <a:p>
            <a:pPr lvl="1" eaLnBrk="1"/>
            <a:r>
              <a:rPr sz="2400" smtClean="0">
                <a:latin typeface="Arial" charset="0"/>
              </a:rPr>
              <a:t>Si B bloquea A, A no puede cerrarse antes que B</a:t>
            </a:r>
          </a:p>
          <a:p>
            <a:pPr lvl="1" eaLnBrk="1"/>
            <a:r>
              <a:rPr sz="2400" smtClean="0">
                <a:latin typeface="Arial" charset="0"/>
              </a:rPr>
              <a:t>Si A precede a B, fecha inicio B &gt; fecha fin A </a:t>
            </a:r>
          </a:p>
          <a:p>
            <a:pPr lvl="1" eaLnBrk="1"/>
            <a:endParaRPr sz="2400" smtClean="0">
              <a:latin typeface="Arial" charset="0"/>
            </a:endParaRPr>
          </a:p>
          <a:p>
            <a:pPr lvl="1" eaLnBrk="1"/>
            <a:endParaRPr sz="2400" smtClean="0">
              <a:latin typeface="Arial" charset="0"/>
            </a:endParaRPr>
          </a:p>
        </p:txBody>
      </p:sp>
      <p:grpSp>
        <p:nvGrpSpPr>
          <p:cNvPr id="72707" name="3 Grupo"/>
          <p:cNvGrpSpPr>
            <a:grpSpLocks/>
          </p:cNvGrpSpPr>
          <p:nvPr/>
        </p:nvGrpSpPr>
        <p:grpSpPr bwMode="auto">
          <a:xfrm>
            <a:off x="250825" y="3860800"/>
            <a:ext cx="8748713" cy="2160588"/>
            <a:chOff x="251520" y="4293096"/>
            <a:chExt cx="8748464" cy="2160240"/>
          </a:xfrm>
        </p:grpSpPr>
        <p:pic>
          <p:nvPicPr>
            <p:cNvPr id="72708" name="Picture 2"/>
            <p:cNvPicPr>
              <a:picLocks noChangeAspect="1" noChangeArrowheads="1"/>
            </p:cNvPicPr>
            <p:nvPr/>
          </p:nvPicPr>
          <p:blipFill>
            <a:blip r:embed="rId3"/>
            <a:srcRect/>
            <a:stretch>
              <a:fillRect/>
            </a:stretch>
          </p:blipFill>
          <p:spPr bwMode="auto">
            <a:xfrm>
              <a:off x="251520" y="4293096"/>
              <a:ext cx="8748464" cy="1322546"/>
            </a:xfrm>
            <a:prstGeom prst="rect">
              <a:avLst/>
            </a:prstGeom>
            <a:noFill/>
            <a:ln w="9525">
              <a:noFill/>
              <a:miter lim="800000"/>
              <a:headEnd/>
              <a:tailEnd/>
            </a:ln>
          </p:spPr>
        </p:pic>
        <p:pic>
          <p:nvPicPr>
            <p:cNvPr id="72709" name="Picture 3"/>
            <p:cNvPicPr>
              <a:picLocks noChangeAspect="1" noChangeArrowheads="1"/>
            </p:cNvPicPr>
            <p:nvPr/>
          </p:nvPicPr>
          <p:blipFill>
            <a:blip r:embed="rId4"/>
            <a:srcRect/>
            <a:stretch>
              <a:fillRect/>
            </a:stretch>
          </p:blipFill>
          <p:spPr bwMode="auto">
            <a:xfrm>
              <a:off x="323528" y="5141893"/>
              <a:ext cx="1164708" cy="1311443"/>
            </a:xfrm>
            <a:prstGeom prst="rect">
              <a:avLst/>
            </a:prstGeom>
            <a:noFill/>
            <a:ln w="9525">
              <a:noFill/>
              <a:miter lim="800000"/>
              <a:headEnd/>
              <a:tailEnd/>
            </a:ln>
          </p:spPr>
        </p:pic>
      </p:gr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29">
    <p:spTree>
      <p:nvGrpSpPr>
        <p:cNvPr id="1" name=""/>
        <p:cNvGrpSpPr/>
        <p:nvPr/>
      </p:nvGrpSpPr>
      <p:grpSpPr>
        <a:xfrm>
          <a:off x="0" y="0"/>
          <a:ext cx="0" cy="0"/>
          <a:chOff x="0" y="0"/>
          <a:chExt cx="0" cy="0"/>
        </a:xfrm>
      </p:grpSpPr>
      <p:sp>
        <p:nvSpPr>
          <p:cNvPr id="19457" name="7 Título"/>
          <p:cNvSpPr txBox="1">
            <a:spLocks noGrp="1"/>
          </p:cNvSpPr>
          <p:nvPr>
            <p:ph type="ctrTitle"/>
          </p:nvPr>
        </p:nvSpPr>
        <p:spPr>
          <a:xfrm>
            <a:off x="685800" y="2390775"/>
            <a:ext cx="7772400" cy="3630613"/>
          </a:xfrm>
        </p:spPr>
        <p:txBody>
          <a:bodyPr/>
          <a:lstStyle/>
          <a:p>
            <a:pPr eaLnBrk="1"/>
            <a:r>
              <a:rPr sz="4000" b="1" smtClean="0">
                <a:solidFill>
                  <a:srgbClr val="C0504D"/>
                </a:solidFill>
                <a:latin typeface="Arial" charset="0"/>
              </a:rPr>
              <a:t/>
            </a:r>
            <a:br>
              <a:rPr sz="4000" b="1" smtClean="0">
                <a:solidFill>
                  <a:srgbClr val="C0504D"/>
                </a:solidFill>
                <a:latin typeface="Arial" charset="0"/>
              </a:rPr>
            </a:br>
            <a:r>
              <a:rPr sz="4000" b="1" smtClean="0">
                <a:solidFill>
                  <a:srgbClr val="C0504D"/>
                </a:solidFill>
                <a:latin typeface="Arial" charset="0"/>
              </a:rPr>
              <a:t>ÍNDICE</a:t>
            </a:r>
            <a:br>
              <a:rPr sz="4000" b="1" smtClean="0">
                <a:solidFill>
                  <a:srgbClr val="C0504D"/>
                </a:solidFill>
                <a:latin typeface="Arial" charset="0"/>
              </a:rPr>
            </a:br>
            <a:r>
              <a:rPr sz="4000" b="1" smtClean="0">
                <a:latin typeface="Arial" charset="0"/>
              </a:rPr>
              <a:t/>
            </a:r>
            <a:br>
              <a:rPr sz="4000" b="1" smtClean="0">
                <a:latin typeface="Arial" charset="0"/>
              </a:rPr>
            </a:br>
            <a:r>
              <a:rPr sz="4000" b="1" smtClean="0">
                <a:latin typeface="Arial" charset="0"/>
              </a:rPr>
              <a:t>Presentación del servicio</a:t>
            </a:r>
            <a:br>
              <a:rPr sz="4000" b="1" smtClean="0">
                <a:latin typeface="Arial" charset="0"/>
              </a:rPr>
            </a:br>
            <a:r>
              <a:rPr sz="4000" smtClean="0">
                <a:latin typeface="Arial" charset="0"/>
              </a:rPr>
              <a:t>Descripción del sistema</a:t>
            </a:r>
            <a:br>
              <a:rPr sz="4000" smtClean="0">
                <a:latin typeface="Arial" charset="0"/>
              </a:rPr>
            </a:br>
            <a:r>
              <a:rPr sz="4000" smtClean="0">
                <a:latin typeface="Arial" charset="0"/>
              </a:rPr>
              <a:t>Guía rápida y acciones básicas</a:t>
            </a:r>
            <a:br>
              <a:rPr sz="4000" smtClean="0">
                <a:latin typeface="Arial" charset="0"/>
              </a:rPr>
            </a:br>
            <a:endParaRPr sz="4000" smtClean="0">
              <a:latin typeface="Arial" charset="0"/>
            </a:endParaRP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Slide37">
    <p:spTree>
      <p:nvGrpSpPr>
        <p:cNvPr id="1" name=""/>
        <p:cNvGrpSpPr/>
        <p:nvPr/>
      </p:nvGrpSpPr>
      <p:grpSpPr>
        <a:xfrm>
          <a:off x="0" y="0"/>
          <a:ext cx="0" cy="0"/>
          <a:chOff x="0" y="0"/>
          <a:chExt cx="0" cy="0"/>
        </a:xfrm>
      </p:grpSpPr>
      <p:pic>
        <p:nvPicPr>
          <p:cNvPr id="74753" name="Picture 2"/>
          <p:cNvPicPr>
            <a:picLocks noChangeAspect="1" noChangeArrowheads="1"/>
          </p:cNvPicPr>
          <p:nvPr/>
        </p:nvPicPr>
        <p:blipFill>
          <a:blip r:embed="rId3"/>
          <a:srcRect/>
          <a:stretch>
            <a:fillRect/>
          </a:stretch>
        </p:blipFill>
        <p:spPr bwMode="auto">
          <a:xfrm>
            <a:off x="203200" y="2841625"/>
            <a:ext cx="8666163" cy="3073400"/>
          </a:xfrm>
          <a:prstGeom prst="rect">
            <a:avLst/>
          </a:prstGeom>
          <a:noFill/>
          <a:ln w="9525">
            <a:noFill/>
            <a:miter lim="800000"/>
            <a:headEnd/>
            <a:tailEnd/>
          </a:ln>
        </p:spPr>
      </p:pic>
      <p:sp>
        <p:nvSpPr>
          <p:cNvPr id="74754" name="1 Título"/>
          <p:cNvSpPr txBox="1">
            <a:spLocks noGrp="1"/>
          </p:cNvSpPr>
          <p:nvPr>
            <p:ph type="title"/>
          </p:nvPr>
        </p:nvSpPr>
        <p:spPr>
          <a:xfrm>
            <a:off x="457200" y="274638"/>
            <a:ext cx="8229600" cy="850900"/>
          </a:xfrm>
        </p:spPr>
        <p:txBody>
          <a:bodyPr/>
          <a:lstStyle/>
          <a:p>
            <a:pPr eaLnBrk="1"/>
            <a:r>
              <a:rPr smtClean="0">
                <a:latin typeface="Arial" charset="0"/>
              </a:rPr>
              <a:t>Lista de Tareas</a:t>
            </a:r>
          </a:p>
        </p:txBody>
      </p:sp>
      <p:sp>
        <p:nvSpPr>
          <p:cNvPr id="74755" name="2 Marcador de contenido"/>
          <p:cNvSpPr txBox="1">
            <a:spLocks noGrp="1"/>
          </p:cNvSpPr>
          <p:nvPr>
            <p:ph idx="1"/>
          </p:nvPr>
        </p:nvSpPr>
        <p:spPr>
          <a:xfrm>
            <a:off x="457200" y="1700213"/>
            <a:ext cx="8229600" cy="4537075"/>
          </a:xfrm>
        </p:spPr>
        <p:txBody>
          <a:bodyPr/>
          <a:lstStyle/>
          <a:p>
            <a:pPr eaLnBrk="1"/>
            <a:r>
              <a:rPr sz="2800" smtClean="0">
                <a:latin typeface="Arial" charset="0"/>
              </a:rPr>
              <a:t>Muestra las tareas abiertas por defecto</a:t>
            </a:r>
          </a:p>
          <a:p>
            <a:pPr eaLnBrk="1"/>
            <a:r>
              <a:rPr sz="2800" smtClean="0">
                <a:latin typeface="Arial" charset="0"/>
              </a:rPr>
              <a:t>Posibilidad de crear y guardar consultas</a:t>
            </a:r>
          </a:p>
        </p:txBody>
      </p:sp>
      <p:sp>
        <p:nvSpPr>
          <p:cNvPr id="4" name="3 Elipse"/>
          <p:cNvSpPr/>
          <p:nvPr/>
        </p:nvSpPr>
        <p:spPr>
          <a:xfrm>
            <a:off x="1403350" y="3932238"/>
            <a:ext cx="865188" cy="265112"/>
          </a:xfrm>
          <a:prstGeom prst="ellipse">
            <a:avLst/>
          </a:prstGeom>
          <a:noFill/>
        </p:spPr>
        <p:style>
          <a:lnRef idx="2">
            <a:schemeClr val="accent2"/>
          </a:lnRef>
          <a:fillRef idx="1">
            <a:schemeClr val="lt1"/>
          </a:fillRef>
          <a:effectRef idx="0">
            <a:schemeClr val="accent2"/>
          </a:effectRef>
          <a:fontRef idx="minor">
            <a:schemeClr val="dk1"/>
          </a:fontRef>
        </p:style>
        <p:txBody>
          <a:bodyPr anchor="ctr"/>
          <a:lstStyle/>
          <a:p>
            <a:pPr algn="ctr" fontAlgn="auto">
              <a:spcBef>
                <a:spcPts val="0"/>
              </a:spcBef>
              <a:spcAft>
                <a:spcPts val="0"/>
              </a:spcAft>
              <a:defRPr/>
            </a:pPr>
            <a:endParaRPr lang="es-ES"/>
          </a:p>
        </p:txBody>
      </p:sp>
      <p:pic>
        <p:nvPicPr>
          <p:cNvPr id="1028" name="Picture 4"/>
          <p:cNvPicPr>
            <a:picLocks noChangeAspect="1" noChangeArrowheads="1"/>
          </p:cNvPicPr>
          <p:nvPr/>
        </p:nvPicPr>
        <p:blipFill>
          <a:blip r:embed="rId4"/>
          <a:srcRect/>
          <a:stretch>
            <a:fillRect/>
          </a:stretch>
        </p:blipFill>
        <p:spPr bwMode="auto">
          <a:xfrm>
            <a:off x="2051050" y="3308350"/>
            <a:ext cx="819150" cy="1085850"/>
          </a:xfrm>
          <a:prstGeom prst="rect">
            <a:avLst/>
          </a:prstGeom>
          <a:noFill/>
          <a:ln w="9525">
            <a:noFill/>
            <a:miter lim="800000"/>
            <a:headEnd/>
            <a:tailEnd/>
          </a:ln>
        </p:spPr>
      </p:pic>
      <p:pic>
        <p:nvPicPr>
          <p:cNvPr id="1027" name="Picture 3"/>
          <p:cNvPicPr>
            <a:picLocks noChangeAspect="1" noChangeArrowheads="1"/>
          </p:cNvPicPr>
          <p:nvPr/>
        </p:nvPicPr>
        <p:blipFill>
          <a:blip r:embed="rId5"/>
          <a:srcRect/>
          <a:stretch>
            <a:fillRect/>
          </a:stretch>
        </p:blipFill>
        <p:spPr bwMode="auto">
          <a:xfrm>
            <a:off x="203200" y="5562600"/>
            <a:ext cx="8666163" cy="314325"/>
          </a:xfrm>
          <a:prstGeom prst="rect">
            <a:avLst/>
          </a:prstGeom>
          <a:noFill/>
          <a:ln w="9525">
            <a:noFill/>
            <a:miter lim="800000"/>
            <a:headEnd/>
            <a:tailEnd/>
          </a:ln>
        </p:spPr>
      </p:pic>
      <p:pic>
        <p:nvPicPr>
          <p:cNvPr id="1031" name="Picture 7"/>
          <p:cNvPicPr>
            <a:picLocks noChangeAspect="1" noChangeArrowheads="1"/>
          </p:cNvPicPr>
          <p:nvPr/>
        </p:nvPicPr>
        <p:blipFill>
          <a:blip r:embed="rId6"/>
          <a:srcRect/>
          <a:stretch>
            <a:fillRect/>
          </a:stretch>
        </p:blipFill>
        <p:spPr bwMode="auto">
          <a:xfrm>
            <a:off x="4859338" y="3308350"/>
            <a:ext cx="1368425" cy="2484438"/>
          </a:xfrm>
          <a:prstGeom prst="rect">
            <a:avLst/>
          </a:prstGeom>
          <a:noFill/>
          <a:ln w="9525">
            <a:noFill/>
            <a:miter lim="800000"/>
            <a:headEnd/>
            <a:tailEnd/>
          </a:ln>
        </p:spPr>
      </p:pic>
      <p:pic>
        <p:nvPicPr>
          <p:cNvPr id="1029" name="Picture 5"/>
          <p:cNvPicPr>
            <a:picLocks noChangeAspect="1" noChangeArrowheads="1"/>
          </p:cNvPicPr>
          <p:nvPr/>
        </p:nvPicPr>
        <p:blipFill>
          <a:blip r:embed="rId7"/>
          <a:srcRect/>
          <a:stretch>
            <a:fillRect/>
          </a:stretch>
        </p:blipFill>
        <p:spPr bwMode="auto">
          <a:xfrm>
            <a:off x="7573963" y="3332163"/>
            <a:ext cx="1295400" cy="2457450"/>
          </a:xfrm>
          <a:prstGeom prst="rect">
            <a:avLst/>
          </a:prstGeom>
          <a:noFill/>
          <a:ln w="9525">
            <a:noFill/>
            <a:miter lim="800000"/>
            <a:headEnd/>
            <a:tailEnd/>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randombar(horizontal)">
                                      <p:cBhvr>
                                        <p:cTn id="7" dur="500"/>
                                        <p:tgtEl>
                                          <p:spTgt spid="102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xit" presetSubtype="10" fill="hold" nodeType="clickEffect">
                                  <p:stCondLst>
                                    <p:cond delay="0"/>
                                  </p:stCondLst>
                                  <p:childTnLst>
                                    <p:animEffect transition="out" filter="randombar(horizontal)">
                                      <p:cBhvr>
                                        <p:cTn id="11" dur="500"/>
                                        <p:tgtEl>
                                          <p:spTgt spid="1028"/>
                                        </p:tgtEl>
                                      </p:cBhvr>
                                    </p:animEffect>
                                    <p:set>
                                      <p:cBhvr>
                                        <p:cTn id="12" dur="1" fill="hold">
                                          <p:stCondLst>
                                            <p:cond delay="499"/>
                                          </p:stCondLst>
                                        </p:cTn>
                                        <p:tgtEl>
                                          <p:spTgt spid="102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029"/>
                                        </p:tgtEl>
                                        <p:attrNameLst>
                                          <p:attrName>style.visibility</p:attrName>
                                        </p:attrNameLst>
                                      </p:cBhvr>
                                      <p:to>
                                        <p:strVal val="visible"/>
                                      </p:to>
                                    </p:set>
                                    <p:animEffect transition="in" filter="randombar(horizontal)">
                                      <p:cBhvr>
                                        <p:cTn id="17" dur="500"/>
                                        <p:tgtEl>
                                          <p:spTgt spid="1029"/>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xit" presetSubtype="10" fill="hold" nodeType="clickEffect">
                                  <p:stCondLst>
                                    <p:cond delay="0"/>
                                  </p:stCondLst>
                                  <p:childTnLst>
                                    <p:animEffect transition="out" filter="randombar(horizontal)">
                                      <p:cBhvr>
                                        <p:cTn id="21" dur="500"/>
                                        <p:tgtEl>
                                          <p:spTgt spid="1029"/>
                                        </p:tgtEl>
                                      </p:cBhvr>
                                    </p:animEffect>
                                    <p:set>
                                      <p:cBhvr>
                                        <p:cTn id="22" dur="1" fill="hold">
                                          <p:stCondLst>
                                            <p:cond delay="499"/>
                                          </p:stCondLst>
                                        </p:cTn>
                                        <p:tgtEl>
                                          <p:spTgt spid="102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4"/>
                                        </p:tgtEl>
                                      </p:cBhvr>
                                    </p:animEffect>
                                    <p:set>
                                      <p:cBhvr>
                                        <p:cTn id="32" dur="1" fill="hold">
                                          <p:stCondLst>
                                            <p:cond delay="499"/>
                                          </p:stCondLst>
                                        </p:cTn>
                                        <p:tgtEl>
                                          <p:spTgt spid="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27"/>
                                        </p:tgtEl>
                                        <p:attrNameLst>
                                          <p:attrName>style.visibility</p:attrName>
                                        </p:attrNameLst>
                                      </p:cBhvr>
                                      <p:to>
                                        <p:strVal val="visible"/>
                                      </p:to>
                                    </p:set>
                                    <p:animEffect transition="in" filter="fade">
                                      <p:cBhvr>
                                        <p:cTn id="37" dur="500"/>
                                        <p:tgtEl>
                                          <p:spTgt spid="1027"/>
                                        </p:tgtEl>
                                      </p:cBhvr>
                                    </p:animEffect>
                                  </p:childTnLst>
                                </p:cTn>
                              </p:par>
                            </p:childTnLst>
                          </p:cTn>
                        </p:par>
                        <p:par>
                          <p:cTn id="38" fill="hold">
                            <p:stCondLst>
                              <p:cond delay="500"/>
                            </p:stCondLst>
                            <p:childTnLst>
                              <p:par>
                                <p:cTn id="39" presetID="10" presetClass="entr" presetSubtype="0" fill="hold" nodeType="afterEffect">
                                  <p:stCondLst>
                                    <p:cond delay="0"/>
                                  </p:stCondLst>
                                  <p:childTnLst>
                                    <p:set>
                                      <p:cBhvr>
                                        <p:cTn id="40" dur="1" fill="hold">
                                          <p:stCondLst>
                                            <p:cond delay="0"/>
                                          </p:stCondLst>
                                        </p:cTn>
                                        <p:tgtEl>
                                          <p:spTgt spid="1031"/>
                                        </p:tgtEl>
                                        <p:attrNameLst>
                                          <p:attrName>style.visibility</p:attrName>
                                        </p:attrNameLst>
                                      </p:cBhvr>
                                      <p:to>
                                        <p:strVal val="visible"/>
                                      </p:to>
                                    </p:set>
                                    <p:animEffect transition="in" filter="fade">
                                      <p:cBhvr>
                                        <p:cTn id="41" dur="500"/>
                                        <p:tgtEl>
                                          <p:spTgt spid="1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385763" y="1571625"/>
            <a:ext cx="8375650" cy="4757738"/>
          </a:xfrm>
          <a:prstGeom prst="rect">
            <a:avLst/>
          </a:prstGeom>
          <a:ln w="9525">
            <a:solidFill>
              <a:schemeClr val="accent2"/>
            </a:solidFill>
            <a:miter lim="800000"/>
            <a:headEnd/>
            <a:tailEnd/>
          </a:ln>
          <a:effectLst>
            <a:outerShdw blurRad="292100" dist="139700" dir="2700000" algn="tl" rotWithShape="0">
              <a:srgbClr val="333333">
                <a:alpha val="65000"/>
              </a:srgbClr>
            </a:outerShdw>
          </a:effectLst>
          <a:extLst/>
        </p:spPr>
      </p:pic>
      <p:sp>
        <p:nvSpPr>
          <p:cNvPr id="76802" name="1 Título"/>
          <p:cNvSpPr txBox="1">
            <a:spLocks noGrp="1"/>
          </p:cNvSpPr>
          <p:nvPr>
            <p:ph type="title"/>
          </p:nvPr>
        </p:nvSpPr>
        <p:spPr>
          <a:xfrm>
            <a:off x="457200" y="274638"/>
            <a:ext cx="8229600" cy="850900"/>
          </a:xfrm>
        </p:spPr>
        <p:txBody>
          <a:bodyPr/>
          <a:lstStyle/>
          <a:p>
            <a:pPr eaLnBrk="1"/>
            <a:r>
              <a:rPr smtClean="0">
                <a:latin typeface="Arial" charset="0"/>
              </a:rPr>
              <a:t>Informe de Tareas </a:t>
            </a:r>
          </a:p>
        </p:txBody>
      </p:sp>
      <p:sp>
        <p:nvSpPr>
          <p:cNvPr id="6" name="7 Elipse"/>
          <p:cNvSpPr>
            <a:spLocks/>
          </p:cNvSpPr>
          <p:nvPr/>
        </p:nvSpPr>
        <p:spPr bwMode="auto">
          <a:xfrm>
            <a:off x="4594225" y="1916113"/>
            <a:ext cx="719138" cy="350837"/>
          </a:xfrm>
          <a:custGeom>
            <a:avLst/>
            <a:gdLst>
              <a:gd name="T0" fmla="*/ 360042 w 720084"/>
              <a:gd name="T1" fmla="*/ 0 h 350042"/>
              <a:gd name="T2" fmla="*/ 720084 w 720084"/>
              <a:gd name="T3" fmla="*/ 175021 h 350042"/>
              <a:gd name="T4" fmla="*/ 360042 w 720084"/>
              <a:gd name="T5" fmla="*/ 350042 h 350042"/>
              <a:gd name="T6" fmla="*/ 0 w 720084"/>
              <a:gd name="T7" fmla="*/ 175021 h 350042"/>
              <a:gd name="T8" fmla="*/ 105454 w 720084"/>
              <a:gd name="T9" fmla="*/ 51262 h 350042"/>
              <a:gd name="T10" fmla="*/ 105454 w 720084"/>
              <a:gd name="T11" fmla="*/ 298780 h 350042"/>
              <a:gd name="T12" fmla="*/ 614630 w 720084"/>
              <a:gd name="T13" fmla="*/ 298780 h 350042"/>
              <a:gd name="T14" fmla="*/ 614630 w 720084"/>
              <a:gd name="T15" fmla="*/ 51262 h 350042"/>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105454 w 720084"/>
              <a:gd name="T25" fmla="*/ 51262 h 350042"/>
              <a:gd name="T26" fmla="*/ 614630 w 720084"/>
              <a:gd name="T27" fmla="*/ 298780 h 3500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20084" h="350042">
                <a:moveTo>
                  <a:pt x="0" y="175021"/>
                </a:moveTo>
                <a:lnTo>
                  <a:pt x="0" y="175021"/>
                </a:lnTo>
                <a:cubicBezTo>
                  <a:pt x="0" y="271682"/>
                  <a:pt x="161196" y="350041"/>
                  <a:pt x="360041" y="350042"/>
                </a:cubicBezTo>
                <a:cubicBezTo>
                  <a:pt x="558887" y="350042"/>
                  <a:pt x="720084" y="271682"/>
                  <a:pt x="720084" y="175021"/>
                </a:cubicBezTo>
                <a:cubicBezTo>
                  <a:pt x="720084" y="78359"/>
                  <a:pt x="558887" y="0"/>
                  <a:pt x="360042" y="0"/>
                </a:cubicBezTo>
                <a:cubicBezTo>
                  <a:pt x="161196" y="0"/>
                  <a:pt x="0" y="78359"/>
                  <a:pt x="0" y="175021"/>
                </a:cubicBezTo>
                <a:close/>
              </a:path>
            </a:pathLst>
          </a:custGeom>
          <a:noFill/>
          <a:ln w="25402">
            <a:solidFill>
              <a:srgbClr val="C0504D"/>
            </a:solidFill>
            <a:prstDash val="solid"/>
            <a:round/>
            <a:headEnd/>
            <a:tailEnd/>
          </a:ln>
        </p:spPr>
        <p:txBody>
          <a:bodyPr anchor="ctr" anchorCtr="1"/>
          <a:lstStyle/>
          <a:p>
            <a:endParaRPr lang="en-US"/>
          </a:p>
        </p:txBody>
      </p:sp>
      <p:pic>
        <p:nvPicPr>
          <p:cNvPr id="76804" name="Picture 3"/>
          <p:cNvPicPr>
            <a:picLocks noChangeAspect="1" noChangeArrowheads="1"/>
          </p:cNvPicPr>
          <p:nvPr/>
        </p:nvPicPr>
        <p:blipFill>
          <a:blip r:embed="rId4"/>
          <a:srcRect/>
          <a:stretch>
            <a:fillRect/>
          </a:stretch>
        </p:blipFill>
        <p:spPr bwMode="auto">
          <a:xfrm>
            <a:off x="4594225" y="3716338"/>
            <a:ext cx="4186238" cy="1000125"/>
          </a:xfrm>
          <a:prstGeom prst="rect">
            <a:avLst/>
          </a:prstGeom>
          <a:noFill/>
          <a:ln w="9525">
            <a:noFill/>
            <a:miter lim="800000"/>
            <a:headEnd/>
            <a:tailEnd/>
          </a:ln>
        </p:spPr>
      </p:pic>
      <p:pic>
        <p:nvPicPr>
          <p:cNvPr id="1028" name="Picture 4"/>
          <p:cNvPicPr>
            <a:picLocks noChangeAspect="1" noChangeArrowheads="1"/>
          </p:cNvPicPr>
          <p:nvPr/>
        </p:nvPicPr>
        <p:blipFill>
          <a:blip r:embed="rId5"/>
          <a:srcRect/>
          <a:stretch>
            <a:fillRect/>
          </a:stretch>
        </p:blipFill>
        <p:spPr bwMode="auto">
          <a:xfrm>
            <a:off x="611188" y="4581525"/>
            <a:ext cx="8434387" cy="628650"/>
          </a:xfrm>
          <a:prstGeom prst="rect">
            <a:avLst/>
          </a:prstGeom>
          <a:noFill/>
          <a:ln w="9525">
            <a:solidFill>
              <a:schemeClr val="accent2"/>
            </a:solidFill>
            <a:miter lim="800000"/>
            <a:headEnd/>
            <a:tailEnd/>
          </a:ln>
        </p:spPr>
      </p:pic>
      <p:cxnSp>
        <p:nvCxnSpPr>
          <p:cNvPr id="10" name="9 Conector recto de flecha"/>
          <p:cNvCxnSpPr>
            <a:stCxn id="6" idx="2"/>
            <a:endCxn id="1028" idx="0"/>
          </p:cNvCxnSpPr>
          <p:nvPr/>
        </p:nvCxnSpPr>
        <p:spPr>
          <a:xfrm flipH="1">
            <a:off x="4829175" y="2266950"/>
            <a:ext cx="123825" cy="2314575"/>
          </a:xfrm>
          <a:prstGeom prst="straightConnector1">
            <a:avLst/>
          </a:prstGeom>
          <a:ln>
            <a:prstDash val="dash"/>
            <a:tailEnd type="arrow" w="med" len="med"/>
          </a:ln>
        </p:spPr>
        <p:style>
          <a:lnRef idx="3">
            <a:schemeClr val="accent2"/>
          </a:lnRef>
          <a:fillRef idx="0">
            <a:schemeClr val="accent2"/>
          </a:fillRef>
          <a:effectRef idx="2">
            <a:schemeClr val="accent2"/>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42"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anim calcmode="lin" valueType="num">
                                      <p:cBhvr>
                                        <p:cTn id="11" dur="1000" fill="hold"/>
                                        <p:tgtEl>
                                          <p:spTgt spid="10"/>
                                        </p:tgtEl>
                                        <p:attrNameLst>
                                          <p:attrName>ppt_x</p:attrName>
                                        </p:attrNameLst>
                                      </p:cBhvr>
                                      <p:tavLst>
                                        <p:tav tm="0">
                                          <p:val>
                                            <p:strVal val="#ppt_x"/>
                                          </p:val>
                                        </p:tav>
                                        <p:tav tm="100000">
                                          <p:val>
                                            <p:strVal val="#ppt_x"/>
                                          </p:val>
                                        </p:tav>
                                      </p:tavLst>
                                    </p:anim>
                                    <p:anim calcmode="lin" valueType="num">
                                      <p:cBhvr>
                                        <p:cTn id="12" dur="1000" fill="hold"/>
                                        <p:tgtEl>
                                          <p:spTgt spid="10"/>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animEffect transition="in" filter="fade">
                                      <p:cBhvr>
                                        <p:cTn id="15" dur="1000"/>
                                        <p:tgtEl>
                                          <p:spTgt spid="1028"/>
                                        </p:tgtEl>
                                      </p:cBhvr>
                                    </p:animEffect>
                                    <p:anim calcmode="lin" valueType="num">
                                      <p:cBhvr>
                                        <p:cTn id="16" dur="1000" fill="hold"/>
                                        <p:tgtEl>
                                          <p:spTgt spid="1028"/>
                                        </p:tgtEl>
                                        <p:attrNameLst>
                                          <p:attrName>ppt_x</p:attrName>
                                        </p:attrNameLst>
                                      </p:cBhvr>
                                      <p:tavLst>
                                        <p:tav tm="0">
                                          <p:val>
                                            <p:strVal val="#ppt_x"/>
                                          </p:val>
                                        </p:tav>
                                        <p:tav tm="100000">
                                          <p:val>
                                            <p:strVal val="#ppt_x"/>
                                          </p:val>
                                        </p:tav>
                                      </p:tavLst>
                                    </p:anim>
                                    <p:anim calcmode="lin" valueType="num">
                                      <p:cBhvr>
                                        <p:cTn id="17"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srcRect/>
          <a:stretch>
            <a:fillRect/>
          </a:stretch>
        </p:blipFill>
        <p:spPr bwMode="auto">
          <a:xfrm>
            <a:off x="1311275" y="2636838"/>
            <a:ext cx="6429375" cy="3829050"/>
          </a:xfrm>
          <a:prstGeom prst="rect">
            <a:avLst/>
          </a:prstGeom>
          <a:ln>
            <a:noFill/>
          </a:ln>
          <a:effectLst>
            <a:outerShdw blurRad="292100" dist="139700" dir="2700000" algn="tl" rotWithShape="0">
              <a:srgbClr val="333333">
                <a:alpha val="65000"/>
              </a:srgbClr>
            </a:outerShdw>
          </a:effectLst>
          <a:extLst/>
        </p:spPr>
      </p:pic>
      <p:sp>
        <p:nvSpPr>
          <p:cNvPr id="78850" name="1 Título"/>
          <p:cNvSpPr txBox="1">
            <a:spLocks noGrp="1"/>
          </p:cNvSpPr>
          <p:nvPr>
            <p:ph type="title"/>
          </p:nvPr>
        </p:nvSpPr>
        <p:spPr>
          <a:xfrm>
            <a:off x="457200" y="274638"/>
            <a:ext cx="8229600" cy="850900"/>
          </a:xfrm>
        </p:spPr>
        <p:txBody>
          <a:bodyPr/>
          <a:lstStyle/>
          <a:p>
            <a:pPr eaLnBrk="1"/>
            <a:r>
              <a:rPr smtClean="0">
                <a:latin typeface="Arial" charset="0"/>
              </a:rPr>
              <a:t>Seguidores</a:t>
            </a:r>
          </a:p>
        </p:txBody>
      </p:sp>
      <p:sp>
        <p:nvSpPr>
          <p:cNvPr id="78851" name="2 Marcador de contenido"/>
          <p:cNvSpPr txBox="1">
            <a:spLocks noGrp="1"/>
          </p:cNvSpPr>
          <p:nvPr>
            <p:ph idx="1"/>
          </p:nvPr>
        </p:nvSpPr>
        <p:spPr>
          <a:xfrm>
            <a:off x="457200" y="1700213"/>
            <a:ext cx="8229600" cy="4537075"/>
          </a:xfrm>
        </p:spPr>
        <p:txBody>
          <a:bodyPr/>
          <a:lstStyle/>
          <a:p>
            <a:pPr eaLnBrk="1"/>
            <a:r>
              <a:rPr sz="2800" smtClean="0">
                <a:latin typeface="Arial" charset="0"/>
              </a:rPr>
              <a:t>Si la tarea se actualiza, recibirán notificación</a:t>
            </a:r>
          </a:p>
        </p:txBody>
      </p:sp>
      <p:pic>
        <p:nvPicPr>
          <p:cNvPr id="78852" name="Picture 2"/>
          <p:cNvPicPr>
            <a:picLocks noChangeAspect="1" noChangeArrowheads="1"/>
          </p:cNvPicPr>
          <p:nvPr/>
        </p:nvPicPr>
        <p:blipFill>
          <a:blip r:embed="rId4"/>
          <a:srcRect/>
          <a:stretch>
            <a:fillRect/>
          </a:stretch>
        </p:blipFill>
        <p:spPr bwMode="auto">
          <a:xfrm>
            <a:off x="6461125" y="2232025"/>
            <a:ext cx="2432050" cy="1341438"/>
          </a:xfrm>
          <a:prstGeom prst="rect">
            <a:avLst/>
          </a:prstGeom>
          <a:noFill/>
          <a:ln w="9525">
            <a:solidFill>
              <a:schemeClr val="accent2"/>
            </a:solidFill>
            <a:miter lim="800000"/>
            <a:headEnd/>
            <a:tailEnd/>
          </a:ln>
        </p:spPr>
      </p:pic>
      <p:sp>
        <p:nvSpPr>
          <p:cNvPr id="6" name="6 Flecha curvada hacia la izquierda"/>
          <p:cNvSpPr/>
          <p:nvPr/>
        </p:nvSpPr>
        <p:spPr>
          <a:xfrm rot="20326679">
            <a:off x="7883236" y="3002673"/>
            <a:ext cx="651043" cy="1085072"/>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25000"/>
              <a:gd name="f11" fmla="val 50000"/>
              <a:gd name="f12" fmla="+- 0 0 -270"/>
              <a:gd name="f13" fmla="+- 0 0 -90"/>
              <a:gd name="f14" fmla="+- 0 0 -180"/>
              <a:gd name="f15" fmla="abs f4"/>
              <a:gd name="f16" fmla="abs f5"/>
              <a:gd name="f17" fmla="abs f6"/>
              <a:gd name="f18" fmla="*/ f12 f0 1"/>
              <a:gd name="f19" fmla="*/ f13 f0 1"/>
              <a:gd name="f20" fmla="*/ f14 f0 1"/>
              <a:gd name="f21" fmla="?: f15 f4 1"/>
              <a:gd name="f22" fmla="?: f16 f5 1"/>
              <a:gd name="f23" fmla="?: f17 f6 1"/>
              <a:gd name="f24" fmla="*/ f18 1 f3"/>
              <a:gd name="f25" fmla="*/ f19 1 f3"/>
              <a:gd name="f26" fmla="*/ f20 1 f3"/>
              <a:gd name="f27" fmla="*/ f21 1 21600"/>
              <a:gd name="f28" fmla="*/ f22 1 21600"/>
              <a:gd name="f29" fmla="*/ 21600 f21 1"/>
              <a:gd name="f30" fmla="*/ 21600 f22 1"/>
              <a:gd name="f31" fmla="+- f24 0 f1"/>
              <a:gd name="f32" fmla="+- f25 0 f1"/>
              <a:gd name="f33" fmla="+- f26 0 f1"/>
              <a:gd name="f34" fmla="min f28 f27"/>
              <a:gd name="f35" fmla="*/ f29 1 f23"/>
              <a:gd name="f36" fmla="*/ f30 1 f23"/>
              <a:gd name="f37" fmla="val f35"/>
              <a:gd name="f38" fmla="val f36"/>
              <a:gd name="f39" fmla="*/ f7 f34 1"/>
              <a:gd name="f40" fmla="+- f38 0 f7"/>
              <a:gd name="f41" fmla="+- f37 0 f7"/>
              <a:gd name="f42" fmla="*/ f37 f34 1"/>
              <a:gd name="f43" fmla="*/ f38 f34 1"/>
              <a:gd name="f44" fmla="*/ f40 1 2"/>
              <a:gd name="f45" fmla="min f41 f40"/>
              <a:gd name="f46" fmla="*/ f41 f41 1"/>
              <a:gd name="f47" fmla="*/ f41 f34 1"/>
              <a:gd name="f48" fmla="*/ f45 f10 1"/>
              <a:gd name="f49" fmla="*/ f45 f11 1"/>
              <a:gd name="f50" fmla="*/ f48 1 100000"/>
              <a:gd name="f51" fmla="*/ f49 1 100000"/>
              <a:gd name="f52" fmla="+- f50 f51 0"/>
              <a:gd name="f53" fmla="*/ f50 f50 1"/>
              <a:gd name="f54" fmla="+- f51 0 f50"/>
              <a:gd name="f55" fmla="*/ f51 1 2"/>
              <a:gd name="f56" fmla="+- f7 f50 0"/>
              <a:gd name="f57" fmla="+- 0 0 f50"/>
              <a:gd name="f58" fmla="*/ f50 1 2"/>
              <a:gd name="f59" fmla="*/ f52 1 4"/>
              <a:gd name="f60" fmla="+- f46 0 f53"/>
              <a:gd name="f61" fmla="*/ f54 1 2"/>
              <a:gd name="f62" fmla="+- f38 0 f55"/>
              <a:gd name="f63" fmla="+- 0 0 f58"/>
              <a:gd name="f64" fmla="+- 0 0 f57"/>
              <a:gd name="f65" fmla="*/ f56 f34 1"/>
              <a:gd name="f66" fmla="*/ f58 f34 1"/>
              <a:gd name="f67" fmla="+- f44 0 f59"/>
              <a:gd name="f68" fmla="sqrt f60"/>
              <a:gd name="f69" fmla="+- 0 0 f63"/>
              <a:gd name="f70" fmla="*/ f62 f34 1"/>
              <a:gd name="f71" fmla="*/ f67 2 1"/>
              <a:gd name="f72" fmla="+- f67 f50 0"/>
              <a:gd name="f73" fmla="*/ f68 f67 1"/>
              <a:gd name="f74" fmla="*/ f67 f34 1"/>
              <a:gd name="f75" fmla="*/ f71 f71 1"/>
              <a:gd name="f76" fmla="*/ f73 1 f41"/>
              <a:gd name="f77" fmla="+- f67 f72 0"/>
              <a:gd name="f78" fmla="*/ f72 f34 1"/>
              <a:gd name="f79" fmla="+- f75 0 f53"/>
              <a:gd name="f80" fmla="+- f67 f76 0"/>
              <a:gd name="f81" fmla="+- f72 f76 0"/>
              <a:gd name="f82" fmla="+- 0 0 f76"/>
              <a:gd name="f83" fmla="*/ f77 1 2"/>
              <a:gd name="f84" fmla="sqrt f79"/>
              <a:gd name="f85" fmla="+- f80 0 f61"/>
              <a:gd name="f86" fmla="+- f81 f61 0"/>
              <a:gd name="f87" fmla="+- 0 0 f82"/>
              <a:gd name="f88" fmla="*/ f80 f34 1"/>
              <a:gd name="f89" fmla="*/ f83 f34 1"/>
              <a:gd name="f90" fmla="*/ f84 f41 1"/>
              <a:gd name="f91" fmla="at2 f64 f87"/>
              <a:gd name="f92" fmla="*/ f85 f34 1"/>
              <a:gd name="f93" fmla="*/ f86 f34 1"/>
              <a:gd name="f94" fmla="+- f91 f1 0"/>
              <a:gd name="f95" fmla="*/ f90 1 f71"/>
              <a:gd name="f96" fmla="*/ f94 f8 1"/>
              <a:gd name="f97" fmla="+- 0 0 f95"/>
              <a:gd name="f98" fmla="*/ f96 1 f0"/>
              <a:gd name="f99" fmla="+- 0 0 f97"/>
              <a:gd name="f100" fmla="+- 0 0 f98"/>
              <a:gd name="f101" fmla="at2 f99 f69"/>
              <a:gd name="f102" fmla="val f100"/>
              <a:gd name="f103" fmla="+- f101 f1 0"/>
              <a:gd name="f104" fmla="+- 0 0 f102"/>
              <a:gd name="f105" fmla="*/ f103 f8 1"/>
              <a:gd name="f106" fmla="*/ f104 f0 1"/>
              <a:gd name="f107" fmla="*/ f105 1 f0"/>
              <a:gd name="f108" fmla="*/ f106 1 f8"/>
              <a:gd name="f109" fmla="+- 0 0 f107"/>
              <a:gd name="f110" fmla="+- f108 0 f1"/>
              <a:gd name="f111" fmla="val f109"/>
              <a:gd name="f112" fmla="+- 0 0 f111"/>
              <a:gd name="f113" fmla="*/ f112 f0 1"/>
              <a:gd name="f114" fmla="*/ f113 1 f8"/>
              <a:gd name="f115" fmla="+- f114 0 f1"/>
              <a:gd name="f116" fmla="+- f115 0 f110"/>
              <a:gd name="f117" fmla="+- f110 f115 0"/>
              <a:gd name="f118" fmla="+- 0 0 f115"/>
            </a:gdLst>
            <a:ahLst/>
            <a:cxnLst>
              <a:cxn ang="3cd4">
                <a:pos x="hc" y="t"/>
              </a:cxn>
              <a:cxn ang="0">
                <a:pos x="r" y="vc"/>
              </a:cxn>
              <a:cxn ang="cd4">
                <a:pos x="hc" y="b"/>
              </a:cxn>
              <a:cxn ang="cd2">
                <a:pos x="l" y="vc"/>
              </a:cxn>
              <a:cxn ang="f31">
                <a:pos x="f39" y="f66"/>
              </a:cxn>
              <a:cxn ang="f31">
                <a:pos x="f65" y="f92"/>
              </a:cxn>
              <a:cxn ang="f32">
                <a:pos x="f39" y="f70"/>
              </a:cxn>
              <a:cxn ang="f33">
                <a:pos x="f65" y="f93"/>
              </a:cxn>
              <a:cxn ang="f32">
                <a:pos x="f42" y="f89"/>
              </a:cxn>
            </a:cxnLst>
            <a:rect l="f39" t="f39" r="f42" b="f43"/>
            <a:pathLst>
              <a:path stroke="0">
                <a:moveTo>
                  <a:pt x="f39" y="f70"/>
                </a:moveTo>
                <a:lnTo>
                  <a:pt x="f65" y="f92"/>
                </a:lnTo>
                <a:lnTo>
                  <a:pt x="f65" y="f88"/>
                </a:lnTo>
                <a:arcTo wR="f47" hR="f74" stAng="f110" swAng="f116"/>
                <a:arcTo wR="f47" hR="f74" stAng="f118" swAng="f117"/>
                <a:lnTo>
                  <a:pt x="f65" y="f93"/>
                </a:lnTo>
                <a:close/>
              </a:path>
              <a:path stroke="0">
                <a:moveTo>
                  <a:pt x="f42" y="f78"/>
                </a:moveTo>
                <a:arcTo wR="f47" hR="f74" stAng="f7" swAng="f9"/>
                <a:lnTo>
                  <a:pt x="f39" y="f39"/>
                </a:lnTo>
                <a:arcTo wR="f47" hR="f74" stAng="f2" swAng="f1"/>
                <a:close/>
              </a:path>
              <a:path fill="none">
                <a:moveTo>
                  <a:pt x="f42" y="f78"/>
                </a:moveTo>
                <a:arcTo wR="f47" hR="f74" stAng="f7" swAng="f9"/>
                <a:lnTo>
                  <a:pt x="f39" y="f39"/>
                </a:lnTo>
                <a:arcTo wR="f47" hR="f74" stAng="f2" swAng="f1"/>
                <a:lnTo>
                  <a:pt x="f42" y="f78"/>
                </a:lnTo>
                <a:arcTo wR="f47" hR="f74" stAng="f7" swAng="f110"/>
                <a:lnTo>
                  <a:pt x="f65" y="f93"/>
                </a:lnTo>
                <a:lnTo>
                  <a:pt x="f39" y="f70"/>
                </a:lnTo>
                <a:lnTo>
                  <a:pt x="f65" y="f92"/>
                </a:lnTo>
                <a:lnTo>
                  <a:pt x="f65" y="f88"/>
                </a:lnTo>
                <a:arcTo wR="f47" hR="f74" stAng="f110" swAng="f116"/>
              </a:path>
            </a:pathLst>
          </a:custGeom>
          <a:solidFill>
            <a:srgbClr val="C0504D"/>
          </a:solidFill>
          <a:ln w="25402">
            <a:solidFill>
              <a:srgbClr val="8C3836"/>
            </a:solidFill>
            <a:prstDash val="solid"/>
          </a:ln>
          <a:effectLst>
            <a:reflection endPos="0" dir="5400000" sy="-100000" algn="bl" rotWithShape="0"/>
          </a:effectLst>
        </p:spPr>
        <p:txBody>
          <a:bodyPr anchor="ctr" anchorCtr="1"/>
          <a:lstStyle/>
          <a:p>
            <a:pPr algn="ctr" fontAlgn="auto">
              <a:spcBef>
                <a:spcPts val="0"/>
              </a:spcBef>
              <a:spcAft>
                <a:spcPts val="0"/>
              </a:spcAft>
              <a:defRPr sz="1800" b="0" i="0" u="none" strike="noStrike" kern="0" cap="none" spc="0" baseline="0">
                <a:solidFill>
                  <a:srgbClr val="000000"/>
                </a:solidFill>
                <a:uFillTx/>
              </a:defRPr>
            </a:pPr>
            <a:endParaRPr lang="es-ES">
              <a:solidFill>
                <a:srgbClr val="000000"/>
              </a:solidFill>
              <a:latin typeface="Arial"/>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par>
                          <p:cTn id="11" fill="hold">
                            <p:stCondLst>
                              <p:cond delay="1000"/>
                            </p:stCondLst>
                            <p:childTnLst>
                              <p:par>
                                <p:cTn id="12" presetID="42" presetClass="entr" presetSubtype="0" fill="hold" nodeType="afterEffect">
                                  <p:stCondLst>
                                    <p:cond delay="0"/>
                                  </p:stCondLst>
                                  <p:childTnLst>
                                    <p:set>
                                      <p:cBhvr>
                                        <p:cTn id="13" dur="1" fill="hold">
                                          <p:stCondLst>
                                            <p:cond delay="0"/>
                                          </p:stCondLst>
                                        </p:cTn>
                                        <p:tgtEl>
                                          <p:spTgt spid="3074"/>
                                        </p:tgtEl>
                                        <p:attrNameLst>
                                          <p:attrName>style.visibility</p:attrName>
                                        </p:attrNameLst>
                                      </p:cBhvr>
                                      <p:to>
                                        <p:strVal val="visible"/>
                                      </p:to>
                                    </p:set>
                                    <p:animEffect transition="in" filter="fade">
                                      <p:cBhvr>
                                        <p:cTn id="14" dur="1000"/>
                                        <p:tgtEl>
                                          <p:spTgt spid="3074"/>
                                        </p:tgtEl>
                                      </p:cBhvr>
                                    </p:animEffect>
                                    <p:anim calcmode="lin" valueType="num">
                                      <p:cBhvr>
                                        <p:cTn id="15" dur="1000" fill="hold"/>
                                        <p:tgtEl>
                                          <p:spTgt spid="3074"/>
                                        </p:tgtEl>
                                        <p:attrNameLst>
                                          <p:attrName>ppt_x</p:attrName>
                                        </p:attrNameLst>
                                      </p:cBhvr>
                                      <p:tavLst>
                                        <p:tav tm="0">
                                          <p:val>
                                            <p:strVal val="#ppt_x"/>
                                          </p:val>
                                        </p:tav>
                                        <p:tav tm="100000">
                                          <p:val>
                                            <p:strVal val="#ppt_x"/>
                                          </p:val>
                                        </p:tav>
                                      </p:tavLst>
                                    </p:anim>
                                    <p:anim calcmode="lin" valueType="num">
                                      <p:cBhvr>
                                        <p:cTn id="16"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name="Slide36">
    <p:spTree>
      <p:nvGrpSpPr>
        <p:cNvPr id="1" name=""/>
        <p:cNvGrpSpPr/>
        <p:nvPr/>
      </p:nvGrpSpPr>
      <p:grpSpPr>
        <a:xfrm>
          <a:off x="0" y="0"/>
          <a:ext cx="0" cy="0"/>
          <a:chOff x="0" y="0"/>
          <a:chExt cx="0" cy="0"/>
        </a:xfrm>
      </p:grpSpPr>
      <p:sp>
        <p:nvSpPr>
          <p:cNvPr id="80897" name="1 Título"/>
          <p:cNvSpPr txBox="1">
            <a:spLocks noGrp="1"/>
          </p:cNvSpPr>
          <p:nvPr>
            <p:ph type="title"/>
          </p:nvPr>
        </p:nvSpPr>
        <p:spPr>
          <a:xfrm>
            <a:off x="457200" y="274638"/>
            <a:ext cx="8229600" cy="850900"/>
          </a:xfrm>
        </p:spPr>
        <p:txBody>
          <a:bodyPr/>
          <a:lstStyle/>
          <a:p>
            <a:pPr eaLnBrk="1"/>
            <a:r>
              <a:rPr smtClean="0">
                <a:latin typeface="Arial" charset="0"/>
              </a:rPr>
              <a:t>Planificación</a:t>
            </a:r>
          </a:p>
        </p:txBody>
      </p:sp>
      <p:sp>
        <p:nvSpPr>
          <p:cNvPr id="80898" name="2 Marcador de contenido"/>
          <p:cNvSpPr txBox="1">
            <a:spLocks noGrp="1"/>
          </p:cNvSpPr>
          <p:nvPr>
            <p:ph idx="1"/>
          </p:nvPr>
        </p:nvSpPr>
        <p:spPr>
          <a:xfrm>
            <a:off x="457200" y="1700213"/>
            <a:ext cx="8615363" cy="4537075"/>
          </a:xfrm>
        </p:spPr>
        <p:txBody>
          <a:bodyPr/>
          <a:lstStyle/>
          <a:p>
            <a:pPr eaLnBrk="1"/>
            <a:r>
              <a:rPr sz="2400" smtClean="0">
                <a:latin typeface="Arial" charset="0"/>
              </a:rPr>
              <a:t>Agrupación de tareas con fecha de finalización planificada</a:t>
            </a:r>
          </a:p>
          <a:p>
            <a:pPr eaLnBrk="1"/>
            <a:r>
              <a:rPr sz="2400" smtClean="0">
                <a:latin typeface="Arial" charset="0"/>
              </a:rPr>
              <a:t>Visión detallada del estado: % activo/finalizado/cerrado</a:t>
            </a:r>
          </a:p>
          <a:p>
            <a:pPr eaLnBrk="1"/>
            <a:r>
              <a:rPr sz="2400" smtClean="0">
                <a:latin typeface="Arial" charset="0"/>
              </a:rPr>
              <a:t>Control del tiempo dedicado y el restante</a:t>
            </a:r>
          </a:p>
        </p:txBody>
      </p:sp>
      <p:pic>
        <p:nvPicPr>
          <p:cNvPr id="80899" name="Picture 4"/>
          <p:cNvPicPr>
            <a:picLocks noChangeAspect="1" noChangeArrowheads="1"/>
          </p:cNvPicPr>
          <p:nvPr/>
        </p:nvPicPr>
        <p:blipFill>
          <a:blip r:embed="rId3"/>
          <a:srcRect/>
          <a:stretch>
            <a:fillRect/>
          </a:stretch>
        </p:blipFill>
        <p:spPr bwMode="auto">
          <a:xfrm>
            <a:off x="107950" y="3213100"/>
            <a:ext cx="8964613" cy="2719388"/>
          </a:xfrm>
          <a:prstGeom prst="rect">
            <a:avLst/>
          </a:prstGeom>
          <a:noFill/>
          <a:ln w="9525">
            <a:noFill/>
            <a:miter lim="800000"/>
            <a:headEnd/>
            <a:tailEnd/>
          </a:ln>
        </p:spPr>
      </p:pic>
      <p:pic>
        <p:nvPicPr>
          <p:cNvPr id="80900" name="Picture 2"/>
          <p:cNvPicPr>
            <a:picLocks noChangeAspect="1" noChangeArrowheads="1"/>
          </p:cNvPicPr>
          <p:nvPr/>
        </p:nvPicPr>
        <p:blipFill>
          <a:blip r:embed="rId4"/>
          <a:srcRect/>
          <a:stretch>
            <a:fillRect/>
          </a:stretch>
        </p:blipFill>
        <p:spPr bwMode="auto">
          <a:xfrm>
            <a:off x="5364163" y="3463925"/>
            <a:ext cx="3527425" cy="2268538"/>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Slide38">
    <p:spTree>
      <p:nvGrpSpPr>
        <p:cNvPr id="1" name=""/>
        <p:cNvGrpSpPr/>
        <p:nvPr/>
      </p:nvGrpSpPr>
      <p:grpSpPr>
        <a:xfrm>
          <a:off x="0" y="0"/>
          <a:ext cx="0" cy="0"/>
          <a:chOff x="0" y="0"/>
          <a:chExt cx="0" cy="0"/>
        </a:xfrm>
      </p:grpSpPr>
      <p:pic>
        <p:nvPicPr>
          <p:cNvPr id="82945" name="Picture 4"/>
          <p:cNvPicPr>
            <a:picLocks noChangeAspect="1" noChangeArrowheads="1"/>
          </p:cNvPicPr>
          <p:nvPr/>
        </p:nvPicPr>
        <p:blipFill>
          <a:blip r:embed="rId3"/>
          <a:srcRect/>
          <a:stretch>
            <a:fillRect/>
          </a:stretch>
        </p:blipFill>
        <p:spPr bwMode="auto">
          <a:xfrm>
            <a:off x="215900" y="2781300"/>
            <a:ext cx="8820150" cy="3240088"/>
          </a:xfrm>
          <a:prstGeom prst="rect">
            <a:avLst/>
          </a:prstGeom>
          <a:noFill/>
          <a:ln w="9525">
            <a:noFill/>
            <a:miter lim="800000"/>
            <a:headEnd/>
            <a:tailEnd/>
          </a:ln>
        </p:spPr>
      </p:pic>
      <p:sp>
        <p:nvSpPr>
          <p:cNvPr id="82946" name="1 Título"/>
          <p:cNvSpPr txBox="1">
            <a:spLocks noGrp="1"/>
          </p:cNvSpPr>
          <p:nvPr>
            <p:ph type="title"/>
          </p:nvPr>
        </p:nvSpPr>
        <p:spPr>
          <a:xfrm>
            <a:off x="457200" y="274638"/>
            <a:ext cx="8229600" cy="850900"/>
          </a:xfrm>
        </p:spPr>
        <p:txBody>
          <a:bodyPr/>
          <a:lstStyle/>
          <a:p>
            <a:pPr eaLnBrk="1"/>
            <a:r>
              <a:rPr smtClean="0">
                <a:latin typeface="Arial" charset="0"/>
              </a:rPr>
              <a:t>Gantt</a:t>
            </a:r>
          </a:p>
        </p:txBody>
      </p:sp>
      <p:sp>
        <p:nvSpPr>
          <p:cNvPr id="82947" name="2 Marcador de contenido"/>
          <p:cNvSpPr txBox="1">
            <a:spLocks noGrp="1"/>
          </p:cNvSpPr>
          <p:nvPr>
            <p:ph idx="1"/>
          </p:nvPr>
        </p:nvSpPr>
        <p:spPr>
          <a:xfrm>
            <a:off x="457200" y="1700213"/>
            <a:ext cx="8229600" cy="4537075"/>
          </a:xfrm>
        </p:spPr>
        <p:txBody>
          <a:bodyPr/>
          <a:lstStyle/>
          <a:p>
            <a:pPr eaLnBrk="1"/>
            <a:r>
              <a:rPr sz="2400" smtClean="0">
                <a:latin typeface="Arial" charset="0"/>
              </a:rPr>
              <a:t>Sólo muestra tareas con fecha de inicio/fin o asignadas a una versión</a:t>
            </a:r>
          </a:p>
        </p:txBody>
      </p:sp>
      <p:pic>
        <p:nvPicPr>
          <p:cNvPr id="13315" name="Picture 3"/>
          <p:cNvPicPr>
            <a:picLocks noChangeAspect="1" noChangeArrowheads="1"/>
          </p:cNvPicPr>
          <p:nvPr/>
        </p:nvPicPr>
        <p:blipFill>
          <a:blip r:embed="rId4"/>
          <a:srcRect/>
          <a:stretch>
            <a:fillRect/>
          </a:stretch>
        </p:blipFill>
        <p:spPr bwMode="auto">
          <a:xfrm>
            <a:off x="7572375" y="3321050"/>
            <a:ext cx="1220788" cy="2160588"/>
          </a:xfrm>
          <a:prstGeom prst="rect">
            <a:avLst/>
          </a:prstGeom>
          <a:noFill/>
          <a:ln w="9525">
            <a:noFill/>
            <a:miter lim="800000"/>
            <a:headEnd/>
            <a:tailEnd/>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fade">
                                      <p:cBhvr>
                                        <p:cTn id="7" dur="500"/>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name="Slide39">
    <p:spTree>
      <p:nvGrpSpPr>
        <p:cNvPr id="1" name=""/>
        <p:cNvGrpSpPr/>
        <p:nvPr/>
      </p:nvGrpSpPr>
      <p:grpSpPr>
        <a:xfrm>
          <a:off x="0" y="0"/>
          <a:ext cx="0" cy="0"/>
          <a:chOff x="0" y="0"/>
          <a:chExt cx="0" cy="0"/>
        </a:xfrm>
      </p:grpSpPr>
      <p:sp>
        <p:nvSpPr>
          <p:cNvPr id="84993" name="1 Título"/>
          <p:cNvSpPr txBox="1">
            <a:spLocks noGrp="1"/>
          </p:cNvSpPr>
          <p:nvPr>
            <p:ph type="title"/>
          </p:nvPr>
        </p:nvSpPr>
        <p:spPr>
          <a:xfrm>
            <a:off x="457200" y="274638"/>
            <a:ext cx="8229600" cy="850900"/>
          </a:xfrm>
        </p:spPr>
        <p:txBody>
          <a:bodyPr/>
          <a:lstStyle/>
          <a:p>
            <a:pPr eaLnBrk="1"/>
            <a:r>
              <a:rPr smtClean="0">
                <a:latin typeface="Arial" charset="0"/>
              </a:rPr>
              <a:t>Calendario</a:t>
            </a:r>
          </a:p>
        </p:txBody>
      </p:sp>
      <p:pic>
        <p:nvPicPr>
          <p:cNvPr id="84994" name="Picture 2"/>
          <p:cNvPicPr>
            <a:picLocks noChangeAspect="1" noChangeArrowheads="1"/>
          </p:cNvPicPr>
          <p:nvPr/>
        </p:nvPicPr>
        <p:blipFill>
          <a:blip r:embed="rId3"/>
          <a:srcRect/>
          <a:stretch>
            <a:fillRect/>
          </a:stretch>
        </p:blipFill>
        <p:spPr bwMode="auto">
          <a:xfrm>
            <a:off x="1042988" y="1671638"/>
            <a:ext cx="7345362" cy="4668837"/>
          </a:xfrm>
          <a:prstGeom prst="rect">
            <a:avLst/>
          </a:prstGeom>
          <a:noFill/>
          <a:ln w="9525">
            <a:noFill/>
            <a:miter lim="800000"/>
            <a:headEnd/>
            <a:tailEnd/>
          </a:ln>
        </p:spPr>
      </p:pic>
      <p:pic>
        <p:nvPicPr>
          <p:cNvPr id="14339" name="Picture 3"/>
          <p:cNvPicPr>
            <a:picLocks noChangeAspect="1" noChangeArrowheads="1"/>
          </p:cNvPicPr>
          <p:nvPr/>
        </p:nvPicPr>
        <p:blipFill>
          <a:blip r:embed="rId4"/>
          <a:srcRect/>
          <a:stretch>
            <a:fillRect/>
          </a:stretch>
        </p:blipFill>
        <p:spPr bwMode="auto">
          <a:xfrm>
            <a:off x="5508625" y="6042025"/>
            <a:ext cx="2466975" cy="581025"/>
          </a:xfrm>
          <a:prstGeom prst="rect">
            <a:avLst/>
          </a:prstGeom>
          <a:ln>
            <a:noFill/>
          </a:ln>
          <a:effectLst>
            <a:outerShdw blurRad="190500" algn="tl" rotWithShape="0">
              <a:srgbClr val="000000">
                <a:alpha val="70000"/>
              </a:srgbClr>
            </a:outerShdw>
          </a:effectLst>
          <a:extLst/>
        </p:spPr>
      </p:pic>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name="Slide44">
    <p:spTree>
      <p:nvGrpSpPr>
        <p:cNvPr id="1" name=""/>
        <p:cNvGrpSpPr/>
        <p:nvPr/>
      </p:nvGrpSpPr>
      <p:grpSpPr>
        <a:xfrm>
          <a:off x="0" y="0"/>
          <a:ext cx="0" cy="0"/>
          <a:chOff x="0" y="0"/>
          <a:chExt cx="0" cy="0"/>
        </a:xfrm>
      </p:grpSpPr>
      <p:sp>
        <p:nvSpPr>
          <p:cNvPr id="87041" name="1 Título"/>
          <p:cNvSpPr txBox="1">
            <a:spLocks noGrp="1"/>
          </p:cNvSpPr>
          <p:nvPr>
            <p:ph type="title"/>
          </p:nvPr>
        </p:nvSpPr>
        <p:spPr>
          <a:xfrm>
            <a:off x="457200" y="274638"/>
            <a:ext cx="8229600" cy="850900"/>
          </a:xfrm>
        </p:spPr>
        <p:txBody>
          <a:bodyPr/>
          <a:lstStyle/>
          <a:p>
            <a:pPr eaLnBrk="1"/>
            <a:r>
              <a:rPr smtClean="0">
                <a:latin typeface="Arial" charset="0"/>
              </a:rPr>
              <a:t>Archivos</a:t>
            </a:r>
          </a:p>
        </p:txBody>
      </p:sp>
      <p:sp>
        <p:nvSpPr>
          <p:cNvPr id="87042" name="2 Marcador de contenido"/>
          <p:cNvSpPr txBox="1">
            <a:spLocks noGrp="1"/>
          </p:cNvSpPr>
          <p:nvPr>
            <p:ph idx="1"/>
          </p:nvPr>
        </p:nvSpPr>
        <p:spPr>
          <a:xfrm>
            <a:off x="457200" y="1700213"/>
            <a:ext cx="8229600" cy="4537075"/>
          </a:xfrm>
        </p:spPr>
        <p:txBody>
          <a:bodyPr/>
          <a:lstStyle/>
          <a:p>
            <a:pPr eaLnBrk="1"/>
            <a:r>
              <a:rPr smtClean="0">
                <a:latin typeface="Arial" charset="0"/>
              </a:rPr>
              <a:t>Cualquier tipo de archivo </a:t>
            </a:r>
          </a:p>
          <a:p>
            <a:pPr eaLnBrk="1"/>
            <a:r>
              <a:rPr smtClean="0">
                <a:latin typeface="Arial" charset="0"/>
              </a:rPr>
              <a:t>Funcionalidad de FTP</a:t>
            </a:r>
          </a:p>
          <a:p>
            <a:pPr eaLnBrk="1"/>
            <a:r>
              <a:rPr smtClean="0">
                <a:latin typeface="Arial" charset="0"/>
              </a:rPr>
              <a:t>Límite de 20MB por archivo</a:t>
            </a:r>
          </a:p>
        </p:txBody>
      </p:sp>
      <p:pic>
        <p:nvPicPr>
          <p:cNvPr id="10243" name="Picture 3"/>
          <p:cNvPicPr>
            <a:picLocks noChangeAspect="1" noChangeArrowheads="1"/>
          </p:cNvPicPr>
          <p:nvPr/>
        </p:nvPicPr>
        <p:blipFill rotWithShape="1">
          <a:blip r:embed="rId3"/>
          <a:srcRect t="1" b="3514"/>
          <a:stretch/>
        </p:blipFill>
        <p:spPr bwMode="auto">
          <a:xfrm>
            <a:off x="468313" y="3644900"/>
            <a:ext cx="8153400" cy="2500313"/>
          </a:xfrm>
          <a:prstGeom prst="rect">
            <a:avLst/>
          </a:prstGeom>
          <a:ln>
            <a:solidFill>
              <a:schemeClr val="accent2"/>
            </a:solidFill>
          </a:ln>
          <a:effectLst>
            <a:outerShdw blurRad="292100" dist="139700" dir="2700000" algn="tl" rotWithShape="0">
              <a:srgbClr val="333333">
                <a:alpha val="65000"/>
              </a:srgbClr>
            </a:outerShdw>
          </a:effectLst>
          <a:extLst/>
        </p:spPr>
      </p:pic>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name="Slide41">
    <p:spTree>
      <p:nvGrpSpPr>
        <p:cNvPr id="1" name=""/>
        <p:cNvGrpSpPr/>
        <p:nvPr/>
      </p:nvGrpSpPr>
      <p:grpSpPr>
        <a:xfrm>
          <a:off x="0" y="0"/>
          <a:ext cx="0" cy="0"/>
          <a:chOff x="0" y="0"/>
          <a:chExt cx="0" cy="0"/>
        </a:xfrm>
      </p:grpSpPr>
      <p:sp>
        <p:nvSpPr>
          <p:cNvPr id="89089" name="1 Título"/>
          <p:cNvSpPr txBox="1">
            <a:spLocks noGrp="1"/>
          </p:cNvSpPr>
          <p:nvPr>
            <p:ph type="title"/>
          </p:nvPr>
        </p:nvSpPr>
        <p:spPr>
          <a:xfrm>
            <a:off x="457200" y="274638"/>
            <a:ext cx="8229600" cy="850900"/>
          </a:xfrm>
        </p:spPr>
        <p:txBody>
          <a:bodyPr/>
          <a:lstStyle/>
          <a:p>
            <a:pPr eaLnBrk="1"/>
            <a:r>
              <a:rPr smtClean="0">
                <a:latin typeface="Arial" charset="0"/>
              </a:rPr>
              <a:t>Documentos</a:t>
            </a:r>
          </a:p>
        </p:txBody>
      </p:sp>
      <p:pic>
        <p:nvPicPr>
          <p:cNvPr id="11268" name="Picture 4"/>
          <p:cNvPicPr>
            <a:picLocks noChangeAspect="1" noChangeArrowheads="1"/>
          </p:cNvPicPr>
          <p:nvPr/>
        </p:nvPicPr>
        <p:blipFill>
          <a:blip r:embed="rId3"/>
          <a:srcRect/>
          <a:stretch>
            <a:fillRect/>
          </a:stretch>
        </p:blipFill>
        <p:spPr bwMode="auto">
          <a:xfrm>
            <a:off x="395288" y="1808163"/>
            <a:ext cx="6724650" cy="2752725"/>
          </a:xfrm>
          <a:prstGeom prst="rect">
            <a:avLst/>
          </a:prstGeom>
          <a:ln>
            <a:solidFill>
              <a:schemeClr val="accent2"/>
            </a:solidFill>
          </a:ln>
          <a:effectLst>
            <a:outerShdw blurRad="292100" dist="139700" dir="2700000" algn="tl" rotWithShape="0">
              <a:srgbClr val="333333">
                <a:alpha val="65000"/>
              </a:srgbClr>
            </a:outerShdw>
          </a:effectLst>
        </p:spPr>
      </p:pic>
      <p:sp>
        <p:nvSpPr>
          <p:cNvPr id="7" name="6 Flecha curvada hacia la izquierda"/>
          <p:cNvSpPr/>
          <p:nvPr/>
        </p:nvSpPr>
        <p:spPr>
          <a:xfrm rot="19268686" flipH="1">
            <a:off x="304228" y="4635225"/>
            <a:ext cx="647460" cy="1085072"/>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25000"/>
              <a:gd name="f11" fmla="val 50000"/>
              <a:gd name="f12" fmla="+- 0 0 -270"/>
              <a:gd name="f13" fmla="+- 0 0 -90"/>
              <a:gd name="f14" fmla="+- 0 0 -180"/>
              <a:gd name="f15" fmla="abs f4"/>
              <a:gd name="f16" fmla="abs f5"/>
              <a:gd name="f17" fmla="abs f6"/>
              <a:gd name="f18" fmla="*/ f12 f0 1"/>
              <a:gd name="f19" fmla="*/ f13 f0 1"/>
              <a:gd name="f20" fmla="*/ f14 f0 1"/>
              <a:gd name="f21" fmla="?: f15 f4 1"/>
              <a:gd name="f22" fmla="?: f16 f5 1"/>
              <a:gd name="f23" fmla="?: f17 f6 1"/>
              <a:gd name="f24" fmla="*/ f18 1 f3"/>
              <a:gd name="f25" fmla="*/ f19 1 f3"/>
              <a:gd name="f26" fmla="*/ f20 1 f3"/>
              <a:gd name="f27" fmla="*/ f21 1 21600"/>
              <a:gd name="f28" fmla="*/ f22 1 21600"/>
              <a:gd name="f29" fmla="*/ 21600 f21 1"/>
              <a:gd name="f30" fmla="*/ 21600 f22 1"/>
              <a:gd name="f31" fmla="+- f24 0 f1"/>
              <a:gd name="f32" fmla="+- f25 0 f1"/>
              <a:gd name="f33" fmla="+- f26 0 f1"/>
              <a:gd name="f34" fmla="min f28 f27"/>
              <a:gd name="f35" fmla="*/ f29 1 f23"/>
              <a:gd name="f36" fmla="*/ f30 1 f23"/>
              <a:gd name="f37" fmla="val f35"/>
              <a:gd name="f38" fmla="val f36"/>
              <a:gd name="f39" fmla="*/ f7 f34 1"/>
              <a:gd name="f40" fmla="+- f38 0 f7"/>
              <a:gd name="f41" fmla="+- f37 0 f7"/>
              <a:gd name="f42" fmla="*/ f37 f34 1"/>
              <a:gd name="f43" fmla="*/ f38 f34 1"/>
              <a:gd name="f44" fmla="*/ f40 1 2"/>
              <a:gd name="f45" fmla="min f41 f40"/>
              <a:gd name="f46" fmla="*/ f41 f41 1"/>
              <a:gd name="f47" fmla="*/ f41 f34 1"/>
              <a:gd name="f48" fmla="*/ f45 f10 1"/>
              <a:gd name="f49" fmla="*/ f45 f11 1"/>
              <a:gd name="f50" fmla="*/ f48 1 100000"/>
              <a:gd name="f51" fmla="*/ f49 1 100000"/>
              <a:gd name="f52" fmla="+- f50 f51 0"/>
              <a:gd name="f53" fmla="*/ f50 f50 1"/>
              <a:gd name="f54" fmla="+- f51 0 f50"/>
              <a:gd name="f55" fmla="*/ f51 1 2"/>
              <a:gd name="f56" fmla="+- f7 f50 0"/>
              <a:gd name="f57" fmla="+- 0 0 f50"/>
              <a:gd name="f58" fmla="*/ f50 1 2"/>
              <a:gd name="f59" fmla="*/ f52 1 4"/>
              <a:gd name="f60" fmla="+- f46 0 f53"/>
              <a:gd name="f61" fmla="*/ f54 1 2"/>
              <a:gd name="f62" fmla="+- f38 0 f55"/>
              <a:gd name="f63" fmla="+- 0 0 f58"/>
              <a:gd name="f64" fmla="+- 0 0 f57"/>
              <a:gd name="f65" fmla="*/ f56 f34 1"/>
              <a:gd name="f66" fmla="*/ f58 f34 1"/>
              <a:gd name="f67" fmla="+- f44 0 f59"/>
              <a:gd name="f68" fmla="sqrt f60"/>
              <a:gd name="f69" fmla="+- 0 0 f63"/>
              <a:gd name="f70" fmla="*/ f62 f34 1"/>
              <a:gd name="f71" fmla="*/ f67 2 1"/>
              <a:gd name="f72" fmla="+- f67 f50 0"/>
              <a:gd name="f73" fmla="*/ f68 f67 1"/>
              <a:gd name="f74" fmla="*/ f67 f34 1"/>
              <a:gd name="f75" fmla="*/ f71 f71 1"/>
              <a:gd name="f76" fmla="*/ f73 1 f41"/>
              <a:gd name="f77" fmla="+- f67 f72 0"/>
              <a:gd name="f78" fmla="*/ f72 f34 1"/>
              <a:gd name="f79" fmla="+- f75 0 f53"/>
              <a:gd name="f80" fmla="+- f67 f76 0"/>
              <a:gd name="f81" fmla="+- f72 f76 0"/>
              <a:gd name="f82" fmla="+- 0 0 f76"/>
              <a:gd name="f83" fmla="*/ f77 1 2"/>
              <a:gd name="f84" fmla="sqrt f79"/>
              <a:gd name="f85" fmla="+- f80 0 f61"/>
              <a:gd name="f86" fmla="+- f81 f61 0"/>
              <a:gd name="f87" fmla="+- 0 0 f82"/>
              <a:gd name="f88" fmla="*/ f80 f34 1"/>
              <a:gd name="f89" fmla="*/ f83 f34 1"/>
              <a:gd name="f90" fmla="*/ f84 f41 1"/>
              <a:gd name="f91" fmla="at2 f64 f87"/>
              <a:gd name="f92" fmla="*/ f85 f34 1"/>
              <a:gd name="f93" fmla="*/ f86 f34 1"/>
              <a:gd name="f94" fmla="+- f91 f1 0"/>
              <a:gd name="f95" fmla="*/ f90 1 f71"/>
              <a:gd name="f96" fmla="*/ f94 f8 1"/>
              <a:gd name="f97" fmla="+- 0 0 f95"/>
              <a:gd name="f98" fmla="*/ f96 1 f0"/>
              <a:gd name="f99" fmla="+- 0 0 f97"/>
              <a:gd name="f100" fmla="+- 0 0 f98"/>
              <a:gd name="f101" fmla="at2 f99 f69"/>
              <a:gd name="f102" fmla="val f100"/>
              <a:gd name="f103" fmla="+- f101 f1 0"/>
              <a:gd name="f104" fmla="+- 0 0 f102"/>
              <a:gd name="f105" fmla="*/ f103 f8 1"/>
              <a:gd name="f106" fmla="*/ f104 f0 1"/>
              <a:gd name="f107" fmla="*/ f105 1 f0"/>
              <a:gd name="f108" fmla="*/ f106 1 f8"/>
              <a:gd name="f109" fmla="+- 0 0 f107"/>
              <a:gd name="f110" fmla="+- f108 0 f1"/>
              <a:gd name="f111" fmla="val f109"/>
              <a:gd name="f112" fmla="+- 0 0 f111"/>
              <a:gd name="f113" fmla="*/ f112 f0 1"/>
              <a:gd name="f114" fmla="*/ f113 1 f8"/>
              <a:gd name="f115" fmla="+- f114 0 f1"/>
              <a:gd name="f116" fmla="+- f115 0 f110"/>
              <a:gd name="f117" fmla="+- f110 f115 0"/>
              <a:gd name="f118" fmla="+- 0 0 f115"/>
            </a:gdLst>
            <a:ahLst/>
            <a:cxnLst>
              <a:cxn ang="3cd4">
                <a:pos x="hc" y="t"/>
              </a:cxn>
              <a:cxn ang="0">
                <a:pos x="r" y="vc"/>
              </a:cxn>
              <a:cxn ang="cd4">
                <a:pos x="hc" y="b"/>
              </a:cxn>
              <a:cxn ang="cd2">
                <a:pos x="l" y="vc"/>
              </a:cxn>
              <a:cxn ang="f31">
                <a:pos x="f39" y="f66"/>
              </a:cxn>
              <a:cxn ang="f31">
                <a:pos x="f65" y="f92"/>
              </a:cxn>
              <a:cxn ang="f32">
                <a:pos x="f39" y="f70"/>
              </a:cxn>
              <a:cxn ang="f33">
                <a:pos x="f65" y="f93"/>
              </a:cxn>
              <a:cxn ang="f32">
                <a:pos x="f42" y="f89"/>
              </a:cxn>
            </a:cxnLst>
            <a:rect l="f39" t="f39" r="f42" b="f43"/>
            <a:pathLst>
              <a:path stroke="0">
                <a:moveTo>
                  <a:pt x="f39" y="f70"/>
                </a:moveTo>
                <a:lnTo>
                  <a:pt x="f65" y="f92"/>
                </a:lnTo>
                <a:lnTo>
                  <a:pt x="f65" y="f88"/>
                </a:lnTo>
                <a:arcTo wR="f47" hR="f74" stAng="f110" swAng="f116"/>
                <a:arcTo wR="f47" hR="f74" stAng="f118" swAng="f117"/>
                <a:lnTo>
                  <a:pt x="f65" y="f93"/>
                </a:lnTo>
                <a:close/>
              </a:path>
              <a:path stroke="0">
                <a:moveTo>
                  <a:pt x="f42" y="f78"/>
                </a:moveTo>
                <a:arcTo wR="f47" hR="f74" stAng="f7" swAng="f9"/>
                <a:lnTo>
                  <a:pt x="f39" y="f39"/>
                </a:lnTo>
                <a:arcTo wR="f47" hR="f74" stAng="f2" swAng="f1"/>
                <a:close/>
              </a:path>
              <a:path fill="none">
                <a:moveTo>
                  <a:pt x="f42" y="f78"/>
                </a:moveTo>
                <a:arcTo wR="f47" hR="f74" stAng="f7" swAng="f9"/>
                <a:lnTo>
                  <a:pt x="f39" y="f39"/>
                </a:lnTo>
                <a:arcTo wR="f47" hR="f74" stAng="f2" swAng="f1"/>
                <a:lnTo>
                  <a:pt x="f42" y="f78"/>
                </a:lnTo>
                <a:arcTo wR="f47" hR="f74" stAng="f7" swAng="f110"/>
                <a:lnTo>
                  <a:pt x="f65" y="f93"/>
                </a:lnTo>
                <a:lnTo>
                  <a:pt x="f39" y="f70"/>
                </a:lnTo>
                <a:lnTo>
                  <a:pt x="f65" y="f92"/>
                </a:lnTo>
                <a:lnTo>
                  <a:pt x="f65" y="f88"/>
                </a:lnTo>
                <a:arcTo wR="f47" hR="f74" stAng="f110" swAng="f116"/>
              </a:path>
            </a:pathLst>
          </a:custGeom>
          <a:solidFill>
            <a:srgbClr val="C0504D"/>
          </a:solidFill>
          <a:ln w="25402">
            <a:solidFill>
              <a:srgbClr val="8C3836"/>
            </a:solidFill>
            <a:prstDash val="solid"/>
          </a:ln>
          <a:effectLst>
            <a:reflection endPos="0" dir="5400000" sy="-100000" algn="bl" rotWithShape="0"/>
          </a:effectLst>
        </p:spPr>
        <p:txBody>
          <a:bodyPr anchor="ctr" anchorCtr="1"/>
          <a:lstStyle/>
          <a:p>
            <a:pPr algn="ctr" fontAlgn="auto">
              <a:spcBef>
                <a:spcPts val="0"/>
              </a:spcBef>
              <a:spcAft>
                <a:spcPts val="0"/>
              </a:spcAft>
              <a:defRPr sz="1800" b="0" i="0" u="none" strike="noStrike" kern="0" cap="none" spc="0" baseline="0">
                <a:solidFill>
                  <a:srgbClr val="000000"/>
                </a:solidFill>
                <a:uFillTx/>
              </a:defRPr>
            </a:pPr>
            <a:endParaRPr lang="es-ES">
              <a:solidFill>
                <a:srgbClr val="000000"/>
              </a:solidFill>
              <a:latin typeface="Arial"/>
              <a:cs typeface="+mn-cs"/>
            </a:endParaRPr>
          </a:p>
        </p:txBody>
      </p:sp>
      <p:pic>
        <p:nvPicPr>
          <p:cNvPr id="1026" name="Picture 2"/>
          <p:cNvPicPr>
            <a:picLocks noChangeAspect="1" noChangeArrowheads="1"/>
          </p:cNvPicPr>
          <p:nvPr/>
        </p:nvPicPr>
        <p:blipFill>
          <a:blip r:embed="rId4"/>
          <a:srcRect/>
          <a:stretch>
            <a:fillRect/>
          </a:stretch>
        </p:blipFill>
        <p:spPr bwMode="auto">
          <a:xfrm>
            <a:off x="1116013" y="4749800"/>
            <a:ext cx="7067550" cy="1847850"/>
          </a:xfrm>
          <a:prstGeom prst="rect">
            <a:avLst/>
          </a:prstGeom>
          <a:noFill/>
          <a:ln w="9525">
            <a:noFill/>
            <a:miter lim="800000"/>
            <a:headEnd/>
            <a:tailEnd/>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par>
                          <p:cTn id="11" fill="hold">
                            <p:stCondLst>
                              <p:cond delay="1000"/>
                            </p:stCondLst>
                            <p:childTnLst>
                              <p:par>
                                <p:cTn id="12" presetID="42" presetClass="entr" presetSubtype="0" fill="hold" nodeType="after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1000"/>
                                        <p:tgtEl>
                                          <p:spTgt spid="1026"/>
                                        </p:tgtEl>
                                      </p:cBhvr>
                                    </p:animEffect>
                                    <p:anim calcmode="lin" valueType="num">
                                      <p:cBhvr>
                                        <p:cTn id="15" dur="1000" fill="hold"/>
                                        <p:tgtEl>
                                          <p:spTgt spid="1026"/>
                                        </p:tgtEl>
                                        <p:attrNameLst>
                                          <p:attrName>ppt_x</p:attrName>
                                        </p:attrNameLst>
                                      </p:cBhvr>
                                      <p:tavLst>
                                        <p:tav tm="0">
                                          <p:val>
                                            <p:strVal val="#ppt_x"/>
                                          </p:val>
                                        </p:tav>
                                        <p:tav tm="100000">
                                          <p:val>
                                            <p:strVal val="#ppt_x"/>
                                          </p:val>
                                        </p:tav>
                                      </p:tavLst>
                                    </p:anim>
                                    <p:anim calcmode="lin" valueType="num">
                                      <p:cBhvr>
                                        <p:cTn id="16"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name="Slide40">
    <p:spTree>
      <p:nvGrpSpPr>
        <p:cNvPr id="1" name=""/>
        <p:cNvGrpSpPr/>
        <p:nvPr/>
      </p:nvGrpSpPr>
      <p:grpSpPr>
        <a:xfrm>
          <a:off x="0" y="0"/>
          <a:ext cx="0" cy="0"/>
          <a:chOff x="0" y="0"/>
          <a:chExt cx="0" cy="0"/>
        </a:xfrm>
      </p:grpSpPr>
      <p:pic>
        <p:nvPicPr>
          <p:cNvPr id="91137" name="Picture 2"/>
          <p:cNvPicPr>
            <a:picLocks noChangeAspect="1" noChangeArrowheads="1"/>
          </p:cNvPicPr>
          <p:nvPr/>
        </p:nvPicPr>
        <p:blipFill>
          <a:blip r:embed="rId3"/>
          <a:srcRect/>
          <a:stretch>
            <a:fillRect/>
          </a:stretch>
        </p:blipFill>
        <p:spPr bwMode="auto">
          <a:xfrm>
            <a:off x="225425" y="1557338"/>
            <a:ext cx="4829175" cy="2038350"/>
          </a:xfrm>
          <a:prstGeom prst="rect">
            <a:avLst/>
          </a:prstGeom>
          <a:noFill/>
          <a:ln w="9525">
            <a:solidFill>
              <a:schemeClr val="accent2"/>
            </a:solidFill>
            <a:miter lim="800000"/>
            <a:headEnd/>
            <a:tailEnd/>
          </a:ln>
        </p:spPr>
      </p:pic>
      <p:sp>
        <p:nvSpPr>
          <p:cNvPr id="91138" name="1 Título"/>
          <p:cNvSpPr txBox="1">
            <a:spLocks noGrp="1"/>
          </p:cNvSpPr>
          <p:nvPr>
            <p:ph type="title"/>
          </p:nvPr>
        </p:nvSpPr>
        <p:spPr>
          <a:xfrm>
            <a:off x="457200" y="274638"/>
            <a:ext cx="8229600" cy="850900"/>
          </a:xfrm>
        </p:spPr>
        <p:txBody>
          <a:bodyPr/>
          <a:lstStyle/>
          <a:p>
            <a:pPr eaLnBrk="1"/>
            <a:r>
              <a:rPr smtClean="0">
                <a:latin typeface="Arial" charset="0"/>
              </a:rPr>
              <a:t>Noticias</a:t>
            </a:r>
          </a:p>
        </p:txBody>
      </p:sp>
      <p:sp>
        <p:nvSpPr>
          <p:cNvPr id="7" name="7 Elipse"/>
          <p:cNvSpPr>
            <a:spLocks/>
          </p:cNvSpPr>
          <p:nvPr/>
        </p:nvSpPr>
        <p:spPr bwMode="auto">
          <a:xfrm>
            <a:off x="250825" y="3213100"/>
            <a:ext cx="1441450" cy="349250"/>
          </a:xfrm>
          <a:custGeom>
            <a:avLst/>
            <a:gdLst>
              <a:gd name="T0" fmla="*/ 720080 w 1440160"/>
              <a:gd name="T1" fmla="*/ 0 h 350039"/>
              <a:gd name="T2" fmla="*/ 1440160 w 1440160"/>
              <a:gd name="T3" fmla="*/ 175020 h 350039"/>
              <a:gd name="T4" fmla="*/ 720080 w 1440160"/>
              <a:gd name="T5" fmla="*/ 350039 h 350039"/>
              <a:gd name="T6" fmla="*/ 0 w 1440160"/>
              <a:gd name="T7" fmla="*/ 175020 h 350039"/>
              <a:gd name="T8" fmla="*/ 210907 w 1440160"/>
              <a:gd name="T9" fmla="*/ 51262 h 350039"/>
              <a:gd name="T10" fmla="*/ 210907 w 1440160"/>
              <a:gd name="T11" fmla="*/ 298777 h 350039"/>
              <a:gd name="T12" fmla="*/ 1229253 w 1440160"/>
              <a:gd name="T13" fmla="*/ 298777 h 350039"/>
              <a:gd name="T14" fmla="*/ 1229253 w 1440160"/>
              <a:gd name="T15" fmla="*/ 51262 h 350039"/>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210907 w 1440160"/>
              <a:gd name="T25" fmla="*/ 51262 h 350039"/>
              <a:gd name="T26" fmla="*/ 1229253 w 1440160"/>
              <a:gd name="T27" fmla="*/ 298777 h 3500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0160" h="350039">
                <a:moveTo>
                  <a:pt x="0" y="175020"/>
                </a:moveTo>
                <a:lnTo>
                  <a:pt x="0" y="175020"/>
                </a:lnTo>
                <a:cubicBezTo>
                  <a:pt x="0" y="175020"/>
                  <a:pt x="0" y="175020"/>
                  <a:pt x="0" y="175020"/>
                </a:cubicBezTo>
                <a:cubicBezTo>
                  <a:pt x="0" y="271681"/>
                  <a:pt x="322390" y="350041"/>
                  <a:pt x="720080" y="350041"/>
                </a:cubicBezTo>
                <a:cubicBezTo>
                  <a:pt x="1117769" y="350041"/>
                  <a:pt x="1440160" y="271681"/>
                  <a:pt x="1440160" y="175021"/>
                </a:cubicBezTo>
                <a:cubicBezTo>
                  <a:pt x="1440160" y="78360"/>
                  <a:pt x="1117769" y="1"/>
                  <a:pt x="720080" y="1"/>
                </a:cubicBezTo>
                <a:cubicBezTo>
                  <a:pt x="322392" y="0"/>
                  <a:pt x="2" y="78359"/>
                  <a:pt x="0" y="175020"/>
                </a:cubicBezTo>
                <a:close/>
              </a:path>
            </a:pathLst>
          </a:custGeom>
          <a:noFill/>
          <a:ln w="25402">
            <a:solidFill>
              <a:srgbClr val="C0504D"/>
            </a:solidFill>
            <a:prstDash val="solid"/>
            <a:round/>
            <a:headEnd/>
            <a:tailEnd/>
          </a:ln>
        </p:spPr>
        <p:txBody>
          <a:bodyPr anchor="ctr" anchorCtr="1"/>
          <a:lstStyle/>
          <a:p>
            <a:endParaRPr lang="en-US"/>
          </a:p>
        </p:txBody>
      </p:sp>
      <p:pic>
        <p:nvPicPr>
          <p:cNvPr id="4099" name="Picture 3"/>
          <p:cNvPicPr>
            <a:picLocks noChangeAspect="1" noChangeArrowheads="1"/>
          </p:cNvPicPr>
          <p:nvPr/>
        </p:nvPicPr>
        <p:blipFill>
          <a:blip r:embed="rId4"/>
          <a:srcRect/>
          <a:stretch>
            <a:fillRect/>
          </a:stretch>
        </p:blipFill>
        <p:spPr bwMode="auto">
          <a:xfrm>
            <a:off x="2473325" y="2381250"/>
            <a:ext cx="6496050" cy="2076450"/>
          </a:xfrm>
          <a:prstGeom prst="rect">
            <a:avLst/>
          </a:prstGeom>
          <a:noFill/>
          <a:ln w="9525">
            <a:solidFill>
              <a:schemeClr val="accent2"/>
            </a:solidFill>
            <a:miter lim="800000"/>
            <a:headEnd/>
            <a:tailEnd/>
          </a:ln>
        </p:spPr>
      </p:pic>
      <p:cxnSp>
        <p:nvCxnSpPr>
          <p:cNvPr id="8" name="7 Conector curvado"/>
          <p:cNvCxnSpPr/>
          <p:nvPr/>
        </p:nvCxnSpPr>
        <p:spPr>
          <a:xfrm>
            <a:off x="1692275" y="3419475"/>
            <a:ext cx="947738" cy="406400"/>
          </a:xfrm>
          <a:prstGeom prst="curvedConnector3">
            <a:avLst>
              <a:gd name="adj1" fmla="val 50000"/>
            </a:avLst>
          </a:prstGeom>
          <a:ln>
            <a:prstDash val="dash"/>
            <a:tailEnd type="arrow"/>
          </a:ln>
        </p:spPr>
        <p:style>
          <a:lnRef idx="3">
            <a:schemeClr val="accent2"/>
          </a:lnRef>
          <a:fillRef idx="0">
            <a:schemeClr val="accent2"/>
          </a:fillRef>
          <a:effectRef idx="2">
            <a:schemeClr val="accent2"/>
          </a:effectRef>
          <a:fontRef idx="minor">
            <a:schemeClr val="tx1"/>
          </a:fontRef>
        </p:style>
      </p:cxnSp>
      <p:cxnSp>
        <p:nvCxnSpPr>
          <p:cNvPr id="15" name="14 Conector recto"/>
          <p:cNvCxnSpPr/>
          <p:nvPr/>
        </p:nvCxnSpPr>
        <p:spPr>
          <a:xfrm>
            <a:off x="2473325" y="3830638"/>
            <a:ext cx="3101975" cy="0"/>
          </a:xfrm>
          <a:prstGeom prst="line">
            <a:avLst/>
          </a:prstGeom>
        </p:spPr>
        <p:style>
          <a:lnRef idx="3">
            <a:schemeClr val="accent2"/>
          </a:lnRef>
          <a:fillRef idx="0">
            <a:schemeClr val="accent2"/>
          </a:fillRef>
          <a:effectRef idx="2">
            <a:schemeClr val="accent2"/>
          </a:effectRef>
          <a:fontRef idx="minor">
            <a:schemeClr val="tx1"/>
          </a:fontRef>
        </p:style>
      </p:cxnSp>
      <p:pic>
        <p:nvPicPr>
          <p:cNvPr id="4100" name="Picture 4"/>
          <p:cNvPicPr>
            <a:picLocks noChangeAspect="1" noChangeArrowheads="1"/>
          </p:cNvPicPr>
          <p:nvPr/>
        </p:nvPicPr>
        <p:blipFill>
          <a:blip r:embed="rId5"/>
          <a:srcRect/>
          <a:stretch>
            <a:fillRect/>
          </a:stretch>
        </p:blipFill>
        <p:spPr bwMode="auto">
          <a:xfrm>
            <a:off x="1258888" y="4221163"/>
            <a:ext cx="5330825" cy="2354262"/>
          </a:xfrm>
          <a:prstGeom prst="rect">
            <a:avLst/>
          </a:prstGeom>
          <a:noFill/>
          <a:ln w="9525">
            <a:solidFill>
              <a:schemeClr val="accent2"/>
            </a:solidFill>
            <a:miter lim="800000"/>
            <a:headEnd/>
            <a:tailEnd/>
          </a:ln>
        </p:spPr>
      </p:pic>
      <p:cxnSp>
        <p:nvCxnSpPr>
          <p:cNvPr id="17" name="16 Conector curvado"/>
          <p:cNvCxnSpPr/>
          <p:nvPr/>
        </p:nvCxnSpPr>
        <p:spPr>
          <a:xfrm rot="16200000" flipH="1">
            <a:off x="5327650" y="4078288"/>
            <a:ext cx="1254125" cy="758825"/>
          </a:xfrm>
          <a:prstGeom prst="curvedConnector3">
            <a:avLst>
              <a:gd name="adj1" fmla="val 50000"/>
            </a:avLst>
          </a:prstGeom>
          <a:ln>
            <a:prstDash val="dash"/>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2" presetClass="entr" presetSubtype="4" fill="hold" nodeType="withEffect">
                                  <p:stCondLst>
                                    <p:cond delay="0"/>
                                  </p:stCondLst>
                                  <p:childTnLst>
                                    <p:set>
                                      <p:cBhvr>
                                        <p:cTn id="13" dur="1" fill="hold">
                                          <p:stCondLst>
                                            <p:cond delay="0"/>
                                          </p:stCondLst>
                                        </p:cTn>
                                        <p:tgtEl>
                                          <p:spTgt spid="4099"/>
                                        </p:tgtEl>
                                        <p:attrNameLst>
                                          <p:attrName>style.visibility</p:attrName>
                                        </p:attrNameLst>
                                      </p:cBhvr>
                                      <p:to>
                                        <p:strVal val="visible"/>
                                      </p:to>
                                    </p:set>
                                    <p:anim calcmode="lin" valueType="num">
                                      <p:cBhvr additive="base">
                                        <p:cTn id="14" dur="500" fill="hold"/>
                                        <p:tgtEl>
                                          <p:spTgt spid="4099"/>
                                        </p:tgtEl>
                                        <p:attrNameLst>
                                          <p:attrName>ppt_x</p:attrName>
                                        </p:attrNameLst>
                                      </p:cBhvr>
                                      <p:tavLst>
                                        <p:tav tm="0">
                                          <p:val>
                                            <p:strVal val="#ppt_x"/>
                                          </p:val>
                                        </p:tav>
                                        <p:tav tm="100000">
                                          <p:val>
                                            <p:strVal val="#ppt_x"/>
                                          </p:val>
                                        </p:tav>
                                      </p:tavLst>
                                    </p:anim>
                                    <p:anim calcmode="lin" valueType="num">
                                      <p:cBhvr additive="base">
                                        <p:cTn id="15" dur="500" fill="hold"/>
                                        <p:tgtEl>
                                          <p:spTgt spid="4099"/>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fill="hold"/>
                                        <p:tgtEl>
                                          <p:spTgt spid="15"/>
                                        </p:tgtEl>
                                        <p:attrNameLst>
                                          <p:attrName>ppt_x</p:attrName>
                                        </p:attrNameLst>
                                      </p:cBhvr>
                                      <p:tavLst>
                                        <p:tav tm="0">
                                          <p:val>
                                            <p:strVal val="#ppt_x"/>
                                          </p:val>
                                        </p:tav>
                                        <p:tav tm="100000">
                                          <p:val>
                                            <p:strVal val="#ppt_x"/>
                                          </p:val>
                                        </p:tav>
                                      </p:tavLst>
                                    </p:anim>
                                    <p:anim calcmode="lin" valueType="num">
                                      <p:cBhvr additive="base">
                                        <p:cTn id="21" dur="500" fill="hold"/>
                                        <p:tgtEl>
                                          <p:spTgt spid="15"/>
                                        </p:tgtEl>
                                        <p:attrNameLst>
                                          <p:attrName>ppt_y</p:attrName>
                                        </p:attrNameLst>
                                      </p:cBhvr>
                                      <p:tavLst>
                                        <p:tav tm="0">
                                          <p:val>
                                            <p:strVal val="1+#ppt_h/2"/>
                                          </p:val>
                                        </p:tav>
                                        <p:tav tm="100000">
                                          <p:val>
                                            <p:strVal val="#ppt_y"/>
                                          </p:val>
                                        </p:tav>
                                      </p:tavLst>
                                    </p:anim>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2" presetClass="entr" presetSubtype="4" fill="hold" nodeType="withEffect">
                                  <p:stCondLst>
                                    <p:cond delay="0"/>
                                  </p:stCondLst>
                                  <p:childTnLst>
                                    <p:set>
                                      <p:cBhvr>
                                        <p:cTn id="27" dur="1" fill="hold">
                                          <p:stCondLst>
                                            <p:cond delay="0"/>
                                          </p:stCondLst>
                                        </p:cTn>
                                        <p:tgtEl>
                                          <p:spTgt spid="4100"/>
                                        </p:tgtEl>
                                        <p:attrNameLst>
                                          <p:attrName>style.visibility</p:attrName>
                                        </p:attrNameLst>
                                      </p:cBhvr>
                                      <p:to>
                                        <p:strVal val="visible"/>
                                      </p:to>
                                    </p:set>
                                    <p:anim calcmode="lin" valueType="num">
                                      <p:cBhvr additive="base">
                                        <p:cTn id="28" dur="500" fill="hold"/>
                                        <p:tgtEl>
                                          <p:spTgt spid="4100"/>
                                        </p:tgtEl>
                                        <p:attrNameLst>
                                          <p:attrName>ppt_x</p:attrName>
                                        </p:attrNameLst>
                                      </p:cBhvr>
                                      <p:tavLst>
                                        <p:tav tm="0">
                                          <p:val>
                                            <p:strVal val="#ppt_x"/>
                                          </p:val>
                                        </p:tav>
                                        <p:tav tm="100000">
                                          <p:val>
                                            <p:strVal val="#ppt_x"/>
                                          </p:val>
                                        </p:tav>
                                      </p:tavLst>
                                    </p:anim>
                                    <p:anim calcmode="lin" valueType="num">
                                      <p:cBhvr additive="base">
                                        <p:cTn id="29" dur="500" fill="hold"/>
                                        <p:tgtEl>
                                          <p:spTgt spid="4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name="Slide42">
    <p:spTree>
      <p:nvGrpSpPr>
        <p:cNvPr id="1" name=""/>
        <p:cNvGrpSpPr/>
        <p:nvPr/>
      </p:nvGrpSpPr>
      <p:grpSpPr>
        <a:xfrm>
          <a:off x="0" y="0"/>
          <a:ext cx="0" cy="0"/>
          <a:chOff x="0" y="0"/>
          <a:chExt cx="0" cy="0"/>
        </a:xfrm>
      </p:grpSpPr>
      <p:pic>
        <p:nvPicPr>
          <p:cNvPr id="93185" name="Picture 10"/>
          <p:cNvPicPr>
            <a:picLocks noChangeAspect="1" noChangeArrowheads="1"/>
          </p:cNvPicPr>
          <p:nvPr/>
        </p:nvPicPr>
        <p:blipFill>
          <a:blip r:embed="rId3"/>
          <a:srcRect/>
          <a:stretch>
            <a:fillRect/>
          </a:stretch>
        </p:blipFill>
        <p:spPr bwMode="auto">
          <a:xfrm>
            <a:off x="395288" y="1619250"/>
            <a:ext cx="7600950" cy="2009775"/>
          </a:xfrm>
          <a:prstGeom prst="rect">
            <a:avLst/>
          </a:prstGeom>
          <a:noFill/>
          <a:ln w="9525">
            <a:solidFill>
              <a:schemeClr val="accent2"/>
            </a:solidFill>
            <a:miter lim="800000"/>
            <a:headEnd/>
            <a:tailEnd/>
          </a:ln>
        </p:spPr>
      </p:pic>
      <p:sp>
        <p:nvSpPr>
          <p:cNvPr id="93186" name="1 Título"/>
          <p:cNvSpPr txBox="1">
            <a:spLocks noGrp="1"/>
          </p:cNvSpPr>
          <p:nvPr>
            <p:ph type="title"/>
          </p:nvPr>
        </p:nvSpPr>
        <p:spPr>
          <a:xfrm>
            <a:off x="457200" y="274638"/>
            <a:ext cx="8229600" cy="850900"/>
          </a:xfrm>
        </p:spPr>
        <p:txBody>
          <a:bodyPr/>
          <a:lstStyle/>
          <a:p>
            <a:pPr eaLnBrk="1"/>
            <a:r>
              <a:rPr smtClean="0">
                <a:latin typeface="Arial" charset="0"/>
              </a:rPr>
              <a:t>Wiki</a:t>
            </a:r>
          </a:p>
        </p:txBody>
      </p:sp>
      <p:sp>
        <p:nvSpPr>
          <p:cNvPr id="7" name="7 Elipse"/>
          <p:cNvSpPr>
            <a:spLocks/>
          </p:cNvSpPr>
          <p:nvPr/>
        </p:nvSpPr>
        <p:spPr bwMode="auto">
          <a:xfrm>
            <a:off x="7218363" y="1638300"/>
            <a:ext cx="882650" cy="341313"/>
          </a:xfrm>
          <a:custGeom>
            <a:avLst/>
            <a:gdLst>
              <a:gd name="T0" fmla="*/ 440668 w 881336"/>
              <a:gd name="T1" fmla="*/ 0 h 340036"/>
              <a:gd name="T2" fmla="*/ 881336 w 881336"/>
              <a:gd name="T3" fmla="*/ 170018 h 340036"/>
              <a:gd name="T4" fmla="*/ 440668 w 881336"/>
              <a:gd name="T5" fmla="*/ 340036 h 340036"/>
              <a:gd name="T6" fmla="*/ 0 w 881336"/>
              <a:gd name="T7" fmla="*/ 170018 h 340036"/>
              <a:gd name="T8" fmla="*/ 129069 w 881336"/>
              <a:gd name="T9" fmla="*/ 49797 h 340036"/>
              <a:gd name="T10" fmla="*/ 129069 w 881336"/>
              <a:gd name="T11" fmla="*/ 290239 h 340036"/>
              <a:gd name="T12" fmla="*/ 752267 w 881336"/>
              <a:gd name="T13" fmla="*/ 290239 h 340036"/>
              <a:gd name="T14" fmla="*/ 752267 w 881336"/>
              <a:gd name="T15" fmla="*/ 49797 h 34003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129069 w 881336"/>
              <a:gd name="T25" fmla="*/ 49797 h 340036"/>
              <a:gd name="T26" fmla="*/ 752267 w 881336"/>
              <a:gd name="T27" fmla="*/ 290239 h 3400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1336" h="340036">
                <a:moveTo>
                  <a:pt x="0" y="170018"/>
                </a:moveTo>
                <a:lnTo>
                  <a:pt x="0" y="170018"/>
                </a:lnTo>
                <a:cubicBezTo>
                  <a:pt x="0" y="170018"/>
                  <a:pt x="0" y="170018"/>
                  <a:pt x="0" y="170018"/>
                </a:cubicBezTo>
                <a:cubicBezTo>
                  <a:pt x="0" y="263917"/>
                  <a:pt x="197293" y="340037"/>
                  <a:pt x="440668" y="340037"/>
                </a:cubicBezTo>
                <a:cubicBezTo>
                  <a:pt x="684042" y="340037"/>
                  <a:pt x="881336" y="263917"/>
                  <a:pt x="881336" y="170019"/>
                </a:cubicBezTo>
                <a:cubicBezTo>
                  <a:pt x="881336" y="76120"/>
                  <a:pt x="684042" y="1"/>
                  <a:pt x="440668" y="1"/>
                </a:cubicBezTo>
                <a:cubicBezTo>
                  <a:pt x="197294" y="0"/>
                  <a:pt x="1" y="76120"/>
                  <a:pt x="0" y="170018"/>
                </a:cubicBezTo>
                <a:close/>
              </a:path>
            </a:pathLst>
          </a:custGeom>
          <a:noFill/>
          <a:ln w="25402">
            <a:solidFill>
              <a:srgbClr val="C0504D"/>
            </a:solidFill>
            <a:prstDash val="solid"/>
            <a:round/>
            <a:headEnd/>
            <a:tailEnd/>
          </a:ln>
        </p:spPr>
        <p:txBody>
          <a:bodyPr anchor="ctr" anchorCtr="1"/>
          <a:lstStyle/>
          <a:p>
            <a:endParaRPr lang="en-US"/>
          </a:p>
        </p:txBody>
      </p:sp>
      <p:pic>
        <p:nvPicPr>
          <p:cNvPr id="5122" name="Picture 2"/>
          <p:cNvPicPr>
            <a:picLocks noChangeAspect="1" noChangeArrowheads="1"/>
          </p:cNvPicPr>
          <p:nvPr/>
        </p:nvPicPr>
        <p:blipFill>
          <a:blip r:embed="rId4"/>
          <a:srcRect/>
          <a:stretch>
            <a:fillRect/>
          </a:stretch>
        </p:blipFill>
        <p:spPr bwMode="auto">
          <a:xfrm>
            <a:off x="2484438" y="3000375"/>
            <a:ext cx="6457950" cy="1581150"/>
          </a:xfrm>
          <a:prstGeom prst="rect">
            <a:avLst/>
          </a:prstGeom>
          <a:noFill/>
          <a:ln w="9525">
            <a:solidFill>
              <a:schemeClr val="accent2"/>
            </a:solidFill>
            <a:miter lim="800000"/>
            <a:headEnd/>
            <a:tailEnd/>
          </a:ln>
        </p:spPr>
      </p:pic>
      <p:sp>
        <p:nvSpPr>
          <p:cNvPr id="21" name="7 Elipse"/>
          <p:cNvSpPr>
            <a:spLocks/>
          </p:cNvSpPr>
          <p:nvPr/>
        </p:nvSpPr>
        <p:spPr bwMode="auto">
          <a:xfrm>
            <a:off x="2484438" y="4230688"/>
            <a:ext cx="1150937" cy="350837"/>
          </a:xfrm>
          <a:custGeom>
            <a:avLst/>
            <a:gdLst>
              <a:gd name="T0" fmla="*/ 576064 w 1152128"/>
              <a:gd name="T1" fmla="*/ 0 h 350039"/>
              <a:gd name="T2" fmla="*/ 1152128 w 1152128"/>
              <a:gd name="T3" fmla="*/ 175020 h 350039"/>
              <a:gd name="T4" fmla="*/ 576064 w 1152128"/>
              <a:gd name="T5" fmla="*/ 350039 h 350039"/>
              <a:gd name="T6" fmla="*/ 0 w 1152128"/>
              <a:gd name="T7" fmla="*/ 175020 h 350039"/>
              <a:gd name="T8" fmla="*/ 168725 w 1152128"/>
              <a:gd name="T9" fmla="*/ 51262 h 350039"/>
              <a:gd name="T10" fmla="*/ 168725 w 1152128"/>
              <a:gd name="T11" fmla="*/ 298777 h 350039"/>
              <a:gd name="T12" fmla="*/ 983403 w 1152128"/>
              <a:gd name="T13" fmla="*/ 298777 h 350039"/>
              <a:gd name="T14" fmla="*/ 983403 w 1152128"/>
              <a:gd name="T15" fmla="*/ 51262 h 350039"/>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168725 w 1152128"/>
              <a:gd name="T25" fmla="*/ 51262 h 350039"/>
              <a:gd name="T26" fmla="*/ 983403 w 1152128"/>
              <a:gd name="T27" fmla="*/ 298777 h 35003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52128" h="350039">
                <a:moveTo>
                  <a:pt x="0" y="175020"/>
                </a:moveTo>
                <a:lnTo>
                  <a:pt x="0" y="175020"/>
                </a:lnTo>
                <a:cubicBezTo>
                  <a:pt x="0" y="175020"/>
                  <a:pt x="0" y="175020"/>
                  <a:pt x="0" y="175020"/>
                </a:cubicBezTo>
                <a:cubicBezTo>
                  <a:pt x="0" y="271681"/>
                  <a:pt x="257912" y="350041"/>
                  <a:pt x="576064" y="350041"/>
                </a:cubicBezTo>
                <a:cubicBezTo>
                  <a:pt x="894215" y="350041"/>
                  <a:pt x="1152128" y="271681"/>
                  <a:pt x="1152128" y="175021"/>
                </a:cubicBezTo>
                <a:cubicBezTo>
                  <a:pt x="1152128" y="78360"/>
                  <a:pt x="894215" y="1"/>
                  <a:pt x="576064" y="1"/>
                </a:cubicBezTo>
                <a:cubicBezTo>
                  <a:pt x="257913" y="0"/>
                  <a:pt x="1" y="78359"/>
                  <a:pt x="0" y="175020"/>
                </a:cubicBezTo>
                <a:close/>
              </a:path>
            </a:pathLst>
          </a:custGeom>
          <a:noFill/>
          <a:ln w="25402">
            <a:solidFill>
              <a:srgbClr val="C0504D"/>
            </a:solidFill>
            <a:prstDash val="solid"/>
            <a:round/>
            <a:headEnd/>
            <a:tailEnd/>
          </a:ln>
        </p:spPr>
        <p:txBody>
          <a:bodyPr anchor="ctr" anchorCtr="1"/>
          <a:lstStyle/>
          <a:p>
            <a:endParaRPr lang="en-US"/>
          </a:p>
        </p:txBody>
      </p:sp>
      <p:cxnSp>
        <p:nvCxnSpPr>
          <p:cNvPr id="22" name="21 Conector curvado"/>
          <p:cNvCxnSpPr>
            <a:stCxn id="21" idx="3"/>
          </p:cNvCxnSpPr>
          <p:nvPr/>
        </p:nvCxnSpPr>
        <p:spPr>
          <a:xfrm rot="10800000" flipV="1">
            <a:off x="323850" y="4406900"/>
            <a:ext cx="2160588" cy="1087438"/>
          </a:xfrm>
          <a:prstGeom prst="curvedConnector3">
            <a:avLst>
              <a:gd name="adj1" fmla="val 110582"/>
            </a:avLst>
          </a:prstGeom>
          <a:ln>
            <a:prstDash val="dash"/>
            <a:tailEnd type="arrow"/>
          </a:ln>
        </p:spPr>
        <p:style>
          <a:lnRef idx="3">
            <a:schemeClr val="accent2"/>
          </a:lnRef>
          <a:fillRef idx="0">
            <a:schemeClr val="accent2"/>
          </a:fillRef>
          <a:effectRef idx="2">
            <a:schemeClr val="accent2"/>
          </a:effectRef>
          <a:fontRef idx="minor">
            <a:schemeClr val="tx1"/>
          </a:fontRef>
        </p:style>
      </p:cxnSp>
      <p:pic>
        <p:nvPicPr>
          <p:cNvPr id="5123" name="Picture 3"/>
          <p:cNvPicPr>
            <a:picLocks noChangeAspect="1" noChangeArrowheads="1"/>
          </p:cNvPicPr>
          <p:nvPr/>
        </p:nvPicPr>
        <p:blipFill>
          <a:blip r:embed="rId5"/>
          <a:srcRect/>
          <a:stretch>
            <a:fillRect/>
          </a:stretch>
        </p:blipFill>
        <p:spPr bwMode="auto">
          <a:xfrm>
            <a:off x="395288" y="4676775"/>
            <a:ext cx="8186737" cy="1704975"/>
          </a:xfrm>
          <a:prstGeom prst="rect">
            <a:avLst/>
          </a:prstGeom>
          <a:noFill/>
          <a:ln w="9525">
            <a:solidFill>
              <a:schemeClr val="accent2"/>
            </a:solidFill>
            <a:miter lim="800000"/>
            <a:headEnd/>
            <a:tailEnd/>
          </a:ln>
        </p:spPr>
      </p:pic>
      <p:cxnSp>
        <p:nvCxnSpPr>
          <p:cNvPr id="8" name="7 Conector curvado"/>
          <p:cNvCxnSpPr/>
          <p:nvPr/>
        </p:nvCxnSpPr>
        <p:spPr>
          <a:xfrm rot="16200000" flipH="1">
            <a:off x="7467600" y="2220913"/>
            <a:ext cx="1162050" cy="679450"/>
          </a:xfrm>
          <a:prstGeom prst="curvedConnector3">
            <a:avLst>
              <a:gd name="adj1" fmla="val 50000"/>
            </a:avLst>
          </a:prstGeom>
          <a:ln>
            <a:prstDash val="dash"/>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5122"/>
                                        </p:tgtEl>
                                        <p:attrNameLst>
                                          <p:attrName>style.visibility</p:attrName>
                                        </p:attrNameLst>
                                      </p:cBhvr>
                                      <p:to>
                                        <p:strVal val="visible"/>
                                      </p:to>
                                    </p:set>
                                    <p:animEffect transition="in" filter="fade">
                                      <p:cBhvr>
                                        <p:cTn id="14" dur="500"/>
                                        <p:tgtEl>
                                          <p:spTgt spid="512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nodeType="withEffect">
                                  <p:stCondLst>
                                    <p:cond delay="0"/>
                                  </p:stCondLst>
                                  <p:childTnLst>
                                    <p:set>
                                      <p:cBhvr>
                                        <p:cTn id="25" dur="1" fill="hold">
                                          <p:stCondLst>
                                            <p:cond delay="0"/>
                                          </p:stCondLst>
                                        </p:cTn>
                                        <p:tgtEl>
                                          <p:spTgt spid="5123"/>
                                        </p:tgtEl>
                                        <p:attrNameLst>
                                          <p:attrName>style.visibility</p:attrName>
                                        </p:attrNameLst>
                                      </p:cBhvr>
                                      <p:to>
                                        <p:strVal val="visible"/>
                                      </p:to>
                                    </p:set>
                                    <p:animEffect transition="in" filter="fade">
                                      <p:cBhvr>
                                        <p:cTn id="26"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1505" name="1 Título"/>
          <p:cNvSpPr txBox="1">
            <a:spLocks noGrp="1"/>
          </p:cNvSpPr>
          <p:nvPr>
            <p:ph type="title"/>
          </p:nvPr>
        </p:nvSpPr>
        <p:spPr>
          <a:xfrm>
            <a:off x="457200" y="274638"/>
            <a:ext cx="8229600" cy="850900"/>
          </a:xfrm>
        </p:spPr>
        <p:txBody>
          <a:bodyPr/>
          <a:lstStyle/>
          <a:p>
            <a:pPr eaLnBrk="1"/>
            <a:r>
              <a:rPr smtClean="0">
                <a:latin typeface="Arial" charset="0"/>
              </a:rPr>
              <a:t>Descripción general</a:t>
            </a:r>
          </a:p>
        </p:txBody>
      </p:sp>
      <p:sp>
        <p:nvSpPr>
          <p:cNvPr id="21506" name="2 Marcador de contenido"/>
          <p:cNvSpPr txBox="1">
            <a:spLocks noGrp="1"/>
          </p:cNvSpPr>
          <p:nvPr>
            <p:ph idx="1"/>
          </p:nvPr>
        </p:nvSpPr>
        <p:spPr>
          <a:xfrm>
            <a:off x="457200" y="1700213"/>
            <a:ext cx="8229600" cy="4537075"/>
          </a:xfrm>
        </p:spPr>
        <p:txBody>
          <a:bodyPr/>
          <a:lstStyle/>
          <a:p>
            <a:pPr eaLnBrk="1"/>
            <a:r>
              <a:rPr sz="2800" smtClean="0">
                <a:latin typeface="Arial" charset="0"/>
              </a:rPr>
              <a:t>Sistema web integral para la gestión de trabajos académicos en la ETSII</a:t>
            </a:r>
          </a:p>
          <a:p>
            <a:pPr lvl="1" eaLnBrk="1"/>
            <a:r>
              <a:rPr sz="2400" smtClean="0">
                <a:latin typeface="Arial" charset="0"/>
              </a:rPr>
              <a:t>Prácticas y proyectos de asignaturas</a:t>
            </a:r>
          </a:p>
          <a:p>
            <a:pPr lvl="1" eaLnBrk="1"/>
            <a:r>
              <a:rPr sz="2400" smtClean="0">
                <a:latin typeface="Arial" charset="0"/>
              </a:rPr>
              <a:t>Proyectos fin de carrera o fin de grado</a:t>
            </a:r>
          </a:p>
          <a:p>
            <a:pPr lvl="1" eaLnBrk="1"/>
            <a:r>
              <a:rPr sz="2400" smtClean="0">
                <a:latin typeface="Arial" charset="0"/>
              </a:rPr>
              <a:t>Proyectos fin de máster</a:t>
            </a:r>
          </a:p>
          <a:p>
            <a:pPr lvl="1" eaLnBrk="1"/>
            <a:r>
              <a:rPr sz="2400" smtClean="0">
                <a:latin typeface="Arial" charset="0"/>
              </a:rPr>
              <a:t>Trabajos y proyectos de investigación</a:t>
            </a:r>
          </a:p>
          <a:p>
            <a:pPr lvl="1" eaLnBrk="1"/>
            <a:r>
              <a:rPr sz="2400" smtClean="0">
                <a:latin typeface="Arial" charset="0"/>
              </a:rPr>
              <a:t>Otros trabajos académicamente dirigidos</a:t>
            </a:r>
          </a:p>
          <a:p>
            <a:pPr eaLnBrk="1"/>
            <a:r>
              <a:rPr sz="2800" smtClean="0">
                <a:latin typeface="Arial" charset="0"/>
              </a:rPr>
              <a:t>Nueva forma de presentar y corregir trabajos</a:t>
            </a:r>
          </a:p>
          <a:p>
            <a:pPr eaLnBrk="1"/>
            <a:r>
              <a:rPr sz="2800" smtClean="0">
                <a:latin typeface="Arial" charset="0"/>
              </a:rPr>
              <a:t>Métodos de comunicación alternativos para/con el alumnado</a:t>
            </a:r>
          </a:p>
        </p:txBody>
      </p:sp>
      <p:sp>
        <p:nvSpPr>
          <p:cNvPr id="4" name="3 Marcador de número de diapositiva"/>
          <p:cNvSpPr txBox="1"/>
          <p:nvPr/>
        </p:nvSpPr>
        <p:spPr>
          <a:xfrm>
            <a:off x="3824288" y="6345238"/>
            <a:ext cx="2133600" cy="365125"/>
          </a:xfrm>
          <a:prstGeom prst="rect">
            <a:avLst/>
          </a:prstGeom>
          <a:noFill/>
          <a:ln>
            <a:noFill/>
          </a:ln>
        </p:spPr>
        <p:txBody>
          <a:bodyPr anchor="ctr" anchorCtr="1"/>
          <a:lstStyle/>
          <a:p>
            <a:pPr algn="ctr" fontAlgn="auto">
              <a:spcBef>
                <a:spcPts val="0"/>
              </a:spcBef>
              <a:spcAft>
                <a:spcPts val="0"/>
              </a:spcAft>
              <a:defRPr sz="1800" b="0" i="0" u="none" strike="noStrike" kern="0" cap="none" spc="0" baseline="0">
                <a:solidFill>
                  <a:srgbClr val="000000"/>
                </a:solidFill>
                <a:uFillTx/>
              </a:defRPr>
            </a:pPr>
            <a:fld id="{0FA54577-F48D-48C2-996E-8F40BA79C1D3}" type="slidenum">
              <a:rPr kern="0">
                <a:solidFill>
                  <a:srgbClr val="000000"/>
                </a:solidFill>
                <a:latin typeface="+mn-lt"/>
                <a:cs typeface="+mn-cs"/>
              </a:rPr>
              <a:pPr algn="ctr" fontAlgn="auto">
                <a:spcBef>
                  <a:spcPts val="0"/>
                </a:spcBef>
                <a:spcAft>
                  <a:spcPts val="0"/>
                </a:spcAft>
                <a:defRPr sz="1800" b="0" i="0" u="none" strike="noStrike" kern="0" cap="none" spc="0" baseline="0">
                  <a:solidFill>
                    <a:srgbClr val="000000"/>
                  </a:solidFill>
                  <a:uFillTx/>
                </a:defRPr>
              </a:pPr>
              <a:t>4</a:t>
            </a:fld>
            <a:endParaRPr lang="es-ES" sz="1200" dirty="0">
              <a:solidFill>
                <a:srgbClr val="898989"/>
              </a:solidFill>
              <a:latin typeface="Arial Narrow"/>
              <a:cs typeface="+mn-cs"/>
            </a:endParaRP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name="Slide43">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srcRect/>
          <a:stretch>
            <a:fillRect/>
          </a:stretch>
        </p:blipFill>
        <p:spPr bwMode="auto">
          <a:xfrm>
            <a:off x="409575" y="1628775"/>
            <a:ext cx="8324850" cy="1905000"/>
          </a:xfrm>
          <a:prstGeom prst="rect">
            <a:avLst/>
          </a:prstGeom>
          <a:ln>
            <a:solidFill>
              <a:schemeClr val="accent2"/>
            </a:solidFill>
          </a:ln>
          <a:effectLst>
            <a:outerShdw blurRad="292100" dist="139700" dir="2700000" algn="tl" rotWithShape="0">
              <a:srgbClr val="333333">
                <a:alpha val="65000"/>
              </a:srgbClr>
            </a:outerShdw>
          </a:effectLst>
          <a:extLst/>
        </p:spPr>
      </p:pic>
      <p:sp>
        <p:nvSpPr>
          <p:cNvPr id="95234" name="1 Título"/>
          <p:cNvSpPr txBox="1">
            <a:spLocks noGrp="1"/>
          </p:cNvSpPr>
          <p:nvPr>
            <p:ph type="title"/>
          </p:nvPr>
        </p:nvSpPr>
        <p:spPr>
          <a:xfrm>
            <a:off x="457200" y="274638"/>
            <a:ext cx="8229600" cy="850900"/>
          </a:xfrm>
        </p:spPr>
        <p:txBody>
          <a:bodyPr/>
          <a:lstStyle/>
          <a:p>
            <a:pPr eaLnBrk="1"/>
            <a:r>
              <a:rPr smtClean="0">
                <a:latin typeface="Arial" charset="0"/>
              </a:rPr>
              <a:t>Foros</a:t>
            </a:r>
          </a:p>
        </p:txBody>
      </p:sp>
      <p:pic>
        <p:nvPicPr>
          <p:cNvPr id="6147" name="Picture 3"/>
          <p:cNvPicPr>
            <a:picLocks noChangeAspect="1" noChangeArrowheads="1"/>
          </p:cNvPicPr>
          <p:nvPr/>
        </p:nvPicPr>
        <p:blipFill>
          <a:blip r:embed="rId4"/>
          <a:srcRect b="13606"/>
          <a:stretch>
            <a:fillRect/>
          </a:stretch>
        </p:blipFill>
        <p:spPr bwMode="auto">
          <a:xfrm>
            <a:off x="684213" y="2997200"/>
            <a:ext cx="8296275" cy="1473200"/>
          </a:xfrm>
          <a:prstGeom prst="rect">
            <a:avLst/>
          </a:prstGeom>
          <a:noFill/>
          <a:ln w="9525">
            <a:solidFill>
              <a:schemeClr val="accent2"/>
            </a:solidFill>
            <a:miter lim="800000"/>
            <a:headEnd/>
            <a:tailEnd/>
          </a:ln>
        </p:spPr>
      </p:pic>
      <p:sp>
        <p:nvSpPr>
          <p:cNvPr id="12" name="6 Flecha curvada hacia la izquierda"/>
          <p:cNvSpPr/>
          <p:nvPr/>
        </p:nvSpPr>
        <p:spPr>
          <a:xfrm rot="18261837" flipH="1">
            <a:off x="3228686" y="4086204"/>
            <a:ext cx="830074" cy="1861898"/>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25000"/>
              <a:gd name="f11" fmla="val 50000"/>
              <a:gd name="f12" fmla="+- 0 0 -270"/>
              <a:gd name="f13" fmla="+- 0 0 -90"/>
              <a:gd name="f14" fmla="+- 0 0 -180"/>
              <a:gd name="f15" fmla="abs f4"/>
              <a:gd name="f16" fmla="abs f5"/>
              <a:gd name="f17" fmla="abs f6"/>
              <a:gd name="f18" fmla="*/ f12 f0 1"/>
              <a:gd name="f19" fmla="*/ f13 f0 1"/>
              <a:gd name="f20" fmla="*/ f14 f0 1"/>
              <a:gd name="f21" fmla="?: f15 f4 1"/>
              <a:gd name="f22" fmla="?: f16 f5 1"/>
              <a:gd name="f23" fmla="?: f17 f6 1"/>
              <a:gd name="f24" fmla="*/ f18 1 f3"/>
              <a:gd name="f25" fmla="*/ f19 1 f3"/>
              <a:gd name="f26" fmla="*/ f20 1 f3"/>
              <a:gd name="f27" fmla="*/ f21 1 21600"/>
              <a:gd name="f28" fmla="*/ f22 1 21600"/>
              <a:gd name="f29" fmla="*/ 21600 f21 1"/>
              <a:gd name="f30" fmla="*/ 21600 f22 1"/>
              <a:gd name="f31" fmla="+- f24 0 f1"/>
              <a:gd name="f32" fmla="+- f25 0 f1"/>
              <a:gd name="f33" fmla="+- f26 0 f1"/>
              <a:gd name="f34" fmla="min f28 f27"/>
              <a:gd name="f35" fmla="*/ f29 1 f23"/>
              <a:gd name="f36" fmla="*/ f30 1 f23"/>
              <a:gd name="f37" fmla="val f35"/>
              <a:gd name="f38" fmla="val f36"/>
              <a:gd name="f39" fmla="*/ f7 f34 1"/>
              <a:gd name="f40" fmla="+- f38 0 f7"/>
              <a:gd name="f41" fmla="+- f37 0 f7"/>
              <a:gd name="f42" fmla="*/ f37 f34 1"/>
              <a:gd name="f43" fmla="*/ f38 f34 1"/>
              <a:gd name="f44" fmla="*/ f40 1 2"/>
              <a:gd name="f45" fmla="min f41 f40"/>
              <a:gd name="f46" fmla="*/ f41 f41 1"/>
              <a:gd name="f47" fmla="*/ f41 f34 1"/>
              <a:gd name="f48" fmla="*/ f45 f10 1"/>
              <a:gd name="f49" fmla="*/ f45 f11 1"/>
              <a:gd name="f50" fmla="*/ f48 1 100000"/>
              <a:gd name="f51" fmla="*/ f49 1 100000"/>
              <a:gd name="f52" fmla="+- f50 f51 0"/>
              <a:gd name="f53" fmla="*/ f50 f50 1"/>
              <a:gd name="f54" fmla="+- f51 0 f50"/>
              <a:gd name="f55" fmla="*/ f51 1 2"/>
              <a:gd name="f56" fmla="+- f7 f50 0"/>
              <a:gd name="f57" fmla="+- 0 0 f50"/>
              <a:gd name="f58" fmla="*/ f50 1 2"/>
              <a:gd name="f59" fmla="*/ f52 1 4"/>
              <a:gd name="f60" fmla="+- f46 0 f53"/>
              <a:gd name="f61" fmla="*/ f54 1 2"/>
              <a:gd name="f62" fmla="+- f38 0 f55"/>
              <a:gd name="f63" fmla="+- 0 0 f58"/>
              <a:gd name="f64" fmla="+- 0 0 f57"/>
              <a:gd name="f65" fmla="*/ f56 f34 1"/>
              <a:gd name="f66" fmla="*/ f58 f34 1"/>
              <a:gd name="f67" fmla="+- f44 0 f59"/>
              <a:gd name="f68" fmla="sqrt f60"/>
              <a:gd name="f69" fmla="+- 0 0 f63"/>
              <a:gd name="f70" fmla="*/ f62 f34 1"/>
              <a:gd name="f71" fmla="*/ f67 2 1"/>
              <a:gd name="f72" fmla="+- f67 f50 0"/>
              <a:gd name="f73" fmla="*/ f68 f67 1"/>
              <a:gd name="f74" fmla="*/ f67 f34 1"/>
              <a:gd name="f75" fmla="*/ f71 f71 1"/>
              <a:gd name="f76" fmla="*/ f73 1 f41"/>
              <a:gd name="f77" fmla="+- f67 f72 0"/>
              <a:gd name="f78" fmla="*/ f72 f34 1"/>
              <a:gd name="f79" fmla="+- f75 0 f53"/>
              <a:gd name="f80" fmla="+- f67 f76 0"/>
              <a:gd name="f81" fmla="+- f72 f76 0"/>
              <a:gd name="f82" fmla="+- 0 0 f76"/>
              <a:gd name="f83" fmla="*/ f77 1 2"/>
              <a:gd name="f84" fmla="sqrt f79"/>
              <a:gd name="f85" fmla="+- f80 0 f61"/>
              <a:gd name="f86" fmla="+- f81 f61 0"/>
              <a:gd name="f87" fmla="+- 0 0 f82"/>
              <a:gd name="f88" fmla="*/ f80 f34 1"/>
              <a:gd name="f89" fmla="*/ f83 f34 1"/>
              <a:gd name="f90" fmla="*/ f84 f41 1"/>
              <a:gd name="f91" fmla="at2 f64 f87"/>
              <a:gd name="f92" fmla="*/ f85 f34 1"/>
              <a:gd name="f93" fmla="*/ f86 f34 1"/>
              <a:gd name="f94" fmla="+- f91 f1 0"/>
              <a:gd name="f95" fmla="*/ f90 1 f71"/>
              <a:gd name="f96" fmla="*/ f94 f8 1"/>
              <a:gd name="f97" fmla="+- 0 0 f95"/>
              <a:gd name="f98" fmla="*/ f96 1 f0"/>
              <a:gd name="f99" fmla="+- 0 0 f97"/>
              <a:gd name="f100" fmla="+- 0 0 f98"/>
              <a:gd name="f101" fmla="at2 f99 f69"/>
              <a:gd name="f102" fmla="val f100"/>
              <a:gd name="f103" fmla="+- f101 f1 0"/>
              <a:gd name="f104" fmla="+- 0 0 f102"/>
              <a:gd name="f105" fmla="*/ f103 f8 1"/>
              <a:gd name="f106" fmla="*/ f104 f0 1"/>
              <a:gd name="f107" fmla="*/ f105 1 f0"/>
              <a:gd name="f108" fmla="*/ f106 1 f8"/>
              <a:gd name="f109" fmla="+- 0 0 f107"/>
              <a:gd name="f110" fmla="+- f108 0 f1"/>
              <a:gd name="f111" fmla="val f109"/>
              <a:gd name="f112" fmla="+- 0 0 f111"/>
              <a:gd name="f113" fmla="*/ f112 f0 1"/>
              <a:gd name="f114" fmla="*/ f113 1 f8"/>
              <a:gd name="f115" fmla="+- f114 0 f1"/>
              <a:gd name="f116" fmla="+- f115 0 f110"/>
              <a:gd name="f117" fmla="+- f110 f115 0"/>
              <a:gd name="f118" fmla="+- 0 0 f115"/>
            </a:gdLst>
            <a:ahLst/>
            <a:cxnLst>
              <a:cxn ang="3cd4">
                <a:pos x="hc" y="t"/>
              </a:cxn>
              <a:cxn ang="0">
                <a:pos x="r" y="vc"/>
              </a:cxn>
              <a:cxn ang="cd4">
                <a:pos x="hc" y="b"/>
              </a:cxn>
              <a:cxn ang="cd2">
                <a:pos x="l" y="vc"/>
              </a:cxn>
              <a:cxn ang="f31">
                <a:pos x="f39" y="f66"/>
              </a:cxn>
              <a:cxn ang="f31">
                <a:pos x="f65" y="f92"/>
              </a:cxn>
              <a:cxn ang="f32">
                <a:pos x="f39" y="f70"/>
              </a:cxn>
              <a:cxn ang="f33">
                <a:pos x="f65" y="f93"/>
              </a:cxn>
              <a:cxn ang="f32">
                <a:pos x="f42" y="f89"/>
              </a:cxn>
            </a:cxnLst>
            <a:rect l="f39" t="f39" r="f42" b="f43"/>
            <a:pathLst>
              <a:path stroke="0">
                <a:moveTo>
                  <a:pt x="f39" y="f70"/>
                </a:moveTo>
                <a:lnTo>
                  <a:pt x="f65" y="f92"/>
                </a:lnTo>
                <a:lnTo>
                  <a:pt x="f65" y="f88"/>
                </a:lnTo>
                <a:arcTo wR="f47" hR="f74" stAng="f110" swAng="f116"/>
                <a:arcTo wR="f47" hR="f74" stAng="f118" swAng="f117"/>
                <a:lnTo>
                  <a:pt x="f65" y="f93"/>
                </a:lnTo>
                <a:close/>
              </a:path>
              <a:path stroke="0">
                <a:moveTo>
                  <a:pt x="f42" y="f78"/>
                </a:moveTo>
                <a:arcTo wR="f47" hR="f74" stAng="f7" swAng="f9"/>
                <a:lnTo>
                  <a:pt x="f39" y="f39"/>
                </a:lnTo>
                <a:arcTo wR="f47" hR="f74" stAng="f2" swAng="f1"/>
                <a:close/>
              </a:path>
              <a:path fill="none">
                <a:moveTo>
                  <a:pt x="f42" y="f78"/>
                </a:moveTo>
                <a:arcTo wR="f47" hR="f74" stAng="f7" swAng="f9"/>
                <a:lnTo>
                  <a:pt x="f39" y="f39"/>
                </a:lnTo>
                <a:arcTo wR="f47" hR="f74" stAng="f2" swAng="f1"/>
                <a:lnTo>
                  <a:pt x="f42" y="f78"/>
                </a:lnTo>
                <a:arcTo wR="f47" hR="f74" stAng="f7" swAng="f110"/>
                <a:lnTo>
                  <a:pt x="f65" y="f93"/>
                </a:lnTo>
                <a:lnTo>
                  <a:pt x="f39" y="f70"/>
                </a:lnTo>
                <a:lnTo>
                  <a:pt x="f65" y="f92"/>
                </a:lnTo>
                <a:lnTo>
                  <a:pt x="f65" y="f88"/>
                </a:lnTo>
                <a:arcTo wR="f47" hR="f74" stAng="f110" swAng="f116"/>
              </a:path>
            </a:pathLst>
          </a:custGeom>
          <a:solidFill>
            <a:srgbClr val="C0504D"/>
          </a:solidFill>
          <a:ln w="25402">
            <a:solidFill>
              <a:srgbClr val="8C3836"/>
            </a:solidFill>
            <a:prstDash val="solid"/>
          </a:ln>
          <a:effectLst>
            <a:reflection endPos="0" dir="5400000" sy="-100000" algn="bl" rotWithShape="0"/>
          </a:effectLst>
        </p:spPr>
        <p:txBody>
          <a:bodyPr anchor="ctr" anchorCtr="1"/>
          <a:lstStyle/>
          <a:p>
            <a:pPr algn="ctr" fontAlgn="auto">
              <a:spcBef>
                <a:spcPts val="0"/>
              </a:spcBef>
              <a:spcAft>
                <a:spcPts val="0"/>
              </a:spcAft>
              <a:defRPr sz="1800" b="0" i="0" u="none" strike="noStrike" kern="0" cap="none" spc="0" baseline="0">
                <a:solidFill>
                  <a:srgbClr val="000000"/>
                </a:solidFill>
                <a:uFillTx/>
              </a:defRPr>
            </a:pPr>
            <a:endParaRPr lang="es-ES">
              <a:solidFill>
                <a:srgbClr val="000000"/>
              </a:solidFill>
              <a:latin typeface="Arial"/>
              <a:cs typeface="+mn-cs"/>
            </a:endParaRPr>
          </a:p>
        </p:txBody>
      </p:sp>
      <p:pic>
        <p:nvPicPr>
          <p:cNvPr id="6148" name="Picture 4"/>
          <p:cNvPicPr>
            <a:picLocks noChangeAspect="1" noChangeArrowheads="1"/>
          </p:cNvPicPr>
          <p:nvPr/>
        </p:nvPicPr>
        <p:blipFill>
          <a:blip r:embed="rId5"/>
          <a:srcRect b="8267"/>
          <a:stretch>
            <a:fillRect/>
          </a:stretch>
        </p:blipFill>
        <p:spPr bwMode="auto">
          <a:xfrm>
            <a:off x="4543425" y="3062288"/>
            <a:ext cx="3700463" cy="3679825"/>
          </a:xfrm>
          <a:prstGeom prst="rect">
            <a:avLst/>
          </a:prstGeom>
          <a:noFill/>
          <a:ln w="9525">
            <a:solidFill>
              <a:schemeClr val="accent2"/>
            </a:solidFill>
            <a:miter lim="800000"/>
            <a:headEnd/>
            <a:tailEnd/>
          </a:ln>
        </p:spPr>
      </p:pic>
      <p:sp>
        <p:nvSpPr>
          <p:cNvPr id="11" name="6 Flecha curvada hacia la izquierda"/>
          <p:cNvSpPr/>
          <p:nvPr/>
        </p:nvSpPr>
        <p:spPr>
          <a:xfrm rot="20326679" flipH="1">
            <a:off x="216208" y="2330608"/>
            <a:ext cx="412483" cy="1085072"/>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25000"/>
              <a:gd name="f11" fmla="val 50000"/>
              <a:gd name="f12" fmla="+- 0 0 -270"/>
              <a:gd name="f13" fmla="+- 0 0 -90"/>
              <a:gd name="f14" fmla="+- 0 0 -180"/>
              <a:gd name="f15" fmla="abs f4"/>
              <a:gd name="f16" fmla="abs f5"/>
              <a:gd name="f17" fmla="abs f6"/>
              <a:gd name="f18" fmla="*/ f12 f0 1"/>
              <a:gd name="f19" fmla="*/ f13 f0 1"/>
              <a:gd name="f20" fmla="*/ f14 f0 1"/>
              <a:gd name="f21" fmla="?: f15 f4 1"/>
              <a:gd name="f22" fmla="?: f16 f5 1"/>
              <a:gd name="f23" fmla="?: f17 f6 1"/>
              <a:gd name="f24" fmla="*/ f18 1 f3"/>
              <a:gd name="f25" fmla="*/ f19 1 f3"/>
              <a:gd name="f26" fmla="*/ f20 1 f3"/>
              <a:gd name="f27" fmla="*/ f21 1 21600"/>
              <a:gd name="f28" fmla="*/ f22 1 21600"/>
              <a:gd name="f29" fmla="*/ 21600 f21 1"/>
              <a:gd name="f30" fmla="*/ 21600 f22 1"/>
              <a:gd name="f31" fmla="+- f24 0 f1"/>
              <a:gd name="f32" fmla="+- f25 0 f1"/>
              <a:gd name="f33" fmla="+- f26 0 f1"/>
              <a:gd name="f34" fmla="min f28 f27"/>
              <a:gd name="f35" fmla="*/ f29 1 f23"/>
              <a:gd name="f36" fmla="*/ f30 1 f23"/>
              <a:gd name="f37" fmla="val f35"/>
              <a:gd name="f38" fmla="val f36"/>
              <a:gd name="f39" fmla="*/ f7 f34 1"/>
              <a:gd name="f40" fmla="+- f38 0 f7"/>
              <a:gd name="f41" fmla="+- f37 0 f7"/>
              <a:gd name="f42" fmla="*/ f37 f34 1"/>
              <a:gd name="f43" fmla="*/ f38 f34 1"/>
              <a:gd name="f44" fmla="*/ f40 1 2"/>
              <a:gd name="f45" fmla="min f41 f40"/>
              <a:gd name="f46" fmla="*/ f41 f41 1"/>
              <a:gd name="f47" fmla="*/ f41 f34 1"/>
              <a:gd name="f48" fmla="*/ f45 f10 1"/>
              <a:gd name="f49" fmla="*/ f45 f11 1"/>
              <a:gd name="f50" fmla="*/ f48 1 100000"/>
              <a:gd name="f51" fmla="*/ f49 1 100000"/>
              <a:gd name="f52" fmla="+- f50 f51 0"/>
              <a:gd name="f53" fmla="*/ f50 f50 1"/>
              <a:gd name="f54" fmla="+- f51 0 f50"/>
              <a:gd name="f55" fmla="*/ f51 1 2"/>
              <a:gd name="f56" fmla="+- f7 f50 0"/>
              <a:gd name="f57" fmla="+- 0 0 f50"/>
              <a:gd name="f58" fmla="*/ f50 1 2"/>
              <a:gd name="f59" fmla="*/ f52 1 4"/>
              <a:gd name="f60" fmla="+- f46 0 f53"/>
              <a:gd name="f61" fmla="*/ f54 1 2"/>
              <a:gd name="f62" fmla="+- f38 0 f55"/>
              <a:gd name="f63" fmla="+- 0 0 f58"/>
              <a:gd name="f64" fmla="+- 0 0 f57"/>
              <a:gd name="f65" fmla="*/ f56 f34 1"/>
              <a:gd name="f66" fmla="*/ f58 f34 1"/>
              <a:gd name="f67" fmla="+- f44 0 f59"/>
              <a:gd name="f68" fmla="sqrt f60"/>
              <a:gd name="f69" fmla="+- 0 0 f63"/>
              <a:gd name="f70" fmla="*/ f62 f34 1"/>
              <a:gd name="f71" fmla="*/ f67 2 1"/>
              <a:gd name="f72" fmla="+- f67 f50 0"/>
              <a:gd name="f73" fmla="*/ f68 f67 1"/>
              <a:gd name="f74" fmla="*/ f67 f34 1"/>
              <a:gd name="f75" fmla="*/ f71 f71 1"/>
              <a:gd name="f76" fmla="*/ f73 1 f41"/>
              <a:gd name="f77" fmla="+- f67 f72 0"/>
              <a:gd name="f78" fmla="*/ f72 f34 1"/>
              <a:gd name="f79" fmla="+- f75 0 f53"/>
              <a:gd name="f80" fmla="+- f67 f76 0"/>
              <a:gd name="f81" fmla="+- f72 f76 0"/>
              <a:gd name="f82" fmla="+- 0 0 f76"/>
              <a:gd name="f83" fmla="*/ f77 1 2"/>
              <a:gd name="f84" fmla="sqrt f79"/>
              <a:gd name="f85" fmla="+- f80 0 f61"/>
              <a:gd name="f86" fmla="+- f81 f61 0"/>
              <a:gd name="f87" fmla="+- 0 0 f82"/>
              <a:gd name="f88" fmla="*/ f80 f34 1"/>
              <a:gd name="f89" fmla="*/ f83 f34 1"/>
              <a:gd name="f90" fmla="*/ f84 f41 1"/>
              <a:gd name="f91" fmla="at2 f64 f87"/>
              <a:gd name="f92" fmla="*/ f85 f34 1"/>
              <a:gd name="f93" fmla="*/ f86 f34 1"/>
              <a:gd name="f94" fmla="+- f91 f1 0"/>
              <a:gd name="f95" fmla="*/ f90 1 f71"/>
              <a:gd name="f96" fmla="*/ f94 f8 1"/>
              <a:gd name="f97" fmla="+- 0 0 f95"/>
              <a:gd name="f98" fmla="*/ f96 1 f0"/>
              <a:gd name="f99" fmla="+- 0 0 f97"/>
              <a:gd name="f100" fmla="+- 0 0 f98"/>
              <a:gd name="f101" fmla="at2 f99 f69"/>
              <a:gd name="f102" fmla="val f100"/>
              <a:gd name="f103" fmla="+- f101 f1 0"/>
              <a:gd name="f104" fmla="+- 0 0 f102"/>
              <a:gd name="f105" fmla="*/ f103 f8 1"/>
              <a:gd name="f106" fmla="*/ f104 f0 1"/>
              <a:gd name="f107" fmla="*/ f105 1 f0"/>
              <a:gd name="f108" fmla="*/ f106 1 f8"/>
              <a:gd name="f109" fmla="+- 0 0 f107"/>
              <a:gd name="f110" fmla="+- f108 0 f1"/>
              <a:gd name="f111" fmla="val f109"/>
              <a:gd name="f112" fmla="+- 0 0 f111"/>
              <a:gd name="f113" fmla="*/ f112 f0 1"/>
              <a:gd name="f114" fmla="*/ f113 1 f8"/>
              <a:gd name="f115" fmla="+- f114 0 f1"/>
              <a:gd name="f116" fmla="+- f115 0 f110"/>
              <a:gd name="f117" fmla="+- f110 f115 0"/>
              <a:gd name="f118" fmla="+- 0 0 f115"/>
            </a:gdLst>
            <a:ahLst/>
            <a:cxnLst>
              <a:cxn ang="3cd4">
                <a:pos x="hc" y="t"/>
              </a:cxn>
              <a:cxn ang="0">
                <a:pos x="r" y="vc"/>
              </a:cxn>
              <a:cxn ang="cd4">
                <a:pos x="hc" y="b"/>
              </a:cxn>
              <a:cxn ang="cd2">
                <a:pos x="l" y="vc"/>
              </a:cxn>
              <a:cxn ang="f31">
                <a:pos x="f39" y="f66"/>
              </a:cxn>
              <a:cxn ang="f31">
                <a:pos x="f65" y="f92"/>
              </a:cxn>
              <a:cxn ang="f32">
                <a:pos x="f39" y="f70"/>
              </a:cxn>
              <a:cxn ang="f33">
                <a:pos x="f65" y="f93"/>
              </a:cxn>
              <a:cxn ang="f32">
                <a:pos x="f42" y="f89"/>
              </a:cxn>
            </a:cxnLst>
            <a:rect l="f39" t="f39" r="f42" b="f43"/>
            <a:pathLst>
              <a:path stroke="0">
                <a:moveTo>
                  <a:pt x="f39" y="f70"/>
                </a:moveTo>
                <a:lnTo>
                  <a:pt x="f65" y="f92"/>
                </a:lnTo>
                <a:lnTo>
                  <a:pt x="f65" y="f88"/>
                </a:lnTo>
                <a:arcTo wR="f47" hR="f74" stAng="f110" swAng="f116"/>
                <a:arcTo wR="f47" hR="f74" stAng="f118" swAng="f117"/>
                <a:lnTo>
                  <a:pt x="f65" y="f93"/>
                </a:lnTo>
                <a:close/>
              </a:path>
              <a:path stroke="0">
                <a:moveTo>
                  <a:pt x="f42" y="f78"/>
                </a:moveTo>
                <a:arcTo wR="f47" hR="f74" stAng="f7" swAng="f9"/>
                <a:lnTo>
                  <a:pt x="f39" y="f39"/>
                </a:lnTo>
                <a:arcTo wR="f47" hR="f74" stAng="f2" swAng="f1"/>
                <a:close/>
              </a:path>
              <a:path fill="none">
                <a:moveTo>
                  <a:pt x="f42" y="f78"/>
                </a:moveTo>
                <a:arcTo wR="f47" hR="f74" stAng="f7" swAng="f9"/>
                <a:lnTo>
                  <a:pt x="f39" y="f39"/>
                </a:lnTo>
                <a:arcTo wR="f47" hR="f74" stAng="f2" swAng="f1"/>
                <a:lnTo>
                  <a:pt x="f42" y="f78"/>
                </a:lnTo>
                <a:arcTo wR="f47" hR="f74" stAng="f7" swAng="f110"/>
                <a:lnTo>
                  <a:pt x="f65" y="f93"/>
                </a:lnTo>
                <a:lnTo>
                  <a:pt x="f39" y="f70"/>
                </a:lnTo>
                <a:lnTo>
                  <a:pt x="f65" y="f92"/>
                </a:lnTo>
                <a:lnTo>
                  <a:pt x="f65" y="f88"/>
                </a:lnTo>
                <a:arcTo wR="f47" hR="f74" stAng="f110" swAng="f116"/>
              </a:path>
            </a:pathLst>
          </a:custGeom>
          <a:solidFill>
            <a:srgbClr val="C0504D"/>
          </a:solidFill>
          <a:ln w="25402">
            <a:solidFill>
              <a:srgbClr val="8C3836"/>
            </a:solidFill>
            <a:prstDash val="solid"/>
          </a:ln>
          <a:effectLst>
            <a:reflection endPos="0" dir="5400000" sy="-100000" algn="bl" rotWithShape="0"/>
          </a:effectLst>
        </p:spPr>
        <p:txBody>
          <a:bodyPr anchor="ctr" anchorCtr="1"/>
          <a:lstStyle/>
          <a:p>
            <a:pPr algn="ctr" fontAlgn="auto">
              <a:spcBef>
                <a:spcPts val="0"/>
              </a:spcBef>
              <a:spcAft>
                <a:spcPts val="0"/>
              </a:spcAft>
              <a:defRPr sz="1800" b="0" i="0" u="none" strike="noStrike" kern="0" cap="none" spc="0" baseline="0">
                <a:solidFill>
                  <a:srgbClr val="000000"/>
                </a:solidFill>
                <a:uFillTx/>
              </a:defRPr>
            </a:pPr>
            <a:endParaRPr lang="es-ES">
              <a:solidFill>
                <a:srgbClr val="000000"/>
              </a:solidFill>
              <a:latin typeface="Arial"/>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6147"/>
                                        </p:tgtEl>
                                        <p:attrNameLst>
                                          <p:attrName>style.visibility</p:attrName>
                                        </p:attrNameLst>
                                      </p:cBhvr>
                                      <p:to>
                                        <p:strVal val="visible"/>
                                      </p:to>
                                    </p:set>
                                    <p:animEffect transition="in" filter="fade">
                                      <p:cBhvr>
                                        <p:cTn id="14" dur="500"/>
                                        <p:tgtEl>
                                          <p:spTgt spid="6147"/>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1000" fill="hold"/>
                                        <p:tgtEl>
                                          <p:spTgt spid="12"/>
                                        </p:tgtEl>
                                        <p:attrNameLst>
                                          <p:attrName>ppt_w</p:attrName>
                                        </p:attrNameLst>
                                      </p:cBhvr>
                                      <p:tavLst>
                                        <p:tav tm="0">
                                          <p:val>
                                            <p:fltVal val="0"/>
                                          </p:val>
                                        </p:tav>
                                        <p:tav tm="100000">
                                          <p:val>
                                            <p:strVal val="#ppt_w"/>
                                          </p:val>
                                        </p:tav>
                                      </p:tavLst>
                                    </p:anim>
                                    <p:anim calcmode="lin" valueType="num">
                                      <p:cBhvr>
                                        <p:cTn id="20" dur="1000" fill="hold"/>
                                        <p:tgtEl>
                                          <p:spTgt spid="12"/>
                                        </p:tgtEl>
                                        <p:attrNameLst>
                                          <p:attrName>ppt_h</p:attrName>
                                        </p:attrNameLst>
                                      </p:cBhvr>
                                      <p:tavLst>
                                        <p:tav tm="0">
                                          <p:val>
                                            <p:fltVal val="0"/>
                                          </p:val>
                                        </p:tav>
                                        <p:tav tm="100000">
                                          <p:val>
                                            <p:strVal val="#ppt_h"/>
                                          </p:val>
                                        </p:tav>
                                      </p:tavLst>
                                    </p:anim>
                                    <p:anim calcmode="lin" valueType="num">
                                      <p:cBhvr>
                                        <p:cTn id="21" dur="1000" fill="hold"/>
                                        <p:tgtEl>
                                          <p:spTgt spid="12"/>
                                        </p:tgtEl>
                                        <p:attrNameLst>
                                          <p:attrName>style.rotation</p:attrName>
                                        </p:attrNameLst>
                                      </p:cBhvr>
                                      <p:tavLst>
                                        <p:tav tm="0">
                                          <p:val>
                                            <p:fltVal val="90"/>
                                          </p:val>
                                        </p:tav>
                                        <p:tav tm="100000">
                                          <p:val>
                                            <p:fltVal val="0"/>
                                          </p:val>
                                        </p:tav>
                                      </p:tavLst>
                                    </p:anim>
                                    <p:animEffect transition="in" filter="fade">
                                      <p:cBhvr>
                                        <p:cTn id="22" dur="1000"/>
                                        <p:tgtEl>
                                          <p:spTgt spid="12"/>
                                        </p:tgtEl>
                                      </p:cBhvr>
                                    </p:animEffect>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6148"/>
                                        </p:tgtEl>
                                        <p:attrNameLst>
                                          <p:attrName>style.visibility</p:attrName>
                                        </p:attrNameLst>
                                      </p:cBhvr>
                                      <p:to>
                                        <p:strVal val="visible"/>
                                      </p:to>
                                    </p:set>
                                    <p:animEffect transition="in" filter="fade">
                                      <p:cBhvr>
                                        <p:cTn id="26"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name="Slide45">
    <p:spTree>
      <p:nvGrpSpPr>
        <p:cNvPr id="1" name=""/>
        <p:cNvGrpSpPr/>
        <p:nvPr/>
      </p:nvGrpSpPr>
      <p:grpSpPr>
        <a:xfrm>
          <a:off x="0" y="0"/>
          <a:ext cx="0" cy="0"/>
          <a:chOff x="0" y="0"/>
          <a:chExt cx="0" cy="0"/>
        </a:xfrm>
      </p:grpSpPr>
      <p:pic>
        <p:nvPicPr>
          <p:cNvPr id="97281" name="Picture 2"/>
          <p:cNvPicPr>
            <a:picLocks noChangeAspect="1" noChangeArrowheads="1"/>
          </p:cNvPicPr>
          <p:nvPr/>
        </p:nvPicPr>
        <p:blipFill>
          <a:blip r:embed="rId3"/>
          <a:srcRect/>
          <a:stretch>
            <a:fillRect/>
          </a:stretch>
        </p:blipFill>
        <p:spPr bwMode="auto">
          <a:xfrm>
            <a:off x="323850" y="1412875"/>
            <a:ext cx="8640763" cy="4129088"/>
          </a:xfrm>
          <a:prstGeom prst="rect">
            <a:avLst/>
          </a:prstGeom>
          <a:noFill/>
          <a:ln w="9525">
            <a:noFill/>
            <a:miter lim="800000"/>
            <a:headEnd/>
            <a:tailEnd/>
          </a:ln>
        </p:spPr>
      </p:pic>
      <p:sp>
        <p:nvSpPr>
          <p:cNvPr id="97282" name="1 Título"/>
          <p:cNvSpPr txBox="1">
            <a:spLocks noGrp="1"/>
          </p:cNvSpPr>
          <p:nvPr>
            <p:ph type="title"/>
          </p:nvPr>
        </p:nvSpPr>
        <p:spPr>
          <a:xfrm>
            <a:off x="457200" y="274638"/>
            <a:ext cx="8229600" cy="850900"/>
          </a:xfrm>
        </p:spPr>
        <p:txBody>
          <a:bodyPr/>
          <a:lstStyle/>
          <a:p>
            <a:pPr eaLnBrk="1"/>
            <a:r>
              <a:rPr smtClean="0">
                <a:latin typeface="Arial" charset="0"/>
              </a:rPr>
              <a:t>Repositorio</a:t>
            </a:r>
          </a:p>
        </p:txBody>
      </p:sp>
      <p:sp>
        <p:nvSpPr>
          <p:cNvPr id="9" name="7 Elipse"/>
          <p:cNvSpPr>
            <a:spLocks/>
          </p:cNvSpPr>
          <p:nvPr/>
        </p:nvSpPr>
        <p:spPr bwMode="auto">
          <a:xfrm>
            <a:off x="3784600" y="3644900"/>
            <a:ext cx="288925" cy="166688"/>
          </a:xfrm>
          <a:custGeom>
            <a:avLst/>
            <a:gdLst>
              <a:gd name="T0" fmla="*/ 144016 w 288032"/>
              <a:gd name="T1" fmla="*/ 0 h 166938"/>
              <a:gd name="T2" fmla="*/ 288032 w 288032"/>
              <a:gd name="T3" fmla="*/ 83469 h 166938"/>
              <a:gd name="T4" fmla="*/ 144016 w 288032"/>
              <a:gd name="T5" fmla="*/ 166938 h 166938"/>
              <a:gd name="T6" fmla="*/ 0 w 288032"/>
              <a:gd name="T7" fmla="*/ 83469 h 166938"/>
              <a:gd name="T8" fmla="*/ 42181 w 288032"/>
              <a:gd name="T9" fmla="*/ 24447 h 166938"/>
              <a:gd name="T10" fmla="*/ 42181 w 288032"/>
              <a:gd name="T11" fmla="*/ 142491 h 166938"/>
              <a:gd name="T12" fmla="*/ 245851 w 288032"/>
              <a:gd name="T13" fmla="*/ 142491 h 166938"/>
              <a:gd name="T14" fmla="*/ 245851 w 288032"/>
              <a:gd name="T15" fmla="*/ 24447 h 166938"/>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42181 w 288032"/>
              <a:gd name="T25" fmla="*/ 24447 h 166938"/>
              <a:gd name="T26" fmla="*/ 245851 w 288032"/>
              <a:gd name="T27" fmla="*/ 142491 h 1669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8032" h="166938">
                <a:moveTo>
                  <a:pt x="0" y="83469"/>
                </a:moveTo>
                <a:lnTo>
                  <a:pt x="0" y="83469"/>
                </a:lnTo>
                <a:cubicBezTo>
                  <a:pt x="0" y="129567"/>
                  <a:pt x="64478" y="166937"/>
                  <a:pt x="144015" y="166938"/>
                </a:cubicBezTo>
                <a:cubicBezTo>
                  <a:pt x="223553" y="166938"/>
                  <a:pt x="288032" y="129567"/>
                  <a:pt x="288032" y="83469"/>
                </a:cubicBezTo>
                <a:cubicBezTo>
                  <a:pt x="288032" y="37370"/>
                  <a:pt x="223553" y="0"/>
                  <a:pt x="144016" y="0"/>
                </a:cubicBezTo>
                <a:cubicBezTo>
                  <a:pt x="64478" y="0"/>
                  <a:pt x="0" y="37370"/>
                  <a:pt x="0" y="83469"/>
                </a:cubicBezTo>
                <a:close/>
              </a:path>
            </a:pathLst>
          </a:custGeom>
          <a:noFill/>
          <a:ln w="25402">
            <a:solidFill>
              <a:srgbClr val="C0504D"/>
            </a:solidFill>
            <a:prstDash val="solid"/>
            <a:round/>
            <a:headEnd/>
            <a:tailEnd/>
          </a:ln>
        </p:spPr>
        <p:txBody>
          <a:bodyPr anchor="ctr" anchorCtr="1"/>
          <a:lstStyle/>
          <a:p>
            <a:endParaRPr lang="en-US"/>
          </a:p>
        </p:txBody>
      </p:sp>
      <p:cxnSp>
        <p:nvCxnSpPr>
          <p:cNvPr id="10" name="9 Conector curvado"/>
          <p:cNvCxnSpPr>
            <a:stCxn id="9" idx="7"/>
            <a:endCxn id="7172" idx="0"/>
          </p:cNvCxnSpPr>
          <p:nvPr/>
        </p:nvCxnSpPr>
        <p:spPr>
          <a:xfrm rot="16200000" flipH="1">
            <a:off x="4125913" y="3573463"/>
            <a:ext cx="984250" cy="1174750"/>
          </a:xfrm>
          <a:prstGeom prst="curvedConnector3">
            <a:avLst>
              <a:gd name="adj1" fmla="val -25725"/>
            </a:avLst>
          </a:prstGeom>
          <a:ln>
            <a:prstDash val="dash"/>
            <a:tailEnd type="arrow"/>
          </a:ln>
        </p:spPr>
        <p:style>
          <a:lnRef idx="3">
            <a:schemeClr val="accent2"/>
          </a:lnRef>
          <a:fillRef idx="0">
            <a:schemeClr val="accent2"/>
          </a:fillRef>
          <a:effectRef idx="2">
            <a:schemeClr val="accent2"/>
          </a:effectRef>
          <a:fontRef idx="minor">
            <a:schemeClr val="tx1"/>
          </a:fontRef>
        </p:style>
      </p:cxnSp>
      <p:pic>
        <p:nvPicPr>
          <p:cNvPr id="7172" name="Picture 4"/>
          <p:cNvPicPr>
            <a:picLocks noChangeAspect="1" noChangeArrowheads="1"/>
          </p:cNvPicPr>
          <p:nvPr/>
        </p:nvPicPr>
        <p:blipFill>
          <a:blip r:embed="rId4"/>
          <a:srcRect/>
          <a:stretch>
            <a:fillRect/>
          </a:stretch>
        </p:blipFill>
        <p:spPr bwMode="auto">
          <a:xfrm>
            <a:off x="2114550" y="4652963"/>
            <a:ext cx="6181725" cy="1981200"/>
          </a:xfrm>
          <a:prstGeom prst="rect">
            <a:avLst/>
          </a:prstGeom>
          <a:noFill/>
          <a:ln w="9525">
            <a:noFill/>
            <a:miter lim="800000"/>
            <a:headEnd/>
            <a:tailEnd/>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172"/>
                                        </p:tgtEl>
                                        <p:attrNameLst>
                                          <p:attrName>style.visibility</p:attrName>
                                        </p:attrNameLst>
                                      </p:cBhvr>
                                      <p:to>
                                        <p:strVal val="visible"/>
                                      </p:to>
                                    </p:set>
                                    <p:animEffect transition="in" filter="fade">
                                      <p:cBhvr>
                                        <p:cTn id="15"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Grp="1" noChangeAspect="1" noChangeArrowheads="1"/>
          </p:cNvPicPr>
          <p:nvPr>
            <p:ph idx="1"/>
          </p:nvPr>
        </p:nvPicPr>
        <p:blipFill>
          <a:blip r:embed="rId3"/>
          <a:srcRect/>
          <a:stretch>
            <a:fillRect/>
          </a:stretch>
        </p:blipFill>
        <p:spPr>
          <a:xfrm>
            <a:off x="457200" y="1700213"/>
            <a:ext cx="8229600" cy="1620837"/>
          </a:xfrm>
          <a:ln>
            <a:solidFill>
              <a:srgbClr val="C00000"/>
            </a:solidFill>
          </a:ln>
          <a:effectLst>
            <a:outerShdw blurRad="292100" dist="139700" dir="2700000" algn="tl" rotWithShape="0">
              <a:srgbClr val="333333">
                <a:alpha val="65000"/>
              </a:srgbClr>
            </a:outerShdw>
          </a:effectLst>
          <a:extLst/>
        </p:spPr>
      </p:pic>
      <p:sp>
        <p:nvSpPr>
          <p:cNvPr id="99330" name="1 Título"/>
          <p:cNvSpPr txBox="1">
            <a:spLocks noGrp="1"/>
          </p:cNvSpPr>
          <p:nvPr>
            <p:ph type="title"/>
          </p:nvPr>
        </p:nvSpPr>
        <p:spPr>
          <a:xfrm>
            <a:off x="457200" y="274638"/>
            <a:ext cx="8229600" cy="850900"/>
          </a:xfrm>
        </p:spPr>
        <p:txBody>
          <a:bodyPr/>
          <a:lstStyle/>
          <a:p>
            <a:pPr eaLnBrk="1"/>
            <a:r>
              <a:rPr smtClean="0">
                <a:latin typeface="Arial" charset="0"/>
              </a:rPr>
              <a:t>Histórico y diferencias</a:t>
            </a:r>
          </a:p>
        </p:txBody>
      </p:sp>
      <p:pic>
        <p:nvPicPr>
          <p:cNvPr id="13314" name="Picture 2"/>
          <p:cNvPicPr>
            <a:picLocks noChangeAspect="1" noChangeArrowheads="1"/>
          </p:cNvPicPr>
          <p:nvPr/>
        </p:nvPicPr>
        <p:blipFill>
          <a:blip r:embed="rId4"/>
          <a:srcRect b="6396"/>
          <a:stretch>
            <a:fillRect/>
          </a:stretch>
        </p:blipFill>
        <p:spPr bwMode="auto">
          <a:xfrm>
            <a:off x="395288" y="3616325"/>
            <a:ext cx="4362450" cy="2692400"/>
          </a:xfrm>
          <a:prstGeom prst="rect">
            <a:avLst/>
          </a:prstGeom>
          <a:noFill/>
          <a:ln w="9525">
            <a:solidFill>
              <a:schemeClr val="accent2"/>
            </a:solidFill>
            <a:miter lim="800000"/>
            <a:headEnd/>
            <a:tailEnd/>
          </a:ln>
        </p:spPr>
      </p:pic>
      <p:pic>
        <p:nvPicPr>
          <p:cNvPr id="13315" name="Picture 3"/>
          <p:cNvPicPr>
            <a:picLocks noChangeAspect="1" noChangeArrowheads="1"/>
          </p:cNvPicPr>
          <p:nvPr/>
        </p:nvPicPr>
        <p:blipFill>
          <a:blip r:embed="rId5"/>
          <a:srcRect t="14511"/>
          <a:stretch>
            <a:fillRect/>
          </a:stretch>
        </p:blipFill>
        <p:spPr bwMode="auto">
          <a:xfrm>
            <a:off x="5292725" y="2987675"/>
            <a:ext cx="2876550" cy="3321050"/>
          </a:xfrm>
          <a:prstGeom prst="rect">
            <a:avLst/>
          </a:prstGeom>
          <a:noFill/>
          <a:ln w="9525">
            <a:solidFill>
              <a:schemeClr val="accent2"/>
            </a:solidFill>
            <a:miter lim="800000"/>
            <a:headEnd/>
            <a:tailEnd/>
          </a:ln>
        </p:spPr>
      </p:pic>
      <p:sp>
        <p:nvSpPr>
          <p:cNvPr id="7" name="7 Elipse"/>
          <p:cNvSpPr>
            <a:spLocks/>
          </p:cNvSpPr>
          <p:nvPr/>
        </p:nvSpPr>
        <p:spPr bwMode="auto">
          <a:xfrm>
            <a:off x="473075" y="3068638"/>
            <a:ext cx="1003300" cy="250825"/>
          </a:xfrm>
          <a:custGeom>
            <a:avLst/>
            <a:gdLst>
              <a:gd name="T0" fmla="*/ 501232 w 1002463"/>
              <a:gd name="T1" fmla="*/ 0 h 250407"/>
              <a:gd name="T2" fmla="*/ 1002463 w 1002463"/>
              <a:gd name="T3" fmla="*/ 125204 h 250407"/>
              <a:gd name="T4" fmla="*/ 501232 w 1002463"/>
              <a:gd name="T5" fmla="*/ 250407 h 250407"/>
              <a:gd name="T6" fmla="*/ 0 w 1002463"/>
              <a:gd name="T7" fmla="*/ 125204 h 250407"/>
              <a:gd name="T8" fmla="*/ 146807 w 1002463"/>
              <a:gd name="T9" fmla="*/ 36671 h 250407"/>
              <a:gd name="T10" fmla="*/ 146807 w 1002463"/>
              <a:gd name="T11" fmla="*/ 213736 h 250407"/>
              <a:gd name="T12" fmla="*/ 855656 w 1002463"/>
              <a:gd name="T13" fmla="*/ 213736 h 250407"/>
              <a:gd name="T14" fmla="*/ 855656 w 1002463"/>
              <a:gd name="T15" fmla="*/ 36671 h 250407"/>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146807 w 1002463"/>
              <a:gd name="T25" fmla="*/ 36671 h 250407"/>
              <a:gd name="T26" fmla="*/ 855656 w 1002463"/>
              <a:gd name="T27" fmla="*/ 213736 h 2504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2463" h="250407">
                <a:moveTo>
                  <a:pt x="0" y="125204"/>
                </a:moveTo>
                <a:lnTo>
                  <a:pt x="0" y="125204"/>
                </a:lnTo>
                <a:cubicBezTo>
                  <a:pt x="0" y="125204"/>
                  <a:pt x="0" y="125204"/>
                  <a:pt x="0" y="125204"/>
                </a:cubicBezTo>
                <a:cubicBezTo>
                  <a:pt x="0" y="194353"/>
                  <a:pt x="224409" y="250409"/>
                  <a:pt x="501232" y="250409"/>
                </a:cubicBezTo>
                <a:cubicBezTo>
                  <a:pt x="778054" y="250409"/>
                  <a:pt x="1002464" y="194353"/>
                  <a:pt x="1002464" y="125205"/>
                </a:cubicBezTo>
                <a:cubicBezTo>
                  <a:pt x="1002464" y="56056"/>
                  <a:pt x="778054" y="1"/>
                  <a:pt x="501232" y="1"/>
                </a:cubicBezTo>
                <a:cubicBezTo>
                  <a:pt x="224410" y="0"/>
                  <a:pt x="2" y="56056"/>
                  <a:pt x="0" y="125204"/>
                </a:cubicBezTo>
                <a:close/>
              </a:path>
            </a:pathLst>
          </a:custGeom>
          <a:noFill/>
          <a:ln w="25402">
            <a:solidFill>
              <a:srgbClr val="C0504D"/>
            </a:solidFill>
            <a:prstDash val="solid"/>
            <a:round/>
            <a:headEnd/>
            <a:tailEnd/>
          </a:ln>
        </p:spPr>
        <p:txBody>
          <a:bodyPr anchor="ctr" anchorCtr="1"/>
          <a:lstStyle/>
          <a:p>
            <a:endParaRPr lang="en-US"/>
          </a:p>
        </p:txBody>
      </p:sp>
      <p:sp>
        <p:nvSpPr>
          <p:cNvPr id="12" name="7 Elipse"/>
          <p:cNvSpPr>
            <a:spLocks/>
          </p:cNvSpPr>
          <p:nvPr/>
        </p:nvSpPr>
        <p:spPr bwMode="auto">
          <a:xfrm>
            <a:off x="908050" y="2024063"/>
            <a:ext cx="420688" cy="250825"/>
          </a:xfrm>
          <a:custGeom>
            <a:avLst/>
            <a:gdLst>
              <a:gd name="T0" fmla="*/ 210407 w 420814"/>
              <a:gd name="T1" fmla="*/ 0 h 250407"/>
              <a:gd name="T2" fmla="*/ 420814 w 420814"/>
              <a:gd name="T3" fmla="*/ 125204 h 250407"/>
              <a:gd name="T4" fmla="*/ 210407 w 420814"/>
              <a:gd name="T5" fmla="*/ 250407 h 250407"/>
              <a:gd name="T6" fmla="*/ 0 w 420814"/>
              <a:gd name="T7" fmla="*/ 125204 h 250407"/>
              <a:gd name="T8" fmla="*/ 61627 w 420814"/>
              <a:gd name="T9" fmla="*/ 36671 h 250407"/>
              <a:gd name="T10" fmla="*/ 61627 w 420814"/>
              <a:gd name="T11" fmla="*/ 213736 h 250407"/>
              <a:gd name="T12" fmla="*/ 359187 w 420814"/>
              <a:gd name="T13" fmla="*/ 213736 h 250407"/>
              <a:gd name="T14" fmla="*/ 359187 w 420814"/>
              <a:gd name="T15" fmla="*/ 36671 h 250407"/>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61627 w 420814"/>
              <a:gd name="T25" fmla="*/ 36671 h 250407"/>
              <a:gd name="T26" fmla="*/ 359187 w 420814"/>
              <a:gd name="T27" fmla="*/ 213736 h 2504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0814" h="250407">
                <a:moveTo>
                  <a:pt x="0" y="125204"/>
                </a:moveTo>
                <a:lnTo>
                  <a:pt x="0" y="125204"/>
                </a:lnTo>
                <a:cubicBezTo>
                  <a:pt x="0" y="194352"/>
                  <a:pt x="94202" y="250407"/>
                  <a:pt x="210406" y="250408"/>
                </a:cubicBezTo>
                <a:cubicBezTo>
                  <a:pt x="326611" y="250408"/>
                  <a:pt x="420814" y="194352"/>
                  <a:pt x="420814" y="125204"/>
                </a:cubicBezTo>
                <a:cubicBezTo>
                  <a:pt x="420814" y="56055"/>
                  <a:pt x="326611" y="0"/>
                  <a:pt x="210407" y="0"/>
                </a:cubicBezTo>
                <a:cubicBezTo>
                  <a:pt x="94202" y="0"/>
                  <a:pt x="0" y="56055"/>
                  <a:pt x="0" y="125204"/>
                </a:cubicBezTo>
                <a:close/>
              </a:path>
            </a:pathLst>
          </a:custGeom>
          <a:noFill/>
          <a:ln w="25402">
            <a:solidFill>
              <a:srgbClr val="C0504D"/>
            </a:solidFill>
            <a:prstDash val="solid"/>
            <a:round/>
            <a:headEnd/>
            <a:tailEnd/>
          </a:ln>
        </p:spPr>
        <p:txBody>
          <a:bodyPr anchor="ctr" anchorCtr="1"/>
          <a:lstStyle/>
          <a:p>
            <a:endParaRPr lang="en-US"/>
          </a:p>
        </p:txBody>
      </p:sp>
      <p:cxnSp>
        <p:nvCxnSpPr>
          <p:cNvPr id="13" name="12 Conector curvado"/>
          <p:cNvCxnSpPr>
            <a:stCxn id="12" idx="7"/>
            <a:endCxn id="13315" idx="0"/>
          </p:cNvCxnSpPr>
          <p:nvPr/>
        </p:nvCxnSpPr>
        <p:spPr>
          <a:xfrm rot="16200000" flipH="1">
            <a:off x="3535363" y="-207963"/>
            <a:ext cx="927100" cy="5464175"/>
          </a:xfrm>
          <a:prstGeom prst="curvedConnector3">
            <a:avLst>
              <a:gd name="adj1" fmla="val -28641"/>
            </a:avLst>
          </a:prstGeom>
          <a:ln>
            <a:prstDash val="dash"/>
            <a:tailEnd type="arrow"/>
          </a:ln>
        </p:spPr>
        <p:style>
          <a:lnRef idx="3">
            <a:schemeClr val="accent2"/>
          </a:lnRef>
          <a:fillRef idx="0">
            <a:schemeClr val="accent2"/>
          </a:fillRef>
          <a:effectRef idx="2">
            <a:schemeClr val="accent2"/>
          </a:effectRef>
          <a:fontRef idx="minor">
            <a:schemeClr val="tx1"/>
          </a:fontRef>
        </p:style>
      </p:cxnSp>
      <p:pic>
        <p:nvPicPr>
          <p:cNvPr id="99336" name="Picture 2"/>
          <p:cNvPicPr>
            <a:picLocks noChangeAspect="1" noChangeArrowheads="1"/>
          </p:cNvPicPr>
          <p:nvPr/>
        </p:nvPicPr>
        <p:blipFill>
          <a:blip r:embed="rId6"/>
          <a:srcRect/>
          <a:stretch>
            <a:fillRect/>
          </a:stretch>
        </p:blipFill>
        <p:spPr bwMode="auto">
          <a:xfrm>
            <a:off x="2268538" y="2524125"/>
            <a:ext cx="1152525" cy="257175"/>
          </a:xfrm>
          <a:prstGeom prst="rect">
            <a:avLst/>
          </a:prstGeom>
          <a:noFill/>
          <a:ln w="9525">
            <a:noFill/>
            <a:miter lim="800000"/>
            <a:headEnd/>
            <a:tailEnd/>
          </a:ln>
        </p:spPr>
      </p:pic>
      <p:pic>
        <p:nvPicPr>
          <p:cNvPr id="99337" name="Picture 3"/>
          <p:cNvPicPr>
            <a:picLocks noChangeAspect="1" noChangeArrowheads="1"/>
          </p:cNvPicPr>
          <p:nvPr/>
        </p:nvPicPr>
        <p:blipFill>
          <a:blip r:embed="rId7"/>
          <a:srcRect/>
          <a:stretch>
            <a:fillRect/>
          </a:stretch>
        </p:blipFill>
        <p:spPr bwMode="auto">
          <a:xfrm>
            <a:off x="2224088" y="2781300"/>
            <a:ext cx="1228725" cy="269875"/>
          </a:xfrm>
          <a:prstGeom prst="rect">
            <a:avLst/>
          </a:prstGeom>
          <a:noFill/>
          <a:ln w="9525">
            <a:noFill/>
            <a:miter lim="800000"/>
            <a:headEnd/>
            <a:tailEnd/>
          </a:ln>
        </p:spPr>
      </p:pic>
      <p:cxnSp>
        <p:nvCxnSpPr>
          <p:cNvPr id="8" name="7 Conector curvado"/>
          <p:cNvCxnSpPr>
            <a:stCxn id="7" idx="7"/>
            <a:endCxn id="13314" idx="0"/>
          </p:cNvCxnSpPr>
          <p:nvPr/>
        </p:nvCxnSpPr>
        <p:spPr>
          <a:xfrm rot="16200000" flipH="1">
            <a:off x="1697038" y="2736850"/>
            <a:ext cx="511175" cy="1247775"/>
          </a:xfrm>
          <a:prstGeom prst="curvedConnector3">
            <a:avLst>
              <a:gd name="adj1" fmla="val -51896"/>
            </a:avLst>
          </a:prstGeom>
          <a:ln>
            <a:prstDash val="dash"/>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3314"/>
                                        </p:tgtEl>
                                        <p:attrNameLst>
                                          <p:attrName>style.visibility</p:attrName>
                                        </p:attrNameLst>
                                      </p:cBhvr>
                                      <p:to>
                                        <p:strVal val="visible"/>
                                      </p:to>
                                    </p:set>
                                    <p:animEffect transition="in" filter="wipe(down)">
                                      <p:cBhvr>
                                        <p:cTn id="15" dur="500"/>
                                        <p:tgtEl>
                                          <p:spTgt spid="133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par>
                          <p:cTn id="25" fill="hold">
                            <p:stCondLst>
                              <p:cond delay="1000"/>
                            </p:stCondLst>
                            <p:childTnLst>
                              <p:par>
                                <p:cTn id="26" presetID="2" presetClass="entr" presetSubtype="4" fill="hold" nodeType="afterEffect">
                                  <p:stCondLst>
                                    <p:cond delay="0"/>
                                  </p:stCondLst>
                                  <p:childTnLst>
                                    <p:set>
                                      <p:cBhvr>
                                        <p:cTn id="27" dur="1" fill="hold">
                                          <p:stCondLst>
                                            <p:cond delay="0"/>
                                          </p:stCondLst>
                                        </p:cTn>
                                        <p:tgtEl>
                                          <p:spTgt spid="13315"/>
                                        </p:tgtEl>
                                        <p:attrNameLst>
                                          <p:attrName>style.visibility</p:attrName>
                                        </p:attrNameLst>
                                      </p:cBhvr>
                                      <p:to>
                                        <p:strVal val="visible"/>
                                      </p:to>
                                    </p:set>
                                    <p:anim calcmode="lin" valueType="num">
                                      <p:cBhvr additive="base">
                                        <p:cTn id="28" dur="500" fill="hold"/>
                                        <p:tgtEl>
                                          <p:spTgt spid="13315"/>
                                        </p:tgtEl>
                                        <p:attrNameLst>
                                          <p:attrName>ppt_x</p:attrName>
                                        </p:attrNameLst>
                                      </p:cBhvr>
                                      <p:tavLst>
                                        <p:tav tm="0">
                                          <p:val>
                                            <p:strVal val="#ppt_x"/>
                                          </p:val>
                                        </p:tav>
                                        <p:tav tm="100000">
                                          <p:val>
                                            <p:strVal val="#ppt_x"/>
                                          </p:val>
                                        </p:tav>
                                      </p:tavLst>
                                    </p:anim>
                                    <p:anim calcmode="lin" valueType="num">
                                      <p:cBhvr additive="base">
                                        <p:cTn id="29" dur="500" fill="hold"/>
                                        <p:tgtEl>
                                          <p:spTgt spid="133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name="Slide46">
    <p:spTree>
      <p:nvGrpSpPr>
        <p:cNvPr id="1" name=""/>
        <p:cNvGrpSpPr/>
        <p:nvPr/>
      </p:nvGrpSpPr>
      <p:grpSpPr>
        <a:xfrm>
          <a:off x="0" y="0"/>
          <a:ext cx="0" cy="0"/>
          <a:chOff x="0" y="0"/>
          <a:chExt cx="0" cy="0"/>
        </a:xfrm>
      </p:grpSpPr>
      <p:pic>
        <p:nvPicPr>
          <p:cNvPr id="101377" name="Picture 3"/>
          <p:cNvPicPr>
            <a:picLocks noChangeAspect="1" noChangeArrowheads="1"/>
          </p:cNvPicPr>
          <p:nvPr/>
        </p:nvPicPr>
        <p:blipFill>
          <a:blip r:embed="rId3"/>
          <a:srcRect t="37056"/>
          <a:stretch>
            <a:fillRect/>
          </a:stretch>
        </p:blipFill>
        <p:spPr bwMode="auto">
          <a:xfrm>
            <a:off x="2051050" y="1533525"/>
            <a:ext cx="6734175" cy="382588"/>
          </a:xfrm>
          <a:prstGeom prst="rect">
            <a:avLst/>
          </a:prstGeom>
          <a:noFill/>
          <a:ln w="9525">
            <a:solidFill>
              <a:schemeClr val="tx1"/>
            </a:solidFill>
            <a:miter lim="800000"/>
            <a:headEnd/>
            <a:tailEnd/>
          </a:ln>
        </p:spPr>
      </p:pic>
      <p:pic>
        <p:nvPicPr>
          <p:cNvPr id="8197" name="Picture 5"/>
          <p:cNvPicPr>
            <a:picLocks noChangeAspect="1" noChangeArrowheads="1"/>
          </p:cNvPicPr>
          <p:nvPr/>
        </p:nvPicPr>
        <p:blipFill>
          <a:blip r:embed="rId4"/>
          <a:srcRect/>
          <a:stretch>
            <a:fillRect/>
          </a:stretch>
        </p:blipFill>
        <p:spPr bwMode="auto">
          <a:xfrm>
            <a:off x="1312863" y="2060575"/>
            <a:ext cx="7016750" cy="4608513"/>
          </a:xfrm>
          <a:prstGeom prst="rect">
            <a:avLst/>
          </a:prstGeom>
          <a:ln>
            <a:solidFill>
              <a:schemeClr val="accent2"/>
            </a:solidFill>
          </a:ln>
          <a:effectLst>
            <a:outerShdw blurRad="292100" dist="139700" dir="2700000" algn="tl" rotWithShape="0">
              <a:srgbClr val="333333">
                <a:alpha val="65000"/>
              </a:srgbClr>
            </a:outerShdw>
          </a:effectLst>
          <a:extLst/>
        </p:spPr>
      </p:pic>
      <p:sp>
        <p:nvSpPr>
          <p:cNvPr id="101379" name="1 Título"/>
          <p:cNvSpPr txBox="1">
            <a:spLocks noGrp="1"/>
          </p:cNvSpPr>
          <p:nvPr>
            <p:ph type="title"/>
          </p:nvPr>
        </p:nvSpPr>
        <p:spPr>
          <a:xfrm>
            <a:off x="457200" y="274638"/>
            <a:ext cx="8229600" cy="850900"/>
          </a:xfrm>
        </p:spPr>
        <p:txBody>
          <a:bodyPr/>
          <a:lstStyle/>
          <a:p>
            <a:pPr eaLnBrk="1"/>
            <a:r>
              <a:rPr smtClean="0">
                <a:latin typeface="Arial" charset="0"/>
              </a:rPr>
              <a:t>Revisiones asociadas</a:t>
            </a:r>
          </a:p>
        </p:txBody>
      </p:sp>
      <p:sp>
        <p:nvSpPr>
          <p:cNvPr id="5" name="7 Elipse"/>
          <p:cNvSpPr>
            <a:spLocks/>
          </p:cNvSpPr>
          <p:nvPr/>
        </p:nvSpPr>
        <p:spPr bwMode="auto">
          <a:xfrm>
            <a:off x="1974850" y="1566863"/>
            <a:ext cx="374650" cy="269875"/>
          </a:xfrm>
          <a:custGeom>
            <a:avLst/>
            <a:gdLst>
              <a:gd name="T0" fmla="*/ 187623 w 375246"/>
              <a:gd name="T1" fmla="*/ 0 h 269752"/>
              <a:gd name="T2" fmla="*/ 375246 w 375246"/>
              <a:gd name="T3" fmla="*/ 134876 h 269752"/>
              <a:gd name="T4" fmla="*/ 187623 w 375246"/>
              <a:gd name="T5" fmla="*/ 269752 h 269752"/>
              <a:gd name="T6" fmla="*/ 0 w 375246"/>
              <a:gd name="T7" fmla="*/ 134876 h 269752"/>
              <a:gd name="T8" fmla="*/ 54954 w 375246"/>
              <a:gd name="T9" fmla="*/ 39504 h 269752"/>
              <a:gd name="T10" fmla="*/ 54954 w 375246"/>
              <a:gd name="T11" fmla="*/ 230248 h 269752"/>
              <a:gd name="T12" fmla="*/ 320292 w 375246"/>
              <a:gd name="T13" fmla="*/ 230248 h 269752"/>
              <a:gd name="T14" fmla="*/ 320292 w 375246"/>
              <a:gd name="T15" fmla="*/ 39504 h 269752"/>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54954 w 375246"/>
              <a:gd name="T25" fmla="*/ 39504 h 269752"/>
              <a:gd name="T26" fmla="*/ 320292 w 375246"/>
              <a:gd name="T27" fmla="*/ 230248 h 2697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5246" h="269752">
                <a:moveTo>
                  <a:pt x="0" y="134876"/>
                </a:moveTo>
                <a:lnTo>
                  <a:pt x="0" y="134876"/>
                </a:lnTo>
                <a:cubicBezTo>
                  <a:pt x="0" y="209365"/>
                  <a:pt x="84001" y="269751"/>
                  <a:pt x="187622" y="269752"/>
                </a:cubicBezTo>
                <a:cubicBezTo>
                  <a:pt x="291244" y="269752"/>
                  <a:pt x="375246" y="209365"/>
                  <a:pt x="375246" y="134876"/>
                </a:cubicBezTo>
                <a:cubicBezTo>
                  <a:pt x="375246" y="60386"/>
                  <a:pt x="291244" y="0"/>
                  <a:pt x="187623" y="0"/>
                </a:cubicBezTo>
                <a:cubicBezTo>
                  <a:pt x="84001" y="0"/>
                  <a:pt x="0" y="60386"/>
                  <a:pt x="0" y="134876"/>
                </a:cubicBezTo>
                <a:close/>
              </a:path>
            </a:pathLst>
          </a:custGeom>
          <a:noFill/>
          <a:ln w="25402">
            <a:solidFill>
              <a:srgbClr val="C0504D"/>
            </a:solidFill>
            <a:prstDash val="solid"/>
            <a:round/>
            <a:headEnd/>
            <a:tailEnd/>
          </a:ln>
        </p:spPr>
        <p:txBody>
          <a:bodyPr anchor="ctr" anchorCtr="1"/>
          <a:lstStyle/>
          <a:p>
            <a:endParaRPr lang="en-US"/>
          </a:p>
        </p:txBody>
      </p:sp>
      <p:cxnSp>
        <p:nvCxnSpPr>
          <p:cNvPr id="6" name="5 Conector curvado"/>
          <p:cNvCxnSpPr>
            <a:stCxn id="5" idx="2"/>
          </p:cNvCxnSpPr>
          <p:nvPr/>
        </p:nvCxnSpPr>
        <p:spPr>
          <a:xfrm rot="16200000" flipH="1">
            <a:off x="1743075" y="2255838"/>
            <a:ext cx="3895725" cy="3057525"/>
          </a:xfrm>
          <a:prstGeom prst="curvedConnector3">
            <a:avLst>
              <a:gd name="adj1" fmla="val 50000"/>
            </a:avLst>
          </a:prstGeom>
          <a:ln>
            <a:prstDash val="dash"/>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8197"/>
                                        </p:tgtEl>
                                        <p:attrNameLst>
                                          <p:attrName>style.visibility</p:attrName>
                                        </p:attrNameLst>
                                      </p:cBhvr>
                                      <p:to>
                                        <p:strVal val="visible"/>
                                      </p:to>
                                    </p:set>
                                    <p:animEffect transition="in" filter="fade">
                                      <p:cBhvr>
                                        <p:cTn id="14" dur="500"/>
                                        <p:tgtEl>
                                          <p:spTgt spid="8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1 Título"/>
          <p:cNvSpPr txBox="1">
            <a:spLocks noGrp="1"/>
          </p:cNvSpPr>
          <p:nvPr>
            <p:ph type="title"/>
          </p:nvPr>
        </p:nvSpPr>
        <p:spPr>
          <a:xfrm>
            <a:off x="457200" y="274638"/>
            <a:ext cx="8229600" cy="850900"/>
          </a:xfrm>
        </p:spPr>
        <p:txBody>
          <a:bodyPr/>
          <a:lstStyle/>
          <a:p>
            <a:pPr eaLnBrk="1"/>
            <a:r>
              <a:rPr smtClean="0">
                <a:latin typeface="Arial" charset="0"/>
              </a:rPr>
              <a:t>Estadísticas</a:t>
            </a:r>
          </a:p>
        </p:txBody>
      </p:sp>
      <p:sp>
        <p:nvSpPr>
          <p:cNvPr id="103426" name="2 Marcador de contenido"/>
          <p:cNvSpPr txBox="1">
            <a:spLocks noGrp="1"/>
          </p:cNvSpPr>
          <p:nvPr>
            <p:ph idx="1"/>
          </p:nvPr>
        </p:nvSpPr>
        <p:spPr>
          <a:xfrm>
            <a:off x="457200" y="1700213"/>
            <a:ext cx="8229600" cy="4537075"/>
          </a:xfrm>
        </p:spPr>
        <p:txBody>
          <a:bodyPr/>
          <a:lstStyle/>
          <a:p>
            <a:pPr eaLnBrk="1"/>
            <a:r>
              <a:rPr i="1" smtClean="0">
                <a:latin typeface="Arial" charset="0"/>
              </a:rPr>
              <a:t>Commits</a:t>
            </a:r>
            <a:r>
              <a:rPr smtClean="0">
                <a:latin typeface="Arial" charset="0"/>
              </a:rPr>
              <a:t> por mes</a:t>
            </a:r>
          </a:p>
          <a:p>
            <a:pPr eaLnBrk="1"/>
            <a:endParaRPr smtClean="0">
              <a:latin typeface="Arial" charset="0"/>
            </a:endParaRPr>
          </a:p>
          <a:p>
            <a:pPr eaLnBrk="1"/>
            <a:endParaRPr smtClean="0">
              <a:latin typeface="Arial" charset="0"/>
            </a:endParaRPr>
          </a:p>
          <a:p>
            <a:pPr eaLnBrk="1"/>
            <a:endParaRPr smtClean="0">
              <a:latin typeface="Arial" charset="0"/>
            </a:endParaRPr>
          </a:p>
          <a:p>
            <a:pPr eaLnBrk="1"/>
            <a:r>
              <a:rPr i="1" smtClean="0">
                <a:latin typeface="Arial" charset="0"/>
              </a:rPr>
              <a:t>Commits</a:t>
            </a:r>
            <a:r>
              <a:rPr smtClean="0">
                <a:latin typeface="Arial" charset="0"/>
              </a:rPr>
              <a:t> por autor</a:t>
            </a:r>
          </a:p>
          <a:p>
            <a:pPr eaLnBrk="1"/>
            <a:endParaRPr smtClean="0">
              <a:latin typeface="Arial" charset="0"/>
            </a:endParaRPr>
          </a:p>
        </p:txBody>
      </p:sp>
      <p:grpSp>
        <p:nvGrpSpPr>
          <p:cNvPr id="103427" name="3 Grupo"/>
          <p:cNvGrpSpPr>
            <a:grpSpLocks/>
          </p:cNvGrpSpPr>
          <p:nvPr/>
        </p:nvGrpSpPr>
        <p:grpSpPr bwMode="auto">
          <a:xfrm>
            <a:off x="4811713" y="1484313"/>
            <a:ext cx="2068512" cy="2819400"/>
            <a:chOff x="5764510" y="2204864"/>
            <a:chExt cx="2068423" cy="2819400"/>
          </a:xfrm>
        </p:grpSpPr>
        <p:pic>
          <p:nvPicPr>
            <p:cNvPr id="103430" name="Picture 2"/>
            <p:cNvPicPr>
              <a:picLocks noChangeAspect="1" noChangeArrowheads="1"/>
            </p:cNvPicPr>
            <p:nvPr/>
          </p:nvPicPr>
          <p:blipFill>
            <a:blip r:embed="rId3"/>
            <a:srcRect/>
            <a:stretch>
              <a:fillRect/>
            </a:stretch>
          </p:blipFill>
          <p:spPr bwMode="auto">
            <a:xfrm>
              <a:off x="5994608" y="2276872"/>
              <a:ext cx="1838325" cy="2705100"/>
            </a:xfrm>
            <a:prstGeom prst="rect">
              <a:avLst/>
            </a:prstGeom>
            <a:noFill/>
            <a:ln w="9525">
              <a:noFill/>
              <a:miter lim="800000"/>
              <a:headEnd/>
              <a:tailEnd/>
            </a:ln>
          </p:spPr>
        </p:pic>
        <p:pic>
          <p:nvPicPr>
            <p:cNvPr id="103431" name="Picture 3"/>
            <p:cNvPicPr>
              <a:picLocks noChangeAspect="1" noChangeArrowheads="1"/>
            </p:cNvPicPr>
            <p:nvPr/>
          </p:nvPicPr>
          <p:blipFill>
            <a:blip r:embed="rId4"/>
            <a:srcRect/>
            <a:stretch>
              <a:fillRect/>
            </a:stretch>
          </p:blipFill>
          <p:spPr bwMode="auto">
            <a:xfrm>
              <a:off x="5764510" y="2204864"/>
              <a:ext cx="247650" cy="2819400"/>
            </a:xfrm>
            <a:prstGeom prst="rect">
              <a:avLst/>
            </a:prstGeom>
            <a:noFill/>
            <a:ln w="9525">
              <a:noFill/>
              <a:miter lim="800000"/>
              <a:headEnd/>
              <a:tailEnd/>
            </a:ln>
          </p:spPr>
        </p:pic>
      </p:grpSp>
      <p:pic>
        <p:nvPicPr>
          <p:cNvPr id="103428" name="Picture 4"/>
          <p:cNvPicPr>
            <a:picLocks noChangeAspect="1" noChangeArrowheads="1"/>
          </p:cNvPicPr>
          <p:nvPr/>
        </p:nvPicPr>
        <p:blipFill>
          <a:blip r:embed="rId5"/>
          <a:srcRect/>
          <a:stretch>
            <a:fillRect/>
          </a:stretch>
        </p:blipFill>
        <p:spPr bwMode="auto">
          <a:xfrm>
            <a:off x="1187450" y="5013325"/>
            <a:ext cx="7038975" cy="1409700"/>
          </a:xfrm>
          <a:prstGeom prst="rect">
            <a:avLst/>
          </a:prstGeom>
          <a:noFill/>
          <a:ln w="9525">
            <a:noFill/>
            <a:miter lim="800000"/>
            <a:headEnd/>
            <a:tailEnd/>
          </a:ln>
        </p:spPr>
      </p:pic>
      <p:pic>
        <p:nvPicPr>
          <p:cNvPr id="103429" name="Picture 5"/>
          <p:cNvPicPr>
            <a:picLocks noChangeAspect="1" noChangeArrowheads="1"/>
          </p:cNvPicPr>
          <p:nvPr/>
        </p:nvPicPr>
        <p:blipFill>
          <a:blip r:embed="rId6"/>
          <a:srcRect/>
          <a:stretch>
            <a:fillRect/>
          </a:stretch>
        </p:blipFill>
        <p:spPr bwMode="auto">
          <a:xfrm>
            <a:off x="7407275" y="4365625"/>
            <a:ext cx="819150" cy="514350"/>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name="Slide47">
    <p:spTree>
      <p:nvGrpSpPr>
        <p:cNvPr id="1" name=""/>
        <p:cNvGrpSpPr/>
        <p:nvPr/>
      </p:nvGrpSpPr>
      <p:grpSpPr>
        <a:xfrm>
          <a:off x="0" y="0"/>
          <a:ext cx="0" cy="0"/>
          <a:chOff x="0" y="0"/>
          <a:chExt cx="0" cy="0"/>
        </a:xfrm>
      </p:grpSpPr>
      <p:sp>
        <p:nvSpPr>
          <p:cNvPr id="105473" name="7 Título"/>
          <p:cNvSpPr txBox="1">
            <a:spLocks noGrp="1"/>
          </p:cNvSpPr>
          <p:nvPr>
            <p:ph type="ctrTitle"/>
          </p:nvPr>
        </p:nvSpPr>
        <p:spPr>
          <a:xfrm>
            <a:off x="685800" y="2390775"/>
            <a:ext cx="7772400" cy="2622550"/>
          </a:xfrm>
        </p:spPr>
        <p:txBody>
          <a:bodyPr/>
          <a:lstStyle/>
          <a:p>
            <a:pPr eaLnBrk="1"/>
            <a:r>
              <a:rPr b="1" smtClean="0">
                <a:solidFill>
                  <a:srgbClr val="C0504D"/>
                </a:solidFill>
                <a:latin typeface="Arial" charset="0"/>
              </a:rPr>
              <a:t>PARTE III</a:t>
            </a:r>
            <a:r>
              <a:rPr smtClean="0">
                <a:latin typeface="Arial" charset="0"/>
              </a:rPr>
              <a:t/>
            </a:r>
            <a:br>
              <a:rPr smtClean="0">
                <a:latin typeface="Arial" charset="0"/>
              </a:rPr>
            </a:br>
            <a:r>
              <a:rPr sz="4000" smtClean="0">
                <a:latin typeface="Arial" charset="0"/>
              </a:rPr>
              <a:t>Guía rápida con las acciones básicas</a:t>
            </a:r>
          </a:p>
        </p:txBody>
      </p:sp>
      <p:sp>
        <p:nvSpPr>
          <p:cNvPr id="105474" name="7 Título"/>
          <p:cNvSpPr txBox="1">
            <a:spLocks/>
          </p:cNvSpPr>
          <p:nvPr/>
        </p:nvSpPr>
        <p:spPr bwMode="auto">
          <a:xfrm>
            <a:off x="685800" y="2390775"/>
            <a:ext cx="7772400" cy="3630613"/>
          </a:xfrm>
          <a:prstGeom prst="rect">
            <a:avLst/>
          </a:prstGeom>
          <a:solidFill>
            <a:srgbClr val="FFFFFF"/>
          </a:solidFill>
          <a:ln w="25402">
            <a:solidFill>
              <a:srgbClr val="FFFFFF"/>
            </a:solidFill>
            <a:miter lim="800000"/>
            <a:headEnd/>
            <a:tailEnd/>
          </a:ln>
        </p:spPr>
        <p:txBody>
          <a:bodyPr anchor="ctr" anchorCtr="1"/>
          <a:lstStyle/>
          <a:p>
            <a:pPr algn="ctr"/>
            <a:r>
              <a:rPr lang="es-ES" sz="4000" b="1">
                <a:solidFill>
                  <a:srgbClr val="C0504D"/>
                </a:solidFill>
              </a:rPr>
              <a:t/>
            </a:r>
            <a:br>
              <a:rPr lang="es-ES" sz="4000" b="1">
                <a:solidFill>
                  <a:srgbClr val="C0504D"/>
                </a:solidFill>
              </a:rPr>
            </a:br>
            <a:r>
              <a:rPr lang="es-ES" sz="4000" b="1">
                <a:solidFill>
                  <a:srgbClr val="C0504D"/>
                </a:solidFill>
              </a:rPr>
              <a:t>ÍNDICE</a:t>
            </a:r>
            <a:br>
              <a:rPr lang="es-ES" sz="4000" b="1">
                <a:solidFill>
                  <a:srgbClr val="C0504D"/>
                </a:solidFill>
              </a:rPr>
            </a:br>
            <a:r>
              <a:rPr lang="es-ES" sz="4000" b="1">
                <a:solidFill>
                  <a:srgbClr val="000000"/>
                </a:solidFill>
              </a:rPr>
              <a:t/>
            </a:r>
            <a:br>
              <a:rPr lang="es-ES" sz="4000" b="1">
                <a:solidFill>
                  <a:srgbClr val="000000"/>
                </a:solidFill>
              </a:rPr>
            </a:br>
            <a:r>
              <a:rPr lang="es-ES" sz="4000">
                <a:solidFill>
                  <a:srgbClr val="000000"/>
                </a:solidFill>
              </a:rPr>
              <a:t>Presentación del servicio</a:t>
            </a:r>
            <a:r>
              <a:rPr lang="es-ES" sz="4000" b="1">
                <a:solidFill>
                  <a:srgbClr val="000000"/>
                </a:solidFill>
              </a:rPr>
              <a:t/>
            </a:r>
            <a:br>
              <a:rPr lang="es-ES" sz="4000" b="1">
                <a:solidFill>
                  <a:srgbClr val="000000"/>
                </a:solidFill>
              </a:rPr>
            </a:br>
            <a:r>
              <a:rPr lang="es-ES" sz="4000">
                <a:solidFill>
                  <a:srgbClr val="000000"/>
                </a:solidFill>
              </a:rPr>
              <a:t>Descripción del sistema</a:t>
            </a:r>
            <a:br>
              <a:rPr lang="es-ES" sz="4000">
                <a:solidFill>
                  <a:srgbClr val="000000"/>
                </a:solidFill>
              </a:rPr>
            </a:br>
            <a:r>
              <a:rPr lang="es-ES" sz="4000" b="1">
                <a:solidFill>
                  <a:srgbClr val="000000"/>
                </a:solidFill>
              </a:rPr>
              <a:t>Guía rápida y acciones básicas</a:t>
            </a:r>
            <a:r>
              <a:rPr lang="es-ES" sz="4000">
                <a:solidFill>
                  <a:srgbClr val="000000"/>
                </a:solidFill>
              </a:rPr>
              <a:t/>
            </a:r>
            <a:br>
              <a:rPr lang="es-ES" sz="4000">
                <a:solidFill>
                  <a:srgbClr val="000000"/>
                </a:solidFill>
              </a:rPr>
            </a:br>
            <a:endParaRPr lang="es-ES" sz="4000">
              <a:solidFill>
                <a:srgbClr val="000000"/>
              </a:solidFill>
            </a:endParaRPr>
          </a:p>
        </p:txBody>
      </p:sp>
    </p:spTree>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1 Título"/>
          <p:cNvSpPr txBox="1">
            <a:spLocks noGrp="1"/>
          </p:cNvSpPr>
          <p:nvPr>
            <p:ph type="title"/>
          </p:nvPr>
        </p:nvSpPr>
        <p:spPr>
          <a:xfrm>
            <a:off x="457200" y="274638"/>
            <a:ext cx="8229600" cy="850900"/>
          </a:xfrm>
        </p:spPr>
        <p:txBody>
          <a:bodyPr/>
          <a:lstStyle/>
          <a:p>
            <a:pPr eaLnBrk="1"/>
            <a:r>
              <a:rPr smtClean="0">
                <a:latin typeface="Arial" charset="0"/>
              </a:rPr>
              <a:t>Objetivos de la guía	</a:t>
            </a:r>
          </a:p>
        </p:txBody>
      </p:sp>
      <p:sp>
        <p:nvSpPr>
          <p:cNvPr id="3" name="2 Marcador de contenido"/>
          <p:cNvSpPr>
            <a:spLocks noGrp="1"/>
          </p:cNvSpPr>
          <p:nvPr>
            <p:ph idx="1"/>
          </p:nvPr>
        </p:nvSpPr>
        <p:spPr>
          <a:xfrm>
            <a:off x="457200" y="1700213"/>
            <a:ext cx="8229600" cy="4537075"/>
          </a:xfrm>
        </p:spPr>
        <p:txBody>
          <a:bodyPr/>
          <a:lstStyle/>
          <a:p>
            <a:pPr marL="514350" indent="-514350" eaLnBrk="1" fontAlgn="auto">
              <a:spcAft>
                <a:spcPts val="0"/>
              </a:spcAft>
              <a:buFont typeface="+mj-lt"/>
              <a:buAutoNum type="arabicPeriod"/>
              <a:defRPr/>
            </a:pPr>
            <a:r>
              <a:rPr sz="2800" dirty="0" smtClean="0"/>
              <a:t>Acceder al sistema y personalizar la cuenta</a:t>
            </a:r>
          </a:p>
          <a:p>
            <a:pPr marL="514350" indent="-514350" eaLnBrk="1" fontAlgn="auto">
              <a:spcAft>
                <a:spcPts val="0"/>
              </a:spcAft>
              <a:buFont typeface="+mj-lt"/>
              <a:buAutoNum type="arabicPeriod"/>
              <a:defRPr/>
            </a:pPr>
            <a:r>
              <a:rPr sz="2800" dirty="0" smtClean="0"/>
              <a:t>Crear un proyecto y un repositorio de código </a:t>
            </a:r>
          </a:p>
          <a:p>
            <a:pPr marL="514350" indent="-514350" eaLnBrk="1" fontAlgn="auto">
              <a:spcAft>
                <a:spcPts val="0"/>
              </a:spcAft>
              <a:buFont typeface="+mj-lt"/>
              <a:buAutoNum type="arabicPeriod"/>
              <a:defRPr/>
            </a:pPr>
            <a:r>
              <a:rPr sz="2800" dirty="0" smtClean="0"/>
              <a:t>Registrar tareas sincronizadas con la evolución del trabajo en base a versiones</a:t>
            </a:r>
          </a:p>
          <a:p>
            <a:pPr marL="514350" indent="-514350" eaLnBrk="1" fontAlgn="auto">
              <a:spcAft>
                <a:spcPts val="0"/>
              </a:spcAft>
              <a:buFont typeface="+mj-lt"/>
              <a:buAutoNum type="arabicPeriod"/>
              <a:defRPr/>
            </a:pPr>
            <a:r>
              <a:rPr sz="2800" dirty="0" smtClean="0"/>
              <a:t>Entender el flujo de trabajo y los roles</a:t>
            </a:r>
          </a:p>
          <a:p>
            <a:pPr marL="514350" indent="-514350" eaLnBrk="1" fontAlgn="auto">
              <a:spcAft>
                <a:spcPts val="0"/>
              </a:spcAft>
              <a:buFont typeface="+mj-lt"/>
              <a:buAutoNum type="arabicPeriod"/>
              <a:defRPr/>
            </a:pPr>
            <a:r>
              <a:rPr sz="2800" dirty="0" smtClean="0"/>
              <a:t>Registro y consulta de los tiempos invertidos</a:t>
            </a:r>
          </a:p>
          <a:p>
            <a:pPr marL="514350" indent="-514350" eaLnBrk="1" fontAlgn="auto">
              <a:spcAft>
                <a:spcPts val="0"/>
              </a:spcAft>
              <a:buFont typeface="+mj-lt"/>
              <a:buAutoNum type="arabicPeriod"/>
              <a:defRPr/>
            </a:pPr>
            <a:r>
              <a:rPr sz="2800" dirty="0" smtClean="0"/>
              <a:t>Crear y editar noticias, foros, wikis</a:t>
            </a:r>
            <a:endParaRPr sz="2400" dirty="0" smtClean="0"/>
          </a:p>
          <a:p>
            <a:pPr marL="514350" indent="-514350" eaLnBrk="1" fontAlgn="auto">
              <a:spcAft>
                <a:spcPts val="0"/>
              </a:spcAft>
              <a:buFont typeface="+mj-lt"/>
              <a:buAutoNum type="arabicPeriod"/>
              <a:defRPr/>
            </a:pPr>
            <a:endParaRPr sz="2800" dirty="0" smtClean="0"/>
          </a:p>
          <a:p>
            <a:pPr marL="514350" indent="-514350" eaLnBrk="1" fontAlgn="auto">
              <a:spcAft>
                <a:spcPts val="0"/>
              </a:spcAft>
              <a:buFont typeface="+mj-lt"/>
              <a:buAutoNum type="arabicPeriod"/>
              <a:defRPr/>
            </a:pPr>
            <a:endParaRPr sz="2800" dirty="0" smtClean="0"/>
          </a:p>
          <a:p>
            <a:pPr eaLnBrk="1" fontAlgn="auto">
              <a:spcAft>
                <a:spcPts val="0"/>
              </a:spcAft>
              <a:buFont typeface="Arial" pitchFamily="34"/>
              <a:buChar char="•"/>
              <a:defRPr/>
            </a:pPr>
            <a:endParaRPr sz="2800" dirty="0"/>
          </a:p>
        </p:txBody>
      </p:sp>
    </p:spTree>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9569" name="1 Título"/>
          <p:cNvSpPr txBox="1">
            <a:spLocks noGrp="1"/>
          </p:cNvSpPr>
          <p:nvPr>
            <p:ph type="title"/>
          </p:nvPr>
        </p:nvSpPr>
        <p:spPr>
          <a:xfrm>
            <a:off x="457200" y="274638"/>
            <a:ext cx="8229600" cy="850900"/>
          </a:xfrm>
        </p:spPr>
        <p:txBody>
          <a:bodyPr/>
          <a:lstStyle/>
          <a:p>
            <a:pPr eaLnBrk="1"/>
            <a:r>
              <a:rPr smtClean="0">
                <a:latin typeface="Arial" charset="0"/>
              </a:rPr>
              <a:t>Aviso</a:t>
            </a:r>
          </a:p>
        </p:txBody>
      </p:sp>
      <p:sp>
        <p:nvSpPr>
          <p:cNvPr id="109570" name="2 Marcador de contenido"/>
          <p:cNvSpPr txBox="1">
            <a:spLocks noGrp="1"/>
          </p:cNvSpPr>
          <p:nvPr>
            <p:ph idx="1"/>
          </p:nvPr>
        </p:nvSpPr>
        <p:spPr>
          <a:xfrm>
            <a:off x="457200" y="1700213"/>
            <a:ext cx="8229600" cy="4537075"/>
          </a:xfrm>
        </p:spPr>
        <p:txBody>
          <a:bodyPr/>
          <a:lstStyle/>
          <a:p>
            <a:pPr marL="0" indent="0" algn="ctr" eaLnBrk="1">
              <a:buFont typeface="Arial" charset="0"/>
              <a:buNone/>
            </a:pPr>
            <a:endParaRPr sz="2800" i="1" smtClean="0">
              <a:latin typeface="Arial" charset="0"/>
            </a:endParaRPr>
          </a:p>
          <a:p>
            <a:pPr marL="0" indent="0" algn="ctr" eaLnBrk="1">
              <a:buFont typeface="Arial" charset="0"/>
              <a:buNone/>
            </a:pPr>
            <a:r>
              <a:rPr sz="2800" i="1" smtClean="0">
                <a:latin typeface="Arial" charset="0"/>
              </a:rPr>
              <a:t>Los nombres que aparecen en la siguiente guía han sido escogidos al azar del servidor LDAP de pruebas de la Universidad de Sevilla.</a:t>
            </a:r>
          </a:p>
          <a:p>
            <a:pPr marL="0" indent="0" algn="ctr" eaLnBrk="1">
              <a:buFont typeface="Arial" charset="0"/>
              <a:buNone/>
            </a:pPr>
            <a:endParaRPr sz="2800" i="1" smtClean="0">
              <a:latin typeface="Arial" charset="0"/>
            </a:endParaRPr>
          </a:p>
          <a:p>
            <a:pPr marL="0" indent="0" algn="ctr" eaLnBrk="1">
              <a:buFont typeface="Arial" charset="0"/>
              <a:buNone/>
            </a:pPr>
            <a:r>
              <a:rPr sz="2800" i="1" smtClean="0">
                <a:latin typeface="Arial" charset="0"/>
              </a:rPr>
              <a:t>La intención es que sirvan como nombres ficticios en los ejemplos, cualquier similitud con personal activo de la Universidad debe considerarse pura coincidencia</a:t>
            </a:r>
          </a:p>
        </p:txBody>
      </p:sp>
    </p:spTree>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name="Slide48">
    <p:spTree>
      <p:nvGrpSpPr>
        <p:cNvPr id="1" name=""/>
        <p:cNvGrpSpPr/>
        <p:nvPr/>
      </p:nvGrpSpPr>
      <p:grpSpPr>
        <a:xfrm>
          <a:off x="0" y="0"/>
          <a:ext cx="0" cy="0"/>
          <a:chOff x="0" y="0"/>
          <a:chExt cx="0" cy="0"/>
        </a:xfrm>
      </p:grpSpPr>
      <p:sp>
        <p:nvSpPr>
          <p:cNvPr id="110593" name="1 Título"/>
          <p:cNvSpPr txBox="1">
            <a:spLocks noGrp="1"/>
          </p:cNvSpPr>
          <p:nvPr>
            <p:ph type="title"/>
          </p:nvPr>
        </p:nvSpPr>
        <p:spPr>
          <a:xfrm>
            <a:off x="457200" y="274638"/>
            <a:ext cx="8229600" cy="850900"/>
          </a:xfrm>
        </p:spPr>
        <p:txBody>
          <a:bodyPr/>
          <a:lstStyle/>
          <a:p>
            <a:pPr eaLnBrk="1"/>
            <a:r>
              <a:rPr smtClean="0">
                <a:latin typeface="Arial" charset="0"/>
              </a:rPr>
              <a:t>Conexión (login)</a:t>
            </a:r>
          </a:p>
        </p:txBody>
      </p:sp>
      <p:sp>
        <p:nvSpPr>
          <p:cNvPr id="110594" name="2 Marcador de contenido"/>
          <p:cNvSpPr txBox="1">
            <a:spLocks noGrp="1"/>
          </p:cNvSpPr>
          <p:nvPr>
            <p:ph idx="1"/>
          </p:nvPr>
        </p:nvSpPr>
        <p:spPr>
          <a:xfrm>
            <a:off x="457200" y="1700213"/>
            <a:ext cx="8229600" cy="4537075"/>
          </a:xfrm>
        </p:spPr>
        <p:txBody>
          <a:bodyPr/>
          <a:lstStyle/>
          <a:p>
            <a:pPr eaLnBrk="1"/>
            <a:r>
              <a:rPr sz="2400" smtClean="0">
                <a:latin typeface="Arial" charset="0"/>
              </a:rPr>
              <a:t>Acceso a </a:t>
            </a:r>
            <a:r>
              <a:rPr sz="2400" smtClean="0">
                <a:latin typeface="Arial" charset="0"/>
                <a:hlinkClick r:id="rId3"/>
              </a:rPr>
              <a:t>https://projetsii.informatica.us.es</a:t>
            </a:r>
            <a:endParaRPr sz="2400" smtClean="0">
              <a:latin typeface="Arial" charset="0"/>
            </a:endParaRPr>
          </a:p>
          <a:p>
            <a:pPr eaLnBrk="1"/>
            <a:r>
              <a:rPr sz="2400" smtClean="0">
                <a:latin typeface="Arial" charset="0"/>
              </a:rPr>
              <a:t>Introducción de credenciales UVUS</a:t>
            </a:r>
          </a:p>
          <a:p>
            <a:pPr eaLnBrk="1"/>
            <a:r>
              <a:rPr sz="2400" smtClean="0">
                <a:latin typeface="Arial" charset="0"/>
              </a:rPr>
              <a:t>Configuración cuenta de usuario</a:t>
            </a:r>
          </a:p>
          <a:p>
            <a:pPr lvl="1" eaLnBrk="1"/>
            <a:r>
              <a:rPr sz="2000" smtClean="0">
                <a:latin typeface="Arial" charset="0"/>
              </a:rPr>
              <a:t>Correo electrónico, idioma y notificaciones</a:t>
            </a:r>
          </a:p>
        </p:txBody>
      </p:sp>
      <p:pic>
        <p:nvPicPr>
          <p:cNvPr id="9218" name="Picture 2"/>
          <p:cNvPicPr>
            <a:picLocks noChangeAspect="1" noChangeArrowheads="1"/>
          </p:cNvPicPr>
          <p:nvPr/>
        </p:nvPicPr>
        <p:blipFill>
          <a:blip r:embed="rId4"/>
          <a:srcRect/>
          <a:stretch>
            <a:fillRect/>
          </a:stretch>
        </p:blipFill>
        <p:spPr bwMode="auto">
          <a:xfrm>
            <a:off x="1258888" y="3573463"/>
            <a:ext cx="6913562" cy="3063875"/>
          </a:xfrm>
          <a:prstGeom prst="rect">
            <a:avLst/>
          </a:prstGeom>
          <a:ln w="9525">
            <a:solidFill>
              <a:schemeClr val="accent2"/>
            </a:solidFill>
            <a:miter lim="800000"/>
            <a:headEnd/>
            <a:tailEnd/>
          </a:ln>
          <a:effectLst>
            <a:outerShdw blurRad="292100" dist="139700" dir="2700000" algn="tl" rotWithShape="0">
              <a:srgbClr val="333333">
                <a:alpha val="65000"/>
              </a:srgbClr>
            </a:outerShdw>
          </a:effectLst>
          <a:extLst/>
        </p:spPr>
      </p:pic>
    </p:spTree>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1 Título"/>
          <p:cNvSpPr txBox="1">
            <a:spLocks noGrp="1"/>
          </p:cNvSpPr>
          <p:nvPr>
            <p:ph type="title"/>
          </p:nvPr>
        </p:nvSpPr>
        <p:spPr>
          <a:xfrm>
            <a:off x="457200" y="274638"/>
            <a:ext cx="8229600" cy="850900"/>
          </a:xfrm>
        </p:spPr>
        <p:txBody>
          <a:bodyPr/>
          <a:lstStyle/>
          <a:p>
            <a:pPr eaLnBrk="1"/>
            <a:r>
              <a:rPr smtClean="0">
                <a:latin typeface="Arial" charset="0"/>
              </a:rPr>
              <a:t>Panel de control (I)</a:t>
            </a:r>
          </a:p>
        </p:txBody>
      </p:sp>
      <p:sp>
        <p:nvSpPr>
          <p:cNvPr id="112642" name="2 Marcador de contenido"/>
          <p:cNvSpPr txBox="1">
            <a:spLocks noGrp="1"/>
          </p:cNvSpPr>
          <p:nvPr>
            <p:ph idx="1"/>
          </p:nvPr>
        </p:nvSpPr>
        <p:spPr>
          <a:xfrm>
            <a:off x="457200" y="1700213"/>
            <a:ext cx="8229600" cy="4537075"/>
          </a:xfrm>
        </p:spPr>
        <p:txBody>
          <a:bodyPr/>
          <a:lstStyle/>
          <a:p>
            <a:pPr eaLnBrk="1"/>
            <a:r>
              <a:rPr sz="2800" smtClean="0">
                <a:latin typeface="Arial" charset="0"/>
              </a:rPr>
              <a:t>Personalizar el panel con bloques ajustables:</a:t>
            </a:r>
          </a:p>
          <a:p>
            <a:pPr lvl="1" eaLnBrk="1"/>
            <a:r>
              <a:rPr sz="2400" smtClean="0">
                <a:latin typeface="Arial" charset="0"/>
              </a:rPr>
              <a:t>Calendario </a:t>
            </a:r>
          </a:p>
          <a:p>
            <a:pPr lvl="1" eaLnBrk="1"/>
            <a:r>
              <a:rPr sz="2400" smtClean="0">
                <a:latin typeface="Arial" charset="0"/>
              </a:rPr>
              <a:t>Tareas asignadas, registradas y monitorizadas</a:t>
            </a:r>
          </a:p>
          <a:p>
            <a:pPr lvl="1" eaLnBrk="1"/>
            <a:r>
              <a:rPr sz="2400" smtClean="0">
                <a:latin typeface="Arial" charset="0"/>
              </a:rPr>
              <a:t>Tiempo dedicado, últimas noticias y documentos</a:t>
            </a:r>
          </a:p>
          <a:p>
            <a:pPr eaLnBrk="1"/>
            <a:r>
              <a:rPr sz="2800" smtClean="0">
                <a:latin typeface="Arial" charset="0"/>
              </a:rPr>
              <a:t>Añadir y recolocar según preferencias</a:t>
            </a:r>
          </a:p>
          <a:p>
            <a:pPr lvl="1" eaLnBrk="1"/>
            <a:endParaRPr sz="2400" smtClean="0">
              <a:latin typeface="Arial" charset="0"/>
            </a:endParaRPr>
          </a:p>
        </p:txBody>
      </p:sp>
      <p:pic>
        <p:nvPicPr>
          <p:cNvPr id="3074" name="Picture 2"/>
          <p:cNvPicPr>
            <a:picLocks noChangeAspect="1" noChangeArrowheads="1"/>
          </p:cNvPicPr>
          <p:nvPr/>
        </p:nvPicPr>
        <p:blipFill>
          <a:blip r:embed="rId3"/>
          <a:srcRect/>
          <a:stretch>
            <a:fillRect/>
          </a:stretch>
        </p:blipFill>
        <p:spPr bwMode="auto">
          <a:xfrm>
            <a:off x="179388" y="4224338"/>
            <a:ext cx="8748712" cy="2012950"/>
          </a:xfrm>
          <a:prstGeom prst="rect">
            <a:avLst/>
          </a:prstGeom>
          <a:ln>
            <a:solidFill>
              <a:schemeClr val="accent2"/>
            </a:solidFill>
          </a:ln>
          <a:effectLst>
            <a:outerShdw blurRad="292100" dist="139700" dir="2700000" algn="tl" rotWithShape="0">
              <a:srgbClr val="333333">
                <a:alpha val="65000"/>
              </a:srgbClr>
            </a:outerShdw>
          </a:effectLst>
          <a:extLst/>
        </p:spPr>
      </p:pic>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20">
    <p:spTree>
      <p:nvGrpSpPr>
        <p:cNvPr id="1" name=""/>
        <p:cNvGrpSpPr/>
        <p:nvPr/>
      </p:nvGrpSpPr>
      <p:grpSpPr>
        <a:xfrm>
          <a:off x="0" y="0"/>
          <a:ext cx="0" cy="0"/>
          <a:chOff x="0" y="0"/>
          <a:chExt cx="0" cy="0"/>
        </a:xfrm>
      </p:grpSpPr>
      <p:sp>
        <p:nvSpPr>
          <p:cNvPr id="23553" name="1 Título"/>
          <p:cNvSpPr txBox="1">
            <a:spLocks noGrp="1"/>
          </p:cNvSpPr>
          <p:nvPr>
            <p:ph type="title"/>
          </p:nvPr>
        </p:nvSpPr>
        <p:spPr>
          <a:xfrm>
            <a:off x="457200" y="274638"/>
            <a:ext cx="8229600" cy="850900"/>
          </a:xfrm>
        </p:spPr>
        <p:txBody>
          <a:bodyPr/>
          <a:lstStyle/>
          <a:p>
            <a:pPr eaLnBrk="1"/>
            <a:r>
              <a:rPr smtClean="0">
                <a:latin typeface="Arial" charset="0"/>
              </a:rPr>
              <a:t>Visión global</a:t>
            </a:r>
          </a:p>
        </p:txBody>
      </p:sp>
      <p:sp>
        <p:nvSpPr>
          <p:cNvPr id="3" name="3 Marcador de número de diapositiva"/>
          <p:cNvSpPr txBox="1"/>
          <p:nvPr/>
        </p:nvSpPr>
        <p:spPr>
          <a:xfrm>
            <a:off x="3824288" y="6345238"/>
            <a:ext cx="2133600" cy="365125"/>
          </a:xfrm>
          <a:prstGeom prst="rect">
            <a:avLst/>
          </a:prstGeom>
          <a:noFill/>
          <a:ln>
            <a:noFill/>
          </a:ln>
        </p:spPr>
        <p:txBody>
          <a:bodyPr anchor="ctr" anchorCtr="1"/>
          <a:lstStyle/>
          <a:p>
            <a:pPr algn="ctr" fontAlgn="auto">
              <a:spcBef>
                <a:spcPts val="0"/>
              </a:spcBef>
              <a:spcAft>
                <a:spcPts val="0"/>
              </a:spcAft>
              <a:defRPr sz="1800" b="0" i="0" u="none" strike="noStrike" kern="0" cap="none" spc="0" baseline="0">
                <a:solidFill>
                  <a:srgbClr val="000000"/>
                </a:solidFill>
                <a:uFillTx/>
              </a:defRPr>
            </a:pPr>
            <a:fld id="{A1394212-501C-470B-B7A8-9E201A7ED267}" type="slidenum">
              <a:rPr kern="0">
                <a:solidFill>
                  <a:srgbClr val="000000"/>
                </a:solidFill>
                <a:latin typeface="+mn-lt"/>
                <a:cs typeface="+mn-cs"/>
              </a:rPr>
              <a:pPr algn="ctr" fontAlgn="auto">
                <a:spcBef>
                  <a:spcPts val="0"/>
                </a:spcBef>
                <a:spcAft>
                  <a:spcPts val="0"/>
                </a:spcAft>
                <a:defRPr sz="1800" b="0" i="0" u="none" strike="noStrike" kern="0" cap="none" spc="0" baseline="0">
                  <a:solidFill>
                    <a:srgbClr val="000000"/>
                  </a:solidFill>
                  <a:uFillTx/>
                </a:defRPr>
              </a:pPr>
              <a:t>5</a:t>
            </a:fld>
            <a:endParaRPr lang="es-ES" sz="1200" dirty="0">
              <a:solidFill>
                <a:srgbClr val="898989"/>
              </a:solidFill>
              <a:latin typeface="Arial Narrow"/>
              <a:cs typeface="+mn-cs"/>
            </a:endParaRPr>
          </a:p>
        </p:txBody>
      </p:sp>
      <p:pic>
        <p:nvPicPr>
          <p:cNvPr id="23555" name="Picture 3"/>
          <p:cNvPicPr>
            <a:picLocks noChangeAspect="1" noChangeArrowheads="1"/>
          </p:cNvPicPr>
          <p:nvPr/>
        </p:nvPicPr>
        <p:blipFill>
          <a:blip r:embed="rId3"/>
          <a:srcRect/>
          <a:stretch>
            <a:fillRect/>
          </a:stretch>
        </p:blipFill>
        <p:spPr bwMode="auto">
          <a:xfrm>
            <a:off x="6473825" y="5462588"/>
            <a:ext cx="538163" cy="539750"/>
          </a:xfrm>
          <a:prstGeom prst="rect">
            <a:avLst/>
          </a:prstGeom>
          <a:noFill/>
          <a:ln w="9525">
            <a:noFill/>
            <a:miter lim="800000"/>
            <a:headEnd/>
            <a:tailEnd/>
          </a:ln>
        </p:spPr>
      </p:pic>
      <p:pic>
        <p:nvPicPr>
          <p:cNvPr id="23556" name="Picture 4"/>
          <p:cNvPicPr>
            <a:picLocks noChangeAspect="1" noChangeArrowheads="1"/>
          </p:cNvPicPr>
          <p:nvPr/>
        </p:nvPicPr>
        <p:blipFill>
          <a:blip r:embed="rId4"/>
          <a:srcRect/>
          <a:stretch>
            <a:fillRect/>
          </a:stretch>
        </p:blipFill>
        <p:spPr bwMode="auto">
          <a:xfrm>
            <a:off x="2632075" y="4632325"/>
            <a:ext cx="647700" cy="493713"/>
          </a:xfrm>
          <a:prstGeom prst="rect">
            <a:avLst/>
          </a:prstGeom>
          <a:noFill/>
          <a:ln w="9525">
            <a:noFill/>
            <a:miter lim="800000"/>
            <a:headEnd/>
            <a:tailEnd/>
          </a:ln>
        </p:spPr>
      </p:pic>
      <p:grpSp>
        <p:nvGrpSpPr>
          <p:cNvPr id="23557" name="9 Grupo"/>
          <p:cNvGrpSpPr>
            <a:grpSpLocks/>
          </p:cNvGrpSpPr>
          <p:nvPr/>
        </p:nvGrpSpPr>
        <p:grpSpPr bwMode="auto">
          <a:xfrm>
            <a:off x="192088" y="2746375"/>
            <a:ext cx="1517650" cy="1582738"/>
            <a:chOff x="293841" y="2569704"/>
            <a:chExt cx="1517728" cy="1582494"/>
          </a:xfrm>
        </p:grpSpPr>
        <p:pic>
          <p:nvPicPr>
            <p:cNvPr id="23586" name="Picture 5"/>
            <p:cNvPicPr>
              <a:picLocks noChangeAspect="1" noChangeArrowheads="1"/>
            </p:cNvPicPr>
            <p:nvPr/>
          </p:nvPicPr>
          <p:blipFill>
            <a:blip r:embed="rId5"/>
            <a:srcRect/>
            <a:stretch>
              <a:fillRect/>
            </a:stretch>
          </p:blipFill>
          <p:spPr bwMode="auto">
            <a:xfrm>
              <a:off x="1374332" y="2588611"/>
              <a:ext cx="395287" cy="395287"/>
            </a:xfrm>
            <a:prstGeom prst="rect">
              <a:avLst/>
            </a:prstGeom>
            <a:noFill/>
            <a:ln w="9525">
              <a:noFill/>
              <a:miter lim="800000"/>
              <a:headEnd/>
              <a:tailEnd/>
            </a:ln>
          </p:spPr>
        </p:pic>
        <p:pic>
          <p:nvPicPr>
            <p:cNvPr id="23587" name="Picture 4" descr="C:\Users\Enrique Menor\Pictures\ICONOS\student_journal_icon.jpg"/>
            <p:cNvPicPr>
              <a:picLocks noChangeAspect="1" noChangeArrowheads="1"/>
            </p:cNvPicPr>
            <p:nvPr/>
          </p:nvPicPr>
          <p:blipFill>
            <a:blip r:embed="rId6"/>
            <a:srcRect/>
            <a:stretch>
              <a:fillRect/>
            </a:stretch>
          </p:blipFill>
          <p:spPr bwMode="auto">
            <a:xfrm flipH="1">
              <a:off x="683568" y="3059444"/>
              <a:ext cx="546377" cy="546377"/>
            </a:xfrm>
            <a:prstGeom prst="rect">
              <a:avLst/>
            </a:prstGeom>
            <a:noFill/>
            <a:ln w="9525">
              <a:noFill/>
              <a:miter lim="800000"/>
              <a:headEnd/>
              <a:tailEnd/>
            </a:ln>
          </p:spPr>
        </p:pic>
        <p:pic>
          <p:nvPicPr>
            <p:cNvPr id="23588" name="Picture 7"/>
            <p:cNvPicPr>
              <a:picLocks noChangeAspect="1" noChangeArrowheads="1"/>
            </p:cNvPicPr>
            <p:nvPr/>
          </p:nvPicPr>
          <p:blipFill>
            <a:blip r:embed="rId7"/>
            <a:srcRect/>
            <a:stretch>
              <a:fillRect/>
            </a:stretch>
          </p:blipFill>
          <p:spPr bwMode="auto">
            <a:xfrm>
              <a:off x="293841" y="3172722"/>
              <a:ext cx="402163" cy="433099"/>
            </a:xfrm>
            <a:prstGeom prst="rect">
              <a:avLst/>
            </a:prstGeom>
            <a:noFill/>
            <a:ln w="9525">
              <a:noFill/>
              <a:miter lim="800000"/>
              <a:headEnd/>
              <a:tailEnd/>
            </a:ln>
          </p:spPr>
        </p:pic>
        <p:pic>
          <p:nvPicPr>
            <p:cNvPr id="23589" name="Picture 5"/>
            <p:cNvPicPr>
              <a:picLocks noChangeAspect="1" noChangeArrowheads="1"/>
            </p:cNvPicPr>
            <p:nvPr/>
          </p:nvPicPr>
          <p:blipFill>
            <a:blip r:embed="rId5"/>
            <a:srcRect/>
            <a:stretch>
              <a:fillRect/>
            </a:stretch>
          </p:blipFill>
          <p:spPr bwMode="auto">
            <a:xfrm>
              <a:off x="1229945" y="3119045"/>
              <a:ext cx="395287" cy="395287"/>
            </a:xfrm>
            <a:prstGeom prst="rect">
              <a:avLst/>
            </a:prstGeom>
            <a:noFill/>
            <a:ln w="9525">
              <a:noFill/>
              <a:miter lim="800000"/>
              <a:headEnd/>
              <a:tailEnd/>
            </a:ln>
          </p:spPr>
        </p:pic>
        <p:pic>
          <p:nvPicPr>
            <p:cNvPr id="23590" name="Picture 4" descr="C:\Users\Enrique Menor\Pictures\ICONOS\student_journal_icon.jpg"/>
            <p:cNvPicPr>
              <a:picLocks noChangeAspect="1" noChangeArrowheads="1"/>
            </p:cNvPicPr>
            <p:nvPr/>
          </p:nvPicPr>
          <p:blipFill>
            <a:blip r:embed="rId6"/>
            <a:srcRect/>
            <a:stretch>
              <a:fillRect/>
            </a:stretch>
          </p:blipFill>
          <p:spPr bwMode="auto">
            <a:xfrm flipH="1">
              <a:off x="869905" y="3605821"/>
              <a:ext cx="546377" cy="546377"/>
            </a:xfrm>
            <a:prstGeom prst="rect">
              <a:avLst/>
            </a:prstGeom>
            <a:noFill/>
            <a:ln w="9525">
              <a:noFill/>
              <a:miter lim="800000"/>
              <a:headEnd/>
              <a:tailEnd/>
            </a:ln>
          </p:spPr>
        </p:pic>
        <p:pic>
          <p:nvPicPr>
            <p:cNvPr id="23591" name="Picture 5"/>
            <p:cNvPicPr>
              <a:picLocks noChangeAspect="1" noChangeArrowheads="1"/>
            </p:cNvPicPr>
            <p:nvPr/>
          </p:nvPicPr>
          <p:blipFill>
            <a:blip r:embed="rId5"/>
            <a:srcRect/>
            <a:stretch>
              <a:fillRect/>
            </a:stretch>
          </p:blipFill>
          <p:spPr bwMode="auto">
            <a:xfrm>
              <a:off x="1416282" y="3681365"/>
              <a:ext cx="395287" cy="395287"/>
            </a:xfrm>
            <a:prstGeom prst="rect">
              <a:avLst/>
            </a:prstGeom>
            <a:noFill/>
            <a:ln w="9525">
              <a:noFill/>
              <a:miter lim="800000"/>
              <a:headEnd/>
              <a:tailEnd/>
            </a:ln>
          </p:spPr>
        </p:pic>
        <p:pic>
          <p:nvPicPr>
            <p:cNvPr id="23592" name="Picture 7"/>
            <p:cNvPicPr>
              <a:picLocks noChangeAspect="1" noChangeArrowheads="1"/>
            </p:cNvPicPr>
            <p:nvPr/>
          </p:nvPicPr>
          <p:blipFill>
            <a:blip r:embed="rId7"/>
            <a:srcRect/>
            <a:stretch>
              <a:fillRect/>
            </a:stretch>
          </p:blipFill>
          <p:spPr bwMode="auto">
            <a:xfrm>
              <a:off x="942011" y="2569704"/>
              <a:ext cx="402163" cy="433099"/>
            </a:xfrm>
            <a:prstGeom prst="rect">
              <a:avLst/>
            </a:prstGeom>
            <a:noFill/>
            <a:ln w="9525">
              <a:noFill/>
              <a:miter lim="800000"/>
              <a:headEnd/>
              <a:tailEnd/>
            </a:ln>
          </p:spPr>
        </p:pic>
      </p:grpSp>
      <p:pic>
        <p:nvPicPr>
          <p:cNvPr id="23558" name="Picture 8" descr="C:\Users\Enrique Menor\Desktop\I2FACTORY\AREA EJECUCION\PROYECTOS\ProjETSII\Projetsii.png"/>
          <p:cNvPicPr>
            <a:picLocks noChangeAspect="1" noChangeArrowheads="1"/>
          </p:cNvPicPr>
          <p:nvPr/>
        </p:nvPicPr>
        <p:blipFill>
          <a:blip r:embed="rId8"/>
          <a:srcRect l="3416"/>
          <a:stretch>
            <a:fillRect/>
          </a:stretch>
        </p:blipFill>
        <p:spPr bwMode="auto">
          <a:xfrm>
            <a:off x="3629025" y="3152775"/>
            <a:ext cx="2557463" cy="630238"/>
          </a:xfrm>
          <a:prstGeom prst="rect">
            <a:avLst/>
          </a:prstGeom>
          <a:noFill/>
          <a:ln w="9525">
            <a:noFill/>
            <a:miter lim="800000"/>
            <a:headEnd/>
            <a:tailEnd/>
          </a:ln>
        </p:spPr>
      </p:pic>
      <p:pic>
        <p:nvPicPr>
          <p:cNvPr id="23559" name="Picture 9" descr="C:\Users\Enrique Menor\Pictures\ICONOS\images (22).jpg"/>
          <p:cNvPicPr>
            <a:picLocks noChangeAspect="1" noChangeArrowheads="1"/>
          </p:cNvPicPr>
          <p:nvPr/>
        </p:nvPicPr>
        <p:blipFill>
          <a:blip r:embed="rId9"/>
          <a:srcRect/>
          <a:stretch>
            <a:fillRect/>
          </a:stretch>
        </p:blipFill>
        <p:spPr bwMode="auto">
          <a:xfrm>
            <a:off x="4421188" y="1628775"/>
            <a:ext cx="711200" cy="711200"/>
          </a:xfrm>
          <a:prstGeom prst="rect">
            <a:avLst/>
          </a:prstGeom>
          <a:noFill/>
          <a:ln w="9525">
            <a:noFill/>
            <a:miter lim="800000"/>
            <a:headEnd/>
            <a:tailEnd/>
          </a:ln>
        </p:spPr>
      </p:pic>
      <p:cxnSp>
        <p:nvCxnSpPr>
          <p:cNvPr id="20" name="19 Conector recto de flecha"/>
          <p:cNvCxnSpPr>
            <a:endCxn id="19" idx="2"/>
          </p:cNvCxnSpPr>
          <p:nvPr/>
        </p:nvCxnSpPr>
        <p:spPr>
          <a:xfrm flipV="1">
            <a:off x="4772025" y="2339975"/>
            <a:ext cx="4763" cy="688975"/>
          </a:xfrm>
          <a:prstGeom prst="straightConnector1">
            <a:avLst/>
          </a:prstGeom>
          <a:ln>
            <a:prstDash val="dashDot"/>
            <a:tailEnd type="arrow"/>
          </a:ln>
        </p:spPr>
        <p:style>
          <a:lnRef idx="2">
            <a:schemeClr val="accent1"/>
          </a:lnRef>
          <a:fillRef idx="0">
            <a:schemeClr val="accent1"/>
          </a:fillRef>
          <a:effectRef idx="1">
            <a:schemeClr val="accent1"/>
          </a:effectRef>
          <a:fontRef idx="minor">
            <a:schemeClr val="tx1"/>
          </a:fontRef>
        </p:style>
      </p:cxnSp>
      <p:sp>
        <p:nvSpPr>
          <p:cNvPr id="23561" name="20 CuadroTexto"/>
          <p:cNvSpPr txBox="1">
            <a:spLocks noChangeArrowheads="1"/>
          </p:cNvSpPr>
          <p:nvPr/>
        </p:nvSpPr>
        <p:spPr bwMode="auto">
          <a:xfrm>
            <a:off x="3376613" y="1576388"/>
            <a:ext cx="1152525" cy="646112"/>
          </a:xfrm>
          <a:prstGeom prst="rect">
            <a:avLst/>
          </a:prstGeom>
          <a:noFill/>
          <a:ln w="9525">
            <a:noFill/>
            <a:miter lim="800000"/>
            <a:headEnd/>
            <a:tailEnd/>
          </a:ln>
        </p:spPr>
        <p:txBody>
          <a:bodyPr>
            <a:spAutoFit/>
          </a:bodyPr>
          <a:lstStyle/>
          <a:p>
            <a:pPr algn="ctr"/>
            <a:r>
              <a:rPr lang="es-ES" b="1"/>
              <a:t>LDAP (UVUS)</a:t>
            </a:r>
          </a:p>
        </p:txBody>
      </p:sp>
      <p:cxnSp>
        <p:nvCxnSpPr>
          <p:cNvPr id="22" name="21 Conector recto de flecha"/>
          <p:cNvCxnSpPr/>
          <p:nvPr/>
        </p:nvCxnSpPr>
        <p:spPr>
          <a:xfrm>
            <a:off x="1716088" y="3484563"/>
            <a:ext cx="183197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22 Conector recto de flecha"/>
          <p:cNvCxnSpPr/>
          <p:nvPr/>
        </p:nvCxnSpPr>
        <p:spPr>
          <a:xfrm flipH="1" flipV="1">
            <a:off x="4987925" y="3965575"/>
            <a:ext cx="1330325" cy="13890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23564" name="23 Grupo"/>
          <p:cNvGrpSpPr>
            <a:grpSpLocks/>
          </p:cNvGrpSpPr>
          <p:nvPr/>
        </p:nvGrpSpPr>
        <p:grpSpPr bwMode="auto">
          <a:xfrm>
            <a:off x="2943225" y="5189538"/>
            <a:ext cx="1323975" cy="866775"/>
            <a:chOff x="4159250" y="5281613"/>
            <a:chExt cx="1323975" cy="866775"/>
          </a:xfrm>
        </p:grpSpPr>
        <p:pic>
          <p:nvPicPr>
            <p:cNvPr id="23584" name="Picture 10" descr="C:\Users\Enrique Menor\Pictures\ICONOS\images (47).jpg"/>
            <p:cNvPicPr>
              <a:picLocks noChangeAspect="1" noChangeArrowheads="1"/>
            </p:cNvPicPr>
            <p:nvPr/>
          </p:nvPicPr>
          <p:blipFill>
            <a:blip r:embed="rId10"/>
            <a:srcRect/>
            <a:stretch>
              <a:fillRect/>
            </a:stretch>
          </p:blipFill>
          <p:spPr bwMode="auto">
            <a:xfrm>
              <a:off x="4159250" y="5281613"/>
              <a:ext cx="866775" cy="866775"/>
            </a:xfrm>
            <a:prstGeom prst="rect">
              <a:avLst/>
            </a:prstGeom>
            <a:noFill/>
            <a:ln w="9525">
              <a:noFill/>
              <a:miter lim="800000"/>
              <a:headEnd/>
              <a:tailEnd/>
            </a:ln>
          </p:spPr>
        </p:pic>
        <p:pic>
          <p:nvPicPr>
            <p:cNvPr id="23585" name="Picture 11" descr="C:\Users\Enrique Menor\Pictures\ICONOS\images (39).jpg"/>
            <p:cNvPicPr>
              <a:picLocks noChangeAspect="1" noChangeArrowheads="1"/>
            </p:cNvPicPr>
            <p:nvPr/>
          </p:nvPicPr>
          <p:blipFill>
            <a:blip r:embed="rId11"/>
            <a:srcRect/>
            <a:stretch>
              <a:fillRect/>
            </a:stretch>
          </p:blipFill>
          <p:spPr bwMode="auto">
            <a:xfrm>
              <a:off x="5026025" y="5636096"/>
              <a:ext cx="457200" cy="457200"/>
            </a:xfrm>
            <a:prstGeom prst="rect">
              <a:avLst/>
            </a:prstGeom>
            <a:noFill/>
            <a:ln w="9525">
              <a:noFill/>
              <a:miter lim="800000"/>
              <a:headEnd/>
              <a:tailEnd/>
            </a:ln>
          </p:spPr>
        </p:pic>
      </p:grpSp>
      <p:sp>
        <p:nvSpPr>
          <p:cNvPr id="23565" name="26 CuadroTexto"/>
          <p:cNvSpPr txBox="1">
            <a:spLocks noChangeArrowheads="1"/>
          </p:cNvSpPr>
          <p:nvPr/>
        </p:nvSpPr>
        <p:spPr bwMode="auto">
          <a:xfrm>
            <a:off x="234950" y="1944688"/>
            <a:ext cx="1758950" cy="646112"/>
          </a:xfrm>
          <a:prstGeom prst="rect">
            <a:avLst/>
          </a:prstGeom>
          <a:noFill/>
          <a:ln w="9525">
            <a:noFill/>
            <a:miter lim="800000"/>
            <a:headEnd/>
            <a:tailEnd/>
          </a:ln>
        </p:spPr>
        <p:txBody>
          <a:bodyPr>
            <a:spAutoFit/>
          </a:bodyPr>
          <a:lstStyle/>
          <a:p>
            <a:r>
              <a:rPr lang="es-ES" b="1"/>
              <a:t>Alumnos y colaboradores</a:t>
            </a:r>
          </a:p>
        </p:txBody>
      </p:sp>
      <p:cxnSp>
        <p:nvCxnSpPr>
          <p:cNvPr id="28" name="27 Conector recto de flecha"/>
          <p:cNvCxnSpPr>
            <a:endCxn id="25" idx="1"/>
          </p:cNvCxnSpPr>
          <p:nvPr/>
        </p:nvCxnSpPr>
        <p:spPr>
          <a:xfrm>
            <a:off x="1963738" y="4329113"/>
            <a:ext cx="979487" cy="12938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567" name="28 CuadroTexto"/>
          <p:cNvSpPr txBox="1">
            <a:spLocks noChangeArrowheads="1"/>
          </p:cNvSpPr>
          <p:nvPr/>
        </p:nvSpPr>
        <p:spPr bwMode="auto">
          <a:xfrm>
            <a:off x="6238875" y="6056313"/>
            <a:ext cx="1547813" cy="369887"/>
          </a:xfrm>
          <a:prstGeom prst="rect">
            <a:avLst/>
          </a:prstGeom>
          <a:noFill/>
          <a:ln w="9525">
            <a:noFill/>
            <a:miter lim="800000"/>
            <a:headEnd/>
            <a:tailEnd/>
          </a:ln>
        </p:spPr>
        <p:txBody>
          <a:bodyPr>
            <a:spAutoFit/>
          </a:bodyPr>
          <a:lstStyle/>
          <a:p>
            <a:pPr algn="r"/>
            <a:r>
              <a:rPr lang="es-ES" b="1"/>
              <a:t>Profesorado</a:t>
            </a:r>
          </a:p>
        </p:txBody>
      </p:sp>
      <p:cxnSp>
        <p:nvCxnSpPr>
          <p:cNvPr id="30" name="29 Conector recto de flecha"/>
          <p:cNvCxnSpPr/>
          <p:nvPr/>
        </p:nvCxnSpPr>
        <p:spPr>
          <a:xfrm flipV="1">
            <a:off x="3836988" y="3965575"/>
            <a:ext cx="860425" cy="14398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3569" name="Picture 4" descr="C:\Users\Enrique Menor\Pictures\ICONOS\business_man_blue.png"/>
          <p:cNvPicPr>
            <a:picLocks noChangeAspect="1" noChangeArrowheads="1"/>
          </p:cNvPicPr>
          <p:nvPr/>
        </p:nvPicPr>
        <p:blipFill>
          <a:blip r:embed="rId12"/>
          <a:srcRect/>
          <a:stretch>
            <a:fillRect/>
          </a:stretch>
        </p:blipFill>
        <p:spPr bwMode="auto">
          <a:xfrm>
            <a:off x="7011988" y="5181600"/>
            <a:ext cx="604837" cy="592138"/>
          </a:xfrm>
          <a:prstGeom prst="rect">
            <a:avLst/>
          </a:prstGeom>
          <a:noFill/>
          <a:ln w="9525">
            <a:noFill/>
            <a:miter lim="800000"/>
            <a:headEnd/>
            <a:tailEnd/>
          </a:ln>
        </p:spPr>
      </p:pic>
      <p:pic>
        <p:nvPicPr>
          <p:cNvPr id="23570" name="Picture 5" descr="C:\Users\Enrique Menor\Pictures\ICONOS\user.png"/>
          <p:cNvPicPr>
            <a:picLocks noChangeAspect="1" noChangeArrowheads="1"/>
          </p:cNvPicPr>
          <p:nvPr/>
        </p:nvPicPr>
        <p:blipFill>
          <a:blip r:embed="rId13"/>
          <a:srcRect/>
          <a:stretch>
            <a:fillRect/>
          </a:stretch>
        </p:blipFill>
        <p:spPr bwMode="auto">
          <a:xfrm>
            <a:off x="8078788" y="3201988"/>
            <a:ext cx="577850" cy="565150"/>
          </a:xfrm>
          <a:prstGeom prst="rect">
            <a:avLst/>
          </a:prstGeom>
          <a:noFill/>
          <a:ln w="9525">
            <a:noFill/>
            <a:miter lim="800000"/>
            <a:headEnd/>
            <a:tailEnd/>
          </a:ln>
        </p:spPr>
      </p:pic>
      <p:sp>
        <p:nvSpPr>
          <p:cNvPr id="23571" name="32 CuadroTexto"/>
          <p:cNvSpPr txBox="1">
            <a:spLocks noChangeArrowheads="1"/>
          </p:cNvSpPr>
          <p:nvPr/>
        </p:nvSpPr>
        <p:spPr bwMode="auto">
          <a:xfrm>
            <a:off x="2632075" y="6102350"/>
            <a:ext cx="1547813" cy="646113"/>
          </a:xfrm>
          <a:prstGeom prst="rect">
            <a:avLst/>
          </a:prstGeom>
          <a:noFill/>
          <a:ln w="9525">
            <a:noFill/>
            <a:miter lim="800000"/>
            <a:headEnd/>
            <a:tailEnd/>
          </a:ln>
        </p:spPr>
        <p:txBody>
          <a:bodyPr>
            <a:spAutoFit/>
          </a:bodyPr>
          <a:lstStyle/>
          <a:p>
            <a:pPr algn="ctr"/>
            <a:r>
              <a:rPr lang="es-ES" b="1"/>
              <a:t>Repositorio de ProjETSII</a:t>
            </a:r>
          </a:p>
        </p:txBody>
      </p:sp>
      <p:sp>
        <p:nvSpPr>
          <p:cNvPr id="23572" name="33 CuadroTexto"/>
          <p:cNvSpPr txBox="1">
            <a:spLocks noChangeArrowheads="1"/>
          </p:cNvSpPr>
          <p:nvPr/>
        </p:nvSpPr>
        <p:spPr bwMode="auto">
          <a:xfrm>
            <a:off x="7596188" y="5354638"/>
            <a:ext cx="1547812" cy="647700"/>
          </a:xfrm>
          <a:prstGeom prst="rect">
            <a:avLst/>
          </a:prstGeom>
          <a:noFill/>
          <a:ln w="9525">
            <a:noFill/>
            <a:miter lim="800000"/>
            <a:headEnd/>
            <a:tailEnd/>
          </a:ln>
        </p:spPr>
        <p:txBody>
          <a:bodyPr>
            <a:spAutoFit/>
          </a:bodyPr>
          <a:lstStyle/>
          <a:p>
            <a:r>
              <a:rPr lang="es-ES" b="1"/>
              <a:t>Usuario</a:t>
            </a:r>
          </a:p>
          <a:p>
            <a:r>
              <a:rPr lang="es-ES" b="1"/>
              <a:t>no miembro</a:t>
            </a:r>
          </a:p>
        </p:txBody>
      </p:sp>
      <p:cxnSp>
        <p:nvCxnSpPr>
          <p:cNvPr id="35" name="34 Conector recto de flecha"/>
          <p:cNvCxnSpPr/>
          <p:nvPr/>
        </p:nvCxnSpPr>
        <p:spPr>
          <a:xfrm flipH="1">
            <a:off x="4421188" y="5773738"/>
            <a:ext cx="171926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35 Conector recto de flecha"/>
          <p:cNvCxnSpPr/>
          <p:nvPr/>
        </p:nvCxnSpPr>
        <p:spPr>
          <a:xfrm flipH="1">
            <a:off x="6259513" y="3494088"/>
            <a:ext cx="171926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3575" name="Picture 12" descr="C:\Users\Enrique Menor\Pictures\ICONOS\perfect_security_icons.gif"/>
          <p:cNvPicPr>
            <a:picLocks noChangeAspect="1" noChangeArrowheads="1"/>
          </p:cNvPicPr>
          <p:nvPr/>
        </p:nvPicPr>
        <p:blipFill>
          <a:blip r:embed="rId14"/>
          <a:srcRect/>
          <a:stretch>
            <a:fillRect/>
          </a:stretch>
        </p:blipFill>
        <p:spPr bwMode="auto">
          <a:xfrm>
            <a:off x="5122863" y="2222500"/>
            <a:ext cx="304800" cy="304800"/>
          </a:xfrm>
          <a:prstGeom prst="rect">
            <a:avLst/>
          </a:prstGeom>
          <a:noFill/>
          <a:ln w="9525">
            <a:noFill/>
            <a:miter lim="800000"/>
            <a:headEnd/>
            <a:tailEnd/>
          </a:ln>
        </p:spPr>
      </p:pic>
      <p:sp>
        <p:nvSpPr>
          <p:cNvPr id="23576" name="37 CuadroTexto"/>
          <p:cNvSpPr txBox="1">
            <a:spLocks noChangeArrowheads="1"/>
          </p:cNvSpPr>
          <p:nvPr/>
        </p:nvSpPr>
        <p:spPr bwMode="auto">
          <a:xfrm>
            <a:off x="1619250" y="2620963"/>
            <a:ext cx="2073275" cy="830262"/>
          </a:xfrm>
          <a:prstGeom prst="rect">
            <a:avLst/>
          </a:prstGeom>
          <a:noFill/>
          <a:ln w="9525">
            <a:noFill/>
            <a:miter lim="800000"/>
            <a:headEnd/>
            <a:tailEnd/>
          </a:ln>
        </p:spPr>
        <p:txBody>
          <a:bodyPr>
            <a:spAutoFit/>
          </a:bodyPr>
          <a:lstStyle/>
          <a:p>
            <a:pPr algn="ctr"/>
            <a:r>
              <a:rPr lang="es-ES" sz="1600"/>
              <a:t>Crean proyectos, registran tareas y tiempo, documentan</a:t>
            </a:r>
          </a:p>
        </p:txBody>
      </p:sp>
      <p:sp>
        <p:nvSpPr>
          <p:cNvPr id="23577" name="38 CuadroTexto"/>
          <p:cNvSpPr txBox="1">
            <a:spLocks noChangeArrowheads="1"/>
          </p:cNvSpPr>
          <p:nvPr/>
        </p:nvSpPr>
        <p:spPr bwMode="auto">
          <a:xfrm>
            <a:off x="6259513" y="2817813"/>
            <a:ext cx="1912937" cy="585787"/>
          </a:xfrm>
          <a:prstGeom prst="rect">
            <a:avLst/>
          </a:prstGeom>
          <a:noFill/>
          <a:ln w="9525">
            <a:noFill/>
            <a:miter lim="800000"/>
            <a:headEnd/>
            <a:tailEnd/>
          </a:ln>
        </p:spPr>
        <p:txBody>
          <a:bodyPr>
            <a:spAutoFit/>
          </a:bodyPr>
          <a:lstStyle/>
          <a:p>
            <a:r>
              <a:rPr lang="es-ES" sz="1600"/>
              <a:t>Observa proyectos públicos</a:t>
            </a:r>
          </a:p>
        </p:txBody>
      </p:sp>
      <p:sp>
        <p:nvSpPr>
          <p:cNvPr id="23578" name="39 CuadroTexto"/>
          <p:cNvSpPr txBox="1">
            <a:spLocks noChangeArrowheads="1"/>
          </p:cNvSpPr>
          <p:nvPr/>
        </p:nvSpPr>
        <p:spPr bwMode="auto">
          <a:xfrm>
            <a:off x="7780338" y="3783013"/>
            <a:ext cx="1173162" cy="646112"/>
          </a:xfrm>
          <a:prstGeom prst="rect">
            <a:avLst/>
          </a:prstGeom>
          <a:noFill/>
          <a:ln w="9525">
            <a:noFill/>
            <a:miter lim="800000"/>
            <a:headEnd/>
            <a:tailEnd/>
          </a:ln>
        </p:spPr>
        <p:txBody>
          <a:bodyPr>
            <a:spAutoFit/>
          </a:bodyPr>
          <a:lstStyle/>
          <a:p>
            <a:pPr algn="ctr"/>
            <a:r>
              <a:rPr lang="es-ES" b="1"/>
              <a:t>Usuario</a:t>
            </a:r>
          </a:p>
          <a:p>
            <a:pPr algn="ctr"/>
            <a:r>
              <a:rPr lang="es-ES" b="1"/>
              <a:t>anónimo</a:t>
            </a:r>
          </a:p>
        </p:txBody>
      </p:sp>
      <p:sp>
        <p:nvSpPr>
          <p:cNvPr id="23579" name="40 CuadroTexto"/>
          <p:cNvSpPr txBox="1">
            <a:spLocks noChangeArrowheads="1"/>
          </p:cNvSpPr>
          <p:nvPr/>
        </p:nvSpPr>
        <p:spPr bwMode="auto">
          <a:xfrm>
            <a:off x="6072188" y="4557713"/>
            <a:ext cx="2486025" cy="585787"/>
          </a:xfrm>
          <a:prstGeom prst="rect">
            <a:avLst/>
          </a:prstGeom>
          <a:noFill/>
          <a:ln w="9525">
            <a:noFill/>
            <a:miter lim="800000"/>
            <a:headEnd/>
            <a:tailEnd/>
          </a:ln>
        </p:spPr>
        <p:txBody>
          <a:bodyPr>
            <a:spAutoFit/>
          </a:bodyPr>
          <a:lstStyle/>
          <a:p>
            <a:r>
              <a:rPr lang="es-ES" sz="1600"/>
              <a:t>Observa, supervisa, comenta y notifica</a:t>
            </a:r>
          </a:p>
        </p:txBody>
      </p:sp>
      <p:sp>
        <p:nvSpPr>
          <p:cNvPr id="23580" name="41 CuadroTexto"/>
          <p:cNvSpPr txBox="1">
            <a:spLocks noChangeArrowheads="1"/>
          </p:cNvSpPr>
          <p:nvPr/>
        </p:nvSpPr>
        <p:spPr bwMode="auto">
          <a:xfrm>
            <a:off x="4244975" y="5910263"/>
            <a:ext cx="2071688" cy="338137"/>
          </a:xfrm>
          <a:prstGeom prst="rect">
            <a:avLst/>
          </a:prstGeom>
          <a:noFill/>
          <a:ln w="9525">
            <a:noFill/>
            <a:miter lim="800000"/>
            <a:headEnd/>
            <a:tailEnd/>
          </a:ln>
        </p:spPr>
        <p:txBody>
          <a:bodyPr>
            <a:spAutoFit/>
          </a:bodyPr>
          <a:lstStyle/>
          <a:p>
            <a:pPr algn="ctr"/>
            <a:r>
              <a:rPr lang="es-ES" sz="1600"/>
              <a:t>Reporta errores </a:t>
            </a:r>
          </a:p>
        </p:txBody>
      </p:sp>
      <p:sp>
        <p:nvSpPr>
          <p:cNvPr id="23581" name="42 CuadroTexto"/>
          <p:cNvSpPr txBox="1">
            <a:spLocks noChangeArrowheads="1"/>
          </p:cNvSpPr>
          <p:nvPr/>
        </p:nvSpPr>
        <p:spPr bwMode="auto">
          <a:xfrm>
            <a:off x="784225" y="4819650"/>
            <a:ext cx="1671638" cy="1076325"/>
          </a:xfrm>
          <a:prstGeom prst="rect">
            <a:avLst/>
          </a:prstGeom>
          <a:noFill/>
          <a:ln w="9525">
            <a:noFill/>
            <a:miter lim="800000"/>
            <a:headEnd/>
            <a:tailEnd/>
          </a:ln>
        </p:spPr>
        <p:txBody>
          <a:bodyPr>
            <a:spAutoFit/>
          </a:bodyPr>
          <a:lstStyle/>
          <a:p>
            <a:pPr algn="ctr"/>
            <a:r>
              <a:rPr lang="es-ES" sz="1600"/>
              <a:t>Control de versiones, actualizaciones, confirmaciones</a:t>
            </a:r>
          </a:p>
        </p:txBody>
      </p:sp>
      <p:sp>
        <p:nvSpPr>
          <p:cNvPr id="23582" name="44 CuadroTexto"/>
          <p:cNvSpPr txBox="1">
            <a:spLocks noChangeArrowheads="1"/>
          </p:cNvSpPr>
          <p:nvPr/>
        </p:nvSpPr>
        <p:spPr bwMode="auto">
          <a:xfrm>
            <a:off x="5402263" y="2159000"/>
            <a:ext cx="1912937" cy="338138"/>
          </a:xfrm>
          <a:prstGeom prst="rect">
            <a:avLst/>
          </a:prstGeom>
          <a:noFill/>
          <a:ln w="9525">
            <a:noFill/>
            <a:miter lim="800000"/>
            <a:headEnd/>
            <a:tailEnd/>
          </a:ln>
        </p:spPr>
        <p:txBody>
          <a:bodyPr>
            <a:spAutoFit/>
          </a:bodyPr>
          <a:lstStyle/>
          <a:p>
            <a:r>
              <a:rPr lang="es-ES" sz="1600"/>
              <a:t>Autenticación USE</a:t>
            </a:r>
          </a:p>
        </p:txBody>
      </p:sp>
      <p:pic>
        <p:nvPicPr>
          <p:cNvPr id="23583" name="Picture 4" descr="http://aulambra.lineadecodigo.com/wp-content/uploads/2009/10/eclipse.png"/>
          <p:cNvPicPr>
            <a:picLocks noChangeAspect="1" noChangeArrowheads="1"/>
          </p:cNvPicPr>
          <p:nvPr/>
        </p:nvPicPr>
        <p:blipFill>
          <a:blip r:embed="rId15"/>
          <a:srcRect/>
          <a:stretch>
            <a:fillRect/>
          </a:stretch>
        </p:blipFill>
        <p:spPr bwMode="auto">
          <a:xfrm>
            <a:off x="2157413" y="3805238"/>
            <a:ext cx="827087" cy="827087"/>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1 Título"/>
          <p:cNvSpPr txBox="1">
            <a:spLocks noGrp="1"/>
          </p:cNvSpPr>
          <p:nvPr>
            <p:ph type="title"/>
          </p:nvPr>
        </p:nvSpPr>
        <p:spPr>
          <a:xfrm>
            <a:off x="457200" y="274638"/>
            <a:ext cx="8229600" cy="850900"/>
          </a:xfrm>
        </p:spPr>
        <p:txBody>
          <a:bodyPr/>
          <a:lstStyle/>
          <a:p>
            <a:pPr eaLnBrk="1"/>
            <a:r>
              <a:rPr smtClean="0">
                <a:latin typeface="Arial" charset="0"/>
              </a:rPr>
              <a:t>Panel de control (II)</a:t>
            </a:r>
          </a:p>
        </p:txBody>
      </p:sp>
      <p:pic>
        <p:nvPicPr>
          <p:cNvPr id="5122" name="Picture 2"/>
          <p:cNvPicPr>
            <a:picLocks noChangeAspect="1" noChangeArrowheads="1"/>
          </p:cNvPicPr>
          <p:nvPr/>
        </p:nvPicPr>
        <p:blipFill>
          <a:blip r:embed="rId3"/>
          <a:srcRect/>
          <a:stretch>
            <a:fillRect/>
          </a:stretch>
        </p:blipFill>
        <p:spPr bwMode="auto">
          <a:xfrm>
            <a:off x="1657350" y="1773238"/>
            <a:ext cx="5829300" cy="4248150"/>
          </a:xfrm>
          <a:prstGeom prst="rect">
            <a:avLst/>
          </a:prstGeom>
          <a:ln>
            <a:solidFill>
              <a:schemeClr val="accent2"/>
            </a:solidFill>
          </a:ln>
          <a:effectLst>
            <a:outerShdw blurRad="292100" dist="139700" dir="2700000" algn="tl" rotWithShape="0">
              <a:srgbClr val="333333">
                <a:alpha val="65000"/>
              </a:srgbClr>
            </a:outerShdw>
          </a:effectLst>
          <a:extLst/>
        </p:spPr>
      </p:pic>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1 Título"/>
          <p:cNvSpPr txBox="1">
            <a:spLocks noGrp="1"/>
          </p:cNvSpPr>
          <p:nvPr>
            <p:ph type="title"/>
          </p:nvPr>
        </p:nvSpPr>
        <p:spPr>
          <a:xfrm>
            <a:off x="457200" y="274638"/>
            <a:ext cx="8229600" cy="850900"/>
          </a:xfrm>
        </p:spPr>
        <p:txBody>
          <a:bodyPr/>
          <a:lstStyle/>
          <a:p>
            <a:pPr eaLnBrk="1"/>
            <a:r>
              <a:rPr smtClean="0">
                <a:latin typeface="Arial" charset="0"/>
              </a:rPr>
              <a:t>Panel de control (III)</a:t>
            </a:r>
          </a:p>
        </p:txBody>
      </p:sp>
      <p:pic>
        <p:nvPicPr>
          <p:cNvPr id="116738" name="Picture 2"/>
          <p:cNvPicPr>
            <a:picLocks noChangeAspect="1" noChangeArrowheads="1"/>
          </p:cNvPicPr>
          <p:nvPr/>
        </p:nvPicPr>
        <p:blipFill>
          <a:blip r:embed="rId3"/>
          <a:srcRect/>
          <a:stretch>
            <a:fillRect/>
          </a:stretch>
        </p:blipFill>
        <p:spPr bwMode="auto">
          <a:xfrm>
            <a:off x="1344613" y="1484313"/>
            <a:ext cx="6827837" cy="5173662"/>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name="Slide21">
    <p:spTree>
      <p:nvGrpSpPr>
        <p:cNvPr id="1" name=""/>
        <p:cNvGrpSpPr/>
        <p:nvPr/>
      </p:nvGrpSpPr>
      <p:grpSpPr>
        <a:xfrm>
          <a:off x="0" y="0"/>
          <a:ext cx="0" cy="0"/>
          <a:chOff x="0" y="0"/>
          <a:chExt cx="0" cy="0"/>
        </a:xfrm>
      </p:grpSpPr>
      <p:sp>
        <p:nvSpPr>
          <p:cNvPr id="118785" name="1 Título"/>
          <p:cNvSpPr txBox="1">
            <a:spLocks noGrp="1"/>
          </p:cNvSpPr>
          <p:nvPr>
            <p:ph type="title"/>
          </p:nvPr>
        </p:nvSpPr>
        <p:spPr>
          <a:xfrm>
            <a:off x="457200" y="274638"/>
            <a:ext cx="8229600" cy="850900"/>
          </a:xfrm>
        </p:spPr>
        <p:txBody>
          <a:bodyPr/>
          <a:lstStyle/>
          <a:p>
            <a:pPr eaLnBrk="1"/>
            <a:r>
              <a:rPr smtClean="0">
                <a:latin typeface="Arial" charset="0"/>
              </a:rPr>
              <a:t>Crear Proyecto (I)</a:t>
            </a:r>
          </a:p>
        </p:txBody>
      </p:sp>
      <p:sp>
        <p:nvSpPr>
          <p:cNvPr id="3" name="2 Marcador de contenido"/>
          <p:cNvSpPr txBox="1">
            <a:spLocks noGrp="1"/>
          </p:cNvSpPr>
          <p:nvPr>
            <p:ph idx="1"/>
          </p:nvPr>
        </p:nvSpPr>
        <p:spPr>
          <a:xfrm>
            <a:off x="457200" y="1700213"/>
            <a:ext cx="8229600" cy="4537075"/>
          </a:xfrm>
        </p:spPr>
        <p:txBody>
          <a:bodyPr/>
          <a:lstStyle/>
          <a:p>
            <a:pPr marL="457200" indent="-457200" eaLnBrk="1" fontAlgn="auto">
              <a:spcAft>
                <a:spcPts val="0"/>
              </a:spcAft>
              <a:buFont typeface="Calibri"/>
              <a:buAutoNum type="arabicPeriod"/>
              <a:defRPr/>
            </a:pPr>
            <a:r>
              <a:rPr sz="2200" dirty="0"/>
              <a:t>En la sección de «Proyectos» seleccionar «Nuevo Proyecto»</a:t>
            </a:r>
          </a:p>
          <a:p>
            <a:pPr eaLnBrk="1" fontAlgn="auto">
              <a:spcAft>
                <a:spcPts val="0"/>
              </a:spcAft>
              <a:buFont typeface="Arial" pitchFamily="34"/>
              <a:buChar char="•"/>
              <a:defRPr/>
            </a:pPr>
            <a:endParaRPr sz="2400" dirty="0"/>
          </a:p>
          <a:p>
            <a:pPr eaLnBrk="1" fontAlgn="auto">
              <a:spcAft>
                <a:spcPts val="0"/>
              </a:spcAft>
              <a:buFont typeface="Arial" pitchFamily="34"/>
              <a:buChar char="•"/>
              <a:defRPr/>
            </a:pPr>
            <a:endParaRPr sz="2400" dirty="0"/>
          </a:p>
          <a:p>
            <a:pPr eaLnBrk="1" fontAlgn="auto">
              <a:spcAft>
                <a:spcPts val="0"/>
              </a:spcAft>
              <a:buFont typeface="Arial" pitchFamily="34"/>
              <a:buChar char="•"/>
              <a:defRPr/>
            </a:pPr>
            <a:endParaRPr sz="2400" dirty="0"/>
          </a:p>
          <a:p>
            <a:pPr marL="457200" indent="-457200" eaLnBrk="1" fontAlgn="auto">
              <a:spcAft>
                <a:spcPts val="0"/>
              </a:spcAft>
              <a:buFont typeface="Calibri"/>
              <a:buAutoNum type="arabicPeriod" startAt="2"/>
              <a:defRPr/>
            </a:pPr>
            <a:r>
              <a:rPr sz="2200" dirty="0"/>
              <a:t>Escribimos el nombre y la descripción:</a:t>
            </a:r>
          </a:p>
          <a:p>
            <a:pPr eaLnBrk="1" fontAlgn="auto">
              <a:spcAft>
                <a:spcPts val="0"/>
              </a:spcAft>
              <a:buFont typeface="Arial" pitchFamily="34"/>
              <a:buChar char="•"/>
              <a:defRPr/>
            </a:pPr>
            <a:endParaRPr sz="2400" dirty="0"/>
          </a:p>
        </p:txBody>
      </p:sp>
      <p:sp>
        <p:nvSpPr>
          <p:cNvPr id="4" name="3 Marcador de número de diapositiva"/>
          <p:cNvSpPr txBox="1"/>
          <p:nvPr/>
        </p:nvSpPr>
        <p:spPr>
          <a:xfrm>
            <a:off x="3824288" y="6345238"/>
            <a:ext cx="2133600" cy="365125"/>
          </a:xfrm>
          <a:prstGeom prst="rect">
            <a:avLst/>
          </a:prstGeom>
          <a:noFill/>
          <a:ln>
            <a:noFill/>
          </a:ln>
        </p:spPr>
        <p:txBody>
          <a:bodyPr anchor="ctr" anchorCtr="1"/>
          <a:lstStyle/>
          <a:p>
            <a:pPr algn="ctr" fontAlgn="auto">
              <a:spcBef>
                <a:spcPts val="0"/>
              </a:spcBef>
              <a:spcAft>
                <a:spcPts val="0"/>
              </a:spcAft>
              <a:defRPr sz="1800" b="0" i="0" u="none" strike="noStrike" kern="0" cap="none" spc="0" baseline="0">
                <a:solidFill>
                  <a:srgbClr val="000000"/>
                </a:solidFill>
                <a:uFillTx/>
              </a:defRPr>
            </a:pPr>
            <a:fld id="{FF61B834-7FFE-4A28-86A1-3B192768D5BC}" type="slidenum">
              <a:rPr kern="0">
                <a:solidFill>
                  <a:srgbClr val="000000"/>
                </a:solidFill>
                <a:latin typeface="+mn-lt"/>
                <a:cs typeface="+mn-cs"/>
              </a:rPr>
              <a:pPr algn="ctr" fontAlgn="auto">
                <a:spcBef>
                  <a:spcPts val="0"/>
                </a:spcBef>
                <a:spcAft>
                  <a:spcPts val="0"/>
                </a:spcAft>
                <a:defRPr sz="1800" b="0" i="0" u="none" strike="noStrike" kern="0" cap="none" spc="0" baseline="0">
                  <a:solidFill>
                    <a:srgbClr val="000000"/>
                  </a:solidFill>
                  <a:uFillTx/>
                </a:defRPr>
              </a:pPr>
              <a:t>52</a:t>
            </a:fld>
            <a:endParaRPr lang="es-ES" sz="1200">
              <a:solidFill>
                <a:srgbClr val="898989"/>
              </a:solidFill>
              <a:latin typeface="Arial Narrow"/>
              <a:cs typeface="+mn-cs"/>
            </a:endParaRPr>
          </a:p>
        </p:txBody>
      </p:sp>
      <p:pic>
        <p:nvPicPr>
          <p:cNvPr id="118788" name="4 Imagen"/>
          <p:cNvPicPr>
            <a:picLocks noChangeAspect="1"/>
          </p:cNvPicPr>
          <p:nvPr/>
        </p:nvPicPr>
        <p:blipFill>
          <a:blip r:embed="rId3"/>
          <a:srcRect/>
          <a:stretch>
            <a:fillRect/>
          </a:stretch>
        </p:blipFill>
        <p:spPr bwMode="auto">
          <a:xfrm>
            <a:off x="2243138" y="2205038"/>
            <a:ext cx="4657725" cy="1181100"/>
          </a:xfrm>
          <a:prstGeom prst="rect">
            <a:avLst/>
          </a:prstGeom>
          <a:noFill/>
          <a:ln w="9525">
            <a:solidFill>
              <a:schemeClr val="accent2"/>
            </a:solidFill>
            <a:miter lim="800000"/>
            <a:headEnd/>
            <a:tailEnd/>
          </a:ln>
        </p:spPr>
      </p:pic>
      <p:pic>
        <p:nvPicPr>
          <p:cNvPr id="11266" name="Picture 2"/>
          <p:cNvPicPr>
            <a:picLocks noChangeAspect="1" noChangeArrowheads="1"/>
          </p:cNvPicPr>
          <p:nvPr/>
        </p:nvPicPr>
        <p:blipFill>
          <a:blip r:embed="rId4"/>
          <a:srcRect/>
          <a:stretch>
            <a:fillRect/>
          </a:stretch>
        </p:blipFill>
        <p:spPr bwMode="auto">
          <a:xfrm>
            <a:off x="769938" y="3941763"/>
            <a:ext cx="7689850" cy="2403475"/>
          </a:xfrm>
          <a:prstGeom prst="rect">
            <a:avLst/>
          </a:prstGeom>
          <a:noFill/>
          <a:ln w="9525">
            <a:noFill/>
            <a:miter lim="800000"/>
            <a:headEnd/>
            <a:tailEnd/>
          </a:ln>
        </p:spPr>
      </p:pic>
      <p:cxnSp>
        <p:nvCxnSpPr>
          <p:cNvPr id="9" name="8 Conector curvado"/>
          <p:cNvCxnSpPr>
            <a:stCxn id="11" idx="2"/>
          </p:cNvCxnSpPr>
          <p:nvPr/>
        </p:nvCxnSpPr>
        <p:spPr>
          <a:xfrm rot="5400000">
            <a:off x="2157413" y="3370263"/>
            <a:ext cx="865187" cy="693737"/>
          </a:xfrm>
          <a:prstGeom prst="curvedConnector3">
            <a:avLst>
              <a:gd name="adj1" fmla="val 50000"/>
            </a:avLst>
          </a:prstGeom>
          <a:ln>
            <a:prstDash val="dash"/>
            <a:tailEnd type="arrow"/>
          </a:ln>
        </p:spPr>
        <p:style>
          <a:lnRef idx="3">
            <a:schemeClr val="accent2"/>
          </a:lnRef>
          <a:fillRef idx="0">
            <a:schemeClr val="accent2"/>
          </a:fillRef>
          <a:effectRef idx="2">
            <a:schemeClr val="accent2"/>
          </a:effectRef>
          <a:fontRef idx="minor">
            <a:schemeClr val="tx1"/>
          </a:fontRef>
        </p:style>
      </p:cxnSp>
      <p:sp>
        <p:nvSpPr>
          <p:cNvPr id="27" name="26 CuadroTexto"/>
          <p:cNvSpPr txBox="1"/>
          <p:nvPr/>
        </p:nvSpPr>
        <p:spPr>
          <a:xfrm>
            <a:off x="5148263" y="4365625"/>
            <a:ext cx="2112962" cy="3683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algn="ctr" fontAlgn="auto">
              <a:spcBef>
                <a:spcPts val="0"/>
              </a:spcBef>
              <a:spcAft>
                <a:spcPts val="0"/>
              </a:spcAft>
              <a:defRPr/>
            </a:pPr>
            <a:r>
              <a:rPr lang="es-ES" b="1" dirty="0"/>
              <a:t>¡¡ debe ser único !!</a:t>
            </a:r>
          </a:p>
        </p:txBody>
      </p:sp>
      <p:sp>
        <p:nvSpPr>
          <p:cNvPr id="29" name="8 Flecha a la derecha con bandas"/>
          <p:cNvSpPr>
            <a:spLocks/>
          </p:cNvSpPr>
          <p:nvPr/>
        </p:nvSpPr>
        <p:spPr bwMode="auto">
          <a:xfrm>
            <a:off x="4346575" y="4378325"/>
            <a:ext cx="638175" cy="411163"/>
          </a:xfrm>
          <a:custGeom>
            <a:avLst/>
            <a:gdLst>
              <a:gd name="T0" fmla="*/ 319034 w 21600"/>
              <a:gd name="T1" fmla="*/ 0 h 21600"/>
              <a:gd name="T2" fmla="*/ 638068 w 21600"/>
              <a:gd name="T3" fmla="*/ 205095 h 21600"/>
              <a:gd name="T4" fmla="*/ 319034 w 21600"/>
              <a:gd name="T5" fmla="*/ 410190 h 21600"/>
              <a:gd name="T6" fmla="*/ 0 w 21600"/>
              <a:gd name="T7" fmla="*/ 205095 h 21600"/>
              <a:gd name="T8" fmla="*/ 432970 w 21600"/>
              <a:gd name="T9" fmla="*/ 0 h 21600"/>
              <a:gd name="T10" fmla="*/ 432970 w 21600"/>
              <a:gd name="T11" fmla="*/ 410190 h 21600"/>
              <a:gd name="T12" fmla="*/ 17694720 60000 65536"/>
              <a:gd name="T13" fmla="*/ 0 60000 65536"/>
              <a:gd name="T14" fmla="*/ 5898240 60000 65536"/>
              <a:gd name="T15" fmla="*/ 11796480 60000 65536"/>
              <a:gd name="T16" fmla="*/ 17694720 60000 65536"/>
              <a:gd name="T17" fmla="*/ 5898240 60000 65536"/>
              <a:gd name="T18" fmla="*/ 4000 w 21600"/>
              <a:gd name="T19" fmla="*/ 5400 h 21600"/>
              <a:gd name="T20" fmla="*/ 1812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657" y="0"/>
                </a:moveTo>
                <a:lnTo>
                  <a:pt x="21600" y="10800"/>
                </a:lnTo>
                <a:lnTo>
                  <a:pt x="14657" y="21800"/>
                </a:lnTo>
                <a:lnTo>
                  <a:pt x="14657" y="16200"/>
                </a:lnTo>
                <a:lnTo>
                  <a:pt x="4000" y="16200"/>
                </a:lnTo>
                <a:lnTo>
                  <a:pt x="4000" y="5400"/>
                </a:lnTo>
                <a:lnTo>
                  <a:pt x="14657" y="5400"/>
                </a:lnTo>
                <a:lnTo>
                  <a:pt x="14657" y="0"/>
                </a:lnTo>
                <a:moveTo>
                  <a:pt x="0" y="5400"/>
                </a:moveTo>
                <a:lnTo>
                  <a:pt x="0" y="16200"/>
                </a:lnTo>
                <a:lnTo>
                  <a:pt x="1000" y="16200"/>
                </a:lnTo>
                <a:lnTo>
                  <a:pt x="1000" y="5400"/>
                </a:lnTo>
                <a:lnTo>
                  <a:pt x="0" y="5400"/>
                </a:lnTo>
                <a:moveTo>
                  <a:pt x="2000" y="5400"/>
                </a:moveTo>
                <a:lnTo>
                  <a:pt x="2000" y="16200"/>
                </a:lnTo>
                <a:lnTo>
                  <a:pt x="3000" y="16200"/>
                </a:lnTo>
                <a:lnTo>
                  <a:pt x="3000" y="5400"/>
                </a:lnTo>
                <a:lnTo>
                  <a:pt x="2000" y="5400"/>
                </a:lnTo>
                <a:close/>
              </a:path>
            </a:pathLst>
          </a:custGeom>
          <a:solidFill>
            <a:srgbClr val="C0504D"/>
          </a:solidFill>
          <a:ln w="25402">
            <a:solidFill>
              <a:srgbClr val="8C3836"/>
            </a:solidFill>
            <a:prstDash val="solid"/>
            <a:round/>
            <a:headEnd/>
            <a:tailEnd/>
          </a:ln>
        </p:spPr>
        <p:txBody>
          <a:bodyPr anchor="ctr" anchorCtr="1"/>
          <a:lstStyle/>
          <a:p>
            <a:endParaRPr lang="en-US"/>
          </a:p>
        </p:txBody>
      </p:sp>
      <p:sp>
        <p:nvSpPr>
          <p:cNvPr id="11" name="7 Elipse"/>
          <p:cNvSpPr>
            <a:spLocks/>
          </p:cNvSpPr>
          <p:nvPr/>
        </p:nvSpPr>
        <p:spPr bwMode="auto">
          <a:xfrm>
            <a:off x="2381250" y="2795588"/>
            <a:ext cx="1111250" cy="488950"/>
          </a:xfrm>
          <a:custGeom>
            <a:avLst/>
            <a:gdLst>
              <a:gd name="T0" fmla="*/ 555688 w 1111376"/>
              <a:gd name="T1" fmla="*/ 0 h 489486"/>
              <a:gd name="T2" fmla="*/ 1111376 w 1111376"/>
              <a:gd name="T3" fmla="*/ 244743 h 489486"/>
              <a:gd name="T4" fmla="*/ 555688 w 1111376"/>
              <a:gd name="T5" fmla="*/ 489486 h 489486"/>
              <a:gd name="T6" fmla="*/ 0 w 1111376"/>
              <a:gd name="T7" fmla="*/ 244743 h 489486"/>
              <a:gd name="T8" fmla="*/ 162757 w 1111376"/>
              <a:gd name="T9" fmla="*/ 71684 h 489486"/>
              <a:gd name="T10" fmla="*/ 162757 w 1111376"/>
              <a:gd name="T11" fmla="*/ 417802 h 489486"/>
              <a:gd name="T12" fmla="*/ 948619 w 1111376"/>
              <a:gd name="T13" fmla="*/ 417802 h 489486"/>
              <a:gd name="T14" fmla="*/ 948619 w 1111376"/>
              <a:gd name="T15" fmla="*/ 71684 h 489486"/>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162757 w 1111376"/>
              <a:gd name="T25" fmla="*/ 71684 h 489486"/>
              <a:gd name="T26" fmla="*/ 948619 w 1111376"/>
              <a:gd name="T27" fmla="*/ 417802 h 4894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11376" h="489486">
                <a:moveTo>
                  <a:pt x="0" y="244743"/>
                </a:moveTo>
                <a:lnTo>
                  <a:pt x="0" y="244743"/>
                </a:lnTo>
                <a:cubicBezTo>
                  <a:pt x="0" y="244743"/>
                  <a:pt x="0" y="244743"/>
                  <a:pt x="0" y="244743"/>
                </a:cubicBezTo>
                <a:cubicBezTo>
                  <a:pt x="0" y="379911"/>
                  <a:pt x="248789" y="489487"/>
                  <a:pt x="555688" y="489487"/>
                </a:cubicBezTo>
                <a:cubicBezTo>
                  <a:pt x="862586" y="489487"/>
                  <a:pt x="1111376" y="379911"/>
                  <a:pt x="1111376" y="244744"/>
                </a:cubicBezTo>
                <a:cubicBezTo>
                  <a:pt x="1111376" y="109576"/>
                  <a:pt x="862586" y="1"/>
                  <a:pt x="555688" y="1"/>
                </a:cubicBezTo>
                <a:cubicBezTo>
                  <a:pt x="248790" y="0"/>
                  <a:pt x="1" y="109575"/>
                  <a:pt x="0" y="244743"/>
                </a:cubicBezTo>
                <a:close/>
              </a:path>
            </a:pathLst>
          </a:custGeom>
          <a:noFill/>
          <a:ln w="25402">
            <a:solidFill>
              <a:srgbClr val="C0504D"/>
            </a:solidFill>
            <a:prstDash val="solid"/>
            <a:round/>
            <a:headEnd/>
            <a:tailEnd/>
          </a:ln>
        </p:spPr>
        <p:txBody>
          <a:bodyPr anchor="ctr" anchorCtr="1"/>
          <a:lstStyle/>
          <a:p>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childTnLst>
                                </p:cTn>
                              </p:par>
                            </p:childTnLst>
                          </p:cTn>
                        </p:par>
                        <p:par>
                          <p:cTn id="12" fill="hold">
                            <p:stCondLst>
                              <p:cond delay="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500"/>
                            </p:stCondLst>
                            <p:childTnLst>
                              <p:par>
                                <p:cTn id="17" presetID="2" presetClass="entr" presetSubtype="4" fill="hold" nodeType="afterEffect">
                                  <p:stCondLst>
                                    <p:cond delay="0"/>
                                  </p:stCondLst>
                                  <p:childTnLst>
                                    <p:set>
                                      <p:cBhvr>
                                        <p:cTn id="18" dur="1" fill="hold">
                                          <p:stCondLst>
                                            <p:cond delay="0"/>
                                          </p:stCondLst>
                                        </p:cTn>
                                        <p:tgtEl>
                                          <p:spTgt spid="11266"/>
                                        </p:tgtEl>
                                        <p:attrNameLst>
                                          <p:attrName>style.visibility</p:attrName>
                                        </p:attrNameLst>
                                      </p:cBhvr>
                                      <p:to>
                                        <p:strVal val="visible"/>
                                      </p:to>
                                    </p:set>
                                    <p:anim calcmode="lin" valueType="num">
                                      <p:cBhvr additive="base">
                                        <p:cTn id="19" dur="500" fill="hold"/>
                                        <p:tgtEl>
                                          <p:spTgt spid="11266"/>
                                        </p:tgtEl>
                                        <p:attrNameLst>
                                          <p:attrName>ppt_x</p:attrName>
                                        </p:attrNameLst>
                                      </p:cBhvr>
                                      <p:tavLst>
                                        <p:tav tm="0">
                                          <p:val>
                                            <p:strVal val="#ppt_x"/>
                                          </p:val>
                                        </p:tav>
                                        <p:tav tm="100000">
                                          <p:val>
                                            <p:strVal val="#ppt_x"/>
                                          </p:val>
                                        </p:tav>
                                      </p:tavLst>
                                    </p:anim>
                                    <p:anim calcmode="lin" valueType="num">
                                      <p:cBhvr additive="base">
                                        <p:cTn id="20"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anim calcmode="lin" valueType="num">
                                      <p:cBhvr>
                                        <p:cTn id="30" dur="500" fill="hold"/>
                                        <p:tgtEl>
                                          <p:spTgt spid="27"/>
                                        </p:tgtEl>
                                        <p:attrNameLst>
                                          <p:attrName>ppt_w</p:attrName>
                                        </p:attrNameLst>
                                      </p:cBhvr>
                                      <p:tavLst>
                                        <p:tav tm="0">
                                          <p:val>
                                            <p:fltVal val="0"/>
                                          </p:val>
                                        </p:tav>
                                        <p:tav tm="100000">
                                          <p:val>
                                            <p:strVal val="#ppt_w"/>
                                          </p:val>
                                        </p:tav>
                                      </p:tavLst>
                                    </p:anim>
                                    <p:anim calcmode="lin" valueType="num">
                                      <p:cBhvr>
                                        <p:cTn id="31" dur="500" fill="hold"/>
                                        <p:tgtEl>
                                          <p:spTgt spid="27"/>
                                        </p:tgtEl>
                                        <p:attrNameLst>
                                          <p:attrName>ppt_h</p:attrName>
                                        </p:attrNameLst>
                                      </p:cBhvr>
                                      <p:tavLst>
                                        <p:tav tm="0">
                                          <p:val>
                                            <p:fltVal val="0"/>
                                          </p:val>
                                        </p:tav>
                                        <p:tav tm="100000">
                                          <p:val>
                                            <p:strVal val="#ppt_h"/>
                                          </p:val>
                                        </p:tav>
                                      </p:tavLst>
                                    </p:anim>
                                    <p:animEffect transition="in" filter="fade">
                                      <p:cBhvr>
                                        <p:cTn id="3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animBg="1"/>
      <p:bldP spid="1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name="Slide22">
    <p:spTree>
      <p:nvGrpSpPr>
        <p:cNvPr id="1" name=""/>
        <p:cNvGrpSpPr/>
        <p:nvPr/>
      </p:nvGrpSpPr>
      <p:grpSpPr>
        <a:xfrm>
          <a:off x="0" y="0"/>
          <a:ext cx="0" cy="0"/>
          <a:chOff x="0" y="0"/>
          <a:chExt cx="0" cy="0"/>
        </a:xfrm>
      </p:grpSpPr>
      <p:sp>
        <p:nvSpPr>
          <p:cNvPr id="120833" name="1 Título"/>
          <p:cNvSpPr txBox="1">
            <a:spLocks noGrp="1"/>
          </p:cNvSpPr>
          <p:nvPr>
            <p:ph type="title"/>
          </p:nvPr>
        </p:nvSpPr>
        <p:spPr>
          <a:xfrm>
            <a:off x="457200" y="274638"/>
            <a:ext cx="8229600" cy="850900"/>
          </a:xfrm>
        </p:spPr>
        <p:txBody>
          <a:bodyPr/>
          <a:lstStyle/>
          <a:p>
            <a:pPr eaLnBrk="1"/>
            <a:r>
              <a:rPr smtClean="0">
                <a:latin typeface="Arial" charset="0"/>
              </a:rPr>
              <a:t>Crear Proyecto (III)</a:t>
            </a:r>
          </a:p>
        </p:txBody>
      </p:sp>
      <p:sp>
        <p:nvSpPr>
          <p:cNvPr id="3" name="2 Marcador de contenido"/>
          <p:cNvSpPr txBox="1">
            <a:spLocks noGrp="1"/>
          </p:cNvSpPr>
          <p:nvPr>
            <p:ph idx="1"/>
          </p:nvPr>
        </p:nvSpPr>
        <p:spPr>
          <a:xfrm>
            <a:off x="457200" y="1700213"/>
            <a:ext cx="8229600" cy="4537075"/>
          </a:xfrm>
        </p:spPr>
        <p:txBody>
          <a:bodyPr/>
          <a:lstStyle/>
          <a:p>
            <a:pPr marL="457200" indent="-457200" eaLnBrk="1" fontAlgn="auto">
              <a:spcAft>
                <a:spcPts val="0"/>
              </a:spcAft>
              <a:buFont typeface="Calibri"/>
              <a:buAutoNum type="arabicPeriod" startAt="3"/>
              <a:defRPr/>
            </a:pPr>
            <a:r>
              <a:rPr sz="2400" dirty="0"/>
              <a:t>Indicar el tipo de proyecto:</a:t>
            </a:r>
          </a:p>
          <a:p>
            <a:pPr eaLnBrk="1" fontAlgn="auto">
              <a:spcAft>
                <a:spcPts val="0"/>
              </a:spcAft>
              <a:buFont typeface="Arial" pitchFamily="34"/>
              <a:buChar char="•"/>
              <a:defRPr/>
            </a:pPr>
            <a:endParaRPr sz="2400" dirty="0"/>
          </a:p>
          <a:p>
            <a:pPr eaLnBrk="1" fontAlgn="auto">
              <a:spcAft>
                <a:spcPts val="0"/>
              </a:spcAft>
              <a:buFont typeface="Arial" pitchFamily="34"/>
              <a:buChar char="•"/>
              <a:defRPr/>
            </a:pPr>
            <a:endParaRPr sz="2400" dirty="0"/>
          </a:p>
          <a:p>
            <a:pPr eaLnBrk="1" fontAlgn="auto">
              <a:spcAft>
                <a:spcPts val="0"/>
              </a:spcAft>
              <a:buFont typeface="Arial" pitchFamily="34"/>
              <a:buChar char="•"/>
              <a:defRPr/>
            </a:pPr>
            <a:endParaRPr sz="2400" dirty="0"/>
          </a:p>
          <a:p>
            <a:pPr eaLnBrk="1" fontAlgn="auto">
              <a:spcAft>
                <a:spcPts val="0"/>
              </a:spcAft>
              <a:buFont typeface="Arial" pitchFamily="34"/>
              <a:buChar char="•"/>
              <a:defRPr/>
            </a:pPr>
            <a:endParaRPr sz="2400" dirty="0"/>
          </a:p>
          <a:p>
            <a:pPr eaLnBrk="1" fontAlgn="auto">
              <a:spcAft>
                <a:spcPts val="0"/>
              </a:spcAft>
              <a:buFont typeface="Arial" pitchFamily="34"/>
              <a:buChar char="•"/>
              <a:defRPr/>
            </a:pPr>
            <a:endParaRPr sz="2400" dirty="0"/>
          </a:p>
          <a:p>
            <a:pPr lvl="1" eaLnBrk="1" fontAlgn="auto">
              <a:spcAft>
                <a:spcPts val="0"/>
              </a:spcAft>
              <a:buFont typeface="Arial" pitchFamily="34"/>
              <a:buChar char="–"/>
              <a:defRPr/>
            </a:pPr>
            <a:r>
              <a:rPr sz="2000" dirty="0"/>
              <a:t>Sitio Web: cualquier enlace con el exterior (web de la práctica, web de la asignatura, ficha oficial del proyecto, etc.)</a:t>
            </a:r>
          </a:p>
          <a:p>
            <a:pPr lvl="1" eaLnBrk="1" fontAlgn="auto">
              <a:spcAft>
                <a:spcPts val="0"/>
              </a:spcAft>
              <a:buFont typeface="Arial" pitchFamily="34"/>
              <a:buChar char="–"/>
              <a:defRPr/>
            </a:pPr>
            <a:r>
              <a:rPr sz="2000" dirty="0" smtClean="0"/>
              <a:t>Proyecto público</a:t>
            </a:r>
            <a:r>
              <a:rPr sz="2000" dirty="0"/>
              <a:t>: marcar sólo para PFC, TFG o TFM (visibilidad exterior)</a:t>
            </a:r>
          </a:p>
          <a:p>
            <a:pPr eaLnBrk="1" fontAlgn="auto">
              <a:spcAft>
                <a:spcPts val="0"/>
              </a:spcAft>
              <a:buFont typeface="Arial" pitchFamily="34"/>
              <a:buChar char="•"/>
              <a:defRPr/>
            </a:pPr>
            <a:endParaRPr sz="2400" dirty="0"/>
          </a:p>
          <a:p>
            <a:pPr eaLnBrk="1" fontAlgn="auto">
              <a:spcAft>
                <a:spcPts val="0"/>
              </a:spcAft>
              <a:buFont typeface="Arial" pitchFamily="34"/>
              <a:buChar char="•"/>
              <a:defRPr/>
            </a:pPr>
            <a:endParaRPr sz="2400" dirty="0"/>
          </a:p>
        </p:txBody>
      </p:sp>
      <p:pic>
        <p:nvPicPr>
          <p:cNvPr id="120835" name="3 Imagen"/>
          <p:cNvPicPr>
            <a:picLocks noChangeAspect="1"/>
          </p:cNvPicPr>
          <p:nvPr/>
        </p:nvPicPr>
        <p:blipFill>
          <a:blip r:embed="rId3"/>
          <a:srcRect/>
          <a:stretch>
            <a:fillRect/>
          </a:stretch>
        </p:blipFill>
        <p:spPr bwMode="auto">
          <a:xfrm>
            <a:off x="1890713" y="2349500"/>
            <a:ext cx="5362575" cy="1943100"/>
          </a:xfrm>
          <a:prstGeom prst="rect">
            <a:avLst/>
          </a:prstGeom>
          <a:noFill/>
          <a:ln w="9525">
            <a:solidFill>
              <a:schemeClr val="accent2"/>
            </a:solidFill>
            <a:miter lim="800000"/>
            <a:headEnd/>
            <a:tailEnd/>
          </a:ln>
        </p:spPr>
      </p:pic>
    </p:spTree>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name="Slide23">
    <p:spTree>
      <p:nvGrpSpPr>
        <p:cNvPr id="1" name=""/>
        <p:cNvGrpSpPr/>
        <p:nvPr/>
      </p:nvGrpSpPr>
      <p:grpSpPr>
        <a:xfrm>
          <a:off x="0" y="0"/>
          <a:ext cx="0" cy="0"/>
          <a:chOff x="0" y="0"/>
          <a:chExt cx="0" cy="0"/>
        </a:xfrm>
      </p:grpSpPr>
      <p:sp>
        <p:nvSpPr>
          <p:cNvPr id="122881" name="1 Título"/>
          <p:cNvSpPr txBox="1">
            <a:spLocks noGrp="1"/>
          </p:cNvSpPr>
          <p:nvPr>
            <p:ph type="title"/>
          </p:nvPr>
        </p:nvSpPr>
        <p:spPr>
          <a:xfrm>
            <a:off x="457200" y="274638"/>
            <a:ext cx="8229600" cy="850900"/>
          </a:xfrm>
        </p:spPr>
        <p:txBody>
          <a:bodyPr/>
          <a:lstStyle/>
          <a:p>
            <a:pPr eaLnBrk="1"/>
            <a:r>
              <a:rPr smtClean="0">
                <a:latin typeface="Arial" charset="0"/>
              </a:rPr>
              <a:t>Crear Proyecto (IV)</a:t>
            </a:r>
          </a:p>
        </p:txBody>
      </p:sp>
      <p:sp>
        <p:nvSpPr>
          <p:cNvPr id="3" name="2 Marcador de contenido"/>
          <p:cNvSpPr txBox="1">
            <a:spLocks noGrp="1"/>
          </p:cNvSpPr>
          <p:nvPr>
            <p:ph idx="1"/>
          </p:nvPr>
        </p:nvSpPr>
        <p:spPr>
          <a:xfrm>
            <a:off x="457200" y="1700213"/>
            <a:ext cx="8229600" cy="4537075"/>
          </a:xfrm>
        </p:spPr>
        <p:txBody>
          <a:bodyPr/>
          <a:lstStyle/>
          <a:p>
            <a:pPr marL="457200" indent="-457200" eaLnBrk="1" fontAlgn="auto">
              <a:spcAft>
                <a:spcPts val="0"/>
              </a:spcAft>
              <a:buFont typeface="+mj-lt"/>
              <a:buAutoNum type="arabicPeriod" startAt="4"/>
              <a:defRPr/>
            </a:pPr>
            <a:r>
              <a:rPr sz="2400" dirty="0"/>
              <a:t>Seleccionar tipos de tareas y módulos:</a:t>
            </a:r>
          </a:p>
          <a:p>
            <a:pPr eaLnBrk="1" fontAlgn="auto">
              <a:spcAft>
                <a:spcPts val="0"/>
              </a:spcAft>
              <a:buFont typeface="Arial" pitchFamily="34"/>
              <a:buChar char="•"/>
              <a:defRPr/>
            </a:pPr>
            <a:endParaRPr sz="2400" dirty="0"/>
          </a:p>
          <a:p>
            <a:pPr eaLnBrk="1" fontAlgn="auto">
              <a:spcAft>
                <a:spcPts val="0"/>
              </a:spcAft>
              <a:buFont typeface="Arial" pitchFamily="34"/>
              <a:buChar char="•"/>
              <a:defRPr/>
            </a:pPr>
            <a:endParaRPr sz="2400" dirty="0"/>
          </a:p>
          <a:p>
            <a:pPr eaLnBrk="1" fontAlgn="auto">
              <a:spcAft>
                <a:spcPts val="0"/>
              </a:spcAft>
              <a:buFont typeface="Arial" pitchFamily="34"/>
              <a:buChar char="•"/>
              <a:defRPr/>
            </a:pPr>
            <a:endParaRPr sz="2400" dirty="0"/>
          </a:p>
          <a:p>
            <a:pPr eaLnBrk="1" fontAlgn="auto">
              <a:spcAft>
                <a:spcPts val="0"/>
              </a:spcAft>
              <a:buFont typeface="Arial" pitchFamily="34"/>
              <a:buChar char="•"/>
              <a:defRPr/>
            </a:pPr>
            <a:endParaRPr sz="2400" dirty="0"/>
          </a:p>
          <a:p>
            <a:pPr lvl="1" eaLnBrk="1" fontAlgn="auto">
              <a:spcAft>
                <a:spcPts val="0"/>
              </a:spcAft>
              <a:buFont typeface="Arial" pitchFamily="34"/>
              <a:buChar char="–"/>
              <a:defRPr/>
            </a:pPr>
            <a:r>
              <a:rPr sz="2000" dirty="0" smtClean="0"/>
              <a:t>Seleccionar todos los módulos para este ejemplo</a:t>
            </a:r>
          </a:p>
          <a:p>
            <a:pPr lvl="1" eaLnBrk="1" fontAlgn="auto">
              <a:spcAft>
                <a:spcPts val="0"/>
              </a:spcAft>
              <a:buFont typeface="Arial" pitchFamily="34"/>
              <a:buChar char="–"/>
              <a:defRPr/>
            </a:pPr>
            <a:r>
              <a:rPr sz="2000" dirty="0" smtClean="0"/>
              <a:t>Puede redefinirse a posteriori (no se borran los datos)</a:t>
            </a:r>
            <a:endParaRPr sz="2000" dirty="0"/>
          </a:p>
          <a:p>
            <a:pPr lvl="1" eaLnBrk="1" fontAlgn="auto">
              <a:spcAft>
                <a:spcPts val="0"/>
              </a:spcAft>
              <a:buFont typeface="Arial" pitchFamily="34"/>
              <a:buChar char="–"/>
              <a:defRPr/>
            </a:pPr>
            <a:r>
              <a:rPr sz="2000" dirty="0" smtClean="0"/>
              <a:t>Marcar al menos los tipos de tareas seleccionados en la imagen (siempre conviene dejar marcada </a:t>
            </a:r>
            <a:r>
              <a:rPr sz="2000" dirty="0"/>
              <a:t>el tipo de tarea «Otros-</a:t>
            </a:r>
            <a:r>
              <a:rPr sz="2000" dirty="0" err="1"/>
              <a:t>Other</a:t>
            </a:r>
            <a:r>
              <a:rPr sz="2000" dirty="0" smtClean="0"/>
              <a:t>»)</a:t>
            </a:r>
            <a:endParaRPr sz="2000" dirty="0"/>
          </a:p>
          <a:p>
            <a:pPr marL="457200" indent="-457200" eaLnBrk="1" fontAlgn="auto">
              <a:spcAft>
                <a:spcPts val="0"/>
              </a:spcAft>
              <a:buFont typeface="+mj-lt"/>
              <a:buAutoNum type="arabicPeriod" startAt="5"/>
              <a:defRPr/>
            </a:pPr>
            <a:r>
              <a:rPr sz="2400" dirty="0"/>
              <a:t>Guardar</a:t>
            </a:r>
          </a:p>
          <a:p>
            <a:pPr eaLnBrk="1" fontAlgn="auto">
              <a:spcAft>
                <a:spcPts val="0"/>
              </a:spcAft>
              <a:buFont typeface="Arial" pitchFamily="34"/>
              <a:buChar char="•"/>
              <a:defRPr/>
            </a:pPr>
            <a:endParaRPr sz="2400" dirty="0"/>
          </a:p>
        </p:txBody>
      </p:sp>
      <p:pic>
        <p:nvPicPr>
          <p:cNvPr id="122883" name="Picture 3"/>
          <p:cNvPicPr>
            <a:picLocks noChangeAspect="1" noChangeArrowheads="1"/>
          </p:cNvPicPr>
          <p:nvPr/>
        </p:nvPicPr>
        <p:blipFill>
          <a:blip r:embed="rId3"/>
          <a:srcRect/>
          <a:stretch>
            <a:fillRect/>
          </a:stretch>
        </p:blipFill>
        <p:spPr bwMode="auto">
          <a:xfrm>
            <a:off x="684213" y="2205038"/>
            <a:ext cx="8159750" cy="1774825"/>
          </a:xfrm>
          <a:prstGeom prst="rect">
            <a:avLst/>
          </a:prstGeom>
          <a:noFill/>
          <a:ln w="9525">
            <a:solidFill>
              <a:schemeClr val="accent2"/>
            </a:solidFill>
            <a:miter lim="800000"/>
            <a:headEnd/>
            <a:tailEnd/>
          </a:ln>
        </p:spPr>
      </p:pic>
    </p:spTree>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29" name="Picture 5"/>
          <p:cNvPicPr>
            <a:picLocks noChangeAspect="1" noChangeArrowheads="1"/>
          </p:cNvPicPr>
          <p:nvPr/>
        </p:nvPicPr>
        <p:blipFill>
          <a:blip r:embed="rId3"/>
          <a:srcRect/>
          <a:stretch>
            <a:fillRect/>
          </a:stretch>
        </p:blipFill>
        <p:spPr bwMode="auto">
          <a:xfrm>
            <a:off x="6507163" y="4140200"/>
            <a:ext cx="2524125" cy="2095500"/>
          </a:xfrm>
          <a:prstGeom prst="rect">
            <a:avLst/>
          </a:prstGeom>
          <a:noFill/>
          <a:ln w="9525">
            <a:noFill/>
            <a:miter lim="800000"/>
            <a:headEnd/>
            <a:tailEnd/>
          </a:ln>
        </p:spPr>
      </p:pic>
      <p:sp>
        <p:nvSpPr>
          <p:cNvPr id="124930" name="1 Título"/>
          <p:cNvSpPr txBox="1">
            <a:spLocks noGrp="1"/>
          </p:cNvSpPr>
          <p:nvPr>
            <p:ph type="title"/>
          </p:nvPr>
        </p:nvSpPr>
        <p:spPr>
          <a:xfrm>
            <a:off x="457200" y="274638"/>
            <a:ext cx="8229600" cy="850900"/>
          </a:xfrm>
        </p:spPr>
        <p:txBody>
          <a:bodyPr/>
          <a:lstStyle/>
          <a:p>
            <a:pPr eaLnBrk="1"/>
            <a:r>
              <a:rPr smtClean="0">
                <a:latin typeface="Arial" charset="0"/>
              </a:rPr>
              <a:t>Miembros</a:t>
            </a:r>
          </a:p>
        </p:txBody>
      </p:sp>
      <p:sp>
        <p:nvSpPr>
          <p:cNvPr id="124931" name="2 Marcador de contenido"/>
          <p:cNvSpPr txBox="1">
            <a:spLocks noGrp="1"/>
          </p:cNvSpPr>
          <p:nvPr>
            <p:ph idx="1"/>
          </p:nvPr>
        </p:nvSpPr>
        <p:spPr>
          <a:xfrm>
            <a:off x="457200" y="1700213"/>
            <a:ext cx="8229600" cy="4537075"/>
          </a:xfrm>
        </p:spPr>
        <p:txBody>
          <a:bodyPr/>
          <a:lstStyle/>
          <a:p>
            <a:pPr eaLnBrk="1"/>
            <a:r>
              <a:rPr sz="2800" smtClean="0">
                <a:latin typeface="Arial" charset="0"/>
              </a:rPr>
              <a:t>Añade o borra miembros al proyecto</a:t>
            </a:r>
          </a:p>
          <a:p>
            <a:pPr eaLnBrk="1"/>
            <a:r>
              <a:rPr sz="2800" smtClean="0">
                <a:latin typeface="Arial" charset="0"/>
              </a:rPr>
              <a:t>Especifica los roles</a:t>
            </a:r>
          </a:p>
          <a:p>
            <a:pPr lvl="1" eaLnBrk="1"/>
            <a:r>
              <a:rPr sz="2400" smtClean="0">
                <a:latin typeface="Arial" charset="0"/>
              </a:rPr>
              <a:t>Rol por defecto del creador: </a:t>
            </a:r>
            <a:r>
              <a:rPr sz="2400" i="1" smtClean="0">
                <a:latin typeface="Arial" charset="0"/>
              </a:rPr>
              <a:t>Alumno</a:t>
            </a:r>
          </a:p>
          <a:p>
            <a:pPr lvl="1" eaLnBrk="1"/>
            <a:r>
              <a:rPr sz="2400" smtClean="0">
                <a:latin typeface="Arial" charset="0"/>
              </a:rPr>
              <a:t>Un usuario puede tener más de un rol</a:t>
            </a:r>
          </a:p>
          <a:p>
            <a:pPr lvl="1" eaLnBrk="1"/>
            <a:r>
              <a:rPr sz="2400" smtClean="0">
                <a:latin typeface="Arial" charset="0"/>
              </a:rPr>
              <a:t>Un usuario sin rol es un «No Miembro»</a:t>
            </a:r>
          </a:p>
          <a:p>
            <a:pPr lvl="1" eaLnBrk="1"/>
            <a:endParaRPr sz="2400" smtClean="0">
              <a:latin typeface="Arial" charset="0"/>
            </a:endParaRPr>
          </a:p>
          <a:p>
            <a:pPr eaLnBrk="1"/>
            <a:endParaRPr smtClean="0">
              <a:latin typeface="Arial" charset="0"/>
            </a:endParaRPr>
          </a:p>
        </p:txBody>
      </p:sp>
      <p:sp>
        <p:nvSpPr>
          <p:cNvPr id="8" name="7 Elipse"/>
          <p:cNvSpPr>
            <a:spLocks/>
          </p:cNvSpPr>
          <p:nvPr/>
        </p:nvSpPr>
        <p:spPr bwMode="auto">
          <a:xfrm>
            <a:off x="8131175" y="4529138"/>
            <a:ext cx="733425" cy="339725"/>
          </a:xfrm>
          <a:custGeom>
            <a:avLst/>
            <a:gdLst>
              <a:gd name="T0" fmla="*/ 366365 w 732730"/>
              <a:gd name="T1" fmla="*/ 0 h 339963"/>
              <a:gd name="T2" fmla="*/ 732730 w 732730"/>
              <a:gd name="T3" fmla="*/ 169982 h 339963"/>
              <a:gd name="T4" fmla="*/ 366365 w 732730"/>
              <a:gd name="T5" fmla="*/ 339963 h 339963"/>
              <a:gd name="T6" fmla="*/ 0 w 732730"/>
              <a:gd name="T7" fmla="*/ 169982 h 339963"/>
              <a:gd name="T8" fmla="*/ 107306 w 732730"/>
              <a:gd name="T9" fmla="*/ 49786 h 339963"/>
              <a:gd name="T10" fmla="*/ 107306 w 732730"/>
              <a:gd name="T11" fmla="*/ 290177 h 339963"/>
              <a:gd name="T12" fmla="*/ 625424 w 732730"/>
              <a:gd name="T13" fmla="*/ 290177 h 339963"/>
              <a:gd name="T14" fmla="*/ 625424 w 732730"/>
              <a:gd name="T15" fmla="*/ 49786 h 339963"/>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107306 w 732730"/>
              <a:gd name="T25" fmla="*/ 49786 h 339963"/>
              <a:gd name="T26" fmla="*/ 625424 w 732730"/>
              <a:gd name="T27" fmla="*/ 290177 h 3399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32730" h="339963">
                <a:moveTo>
                  <a:pt x="0" y="169982"/>
                </a:moveTo>
                <a:lnTo>
                  <a:pt x="0" y="169982"/>
                </a:lnTo>
                <a:cubicBezTo>
                  <a:pt x="0" y="263860"/>
                  <a:pt x="164027" y="339963"/>
                  <a:pt x="366364" y="339964"/>
                </a:cubicBezTo>
                <a:cubicBezTo>
                  <a:pt x="568702" y="339964"/>
                  <a:pt x="732730" y="263860"/>
                  <a:pt x="732730" y="169982"/>
                </a:cubicBezTo>
                <a:cubicBezTo>
                  <a:pt x="732730" y="76103"/>
                  <a:pt x="568702" y="0"/>
                  <a:pt x="366365" y="0"/>
                </a:cubicBezTo>
                <a:cubicBezTo>
                  <a:pt x="164027" y="0"/>
                  <a:pt x="0" y="76103"/>
                  <a:pt x="0" y="169982"/>
                </a:cubicBezTo>
                <a:close/>
              </a:path>
            </a:pathLst>
          </a:custGeom>
          <a:noFill/>
          <a:ln w="25402">
            <a:solidFill>
              <a:srgbClr val="C0504D"/>
            </a:solidFill>
            <a:prstDash val="solid"/>
            <a:round/>
            <a:headEnd/>
            <a:tailEnd/>
          </a:ln>
        </p:spPr>
        <p:txBody>
          <a:bodyPr anchor="ctr" anchorCtr="1"/>
          <a:lstStyle/>
          <a:p>
            <a:endParaRPr lang="en-US"/>
          </a:p>
        </p:txBody>
      </p:sp>
      <p:pic>
        <p:nvPicPr>
          <p:cNvPr id="124933" name="Picture 4" descr="C:\Users\Enrique Menor\Pictures\ICONOS\student_journal_icon.jpg"/>
          <p:cNvPicPr>
            <a:picLocks noChangeAspect="1" noChangeArrowheads="1"/>
          </p:cNvPicPr>
          <p:nvPr/>
        </p:nvPicPr>
        <p:blipFill>
          <a:blip r:embed="rId4"/>
          <a:srcRect/>
          <a:stretch>
            <a:fillRect/>
          </a:stretch>
        </p:blipFill>
        <p:spPr bwMode="auto">
          <a:xfrm>
            <a:off x="6300788" y="2636838"/>
            <a:ext cx="546100" cy="546100"/>
          </a:xfrm>
          <a:prstGeom prst="rect">
            <a:avLst/>
          </a:prstGeom>
          <a:noFill/>
          <a:ln w="9525">
            <a:noFill/>
            <a:miter lim="800000"/>
            <a:headEnd/>
            <a:tailEnd/>
          </a:ln>
        </p:spPr>
      </p:pic>
      <p:pic>
        <p:nvPicPr>
          <p:cNvPr id="124934" name="Picture 4" descr="C:\Users\Enrique Menor\Pictures\ICONOS\business_man_blue.png"/>
          <p:cNvPicPr>
            <a:picLocks noChangeAspect="1" noChangeArrowheads="1"/>
          </p:cNvPicPr>
          <p:nvPr/>
        </p:nvPicPr>
        <p:blipFill>
          <a:blip r:embed="rId5"/>
          <a:srcRect/>
          <a:stretch>
            <a:fillRect/>
          </a:stretch>
        </p:blipFill>
        <p:spPr bwMode="auto">
          <a:xfrm>
            <a:off x="6659563" y="3698875"/>
            <a:ext cx="441325" cy="441325"/>
          </a:xfrm>
          <a:prstGeom prst="rect">
            <a:avLst/>
          </a:prstGeom>
          <a:noFill/>
          <a:ln w="9525">
            <a:noFill/>
            <a:miter lim="800000"/>
            <a:headEnd/>
            <a:tailEnd/>
          </a:ln>
        </p:spPr>
      </p:pic>
      <p:pic>
        <p:nvPicPr>
          <p:cNvPr id="124935" name="Picture 3" descr="C:\Users\Enrique Menor\Pictures\ICONOS\alumnos.jpg"/>
          <p:cNvPicPr>
            <a:picLocks noChangeAspect="1" noChangeArrowheads="1"/>
          </p:cNvPicPr>
          <p:nvPr/>
        </p:nvPicPr>
        <p:blipFill>
          <a:blip r:embed="rId6"/>
          <a:srcRect/>
          <a:stretch>
            <a:fillRect/>
          </a:stretch>
        </p:blipFill>
        <p:spPr bwMode="auto">
          <a:xfrm>
            <a:off x="6516688" y="3248025"/>
            <a:ext cx="477837" cy="450850"/>
          </a:xfrm>
          <a:prstGeom prst="rect">
            <a:avLst/>
          </a:prstGeom>
          <a:noFill/>
          <a:ln w="9525">
            <a:noFill/>
            <a:miter lim="800000"/>
            <a:headEnd/>
            <a:tailEnd/>
          </a:ln>
        </p:spPr>
      </p:pic>
      <p:sp>
        <p:nvSpPr>
          <p:cNvPr id="13" name="12 CuadroTexto"/>
          <p:cNvSpPr txBox="1"/>
          <p:nvPr/>
        </p:nvSpPr>
        <p:spPr>
          <a:xfrm>
            <a:off x="3405188" y="6092825"/>
            <a:ext cx="2895600" cy="3698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algn="ctr" fontAlgn="auto">
              <a:spcBef>
                <a:spcPts val="0"/>
              </a:spcBef>
              <a:spcAft>
                <a:spcPts val="0"/>
              </a:spcAft>
              <a:defRPr/>
            </a:pPr>
            <a:r>
              <a:rPr lang="es-ES" b="1" dirty="0"/>
              <a:t>¡¡ al menos un Alumno !!</a:t>
            </a:r>
          </a:p>
        </p:txBody>
      </p:sp>
      <p:pic>
        <p:nvPicPr>
          <p:cNvPr id="124937" name="Picture 3"/>
          <p:cNvPicPr>
            <a:picLocks noChangeAspect="1" noChangeArrowheads="1"/>
          </p:cNvPicPr>
          <p:nvPr/>
        </p:nvPicPr>
        <p:blipFill>
          <a:blip r:embed="rId7"/>
          <a:srcRect/>
          <a:stretch>
            <a:fillRect/>
          </a:stretch>
        </p:blipFill>
        <p:spPr bwMode="auto">
          <a:xfrm>
            <a:off x="323850" y="4313238"/>
            <a:ext cx="6183313" cy="1131887"/>
          </a:xfrm>
          <a:prstGeom prst="rect">
            <a:avLst/>
          </a:prstGeom>
          <a:noFill/>
          <a:ln w="9525">
            <a:noFill/>
            <a:miter lim="800000"/>
            <a:headEnd/>
            <a:tailEnd/>
          </a:ln>
        </p:spPr>
      </p:pic>
      <p:pic>
        <p:nvPicPr>
          <p:cNvPr id="1030" name="Picture 6"/>
          <p:cNvPicPr>
            <a:picLocks noChangeAspect="1" noChangeArrowheads="1"/>
          </p:cNvPicPr>
          <p:nvPr/>
        </p:nvPicPr>
        <p:blipFill>
          <a:blip r:embed="rId8"/>
          <a:srcRect/>
          <a:stretch>
            <a:fillRect/>
          </a:stretch>
        </p:blipFill>
        <p:spPr bwMode="auto">
          <a:xfrm>
            <a:off x="323850" y="4292600"/>
            <a:ext cx="6183313" cy="1398588"/>
          </a:xfrm>
          <a:prstGeom prst="rect">
            <a:avLst/>
          </a:prstGeom>
          <a:noFill/>
          <a:ln w="9525">
            <a:noFill/>
            <a:miter lim="800000"/>
            <a:headEnd/>
            <a:tailEnd/>
          </a:ln>
        </p:spPr>
      </p:pic>
      <p:cxnSp>
        <p:nvCxnSpPr>
          <p:cNvPr id="9" name="8 Conector curvado"/>
          <p:cNvCxnSpPr>
            <a:stCxn id="8" idx="2"/>
          </p:cNvCxnSpPr>
          <p:nvPr/>
        </p:nvCxnSpPr>
        <p:spPr>
          <a:xfrm rot="5400000">
            <a:off x="7142163" y="4233863"/>
            <a:ext cx="720725" cy="1990725"/>
          </a:xfrm>
          <a:prstGeom prst="curvedConnector2">
            <a:avLst/>
          </a:prstGeom>
          <a:ln>
            <a:prstDash val="dash"/>
            <a:tailEnd type="arrow"/>
          </a:ln>
        </p:spPr>
        <p:style>
          <a:lnRef idx="3">
            <a:schemeClr val="accent2"/>
          </a:lnRef>
          <a:fillRef idx="0">
            <a:schemeClr val="accent2"/>
          </a:fillRef>
          <a:effectRef idx="2">
            <a:schemeClr val="accent2"/>
          </a:effectRef>
          <a:fontRef idx="minor">
            <a:schemeClr val="tx1"/>
          </a:fontRef>
        </p:style>
      </p:cxnSp>
      <p:sp>
        <p:nvSpPr>
          <p:cNvPr id="14" name="8 Flecha a la derecha con bandas"/>
          <p:cNvSpPr>
            <a:spLocks/>
          </p:cNvSpPr>
          <p:nvPr/>
        </p:nvSpPr>
        <p:spPr bwMode="auto">
          <a:xfrm rot="2793472">
            <a:off x="2843213" y="5554663"/>
            <a:ext cx="638175" cy="409575"/>
          </a:xfrm>
          <a:custGeom>
            <a:avLst/>
            <a:gdLst>
              <a:gd name="T0" fmla="*/ 319034 w 21600"/>
              <a:gd name="T1" fmla="*/ 0 h 21600"/>
              <a:gd name="T2" fmla="*/ 638068 w 21600"/>
              <a:gd name="T3" fmla="*/ 205095 h 21600"/>
              <a:gd name="T4" fmla="*/ 319034 w 21600"/>
              <a:gd name="T5" fmla="*/ 410190 h 21600"/>
              <a:gd name="T6" fmla="*/ 0 w 21600"/>
              <a:gd name="T7" fmla="*/ 205095 h 21600"/>
              <a:gd name="T8" fmla="*/ 432970 w 21600"/>
              <a:gd name="T9" fmla="*/ 0 h 21600"/>
              <a:gd name="T10" fmla="*/ 432970 w 21600"/>
              <a:gd name="T11" fmla="*/ 410190 h 21600"/>
              <a:gd name="T12" fmla="*/ 17694720 60000 65536"/>
              <a:gd name="T13" fmla="*/ 0 60000 65536"/>
              <a:gd name="T14" fmla="*/ 5898240 60000 65536"/>
              <a:gd name="T15" fmla="*/ 11796480 60000 65536"/>
              <a:gd name="T16" fmla="*/ 17694720 60000 65536"/>
              <a:gd name="T17" fmla="*/ 5898240 60000 65536"/>
              <a:gd name="T18" fmla="*/ 4000 w 21600"/>
              <a:gd name="T19" fmla="*/ 5400 h 21600"/>
              <a:gd name="T20" fmla="*/ 1812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657" y="0"/>
                </a:moveTo>
                <a:lnTo>
                  <a:pt x="21600" y="10800"/>
                </a:lnTo>
                <a:lnTo>
                  <a:pt x="14657" y="21800"/>
                </a:lnTo>
                <a:lnTo>
                  <a:pt x="14657" y="16200"/>
                </a:lnTo>
                <a:lnTo>
                  <a:pt x="4000" y="16200"/>
                </a:lnTo>
                <a:lnTo>
                  <a:pt x="4000" y="5400"/>
                </a:lnTo>
                <a:lnTo>
                  <a:pt x="14657" y="5400"/>
                </a:lnTo>
                <a:lnTo>
                  <a:pt x="14657" y="0"/>
                </a:lnTo>
                <a:moveTo>
                  <a:pt x="0" y="5400"/>
                </a:moveTo>
                <a:lnTo>
                  <a:pt x="0" y="16200"/>
                </a:lnTo>
                <a:lnTo>
                  <a:pt x="1000" y="16200"/>
                </a:lnTo>
                <a:lnTo>
                  <a:pt x="1000" y="5400"/>
                </a:lnTo>
                <a:lnTo>
                  <a:pt x="0" y="5400"/>
                </a:lnTo>
                <a:moveTo>
                  <a:pt x="2000" y="5400"/>
                </a:moveTo>
                <a:lnTo>
                  <a:pt x="2000" y="16200"/>
                </a:lnTo>
                <a:lnTo>
                  <a:pt x="3000" y="16200"/>
                </a:lnTo>
                <a:lnTo>
                  <a:pt x="3000" y="5400"/>
                </a:lnTo>
                <a:lnTo>
                  <a:pt x="2000" y="5400"/>
                </a:lnTo>
                <a:close/>
              </a:path>
            </a:pathLst>
          </a:custGeom>
          <a:solidFill>
            <a:srgbClr val="C0504D"/>
          </a:solidFill>
          <a:ln w="25402">
            <a:solidFill>
              <a:srgbClr val="8C3836"/>
            </a:solidFill>
            <a:prstDash val="solid"/>
            <a:round/>
            <a:headEnd/>
            <a:tailEnd/>
          </a:ln>
        </p:spPr>
        <p:txBody>
          <a:bodyPr anchor="ctr" anchorCtr="1"/>
          <a:lstStyle/>
          <a:p>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30"/>
                                        </p:tgtEl>
                                        <p:attrNameLst>
                                          <p:attrName>style.visibility</p:attrName>
                                        </p:attrNameLst>
                                      </p:cBhvr>
                                      <p:to>
                                        <p:strVal val="visible"/>
                                      </p:to>
                                    </p:set>
                                    <p:animEffect transition="in" filter="fade">
                                      <p:cBhvr>
                                        <p:cTn id="15" dur="500"/>
                                        <p:tgtEl>
                                          <p:spTgt spid="103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1 Título"/>
          <p:cNvSpPr txBox="1">
            <a:spLocks noGrp="1"/>
          </p:cNvSpPr>
          <p:nvPr>
            <p:ph type="title"/>
          </p:nvPr>
        </p:nvSpPr>
        <p:spPr>
          <a:xfrm>
            <a:off x="457200" y="274638"/>
            <a:ext cx="8229600" cy="850900"/>
          </a:xfrm>
        </p:spPr>
        <p:txBody>
          <a:bodyPr/>
          <a:lstStyle/>
          <a:p>
            <a:pPr eaLnBrk="1"/>
            <a:r>
              <a:rPr smtClean="0">
                <a:latin typeface="Arial" charset="0"/>
              </a:rPr>
              <a:t>Crear versión</a:t>
            </a:r>
          </a:p>
        </p:txBody>
      </p:sp>
      <p:sp>
        <p:nvSpPr>
          <p:cNvPr id="126978" name="2 Marcador de contenido"/>
          <p:cNvSpPr txBox="1">
            <a:spLocks noGrp="1"/>
          </p:cNvSpPr>
          <p:nvPr>
            <p:ph idx="1"/>
          </p:nvPr>
        </p:nvSpPr>
        <p:spPr>
          <a:xfrm>
            <a:off x="457200" y="1700213"/>
            <a:ext cx="8229600" cy="4537075"/>
          </a:xfrm>
        </p:spPr>
        <p:txBody>
          <a:bodyPr/>
          <a:lstStyle/>
          <a:p>
            <a:pPr eaLnBrk="1"/>
            <a:r>
              <a:rPr sz="2400" smtClean="0">
                <a:latin typeface="Arial" charset="0"/>
              </a:rPr>
              <a:t>Indicar un nombre y una descripción (opcional)</a:t>
            </a:r>
          </a:p>
          <a:p>
            <a:pPr eaLnBrk="1"/>
            <a:r>
              <a:rPr sz="2400" smtClean="0">
                <a:latin typeface="Arial" charset="0"/>
              </a:rPr>
              <a:t>Dejar el estado a «abierto»</a:t>
            </a:r>
          </a:p>
          <a:p>
            <a:pPr eaLnBrk="1"/>
            <a:r>
              <a:rPr sz="2400" smtClean="0">
                <a:latin typeface="Arial" charset="0"/>
              </a:rPr>
              <a:t>Indicar Página Wiki para extender la descripción</a:t>
            </a:r>
          </a:p>
          <a:p>
            <a:pPr eaLnBrk="1"/>
            <a:r>
              <a:rPr sz="2400" smtClean="0">
                <a:latin typeface="Arial" charset="0"/>
              </a:rPr>
              <a:t>Establecer fecha de fin o de entrega</a:t>
            </a:r>
          </a:p>
          <a:p>
            <a:pPr eaLnBrk="1"/>
            <a:endParaRPr sz="2800" smtClean="0">
              <a:latin typeface="Arial" charset="0"/>
            </a:endParaRPr>
          </a:p>
        </p:txBody>
      </p:sp>
      <p:pic>
        <p:nvPicPr>
          <p:cNvPr id="126979" name="Picture 2"/>
          <p:cNvPicPr>
            <a:picLocks noChangeAspect="1" noChangeArrowheads="1"/>
          </p:cNvPicPr>
          <p:nvPr/>
        </p:nvPicPr>
        <p:blipFill>
          <a:blip r:embed="rId3"/>
          <a:srcRect/>
          <a:stretch>
            <a:fillRect/>
          </a:stretch>
        </p:blipFill>
        <p:spPr bwMode="auto">
          <a:xfrm>
            <a:off x="250825" y="4221163"/>
            <a:ext cx="1000125" cy="304800"/>
          </a:xfrm>
          <a:prstGeom prst="rect">
            <a:avLst/>
          </a:prstGeom>
          <a:noFill/>
          <a:ln w="9525">
            <a:solidFill>
              <a:schemeClr val="accent2"/>
            </a:solidFill>
            <a:miter lim="800000"/>
            <a:headEnd/>
            <a:tailEnd/>
          </a:ln>
        </p:spPr>
      </p:pic>
      <p:pic>
        <p:nvPicPr>
          <p:cNvPr id="5125" name="Picture 5"/>
          <p:cNvPicPr>
            <a:picLocks noChangeAspect="1" noChangeArrowheads="1"/>
          </p:cNvPicPr>
          <p:nvPr/>
        </p:nvPicPr>
        <p:blipFill>
          <a:blip r:embed="rId4"/>
          <a:srcRect/>
          <a:stretch>
            <a:fillRect/>
          </a:stretch>
        </p:blipFill>
        <p:spPr bwMode="auto">
          <a:xfrm>
            <a:off x="1331913" y="3716338"/>
            <a:ext cx="5762625" cy="2733675"/>
          </a:xfrm>
          <a:prstGeom prst="rect">
            <a:avLst/>
          </a:prstGeom>
          <a:ln w="9525">
            <a:solidFill>
              <a:srgbClr val="C00000"/>
            </a:solidFill>
            <a:miter lim="800000"/>
            <a:headEnd/>
            <a:tailEnd/>
          </a:ln>
          <a:effectLst>
            <a:outerShdw blurRad="292100" dist="139700" dir="2700000" algn="tl" rotWithShape="0">
              <a:srgbClr val="333333">
                <a:alpha val="65000"/>
              </a:srgbClr>
            </a:outerShdw>
          </a:effectLst>
          <a:extLst/>
        </p:spPr>
      </p:pic>
      <p:pic>
        <p:nvPicPr>
          <p:cNvPr id="5126" name="Picture 6"/>
          <p:cNvPicPr>
            <a:picLocks noChangeAspect="1" noChangeArrowheads="1"/>
          </p:cNvPicPr>
          <p:nvPr/>
        </p:nvPicPr>
        <p:blipFill>
          <a:blip r:embed="rId5"/>
          <a:srcRect/>
          <a:stretch>
            <a:fillRect/>
          </a:stretch>
        </p:blipFill>
        <p:spPr bwMode="auto">
          <a:xfrm>
            <a:off x="5140325" y="5145088"/>
            <a:ext cx="3248025" cy="1524000"/>
          </a:xfrm>
          <a:prstGeom prst="rect">
            <a:avLst/>
          </a:prstGeom>
          <a:noFill/>
          <a:ln w="9525">
            <a:solidFill>
              <a:schemeClr val="accent2"/>
            </a:solidFill>
            <a:miter lim="800000"/>
            <a:headEnd/>
            <a:tailEnd/>
          </a:ln>
        </p:spPr>
      </p:pic>
      <p:sp>
        <p:nvSpPr>
          <p:cNvPr id="11" name="6 Flecha curvada hacia la izquierda"/>
          <p:cNvSpPr/>
          <p:nvPr/>
        </p:nvSpPr>
        <p:spPr>
          <a:xfrm rot="19911559" flipH="1">
            <a:off x="624468" y="4755131"/>
            <a:ext cx="597811" cy="1085072"/>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25000"/>
              <a:gd name="f11" fmla="val 50000"/>
              <a:gd name="f12" fmla="+- 0 0 -270"/>
              <a:gd name="f13" fmla="+- 0 0 -90"/>
              <a:gd name="f14" fmla="+- 0 0 -180"/>
              <a:gd name="f15" fmla="abs f4"/>
              <a:gd name="f16" fmla="abs f5"/>
              <a:gd name="f17" fmla="abs f6"/>
              <a:gd name="f18" fmla="*/ f12 f0 1"/>
              <a:gd name="f19" fmla="*/ f13 f0 1"/>
              <a:gd name="f20" fmla="*/ f14 f0 1"/>
              <a:gd name="f21" fmla="?: f15 f4 1"/>
              <a:gd name="f22" fmla="?: f16 f5 1"/>
              <a:gd name="f23" fmla="?: f17 f6 1"/>
              <a:gd name="f24" fmla="*/ f18 1 f3"/>
              <a:gd name="f25" fmla="*/ f19 1 f3"/>
              <a:gd name="f26" fmla="*/ f20 1 f3"/>
              <a:gd name="f27" fmla="*/ f21 1 21600"/>
              <a:gd name="f28" fmla="*/ f22 1 21600"/>
              <a:gd name="f29" fmla="*/ 21600 f21 1"/>
              <a:gd name="f30" fmla="*/ 21600 f22 1"/>
              <a:gd name="f31" fmla="+- f24 0 f1"/>
              <a:gd name="f32" fmla="+- f25 0 f1"/>
              <a:gd name="f33" fmla="+- f26 0 f1"/>
              <a:gd name="f34" fmla="min f28 f27"/>
              <a:gd name="f35" fmla="*/ f29 1 f23"/>
              <a:gd name="f36" fmla="*/ f30 1 f23"/>
              <a:gd name="f37" fmla="val f35"/>
              <a:gd name="f38" fmla="val f36"/>
              <a:gd name="f39" fmla="*/ f7 f34 1"/>
              <a:gd name="f40" fmla="+- f38 0 f7"/>
              <a:gd name="f41" fmla="+- f37 0 f7"/>
              <a:gd name="f42" fmla="*/ f37 f34 1"/>
              <a:gd name="f43" fmla="*/ f38 f34 1"/>
              <a:gd name="f44" fmla="*/ f40 1 2"/>
              <a:gd name="f45" fmla="min f41 f40"/>
              <a:gd name="f46" fmla="*/ f41 f41 1"/>
              <a:gd name="f47" fmla="*/ f41 f34 1"/>
              <a:gd name="f48" fmla="*/ f45 f10 1"/>
              <a:gd name="f49" fmla="*/ f45 f11 1"/>
              <a:gd name="f50" fmla="*/ f48 1 100000"/>
              <a:gd name="f51" fmla="*/ f49 1 100000"/>
              <a:gd name="f52" fmla="+- f50 f51 0"/>
              <a:gd name="f53" fmla="*/ f50 f50 1"/>
              <a:gd name="f54" fmla="+- f51 0 f50"/>
              <a:gd name="f55" fmla="*/ f51 1 2"/>
              <a:gd name="f56" fmla="+- f7 f50 0"/>
              <a:gd name="f57" fmla="+- 0 0 f50"/>
              <a:gd name="f58" fmla="*/ f50 1 2"/>
              <a:gd name="f59" fmla="*/ f52 1 4"/>
              <a:gd name="f60" fmla="+- f46 0 f53"/>
              <a:gd name="f61" fmla="*/ f54 1 2"/>
              <a:gd name="f62" fmla="+- f38 0 f55"/>
              <a:gd name="f63" fmla="+- 0 0 f58"/>
              <a:gd name="f64" fmla="+- 0 0 f57"/>
              <a:gd name="f65" fmla="*/ f56 f34 1"/>
              <a:gd name="f66" fmla="*/ f58 f34 1"/>
              <a:gd name="f67" fmla="+- f44 0 f59"/>
              <a:gd name="f68" fmla="sqrt f60"/>
              <a:gd name="f69" fmla="+- 0 0 f63"/>
              <a:gd name="f70" fmla="*/ f62 f34 1"/>
              <a:gd name="f71" fmla="*/ f67 2 1"/>
              <a:gd name="f72" fmla="+- f67 f50 0"/>
              <a:gd name="f73" fmla="*/ f68 f67 1"/>
              <a:gd name="f74" fmla="*/ f67 f34 1"/>
              <a:gd name="f75" fmla="*/ f71 f71 1"/>
              <a:gd name="f76" fmla="*/ f73 1 f41"/>
              <a:gd name="f77" fmla="+- f67 f72 0"/>
              <a:gd name="f78" fmla="*/ f72 f34 1"/>
              <a:gd name="f79" fmla="+- f75 0 f53"/>
              <a:gd name="f80" fmla="+- f67 f76 0"/>
              <a:gd name="f81" fmla="+- f72 f76 0"/>
              <a:gd name="f82" fmla="+- 0 0 f76"/>
              <a:gd name="f83" fmla="*/ f77 1 2"/>
              <a:gd name="f84" fmla="sqrt f79"/>
              <a:gd name="f85" fmla="+- f80 0 f61"/>
              <a:gd name="f86" fmla="+- f81 f61 0"/>
              <a:gd name="f87" fmla="+- 0 0 f82"/>
              <a:gd name="f88" fmla="*/ f80 f34 1"/>
              <a:gd name="f89" fmla="*/ f83 f34 1"/>
              <a:gd name="f90" fmla="*/ f84 f41 1"/>
              <a:gd name="f91" fmla="at2 f64 f87"/>
              <a:gd name="f92" fmla="*/ f85 f34 1"/>
              <a:gd name="f93" fmla="*/ f86 f34 1"/>
              <a:gd name="f94" fmla="+- f91 f1 0"/>
              <a:gd name="f95" fmla="*/ f90 1 f71"/>
              <a:gd name="f96" fmla="*/ f94 f8 1"/>
              <a:gd name="f97" fmla="+- 0 0 f95"/>
              <a:gd name="f98" fmla="*/ f96 1 f0"/>
              <a:gd name="f99" fmla="+- 0 0 f97"/>
              <a:gd name="f100" fmla="+- 0 0 f98"/>
              <a:gd name="f101" fmla="at2 f99 f69"/>
              <a:gd name="f102" fmla="val f100"/>
              <a:gd name="f103" fmla="+- f101 f1 0"/>
              <a:gd name="f104" fmla="+- 0 0 f102"/>
              <a:gd name="f105" fmla="*/ f103 f8 1"/>
              <a:gd name="f106" fmla="*/ f104 f0 1"/>
              <a:gd name="f107" fmla="*/ f105 1 f0"/>
              <a:gd name="f108" fmla="*/ f106 1 f8"/>
              <a:gd name="f109" fmla="+- 0 0 f107"/>
              <a:gd name="f110" fmla="+- f108 0 f1"/>
              <a:gd name="f111" fmla="val f109"/>
              <a:gd name="f112" fmla="+- 0 0 f111"/>
              <a:gd name="f113" fmla="*/ f112 f0 1"/>
              <a:gd name="f114" fmla="*/ f113 1 f8"/>
              <a:gd name="f115" fmla="+- f114 0 f1"/>
              <a:gd name="f116" fmla="+- f115 0 f110"/>
              <a:gd name="f117" fmla="+- f110 f115 0"/>
              <a:gd name="f118" fmla="+- 0 0 f115"/>
            </a:gdLst>
            <a:ahLst/>
            <a:cxnLst>
              <a:cxn ang="3cd4">
                <a:pos x="hc" y="t"/>
              </a:cxn>
              <a:cxn ang="0">
                <a:pos x="r" y="vc"/>
              </a:cxn>
              <a:cxn ang="cd4">
                <a:pos x="hc" y="b"/>
              </a:cxn>
              <a:cxn ang="cd2">
                <a:pos x="l" y="vc"/>
              </a:cxn>
              <a:cxn ang="f31">
                <a:pos x="f39" y="f66"/>
              </a:cxn>
              <a:cxn ang="f31">
                <a:pos x="f65" y="f92"/>
              </a:cxn>
              <a:cxn ang="f32">
                <a:pos x="f39" y="f70"/>
              </a:cxn>
              <a:cxn ang="f33">
                <a:pos x="f65" y="f93"/>
              </a:cxn>
              <a:cxn ang="f32">
                <a:pos x="f42" y="f89"/>
              </a:cxn>
            </a:cxnLst>
            <a:rect l="f39" t="f39" r="f42" b="f43"/>
            <a:pathLst>
              <a:path stroke="0">
                <a:moveTo>
                  <a:pt x="f39" y="f70"/>
                </a:moveTo>
                <a:lnTo>
                  <a:pt x="f65" y="f92"/>
                </a:lnTo>
                <a:lnTo>
                  <a:pt x="f65" y="f88"/>
                </a:lnTo>
                <a:arcTo wR="f47" hR="f74" stAng="f110" swAng="f116"/>
                <a:arcTo wR="f47" hR="f74" stAng="f118" swAng="f117"/>
                <a:lnTo>
                  <a:pt x="f65" y="f93"/>
                </a:lnTo>
                <a:close/>
              </a:path>
              <a:path stroke="0">
                <a:moveTo>
                  <a:pt x="f42" y="f78"/>
                </a:moveTo>
                <a:arcTo wR="f47" hR="f74" stAng="f7" swAng="f9"/>
                <a:lnTo>
                  <a:pt x="f39" y="f39"/>
                </a:lnTo>
                <a:arcTo wR="f47" hR="f74" stAng="f2" swAng="f1"/>
                <a:close/>
              </a:path>
              <a:path fill="none">
                <a:moveTo>
                  <a:pt x="f42" y="f78"/>
                </a:moveTo>
                <a:arcTo wR="f47" hR="f74" stAng="f7" swAng="f9"/>
                <a:lnTo>
                  <a:pt x="f39" y="f39"/>
                </a:lnTo>
                <a:arcTo wR="f47" hR="f74" stAng="f2" swAng="f1"/>
                <a:lnTo>
                  <a:pt x="f42" y="f78"/>
                </a:lnTo>
                <a:arcTo wR="f47" hR="f74" stAng="f7" swAng="f110"/>
                <a:lnTo>
                  <a:pt x="f65" y="f93"/>
                </a:lnTo>
                <a:lnTo>
                  <a:pt x="f39" y="f70"/>
                </a:lnTo>
                <a:lnTo>
                  <a:pt x="f65" y="f92"/>
                </a:lnTo>
                <a:lnTo>
                  <a:pt x="f65" y="f88"/>
                </a:lnTo>
                <a:arcTo wR="f47" hR="f74" stAng="f110" swAng="f116"/>
              </a:path>
            </a:pathLst>
          </a:custGeom>
          <a:solidFill>
            <a:srgbClr val="C0504D"/>
          </a:solidFill>
          <a:ln w="25402">
            <a:solidFill>
              <a:srgbClr val="8C3836"/>
            </a:solidFill>
            <a:prstDash val="solid"/>
          </a:ln>
          <a:effectLst>
            <a:reflection endPos="0" dir="5400000" sy="-100000" algn="bl" rotWithShape="0"/>
          </a:effectLst>
        </p:spPr>
        <p:txBody>
          <a:bodyPr anchor="ctr" anchorCtr="1"/>
          <a:lstStyle/>
          <a:p>
            <a:pPr algn="ctr" fontAlgn="auto">
              <a:spcBef>
                <a:spcPts val="0"/>
              </a:spcBef>
              <a:spcAft>
                <a:spcPts val="0"/>
              </a:spcAft>
              <a:defRPr sz="1800" b="0" i="0" u="none" strike="noStrike" kern="0" cap="none" spc="0" baseline="0">
                <a:solidFill>
                  <a:srgbClr val="000000"/>
                </a:solidFill>
                <a:uFillTx/>
              </a:defRPr>
            </a:pPr>
            <a:endParaRPr lang="es-ES">
              <a:solidFill>
                <a:srgbClr val="000000"/>
              </a:solidFill>
              <a:latin typeface="Arial"/>
              <a:cs typeface="+mn-cs"/>
            </a:endParaRPr>
          </a:p>
        </p:txBody>
      </p:sp>
      <p:sp>
        <p:nvSpPr>
          <p:cNvPr id="8" name="6 Flecha curvada hacia la izquierda"/>
          <p:cNvSpPr/>
          <p:nvPr/>
        </p:nvSpPr>
        <p:spPr>
          <a:xfrm rot="18713416">
            <a:off x="7092654" y="4283916"/>
            <a:ext cx="724181" cy="1085072"/>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25000"/>
              <a:gd name="f11" fmla="val 50000"/>
              <a:gd name="f12" fmla="+- 0 0 -270"/>
              <a:gd name="f13" fmla="+- 0 0 -90"/>
              <a:gd name="f14" fmla="+- 0 0 -180"/>
              <a:gd name="f15" fmla="abs f4"/>
              <a:gd name="f16" fmla="abs f5"/>
              <a:gd name="f17" fmla="abs f6"/>
              <a:gd name="f18" fmla="*/ f12 f0 1"/>
              <a:gd name="f19" fmla="*/ f13 f0 1"/>
              <a:gd name="f20" fmla="*/ f14 f0 1"/>
              <a:gd name="f21" fmla="?: f15 f4 1"/>
              <a:gd name="f22" fmla="?: f16 f5 1"/>
              <a:gd name="f23" fmla="?: f17 f6 1"/>
              <a:gd name="f24" fmla="*/ f18 1 f3"/>
              <a:gd name="f25" fmla="*/ f19 1 f3"/>
              <a:gd name="f26" fmla="*/ f20 1 f3"/>
              <a:gd name="f27" fmla="*/ f21 1 21600"/>
              <a:gd name="f28" fmla="*/ f22 1 21600"/>
              <a:gd name="f29" fmla="*/ 21600 f21 1"/>
              <a:gd name="f30" fmla="*/ 21600 f22 1"/>
              <a:gd name="f31" fmla="+- f24 0 f1"/>
              <a:gd name="f32" fmla="+- f25 0 f1"/>
              <a:gd name="f33" fmla="+- f26 0 f1"/>
              <a:gd name="f34" fmla="min f28 f27"/>
              <a:gd name="f35" fmla="*/ f29 1 f23"/>
              <a:gd name="f36" fmla="*/ f30 1 f23"/>
              <a:gd name="f37" fmla="val f35"/>
              <a:gd name="f38" fmla="val f36"/>
              <a:gd name="f39" fmla="*/ f7 f34 1"/>
              <a:gd name="f40" fmla="+- f38 0 f7"/>
              <a:gd name="f41" fmla="+- f37 0 f7"/>
              <a:gd name="f42" fmla="*/ f37 f34 1"/>
              <a:gd name="f43" fmla="*/ f38 f34 1"/>
              <a:gd name="f44" fmla="*/ f40 1 2"/>
              <a:gd name="f45" fmla="min f41 f40"/>
              <a:gd name="f46" fmla="*/ f41 f41 1"/>
              <a:gd name="f47" fmla="*/ f41 f34 1"/>
              <a:gd name="f48" fmla="*/ f45 f10 1"/>
              <a:gd name="f49" fmla="*/ f45 f11 1"/>
              <a:gd name="f50" fmla="*/ f48 1 100000"/>
              <a:gd name="f51" fmla="*/ f49 1 100000"/>
              <a:gd name="f52" fmla="+- f50 f51 0"/>
              <a:gd name="f53" fmla="*/ f50 f50 1"/>
              <a:gd name="f54" fmla="+- f51 0 f50"/>
              <a:gd name="f55" fmla="*/ f51 1 2"/>
              <a:gd name="f56" fmla="+- f7 f50 0"/>
              <a:gd name="f57" fmla="+- 0 0 f50"/>
              <a:gd name="f58" fmla="*/ f50 1 2"/>
              <a:gd name="f59" fmla="*/ f52 1 4"/>
              <a:gd name="f60" fmla="+- f46 0 f53"/>
              <a:gd name="f61" fmla="*/ f54 1 2"/>
              <a:gd name="f62" fmla="+- f38 0 f55"/>
              <a:gd name="f63" fmla="+- 0 0 f58"/>
              <a:gd name="f64" fmla="+- 0 0 f57"/>
              <a:gd name="f65" fmla="*/ f56 f34 1"/>
              <a:gd name="f66" fmla="*/ f58 f34 1"/>
              <a:gd name="f67" fmla="+- f44 0 f59"/>
              <a:gd name="f68" fmla="sqrt f60"/>
              <a:gd name="f69" fmla="+- 0 0 f63"/>
              <a:gd name="f70" fmla="*/ f62 f34 1"/>
              <a:gd name="f71" fmla="*/ f67 2 1"/>
              <a:gd name="f72" fmla="+- f67 f50 0"/>
              <a:gd name="f73" fmla="*/ f68 f67 1"/>
              <a:gd name="f74" fmla="*/ f67 f34 1"/>
              <a:gd name="f75" fmla="*/ f71 f71 1"/>
              <a:gd name="f76" fmla="*/ f73 1 f41"/>
              <a:gd name="f77" fmla="+- f67 f72 0"/>
              <a:gd name="f78" fmla="*/ f72 f34 1"/>
              <a:gd name="f79" fmla="+- f75 0 f53"/>
              <a:gd name="f80" fmla="+- f67 f76 0"/>
              <a:gd name="f81" fmla="+- f72 f76 0"/>
              <a:gd name="f82" fmla="+- 0 0 f76"/>
              <a:gd name="f83" fmla="*/ f77 1 2"/>
              <a:gd name="f84" fmla="sqrt f79"/>
              <a:gd name="f85" fmla="+- f80 0 f61"/>
              <a:gd name="f86" fmla="+- f81 f61 0"/>
              <a:gd name="f87" fmla="+- 0 0 f82"/>
              <a:gd name="f88" fmla="*/ f80 f34 1"/>
              <a:gd name="f89" fmla="*/ f83 f34 1"/>
              <a:gd name="f90" fmla="*/ f84 f41 1"/>
              <a:gd name="f91" fmla="at2 f64 f87"/>
              <a:gd name="f92" fmla="*/ f85 f34 1"/>
              <a:gd name="f93" fmla="*/ f86 f34 1"/>
              <a:gd name="f94" fmla="+- f91 f1 0"/>
              <a:gd name="f95" fmla="*/ f90 1 f71"/>
              <a:gd name="f96" fmla="*/ f94 f8 1"/>
              <a:gd name="f97" fmla="+- 0 0 f95"/>
              <a:gd name="f98" fmla="*/ f96 1 f0"/>
              <a:gd name="f99" fmla="+- 0 0 f97"/>
              <a:gd name="f100" fmla="+- 0 0 f98"/>
              <a:gd name="f101" fmla="at2 f99 f69"/>
              <a:gd name="f102" fmla="val f100"/>
              <a:gd name="f103" fmla="+- f101 f1 0"/>
              <a:gd name="f104" fmla="+- 0 0 f102"/>
              <a:gd name="f105" fmla="*/ f103 f8 1"/>
              <a:gd name="f106" fmla="*/ f104 f0 1"/>
              <a:gd name="f107" fmla="*/ f105 1 f0"/>
              <a:gd name="f108" fmla="*/ f106 1 f8"/>
              <a:gd name="f109" fmla="+- 0 0 f107"/>
              <a:gd name="f110" fmla="+- f108 0 f1"/>
              <a:gd name="f111" fmla="val f109"/>
              <a:gd name="f112" fmla="+- 0 0 f111"/>
              <a:gd name="f113" fmla="*/ f112 f0 1"/>
              <a:gd name="f114" fmla="*/ f113 1 f8"/>
              <a:gd name="f115" fmla="+- f114 0 f1"/>
              <a:gd name="f116" fmla="+- f115 0 f110"/>
              <a:gd name="f117" fmla="+- f110 f115 0"/>
              <a:gd name="f118" fmla="+- 0 0 f115"/>
            </a:gdLst>
            <a:ahLst/>
            <a:cxnLst>
              <a:cxn ang="3cd4">
                <a:pos x="hc" y="t"/>
              </a:cxn>
              <a:cxn ang="0">
                <a:pos x="r" y="vc"/>
              </a:cxn>
              <a:cxn ang="cd4">
                <a:pos x="hc" y="b"/>
              </a:cxn>
              <a:cxn ang="cd2">
                <a:pos x="l" y="vc"/>
              </a:cxn>
              <a:cxn ang="f31">
                <a:pos x="f39" y="f66"/>
              </a:cxn>
              <a:cxn ang="f31">
                <a:pos x="f65" y="f92"/>
              </a:cxn>
              <a:cxn ang="f32">
                <a:pos x="f39" y="f70"/>
              </a:cxn>
              <a:cxn ang="f33">
                <a:pos x="f65" y="f93"/>
              </a:cxn>
              <a:cxn ang="f32">
                <a:pos x="f42" y="f89"/>
              </a:cxn>
            </a:cxnLst>
            <a:rect l="f39" t="f39" r="f42" b="f43"/>
            <a:pathLst>
              <a:path stroke="0">
                <a:moveTo>
                  <a:pt x="f39" y="f70"/>
                </a:moveTo>
                <a:lnTo>
                  <a:pt x="f65" y="f92"/>
                </a:lnTo>
                <a:lnTo>
                  <a:pt x="f65" y="f88"/>
                </a:lnTo>
                <a:arcTo wR="f47" hR="f74" stAng="f110" swAng="f116"/>
                <a:arcTo wR="f47" hR="f74" stAng="f118" swAng="f117"/>
                <a:lnTo>
                  <a:pt x="f65" y="f93"/>
                </a:lnTo>
                <a:close/>
              </a:path>
              <a:path stroke="0">
                <a:moveTo>
                  <a:pt x="f42" y="f78"/>
                </a:moveTo>
                <a:arcTo wR="f47" hR="f74" stAng="f7" swAng="f9"/>
                <a:lnTo>
                  <a:pt x="f39" y="f39"/>
                </a:lnTo>
                <a:arcTo wR="f47" hR="f74" stAng="f2" swAng="f1"/>
                <a:close/>
              </a:path>
              <a:path fill="none">
                <a:moveTo>
                  <a:pt x="f42" y="f78"/>
                </a:moveTo>
                <a:arcTo wR="f47" hR="f74" stAng="f7" swAng="f9"/>
                <a:lnTo>
                  <a:pt x="f39" y="f39"/>
                </a:lnTo>
                <a:arcTo wR="f47" hR="f74" stAng="f2" swAng="f1"/>
                <a:lnTo>
                  <a:pt x="f42" y="f78"/>
                </a:lnTo>
                <a:arcTo wR="f47" hR="f74" stAng="f7" swAng="f110"/>
                <a:lnTo>
                  <a:pt x="f65" y="f93"/>
                </a:lnTo>
                <a:lnTo>
                  <a:pt x="f39" y="f70"/>
                </a:lnTo>
                <a:lnTo>
                  <a:pt x="f65" y="f92"/>
                </a:lnTo>
                <a:lnTo>
                  <a:pt x="f65" y="f88"/>
                </a:lnTo>
                <a:arcTo wR="f47" hR="f74" stAng="f110" swAng="f116"/>
              </a:path>
            </a:pathLst>
          </a:custGeom>
          <a:solidFill>
            <a:srgbClr val="C0504D"/>
          </a:solidFill>
          <a:ln w="25402">
            <a:solidFill>
              <a:srgbClr val="8C3836"/>
            </a:solidFill>
            <a:prstDash val="solid"/>
          </a:ln>
          <a:effectLst>
            <a:reflection endPos="0" dir="5400000" sy="-100000" algn="bl" rotWithShape="0"/>
          </a:effectLst>
        </p:spPr>
        <p:txBody>
          <a:bodyPr anchor="ctr" anchorCtr="1"/>
          <a:lstStyle/>
          <a:p>
            <a:pPr algn="ctr" fontAlgn="auto">
              <a:spcBef>
                <a:spcPts val="0"/>
              </a:spcBef>
              <a:spcAft>
                <a:spcPts val="0"/>
              </a:spcAft>
              <a:defRPr sz="1800" b="0" i="0" u="none" strike="noStrike" kern="0" cap="none" spc="0" baseline="0">
                <a:solidFill>
                  <a:srgbClr val="000000"/>
                </a:solidFill>
                <a:uFillTx/>
              </a:defRPr>
            </a:pPr>
            <a:endParaRPr lang="es-ES">
              <a:solidFill>
                <a:srgbClr val="000000"/>
              </a:solidFill>
              <a:latin typeface="Arial"/>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16" presetClass="entr" presetSubtype="21" fill="hold" nodeType="afterEffect">
                                  <p:stCondLst>
                                    <p:cond delay="0"/>
                                  </p:stCondLst>
                                  <p:childTnLst>
                                    <p:set>
                                      <p:cBhvr>
                                        <p:cTn id="13" dur="1" fill="hold">
                                          <p:stCondLst>
                                            <p:cond delay="0"/>
                                          </p:stCondLst>
                                        </p:cTn>
                                        <p:tgtEl>
                                          <p:spTgt spid="5126"/>
                                        </p:tgtEl>
                                        <p:attrNameLst>
                                          <p:attrName>style.visibility</p:attrName>
                                        </p:attrNameLst>
                                      </p:cBhvr>
                                      <p:to>
                                        <p:strVal val="visible"/>
                                      </p:to>
                                    </p:set>
                                    <p:animEffect transition="in" filter="barn(inVertical)">
                                      <p:cBhvr>
                                        <p:cTn id="14" dur="5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1116013" y="3303588"/>
            <a:ext cx="6975475" cy="300513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sp>
        <p:nvSpPr>
          <p:cNvPr id="129026" name="1 Título"/>
          <p:cNvSpPr txBox="1">
            <a:spLocks noGrp="1"/>
          </p:cNvSpPr>
          <p:nvPr>
            <p:ph type="title"/>
          </p:nvPr>
        </p:nvSpPr>
        <p:spPr>
          <a:xfrm>
            <a:off x="457200" y="274638"/>
            <a:ext cx="8229600" cy="850900"/>
          </a:xfrm>
        </p:spPr>
        <p:txBody>
          <a:bodyPr/>
          <a:lstStyle/>
          <a:p>
            <a:pPr eaLnBrk="1"/>
            <a:r>
              <a:rPr smtClean="0">
                <a:latin typeface="Arial" charset="0"/>
              </a:rPr>
              <a:t>Nueva categoría de tarea</a:t>
            </a:r>
          </a:p>
        </p:txBody>
      </p:sp>
      <p:sp>
        <p:nvSpPr>
          <p:cNvPr id="129027" name="2 Marcador de contenido"/>
          <p:cNvSpPr txBox="1">
            <a:spLocks noGrp="1"/>
          </p:cNvSpPr>
          <p:nvPr>
            <p:ph idx="1"/>
          </p:nvPr>
        </p:nvSpPr>
        <p:spPr>
          <a:xfrm>
            <a:off x="457200" y="1700213"/>
            <a:ext cx="8229600" cy="4537075"/>
          </a:xfrm>
        </p:spPr>
        <p:txBody>
          <a:bodyPr/>
          <a:lstStyle/>
          <a:p>
            <a:pPr eaLnBrk="1"/>
            <a:r>
              <a:rPr sz="2400" smtClean="0">
                <a:latin typeface="Arial" charset="0"/>
              </a:rPr>
              <a:t>Permite organizar tareas en cada proyecto</a:t>
            </a:r>
          </a:p>
          <a:p>
            <a:pPr lvl="1" eaLnBrk="1"/>
            <a:r>
              <a:rPr sz="2000" smtClean="0">
                <a:latin typeface="Arial" charset="0"/>
              </a:rPr>
              <a:t>Por ejemplo: «Nueva Funcionalidad», «Error», «Petición»</a:t>
            </a:r>
          </a:p>
          <a:p>
            <a:pPr eaLnBrk="1"/>
            <a:r>
              <a:rPr sz="2400" smtClean="0">
                <a:latin typeface="Arial" charset="0"/>
              </a:rPr>
              <a:t>Posibilidad de auto-asignación  a un miembro al crear</a:t>
            </a:r>
          </a:p>
        </p:txBody>
      </p:sp>
      <p:grpSp>
        <p:nvGrpSpPr>
          <p:cNvPr id="5" name="4 Grupo"/>
          <p:cNvGrpSpPr>
            <a:grpSpLocks/>
          </p:cNvGrpSpPr>
          <p:nvPr/>
        </p:nvGrpSpPr>
        <p:grpSpPr bwMode="auto">
          <a:xfrm>
            <a:off x="1116013" y="3303588"/>
            <a:ext cx="6975475" cy="3005137"/>
            <a:chOff x="467544" y="3140968"/>
            <a:chExt cx="6976641" cy="3005322"/>
          </a:xfrm>
        </p:grpSpPr>
        <p:pic>
          <p:nvPicPr>
            <p:cNvPr id="129036" name="Picture 4"/>
            <p:cNvPicPr>
              <a:picLocks noChangeAspect="1" noChangeArrowheads="1"/>
            </p:cNvPicPr>
            <p:nvPr/>
          </p:nvPicPr>
          <p:blipFill>
            <a:blip r:embed="rId3"/>
            <a:srcRect/>
            <a:stretch>
              <a:fillRect/>
            </a:stretch>
          </p:blipFill>
          <p:spPr bwMode="auto">
            <a:xfrm>
              <a:off x="467544" y="3140968"/>
              <a:ext cx="6976641" cy="1395328"/>
            </a:xfrm>
            <a:prstGeom prst="rect">
              <a:avLst/>
            </a:prstGeom>
            <a:noFill/>
            <a:ln w="9525">
              <a:noFill/>
              <a:miter lim="800000"/>
              <a:headEnd/>
              <a:tailEnd/>
            </a:ln>
          </p:spPr>
        </p:pic>
        <p:pic>
          <p:nvPicPr>
            <p:cNvPr id="129037" name="Picture 6"/>
            <p:cNvPicPr>
              <a:picLocks noChangeAspect="1" noChangeArrowheads="1"/>
            </p:cNvPicPr>
            <p:nvPr/>
          </p:nvPicPr>
          <p:blipFill>
            <a:blip r:embed="rId4"/>
            <a:srcRect/>
            <a:stretch>
              <a:fillRect/>
            </a:stretch>
          </p:blipFill>
          <p:spPr bwMode="auto">
            <a:xfrm>
              <a:off x="467544" y="4536296"/>
              <a:ext cx="6976641" cy="1609994"/>
            </a:xfrm>
            <a:prstGeom prst="rect">
              <a:avLst/>
            </a:prstGeom>
            <a:noFill/>
            <a:ln w="9525">
              <a:noFill/>
              <a:miter lim="800000"/>
              <a:headEnd/>
              <a:tailEnd/>
            </a:ln>
          </p:spPr>
        </p:pic>
      </p:grpSp>
      <p:sp>
        <p:nvSpPr>
          <p:cNvPr id="14" name="3 Flecha a la derecha con bandas"/>
          <p:cNvSpPr>
            <a:spLocks/>
          </p:cNvSpPr>
          <p:nvPr/>
        </p:nvSpPr>
        <p:spPr bwMode="auto">
          <a:xfrm rot="-9398942">
            <a:off x="3570288" y="5853113"/>
            <a:ext cx="1093787" cy="409575"/>
          </a:xfrm>
          <a:custGeom>
            <a:avLst/>
            <a:gdLst>
              <a:gd name="T0" fmla="*/ 546948 w 21600"/>
              <a:gd name="T1" fmla="*/ 0 h 21600"/>
              <a:gd name="T2" fmla="*/ 1093896 w 21600"/>
              <a:gd name="T3" fmla="*/ 205095 h 21600"/>
              <a:gd name="T4" fmla="*/ 546948 w 21600"/>
              <a:gd name="T5" fmla="*/ 410190 h 21600"/>
              <a:gd name="T6" fmla="*/ 0 w 21600"/>
              <a:gd name="T7" fmla="*/ 205095 h 21600"/>
              <a:gd name="T8" fmla="*/ 742279 w 21600"/>
              <a:gd name="T9" fmla="*/ 0 h 21600"/>
              <a:gd name="T10" fmla="*/ 742279 w 21600"/>
              <a:gd name="T11" fmla="*/ 410190 h 21600"/>
              <a:gd name="T12" fmla="*/ 17694720 60000 65536"/>
              <a:gd name="T13" fmla="*/ 0 60000 65536"/>
              <a:gd name="T14" fmla="*/ 5898240 60000 65536"/>
              <a:gd name="T15" fmla="*/ 11796480 60000 65536"/>
              <a:gd name="T16" fmla="*/ 17694720 60000 65536"/>
              <a:gd name="T17" fmla="*/ 5898240 60000 65536"/>
              <a:gd name="T18" fmla="*/ 4000 w 21600"/>
              <a:gd name="T19" fmla="*/ 5400 h 21600"/>
              <a:gd name="T20" fmla="*/ 18129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657" y="0"/>
                </a:moveTo>
                <a:lnTo>
                  <a:pt x="21600" y="10800"/>
                </a:lnTo>
                <a:lnTo>
                  <a:pt x="14657" y="21800"/>
                </a:lnTo>
                <a:lnTo>
                  <a:pt x="14657" y="16200"/>
                </a:lnTo>
                <a:lnTo>
                  <a:pt x="4000" y="16200"/>
                </a:lnTo>
                <a:lnTo>
                  <a:pt x="4000" y="5400"/>
                </a:lnTo>
                <a:lnTo>
                  <a:pt x="14657" y="5400"/>
                </a:lnTo>
                <a:lnTo>
                  <a:pt x="14657" y="0"/>
                </a:lnTo>
                <a:moveTo>
                  <a:pt x="0" y="5400"/>
                </a:moveTo>
                <a:lnTo>
                  <a:pt x="0" y="16200"/>
                </a:lnTo>
                <a:lnTo>
                  <a:pt x="1000" y="16200"/>
                </a:lnTo>
                <a:lnTo>
                  <a:pt x="1000" y="5400"/>
                </a:lnTo>
                <a:lnTo>
                  <a:pt x="0" y="5400"/>
                </a:lnTo>
                <a:moveTo>
                  <a:pt x="2000" y="5400"/>
                </a:moveTo>
                <a:lnTo>
                  <a:pt x="2000" y="16200"/>
                </a:lnTo>
                <a:lnTo>
                  <a:pt x="3000" y="16200"/>
                </a:lnTo>
                <a:lnTo>
                  <a:pt x="3000" y="5400"/>
                </a:lnTo>
                <a:lnTo>
                  <a:pt x="2000" y="5400"/>
                </a:lnTo>
                <a:close/>
              </a:path>
            </a:pathLst>
          </a:custGeom>
          <a:solidFill>
            <a:srgbClr val="C0504D"/>
          </a:solidFill>
          <a:ln w="25402">
            <a:solidFill>
              <a:srgbClr val="8C3836"/>
            </a:solidFill>
            <a:prstDash val="solid"/>
            <a:round/>
            <a:headEnd/>
            <a:tailEnd/>
          </a:ln>
        </p:spPr>
        <p:txBody>
          <a:bodyPr anchor="ctr" anchorCtr="1"/>
          <a:lstStyle/>
          <a:p>
            <a:endParaRPr lang="en-US"/>
          </a:p>
        </p:txBody>
      </p:sp>
      <p:grpSp>
        <p:nvGrpSpPr>
          <p:cNvPr id="129030" name="3 Grupo"/>
          <p:cNvGrpSpPr>
            <a:grpSpLocks/>
          </p:cNvGrpSpPr>
          <p:nvPr/>
        </p:nvGrpSpPr>
        <p:grpSpPr bwMode="auto">
          <a:xfrm>
            <a:off x="4643438" y="4919663"/>
            <a:ext cx="3400425" cy="1533525"/>
            <a:chOff x="4644008" y="4919811"/>
            <a:chExt cx="3400425" cy="1533525"/>
          </a:xfrm>
        </p:grpSpPr>
        <p:grpSp>
          <p:nvGrpSpPr>
            <p:cNvPr id="129032" name="5 Grupo"/>
            <p:cNvGrpSpPr>
              <a:grpSpLocks/>
            </p:cNvGrpSpPr>
            <p:nvPr/>
          </p:nvGrpSpPr>
          <p:grpSpPr bwMode="auto">
            <a:xfrm>
              <a:off x="4644008" y="4919811"/>
              <a:ext cx="3400425" cy="1533525"/>
              <a:chOff x="4644008" y="4919811"/>
              <a:chExt cx="3400425" cy="1533525"/>
            </a:xfrm>
          </p:grpSpPr>
          <p:pic>
            <p:nvPicPr>
              <p:cNvPr id="8199" name="Picture 7"/>
              <p:cNvPicPr>
                <a:picLocks noChangeAspect="1" noChangeArrowheads="1"/>
              </p:cNvPicPr>
              <p:nvPr/>
            </p:nvPicPr>
            <p:blipFill>
              <a:blip r:embed="rId5"/>
              <a:srcRect/>
              <a:stretch>
                <a:fillRect/>
              </a:stretch>
            </p:blipFill>
            <p:spPr bwMode="auto">
              <a:xfrm>
                <a:off x="4644008" y="4919811"/>
                <a:ext cx="3400425" cy="1533525"/>
              </a:xfrm>
              <a:prstGeom prst="rect">
                <a:avLst/>
              </a:prstGeom>
              <a:ln>
                <a:solidFill>
                  <a:schemeClr val="accent2"/>
                </a:solidFill>
              </a:ln>
              <a:effectLst>
                <a:outerShdw blurRad="292100" dist="139700" dir="2700000" algn="tl" rotWithShape="0">
                  <a:srgbClr val="333333">
                    <a:alpha val="65000"/>
                  </a:srgbClr>
                </a:outerShdw>
              </a:effectLst>
              <a:extLst/>
            </p:spPr>
          </p:pic>
          <p:pic>
            <p:nvPicPr>
              <p:cNvPr id="129035" name="Picture 8"/>
              <p:cNvPicPr>
                <a:picLocks noChangeAspect="1" noChangeArrowheads="1"/>
              </p:cNvPicPr>
              <p:nvPr/>
            </p:nvPicPr>
            <p:blipFill>
              <a:blip r:embed="rId6"/>
              <a:srcRect/>
              <a:stretch>
                <a:fillRect/>
              </a:stretch>
            </p:blipFill>
            <p:spPr bwMode="auto">
              <a:xfrm>
                <a:off x="4705683" y="5339302"/>
                <a:ext cx="3277074" cy="826002"/>
              </a:xfrm>
              <a:prstGeom prst="rect">
                <a:avLst/>
              </a:prstGeom>
              <a:noFill/>
              <a:ln w="9525">
                <a:noFill/>
                <a:miter lim="800000"/>
                <a:headEnd/>
                <a:tailEnd/>
              </a:ln>
            </p:spPr>
          </p:pic>
        </p:grpSp>
        <p:pic>
          <p:nvPicPr>
            <p:cNvPr id="129033" name="Picture 2"/>
            <p:cNvPicPr>
              <a:picLocks noChangeAspect="1" noChangeArrowheads="1"/>
            </p:cNvPicPr>
            <p:nvPr/>
          </p:nvPicPr>
          <p:blipFill>
            <a:blip r:embed="rId7"/>
            <a:srcRect/>
            <a:stretch>
              <a:fillRect/>
            </a:stretch>
          </p:blipFill>
          <p:spPr bwMode="auto">
            <a:xfrm>
              <a:off x="4718631" y="5339302"/>
              <a:ext cx="3114675" cy="809625"/>
            </a:xfrm>
            <a:prstGeom prst="rect">
              <a:avLst/>
            </a:prstGeom>
            <a:noFill/>
            <a:ln w="9525">
              <a:noFill/>
              <a:miter lim="800000"/>
              <a:headEnd/>
              <a:tailEnd/>
            </a:ln>
          </p:spPr>
        </p:pic>
      </p:grpSp>
      <p:pic>
        <p:nvPicPr>
          <p:cNvPr id="1027" name="Picture 3"/>
          <p:cNvPicPr>
            <a:picLocks noChangeAspect="1" noChangeArrowheads="1"/>
          </p:cNvPicPr>
          <p:nvPr/>
        </p:nvPicPr>
        <p:blipFill>
          <a:blip r:embed="rId8"/>
          <a:srcRect/>
          <a:stretch>
            <a:fillRect/>
          </a:stretch>
        </p:blipFill>
        <p:spPr bwMode="auto">
          <a:xfrm>
            <a:off x="755650" y="5475288"/>
            <a:ext cx="3705225" cy="228600"/>
          </a:xfrm>
          <a:prstGeom prst="rect">
            <a:avLst/>
          </a:prstGeom>
          <a:noFill/>
          <a:ln w="9525">
            <a:solidFill>
              <a:schemeClr val="tx1"/>
            </a:solidFill>
            <a:miter lim="800000"/>
            <a:headEnd/>
            <a:tailEnd/>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randombar(horizont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027"/>
                                        </p:tgtEl>
                                        <p:attrNameLst>
                                          <p:attrName>style.visibility</p:attrName>
                                        </p:attrNameLst>
                                      </p:cBhvr>
                                      <p:to>
                                        <p:strVal val="visible"/>
                                      </p:to>
                                    </p:set>
                                    <p:animEffect transition="in" filter="fade">
                                      <p:cBhvr>
                                        <p:cTn id="19"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name="Slide24">
    <p:spTree>
      <p:nvGrpSpPr>
        <p:cNvPr id="1" name=""/>
        <p:cNvGrpSpPr/>
        <p:nvPr/>
      </p:nvGrpSpPr>
      <p:grpSpPr>
        <a:xfrm>
          <a:off x="0" y="0"/>
          <a:ext cx="0" cy="0"/>
          <a:chOff x="0" y="0"/>
          <a:chExt cx="0" cy="0"/>
        </a:xfrm>
      </p:grpSpPr>
      <p:sp>
        <p:nvSpPr>
          <p:cNvPr id="131073" name="1 Título"/>
          <p:cNvSpPr txBox="1">
            <a:spLocks noGrp="1"/>
          </p:cNvSpPr>
          <p:nvPr>
            <p:ph type="title"/>
          </p:nvPr>
        </p:nvSpPr>
        <p:spPr>
          <a:xfrm>
            <a:off x="457200" y="274638"/>
            <a:ext cx="8229600" cy="850900"/>
          </a:xfrm>
        </p:spPr>
        <p:txBody>
          <a:bodyPr/>
          <a:lstStyle/>
          <a:p>
            <a:pPr eaLnBrk="1"/>
            <a:r>
              <a:rPr smtClean="0">
                <a:latin typeface="Arial" charset="0"/>
              </a:rPr>
              <a:t>Conexión con el repositorio (I)</a:t>
            </a:r>
          </a:p>
        </p:txBody>
      </p:sp>
      <p:sp>
        <p:nvSpPr>
          <p:cNvPr id="3" name="2 Marcador de contenido"/>
          <p:cNvSpPr txBox="1">
            <a:spLocks noGrp="1"/>
          </p:cNvSpPr>
          <p:nvPr>
            <p:ph idx="1"/>
          </p:nvPr>
        </p:nvSpPr>
        <p:spPr>
          <a:xfrm>
            <a:off x="457200" y="1700213"/>
            <a:ext cx="8229600" cy="4537075"/>
          </a:xfrm>
        </p:spPr>
        <p:txBody>
          <a:bodyPr/>
          <a:lstStyle/>
          <a:p>
            <a:pPr marL="457200" indent="-457200" eaLnBrk="1" fontAlgn="auto">
              <a:spcAft>
                <a:spcPts val="0"/>
              </a:spcAft>
              <a:buFont typeface="+mj-lt"/>
              <a:buAutoNum type="arabicPeriod"/>
              <a:defRPr/>
            </a:pPr>
            <a:r>
              <a:rPr sz="2400" dirty="0"/>
              <a:t>Creación automática del repositorio:</a:t>
            </a:r>
          </a:p>
          <a:p>
            <a:pPr eaLnBrk="1" fontAlgn="auto">
              <a:spcAft>
                <a:spcPts val="0"/>
              </a:spcAft>
              <a:buFont typeface="Arial" pitchFamily="34"/>
              <a:buChar char="•"/>
              <a:defRPr/>
            </a:pPr>
            <a:endParaRPr sz="2400" dirty="0"/>
          </a:p>
          <a:p>
            <a:pPr eaLnBrk="1" fontAlgn="auto">
              <a:spcAft>
                <a:spcPts val="0"/>
              </a:spcAft>
              <a:buFont typeface="Arial" pitchFamily="34"/>
              <a:buChar char="•"/>
              <a:defRPr/>
            </a:pPr>
            <a:endParaRPr sz="2400" dirty="0"/>
          </a:p>
          <a:p>
            <a:pPr eaLnBrk="1" fontAlgn="auto">
              <a:spcAft>
                <a:spcPts val="0"/>
              </a:spcAft>
              <a:buFont typeface="Arial" pitchFamily="34"/>
              <a:buChar char="•"/>
              <a:defRPr/>
            </a:pPr>
            <a:endParaRPr sz="2400" dirty="0"/>
          </a:p>
          <a:p>
            <a:pPr eaLnBrk="1" fontAlgn="auto">
              <a:spcAft>
                <a:spcPts val="0"/>
              </a:spcAft>
              <a:buFont typeface="Arial" pitchFamily="34"/>
              <a:buChar char="•"/>
              <a:defRPr/>
            </a:pPr>
            <a:endParaRPr sz="2400" dirty="0"/>
          </a:p>
          <a:p>
            <a:pPr eaLnBrk="1" fontAlgn="auto">
              <a:spcAft>
                <a:spcPts val="0"/>
              </a:spcAft>
              <a:buFont typeface="Arial" pitchFamily="34"/>
              <a:buChar char="•"/>
              <a:defRPr/>
            </a:pPr>
            <a:endParaRPr sz="2400" dirty="0"/>
          </a:p>
          <a:p>
            <a:pPr eaLnBrk="1" fontAlgn="auto">
              <a:spcAft>
                <a:spcPts val="0"/>
              </a:spcAft>
              <a:buFont typeface="Arial" pitchFamily="34"/>
              <a:buChar char="•"/>
              <a:defRPr/>
            </a:pPr>
            <a:endParaRPr sz="2400" dirty="0"/>
          </a:p>
          <a:p>
            <a:pPr eaLnBrk="1" fontAlgn="auto">
              <a:spcAft>
                <a:spcPts val="0"/>
              </a:spcAft>
              <a:buFont typeface="Arial" pitchFamily="34"/>
              <a:buChar char="•"/>
              <a:defRPr/>
            </a:pPr>
            <a:endParaRPr sz="2400" dirty="0"/>
          </a:p>
          <a:p>
            <a:pPr marL="457200" indent="-457200" eaLnBrk="1" fontAlgn="auto">
              <a:spcAft>
                <a:spcPts val="0"/>
              </a:spcAft>
              <a:buFont typeface="+mj-lt"/>
              <a:buAutoNum type="arabicPeriod" startAt="2"/>
              <a:defRPr/>
            </a:pPr>
            <a:r>
              <a:rPr sz="2400" dirty="0"/>
              <a:t>Copiar la URL que genera automáticamente </a:t>
            </a:r>
            <a:r>
              <a:rPr sz="2400" dirty="0" smtClean="0"/>
              <a:t>ProjETSII</a:t>
            </a:r>
            <a:endParaRPr sz="2400" dirty="0"/>
          </a:p>
          <a:p>
            <a:pPr eaLnBrk="1" fontAlgn="auto">
              <a:spcAft>
                <a:spcPts val="0"/>
              </a:spcAft>
              <a:buFont typeface="Arial" pitchFamily="34"/>
              <a:buChar char="•"/>
              <a:defRPr/>
            </a:pPr>
            <a:endParaRPr sz="2400" dirty="0"/>
          </a:p>
          <a:p>
            <a:pPr eaLnBrk="1" fontAlgn="auto">
              <a:spcAft>
                <a:spcPts val="0"/>
              </a:spcAft>
              <a:buFont typeface="Arial" pitchFamily="34"/>
              <a:buChar char="•"/>
              <a:defRPr/>
            </a:pPr>
            <a:endParaRPr sz="2400" dirty="0"/>
          </a:p>
          <a:p>
            <a:pPr eaLnBrk="1" fontAlgn="auto">
              <a:spcAft>
                <a:spcPts val="0"/>
              </a:spcAft>
              <a:buFont typeface="Arial" pitchFamily="34"/>
              <a:buChar char="•"/>
              <a:defRPr/>
            </a:pPr>
            <a:endParaRPr sz="2400" dirty="0"/>
          </a:p>
          <a:p>
            <a:pPr eaLnBrk="1" fontAlgn="auto">
              <a:spcAft>
                <a:spcPts val="0"/>
              </a:spcAft>
              <a:buFont typeface="Arial" pitchFamily="34"/>
              <a:buChar char="•"/>
              <a:defRPr/>
            </a:pPr>
            <a:endParaRPr sz="2400" dirty="0"/>
          </a:p>
          <a:p>
            <a:pPr eaLnBrk="1" fontAlgn="auto">
              <a:spcAft>
                <a:spcPts val="0"/>
              </a:spcAft>
              <a:buFont typeface="Arial" pitchFamily="34"/>
              <a:buChar char="•"/>
              <a:defRPr/>
            </a:pPr>
            <a:endParaRPr sz="2400" dirty="0"/>
          </a:p>
          <a:p>
            <a:pPr eaLnBrk="1" fontAlgn="auto">
              <a:spcAft>
                <a:spcPts val="0"/>
              </a:spcAft>
              <a:buFont typeface="Arial" pitchFamily="34"/>
              <a:buChar char="•"/>
              <a:defRPr/>
            </a:pPr>
            <a:endParaRPr sz="2400" dirty="0"/>
          </a:p>
        </p:txBody>
      </p:sp>
      <p:pic>
        <p:nvPicPr>
          <p:cNvPr id="4" name="Picture 2"/>
          <p:cNvPicPr>
            <a:picLocks noChangeAspect="1"/>
          </p:cNvPicPr>
          <p:nvPr/>
        </p:nvPicPr>
        <p:blipFill>
          <a:blip r:embed="rId3"/>
          <a:srcRect t="26385" r="28250"/>
          <a:stretch>
            <a:fillRect/>
          </a:stretch>
        </p:blipFill>
        <p:spPr bwMode="auto">
          <a:xfrm>
            <a:off x="827088" y="4076700"/>
            <a:ext cx="7727950" cy="1296988"/>
          </a:xfrm>
          <a:prstGeom prst="rect">
            <a:avLst/>
          </a:prstGeom>
          <a:noFill/>
          <a:ln w="9525">
            <a:solidFill>
              <a:schemeClr val="accent2"/>
            </a:solidFill>
            <a:miter lim="800000"/>
            <a:headEnd/>
            <a:tailEnd/>
          </a:ln>
        </p:spPr>
      </p:pic>
      <p:pic>
        <p:nvPicPr>
          <p:cNvPr id="131076" name="Picture 3"/>
          <p:cNvPicPr>
            <a:picLocks noChangeAspect="1"/>
          </p:cNvPicPr>
          <p:nvPr/>
        </p:nvPicPr>
        <p:blipFill>
          <a:blip r:embed="rId4"/>
          <a:srcRect r="2907" b="15787"/>
          <a:stretch>
            <a:fillRect/>
          </a:stretch>
        </p:blipFill>
        <p:spPr bwMode="auto">
          <a:xfrm>
            <a:off x="258763" y="2320925"/>
            <a:ext cx="8705850" cy="1136650"/>
          </a:xfrm>
          <a:prstGeom prst="rect">
            <a:avLst/>
          </a:prstGeom>
          <a:noFill/>
          <a:ln w="9525">
            <a:solidFill>
              <a:schemeClr val="accent2"/>
            </a:solidFill>
            <a:miter lim="800000"/>
            <a:headEnd/>
            <a:tailEnd/>
          </a:ln>
        </p:spPr>
      </p:pic>
      <p:sp>
        <p:nvSpPr>
          <p:cNvPr id="6" name="3 Flecha a la derecha con bandas"/>
          <p:cNvSpPr>
            <a:spLocks/>
          </p:cNvSpPr>
          <p:nvPr/>
        </p:nvSpPr>
        <p:spPr bwMode="auto">
          <a:xfrm rot="5400013">
            <a:off x="4061619" y="3588544"/>
            <a:ext cx="711200" cy="411162"/>
          </a:xfrm>
          <a:custGeom>
            <a:avLst/>
            <a:gdLst>
              <a:gd name="T0" fmla="*/ 355039 w 21600"/>
              <a:gd name="T1" fmla="*/ 0 h 21600"/>
              <a:gd name="T2" fmla="*/ 710077 w 21600"/>
              <a:gd name="T3" fmla="*/ 205095 h 21600"/>
              <a:gd name="T4" fmla="*/ 355039 w 21600"/>
              <a:gd name="T5" fmla="*/ 410190 h 21600"/>
              <a:gd name="T6" fmla="*/ 0 w 21600"/>
              <a:gd name="T7" fmla="*/ 205095 h 21600"/>
              <a:gd name="T8" fmla="*/ 481833 w 21600"/>
              <a:gd name="T9" fmla="*/ 0 h 21600"/>
              <a:gd name="T10" fmla="*/ 481833 w 21600"/>
              <a:gd name="T11" fmla="*/ 410190 h 21600"/>
              <a:gd name="T12" fmla="*/ 17694720 60000 65536"/>
              <a:gd name="T13" fmla="*/ 0 60000 65536"/>
              <a:gd name="T14" fmla="*/ 5898240 60000 65536"/>
              <a:gd name="T15" fmla="*/ 11796480 60000 65536"/>
              <a:gd name="T16" fmla="*/ 17694720 60000 65536"/>
              <a:gd name="T17" fmla="*/ 5898240 60000 65536"/>
              <a:gd name="T18" fmla="*/ 4000 w 21600"/>
              <a:gd name="T19" fmla="*/ 5400 h 21600"/>
              <a:gd name="T20" fmla="*/ 1812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657" y="0"/>
                </a:moveTo>
                <a:lnTo>
                  <a:pt x="21600" y="10800"/>
                </a:lnTo>
                <a:lnTo>
                  <a:pt x="14657" y="21800"/>
                </a:lnTo>
                <a:lnTo>
                  <a:pt x="14657" y="16200"/>
                </a:lnTo>
                <a:lnTo>
                  <a:pt x="4000" y="16200"/>
                </a:lnTo>
                <a:lnTo>
                  <a:pt x="4000" y="5400"/>
                </a:lnTo>
                <a:lnTo>
                  <a:pt x="14657" y="5400"/>
                </a:lnTo>
                <a:lnTo>
                  <a:pt x="14657" y="0"/>
                </a:lnTo>
                <a:moveTo>
                  <a:pt x="0" y="5400"/>
                </a:moveTo>
                <a:lnTo>
                  <a:pt x="0" y="16200"/>
                </a:lnTo>
                <a:lnTo>
                  <a:pt x="1000" y="16200"/>
                </a:lnTo>
                <a:lnTo>
                  <a:pt x="1000" y="5400"/>
                </a:lnTo>
                <a:lnTo>
                  <a:pt x="0" y="5400"/>
                </a:lnTo>
                <a:moveTo>
                  <a:pt x="2000" y="5400"/>
                </a:moveTo>
                <a:lnTo>
                  <a:pt x="2000" y="16200"/>
                </a:lnTo>
                <a:lnTo>
                  <a:pt x="3000" y="16200"/>
                </a:lnTo>
                <a:lnTo>
                  <a:pt x="3000" y="5400"/>
                </a:lnTo>
                <a:lnTo>
                  <a:pt x="2000" y="5400"/>
                </a:lnTo>
                <a:close/>
              </a:path>
            </a:pathLst>
          </a:custGeom>
          <a:solidFill>
            <a:srgbClr val="C0504D"/>
          </a:solidFill>
          <a:ln w="25402">
            <a:solidFill>
              <a:srgbClr val="8C3836"/>
            </a:solidFill>
            <a:prstDash val="solid"/>
            <a:round/>
            <a:headEnd/>
            <a:tailEnd/>
          </a:ln>
        </p:spPr>
        <p:txBody>
          <a:bodyPr anchor="ctr" anchorCtr="1"/>
          <a:lstStyle/>
          <a:p>
            <a:endParaRPr lang="en-US"/>
          </a:p>
        </p:txBody>
      </p:sp>
      <p:sp>
        <p:nvSpPr>
          <p:cNvPr id="7" name="7 Elipse"/>
          <p:cNvSpPr>
            <a:spLocks/>
          </p:cNvSpPr>
          <p:nvPr/>
        </p:nvSpPr>
        <p:spPr bwMode="auto">
          <a:xfrm>
            <a:off x="2124075" y="4745038"/>
            <a:ext cx="4319588" cy="534987"/>
          </a:xfrm>
          <a:custGeom>
            <a:avLst/>
            <a:gdLst>
              <a:gd name="T0" fmla="*/ 2160238 w 4320475"/>
              <a:gd name="T1" fmla="*/ 0 h 535061"/>
              <a:gd name="T2" fmla="*/ 4320475 w 4320475"/>
              <a:gd name="T3" fmla="*/ 267531 h 535061"/>
              <a:gd name="T4" fmla="*/ 2160238 w 4320475"/>
              <a:gd name="T5" fmla="*/ 535061 h 535061"/>
              <a:gd name="T6" fmla="*/ 0 w 4320475"/>
              <a:gd name="T7" fmla="*/ 267531 h 535061"/>
              <a:gd name="T8" fmla="*/ 632719 w 4320475"/>
              <a:gd name="T9" fmla="*/ 78358 h 535061"/>
              <a:gd name="T10" fmla="*/ 632719 w 4320475"/>
              <a:gd name="T11" fmla="*/ 456703 h 535061"/>
              <a:gd name="T12" fmla="*/ 3687756 w 4320475"/>
              <a:gd name="T13" fmla="*/ 456703 h 535061"/>
              <a:gd name="T14" fmla="*/ 3687756 w 4320475"/>
              <a:gd name="T15" fmla="*/ 78358 h 535061"/>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632719 w 4320475"/>
              <a:gd name="T25" fmla="*/ 78358 h 535061"/>
              <a:gd name="T26" fmla="*/ 3687756 w 4320475"/>
              <a:gd name="T27" fmla="*/ 456703 h 5350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20475" h="535061">
                <a:moveTo>
                  <a:pt x="0" y="267531"/>
                </a:moveTo>
                <a:lnTo>
                  <a:pt x="0" y="267531"/>
                </a:lnTo>
                <a:cubicBezTo>
                  <a:pt x="0" y="267532"/>
                  <a:pt x="0" y="267533"/>
                  <a:pt x="0" y="267533"/>
                </a:cubicBezTo>
                <a:cubicBezTo>
                  <a:pt x="0" y="415287"/>
                  <a:pt x="967171" y="535065"/>
                  <a:pt x="2160238" y="535065"/>
                </a:cubicBezTo>
                <a:cubicBezTo>
                  <a:pt x="3353304" y="535065"/>
                  <a:pt x="4320476" y="415287"/>
                  <a:pt x="4320476" y="267534"/>
                </a:cubicBezTo>
                <a:cubicBezTo>
                  <a:pt x="4320476" y="119780"/>
                  <a:pt x="3353304" y="3"/>
                  <a:pt x="2160238" y="3"/>
                </a:cubicBezTo>
                <a:cubicBezTo>
                  <a:pt x="967180" y="2"/>
                  <a:pt x="13" y="119778"/>
                  <a:pt x="0" y="267531"/>
                </a:cubicBezTo>
                <a:close/>
              </a:path>
            </a:pathLst>
          </a:custGeom>
          <a:noFill/>
          <a:ln w="25402">
            <a:solidFill>
              <a:srgbClr val="C0504D"/>
            </a:solidFill>
            <a:prstDash val="solid"/>
            <a:round/>
            <a:headEnd/>
            <a:tailEnd/>
          </a:ln>
        </p:spPr>
        <p:txBody>
          <a:bodyPr anchor="ctr" anchorCtr="1"/>
          <a:lstStyle/>
          <a:p>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name="Slide26">
    <p:spTree>
      <p:nvGrpSpPr>
        <p:cNvPr id="1" name=""/>
        <p:cNvGrpSpPr/>
        <p:nvPr/>
      </p:nvGrpSpPr>
      <p:grpSpPr>
        <a:xfrm>
          <a:off x="0" y="0"/>
          <a:ext cx="0" cy="0"/>
          <a:chOff x="0" y="0"/>
          <a:chExt cx="0" cy="0"/>
        </a:xfrm>
      </p:grpSpPr>
      <p:sp>
        <p:nvSpPr>
          <p:cNvPr id="133121" name="1 Título"/>
          <p:cNvSpPr txBox="1">
            <a:spLocks noGrp="1"/>
          </p:cNvSpPr>
          <p:nvPr>
            <p:ph type="title"/>
          </p:nvPr>
        </p:nvSpPr>
        <p:spPr>
          <a:xfrm>
            <a:off x="457200" y="274638"/>
            <a:ext cx="8229600" cy="850900"/>
          </a:xfrm>
        </p:spPr>
        <p:txBody>
          <a:bodyPr/>
          <a:lstStyle/>
          <a:p>
            <a:pPr eaLnBrk="1"/>
            <a:r>
              <a:rPr smtClean="0">
                <a:latin typeface="Arial" charset="0"/>
              </a:rPr>
              <a:t>Conexión con el repositorio (II)</a:t>
            </a:r>
          </a:p>
        </p:txBody>
      </p:sp>
      <p:sp>
        <p:nvSpPr>
          <p:cNvPr id="3" name="2 Marcador de contenido"/>
          <p:cNvSpPr txBox="1">
            <a:spLocks noGrp="1"/>
          </p:cNvSpPr>
          <p:nvPr>
            <p:ph idx="1"/>
          </p:nvPr>
        </p:nvSpPr>
        <p:spPr>
          <a:xfrm>
            <a:off x="457200" y="1700213"/>
            <a:ext cx="8229600" cy="4537075"/>
          </a:xfrm>
        </p:spPr>
        <p:txBody>
          <a:bodyPr/>
          <a:lstStyle/>
          <a:p>
            <a:pPr marL="457200" indent="-457200" eaLnBrk="1" fontAlgn="auto">
              <a:spcAft>
                <a:spcPts val="0"/>
              </a:spcAft>
              <a:buFont typeface="Calibri"/>
              <a:buAutoNum type="arabicPeriod" startAt="3"/>
              <a:defRPr/>
            </a:pPr>
            <a:r>
              <a:rPr sz="2400" dirty="0"/>
              <a:t>Crear el repositorio en local, por ejemplo con el nombre del proyecto «Hola Mundo»</a:t>
            </a:r>
          </a:p>
          <a:p>
            <a:pPr marL="457200" indent="-457200" eaLnBrk="1" fontAlgn="auto">
              <a:spcAft>
                <a:spcPts val="0"/>
              </a:spcAft>
              <a:buFont typeface="Calibri"/>
              <a:buAutoNum type="arabicPeriod" startAt="4"/>
              <a:defRPr/>
            </a:pPr>
            <a:r>
              <a:rPr sz="2400" dirty="0"/>
              <a:t>Obtener el repositorio en local con el cliente SVN elegido (</a:t>
            </a:r>
            <a:r>
              <a:rPr sz="2400" i="1" dirty="0" err="1"/>
              <a:t>checkout</a:t>
            </a:r>
            <a:r>
              <a:rPr sz="2400" dirty="0"/>
              <a:t>) </a:t>
            </a:r>
          </a:p>
          <a:p>
            <a:pPr eaLnBrk="1" fontAlgn="auto">
              <a:spcAft>
                <a:spcPts val="0"/>
              </a:spcAft>
              <a:buFont typeface="Arial" pitchFamily="34"/>
              <a:buChar char="•"/>
              <a:defRPr/>
            </a:pPr>
            <a:endParaRPr sz="2400" dirty="0"/>
          </a:p>
          <a:p>
            <a:pPr eaLnBrk="1" fontAlgn="auto">
              <a:spcAft>
                <a:spcPts val="0"/>
              </a:spcAft>
              <a:buFont typeface="Arial" pitchFamily="34"/>
              <a:buChar char="•"/>
              <a:defRPr/>
            </a:pPr>
            <a:endParaRPr sz="2400" dirty="0"/>
          </a:p>
          <a:p>
            <a:pPr eaLnBrk="1" fontAlgn="auto">
              <a:spcAft>
                <a:spcPts val="0"/>
              </a:spcAft>
              <a:buFont typeface="Arial" pitchFamily="34"/>
              <a:buChar char="•"/>
              <a:defRPr/>
            </a:pPr>
            <a:endParaRPr sz="2400" dirty="0"/>
          </a:p>
          <a:p>
            <a:pPr eaLnBrk="1" fontAlgn="auto">
              <a:spcAft>
                <a:spcPts val="0"/>
              </a:spcAft>
              <a:buFont typeface="Arial" pitchFamily="34"/>
              <a:buChar char="•"/>
              <a:defRPr/>
            </a:pPr>
            <a:endParaRPr sz="2400" dirty="0"/>
          </a:p>
          <a:p>
            <a:pPr eaLnBrk="1" fontAlgn="auto">
              <a:spcAft>
                <a:spcPts val="0"/>
              </a:spcAft>
              <a:buFont typeface="Arial" pitchFamily="34"/>
              <a:buChar char="•"/>
              <a:defRPr/>
            </a:pPr>
            <a:endParaRPr sz="2400" dirty="0"/>
          </a:p>
          <a:p>
            <a:pPr eaLnBrk="1" fontAlgn="auto">
              <a:spcAft>
                <a:spcPts val="0"/>
              </a:spcAft>
              <a:buFont typeface="Arial" pitchFamily="34"/>
              <a:buChar char="•"/>
              <a:defRPr/>
            </a:pPr>
            <a:endParaRPr sz="2400" dirty="0"/>
          </a:p>
          <a:p>
            <a:pPr eaLnBrk="1" fontAlgn="auto">
              <a:spcAft>
                <a:spcPts val="0"/>
              </a:spcAft>
              <a:buFont typeface="Arial" pitchFamily="34"/>
              <a:buChar char="•"/>
              <a:defRPr/>
            </a:pPr>
            <a:endParaRPr sz="2400" dirty="0"/>
          </a:p>
          <a:p>
            <a:pPr eaLnBrk="1" fontAlgn="auto">
              <a:spcAft>
                <a:spcPts val="0"/>
              </a:spcAft>
              <a:buFont typeface="Arial" pitchFamily="34"/>
              <a:buChar char="•"/>
              <a:defRPr/>
            </a:pPr>
            <a:endParaRPr dirty="0"/>
          </a:p>
        </p:txBody>
      </p:sp>
      <p:pic>
        <p:nvPicPr>
          <p:cNvPr id="133123" name="Picture 2"/>
          <p:cNvPicPr>
            <a:picLocks noChangeAspect="1"/>
          </p:cNvPicPr>
          <p:nvPr/>
        </p:nvPicPr>
        <p:blipFill>
          <a:blip r:embed="rId3"/>
          <a:srcRect/>
          <a:stretch>
            <a:fillRect/>
          </a:stretch>
        </p:blipFill>
        <p:spPr bwMode="auto">
          <a:xfrm>
            <a:off x="250825" y="3676650"/>
            <a:ext cx="4514850" cy="2200275"/>
          </a:xfrm>
          <a:prstGeom prst="rect">
            <a:avLst/>
          </a:prstGeom>
          <a:noFill/>
          <a:ln w="9525">
            <a:noFill/>
            <a:miter lim="800000"/>
            <a:headEnd/>
            <a:tailEnd/>
          </a:ln>
        </p:spPr>
      </p:pic>
      <p:pic>
        <p:nvPicPr>
          <p:cNvPr id="5" name="Picture 3"/>
          <p:cNvPicPr>
            <a:picLocks noChangeAspect="1"/>
          </p:cNvPicPr>
          <p:nvPr/>
        </p:nvPicPr>
        <p:blipFill>
          <a:blip r:embed="rId4"/>
          <a:srcRect/>
          <a:stretch>
            <a:fillRect/>
          </a:stretch>
        </p:blipFill>
        <p:spPr bwMode="auto">
          <a:xfrm>
            <a:off x="4887913" y="2997200"/>
            <a:ext cx="4148137" cy="3222625"/>
          </a:xfrm>
          <a:prstGeom prst="rect">
            <a:avLst/>
          </a:prstGeom>
          <a:noFill/>
          <a:ln w="9525">
            <a:noFill/>
            <a:miter lim="800000"/>
            <a:headEnd/>
            <a:tailEnd/>
          </a:ln>
        </p:spPr>
      </p:pic>
      <p:sp>
        <p:nvSpPr>
          <p:cNvPr id="6" name="8 Flecha a la derecha con bandas"/>
          <p:cNvSpPr>
            <a:spLocks/>
          </p:cNvSpPr>
          <p:nvPr/>
        </p:nvSpPr>
        <p:spPr bwMode="auto">
          <a:xfrm>
            <a:off x="4365625" y="4819650"/>
            <a:ext cx="638175" cy="409575"/>
          </a:xfrm>
          <a:custGeom>
            <a:avLst/>
            <a:gdLst>
              <a:gd name="T0" fmla="*/ 319034 w 21600"/>
              <a:gd name="T1" fmla="*/ 0 h 21600"/>
              <a:gd name="T2" fmla="*/ 638068 w 21600"/>
              <a:gd name="T3" fmla="*/ 205095 h 21600"/>
              <a:gd name="T4" fmla="*/ 319034 w 21600"/>
              <a:gd name="T5" fmla="*/ 410190 h 21600"/>
              <a:gd name="T6" fmla="*/ 0 w 21600"/>
              <a:gd name="T7" fmla="*/ 205095 h 21600"/>
              <a:gd name="T8" fmla="*/ 432970 w 21600"/>
              <a:gd name="T9" fmla="*/ 0 h 21600"/>
              <a:gd name="T10" fmla="*/ 432970 w 21600"/>
              <a:gd name="T11" fmla="*/ 410190 h 21600"/>
              <a:gd name="T12" fmla="*/ 17694720 60000 65536"/>
              <a:gd name="T13" fmla="*/ 0 60000 65536"/>
              <a:gd name="T14" fmla="*/ 5898240 60000 65536"/>
              <a:gd name="T15" fmla="*/ 11796480 60000 65536"/>
              <a:gd name="T16" fmla="*/ 17694720 60000 65536"/>
              <a:gd name="T17" fmla="*/ 5898240 60000 65536"/>
              <a:gd name="T18" fmla="*/ 4000 w 21600"/>
              <a:gd name="T19" fmla="*/ 5400 h 21600"/>
              <a:gd name="T20" fmla="*/ 1812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657" y="0"/>
                </a:moveTo>
                <a:lnTo>
                  <a:pt x="21600" y="10800"/>
                </a:lnTo>
                <a:lnTo>
                  <a:pt x="14657" y="21800"/>
                </a:lnTo>
                <a:lnTo>
                  <a:pt x="14657" y="16200"/>
                </a:lnTo>
                <a:lnTo>
                  <a:pt x="4000" y="16200"/>
                </a:lnTo>
                <a:lnTo>
                  <a:pt x="4000" y="5400"/>
                </a:lnTo>
                <a:lnTo>
                  <a:pt x="14657" y="5400"/>
                </a:lnTo>
                <a:lnTo>
                  <a:pt x="14657" y="0"/>
                </a:lnTo>
                <a:moveTo>
                  <a:pt x="0" y="5400"/>
                </a:moveTo>
                <a:lnTo>
                  <a:pt x="0" y="16200"/>
                </a:lnTo>
                <a:lnTo>
                  <a:pt x="1000" y="16200"/>
                </a:lnTo>
                <a:lnTo>
                  <a:pt x="1000" y="5400"/>
                </a:lnTo>
                <a:lnTo>
                  <a:pt x="0" y="5400"/>
                </a:lnTo>
                <a:moveTo>
                  <a:pt x="2000" y="5400"/>
                </a:moveTo>
                <a:lnTo>
                  <a:pt x="2000" y="16200"/>
                </a:lnTo>
                <a:lnTo>
                  <a:pt x="3000" y="16200"/>
                </a:lnTo>
                <a:lnTo>
                  <a:pt x="3000" y="5400"/>
                </a:lnTo>
                <a:lnTo>
                  <a:pt x="2000" y="5400"/>
                </a:lnTo>
                <a:close/>
              </a:path>
            </a:pathLst>
          </a:custGeom>
          <a:solidFill>
            <a:srgbClr val="C0504D"/>
          </a:solidFill>
          <a:ln w="25402">
            <a:solidFill>
              <a:srgbClr val="8C3836"/>
            </a:solidFill>
            <a:prstDash val="solid"/>
            <a:round/>
            <a:headEnd/>
            <a:tailEnd/>
          </a:ln>
        </p:spPr>
        <p:txBody>
          <a:bodyPr anchor="ctr" anchorCtr="1"/>
          <a:lstStyle/>
          <a:p>
            <a:endParaRPr lang="en-US"/>
          </a:p>
        </p:txBody>
      </p:sp>
      <p:sp>
        <p:nvSpPr>
          <p:cNvPr id="7" name="7 Elipse"/>
          <p:cNvSpPr>
            <a:spLocks/>
          </p:cNvSpPr>
          <p:nvPr/>
        </p:nvSpPr>
        <p:spPr bwMode="auto">
          <a:xfrm>
            <a:off x="5148263" y="3527425"/>
            <a:ext cx="3024187" cy="549275"/>
          </a:xfrm>
          <a:custGeom>
            <a:avLst/>
            <a:gdLst>
              <a:gd name="T0" fmla="*/ 1512168 w 3024336"/>
              <a:gd name="T1" fmla="*/ 0 h 549875"/>
              <a:gd name="T2" fmla="*/ 3024336 w 3024336"/>
              <a:gd name="T3" fmla="*/ 274938 h 549875"/>
              <a:gd name="T4" fmla="*/ 1512168 w 3024336"/>
              <a:gd name="T5" fmla="*/ 549875 h 549875"/>
              <a:gd name="T6" fmla="*/ 0 w 3024336"/>
              <a:gd name="T7" fmla="*/ 274938 h 549875"/>
              <a:gd name="T8" fmla="*/ 442904 w 3024336"/>
              <a:gd name="T9" fmla="*/ 80527 h 549875"/>
              <a:gd name="T10" fmla="*/ 442904 w 3024336"/>
              <a:gd name="T11" fmla="*/ 469348 h 549875"/>
              <a:gd name="T12" fmla="*/ 2581432 w 3024336"/>
              <a:gd name="T13" fmla="*/ 469348 h 549875"/>
              <a:gd name="T14" fmla="*/ 2581432 w 3024336"/>
              <a:gd name="T15" fmla="*/ 80527 h 549875"/>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442904 w 3024336"/>
              <a:gd name="T25" fmla="*/ 80527 h 549875"/>
              <a:gd name="T26" fmla="*/ 2581432 w 3024336"/>
              <a:gd name="T27" fmla="*/ 469348 h 54987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24336" h="549875">
                <a:moveTo>
                  <a:pt x="0" y="274937"/>
                </a:moveTo>
                <a:lnTo>
                  <a:pt x="0" y="274937"/>
                </a:lnTo>
                <a:cubicBezTo>
                  <a:pt x="0" y="274937"/>
                  <a:pt x="0" y="274938"/>
                  <a:pt x="0" y="274938"/>
                </a:cubicBezTo>
                <a:cubicBezTo>
                  <a:pt x="0" y="426782"/>
                  <a:pt x="677020" y="549876"/>
                  <a:pt x="1512168" y="549876"/>
                </a:cubicBezTo>
                <a:cubicBezTo>
                  <a:pt x="2347315" y="549876"/>
                  <a:pt x="3024336" y="426782"/>
                  <a:pt x="3024336" y="274939"/>
                </a:cubicBezTo>
                <a:cubicBezTo>
                  <a:pt x="3024336" y="123095"/>
                  <a:pt x="2347315" y="2"/>
                  <a:pt x="1512168" y="2"/>
                </a:cubicBezTo>
                <a:cubicBezTo>
                  <a:pt x="677024" y="1"/>
                  <a:pt x="6" y="123094"/>
                  <a:pt x="0" y="274937"/>
                </a:cubicBezTo>
                <a:close/>
              </a:path>
            </a:pathLst>
          </a:custGeom>
          <a:noFill/>
          <a:ln w="25402">
            <a:solidFill>
              <a:srgbClr val="C0504D"/>
            </a:solidFill>
            <a:prstDash val="solid"/>
            <a:round/>
            <a:headEnd/>
            <a:tailEnd/>
          </a:ln>
        </p:spPr>
        <p:txBody>
          <a:bodyPr anchor="ctr" anchorCtr="1"/>
          <a:lstStyle/>
          <a:p>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5601" name="1 Título"/>
          <p:cNvSpPr txBox="1">
            <a:spLocks noGrp="1"/>
          </p:cNvSpPr>
          <p:nvPr>
            <p:ph type="title"/>
          </p:nvPr>
        </p:nvSpPr>
        <p:spPr>
          <a:xfrm>
            <a:off x="457200" y="274638"/>
            <a:ext cx="8229600" cy="850900"/>
          </a:xfrm>
        </p:spPr>
        <p:txBody>
          <a:bodyPr/>
          <a:lstStyle/>
          <a:p>
            <a:pPr eaLnBrk="1"/>
            <a:r>
              <a:rPr smtClean="0">
                <a:latin typeface="Arial" charset="0"/>
              </a:rPr>
              <a:t>Objetivos	</a:t>
            </a:r>
          </a:p>
        </p:txBody>
      </p:sp>
      <p:sp>
        <p:nvSpPr>
          <p:cNvPr id="25602" name="2 Marcador de contenido"/>
          <p:cNvSpPr txBox="1">
            <a:spLocks noGrp="1"/>
          </p:cNvSpPr>
          <p:nvPr>
            <p:ph idx="1"/>
          </p:nvPr>
        </p:nvSpPr>
        <p:spPr>
          <a:xfrm>
            <a:off x="457200" y="1700213"/>
            <a:ext cx="8229600" cy="4537075"/>
          </a:xfrm>
        </p:spPr>
        <p:txBody>
          <a:bodyPr/>
          <a:lstStyle/>
          <a:p>
            <a:pPr eaLnBrk="1"/>
            <a:r>
              <a:rPr sz="2800" smtClean="0">
                <a:latin typeface="Arial" charset="0"/>
              </a:rPr>
              <a:t>Familiarización del alumnado con herramientas profesionales en la gestión de proyectos</a:t>
            </a:r>
          </a:p>
          <a:p>
            <a:pPr eaLnBrk="1"/>
            <a:r>
              <a:rPr sz="2800" smtClean="0">
                <a:latin typeface="Arial" charset="0"/>
              </a:rPr>
              <a:t>Registro y acceso a los trabajos académicos</a:t>
            </a:r>
          </a:p>
          <a:p>
            <a:pPr eaLnBrk="1"/>
            <a:r>
              <a:rPr sz="2800" smtClean="0">
                <a:latin typeface="Arial" charset="0"/>
              </a:rPr>
              <a:t>Planificación y control de tareas: tiempo dedicado, hitos, entregables, retrasos</a:t>
            </a:r>
          </a:p>
          <a:p>
            <a:pPr eaLnBrk="1"/>
            <a:r>
              <a:rPr sz="2800" smtClean="0">
                <a:latin typeface="Arial" charset="0"/>
              </a:rPr>
              <a:t>Control de versiones y revisiones de código</a:t>
            </a:r>
          </a:p>
          <a:p>
            <a:pPr eaLnBrk="1"/>
            <a:r>
              <a:rPr sz="2800" smtClean="0">
                <a:latin typeface="Arial" charset="0"/>
              </a:rPr>
              <a:t>Evaluación de prácticas y notificaciones</a:t>
            </a:r>
          </a:p>
          <a:p>
            <a:pPr eaLnBrk="1"/>
            <a:r>
              <a:rPr sz="2800" smtClean="0">
                <a:latin typeface="Arial" charset="0"/>
              </a:rPr>
              <a:t>Escaparate técnico de los PFC, TFG y TFM</a:t>
            </a:r>
          </a:p>
          <a:p>
            <a:pPr eaLnBrk="1"/>
            <a:endParaRPr smtClean="0">
              <a:latin typeface="Arial" charset="0"/>
            </a:endParaRPr>
          </a:p>
        </p:txBody>
      </p:sp>
      <p:sp>
        <p:nvSpPr>
          <p:cNvPr id="4" name="3 Marcador de número de diapositiva"/>
          <p:cNvSpPr txBox="1"/>
          <p:nvPr/>
        </p:nvSpPr>
        <p:spPr>
          <a:xfrm>
            <a:off x="3824288" y="6345238"/>
            <a:ext cx="2133600" cy="365125"/>
          </a:xfrm>
          <a:prstGeom prst="rect">
            <a:avLst/>
          </a:prstGeom>
          <a:noFill/>
          <a:ln>
            <a:noFill/>
          </a:ln>
        </p:spPr>
        <p:txBody>
          <a:bodyPr anchor="ctr" anchorCtr="1"/>
          <a:lstStyle/>
          <a:p>
            <a:pPr algn="ctr" fontAlgn="auto">
              <a:spcBef>
                <a:spcPts val="0"/>
              </a:spcBef>
              <a:spcAft>
                <a:spcPts val="0"/>
              </a:spcAft>
              <a:defRPr sz="1800" b="0" i="0" u="none" strike="noStrike" kern="0" cap="none" spc="0" baseline="0">
                <a:solidFill>
                  <a:srgbClr val="000000"/>
                </a:solidFill>
                <a:uFillTx/>
              </a:defRPr>
            </a:pPr>
            <a:fld id="{A5A55316-F5E5-4F33-9116-5F1A25351503}" type="slidenum">
              <a:rPr kern="0">
                <a:solidFill>
                  <a:srgbClr val="000000"/>
                </a:solidFill>
                <a:latin typeface="+mn-lt"/>
                <a:cs typeface="+mn-cs"/>
              </a:rPr>
              <a:pPr algn="ctr" fontAlgn="auto">
                <a:spcBef>
                  <a:spcPts val="0"/>
                </a:spcBef>
                <a:spcAft>
                  <a:spcPts val="0"/>
                </a:spcAft>
                <a:defRPr sz="1800" b="0" i="0" u="none" strike="noStrike" kern="0" cap="none" spc="0" baseline="0">
                  <a:solidFill>
                    <a:srgbClr val="000000"/>
                  </a:solidFill>
                  <a:uFillTx/>
                </a:defRPr>
              </a:pPr>
              <a:t>6</a:t>
            </a:fld>
            <a:endParaRPr lang="es-ES" sz="1200">
              <a:solidFill>
                <a:srgbClr val="898989"/>
              </a:solidFill>
              <a:latin typeface="Arial Narrow"/>
              <a:cs typeface="+mn-cs"/>
            </a:endParaRPr>
          </a:p>
        </p:txBody>
      </p:sp>
    </p:spTree>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name="Slide27">
    <p:spTree>
      <p:nvGrpSpPr>
        <p:cNvPr id="1" name=""/>
        <p:cNvGrpSpPr/>
        <p:nvPr/>
      </p:nvGrpSpPr>
      <p:grpSpPr>
        <a:xfrm>
          <a:off x="0" y="0"/>
          <a:ext cx="0" cy="0"/>
          <a:chOff x="0" y="0"/>
          <a:chExt cx="0" cy="0"/>
        </a:xfrm>
      </p:grpSpPr>
      <p:sp>
        <p:nvSpPr>
          <p:cNvPr id="135169" name="1 Título"/>
          <p:cNvSpPr txBox="1">
            <a:spLocks noGrp="1"/>
          </p:cNvSpPr>
          <p:nvPr>
            <p:ph type="title"/>
          </p:nvPr>
        </p:nvSpPr>
        <p:spPr>
          <a:xfrm>
            <a:off x="457200" y="274638"/>
            <a:ext cx="8229600" cy="850900"/>
          </a:xfrm>
        </p:spPr>
        <p:txBody>
          <a:bodyPr/>
          <a:lstStyle/>
          <a:p>
            <a:pPr eaLnBrk="1"/>
            <a:r>
              <a:rPr smtClean="0">
                <a:latin typeface="Arial" charset="0"/>
              </a:rPr>
              <a:t>Conexión con el repositorio (III)</a:t>
            </a:r>
          </a:p>
        </p:txBody>
      </p:sp>
      <p:sp>
        <p:nvSpPr>
          <p:cNvPr id="9" name="2 Marcador de contenido"/>
          <p:cNvSpPr txBox="1">
            <a:spLocks noGrp="1"/>
          </p:cNvSpPr>
          <p:nvPr>
            <p:ph idx="1"/>
          </p:nvPr>
        </p:nvSpPr>
        <p:spPr>
          <a:xfrm>
            <a:off x="457200" y="1700213"/>
            <a:ext cx="8229600" cy="4537075"/>
          </a:xfrm>
        </p:spPr>
        <p:txBody>
          <a:bodyPr/>
          <a:lstStyle/>
          <a:p>
            <a:pPr marL="457200" indent="-457200" eaLnBrk="1" fontAlgn="auto">
              <a:spcAft>
                <a:spcPts val="0"/>
              </a:spcAft>
              <a:buFont typeface="Calibri"/>
              <a:buAutoNum type="arabicPeriod" startAt="5"/>
              <a:defRPr/>
            </a:pPr>
            <a:r>
              <a:rPr sz="2400" dirty="0"/>
              <a:t>Introducir credenciales de </a:t>
            </a:r>
            <a:r>
              <a:rPr sz="2400" dirty="0" err="1"/>
              <a:t>Redmine</a:t>
            </a:r>
            <a:r>
              <a:rPr sz="2400" dirty="0"/>
              <a:t> (LDAP USE)</a:t>
            </a:r>
            <a:br>
              <a:rPr sz="2400" dirty="0"/>
            </a:br>
            <a:r>
              <a:rPr sz="2400" dirty="0"/>
              <a:t/>
            </a:r>
            <a:br>
              <a:rPr sz="2400" dirty="0"/>
            </a:br>
            <a:r>
              <a:rPr sz="2400" dirty="0"/>
              <a:t/>
            </a:r>
            <a:br>
              <a:rPr sz="2400" dirty="0"/>
            </a:br>
            <a:r>
              <a:rPr sz="2400" dirty="0"/>
              <a:t/>
            </a:r>
            <a:br>
              <a:rPr sz="2400" dirty="0"/>
            </a:br>
            <a:r>
              <a:rPr sz="2400" dirty="0"/>
              <a:t/>
            </a:r>
            <a:br>
              <a:rPr sz="2400" dirty="0"/>
            </a:br>
            <a:r>
              <a:rPr sz="2400" dirty="0"/>
              <a:t/>
            </a:r>
            <a:br>
              <a:rPr sz="2400" dirty="0"/>
            </a:br>
            <a:r>
              <a:rPr sz="2400" dirty="0"/>
              <a:t/>
            </a:r>
            <a:br>
              <a:rPr sz="2400" dirty="0"/>
            </a:br>
            <a:r>
              <a:rPr sz="2400" dirty="0"/>
              <a:t/>
            </a:r>
            <a:br>
              <a:rPr sz="2400" dirty="0"/>
            </a:br>
            <a:endParaRPr sz="2400" dirty="0"/>
          </a:p>
          <a:p>
            <a:pPr marL="457200" indent="-457200" eaLnBrk="1" fontAlgn="auto">
              <a:spcAft>
                <a:spcPts val="0"/>
              </a:spcAft>
              <a:buFont typeface="Calibri"/>
              <a:buAutoNum type="arabicPeriod" startAt="5"/>
              <a:defRPr/>
            </a:pPr>
            <a:r>
              <a:rPr sz="2400" dirty="0"/>
              <a:t>Comprobar directorio sincronizado y actualizado</a:t>
            </a:r>
            <a:br>
              <a:rPr sz="2400" dirty="0"/>
            </a:br>
            <a:r>
              <a:rPr sz="2400" dirty="0"/>
              <a:t>(vacío) </a:t>
            </a:r>
          </a:p>
          <a:p>
            <a:pPr marL="457200" indent="-457200" eaLnBrk="1" fontAlgn="auto">
              <a:spcAft>
                <a:spcPts val="0"/>
              </a:spcAft>
              <a:buFont typeface="Calibri"/>
              <a:buAutoNum type="arabicPeriod" startAt="5"/>
              <a:defRPr/>
            </a:pPr>
            <a:endParaRPr sz="2400" dirty="0"/>
          </a:p>
          <a:p>
            <a:pPr eaLnBrk="1" fontAlgn="auto">
              <a:spcAft>
                <a:spcPts val="0"/>
              </a:spcAft>
              <a:buFont typeface="Arial" pitchFamily="34"/>
              <a:buChar char="•"/>
              <a:defRPr/>
            </a:pPr>
            <a:endParaRPr sz="2400" dirty="0"/>
          </a:p>
        </p:txBody>
      </p:sp>
      <p:pic>
        <p:nvPicPr>
          <p:cNvPr id="135171" name="4 Imagen" descr="Autentificación"/>
          <p:cNvPicPr>
            <a:picLocks noChangeAspect="1"/>
          </p:cNvPicPr>
          <p:nvPr/>
        </p:nvPicPr>
        <p:blipFill>
          <a:blip r:embed="rId3"/>
          <a:srcRect/>
          <a:stretch>
            <a:fillRect/>
          </a:stretch>
        </p:blipFill>
        <p:spPr bwMode="auto">
          <a:xfrm>
            <a:off x="444500" y="2330450"/>
            <a:ext cx="2832100" cy="1962150"/>
          </a:xfrm>
          <a:prstGeom prst="rect">
            <a:avLst/>
          </a:prstGeom>
          <a:noFill/>
          <a:ln w="9525">
            <a:noFill/>
            <a:miter lim="800000"/>
            <a:headEnd/>
            <a:tailEnd/>
          </a:ln>
        </p:spPr>
      </p:pic>
      <p:pic>
        <p:nvPicPr>
          <p:cNvPr id="11" name="Picture 2"/>
          <p:cNvPicPr>
            <a:picLocks noChangeAspect="1"/>
          </p:cNvPicPr>
          <p:nvPr/>
        </p:nvPicPr>
        <p:blipFill>
          <a:blip r:embed="rId4"/>
          <a:srcRect/>
          <a:stretch>
            <a:fillRect/>
          </a:stretch>
        </p:blipFill>
        <p:spPr bwMode="auto">
          <a:xfrm>
            <a:off x="3657600" y="2792413"/>
            <a:ext cx="5235575" cy="2076450"/>
          </a:xfrm>
          <a:prstGeom prst="rect">
            <a:avLst/>
          </a:prstGeom>
          <a:noFill/>
          <a:ln w="9525">
            <a:noFill/>
            <a:miter lim="800000"/>
            <a:headEnd/>
            <a:tailEnd/>
          </a:ln>
        </p:spPr>
      </p:pic>
      <p:sp>
        <p:nvSpPr>
          <p:cNvPr id="12" name="8 Flecha a la derecha con bandas"/>
          <p:cNvSpPr>
            <a:spLocks/>
          </p:cNvSpPr>
          <p:nvPr/>
        </p:nvSpPr>
        <p:spPr bwMode="auto">
          <a:xfrm>
            <a:off x="2843213" y="3621088"/>
            <a:ext cx="1025525" cy="409575"/>
          </a:xfrm>
          <a:custGeom>
            <a:avLst/>
            <a:gdLst>
              <a:gd name="T0" fmla="*/ 512224 w 21600"/>
              <a:gd name="T1" fmla="*/ 0 h 21600"/>
              <a:gd name="T2" fmla="*/ 1024448 w 21600"/>
              <a:gd name="T3" fmla="*/ 205095 h 21600"/>
              <a:gd name="T4" fmla="*/ 512224 w 21600"/>
              <a:gd name="T5" fmla="*/ 410190 h 21600"/>
              <a:gd name="T6" fmla="*/ 0 w 21600"/>
              <a:gd name="T7" fmla="*/ 205095 h 21600"/>
              <a:gd name="T8" fmla="*/ 695154 w 21600"/>
              <a:gd name="T9" fmla="*/ 0 h 21600"/>
              <a:gd name="T10" fmla="*/ 695154 w 21600"/>
              <a:gd name="T11" fmla="*/ 410190 h 21600"/>
              <a:gd name="T12" fmla="*/ 17694720 60000 65536"/>
              <a:gd name="T13" fmla="*/ 0 60000 65536"/>
              <a:gd name="T14" fmla="*/ 5898240 60000 65536"/>
              <a:gd name="T15" fmla="*/ 11796480 60000 65536"/>
              <a:gd name="T16" fmla="*/ 17694720 60000 65536"/>
              <a:gd name="T17" fmla="*/ 5898240 60000 65536"/>
              <a:gd name="T18" fmla="*/ 4000 w 21600"/>
              <a:gd name="T19" fmla="*/ 5400 h 21600"/>
              <a:gd name="T20" fmla="*/ 1812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657" y="0"/>
                </a:moveTo>
                <a:lnTo>
                  <a:pt x="21600" y="10800"/>
                </a:lnTo>
                <a:lnTo>
                  <a:pt x="14657" y="21800"/>
                </a:lnTo>
                <a:lnTo>
                  <a:pt x="14657" y="16200"/>
                </a:lnTo>
                <a:lnTo>
                  <a:pt x="4000" y="16200"/>
                </a:lnTo>
                <a:lnTo>
                  <a:pt x="4000" y="5400"/>
                </a:lnTo>
                <a:lnTo>
                  <a:pt x="14657" y="5400"/>
                </a:lnTo>
                <a:lnTo>
                  <a:pt x="14657" y="0"/>
                </a:lnTo>
                <a:moveTo>
                  <a:pt x="0" y="5400"/>
                </a:moveTo>
                <a:lnTo>
                  <a:pt x="0" y="16200"/>
                </a:lnTo>
                <a:lnTo>
                  <a:pt x="1000" y="16200"/>
                </a:lnTo>
                <a:lnTo>
                  <a:pt x="1000" y="5400"/>
                </a:lnTo>
                <a:lnTo>
                  <a:pt x="0" y="5400"/>
                </a:lnTo>
                <a:moveTo>
                  <a:pt x="2000" y="5400"/>
                </a:moveTo>
                <a:lnTo>
                  <a:pt x="2000" y="16200"/>
                </a:lnTo>
                <a:lnTo>
                  <a:pt x="3000" y="16200"/>
                </a:lnTo>
                <a:lnTo>
                  <a:pt x="3000" y="5400"/>
                </a:lnTo>
                <a:lnTo>
                  <a:pt x="2000" y="5400"/>
                </a:lnTo>
                <a:close/>
              </a:path>
            </a:pathLst>
          </a:custGeom>
          <a:solidFill>
            <a:srgbClr val="C0504D"/>
          </a:solidFill>
          <a:ln w="25402">
            <a:solidFill>
              <a:srgbClr val="8C3836"/>
            </a:solidFill>
            <a:prstDash val="solid"/>
            <a:round/>
            <a:headEnd/>
            <a:tailEnd/>
          </a:ln>
        </p:spPr>
        <p:txBody>
          <a:bodyPr anchor="ctr" anchorCtr="1"/>
          <a:lstStyle/>
          <a:p>
            <a:endParaRPr lang="en-US"/>
          </a:p>
        </p:txBody>
      </p:sp>
      <p:pic>
        <p:nvPicPr>
          <p:cNvPr id="13" name="Picture 2"/>
          <p:cNvPicPr>
            <a:picLocks noChangeAspect="1"/>
          </p:cNvPicPr>
          <p:nvPr/>
        </p:nvPicPr>
        <p:blipFill>
          <a:blip r:embed="rId5"/>
          <a:srcRect/>
          <a:stretch>
            <a:fillRect/>
          </a:stretch>
        </p:blipFill>
        <p:spPr bwMode="auto">
          <a:xfrm>
            <a:off x="3868738" y="5589588"/>
            <a:ext cx="990600" cy="1152525"/>
          </a:xfrm>
          <a:prstGeom prst="rect">
            <a:avLst/>
          </a:prstGeom>
          <a:noFill/>
          <a:ln w="9525">
            <a:noFill/>
            <a:miter lim="800000"/>
            <a:headEnd/>
            <a:tailEnd/>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6" presetClass="entr" presetSubtype="2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fade">
                                      <p:cBhvr>
                                        <p:cTn id="15" dur="500"/>
                                        <p:tgtEl>
                                          <p:spTgt spid="9">
                                            <p:txEl>
                                              <p:pRg st="1" end="1"/>
                                            </p:txEl>
                                          </p:spTgt>
                                        </p:tgtEl>
                                      </p:cBhvr>
                                    </p:animEffect>
                                  </p:childTnLst>
                                </p:cTn>
                              </p:par>
                            </p:childTnLst>
                          </p:cTn>
                        </p:par>
                        <p:par>
                          <p:cTn id="16" fill="hold">
                            <p:stCondLst>
                              <p:cond delay="500"/>
                            </p:stCondLst>
                            <p:childTnLst>
                              <p:par>
                                <p:cTn id="17" presetID="16" presetClass="entr" presetSubtype="21"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arn(inVertic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1 Título"/>
          <p:cNvSpPr txBox="1">
            <a:spLocks noGrp="1"/>
          </p:cNvSpPr>
          <p:nvPr>
            <p:ph type="title"/>
          </p:nvPr>
        </p:nvSpPr>
        <p:spPr>
          <a:xfrm>
            <a:off x="457200" y="274638"/>
            <a:ext cx="8229600" cy="850900"/>
          </a:xfrm>
        </p:spPr>
        <p:txBody>
          <a:bodyPr/>
          <a:lstStyle/>
          <a:p>
            <a:pPr eaLnBrk="1"/>
            <a:r>
              <a:rPr smtClean="0">
                <a:latin typeface="Arial" charset="0"/>
              </a:rPr>
              <a:t>Nueva tarea</a:t>
            </a:r>
          </a:p>
        </p:txBody>
      </p:sp>
      <p:pic>
        <p:nvPicPr>
          <p:cNvPr id="137218" name="Picture 3"/>
          <p:cNvPicPr>
            <a:picLocks noChangeAspect="1" noChangeArrowheads="1"/>
          </p:cNvPicPr>
          <p:nvPr/>
        </p:nvPicPr>
        <p:blipFill>
          <a:blip r:embed="rId3"/>
          <a:srcRect/>
          <a:stretch>
            <a:fillRect/>
          </a:stretch>
        </p:blipFill>
        <p:spPr bwMode="auto">
          <a:xfrm>
            <a:off x="468313" y="1916113"/>
            <a:ext cx="1047750" cy="266700"/>
          </a:xfrm>
          <a:prstGeom prst="rect">
            <a:avLst/>
          </a:prstGeom>
          <a:noFill/>
          <a:ln w="9525">
            <a:solidFill>
              <a:schemeClr val="accent2"/>
            </a:solidFill>
            <a:miter lim="800000"/>
            <a:headEnd/>
            <a:tailEnd/>
          </a:ln>
        </p:spPr>
      </p:pic>
      <p:grpSp>
        <p:nvGrpSpPr>
          <p:cNvPr id="9" name="8 Grupo"/>
          <p:cNvGrpSpPr>
            <a:grpSpLocks/>
          </p:cNvGrpSpPr>
          <p:nvPr/>
        </p:nvGrpSpPr>
        <p:grpSpPr bwMode="auto">
          <a:xfrm>
            <a:off x="1655763" y="1628775"/>
            <a:ext cx="6661150" cy="4830763"/>
            <a:chOff x="1655672" y="1628800"/>
            <a:chExt cx="6660743" cy="4830022"/>
          </a:xfrm>
        </p:grpSpPr>
        <p:grpSp>
          <p:nvGrpSpPr>
            <p:cNvPr id="137225" name="6 Grupo"/>
            <p:cNvGrpSpPr>
              <a:grpSpLocks/>
            </p:cNvGrpSpPr>
            <p:nvPr/>
          </p:nvGrpSpPr>
          <p:grpSpPr bwMode="auto">
            <a:xfrm>
              <a:off x="1655672" y="1628800"/>
              <a:ext cx="6660743" cy="4830022"/>
              <a:chOff x="1655672" y="1628800"/>
              <a:chExt cx="6660743" cy="4830022"/>
            </a:xfrm>
          </p:grpSpPr>
          <p:pic>
            <p:nvPicPr>
              <p:cNvPr id="1026" name="Picture 2"/>
              <p:cNvPicPr>
                <a:picLocks noChangeAspect="1" noChangeArrowheads="1"/>
              </p:cNvPicPr>
              <p:nvPr/>
            </p:nvPicPr>
            <p:blipFill rotWithShape="1">
              <a:blip r:embed="rId4"/>
              <a:srcRect l="7447" t="7320" r="1596" b="6916"/>
              <a:stretch/>
            </p:blipFill>
            <p:spPr bwMode="auto">
              <a:xfrm>
                <a:off x="1655672" y="1628800"/>
                <a:ext cx="6660743" cy="4830022"/>
              </a:xfrm>
              <a:prstGeom prst="rect">
                <a:avLst/>
              </a:prstGeom>
              <a:ln>
                <a:solidFill>
                  <a:schemeClr val="accent2"/>
                </a:solidFill>
              </a:ln>
              <a:effectLst>
                <a:outerShdw blurRad="292100" dist="139700" dir="2700000" algn="tl" rotWithShape="0">
                  <a:srgbClr val="333333">
                    <a:alpha val="65000"/>
                  </a:srgbClr>
                </a:outerShdw>
              </a:effectLst>
              <a:extLst/>
            </p:spPr>
          </p:pic>
          <p:pic>
            <p:nvPicPr>
              <p:cNvPr id="137228" name="Picture 7"/>
              <p:cNvPicPr>
                <a:picLocks noChangeAspect="1" noChangeArrowheads="1"/>
              </p:cNvPicPr>
              <p:nvPr/>
            </p:nvPicPr>
            <p:blipFill>
              <a:blip r:embed="rId5"/>
              <a:srcRect/>
              <a:stretch>
                <a:fillRect/>
              </a:stretch>
            </p:blipFill>
            <p:spPr bwMode="auto">
              <a:xfrm>
                <a:off x="2675558" y="4522935"/>
                <a:ext cx="2589832" cy="256578"/>
              </a:xfrm>
              <a:prstGeom prst="rect">
                <a:avLst/>
              </a:prstGeom>
              <a:noFill/>
              <a:ln w="9525">
                <a:noFill/>
                <a:miter lim="800000"/>
                <a:headEnd/>
                <a:tailEnd/>
              </a:ln>
            </p:spPr>
          </p:pic>
        </p:grpSp>
        <p:pic>
          <p:nvPicPr>
            <p:cNvPr id="137226" name="Picture 8"/>
            <p:cNvPicPr>
              <a:picLocks noChangeAspect="1" noChangeArrowheads="1"/>
            </p:cNvPicPr>
            <p:nvPr/>
          </p:nvPicPr>
          <p:blipFill>
            <a:blip r:embed="rId6"/>
            <a:srcRect/>
            <a:stretch>
              <a:fillRect/>
            </a:stretch>
          </p:blipFill>
          <p:spPr bwMode="auto">
            <a:xfrm>
              <a:off x="2675558" y="5910277"/>
              <a:ext cx="5280818" cy="462294"/>
            </a:xfrm>
            <a:prstGeom prst="rect">
              <a:avLst/>
            </a:prstGeom>
            <a:noFill/>
            <a:ln w="9525">
              <a:noFill/>
              <a:miter lim="800000"/>
              <a:headEnd/>
              <a:tailEnd/>
            </a:ln>
          </p:spPr>
        </p:pic>
      </p:grpSp>
      <p:sp>
        <p:nvSpPr>
          <p:cNvPr id="8" name="6 Flecha curvada hacia la izquierda"/>
          <p:cNvSpPr>
            <a:spLocks/>
          </p:cNvSpPr>
          <p:nvPr/>
        </p:nvSpPr>
        <p:spPr bwMode="auto">
          <a:xfrm rot="8821462" flipV="1">
            <a:off x="831850" y="2278063"/>
            <a:ext cx="717550" cy="1262062"/>
          </a:xfrm>
          <a:custGeom>
            <a:avLst/>
            <a:gdLst>
              <a:gd name="T0" fmla="*/ 358800 w 717600"/>
              <a:gd name="T1" fmla="*/ 0 h 1261534"/>
              <a:gd name="T2" fmla="*/ 717600 w 717600"/>
              <a:gd name="T3" fmla="*/ 630767 h 1261534"/>
              <a:gd name="T4" fmla="*/ 358800 w 717600"/>
              <a:gd name="T5" fmla="*/ 1261534 h 1261534"/>
              <a:gd name="T6" fmla="*/ 0 w 717600"/>
              <a:gd name="T7" fmla="*/ 630767 h 1261534"/>
              <a:gd name="T8" fmla="*/ 0 w 717600"/>
              <a:gd name="T9" fmla="*/ 89700 h 1261534"/>
              <a:gd name="T10" fmla="*/ 179400 w 717600"/>
              <a:gd name="T11" fmla="*/ 886977 h 1261534"/>
              <a:gd name="T12" fmla="*/ 0 w 717600"/>
              <a:gd name="T13" fmla="*/ 1082134 h 1261534"/>
              <a:gd name="T14" fmla="*/ 179400 w 717600"/>
              <a:gd name="T15" fmla="*/ 1245777 h 1261534"/>
              <a:gd name="T16" fmla="*/ 717600 w 717600"/>
              <a:gd name="T17" fmla="*/ 585917 h 1261534"/>
              <a:gd name="T18" fmla="*/ 17694720 60000 65536"/>
              <a:gd name="T19" fmla="*/ 0 60000 65536"/>
              <a:gd name="T20" fmla="*/ 5898240 60000 65536"/>
              <a:gd name="T21" fmla="*/ 11796480 60000 65536"/>
              <a:gd name="T22" fmla="*/ 11796480 60000 65536"/>
              <a:gd name="T23" fmla="*/ 11796480 60000 65536"/>
              <a:gd name="T24" fmla="*/ 0 60000 65536"/>
              <a:gd name="T25" fmla="*/ 5898240 60000 65536"/>
              <a:gd name="T26" fmla="*/ 0 60000 65536"/>
              <a:gd name="T27" fmla="*/ 0 w 717600"/>
              <a:gd name="T28" fmla="*/ 0 h 1261534"/>
              <a:gd name="T29" fmla="*/ 717600 w 717600"/>
              <a:gd name="T30" fmla="*/ 1261534 h 12615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17600" h="1261534" stroke="0">
                <a:moveTo>
                  <a:pt x="0" y="1082134"/>
                </a:moveTo>
                <a:lnTo>
                  <a:pt x="179400" y="886977"/>
                </a:lnTo>
                <a:lnTo>
                  <a:pt x="179400" y="976677"/>
                </a:lnTo>
                <a:cubicBezTo>
                  <a:pt x="449899" y="928381"/>
                  <a:pt x="655276" y="775918"/>
                  <a:pt x="705778" y="585917"/>
                </a:cubicBezTo>
                <a:lnTo>
                  <a:pt x="705778" y="585916"/>
                </a:lnTo>
                <a:cubicBezTo>
                  <a:pt x="713643" y="615507"/>
                  <a:pt x="717600" y="645531"/>
                  <a:pt x="717600" y="675617"/>
                </a:cubicBezTo>
                <a:cubicBezTo>
                  <a:pt x="717600" y="901891"/>
                  <a:pt x="496233" y="1099508"/>
                  <a:pt x="179400" y="1156077"/>
                </a:cubicBezTo>
                <a:lnTo>
                  <a:pt x="179400" y="1245777"/>
                </a:lnTo>
                <a:close/>
              </a:path>
              <a:path w="717600" h="1261534" stroke="0">
                <a:moveTo>
                  <a:pt x="717600" y="675617"/>
                </a:moveTo>
                <a:lnTo>
                  <a:pt x="717600" y="675617"/>
                </a:lnTo>
                <a:cubicBezTo>
                  <a:pt x="717600" y="401563"/>
                  <a:pt x="396319" y="179400"/>
                  <a:pt x="0" y="179400"/>
                </a:cubicBezTo>
                <a:lnTo>
                  <a:pt x="0" y="0"/>
                </a:lnTo>
                <a:lnTo>
                  <a:pt x="-1" y="0"/>
                </a:lnTo>
                <a:cubicBezTo>
                  <a:pt x="396319" y="0"/>
                  <a:pt x="717599" y="222164"/>
                  <a:pt x="717599" y="496217"/>
                </a:cubicBezTo>
                <a:cubicBezTo>
                  <a:pt x="717599" y="496217"/>
                  <a:pt x="717598" y="496217"/>
                  <a:pt x="717598" y="496217"/>
                </a:cubicBezTo>
                <a:close/>
              </a:path>
              <a:path w="717600" h="1261534" fill="none">
                <a:moveTo>
                  <a:pt x="717600" y="675617"/>
                </a:moveTo>
                <a:lnTo>
                  <a:pt x="717600" y="675617"/>
                </a:lnTo>
                <a:cubicBezTo>
                  <a:pt x="717600" y="401563"/>
                  <a:pt x="396319" y="179400"/>
                  <a:pt x="0" y="179400"/>
                </a:cubicBezTo>
                <a:lnTo>
                  <a:pt x="0" y="0"/>
                </a:lnTo>
                <a:lnTo>
                  <a:pt x="-1" y="0"/>
                </a:lnTo>
                <a:cubicBezTo>
                  <a:pt x="396319" y="0"/>
                  <a:pt x="717599" y="222164"/>
                  <a:pt x="717599" y="496217"/>
                </a:cubicBezTo>
                <a:cubicBezTo>
                  <a:pt x="717599" y="496217"/>
                  <a:pt x="717598" y="496217"/>
                  <a:pt x="717598" y="496217"/>
                </a:cubicBezTo>
                <a:lnTo>
                  <a:pt x="717600" y="675617"/>
                </a:lnTo>
                <a:cubicBezTo>
                  <a:pt x="717600" y="901891"/>
                  <a:pt x="496233" y="1099508"/>
                  <a:pt x="179400" y="1156077"/>
                </a:cubicBezTo>
                <a:lnTo>
                  <a:pt x="179400" y="1245777"/>
                </a:lnTo>
                <a:lnTo>
                  <a:pt x="0" y="1082134"/>
                </a:lnTo>
                <a:lnTo>
                  <a:pt x="179400" y="886977"/>
                </a:lnTo>
                <a:lnTo>
                  <a:pt x="179400" y="976677"/>
                </a:lnTo>
                <a:cubicBezTo>
                  <a:pt x="449899" y="928381"/>
                  <a:pt x="655276" y="775918"/>
                  <a:pt x="705778" y="585917"/>
                </a:cubicBezTo>
              </a:path>
            </a:pathLst>
          </a:custGeom>
          <a:solidFill>
            <a:srgbClr val="C0504D"/>
          </a:solidFill>
          <a:ln w="25402">
            <a:solidFill>
              <a:srgbClr val="8C3836"/>
            </a:solidFill>
            <a:prstDash val="solid"/>
            <a:round/>
            <a:headEnd/>
            <a:tailEnd/>
          </a:ln>
        </p:spPr>
        <p:txBody>
          <a:bodyPr anchor="ctr" anchorCtr="1"/>
          <a:lstStyle/>
          <a:p>
            <a:endParaRPr lang="en-US"/>
          </a:p>
        </p:txBody>
      </p:sp>
      <p:grpSp>
        <p:nvGrpSpPr>
          <p:cNvPr id="6" name="5 Grupo"/>
          <p:cNvGrpSpPr>
            <a:grpSpLocks/>
          </p:cNvGrpSpPr>
          <p:nvPr/>
        </p:nvGrpSpPr>
        <p:grpSpPr bwMode="auto">
          <a:xfrm>
            <a:off x="4427538" y="2184400"/>
            <a:ext cx="4486275" cy="3171825"/>
            <a:chOff x="4427984" y="2184704"/>
            <a:chExt cx="4486275" cy="3171825"/>
          </a:xfrm>
        </p:grpSpPr>
        <p:pic>
          <p:nvPicPr>
            <p:cNvPr id="137222" name="Picture 5"/>
            <p:cNvPicPr>
              <a:picLocks noChangeAspect="1" noChangeArrowheads="1"/>
            </p:cNvPicPr>
            <p:nvPr/>
          </p:nvPicPr>
          <p:blipFill>
            <a:blip r:embed="rId7"/>
            <a:srcRect/>
            <a:stretch>
              <a:fillRect/>
            </a:stretch>
          </p:blipFill>
          <p:spPr bwMode="auto">
            <a:xfrm>
              <a:off x="4427984" y="2184704"/>
              <a:ext cx="4486275" cy="3171825"/>
            </a:xfrm>
            <a:prstGeom prst="rect">
              <a:avLst/>
            </a:prstGeom>
            <a:noFill/>
            <a:ln w="9525">
              <a:solidFill>
                <a:schemeClr val="accent2"/>
              </a:solidFill>
              <a:miter lim="800000"/>
              <a:headEnd/>
              <a:tailEnd/>
            </a:ln>
          </p:spPr>
        </p:pic>
        <p:pic>
          <p:nvPicPr>
            <p:cNvPr id="137223" name="Picture 3"/>
            <p:cNvPicPr>
              <a:picLocks noChangeAspect="1" noChangeArrowheads="1"/>
            </p:cNvPicPr>
            <p:nvPr/>
          </p:nvPicPr>
          <p:blipFill>
            <a:blip r:embed="rId8"/>
            <a:srcRect/>
            <a:stretch>
              <a:fillRect/>
            </a:stretch>
          </p:blipFill>
          <p:spPr bwMode="auto">
            <a:xfrm>
              <a:off x="5265390" y="3001465"/>
              <a:ext cx="3648869" cy="238125"/>
            </a:xfrm>
            <a:prstGeom prst="rect">
              <a:avLst/>
            </a:prstGeom>
            <a:noFill/>
            <a:ln w="9525">
              <a:noFill/>
              <a:miter lim="800000"/>
              <a:headEnd/>
              <a:tailEnd/>
            </a:ln>
          </p:spPr>
        </p:pic>
        <p:pic>
          <p:nvPicPr>
            <p:cNvPr id="137224" name="Picture 5"/>
            <p:cNvPicPr>
              <a:picLocks noChangeAspect="1" noChangeArrowheads="1"/>
            </p:cNvPicPr>
            <p:nvPr/>
          </p:nvPicPr>
          <p:blipFill>
            <a:blip r:embed="rId9"/>
            <a:srcRect/>
            <a:stretch>
              <a:fillRect/>
            </a:stretch>
          </p:blipFill>
          <p:spPr bwMode="auto">
            <a:xfrm>
              <a:off x="6405634" y="3751566"/>
              <a:ext cx="2054798" cy="209550"/>
            </a:xfrm>
            <a:prstGeom prst="rect">
              <a:avLst/>
            </a:prstGeom>
            <a:noFill/>
            <a:ln w="9525">
              <a:noFill/>
              <a:miter lim="800000"/>
              <a:headEnd/>
              <a:tailEnd/>
            </a:ln>
          </p:spPr>
        </p:pic>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265" name="Picture 2"/>
          <p:cNvPicPr>
            <a:picLocks noChangeAspect="1" noChangeArrowheads="1"/>
          </p:cNvPicPr>
          <p:nvPr/>
        </p:nvPicPr>
        <p:blipFill>
          <a:blip r:embed="rId3"/>
          <a:srcRect/>
          <a:stretch>
            <a:fillRect/>
          </a:stretch>
        </p:blipFill>
        <p:spPr bwMode="auto">
          <a:xfrm>
            <a:off x="501650" y="2319338"/>
            <a:ext cx="4430713" cy="2262187"/>
          </a:xfrm>
          <a:prstGeom prst="rect">
            <a:avLst/>
          </a:prstGeom>
          <a:noFill/>
          <a:ln w="9525">
            <a:noFill/>
            <a:miter lim="800000"/>
            <a:headEnd/>
            <a:tailEnd/>
          </a:ln>
        </p:spPr>
      </p:pic>
      <p:sp>
        <p:nvSpPr>
          <p:cNvPr id="139266" name="1 Título"/>
          <p:cNvSpPr txBox="1">
            <a:spLocks noGrp="1"/>
          </p:cNvSpPr>
          <p:nvPr>
            <p:ph type="title"/>
          </p:nvPr>
        </p:nvSpPr>
        <p:spPr>
          <a:xfrm>
            <a:off x="457200" y="274638"/>
            <a:ext cx="8229600" cy="850900"/>
          </a:xfrm>
        </p:spPr>
        <p:txBody>
          <a:bodyPr/>
          <a:lstStyle/>
          <a:p>
            <a:pPr eaLnBrk="1"/>
            <a:r>
              <a:rPr smtClean="0">
                <a:latin typeface="Arial" charset="0"/>
              </a:rPr>
              <a:t>Sincronizar el repositorio (I)</a:t>
            </a:r>
          </a:p>
        </p:txBody>
      </p:sp>
      <p:sp>
        <p:nvSpPr>
          <p:cNvPr id="3" name="2 Marcador de contenido"/>
          <p:cNvSpPr txBox="1">
            <a:spLocks noGrp="1"/>
          </p:cNvSpPr>
          <p:nvPr>
            <p:ph idx="1"/>
          </p:nvPr>
        </p:nvSpPr>
        <p:spPr>
          <a:xfrm>
            <a:off x="457200" y="1700213"/>
            <a:ext cx="8229600" cy="4537075"/>
          </a:xfrm>
        </p:spPr>
        <p:txBody>
          <a:bodyPr/>
          <a:lstStyle/>
          <a:p>
            <a:pPr marL="457200" indent="-457200" eaLnBrk="1">
              <a:buFont typeface="Calibri" pitchFamily="34" charset="0"/>
              <a:buAutoNum type="arabicPeriod"/>
            </a:pPr>
            <a:r>
              <a:rPr sz="2400" smtClean="0">
                <a:latin typeface="Arial" charset="0"/>
              </a:rPr>
              <a:t>Crear e introducir el primer fichero en local</a:t>
            </a:r>
            <a:br>
              <a:rPr sz="2400" smtClean="0">
                <a:latin typeface="Arial" charset="0"/>
              </a:rPr>
            </a:br>
            <a:r>
              <a:rPr sz="2400" smtClean="0">
                <a:latin typeface="Arial" charset="0"/>
              </a:rPr>
              <a:t/>
            </a:r>
            <a:br>
              <a:rPr sz="2400" smtClean="0">
                <a:latin typeface="Arial" charset="0"/>
              </a:rPr>
            </a:br>
            <a:r>
              <a:rPr sz="2400" smtClean="0">
                <a:latin typeface="Arial" charset="0"/>
              </a:rPr>
              <a:t/>
            </a:r>
            <a:br>
              <a:rPr sz="2400" smtClean="0">
                <a:latin typeface="Arial" charset="0"/>
              </a:rPr>
            </a:br>
            <a:r>
              <a:rPr sz="2400" smtClean="0">
                <a:latin typeface="Arial" charset="0"/>
              </a:rPr>
              <a:t/>
            </a:r>
            <a:br>
              <a:rPr sz="2400" smtClean="0">
                <a:latin typeface="Arial" charset="0"/>
              </a:rPr>
            </a:br>
            <a:r>
              <a:rPr sz="2400" smtClean="0">
                <a:latin typeface="Arial" charset="0"/>
              </a:rPr>
              <a:t/>
            </a:r>
            <a:br>
              <a:rPr sz="2400" smtClean="0">
                <a:latin typeface="Arial" charset="0"/>
              </a:rPr>
            </a:br>
            <a:r>
              <a:rPr sz="2400" smtClean="0">
                <a:latin typeface="Arial" charset="0"/>
              </a:rPr>
              <a:t/>
            </a:r>
            <a:br>
              <a:rPr sz="2400" smtClean="0">
                <a:latin typeface="Arial" charset="0"/>
              </a:rPr>
            </a:br>
            <a:r>
              <a:rPr sz="2400" smtClean="0">
                <a:latin typeface="Arial" charset="0"/>
              </a:rPr>
              <a:t/>
            </a:r>
            <a:br>
              <a:rPr sz="2400" smtClean="0">
                <a:latin typeface="Arial" charset="0"/>
              </a:rPr>
            </a:br>
            <a:endParaRPr sz="2400" smtClean="0">
              <a:latin typeface="Arial" charset="0"/>
            </a:endParaRPr>
          </a:p>
          <a:p>
            <a:pPr marL="457200" indent="-457200" eaLnBrk="1">
              <a:buFont typeface="Calibri" pitchFamily="34" charset="0"/>
              <a:buAutoNum type="arabicPeriod"/>
            </a:pPr>
            <a:r>
              <a:rPr sz="2400" smtClean="0">
                <a:latin typeface="Arial" charset="0"/>
              </a:rPr>
              <a:t>Añadir al repositorio</a:t>
            </a:r>
          </a:p>
          <a:p>
            <a:pPr marL="457200" indent="-457200" eaLnBrk="1">
              <a:buFont typeface="Calibri" pitchFamily="34" charset="0"/>
              <a:buAutoNum type="arabicPeriod"/>
            </a:pPr>
            <a:endParaRPr sz="2400" smtClean="0">
              <a:latin typeface="Arial" charset="0"/>
            </a:endParaRPr>
          </a:p>
        </p:txBody>
      </p:sp>
      <p:pic>
        <p:nvPicPr>
          <p:cNvPr id="139268" name="Picture 5"/>
          <p:cNvPicPr>
            <a:picLocks noChangeAspect="1"/>
          </p:cNvPicPr>
          <p:nvPr/>
        </p:nvPicPr>
        <p:blipFill>
          <a:blip r:embed="rId4"/>
          <a:srcRect/>
          <a:stretch>
            <a:fillRect/>
          </a:stretch>
        </p:blipFill>
        <p:spPr bwMode="auto">
          <a:xfrm>
            <a:off x="5580063" y="3316288"/>
            <a:ext cx="1028700" cy="1085850"/>
          </a:xfrm>
          <a:prstGeom prst="rect">
            <a:avLst/>
          </a:prstGeom>
          <a:noFill/>
          <a:ln w="9525">
            <a:noFill/>
            <a:miter lim="800000"/>
            <a:headEnd/>
            <a:tailEnd/>
          </a:ln>
        </p:spPr>
      </p:pic>
      <p:sp>
        <p:nvSpPr>
          <p:cNvPr id="139269" name="8 Flecha a la derecha con bandas"/>
          <p:cNvSpPr>
            <a:spLocks/>
          </p:cNvSpPr>
          <p:nvPr/>
        </p:nvSpPr>
        <p:spPr bwMode="auto">
          <a:xfrm>
            <a:off x="4635500" y="3654425"/>
            <a:ext cx="1025525" cy="409575"/>
          </a:xfrm>
          <a:custGeom>
            <a:avLst/>
            <a:gdLst>
              <a:gd name="T0" fmla="*/ 512224 w 21600"/>
              <a:gd name="T1" fmla="*/ 0 h 21600"/>
              <a:gd name="T2" fmla="*/ 1024448 w 21600"/>
              <a:gd name="T3" fmla="*/ 205095 h 21600"/>
              <a:gd name="T4" fmla="*/ 512224 w 21600"/>
              <a:gd name="T5" fmla="*/ 410190 h 21600"/>
              <a:gd name="T6" fmla="*/ 0 w 21600"/>
              <a:gd name="T7" fmla="*/ 205095 h 21600"/>
              <a:gd name="T8" fmla="*/ 695154 w 21600"/>
              <a:gd name="T9" fmla="*/ 0 h 21600"/>
              <a:gd name="T10" fmla="*/ 695154 w 21600"/>
              <a:gd name="T11" fmla="*/ 410190 h 21600"/>
              <a:gd name="T12" fmla="*/ 17694720 60000 65536"/>
              <a:gd name="T13" fmla="*/ 0 60000 65536"/>
              <a:gd name="T14" fmla="*/ 5898240 60000 65536"/>
              <a:gd name="T15" fmla="*/ 11796480 60000 65536"/>
              <a:gd name="T16" fmla="*/ 17694720 60000 65536"/>
              <a:gd name="T17" fmla="*/ 5898240 60000 65536"/>
              <a:gd name="T18" fmla="*/ 4000 w 21600"/>
              <a:gd name="T19" fmla="*/ 5400 h 21600"/>
              <a:gd name="T20" fmla="*/ 1812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657" y="0"/>
                </a:moveTo>
                <a:lnTo>
                  <a:pt x="21600" y="10800"/>
                </a:lnTo>
                <a:lnTo>
                  <a:pt x="14657" y="21800"/>
                </a:lnTo>
                <a:lnTo>
                  <a:pt x="14657" y="16200"/>
                </a:lnTo>
                <a:lnTo>
                  <a:pt x="4000" y="16200"/>
                </a:lnTo>
                <a:lnTo>
                  <a:pt x="4000" y="5400"/>
                </a:lnTo>
                <a:lnTo>
                  <a:pt x="14657" y="5400"/>
                </a:lnTo>
                <a:lnTo>
                  <a:pt x="14657" y="0"/>
                </a:lnTo>
                <a:moveTo>
                  <a:pt x="0" y="5400"/>
                </a:moveTo>
                <a:lnTo>
                  <a:pt x="0" y="16200"/>
                </a:lnTo>
                <a:lnTo>
                  <a:pt x="1000" y="16200"/>
                </a:lnTo>
                <a:lnTo>
                  <a:pt x="1000" y="5400"/>
                </a:lnTo>
                <a:lnTo>
                  <a:pt x="0" y="5400"/>
                </a:lnTo>
                <a:moveTo>
                  <a:pt x="2000" y="5400"/>
                </a:moveTo>
                <a:lnTo>
                  <a:pt x="2000" y="16200"/>
                </a:lnTo>
                <a:lnTo>
                  <a:pt x="3000" y="16200"/>
                </a:lnTo>
                <a:lnTo>
                  <a:pt x="3000" y="5400"/>
                </a:lnTo>
                <a:lnTo>
                  <a:pt x="2000" y="5400"/>
                </a:lnTo>
                <a:close/>
              </a:path>
            </a:pathLst>
          </a:custGeom>
          <a:solidFill>
            <a:srgbClr val="C0504D"/>
          </a:solidFill>
          <a:ln w="25402">
            <a:solidFill>
              <a:srgbClr val="8C3836"/>
            </a:solidFill>
            <a:prstDash val="solid"/>
            <a:round/>
            <a:headEnd/>
            <a:tailEnd/>
          </a:ln>
        </p:spPr>
        <p:txBody>
          <a:bodyPr anchor="ctr" anchorCtr="1"/>
          <a:lstStyle/>
          <a:p>
            <a:endParaRPr lang="en-US"/>
          </a:p>
        </p:txBody>
      </p:sp>
      <p:pic>
        <p:nvPicPr>
          <p:cNvPr id="7" name="Picture 6"/>
          <p:cNvPicPr>
            <a:picLocks noChangeAspect="1"/>
          </p:cNvPicPr>
          <p:nvPr/>
        </p:nvPicPr>
        <p:blipFill>
          <a:blip r:embed="rId5"/>
          <a:srcRect/>
          <a:stretch>
            <a:fillRect/>
          </a:stretch>
        </p:blipFill>
        <p:spPr bwMode="auto">
          <a:xfrm>
            <a:off x="3492500" y="5384800"/>
            <a:ext cx="2495550" cy="342900"/>
          </a:xfrm>
          <a:prstGeom prst="rect">
            <a:avLst/>
          </a:prstGeom>
          <a:noFill/>
          <a:ln w="9525">
            <a:noFill/>
            <a:miter lim="800000"/>
            <a:headEnd/>
            <a:tailEnd/>
          </a:ln>
        </p:spPr>
      </p:pic>
      <p:pic>
        <p:nvPicPr>
          <p:cNvPr id="8" name="Picture 7"/>
          <p:cNvPicPr>
            <a:picLocks noChangeAspect="1"/>
          </p:cNvPicPr>
          <p:nvPr/>
        </p:nvPicPr>
        <p:blipFill>
          <a:blip r:embed="rId6"/>
          <a:srcRect/>
          <a:stretch>
            <a:fillRect/>
          </a:stretch>
        </p:blipFill>
        <p:spPr bwMode="auto">
          <a:xfrm>
            <a:off x="5943600" y="5084763"/>
            <a:ext cx="2228850" cy="1524000"/>
          </a:xfrm>
          <a:prstGeom prst="rect">
            <a:avLst/>
          </a:prstGeom>
          <a:noFill/>
          <a:ln w="9525">
            <a:noFill/>
            <a:miter lim="800000"/>
            <a:headEnd/>
            <a:tailEnd/>
          </a:ln>
        </p:spPr>
      </p:pic>
      <p:sp>
        <p:nvSpPr>
          <p:cNvPr id="9" name="8 Flecha a la derecha con bandas"/>
          <p:cNvSpPr>
            <a:spLocks/>
          </p:cNvSpPr>
          <p:nvPr/>
        </p:nvSpPr>
        <p:spPr bwMode="auto">
          <a:xfrm>
            <a:off x="6608763" y="3654425"/>
            <a:ext cx="1023937" cy="409575"/>
          </a:xfrm>
          <a:custGeom>
            <a:avLst/>
            <a:gdLst>
              <a:gd name="T0" fmla="*/ 512224 w 21600"/>
              <a:gd name="T1" fmla="*/ 0 h 21600"/>
              <a:gd name="T2" fmla="*/ 1024448 w 21600"/>
              <a:gd name="T3" fmla="*/ 205095 h 21600"/>
              <a:gd name="T4" fmla="*/ 512224 w 21600"/>
              <a:gd name="T5" fmla="*/ 410190 h 21600"/>
              <a:gd name="T6" fmla="*/ 0 w 21600"/>
              <a:gd name="T7" fmla="*/ 205095 h 21600"/>
              <a:gd name="T8" fmla="*/ 695154 w 21600"/>
              <a:gd name="T9" fmla="*/ 0 h 21600"/>
              <a:gd name="T10" fmla="*/ 695154 w 21600"/>
              <a:gd name="T11" fmla="*/ 410190 h 21600"/>
              <a:gd name="T12" fmla="*/ 17694720 60000 65536"/>
              <a:gd name="T13" fmla="*/ 0 60000 65536"/>
              <a:gd name="T14" fmla="*/ 5898240 60000 65536"/>
              <a:gd name="T15" fmla="*/ 11796480 60000 65536"/>
              <a:gd name="T16" fmla="*/ 17694720 60000 65536"/>
              <a:gd name="T17" fmla="*/ 5898240 60000 65536"/>
              <a:gd name="T18" fmla="*/ 4000 w 21600"/>
              <a:gd name="T19" fmla="*/ 5400 h 21600"/>
              <a:gd name="T20" fmla="*/ 1812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657" y="0"/>
                </a:moveTo>
                <a:lnTo>
                  <a:pt x="21600" y="10800"/>
                </a:lnTo>
                <a:lnTo>
                  <a:pt x="14657" y="21800"/>
                </a:lnTo>
                <a:lnTo>
                  <a:pt x="14657" y="16200"/>
                </a:lnTo>
                <a:lnTo>
                  <a:pt x="4000" y="16200"/>
                </a:lnTo>
                <a:lnTo>
                  <a:pt x="4000" y="5400"/>
                </a:lnTo>
                <a:lnTo>
                  <a:pt x="14657" y="5400"/>
                </a:lnTo>
                <a:lnTo>
                  <a:pt x="14657" y="0"/>
                </a:lnTo>
                <a:moveTo>
                  <a:pt x="0" y="5400"/>
                </a:moveTo>
                <a:lnTo>
                  <a:pt x="0" y="16200"/>
                </a:lnTo>
                <a:lnTo>
                  <a:pt x="1000" y="16200"/>
                </a:lnTo>
                <a:lnTo>
                  <a:pt x="1000" y="5400"/>
                </a:lnTo>
                <a:lnTo>
                  <a:pt x="0" y="5400"/>
                </a:lnTo>
                <a:moveTo>
                  <a:pt x="2000" y="5400"/>
                </a:moveTo>
                <a:lnTo>
                  <a:pt x="2000" y="16200"/>
                </a:lnTo>
                <a:lnTo>
                  <a:pt x="3000" y="16200"/>
                </a:lnTo>
                <a:lnTo>
                  <a:pt x="3000" y="5400"/>
                </a:lnTo>
                <a:lnTo>
                  <a:pt x="2000" y="5400"/>
                </a:lnTo>
                <a:close/>
              </a:path>
            </a:pathLst>
          </a:custGeom>
          <a:solidFill>
            <a:srgbClr val="C0504D"/>
          </a:solidFill>
          <a:ln w="25402">
            <a:solidFill>
              <a:srgbClr val="8C3836"/>
            </a:solidFill>
            <a:prstDash val="solid"/>
            <a:round/>
            <a:headEnd/>
            <a:tailEnd/>
          </a:ln>
        </p:spPr>
        <p:txBody>
          <a:bodyPr anchor="ctr" anchorCtr="1"/>
          <a:lstStyle/>
          <a:p>
            <a:endParaRPr lang="en-US"/>
          </a:p>
        </p:txBody>
      </p:sp>
      <p:pic>
        <p:nvPicPr>
          <p:cNvPr id="10" name="Picture 8"/>
          <p:cNvPicPr>
            <a:picLocks noChangeAspect="1"/>
          </p:cNvPicPr>
          <p:nvPr/>
        </p:nvPicPr>
        <p:blipFill>
          <a:blip r:embed="rId7"/>
          <a:srcRect/>
          <a:stretch>
            <a:fillRect/>
          </a:stretch>
        </p:blipFill>
        <p:spPr bwMode="auto">
          <a:xfrm>
            <a:off x="7667625" y="3332163"/>
            <a:ext cx="1038225" cy="1104900"/>
          </a:xfrm>
          <a:prstGeom prst="rect">
            <a:avLst/>
          </a:prstGeom>
          <a:noFill/>
          <a:ln w="9525">
            <a:noFill/>
            <a:miter lim="800000"/>
            <a:headEnd/>
            <a:tailEnd/>
          </a:ln>
        </p:spPr>
      </p:pic>
      <p:pic>
        <p:nvPicPr>
          <p:cNvPr id="139274" name="Picture 2"/>
          <p:cNvPicPr>
            <a:picLocks noChangeAspect="1"/>
          </p:cNvPicPr>
          <p:nvPr/>
        </p:nvPicPr>
        <p:blipFill>
          <a:blip r:embed="rId8"/>
          <a:srcRect/>
          <a:stretch>
            <a:fillRect/>
          </a:stretch>
        </p:blipFill>
        <p:spPr bwMode="auto">
          <a:xfrm>
            <a:off x="7196138" y="1557338"/>
            <a:ext cx="990600" cy="1152525"/>
          </a:xfrm>
          <a:prstGeom prst="rect">
            <a:avLst/>
          </a:prstGeom>
          <a:noFill/>
          <a:ln w="9525">
            <a:noFill/>
            <a:miter lim="800000"/>
            <a:headEnd/>
            <a:tailEnd/>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2" presetClass="entr" presetSubtype="4"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p:cTn id="10" dur="500" fill="hold"/>
                                        <p:tgtEl>
                                          <p:spTgt spid="7"/>
                                        </p:tgtEl>
                                        <p:attrNameLst>
                                          <p:attrName>ppt_x</p:attrName>
                                        </p:attrNameLst>
                                      </p:cBhvr>
                                      <p:tavLst>
                                        <p:tav tm="0">
                                          <p:val>
                                            <p:strVal val="#ppt_x"/>
                                          </p:val>
                                        </p:tav>
                                        <p:tav tm="100000">
                                          <p:val>
                                            <p:strVal val="#ppt_x"/>
                                          </p:val>
                                        </p:tav>
                                      </p:tavLst>
                                    </p:anim>
                                    <p:anim calcmode="lin" valueType="num">
                                      <p:cBhvr>
                                        <p:cTn id="11" dur="500" fill="hold"/>
                                        <p:tgtEl>
                                          <p:spTgt spid="7"/>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1 Título"/>
          <p:cNvSpPr txBox="1">
            <a:spLocks noGrp="1"/>
          </p:cNvSpPr>
          <p:nvPr>
            <p:ph type="title"/>
          </p:nvPr>
        </p:nvSpPr>
        <p:spPr>
          <a:xfrm>
            <a:off x="457200" y="274638"/>
            <a:ext cx="8229600" cy="850900"/>
          </a:xfrm>
        </p:spPr>
        <p:txBody>
          <a:bodyPr/>
          <a:lstStyle/>
          <a:p>
            <a:pPr eaLnBrk="1"/>
            <a:r>
              <a:rPr smtClean="0">
                <a:latin typeface="Arial" charset="0"/>
              </a:rPr>
              <a:t>Sincronizar el repositorio (II)</a:t>
            </a:r>
          </a:p>
        </p:txBody>
      </p:sp>
      <p:sp>
        <p:nvSpPr>
          <p:cNvPr id="3" name="2 Marcador de contenido"/>
          <p:cNvSpPr txBox="1">
            <a:spLocks noGrp="1"/>
          </p:cNvSpPr>
          <p:nvPr>
            <p:ph idx="1"/>
          </p:nvPr>
        </p:nvSpPr>
        <p:spPr>
          <a:xfrm>
            <a:off x="457200" y="1700213"/>
            <a:ext cx="8229600" cy="4537075"/>
          </a:xfrm>
        </p:spPr>
        <p:txBody>
          <a:bodyPr/>
          <a:lstStyle/>
          <a:p>
            <a:pPr marL="457200" indent="-457200" eaLnBrk="1" fontAlgn="auto">
              <a:spcAft>
                <a:spcPts val="0"/>
              </a:spcAft>
              <a:buFont typeface="+mj-lt"/>
              <a:buAutoNum type="arabicPeriod" startAt="3"/>
              <a:defRPr/>
            </a:pPr>
            <a:r>
              <a:rPr sz="2400" dirty="0"/>
              <a:t>Actualizamos el repositorio remoto con «Confirmar»</a:t>
            </a:r>
          </a:p>
          <a:p>
            <a:pPr eaLnBrk="1" fontAlgn="auto">
              <a:spcAft>
                <a:spcPts val="0"/>
              </a:spcAft>
              <a:buFont typeface="Arial" pitchFamily="34"/>
              <a:buChar char="•"/>
              <a:defRPr/>
            </a:pPr>
            <a:endParaRPr sz="2400" dirty="0"/>
          </a:p>
        </p:txBody>
      </p:sp>
      <p:pic>
        <p:nvPicPr>
          <p:cNvPr id="141315" name="Picture 2"/>
          <p:cNvPicPr>
            <a:picLocks noChangeAspect="1"/>
          </p:cNvPicPr>
          <p:nvPr/>
        </p:nvPicPr>
        <p:blipFill>
          <a:blip r:embed="rId3"/>
          <a:srcRect/>
          <a:stretch>
            <a:fillRect/>
          </a:stretch>
        </p:blipFill>
        <p:spPr bwMode="auto">
          <a:xfrm>
            <a:off x="323850" y="2219325"/>
            <a:ext cx="914400" cy="1162050"/>
          </a:xfrm>
          <a:prstGeom prst="rect">
            <a:avLst/>
          </a:prstGeom>
          <a:noFill/>
          <a:ln w="9525">
            <a:noFill/>
            <a:miter lim="800000"/>
            <a:headEnd/>
            <a:tailEnd/>
          </a:ln>
        </p:spPr>
      </p:pic>
      <p:pic>
        <p:nvPicPr>
          <p:cNvPr id="141316" name="Picture 3"/>
          <p:cNvPicPr>
            <a:picLocks noChangeAspect="1"/>
          </p:cNvPicPr>
          <p:nvPr/>
        </p:nvPicPr>
        <p:blipFill>
          <a:blip r:embed="rId4"/>
          <a:srcRect/>
          <a:stretch>
            <a:fillRect/>
          </a:stretch>
        </p:blipFill>
        <p:spPr bwMode="auto">
          <a:xfrm>
            <a:off x="1331913" y="2409825"/>
            <a:ext cx="2543175" cy="781050"/>
          </a:xfrm>
          <a:prstGeom prst="rect">
            <a:avLst/>
          </a:prstGeom>
          <a:noFill/>
          <a:ln w="9525">
            <a:noFill/>
            <a:miter lim="800000"/>
            <a:headEnd/>
            <a:tailEnd/>
          </a:ln>
        </p:spPr>
      </p:pic>
      <p:pic>
        <p:nvPicPr>
          <p:cNvPr id="141317" name="Picture 2"/>
          <p:cNvPicPr>
            <a:picLocks noChangeAspect="1" noChangeArrowheads="1"/>
          </p:cNvPicPr>
          <p:nvPr/>
        </p:nvPicPr>
        <p:blipFill>
          <a:blip r:embed="rId5"/>
          <a:srcRect/>
          <a:stretch>
            <a:fillRect/>
          </a:stretch>
        </p:blipFill>
        <p:spPr bwMode="auto">
          <a:xfrm>
            <a:off x="4643438" y="2133600"/>
            <a:ext cx="4246562" cy="4017963"/>
          </a:xfrm>
          <a:prstGeom prst="rect">
            <a:avLst/>
          </a:prstGeom>
          <a:noFill/>
          <a:ln w="9525">
            <a:noFill/>
            <a:miter lim="800000"/>
            <a:headEnd/>
            <a:tailEnd/>
          </a:ln>
        </p:spPr>
      </p:pic>
      <p:pic>
        <p:nvPicPr>
          <p:cNvPr id="141318" name="Picture 3"/>
          <p:cNvPicPr>
            <a:picLocks noChangeAspect="1" noChangeArrowheads="1"/>
          </p:cNvPicPr>
          <p:nvPr/>
        </p:nvPicPr>
        <p:blipFill>
          <a:blip r:embed="rId6"/>
          <a:srcRect/>
          <a:stretch>
            <a:fillRect/>
          </a:stretch>
        </p:blipFill>
        <p:spPr bwMode="auto">
          <a:xfrm>
            <a:off x="4929188" y="3211513"/>
            <a:ext cx="3600450" cy="200025"/>
          </a:xfrm>
          <a:prstGeom prst="rect">
            <a:avLst/>
          </a:prstGeom>
          <a:noFill/>
          <a:ln w="9525">
            <a:noFill/>
            <a:miter lim="800000"/>
            <a:headEnd/>
            <a:tailEnd/>
          </a:ln>
        </p:spPr>
      </p:pic>
      <p:sp>
        <p:nvSpPr>
          <p:cNvPr id="8" name="7 Elipse"/>
          <p:cNvSpPr>
            <a:spLocks/>
          </p:cNvSpPr>
          <p:nvPr/>
        </p:nvSpPr>
        <p:spPr bwMode="auto">
          <a:xfrm>
            <a:off x="4859338" y="3182938"/>
            <a:ext cx="865187" cy="227012"/>
          </a:xfrm>
          <a:custGeom>
            <a:avLst/>
            <a:gdLst>
              <a:gd name="T0" fmla="*/ 432048 w 864096"/>
              <a:gd name="T1" fmla="*/ 0 h 227527"/>
              <a:gd name="T2" fmla="*/ 864096 w 864096"/>
              <a:gd name="T3" fmla="*/ 113764 h 227527"/>
              <a:gd name="T4" fmla="*/ 432048 w 864096"/>
              <a:gd name="T5" fmla="*/ 227527 h 227527"/>
              <a:gd name="T6" fmla="*/ 0 w 864096"/>
              <a:gd name="T7" fmla="*/ 113764 h 227527"/>
              <a:gd name="T8" fmla="*/ 126544 w 864096"/>
              <a:gd name="T9" fmla="*/ 33321 h 227527"/>
              <a:gd name="T10" fmla="*/ 126544 w 864096"/>
              <a:gd name="T11" fmla="*/ 194206 h 227527"/>
              <a:gd name="T12" fmla="*/ 737552 w 864096"/>
              <a:gd name="T13" fmla="*/ 194206 h 227527"/>
              <a:gd name="T14" fmla="*/ 737552 w 864096"/>
              <a:gd name="T15" fmla="*/ 33321 h 227527"/>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126544 w 864096"/>
              <a:gd name="T25" fmla="*/ 33321 h 227527"/>
              <a:gd name="T26" fmla="*/ 737552 w 864096"/>
              <a:gd name="T27" fmla="*/ 194206 h 2275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4096" h="227527">
                <a:moveTo>
                  <a:pt x="0" y="113764"/>
                </a:moveTo>
                <a:lnTo>
                  <a:pt x="0" y="113764"/>
                </a:lnTo>
                <a:cubicBezTo>
                  <a:pt x="0" y="113764"/>
                  <a:pt x="0" y="113764"/>
                  <a:pt x="0" y="113764"/>
                </a:cubicBezTo>
                <a:cubicBezTo>
                  <a:pt x="0" y="176595"/>
                  <a:pt x="193434" y="227529"/>
                  <a:pt x="432048" y="227529"/>
                </a:cubicBezTo>
                <a:cubicBezTo>
                  <a:pt x="670661" y="227529"/>
                  <a:pt x="864096" y="176595"/>
                  <a:pt x="864096" y="113765"/>
                </a:cubicBezTo>
                <a:cubicBezTo>
                  <a:pt x="864096" y="50934"/>
                  <a:pt x="670661" y="1"/>
                  <a:pt x="432048" y="1"/>
                </a:cubicBezTo>
                <a:cubicBezTo>
                  <a:pt x="193435" y="0"/>
                  <a:pt x="2" y="50934"/>
                  <a:pt x="0" y="113764"/>
                </a:cubicBezTo>
                <a:close/>
              </a:path>
            </a:pathLst>
          </a:custGeom>
          <a:noFill/>
          <a:ln w="25402">
            <a:solidFill>
              <a:srgbClr val="C0504D"/>
            </a:solidFill>
            <a:prstDash val="solid"/>
            <a:round/>
            <a:headEnd/>
            <a:tailEnd/>
          </a:ln>
        </p:spPr>
        <p:txBody>
          <a:bodyPr anchor="ctr" anchorCtr="1"/>
          <a:lstStyle/>
          <a:p>
            <a:endParaRPr lang="en-US"/>
          </a:p>
        </p:txBody>
      </p:sp>
      <p:pic>
        <p:nvPicPr>
          <p:cNvPr id="4100" name="Picture 4"/>
          <p:cNvPicPr>
            <a:picLocks noChangeAspect="1" noChangeArrowheads="1"/>
          </p:cNvPicPr>
          <p:nvPr/>
        </p:nvPicPr>
        <p:blipFill>
          <a:blip r:embed="rId7"/>
          <a:srcRect/>
          <a:stretch>
            <a:fillRect/>
          </a:stretch>
        </p:blipFill>
        <p:spPr bwMode="auto">
          <a:xfrm>
            <a:off x="174625" y="3503613"/>
            <a:ext cx="4351338" cy="2012950"/>
          </a:xfrm>
          <a:prstGeom prst="rect">
            <a:avLst/>
          </a:prstGeom>
          <a:noFill/>
          <a:ln w="9525">
            <a:noFill/>
            <a:miter lim="800000"/>
            <a:headEnd/>
            <a:tailEnd/>
          </a:ln>
        </p:spPr>
      </p:pic>
      <p:sp>
        <p:nvSpPr>
          <p:cNvPr id="141321" name="8 Flecha a la derecha con bandas"/>
          <p:cNvSpPr>
            <a:spLocks/>
          </p:cNvSpPr>
          <p:nvPr/>
        </p:nvSpPr>
        <p:spPr bwMode="auto">
          <a:xfrm>
            <a:off x="3835400" y="2595563"/>
            <a:ext cx="808038" cy="409575"/>
          </a:xfrm>
          <a:custGeom>
            <a:avLst/>
            <a:gdLst>
              <a:gd name="T0" fmla="*/ 404212 w 21600"/>
              <a:gd name="T1" fmla="*/ 0 h 21600"/>
              <a:gd name="T2" fmla="*/ 808424 w 21600"/>
              <a:gd name="T3" fmla="*/ 205095 h 21600"/>
              <a:gd name="T4" fmla="*/ 404212 w 21600"/>
              <a:gd name="T5" fmla="*/ 410190 h 21600"/>
              <a:gd name="T6" fmla="*/ 0 w 21600"/>
              <a:gd name="T7" fmla="*/ 205095 h 21600"/>
              <a:gd name="T8" fmla="*/ 548568 w 21600"/>
              <a:gd name="T9" fmla="*/ 0 h 21600"/>
              <a:gd name="T10" fmla="*/ 548568 w 21600"/>
              <a:gd name="T11" fmla="*/ 410190 h 21600"/>
              <a:gd name="T12" fmla="*/ 17694720 60000 65536"/>
              <a:gd name="T13" fmla="*/ 0 60000 65536"/>
              <a:gd name="T14" fmla="*/ 5898240 60000 65536"/>
              <a:gd name="T15" fmla="*/ 11796480 60000 65536"/>
              <a:gd name="T16" fmla="*/ 17694720 60000 65536"/>
              <a:gd name="T17" fmla="*/ 5898240 60000 65536"/>
              <a:gd name="T18" fmla="*/ 4000 w 21600"/>
              <a:gd name="T19" fmla="*/ 5400 h 21600"/>
              <a:gd name="T20" fmla="*/ 1812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657" y="0"/>
                </a:moveTo>
                <a:lnTo>
                  <a:pt x="21600" y="10800"/>
                </a:lnTo>
                <a:lnTo>
                  <a:pt x="14657" y="21800"/>
                </a:lnTo>
                <a:lnTo>
                  <a:pt x="14657" y="16200"/>
                </a:lnTo>
                <a:lnTo>
                  <a:pt x="4000" y="16200"/>
                </a:lnTo>
                <a:lnTo>
                  <a:pt x="4000" y="5400"/>
                </a:lnTo>
                <a:lnTo>
                  <a:pt x="14657" y="5400"/>
                </a:lnTo>
                <a:lnTo>
                  <a:pt x="14657" y="0"/>
                </a:lnTo>
                <a:moveTo>
                  <a:pt x="0" y="5400"/>
                </a:moveTo>
                <a:lnTo>
                  <a:pt x="0" y="16200"/>
                </a:lnTo>
                <a:lnTo>
                  <a:pt x="1000" y="16200"/>
                </a:lnTo>
                <a:lnTo>
                  <a:pt x="1000" y="5400"/>
                </a:lnTo>
                <a:lnTo>
                  <a:pt x="0" y="5400"/>
                </a:lnTo>
                <a:moveTo>
                  <a:pt x="2000" y="5400"/>
                </a:moveTo>
                <a:lnTo>
                  <a:pt x="2000" y="16200"/>
                </a:lnTo>
                <a:lnTo>
                  <a:pt x="3000" y="16200"/>
                </a:lnTo>
                <a:lnTo>
                  <a:pt x="3000" y="5400"/>
                </a:lnTo>
                <a:lnTo>
                  <a:pt x="2000" y="5400"/>
                </a:lnTo>
                <a:close/>
              </a:path>
            </a:pathLst>
          </a:custGeom>
          <a:solidFill>
            <a:srgbClr val="C0504D"/>
          </a:solidFill>
          <a:ln w="25402">
            <a:solidFill>
              <a:srgbClr val="8C3836"/>
            </a:solidFill>
            <a:prstDash val="solid"/>
            <a:round/>
            <a:headEnd/>
            <a:tailEnd/>
          </a:ln>
        </p:spPr>
        <p:txBody>
          <a:bodyPr anchor="ctr" anchorCtr="1"/>
          <a:lstStyle/>
          <a:p>
            <a:endParaRPr lang="en-US"/>
          </a:p>
        </p:txBody>
      </p:sp>
      <p:pic>
        <p:nvPicPr>
          <p:cNvPr id="4101" name="Picture 5"/>
          <p:cNvPicPr>
            <a:picLocks noChangeAspect="1" noChangeArrowheads="1"/>
          </p:cNvPicPr>
          <p:nvPr/>
        </p:nvPicPr>
        <p:blipFill>
          <a:blip r:embed="rId8"/>
          <a:srcRect/>
          <a:stretch>
            <a:fillRect/>
          </a:stretch>
        </p:blipFill>
        <p:spPr bwMode="auto">
          <a:xfrm>
            <a:off x="1539875" y="5641975"/>
            <a:ext cx="1028700" cy="1190625"/>
          </a:xfrm>
          <a:prstGeom prst="rect">
            <a:avLst/>
          </a:prstGeom>
          <a:noFill/>
          <a:ln w="9525">
            <a:noFill/>
            <a:miter lim="800000"/>
            <a:headEnd/>
            <a:tailEnd/>
          </a:ln>
        </p:spPr>
      </p:pic>
      <p:pic>
        <p:nvPicPr>
          <p:cNvPr id="4102" name="Picture 6"/>
          <p:cNvPicPr>
            <a:picLocks noChangeAspect="1" noChangeArrowheads="1"/>
          </p:cNvPicPr>
          <p:nvPr/>
        </p:nvPicPr>
        <p:blipFill>
          <a:blip r:embed="rId9"/>
          <a:srcRect/>
          <a:stretch>
            <a:fillRect/>
          </a:stretch>
        </p:blipFill>
        <p:spPr bwMode="auto">
          <a:xfrm>
            <a:off x="2768600" y="5641975"/>
            <a:ext cx="1066800" cy="1143000"/>
          </a:xfrm>
          <a:prstGeom prst="rect">
            <a:avLst/>
          </a:prstGeom>
          <a:noFill/>
          <a:ln w="9525">
            <a:noFill/>
            <a:miter lim="800000"/>
            <a:headEnd/>
            <a:tailEnd/>
          </a:ln>
        </p:spPr>
      </p:pic>
      <p:sp>
        <p:nvSpPr>
          <p:cNvPr id="13" name="7 Elipse"/>
          <p:cNvSpPr>
            <a:spLocks/>
          </p:cNvSpPr>
          <p:nvPr/>
        </p:nvSpPr>
        <p:spPr bwMode="auto">
          <a:xfrm>
            <a:off x="3302000" y="5094288"/>
            <a:ext cx="576263" cy="371475"/>
          </a:xfrm>
          <a:custGeom>
            <a:avLst/>
            <a:gdLst>
              <a:gd name="T0" fmla="*/ 288032 w 576064"/>
              <a:gd name="T1" fmla="*/ 0 h 371543"/>
              <a:gd name="T2" fmla="*/ 576064 w 576064"/>
              <a:gd name="T3" fmla="*/ 185772 h 371543"/>
              <a:gd name="T4" fmla="*/ 288032 w 576064"/>
              <a:gd name="T5" fmla="*/ 371543 h 371543"/>
              <a:gd name="T6" fmla="*/ 0 w 576064"/>
              <a:gd name="T7" fmla="*/ 185772 h 371543"/>
              <a:gd name="T8" fmla="*/ 84363 w 576064"/>
              <a:gd name="T9" fmla="*/ 54411 h 371543"/>
              <a:gd name="T10" fmla="*/ 84363 w 576064"/>
              <a:gd name="T11" fmla="*/ 317132 h 371543"/>
              <a:gd name="T12" fmla="*/ 491701 w 576064"/>
              <a:gd name="T13" fmla="*/ 317132 h 371543"/>
              <a:gd name="T14" fmla="*/ 491701 w 576064"/>
              <a:gd name="T15" fmla="*/ 54411 h 371543"/>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84363 w 576064"/>
              <a:gd name="T25" fmla="*/ 54411 h 371543"/>
              <a:gd name="T26" fmla="*/ 491701 w 576064"/>
              <a:gd name="T27" fmla="*/ 317132 h 371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6064" h="371543">
                <a:moveTo>
                  <a:pt x="0" y="185772"/>
                </a:moveTo>
                <a:lnTo>
                  <a:pt x="0" y="185772"/>
                </a:lnTo>
                <a:cubicBezTo>
                  <a:pt x="0" y="288371"/>
                  <a:pt x="128956" y="371543"/>
                  <a:pt x="288031" y="371544"/>
                </a:cubicBezTo>
                <a:cubicBezTo>
                  <a:pt x="447107" y="371544"/>
                  <a:pt x="576064" y="288371"/>
                  <a:pt x="576064" y="185772"/>
                </a:cubicBezTo>
                <a:cubicBezTo>
                  <a:pt x="576064" y="83172"/>
                  <a:pt x="447107" y="0"/>
                  <a:pt x="288032" y="0"/>
                </a:cubicBezTo>
                <a:cubicBezTo>
                  <a:pt x="128956" y="0"/>
                  <a:pt x="0" y="83172"/>
                  <a:pt x="0" y="185772"/>
                </a:cubicBezTo>
                <a:close/>
              </a:path>
            </a:pathLst>
          </a:custGeom>
          <a:noFill/>
          <a:ln w="25402">
            <a:solidFill>
              <a:srgbClr val="C0504D"/>
            </a:solidFill>
            <a:prstDash val="solid"/>
            <a:round/>
            <a:headEnd/>
            <a:tailEnd/>
          </a:ln>
        </p:spPr>
        <p:txBody>
          <a:bodyPr anchor="ctr" anchorCtr="1"/>
          <a:lstStyle/>
          <a:p>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100"/>
                                        </p:tgtEl>
                                        <p:attrNameLst>
                                          <p:attrName>style.visibility</p:attrName>
                                        </p:attrNameLst>
                                      </p:cBhvr>
                                      <p:to>
                                        <p:strVal val="visible"/>
                                      </p:to>
                                    </p:set>
                                    <p:animEffect transition="in" filter="fade">
                                      <p:cBhvr>
                                        <p:cTn id="14" dur="500"/>
                                        <p:tgtEl>
                                          <p:spTgt spid="410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4101"/>
                                        </p:tgtEl>
                                        <p:attrNameLst>
                                          <p:attrName>style.visibility</p:attrName>
                                        </p:attrNameLst>
                                      </p:cBhvr>
                                      <p:to>
                                        <p:strVal val="visible"/>
                                      </p:to>
                                    </p:set>
                                    <p:animEffect transition="in" filter="fade">
                                      <p:cBhvr>
                                        <p:cTn id="23" dur="500"/>
                                        <p:tgtEl>
                                          <p:spTgt spid="4101"/>
                                        </p:tgtEl>
                                      </p:cBhvr>
                                    </p:animEffect>
                                  </p:childTnLst>
                                </p:cTn>
                              </p:par>
                              <p:par>
                                <p:cTn id="24" presetID="10" presetClass="entr" presetSubtype="0" fill="hold" nodeType="withEffect">
                                  <p:stCondLst>
                                    <p:cond delay="0"/>
                                  </p:stCondLst>
                                  <p:childTnLst>
                                    <p:set>
                                      <p:cBhvr>
                                        <p:cTn id="25" dur="1" fill="hold">
                                          <p:stCondLst>
                                            <p:cond delay="0"/>
                                          </p:stCondLst>
                                        </p:cTn>
                                        <p:tgtEl>
                                          <p:spTgt spid="4102"/>
                                        </p:tgtEl>
                                        <p:attrNameLst>
                                          <p:attrName>style.visibility</p:attrName>
                                        </p:attrNameLst>
                                      </p:cBhvr>
                                      <p:to>
                                        <p:strVal val="visible"/>
                                      </p:to>
                                    </p:set>
                                    <p:animEffect transition="in" filter="fade">
                                      <p:cBhvr>
                                        <p:cTn id="26" dur="500"/>
                                        <p:tgtEl>
                                          <p:spTgt spid="4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txBox="1">
            <a:spLocks noGrp="1"/>
          </p:cNvSpPr>
          <p:nvPr>
            <p:ph idx="1"/>
          </p:nvPr>
        </p:nvSpPr>
        <p:spPr>
          <a:xfrm>
            <a:off x="457200" y="1700213"/>
            <a:ext cx="8229600" cy="4537075"/>
          </a:xfrm>
        </p:spPr>
        <p:txBody>
          <a:bodyPr/>
          <a:lstStyle/>
          <a:p>
            <a:pPr marL="457200" indent="-457200" eaLnBrk="1">
              <a:buFont typeface="Calibri" pitchFamily="34" charset="0"/>
              <a:buAutoNum type="arabicPeriod" startAt="4"/>
            </a:pPr>
            <a:r>
              <a:rPr sz="2400" smtClean="0">
                <a:latin typeface="Arial" charset="0"/>
              </a:rPr>
              <a:t>Comprobamos el repositorio</a:t>
            </a:r>
            <a:br>
              <a:rPr sz="2400" smtClean="0">
                <a:latin typeface="Arial" charset="0"/>
              </a:rPr>
            </a:br>
            <a:r>
              <a:rPr sz="2400" smtClean="0">
                <a:latin typeface="Arial" charset="0"/>
              </a:rPr>
              <a:t/>
            </a:r>
            <a:br>
              <a:rPr sz="2400" smtClean="0">
                <a:latin typeface="Arial" charset="0"/>
              </a:rPr>
            </a:br>
            <a:r>
              <a:rPr sz="2400" smtClean="0">
                <a:latin typeface="Arial" charset="0"/>
              </a:rPr>
              <a:t/>
            </a:r>
            <a:br>
              <a:rPr sz="2400" smtClean="0">
                <a:latin typeface="Arial" charset="0"/>
              </a:rPr>
            </a:br>
            <a:r>
              <a:rPr sz="2400" smtClean="0">
                <a:latin typeface="Arial" charset="0"/>
              </a:rPr>
              <a:t/>
            </a:r>
            <a:br>
              <a:rPr sz="2400" smtClean="0">
                <a:latin typeface="Arial" charset="0"/>
              </a:rPr>
            </a:br>
            <a:r>
              <a:rPr sz="2400" smtClean="0">
                <a:latin typeface="Arial" charset="0"/>
              </a:rPr>
              <a:t/>
            </a:r>
            <a:br>
              <a:rPr sz="2400" smtClean="0">
                <a:latin typeface="Arial" charset="0"/>
              </a:rPr>
            </a:br>
            <a:r>
              <a:rPr sz="2400" smtClean="0">
                <a:latin typeface="Arial" charset="0"/>
              </a:rPr>
              <a:t/>
            </a:r>
            <a:br>
              <a:rPr sz="2400" smtClean="0">
                <a:latin typeface="Arial" charset="0"/>
              </a:rPr>
            </a:br>
            <a:endParaRPr sz="2400" smtClean="0">
              <a:latin typeface="Arial" charset="0"/>
            </a:endParaRPr>
          </a:p>
          <a:p>
            <a:pPr marL="457200" indent="-457200" eaLnBrk="1">
              <a:buFont typeface="Calibri" pitchFamily="34" charset="0"/>
              <a:buAutoNum type="arabicPeriod" startAt="4"/>
            </a:pPr>
            <a:r>
              <a:rPr sz="2400" smtClean="0">
                <a:latin typeface="Arial" charset="0"/>
              </a:rPr>
              <a:t>Comprobamos la tarea relacionada</a:t>
            </a:r>
          </a:p>
          <a:p>
            <a:pPr marL="457200" indent="-457200" eaLnBrk="1">
              <a:buFont typeface="Calibri" pitchFamily="34" charset="0"/>
              <a:buAutoNum type="arabicPeriod" startAt="4"/>
            </a:pPr>
            <a:endParaRPr sz="2400" smtClean="0">
              <a:latin typeface="Arial" charset="0"/>
            </a:endParaRPr>
          </a:p>
        </p:txBody>
      </p:sp>
      <p:grpSp>
        <p:nvGrpSpPr>
          <p:cNvPr id="143362" name="3 Grupo"/>
          <p:cNvGrpSpPr>
            <a:grpSpLocks/>
          </p:cNvGrpSpPr>
          <p:nvPr/>
        </p:nvGrpSpPr>
        <p:grpSpPr bwMode="auto">
          <a:xfrm>
            <a:off x="1908175" y="2276475"/>
            <a:ext cx="6126163" cy="1938338"/>
            <a:chOff x="1907704" y="2276872"/>
            <a:chExt cx="6126634" cy="1938275"/>
          </a:xfrm>
        </p:grpSpPr>
        <p:pic>
          <p:nvPicPr>
            <p:cNvPr id="3074" name="Picture 2"/>
            <p:cNvPicPr>
              <a:picLocks noChangeAspect="1" noChangeArrowheads="1"/>
            </p:cNvPicPr>
            <p:nvPr/>
          </p:nvPicPr>
          <p:blipFill>
            <a:blip r:embed="rId3"/>
            <a:srcRect/>
            <a:stretch>
              <a:fillRect/>
            </a:stretch>
          </p:blipFill>
          <p:spPr bwMode="auto">
            <a:xfrm>
              <a:off x="1907704" y="2276872"/>
              <a:ext cx="6126634" cy="1938275"/>
            </a:xfrm>
            <a:prstGeom prst="rect">
              <a:avLst/>
            </a:prstGeom>
            <a:ln w="9525">
              <a:solidFill>
                <a:schemeClr val="accent2"/>
              </a:solidFill>
              <a:miter lim="800000"/>
              <a:headEnd/>
              <a:tailEnd/>
            </a:ln>
            <a:effectLst>
              <a:outerShdw blurRad="292100" dist="139700" dir="2700000" algn="tl" rotWithShape="0">
                <a:srgbClr val="333333">
                  <a:alpha val="65000"/>
                </a:srgbClr>
              </a:outerShdw>
            </a:effectLst>
            <a:extLst/>
          </p:spPr>
        </p:pic>
        <p:pic>
          <p:nvPicPr>
            <p:cNvPr id="143374" name="Picture 3"/>
            <p:cNvPicPr>
              <a:picLocks noChangeAspect="1" noChangeArrowheads="1"/>
            </p:cNvPicPr>
            <p:nvPr/>
          </p:nvPicPr>
          <p:blipFill>
            <a:blip r:embed="rId4"/>
            <a:srcRect/>
            <a:stretch>
              <a:fillRect/>
            </a:stretch>
          </p:blipFill>
          <p:spPr bwMode="auto">
            <a:xfrm>
              <a:off x="3272462" y="3598359"/>
              <a:ext cx="867490" cy="500905"/>
            </a:xfrm>
            <a:prstGeom prst="rect">
              <a:avLst/>
            </a:prstGeom>
            <a:noFill/>
            <a:ln w="9525">
              <a:noFill/>
              <a:miter lim="800000"/>
              <a:headEnd/>
              <a:tailEnd/>
            </a:ln>
          </p:spPr>
        </p:pic>
        <p:pic>
          <p:nvPicPr>
            <p:cNvPr id="143375" name="Picture 2"/>
            <p:cNvPicPr>
              <a:picLocks noChangeAspect="1" noChangeArrowheads="1"/>
            </p:cNvPicPr>
            <p:nvPr/>
          </p:nvPicPr>
          <p:blipFill>
            <a:blip r:embed="rId5"/>
            <a:srcRect/>
            <a:stretch>
              <a:fillRect/>
            </a:stretch>
          </p:blipFill>
          <p:spPr bwMode="auto">
            <a:xfrm>
              <a:off x="4391980" y="2900993"/>
              <a:ext cx="1584175" cy="158456"/>
            </a:xfrm>
            <a:prstGeom prst="rect">
              <a:avLst/>
            </a:prstGeom>
            <a:noFill/>
            <a:ln w="9525">
              <a:noFill/>
              <a:miter lim="800000"/>
              <a:headEnd/>
              <a:tailEnd/>
            </a:ln>
          </p:spPr>
        </p:pic>
      </p:grpSp>
      <p:grpSp>
        <p:nvGrpSpPr>
          <p:cNvPr id="7" name="6 Grupo"/>
          <p:cNvGrpSpPr>
            <a:grpSpLocks/>
          </p:cNvGrpSpPr>
          <p:nvPr/>
        </p:nvGrpSpPr>
        <p:grpSpPr bwMode="auto">
          <a:xfrm>
            <a:off x="1119188" y="5021263"/>
            <a:ext cx="7024687" cy="1576387"/>
            <a:chOff x="1119010" y="5020906"/>
            <a:chExt cx="7024094" cy="1576446"/>
          </a:xfrm>
        </p:grpSpPr>
        <p:pic>
          <p:nvPicPr>
            <p:cNvPr id="3075" name="Picture 3"/>
            <p:cNvPicPr>
              <a:picLocks noChangeAspect="1" noChangeArrowheads="1"/>
            </p:cNvPicPr>
            <p:nvPr/>
          </p:nvPicPr>
          <p:blipFill rotWithShape="1">
            <a:blip r:embed="rId6"/>
            <a:srcRect l="1" r="7976"/>
            <a:stretch/>
          </p:blipFill>
          <p:spPr bwMode="auto">
            <a:xfrm>
              <a:off x="1119010" y="5020906"/>
              <a:ext cx="7024094" cy="1576446"/>
            </a:xfrm>
            <a:prstGeom prst="rect">
              <a:avLst/>
            </a:prstGeom>
            <a:ln>
              <a:solidFill>
                <a:schemeClr val="accent2"/>
              </a:solidFill>
            </a:ln>
            <a:effectLst>
              <a:outerShdw blurRad="292100" dist="139700" dir="2700000" algn="tl" rotWithShape="0">
                <a:srgbClr val="333333">
                  <a:alpha val="65000"/>
                </a:srgbClr>
              </a:outerShdw>
            </a:effectLst>
            <a:extLst/>
          </p:spPr>
        </p:pic>
        <p:pic>
          <p:nvPicPr>
            <p:cNvPr id="143371" name="Picture 5"/>
            <p:cNvPicPr>
              <a:picLocks noChangeAspect="1" noChangeArrowheads="1"/>
            </p:cNvPicPr>
            <p:nvPr/>
          </p:nvPicPr>
          <p:blipFill>
            <a:blip r:embed="rId7"/>
            <a:srcRect r="22803"/>
            <a:stretch>
              <a:fillRect/>
            </a:stretch>
          </p:blipFill>
          <p:spPr bwMode="auto">
            <a:xfrm>
              <a:off x="2086922" y="5728200"/>
              <a:ext cx="2557086" cy="223113"/>
            </a:xfrm>
            <a:prstGeom prst="rect">
              <a:avLst/>
            </a:prstGeom>
            <a:noFill/>
            <a:ln w="9525">
              <a:noFill/>
              <a:miter lim="800000"/>
              <a:headEnd/>
              <a:tailEnd/>
            </a:ln>
          </p:spPr>
        </p:pic>
        <p:pic>
          <p:nvPicPr>
            <p:cNvPr id="143372" name="Picture 7"/>
            <p:cNvPicPr>
              <a:picLocks noChangeAspect="1" noChangeArrowheads="1"/>
            </p:cNvPicPr>
            <p:nvPr/>
          </p:nvPicPr>
          <p:blipFill>
            <a:blip r:embed="rId8"/>
            <a:srcRect/>
            <a:stretch>
              <a:fillRect/>
            </a:stretch>
          </p:blipFill>
          <p:spPr bwMode="auto">
            <a:xfrm>
              <a:off x="5941092" y="5841330"/>
              <a:ext cx="2202012" cy="171363"/>
            </a:xfrm>
            <a:prstGeom prst="rect">
              <a:avLst/>
            </a:prstGeom>
            <a:noFill/>
            <a:ln w="9525">
              <a:noFill/>
              <a:miter lim="800000"/>
              <a:headEnd/>
              <a:tailEnd/>
            </a:ln>
          </p:spPr>
        </p:pic>
      </p:grpSp>
      <p:sp>
        <p:nvSpPr>
          <p:cNvPr id="143364" name="1 Título"/>
          <p:cNvSpPr txBox="1">
            <a:spLocks noGrp="1"/>
          </p:cNvSpPr>
          <p:nvPr>
            <p:ph type="title"/>
          </p:nvPr>
        </p:nvSpPr>
        <p:spPr>
          <a:xfrm>
            <a:off x="457200" y="274638"/>
            <a:ext cx="8229600" cy="850900"/>
          </a:xfrm>
        </p:spPr>
        <p:txBody>
          <a:bodyPr/>
          <a:lstStyle/>
          <a:p>
            <a:pPr eaLnBrk="1"/>
            <a:r>
              <a:rPr smtClean="0">
                <a:latin typeface="Arial" charset="0"/>
              </a:rPr>
              <a:t>Sincronizar el repositorio (III)</a:t>
            </a:r>
          </a:p>
        </p:txBody>
      </p:sp>
      <p:sp>
        <p:nvSpPr>
          <p:cNvPr id="5" name="7 Elipse"/>
          <p:cNvSpPr>
            <a:spLocks/>
          </p:cNvSpPr>
          <p:nvPr/>
        </p:nvSpPr>
        <p:spPr bwMode="auto">
          <a:xfrm>
            <a:off x="1908175" y="2832100"/>
            <a:ext cx="1363663" cy="227013"/>
          </a:xfrm>
          <a:custGeom>
            <a:avLst/>
            <a:gdLst>
              <a:gd name="T0" fmla="*/ 682379 w 1364758"/>
              <a:gd name="T1" fmla="*/ 0 h 227527"/>
              <a:gd name="T2" fmla="*/ 1364758 w 1364758"/>
              <a:gd name="T3" fmla="*/ 113764 h 227527"/>
              <a:gd name="T4" fmla="*/ 682379 w 1364758"/>
              <a:gd name="T5" fmla="*/ 227527 h 227527"/>
              <a:gd name="T6" fmla="*/ 0 w 1364758"/>
              <a:gd name="T7" fmla="*/ 113764 h 227527"/>
              <a:gd name="T8" fmla="*/ 199864 w 1364758"/>
              <a:gd name="T9" fmla="*/ 33321 h 227527"/>
              <a:gd name="T10" fmla="*/ 199864 w 1364758"/>
              <a:gd name="T11" fmla="*/ 194206 h 227527"/>
              <a:gd name="T12" fmla="*/ 1164894 w 1364758"/>
              <a:gd name="T13" fmla="*/ 194206 h 227527"/>
              <a:gd name="T14" fmla="*/ 1164894 w 1364758"/>
              <a:gd name="T15" fmla="*/ 33321 h 227527"/>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199864 w 1364758"/>
              <a:gd name="T25" fmla="*/ 33321 h 227527"/>
              <a:gd name="T26" fmla="*/ 1164894 w 1364758"/>
              <a:gd name="T27" fmla="*/ 194206 h 2275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4758" h="227527">
                <a:moveTo>
                  <a:pt x="0" y="113764"/>
                </a:moveTo>
                <a:lnTo>
                  <a:pt x="0" y="113764"/>
                </a:lnTo>
                <a:cubicBezTo>
                  <a:pt x="0" y="113764"/>
                  <a:pt x="0" y="113764"/>
                  <a:pt x="0" y="113764"/>
                </a:cubicBezTo>
                <a:cubicBezTo>
                  <a:pt x="0" y="176595"/>
                  <a:pt x="305511" y="227529"/>
                  <a:pt x="682379" y="227529"/>
                </a:cubicBezTo>
                <a:cubicBezTo>
                  <a:pt x="1059246" y="227529"/>
                  <a:pt x="1364758" y="176595"/>
                  <a:pt x="1364758" y="113765"/>
                </a:cubicBezTo>
                <a:cubicBezTo>
                  <a:pt x="1364758" y="50934"/>
                  <a:pt x="1059246" y="1"/>
                  <a:pt x="682379" y="1"/>
                </a:cubicBezTo>
                <a:cubicBezTo>
                  <a:pt x="305513" y="0"/>
                  <a:pt x="3" y="50934"/>
                  <a:pt x="0" y="113764"/>
                </a:cubicBezTo>
                <a:close/>
              </a:path>
            </a:pathLst>
          </a:custGeom>
          <a:noFill/>
          <a:ln w="25402">
            <a:solidFill>
              <a:srgbClr val="C0504D"/>
            </a:solidFill>
            <a:prstDash val="solid"/>
            <a:round/>
            <a:headEnd/>
            <a:tailEnd/>
          </a:ln>
        </p:spPr>
        <p:txBody>
          <a:bodyPr anchor="ctr" anchorCtr="1"/>
          <a:lstStyle/>
          <a:p>
            <a:endParaRPr lang="en-US"/>
          </a:p>
        </p:txBody>
      </p:sp>
      <p:sp>
        <p:nvSpPr>
          <p:cNvPr id="6" name="7 Elipse"/>
          <p:cNvSpPr>
            <a:spLocks/>
          </p:cNvSpPr>
          <p:nvPr/>
        </p:nvSpPr>
        <p:spPr bwMode="auto">
          <a:xfrm>
            <a:off x="4067175" y="3644900"/>
            <a:ext cx="649288" cy="431800"/>
          </a:xfrm>
          <a:custGeom>
            <a:avLst/>
            <a:gdLst>
              <a:gd name="T0" fmla="*/ 324036 w 648072"/>
              <a:gd name="T1" fmla="*/ 0 h 432048"/>
              <a:gd name="T2" fmla="*/ 648072 w 648072"/>
              <a:gd name="T3" fmla="*/ 216024 h 432048"/>
              <a:gd name="T4" fmla="*/ 324036 w 648072"/>
              <a:gd name="T5" fmla="*/ 432048 h 432048"/>
              <a:gd name="T6" fmla="*/ 0 w 648072"/>
              <a:gd name="T7" fmla="*/ 216024 h 432048"/>
              <a:gd name="T8" fmla="*/ 94908 w 648072"/>
              <a:gd name="T9" fmla="*/ 63272 h 432048"/>
              <a:gd name="T10" fmla="*/ 94908 w 648072"/>
              <a:gd name="T11" fmla="*/ 368776 h 432048"/>
              <a:gd name="T12" fmla="*/ 553164 w 648072"/>
              <a:gd name="T13" fmla="*/ 368776 h 432048"/>
              <a:gd name="T14" fmla="*/ 553164 w 648072"/>
              <a:gd name="T15" fmla="*/ 63272 h 432048"/>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94908 w 648072"/>
              <a:gd name="T25" fmla="*/ 63272 h 432048"/>
              <a:gd name="T26" fmla="*/ 553164 w 648072"/>
              <a:gd name="T27" fmla="*/ 368776 h 4320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48072" h="432048">
                <a:moveTo>
                  <a:pt x="0" y="216024"/>
                </a:moveTo>
                <a:lnTo>
                  <a:pt x="0" y="216024"/>
                </a:lnTo>
                <a:cubicBezTo>
                  <a:pt x="0" y="335330"/>
                  <a:pt x="145075" y="432047"/>
                  <a:pt x="324035" y="432048"/>
                </a:cubicBezTo>
                <a:cubicBezTo>
                  <a:pt x="502996" y="432048"/>
                  <a:pt x="648072" y="335330"/>
                  <a:pt x="648072" y="216024"/>
                </a:cubicBezTo>
                <a:cubicBezTo>
                  <a:pt x="648072" y="96717"/>
                  <a:pt x="502996" y="0"/>
                  <a:pt x="324036" y="0"/>
                </a:cubicBezTo>
                <a:cubicBezTo>
                  <a:pt x="145075" y="0"/>
                  <a:pt x="0" y="96717"/>
                  <a:pt x="0" y="216024"/>
                </a:cubicBezTo>
                <a:close/>
              </a:path>
            </a:pathLst>
          </a:custGeom>
          <a:noFill/>
          <a:ln w="25402">
            <a:solidFill>
              <a:srgbClr val="C0504D"/>
            </a:solidFill>
            <a:prstDash val="solid"/>
            <a:round/>
            <a:headEnd/>
            <a:tailEnd/>
          </a:ln>
        </p:spPr>
        <p:txBody>
          <a:bodyPr anchor="ctr" anchorCtr="1"/>
          <a:lstStyle/>
          <a:p>
            <a:endParaRPr lang="en-US"/>
          </a:p>
        </p:txBody>
      </p:sp>
      <p:cxnSp>
        <p:nvCxnSpPr>
          <p:cNvPr id="13" name="12 Conector curvado"/>
          <p:cNvCxnSpPr>
            <a:stCxn id="8" idx="1"/>
          </p:cNvCxnSpPr>
          <p:nvPr/>
        </p:nvCxnSpPr>
        <p:spPr>
          <a:xfrm>
            <a:off x="3597275" y="5157788"/>
            <a:ext cx="1550988" cy="650875"/>
          </a:xfrm>
          <a:prstGeom prst="curvedConnector3">
            <a:avLst>
              <a:gd name="adj1" fmla="val 50000"/>
            </a:avLst>
          </a:prstGeom>
          <a:ln>
            <a:prstDash val="dash"/>
            <a:tailEnd type="arrow"/>
          </a:ln>
        </p:spPr>
        <p:style>
          <a:lnRef idx="3">
            <a:schemeClr val="accent2"/>
          </a:lnRef>
          <a:fillRef idx="0">
            <a:schemeClr val="accent2"/>
          </a:fillRef>
          <a:effectRef idx="2">
            <a:schemeClr val="accent2"/>
          </a:effectRef>
          <a:fontRef idx="minor">
            <a:schemeClr val="tx1"/>
          </a:fontRef>
        </p:style>
      </p:cxnSp>
      <p:cxnSp>
        <p:nvCxnSpPr>
          <p:cNvPr id="9" name="8 Conector curvado"/>
          <p:cNvCxnSpPr>
            <a:stCxn id="6" idx="1"/>
          </p:cNvCxnSpPr>
          <p:nvPr/>
        </p:nvCxnSpPr>
        <p:spPr>
          <a:xfrm>
            <a:off x="4716463" y="3860800"/>
            <a:ext cx="647700" cy="1800225"/>
          </a:xfrm>
          <a:prstGeom prst="curvedConnector2">
            <a:avLst/>
          </a:prstGeom>
          <a:ln>
            <a:prstDash val="dash"/>
            <a:tailEnd type="arrow"/>
          </a:ln>
        </p:spPr>
        <p:style>
          <a:lnRef idx="3">
            <a:schemeClr val="accent2"/>
          </a:lnRef>
          <a:fillRef idx="0">
            <a:schemeClr val="accent2"/>
          </a:fillRef>
          <a:effectRef idx="2">
            <a:schemeClr val="accent2"/>
          </a:effectRef>
          <a:fontRef idx="minor">
            <a:schemeClr val="tx1"/>
          </a:fontRef>
        </p:style>
      </p:cxnSp>
      <p:sp>
        <p:nvSpPr>
          <p:cNvPr id="8" name="7 Elipse"/>
          <p:cNvSpPr>
            <a:spLocks/>
          </p:cNvSpPr>
          <p:nvPr/>
        </p:nvSpPr>
        <p:spPr bwMode="auto">
          <a:xfrm>
            <a:off x="2947988" y="4941888"/>
            <a:ext cx="649287" cy="431800"/>
          </a:xfrm>
          <a:custGeom>
            <a:avLst/>
            <a:gdLst>
              <a:gd name="T0" fmla="*/ 324036 w 648072"/>
              <a:gd name="T1" fmla="*/ 0 h 432048"/>
              <a:gd name="T2" fmla="*/ 648072 w 648072"/>
              <a:gd name="T3" fmla="*/ 216024 h 432048"/>
              <a:gd name="T4" fmla="*/ 324036 w 648072"/>
              <a:gd name="T5" fmla="*/ 432048 h 432048"/>
              <a:gd name="T6" fmla="*/ 0 w 648072"/>
              <a:gd name="T7" fmla="*/ 216024 h 432048"/>
              <a:gd name="T8" fmla="*/ 94908 w 648072"/>
              <a:gd name="T9" fmla="*/ 63272 h 432048"/>
              <a:gd name="T10" fmla="*/ 94908 w 648072"/>
              <a:gd name="T11" fmla="*/ 368776 h 432048"/>
              <a:gd name="T12" fmla="*/ 553164 w 648072"/>
              <a:gd name="T13" fmla="*/ 368776 h 432048"/>
              <a:gd name="T14" fmla="*/ 553164 w 648072"/>
              <a:gd name="T15" fmla="*/ 63272 h 432048"/>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94908 w 648072"/>
              <a:gd name="T25" fmla="*/ 63272 h 432048"/>
              <a:gd name="T26" fmla="*/ 553164 w 648072"/>
              <a:gd name="T27" fmla="*/ 368776 h 4320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48072" h="432048">
                <a:moveTo>
                  <a:pt x="0" y="216024"/>
                </a:moveTo>
                <a:lnTo>
                  <a:pt x="0" y="216024"/>
                </a:lnTo>
                <a:cubicBezTo>
                  <a:pt x="0" y="335330"/>
                  <a:pt x="145075" y="432047"/>
                  <a:pt x="324035" y="432048"/>
                </a:cubicBezTo>
                <a:cubicBezTo>
                  <a:pt x="502996" y="432048"/>
                  <a:pt x="648072" y="335330"/>
                  <a:pt x="648072" y="216024"/>
                </a:cubicBezTo>
                <a:cubicBezTo>
                  <a:pt x="648072" y="96717"/>
                  <a:pt x="502996" y="0"/>
                  <a:pt x="324036" y="0"/>
                </a:cubicBezTo>
                <a:cubicBezTo>
                  <a:pt x="145075" y="0"/>
                  <a:pt x="0" y="96717"/>
                  <a:pt x="0" y="216024"/>
                </a:cubicBezTo>
                <a:close/>
              </a:path>
            </a:pathLst>
          </a:custGeom>
          <a:noFill/>
          <a:ln w="25402">
            <a:solidFill>
              <a:srgbClr val="C0504D"/>
            </a:solidFill>
            <a:prstDash val="solid"/>
            <a:round/>
            <a:headEnd/>
            <a:tailEnd/>
          </a:ln>
        </p:spPr>
        <p:txBody>
          <a:bodyPr anchor="ctr" anchorCtr="1"/>
          <a:lstStyle/>
          <a:p>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childTnLst>
                          </p:cTn>
                        </p:par>
                        <p:par>
                          <p:cTn id="14" fill="hold">
                            <p:stCondLst>
                              <p:cond delay="0"/>
                            </p:stCondLst>
                            <p:childTnLst>
                              <p:par>
                                <p:cTn id="15" presetID="10" presetClass="entr" presetSubtype="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500"/>
                            </p:stCondLst>
                            <p:childTnLst>
                              <p:par>
                                <p:cTn id="19" presetID="53" presetClass="entr" presetSubtype="16"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childTnLst>
                          </p:cTn>
                        </p:par>
                        <p:par>
                          <p:cTn id="29" fill="hold">
                            <p:stCondLst>
                              <p:cond delay="1000"/>
                            </p:stCondLst>
                            <p:childTnLst>
                              <p:par>
                                <p:cTn id="30" presetID="10" presetClass="entr" presetSubtype="0" fill="hold"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5409" name="2 Grupo"/>
          <p:cNvGrpSpPr>
            <a:grpSpLocks/>
          </p:cNvGrpSpPr>
          <p:nvPr/>
        </p:nvGrpSpPr>
        <p:grpSpPr bwMode="auto">
          <a:xfrm>
            <a:off x="1306513" y="1638300"/>
            <a:ext cx="7010400" cy="4959350"/>
            <a:chOff x="1305915" y="1638155"/>
            <a:chExt cx="7010501" cy="4959197"/>
          </a:xfrm>
        </p:grpSpPr>
        <p:pic>
          <p:nvPicPr>
            <p:cNvPr id="2051" name="Picture 3"/>
            <p:cNvPicPr>
              <a:picLocks noChangeAspect="1" noChangeArrowheads="1"/>
            </p:cNvPicPr>
            <p:nvPr/>
          </p:nvPicPr>
          <p:blipFill>
            <a:blip r:embed="rId3"/>
            <a:srcRect/>
            <a:stretch>
              <a:fillRect/>
            </a:stretch>
          </p:blipFill>
          <p:spPr bwMode="auto">
            <a:xfrm>
              <a:off x="1305915" y="1638155"/>
              <a:ext cx="7010501" cy="4959197"/>
            </a:xfrm>
            <a:prstGeom prst="rect">
              <a:avLst/>
            </a:prstGeom>
            <a:ln>
              <a:solidFill>
                <a:schemeClr val="accent2"/>
              </a:solidFill>
            </a:ln>
            <a:effectLst>
              <a:outerShdw blurRad="292100" dist="139700" dir="2700000" algn="tl" rotWithShape="0">
                <a:srgbClr val="333333">
                  <a:alpha val="65000"/>
                </a:srgbClr>
              </a:outerShdw>
            </a:effectLst>
            <a:extLst/>
          </p:spPr>
        </p:pic>
        <p:pic>
          <p:nvPicPr>
            <p:cNvPr id="145419" name="Picture 7"/>
            <p:cNvPicPr>
              <a:picLocks noChangeAspect="1" noChangeArrowheads="1"/>
            </p:cNvPicPr>
            <p:nvPr/>
          </p:nvPicPr>
          <p:blipFill>
            <a:blip r:embed="rId4"/>
            <a:srcRect/>
            <a:stretch>
              <a:fillRect/>
            </a:stretch>
          </p:blipFill>
          <p:spPr bwMode="auto">
            <a:xfrm>
              <a:off x="2788593" y="2336849"/>
              <a:ext cx="2589832" cy="256578"/>
            </a:xfrm>
            <a:prstGeom prst="rect">
              <a:avLst/>
            </a:prstGeom>
            <a:noFill/>
            <a:ln w="9525">
              <a:noFill/>
              <a:miter lim="800000"/>
              <a:headEnd/>
              <a:tailEnd/>
            </a:ln>
          </p:spPr>
        </p:pic>
      </p:grpSp>
      <p:sp>
        <p:nvSpPr>
          <p:cNvPr id="145410" name="1 Título"/>
          <p:cNvSpPr txBox="1">
            <a:spLocks noGrp="1"/>
          </p:cNvSpPr>
          <p:nvPr>
            <p:ph type="title"/>
          </p:nvPr>
        </p:nvSpPr>
        <p:spPr>
          <a:xfrm>
            <a:off x="457200" y="274638"/>
            <a:ext cx="8229600" cy="850900"/>
          </a:xfrm>
        </p:spPr>
        <p:txBody>
          <a:bodyPr/>
          <a:lstStyle/>
          <a:p>
            <a:pPr eaLnBrk="1"/>
            <a:r>
              <a:rPr smtClean="0">
                <a:latin typeface="Arial" charset="0"/>
              </a:rPr>
              <a:t>Actualizar Tarea</a:t>
            </a:r>
          </a:p>
        </p:txBody>
      </p:sp>
      <p:sp>
        <p:nvSpPr>
          <p:cNvPr id="6" name="7 Elipse"/>
          <p:cNvSpPr>
            <a:spLocks/>
          </p:cNvSpPr>
          <p:nvPr/>
        </p:nvSpPr>
        <p:spPr bwMode="auto">
          <a:xfrm>
            <a:off x="2303463" y="1651000"/>
            <a:ext cx="468312" cy="227013"/>
          </a:xfrm>
          <a:custGeom>
            <a:avLst/>
            <a:gdLst>
              <a:gd name="T0" fmla="*/ 234028 w 468055"/>
              <a:gd name="T1" fmla="*/ 0 h 227527"/>
              <a:gd name="T2" fmla="*/ 468055 w 468055"/>
              <a:gd name="T3" fmla="*/ 113764 h 227527"/>
              <a:gd name="T4" fmla="*/ 234028 w 468055"/>
              <a:gd name="T5" fmla="*/ 227527 h 227527"/>
              <a:gd name="T6" fmla="*/ 0 w 468055"/>
              <a:gd name="T7" fmla="*/ 113764 h 227527"/>
              <a:gd name="T8" fmla="*/ 68545 w 468055"/>
              <a:gd name="T9" fmla="*/ 33321 h 227527"/>
              <a:gd name="T10" fmla="*/ 68545 w 468055"/>
              <a:gd name="T11" fmla="*/ 194206 h 227527"/>
              <a:gd name="T12" fmla="*/ 399510 w 468055"/>
              <a:gd name="T13" fmla="*/ 194206 h 227527"/>
              <a:gd name="T14" fmla="*/ 399510 w 468055"/>
              <a:gd name="T15" fmla="*/ 33321 h 227527"/>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68545 w 468055"/>
              <a:gd name="T25" fmla="*/ 33321 h 227527"/>
              <a:gd name="T26" fmla="*/ 399510 w 468055"/>
              <a:gd name="T27" fmla="*/ 194206 h 2275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8055" h="227527">
                <a:moveTo>
                  <a:pt x="0" y="113764"/>
                </a:moveTo>
                <a:lnTo>
                  <a:pt x="0" y="113764"/>
                </a:lnTo>
                <a:cubicBezTo>
                  <a:pt x="0" y="176594"/>
                  <a:pt x="104777" y="227527"/>
                  <a:pt x="234027" y="227528"/>
                </a:cubicBezTo>
                <a:cubicBezTo>
                  <a:pt x="363278" y="227528"/>
                  <a:pt x="468056" y="176594"/>
                  <a:pt x="468056" y="113764"/>
                </a:cubicBezTo>
                <a:cubicBezTo>
                  <a:pt x="468056" y="50933"/>
                  <a:pt x="363278" y="0"/>
                  <a:pt x="234028" y="0"/>
                </a:cubicBezTo>
                <a:cubicBezTo>
                  <a:pt x="104777" y="0"/>
                  <a:pt x="0" y="50933"/>
                  <a:pt x="0" y="113764"/>
                </a:cubicBezTo>
                <a:close/>
              </a:path>
            </a:pathLst>
          </a:custGeom>
          <a:noFill/>
          <a:ln w="25402">
            <a:solidFill>
              <a:srgbClr val="C0504D"/>
            </a:solidFill>
            <a:prstDash val="solid"/>
            <a:round/>
            <a:headEnd/>
            <a:tailEnd/>
          </a:ln>
        </p:spPr>
        <p:txBody>
          <a:bodyPr anchor="ctr" anchorCtr="1"/>
          <a:lstStyle/>
          <a:p>
            <a:endParaRPr lang="en-US"/>
          </a:p>
        </p:txBody>
      </p:sp>
      <p:pic>
        <p:nvPicPr>
          <p:cNvPr id="145412" name="Picture 2"/>
          <p:cNvPicPr>
            <a:picLocks noChangeAspect="1" noChangeArrowheads="1"/>
          </p:cNvPicPr>
          <p:nvPr/>
        </p:nvPicPr>
        <p:blipFill>
          <a:blip r:embed="rId5"/>
          <a:srcRect/>
          <a:stretch>
            <a:fillRect/>
          </a:stretch>
        </p:blipFill>
        <p:spPr bwMode="auto">
          <a:xfrm>
            <a:off x="339725" y="1844675"/>
            <a:ext cx="847725" cy="247650"/>
          </a:xfrm>
          <a:prstGeom prst="rect">
            <a:avLst/>
          </a:prstGeom>
          <a:noFill/>
          <a:ln w="9525">
            <a:solidFill>
              <a:schemeClr val="accent2"/>
            </a:solidFill>
            <a:miter lim="800000"/>
            <a:headEnd/>
            <a:tailEnd/>
          </a:ln>
        </p:spPr>
      </p:pic>
      <p:sp>
        <p:nvSpPr>
          <p:cNvPr id="145413" name="6 Flecha curvada hacia la izquierda"/>
          <p:cNvSpPr>
            <a:spLocks/>
          </p:cNvSpPr>
          <p:nvPr/>
        </p:nvSpPr>
        <p:spPr bwMode="auto">
          <a:xfrm rot="8821462" flipV="1">
            <a:off x="536575" y="2227263"/>
            <a:ext cx="717550" cy="1260475"/>
          </a:xfrm>
          <a:custGeom>
            <a:avLst/>
            <a:gdLst>
              <a:gd name="T0" fmla="*/ 358800 w 717600"/>
              <a:gd name="T1" fmla="*/ 0 h 1261534"/>
              <a:gd name="T2" fmla="*/ 717600 w 717600"/>
              <a:gd name="T3" fmla="*/ 630767 h 1261534"/>
              <a:gd name="T4" fmla="*/ 358800 w 717600"/>
              <a:gd name="T5" fmla="*/ 1261534 h 1261534"/>
              <a:gd name="T6" fmla="*/ 0 w 717600"/>
              <a:gd name="T7" fmla="*/ 630767 h 1261534"/>
              <a:gd name="T8" fmla="*/ 0 w 717600"/>
              <a:gd name="T9" fmla="*/ 89700 h 1261534"/>
              <a:gd name="T10" fmla="*/ 179400 w 717600"/>
              <a:gd name="T11" fmla="*/ 886977 h 1261534"/>
              <a:gd name="T12" fmla="*/ 0 w 717600"/>
              <a:gd name="T13" fmla="*/ 1082134 h 1261534"/>
              <a:gd name="T14" fmla="*/ 179400 w 717600"/>
              <a:gd name="T15" fmla="*/ 1245777 h 1261534"/>
              <a:gd name="T16" fmla="*/ 717600 w 717600"/>
              <a:gd name="T17" fmla="*/ 585917 h 1261534"/>
              <a:gd name="T18" fmla="*/ 17694720 60000 65536"/>
              <a:gd name="T19" fmla="*/ 0 60000 65536"/>
              <a:gd name="T20" fmla="*/ 5898240 60000 65536"/>
              <a:gd name="T21" fmla="*/ 11796480 60000 65536"/>
              <a:gd name="T22" fmla="*/ 11796480 60000 65536"/>
              <a:gd name="T23" fmla="*/ 11796480 60000 65536"/>
              <a:gd name="T24" fmla="*/ 0 60000 65536"/>
              <a:gd name="T25" fmla="*/ 5898240 60000 65536"/>
              <a:gd name="T26" fmla="*/ 0 60000 65536"/>
              <a:gd name="T27" fmla="*/ 0 w 717600"/>
              <a:gd name="T28" fmla="*/ 0 h 1261534"/>
              <a:gd name="T29" fmla="*/ 717600 w 717600"/>
              <a:gd name="T30" fmla="*/ 1261534 h 12615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17600" h="1261534" stroke="0">
                <a:moveTo>
                  <a:pt x="0" y="1082134"/>
                </a:moveTo>
                <a:lnTo>
                  <a:pt x="179400" y="886977"/>
                </a:lnTo>
                <a:lnTo>
                  <a:pt x="179400" y="976677"/>
                </a:lnTo>
                <a:cubicBezTo>
                  <a:pt x="449899" y="928381"/>
                  <a:pt x="655276" y="775918"/>
                  <a:pt x="705778" y="585917"/>
                </a:cubicBezTo>
                <a:lnTo>
                  <a:pt x="705778" y="585916"/>
                </a:lnTo>
                <a:cubicBezTo>
                  <a:pt x="713643" y="615507"/>
                  <a:pt x="717600" y="645531"/>
                  <a:pt x="717600" y="675617"/>
                </a:cubicBezTo>
                <a:cubicBezTo>
                  <a:pt x="717600" y="901891"/>
                  <a:pt x="496233" y="1099508"/>
                  <a:pt x="179400" y="1156077"/>
                </a:cubicBezTo>
                <a:lnTo>
                  <a:pt x="179400" y="1245777"/>
                </a:lnTo>
                <a:close/>
              </a:path>
              <a:path w="717600" h="1261534" stroke="0">
                <a:moveTo>
                  <a:pt x="717600" y="675617"/>
                </a:moveTo>
                <a:lnTo>
                  <a:pt x="717600" y="675617"/>
                </a:lnTo>
                <a:cubicBezTo>
                  <a:pt x="717600" y="401563"/>
                  <a:pt x="396319" y="179400"/>
                  <a:pt x="0" y="179400"/>
                </a:cubicBezTo>
                <a:lnTo>
                  <a:pt x="0" y="0"/>
                </a:lnTo>
                <a:lnTo>
                  <a:pt x="-1" y="0"/>
                </a:lnTo>
                <a:cubicBezTo>
                  <a:pt x="396319" y="0"/>
                  <a:pt x="717599" y="222164"/>
                  <a:pt x="717599" y="496217"/>
                </a:cubicBezTo>
                <a:cubicBezTo>
                  <a:pt x="717599" y="496217"/>
                  <a:pt x="717598" y="496217"/>
                  <a:pt x="717598" y="496217"/>
                </a:cubicBezTo>
                <a:close/>
              </a:path>
              <a:path w="717600" h="1261534" fill="none">
                <a:moveTo>
                  <a:pt x="717600" y="675617"/>
                </a:moveTo>
                <a:lnTo>
                  <a:pt x="717600" y="675617"/>
                </a:lnTo>
                <a:cubicBezTo>
                  <a:pt x="717600" y="401563"/>
                  <a:pt x="396319" y="179400"/>
                  <a:pt x="0" y="179400"/>
                </a:cubicBezTo>
                <a:lnTo>
                  <a:pt x="0" y="0"/>
                </a:lnTo>
                <a:lnTo>
                  <a:pt x="-1" y="0"/>
                </a:lnTo>
                <a:cubicBezTo>
                  <a:pt x="396319" y="0"/>
                  <a:pt x="717599" y="222164"/>
                  <a:pt x="717599" y="496217"/>
                </a:cubicBezTo>
                <a:cubicBezTo>
                  <a:pt x="717599" y="496217"/>
                  <a:pt x="717598" y="496217"/>
                  <a:pt x="717598" y="496217"/>
                </a:cubicBezTo>
                <a:lnTo>
                  <a:pt x="717600" y="675617"/>
                </a:lnTo>
                <a:cubicBezTo>
                  <a:pt x="717600" y="901891"/>
                  <a:pt x="496233" y="1099508"/>
                  <a:pt x="179400" y="1156077"/>
                </a:cubicBezTo>
                <a:lnTo>
                  <a:pt x="179400" y="1245777"/>
                </a:lnTo>
                <a:lnTo>
                  <a:pt x="0" y="1082134"/>
                </a:lnTo>
                <a:lnTo>
                  <a:pt x="179400" y="886977"/>
                </a:lnTo>
                <a:lnTo>
                  <a:pt x="179400" y="976677"/>
                </a:lnTo>
                <a:cubicBezTo>
                  <a:pt x="449899" y="928381"/>
                  <a:pt x="655276" y="775918"/>
                  <a:pt x="705778" y="585917"/>
                </a:cubicBezTo>
              </a:path>
            </a:pathLst>
          </a:custGeom>
          <a:solidFill>
            <a:srgbClr val="C0504D"/>
          </a:solidFill>
          <a:ln w="25402">
            <a:solidFill>
              <a:srgbClr val="8C3836"/>
            </a:solidFill>
            <a:prstDash val="solid"/>
            <a:round/>
            <a:headEnd/>
            <a:tailEnd/>
          </a:ln>
        </p:spPr>
        <p:txBody>
          <a:bodyPr anchor="ctr" anchorCtr="1"/>
          <a:lstStyle/>
          <a:p>
            <a:endParaRPr lang="en-US"/>
          </a:p>
        </p:txBody>
      </p:sp>
      <p:grpSp>
        <p:nvGrpSpPr>
          <p:cNvPr id="4" name="3 Grupo"/>
          <p:cNvGrpSpPr>
            <a:grpSpLocks/>
          </p:cNvGrpSpPr>
          <p:nvPr/>
        </p:nvGrpSpPr>
        <p:grpSpPr bwMode="auto">
          <a:xfrm>
            <a:off x="4284663" y="3933825"/>
            <a:ext cx="4741862" cy="1990725"/>
            <a:chOff x="4283968" y="3933056"/>
            <a:chExt cx="4742160" cy="1990725"/>
          </a:xfrm>
        </p:grpSpPr>
        <p:pic>
          <p:nvPicPr>
            <p:cNvPr id="145416" name="Picture 4"/>
            <p:cNvPicPr>
              <a:picLocks noChangeAspect="1" noChangeArrowheads="1"/>
            </p:cNvPicPr>
            <p:nvPr/>
          </p:nvPicPr>
          <p:blipFill>
            <a:blip r:embed="rId6"/>
            <a:srcRect r="29079"/>
            <a:stretch>
              <a:fillRect/>
            </a:stretch>
          </p:blipFill>
          <p:spPr bwMode="auto">
            <a:xfrm>
              <a:off x="4283968" y="3933056"/>
              <a:ext cx="4742160" cy="1990725"/>
            </a:xfrm>
            <a:prstGeom prst="rect">
              <a:avLst/>
            </a:prstGeom>
            <a:noFill/>
            <a:ln w="9525">
              <a:solidFill>
                <a:schemeClr val="tx2"/>
              </a:solidFill>
              <a:miter lim="800000"/>
              <a:headEnd/>
              <a:tailEnd/>
            </a:ln>
          </p:spPr>
        </p:pic>
        <p:pic>
          <p:nvPicPr>
            <p:cNvPr id="145417" name="Picture 2"/>
            <p:cNvPicPr>
              <a:picLocks noChangeAspect="1" noChangeArrowheads="1"/>
            </p:cNvPicPr>
            <p:nvPr/>
          </p:nvPicPr>
          <p:blipFill>
            <a:blip r:embed="rId7"/>
            <a:srcRect/>
            <a:stretch>
              <a:fillRect/>
            </a:stretch>
          </p:blipFill>
          <p:spPr bwMode="auto">
            <a:xfrm>
              <a:off x="5332336" y="4293096"/>
              <a:ext cx="3560143" cy="238125"/>
            </a:xfrm>
            <a:prstGeom prst="rect">
              <a:avLst/>
            </a:prstGeom>
            <a:noFill/>
            <a:ln w="9525">
              <a:noFill/>
              <a:miter lim="800000"/>
              <a:headEnd/>
              <a:tailEnd/>
            </a:ln>
          </p:spPr>
        </p:pic>
      </p:grpSp>
      <p:sp>
        <p:nvSpPr>
          <p:cNvPr id="9" name="6 Flecha curvada hacia la izquierda"/>
          <p:cNvSpPr>
            <a:spLocks/>
          </p:cNvSpPr>
          <p:nvPr/>
        </p:nvSpPr>
        <p:spPr bwMode="auto">
          <a:xfrm rot="2691400" flipV="1">
            <a:off x="6996113" y="5527675"/>
            <a:ext cx="717550" cy="1260475"/>
          </a:xfrm>
          <a:custGeom>
            <a:avLst/>
            <a:gdLst>
              <a:gd name="T0" fmla="*/ 358800 w 717600"/>
              <a:gd name="T1" fmla="*/ 0 h 1261534"/>
              <a:gd name="T2" fmla="*/ 717600 w 717600"/>
              <a:gd name="T3" fmla="*/ 630767 h 1261534"/>
              <a:gd name="T4" fmla="*/ 358800 w 717600"/>
              <a:gd name="T5" fmla="*/ 1261534 h 1261534"/>
              <a:gd name="T6" fmla="*/ 0 w 717600"/>
              <a:gd name="T7" fmla="*/ 630767 h 1261534"/>
              <a:gd name="T8" fmla="*/ 0 w 717600"/>
              <a:gd name="T9" fmla="*/ 89700 h 1261534"/>
              <a:gd name="T10" fmla="*/ 179400 w 717600"/>
              <a:gd name="T11" fmla="*/ 886977 h 1261534"/>
              <a:gd name="T12" fmla="*/ 0 w 717600"/>
              <a:gd name="T13" fmla="*/ 1082134 h 1261534"/>
              <a:gd name="T14" fmla="*/ 179400 w 717600"/>
              <a:gd name="T15" fmla="*/ 1245777 h 1261534"/>
              <a:gd name="T16" fmla="*/ 717600 w 717600"/>
              <a:gd name="T17" fmla="*/ 585917 h 1261534"/>
              <a:gd name="T18" fmla="*/ 17694720 60000 65536"/>
              <a:gd name="T19" fmla="*/ 0 60000 65536"/>
              <a:gd name="T20" fmla="*/ 5898240 60000 65536"/>
              <a:gd name="T21" fmla="*/ 11796480 60000 65536"/>
              <a:gd name="T22" fmla="*/ 11796480 60000 65536"/>
              <a:gd name="T23" fmla="*/ 11796480 60000 65536"/>
              <a:gd name="T24" fmla="*/ 0 60000 65536"/>
              <a:gd name="T25" fmla="*/ 5898240 60000 65536"/>
              <a:gd name="T26" fmla="*/ 0 60000 65536"/>
              <a:gd name="T27" fmla="*/ 0 w 717600"/>
              <a:gd name="T28" fmla="*/ 0 h 1261534"/>
              <a:gd name="T29" fmla="*/ 717600 w 717600"/>
              <a:gd name="T30" fmla="*/ 1261534 h 12615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17600" h="1261534" stroke="0">
                <a:moveTo>
                  <a:pt x="0" y="1082134"/>
                </a:moveTo>
                <a:lnTo>
                  <a:pt x="179400" y="886977"/>
                </a:lnTo>
                <a:lnTo>
                  <a:pt x="179400" y="976677"/>
                </a:lnTo>
                <a:cubicBezTo>
                  <a:pt x="449899" y="928381"/>
                  <a:pt x="655276" y="775918"/>
                  <a:pt x="705778" y="585917"/>
                </a:cubicBezTo>
                <a:lnTo>
                  <a:pt x="705778" y="585916"/>
                </a:lnTo>
                <a:cubicBezTo>
                  <a:pt x="713643" y="615507"/>
                  <a:pt x="717600" y="645531"/>
                  <a:pt x="717600" y="675617"/>
                </a:cubicBezTo>
                <a:cubicBezTo>
                  <a:pt x="717600" y="901891"/>
                  <a:pt x="496233" y="1099508"/>
                  <a:pt x="179400" y="1156077"/>
                </a:cubicBezTo>
                <a:lnTo>
                  <a:pt x="179400" y="1245777"/>
                </a:lnTo>
                <a:close/>
              </a:path>
              <a:path w="717600" h="1261534" stroke="0">
                <a:moveTo>
                  <a:pt x="717600" y="675617"/>
                </a:moveTo>
                <a:lnTo>
                  <a:pt x="717600" y="675617"/>
                </a:lnTo>
                <a:cubicBezTo>
                  <a:pt x="717600" y="401563"/>
                  <a:pt x="396319" y="179400"/>
                  <a:pt x="0" y="179400"/>
                </a:cubicBezTo>
                <a:lnTo>
                  <a:pt x="0" y="0"/>
                </a:lnTo>
                <a:lnTo>
                  <a:pt x="-1" y="0"/>
                </a:lnTo>
                <a:cubicBezTo>
                  <a:pt x="396319" y="0"/>
                  <a:pt x="717599" y="222164"/>
                  <a:pt x="717599" y="496217"/>
                </a:cubicBezTo>
                <a:cubicBezTo>
                  <a:pt x="717599" y="496217"/>
                  <a:pt x="717598" y="496217"/>
                  <a:pt x="717598" y="496217"/>
                </a:cubicBezTo>
                <a:close/>
              </a:path>
              <a:path w="717600" h="1261534" fill="none">
                <a:moveTo>
                  <a:pt x="717600" y="675617"/>
                </a:moveTo>
                <a:lnTo>
                  <a:pt x="717600" y="675617"/>
                </a:lnTo>
                <a:cubicBezTo>
                  <a:pt x="717600" y="401563"/>
                  <a:pt x="396319" y="179400"/>
                  <a:pt x="0" y="179400"/>
                </a:cubicBezTo>
                <a:lnTo>
                  <a:pt x="0" y="0"/>
                </a:lnTo>
                <a:lnTo>
                  <a:pt x="-1" y="0"/>
                </a:lnTo>
                <a:cubicBezTo>
                  <a:pt x="396319" y="0"/>
                  <a:pt x="717599" y="222164"/>
                  <a:pt x="717599" y="496217"/>
                </a:cubicBezTo>
                <a:cubicBezTo>
                  <a:pt x="717599" y="496217"/>
                  <a:pt x="717598" y="496217"/>
                  <a:pt x="717598" y="496217"/>
                </a:cubicBezTo>
                <a:lnTo>
                  <a:pt x="717600" y="675617"/>
                </a:lnTo>
                <a:cubicBezTo>
                  <a:pt x="717600" y="901891"/>
                  <a:pt x="496233" y="1099508"/>
                  <a:pt x="179400" y="1156077"/>
                </a:cubicBezTo>
                <a:lnTo>
                  <a:pt x="179400" y="1245777"/>
                </a:lnTo>
                <a:lnTo>
                  <a:pt x="0" y="1082134"/>
                </a:lnTo>
                <a:lnTo>
                  <a:pt x="179400" y="886977"/>
                </a:lnTo>
                <a:lnTo>
                  <a:pt x="179400" y="976677"/>
                </a:lnTo>
                <a:cubicBezTo>
                  <a:pt x="449899" y="928381"/>
                  <a:pt x="655276" y="775918"/>
                  <a:pt x="705778" y="585917"/>
                </a:cubicBezTo>
              </a:path>
            </a:pathLst>
          </a:custGeom>
          <a:solidFill>
            <a:srgbClr val="C0504D"/>
          </a:solidFill>
          <a:ln w="25402">
            <a:solidFill>
              <a:srgbClr val="8C3836"/>
            </a:solidFill>
            <a:prstDash val="solid"/>
            <a:round/>
            <a:headEnd/>
            <a:tailEnd/>
          </a:ln>
        </p:spPr>
        <p:txBody>
          <a:bodyPr anchor="ctr" anchorCtr="1"/>
          <a:lstStyle/>
          <a:p>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1 Título"/>
          <p:cNvSpPr txBox="1">
            <a:spLocks noGrp="1"/>
          </p:cNvSpPr>
          <p:nvPr>
            <p:ph type="title"/>
          </p:nvPr>
        </p:nvSpPr>
        <p:spPr>
          <a:xfrm>
            <a:off x="457200" y="274638"/>
            <a:ext cx="8229600" cy="850900"/>
          </a:xfrm>
        </p:spPr>
        <p:txBody>
          <a:bodyPr/>
          <a:lstStyle/>
          <a:p>
            <a:pPr eaLnBrk="1"/>
            <a:r>
              <a:rPr smtClean="0">
                <a:latin typeface="Arial" charset="0"/>
              </a:rPr>
              <a:t>Actualizar repositorio (I)</a:t>
            </a:r>
          </a:p>
        </p:txBody>
      </p:sp>
      <p:sp>
        <p:nvSpPr>
          <p:cNvPr id="3" name="2 Marcador de contenido"/>
          <p:cNvSpPr>
            <a:spLocks noGrp="1"/>
          </p:cNvSpPr>
          <p:nvPr>
            <p:ph idx="1"/>
          </p:nvPr>
        </p:nvSpPr>
        <p:spPr>
          <a:xfrm>
            <a:off x="457200" y="1700213"/>
            <a:ext cx="8229600" cy="4537075"/>
          </a:xfrm>
        </p:spPr>
        <p:txBody>
          <a:bodyPr/>
          <a:lstStyle/>
          <a:p>
            <a:pPr marL="514350" indent="-514350" eaLnBrk="1" fontAlgn="auto">
              <a:spcAft>
                <a:spcPts val="0"/>
              </a:spcAft>
              <a:buFont typeface="+mj-lt"/>
              <a:buAutoNum type="arabicPeriod"/>
              <a:defRPr/>
            </a:pPr>
            <a:r>
              <a:rPr sz="2400" dirty="0" smtClean="0"/>
              <a:t>Modificar el código fuente</a:t>
            </a:r>
            <a:br>
              <a:rPr sz="2400" dirty="0" smtClean="0"/>
            </a:br>
            <a:r>
              <a:rPr sz="2400" dirty="0" smtClean="0"/>
              <a:t/>
            </a:r>
            <a:br>
              <a:rPr sz="2400" dirty="0" smtClean="0"/>
            </a:br>
            <a:r>
              <a:rPr sz="2400" dirty="0" smtClean="0"/>
              <a:t/>
            </a:r>
            <a:br>
              <a:rPr sz="2400" dirty="0" smtClean="0"/>
            </a:br>
            <a:r>
              <a:rPr sz="2400" dirty="0" smtClean="0"/>
              <a:t/>
            </a:r>
            <a:br>
              <a:rPr sz="2400" dirty="0" smtClean="0"/>
            </a:br>
            <a:r>
              <a:rPr sz="2400" dirty="0" smtClean="0"/>
              <a:t/>
            </a:r>
            <a:br>
              <a:rPr sz="2400" dirty="0" smtClean="0"/>
            </a:br>
            <a:r>
              <a:rPr sz="2400" dirty="0" smtClean="0"/>
              <a:t/>
            </a:r>
            <a:br>
              <a:rPr sz="2400" dirty="0" smtClean="0"/>
            </a:br>
            <a:r>
              <a:rPr sz="2400" dirty="0" smtClean="0"/>
              <a:t/>
            </a:r>
            <a:br>
              <a:rPr sz="2400" dirty="0" smtClean="0"/>
            </a:br>
            <a:endParaRPr sz="2400" dirty="0" smtClean="0"/>
          </a:p>
          <a:p>
            <a:pPr marL="514350" indent="-514350" eaLnBrk="1" fontAlgn="auto">
              <a:spcAft>
                <a:spcPts val="0"/>
              </a:spcAft>
              <a:buFont typeface="+mj-lt"/>
              <a:buAutoNum type="arabicPeriod"/>
              <a:defRPr/>
            </a:pPr>
            <a:r>
              <a:rPr sz="2400" dirty="0" smtClean="0"/>
              <a:t>«Confirmar»</a:t>
            </a:r>
            <a:r>
              <a:rPr sz="2400" dirty="0"/>
              <a:t/>
            </a:r>
            <a:br>
              <a:rPr sz="2400" dirty="0"/>
            </a:br>
            <a:r>
              <a:rPr sz="2400" dirty="0"/>
              <a:t/>
            </a:r>
            <a:br>
              <a:rPr sz="2400" dirty="0"/>
            </a:br>
            <a:r>
              <a:rPr sz="2400" dirty="0"/>
              <a:t/>
            </a:r>
            <a:br>
              <a:rPr sz="2400" dirty="0"/>
            </a:br>
            <a:r>
              <a:rPr sz="2400" dirty="0"/>
              <a:t/>
            </a:r>
            <a:br>
              <a:rPr sz="2400" dirty="0"/>
            </a:br>
            <a:r>
              <a:rPr sz="2400" dirty="0"/>
              <a:t/>
            </a:r>
            <a:br>
              <a:rPr sz="2400" dirty="0"/>
            </a:br>
            <a:r>
              <a:rPr sz="2400" dirty="0"/>
              <a:t/>
            </a:r>
            <a:br>
              <a:rPr sz="2400" dirty="0"/>
            </a:br>
            <a:endParaRPr sz="2400" dirty="0"/>
          </a:p>
          <a:p>
            <a:pPr eaLnBrk="1" fontAlgn="auto">
              <a:spcAft>
                <a:spcPts val="0"/>
              </a:spcAft>
              <a:buFont typeface="Arial" pitchFamily="34"/>
              <a:buChar char="•"/>
              <a:defRPr/>
            </a:pPr>
            <a:endParaRPr dirty="0"/>
          </a:p>
        </p:txBody>
      </p:sp>
      <p:pic>
        <p:nvPicPr>
          <p:cNvPr id="147459" name="Picture 2"/>
          <p:cNvPicPr>
            <a:picLocks noChangeAspect="1" noChangeArrowheads="1"/>
          </p:cNvPicPr>
          <p:nvPr/>
        </p:nvPicPr>
        <p:blipFill>
          <a:blip r:embed="rId3"/>
          <a:srcRect/>
          <a:stretch>
            <a:fillRect/>
          </a:stretch>
        </p:blipFill>
        <p:spPr bwMode="auto">
          <a:xfrm>
            <a:off x="323850" y="2276475"/>
            <a:ext cx="4448175" cy="2297113"/>
          </a:xfrm>
          <a:prstGeom prst="rect">
            <a:avLst/>
          </a:prstGeom>
          <a:noFill/>
          <a:ln w="9525">
            <a:noFill/>
            <a:miter lim="800000"/>
            <a:headEnd/>
            <a:tailEnd/>
          </a:ln>
        </p:spPr>
      </p:pic>
      <p:pic>
        <p:nvPicPr>
          <p:cNvPr id="2051" name="Picture 3"/>
          <p:cNvPicPr>
            <a:picLocks noChangeAspect="1" noChangeArrowheads="1"/>
          </p:cNvPicPr>
          <p:nvPr/>
        </p:nvPicPr>
        <p:blipFill>
          <a:blip r:embed="rId4"/>
          <a:srcRect/>
          <a:stretch>
            <a:fillRect/>
          </a:stretch>
        </p:blipFill>
        <p:spPr bwMode="auto">
          <a:xfrm>
            <a:off x="395288" y="5229225"/>
            <a:ext cx="990600" cy="1133475"/>
          </a:xfrm>
          <a:prstGeom prst="rect">
            <a:avLst/>
          </a:prstGeom>
          <a:noFill/>
          <a:ln w="9525">
            <a:noFill/>
            <a:miter lim="800000"/>
            <a:headEnd/>
            <a:tailEnd/>
          </a:ln>
        </p:spPr>
      </p:pic>
      <p:pic>
        <p:nvPicPr>
          <p:cNvPr id="147461" name="Picture 4"/>
          <p:cNvPicPr>
            <a:picLocks noChangeAspect="1" noChangeArrowheads="1"/>
          </p:cNvPicPr>
          <p:nvPr/>
        </p:nvPicPr>
        <p:blipFill>
          <a:blip r:embed="rId5"/>
          <a:srcRect/>
          <a:stretch>
            <a:fillRect/>
          </a:stretch>
        </p:blipFill>
        <p:spPr bwMode="auto">
          <a:xfrm>
            <a:off x="5421313" y="1557338"/>
            <a:ext cx="1085850" cy="1143000"/>
          </a:xfrm>
          <a:prstGeom prst="rect">
            <a:avLst/>
          </a:prstGeom>
          <a:noFill/>
          <a:ln w="9525">
            <a:noFill/>
            <a:miter lim="800000"/>
            <a:headEnd/>
            <a:tailEnd/>
          </a:ln>
        </p:spPr>
      </p:pic>
      <p:pic>
        <p:nvPicPr>
          <p:cNvPr id="7" name="Picture 3"/>
          <p:cNvPicPr>
            <a:picLocks noChangeAspect="1"/>
          </p:cNvPicPr>
          <p:nvPr/>
        </p:nvPicPr>
        <p:blipFill>
          <a:blip r:embed="rId6"/>
          <a:srcRect/>
          <a:stretch>
            <a:fillRect/>
          </a:stretch>
        </p:blipFill>
        <p:spPr bwMode="auto">
          <a:xfrm>
            <a:off x="1531938" y="5405438"/>
            <a:ext cx="2543175" cy="781050"/>
          </a:xfrm>
          <a:prstGeom prst="rect">
            <a:avLst/>
          </a:prstGeom>
          <a:noFill/>
          <a:ln w="9525">
            <a:noFill/>
            <a:miter lim="800000"/>
            <a:headEnd/>
            <a:tailEnd/>
          </a:ln>
        </p:spPr>
      </p:pic>
      <p:pic>
        <p:nvPicPr>
          <p:cNvPr id="2054" name="Picture 6"/>
          <p:cNvPicPr>
            <a:picLocks noChangeAspect="1" noChangeArrowheads="1"/>
          </p:cNvPicPr>
          <p:nvPr/>
        </p:nvPicPr>
        <p:blipFill>
          <a:blip r:embed="rId7"/>
          <a:srcRect/>
          <a:stretch>
            <a:fillRect/>
          </a:stretch>
        </p:blipFill>
        <p:spPr bwMode="auto">
          <a:xfrm>
            <a:off x="4932363" y="2959100"/>
            <a:ext cx="4084637" cy="3206750"/>
          </a:xfrm>
          <a:prstGeom prst="rect">
            <a:avLst/>
          </a:prstGeom>
          <a:solidFill>
            <a:schemeClr val="accent3"/>
          </a:solidFill>
          <a:ln>
            <a:solidFill>
              <a:schemeClr val="accent2"/>
            </a:solidFill>
          </a:ln>
          <a:effectLst/>
        </p:spPr>
      </p:pic>
      <p:pic>
        <p:nvPicPr>
          <p:cNvPr id="2055" name="Picture 7"/>
          <p:cNvPicPr>
            <a:picLocks noChangeAspect="1" noChangeArrowheads="1"/>
          </p:cNvPicPr>
          <p:nvPr/>
        </p:nvPicPr>
        <p:blipFill>
          <a:blip r:embed="rId8"/>
          <a:srcRect/>
          <a:stretch>
            <a:fillRect/>
          </a:stretch>
        </p:blipFill>
        <p:spPr bwMode="auto">
          <a:xfrm>
            <a:off x="5148263" y="3765550"/>
            <a:ext cx="3168650" cy="609600"/>
          </a:xfrm>
          <a:prstGeom prst="rect">
            <a:avLst/>
          </a:prstGeom>
          <a:noFill/>
          <a:ln w="9525">
            <a:noFill/>
            <a:miter lim="800000"/>
            <a:headEnd/>
            <a:tailEnd/>
          </a:ln>
        </p:spPr>
      </p:pic>
      <p:sp>
        <p:nvSpPr>
          <p:cNvPr id="8" name="8 Flecha a la derecha con bandas"/>
          <p:cNvSpPr>
            <a:spLocks/>
          </p:cNvSpPr>
          <p:nvPr/>
        </p:nvSpPr>
        <p:spPr bwMode="auto">
          <a:xfrm>
            <a:off x="3851275" y="5683250"/>
            <a:ext cx="1168400" cy="409575"/>
          </a:xfrm>
          <a:custGeom>
            <a:avLst/>
            <a:gdLst>
              <a:gd name="T0" fmla="*/ 584232 w 21600"/>
              <a:gd name="T1" fmla="*/ 0 h 21600"/>
              <a:gd name="T2" fmla="*/ 1168464 w 21600"/>
              <a:gd name="T3" fmla="*/ 205095 h 21600"/>
              <a:gd name="T4" fmla="*/ 584232 w 21600"/>
              <a:gd name="T5" fmla="*/ 410190 h 21600"/>
              <a:gd name="T6" fmla="*/ 0 w 21600"/>
              <a:gd name="T7" fmla="*/ 205095 h 21600"/>
              <a:gd name="T8" fmla="*/ 792878 w 21600"/>
              <a:gd name="T9" fmla="*/ 0 h 21600"/>
              <a:gd name="T10" fmla="*/ 792878 w 21600"/>
              <a:gd name="T11" fmla="*/ 410190 h 21600"/>
              <a:gd name="T12" fmla="*/ 17694720 60000 65536"/>
              <a:gd name="T13" fmla="*/ 0 60000 65536"/>
              <a:gd name="T14" fmla="*/ 5898240 60000 65536"/>
              <a:gd name="T15" fmla="*/ 11796480 60000 65536"/>
              <a:gd name="T16" fmla="*/ 17694720 60000 65536"/>
              <a:gd name="T17" fmla="*/ 5898240 60000 65536"/>
              <a:gd name="T18" fmla="*/ 4000 w 21600"/>
              <a:gd name="T19" fmla="*/ 5400 h 21600"/>
              <a:gd name="T20" fmla="*/ 1812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657" y="0"/>
                </a:moveTo>
                <a:lnTo>
                  <a:pt x="21600" y="10800"/>
                </a:lnTo>
                <a:lnTo>
                  <a:pt x="14657" y="21800"/>
                </a:lnTo>
                <a:lnTo>
                  <a:pt x="14657" y="16200"/>
                </a:lnTo>
                <a:lnTo>
                  <a:pt x="4000" y="16200"/>
                </a:lnTo>
                <a:lnTo>
                  <a:pt x="4000" y="5400"/>
                </a:lnTo>
                <a:lnTo>
                  <a:pt x="14657" y="5400"/>
                </a:lnTo>
                <a:lnTo>
                  <a:pt x="14657" y="0"/>
                </a:lnTo>
                <a:moveTo>
                  <a:pt x="0" y="5400"/>
                </a:moveTo>
                <a:lnTo>
                  <a:pt x="0" y="16200"/>
                </a:lnTo>
                <a:lnTo>
                  <a:pt x="1000" y="16200"/>
                </a:lnTo>
                <a:lnTo>
                  <a:pt x="1000" y="5400"/>
                </a:lnTo>
                <a:lnTo>
                  <a:pt x="0" y="5400"/>
                </a:lnTo>
                <a:moveTo>
                  <a:pt x="2000" y="5400"/>
                </a:moveTo>
                <a:lnTo>
                  <a:pt x="2000" y="16200"/>
                </a:lnTo>
                <a:lnTo>
                  <a:pt x="3000" y="16200"/>
                </a:lnTo>
                <a:lnTo>
                  <a:pt x="3000" y="5400"/>
                </a:lnTo>
                <a:lnTo>
                  <a:pt x="2000" y="5400"/>
                </a:lnTo>
                <a:close/>
              </a:path>
            </a:pathLst>
          </a:custGeom>
          <a:solidFill>
            <a:srgbClr val="C0504D"/>
          </a:solidFill>
          <a:ln w="25402">
            <a:solidFill>
              <a:srgbClr val="8C3836"/>
            </a:solidFill>
            <a:prstDash val="solid"/>
            <a:round/>
            <a:headEnd/>
            <a:tailEnd/>
          </a:ln>
        </p:spPr>
        <p:txBody>
          <a:bodyPr anchor="ctr" anchorCtr="1"/>
          <a:lstStyle/>
          <a:p>
            <a:endParaRPr lang="en-US"/>
          </a:p>
        </p:txBody>
      </p:sp>
      <p:sp>
        <p:nvSpPr>
          <p:cNvPr id="11" name="7 Elipse"/>
          <p:cNvSpPr>
            <a:spLocks/>
          </p:cNvSpPr>
          <p:nvPr/>
        </p:nvSpPr>
        <p:spPr bwMode="auto">
          <a:xfrm>
            <a:off x="5100638" y="3765550"/>
            <a:ext cx="1055687" cy="317500"/>
          </a:xfrm>
          <a:custGeom>
            <a:avLst/>
            <a:gdLst>
              <a:gd name="T0" fmla="*/ 527856 w 1055712"/>
              <a:gd name="T1" fmla="*/ 0 h 316821"/>
              <a:gd name="T2" fmla="*/ 1055712 w 1055712"/>
              <a:gd name="T3" fmla="*/ 158411 h 316821"/>
              <a:gd name="T4" fmla="*/ 527856 w 1055712"/>
              <a:gd name="T5" fmla="*/ 316821 h 316821"/>
              <a:gd name="T6" fmla="*/ 0 w 1055712"/>
              <a:gd name="T7" fmla="*/ 158411 h 316821"/>
              <a:gd name="T8" fmla="*/ 154606 w 1055712"/>
              <a:gd name="T9" fmla="*/ 46397 h 316821"/>
              <a:gd name="T10" fmla="*/ 154606 w 1055712"/>
              <a:gd name="T11" fmla="*/ 270424 h 316821"/>
              <a:gd name="T12" fmla="*/ 901106 w 1055712"/>
              <a:gd name="T13" fmla="*/ 270424 h 316821"/>
              <a:gd name="T14" fmla="*/ 901106 w 1055712"/>
              <a:gd name="T15" fmla="*/ 46397 h 316821"/>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154606 w 1055712"/>
              <a:gd name="T25" fmla="*/ 46397 h 316821"/>
              <a:gd name="T26" fmla="*/ 901106 w 1055712"/>
              <a:gd name="T27" fmla="*/ 270424 h 3168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55712" h="316821">
                <a:moveTo>
                  <a:pt x="0" y="158411"/>
                </a:moveTo>
                <a:lnTo>
                  <a:pt x="0" y="158411"/>
                </a:lnTo>
                <a:cubicBezTo>
                  <a:pt x="0" y="158411"/>
                  <a:pt x="0" y="158411"/>
                  <a:pt x="0" y="158411"/>
                </a:cubicBezTo>
                <a:cubicBezTo>
                  <a:pt x="0" y="245899"/>
                  <a:pt x="236329" y="316823"/>
                  <a:pt x="527856" y="316823"/>
                </a:cubicBezTo>
                <a:cubicBezTo>
                  <a:pt x="819382" y="316823"/>
                  <a:pt x="1055712" y="245899"/>
                  <a:pt x="1055712" y="158412"/>
                </a:cubicBezTo>
                <a:cubicBezTo>
                  <a:pt x="1055712" y="70924"/>
                  <a:pt x="819382" y="1"/>
                  <a:pt x="527856" y="1"/>
                </a:cubicBezTo>
                <a:cubicBezTo>
                  <a:pt x="236330" y="0"/>
                  <a:pt x="1" y="70923"/>
                  <a:pt x="0" y="158411"/>
                </a:cubicBezTo>
                <a:close/>
              </a:path>
            </a:pathLst>
          </a:custGeom>
          <a:noFill/>
          <a:ln w="25402">
            <a:solidFill>
              <a:srgbClr val="C0504D"/>
            </a:solidFill>
            <a:prstDash val="solid"/>
            <a:round/>
            <a:headEnd/>
            <a:tailEnd/>
          </a:ln>
        </p:spPr>
        <p:txBody>
          <a:bodyPr anchor="ctr" anchorCtr="1"/>
          <a:lstStyle/>
          <a:p>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2051"/>
                                        </p:tgtEl>
                                        <p:attrNameLst>
                                          <p:attrName>style.visibility</p:attrName>
                                        </p:attrNameLst>
                                      </p:cBhvr>
                                      <p:to>
                                        <p:strVal val="visible"/>
                                      </p:to>
                                    </p:set>
                                    <p:animEffect transition="in" filter="fade">
                                      <p:cBhvr>
                                        <p:cTn id="10" dur="500"/>
                                        <p:tgtEl>
                                          <p:spTgt spid="205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500"/>
                            </p:stCondLst>
                            <p:childTnLst>
                              <p:par>
                                <p:cTn id="21" presetID="16" presetClass="entr" presetSubtype="21" fill="hold" nodeType="afterEffect">
                                  <p:stCondLst>
                                    <p:cond delay="0"/>
                                  </p:stCondLst>
                                  <p:childTnLst>
                                    <p:set>
                                      <p:cBhvr>
                                        <p:cTn id="22" dur="1" fill="hold">
                                          <p:stCondLst>
                                            <p:cond delay="0"/>
                                          </p:stCondLst>
                                        </p:cTn>
                                        <p:tgtEl>
                                          <p:spTgt spid="2054"/>
                                        </p:tgtEl>
                                        <p:attrNameLst>
                                          <p:attrName>style.visibility</p:attrName>
                                        </p:attrNameLst>
                                      </p:cBhvr>
                                      <p:to>
                                        <p:strVal val="visible"/>
                                      </p:to>
                                    </p:set>
                                    <p:animEffect transition="in" filter="barn(inVertical)">
                                      <p:cBhvr>
                                        <p:cTn id="23" dur="500"/>
                                        <p:tgtEl>
                                          <p:spTgt spid="2054"/>
                                        </p:tgtEl>
                                      </p:cBhvr>
                                    </p:animEffect>
                                  </p:childTnLst>
                                </p:cTn>
                              </p:par>
                              <p:par>
                                <p:cTn id="24" presetID="16" presetClass="entr" presetSubtype="21" fill="hold" nodeType="withEffect">
                                  <p:stCondLst>
                                    <p:cond delay="0"/>
                                  </p:stCondLst>
                                  <p:childTnLst>
                                    <p:set>
                                      <p:cBhvr>
                                        <p:cTn id="25" dur="1" fill="hold">
                                          <p:stCondLst>
                                            <p:cond delay="0"/>
                                          </p:stCondLst>
                                        </p:cTn>
                                        <p:tgtEl>
                                          <p:spTgt spid="2055"/>
                                        </p:tgtEl>
                                        <p:attrNameLst>
                                          <p:attrName>style.visibility</p:attrName>
                                        </p:attrNameLst>
                                      </p:cBhvr>
                                      <p:to>
                                        <p:strVal val="visible"/>
                                      </p:to>
                                    </p:set>
                                    <p:animEffect transition="in" filter="barn(inVertical)">
                                      <p:cBhvr>
                                        <p:cTn id="26" dur="500"/>
                                        <p:tgtEl>
                                          <p:spTgt spid="2055"/>
                                        </p:tgtEl>
                                      </p:cBhvr>
                                    </p:animEffect>
                                  </p:childTnLst>
                                </p:cTn>
                              </p:par>
                            </p:childTnLst>
                          </p:cTn>
                        </p:par>
                        <p:par>
                          <p:cTn id="27" fill="hold">
                            <p:stCondLst>
                              <p:cond delay="1000"/>
                            </p:stCondLst>
                            <p:childTnLst>
                              <p:par>
                                <p:cTn id="28" presetID="53" presetClass="entr" presetSubtype="16"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fltVal val="0"/>
                                          </p:val>
                                        </p:tav>
                                        <p:tav tm="100000">
                                          <p:val>
                                            <p:strVal val="#ppt_h"/>
                                          </p:val>
                                        </p:tav>
                                      </p:tavLst>
                                    </p:anim>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1 Título"/>
          <p:cNvSpPr txBox="1">
            <a:spLocks noGrp="1"/>
          </p:cNvSpPr>
          <p:nvPr>
            <p:ph type="title"/>
          </p:nvPr>
        </p:nvSpPr>
        <p:spPr>
          <a:xfrm>
            <a:off x="457200" y="274638"/>
            <a:ext cx="8229600" cy="850900"/>
          </a:xfrm>
        </p:spPr>
        <p:txBody>
          <a:bodyPr/>
          <a:lstStyle/>
          <a:p>
            <a:pPr eaLnBrk="1"/>
            <a:r>
              <a:rPr smtClean="0">
                <a:latin typeface="Arial" charset="0"/>
              </a:rPr>
              <a:t>Actualizar repositorio (II)</a:t>
            </a:r>
          </a:p>
        </p:txBody>
      </p:sp>
      <p:sp>
        <p:nvSpPr>
          <p:cNvPr id="3" name="2 Marcador de contenido"/>
          <p:cNvSpPr>
            <a:spLocks noGrp="1"/>
          </p:cNvSpPr>
          <p:nvPr>
            <p:ph idx="1"/>
          </p:nvPr>
        </p:nvSpPr>
        <p:spPr>
          <a:xfrm>
            <a:off x="457200" y="1700213"/>
            <a:ext cx="8229600" cy="4537075"/>
          </a:xfrm>
        </p:spPr>
        <p:txBody>
          <a:bodyPr/>
          <a:lstStyle/>
          <a:p>
            <a:pPr marL="514350" indent="-514350" eaLnBrk="1" fontAlgn="auto">
              <a:spcAft>
                <a:spcPts val="0"/>
              </a:spcAft>
              <a:buFont typeface="+mj-lt"/>
              <a:buAutoNum type="arabicPeriod" startAt="3"/>
              <a:defRPr/>
            </a:pPr>
            <a:r>
              <a:rPr sz="2400" dirty="0" smtClean="0"/>
              <a:t>Comprobamos repositorio local y remoto</a:t>
            </a:r>
            <a:br>
              <a:rPr sz="2400" dirty="0" smtClean="0"/>
            </a:br>
            <a:r>
              <a:rPr sz="2400" dirty="0" smtClean="0"/>
              <a:t/>
            </a:r>
            <a:br>
              <a:rPr sz="2400" dirty="0" smtClean="0"/>
            </a:br>
            <a:r>
              <a:rPr sz="2400" dirty="0" smtClean="0"/>
              <a:t/>
            </a:r>
            <a:br>
              <a:rPr sz="2400" dirty="0" smtClean="0"/>
            </a:br>
            <a:r>
              <a:rPr sz="2400" dirty="0" smtClean="0"/>
              <a:t/>
            </a:r>
            <a:br>
              <a:rPr sz="2400" dirty="0" smtClean="0"/>
            </a:br>
            <a:r>
              <a:rPr sz="2400" dirty="0" smtClean="0"/>
              <a:t/>
            </a:r>
            <a:br>
              <a:rPr sz="2400" dirty="0" smtClean="0"/>
            </a:br>
            <a:endParaRPr sz="2400" dirty="0" smtClean="0"/>
          </a:p>
          <a:p>
            <a:pPr marL="514350" indent="-514350" eaLnBrk="1" fontAlgn="auto">
              <a:spcAft>
                <a:spcPts val="0"/>
              </a:spcAft>
              <a:buFont typeface="+mj-lt"/>
              <a:buAutoNum type="arabicPeriod" startAt="3"/>
              <a:defRPr/>
            </a:pPr>
            <a:r>
              <a:rPr sz="2400" dirty="0" smtClean="0"/>
              <a:t>El otro programador ha de «Actualizar» su copia local</a:t>
            </a:r>
            <a:br>
              <a:rPr sz="2400" dirty="0" smtClean="0"/>
            </a:br>
            <a:r>
              <a:rPr sz="2400" dirty="0" smtClean="0"/>
              <a:t/>
            </a:r>
            <a:br>
              <a:rPr sz="2400" dirty="0" smtClean="0"/>
            </a:br>
            <a:r>
              <a:rPr sz="2400" dirty="0" smtClean="0"/>
              <a:t/>
            </a:r>
            <a:br>
              <a:rPr sz="2400" dirty="0" smtClean="0"/>
            </a:br>
            <a:r>
              <a:rPr sz="2400" dirty="0" smtClean="0"/>
              <a:t/>
            </a:r>
            <a:br>
              <a:rPr sz="2400" dirty="0" smtClean="0"/>
            </a:br>
            <a:r>
              <a:rPr sz="2400" dirty="0" smtClean="0"/>
              <a:t/>
            </a:r>
            <a:br>
              <a:rPr sz="2400" dirty="0" smtClean="0"/>
            </a:br>
            <a:r>
              <a:rPr sz="2400" dirty="0" smtClean="0"/>
              <a:t/>
            </a:r>
            <a:br>
              <a:rPr sz="2400" dirty="0" smtClean="0"/>
            </a:br>
            <a:endParaRPr sz="2400" dirty="0" smtClean="0"/>
          </a:p>
          <a:p>
            <a:pPr eaLnBrk="1" fontAlgn="auto">
              <a:spcAft>
                <a:spcPts val="0"/>
              </a:spcAft>
              <a:buFont typeface="Arial" pitchFamily="34"/>
              <a:buChar char="•"/>
              <a:defRPr/>
            </a:pPr>
            <a:endParaRPr dirty="0"/>
          </a:p>
        </p:txBody>
      </p:sp>
      <p:pic>
        <p:nvPicPr>
          <p:cNvPr id="2051" name="Picture 3"/>
          <p:cNvPicPr>
            <a:picLocks noChangeAspect="1" noChangeArrowheads="1"/>
          </p:cNvPicPr>
          <p:nvPr/>
        </p:nvPicPr>
        <p:blipFill>
          <a:blip r:embed="rId3"/>
          <a:srcRect/>
          <a:stretch>
            <a:fillRect/>
          </a:stretch>
        </p:blipFill>
        <p:spPr bwMode="auto">
          <a:xfrm>
            <a:off x="395288" y="5013325"/>
            <a:ext cx="990600" cy="1133475"/>
          </a:xfrm>
          <a:prstGeom prst="rect">
            <a:avLst/>
          </a:prstGeom>
          <a:noFill/>
          <a:ln w="9525">
            <a:noFill/>
            <a:miter lim="800000"/>
            <a:headEnd/>
            <a:tailEnd/>
          </a:ln>
        </p:spPr>
      </p:pic>
      <p:pic>
        <p:nvPicPr>
          <p:cNvPr id="149508" name="Picture 5"/>
          <p:cNvPicPr>
            <a:picLocks noChangeAspect="1" noChangeArrowheads="1"/>
          </p:cNvPicPr>
          <p:nvPr/>
        </p:nvPicPr>
        <p:blipFill>
          <a:blip r:embed="rId4"/>
          <a:srcRect/>
          <a:stretch>
            <a:fillRect/>
          </a:stretch>
        </p:blipFill>
        <p:spPr bwMode="auto">
          <a:xfrm>
            <a:off x="6411913" y="2382838"/>
            <a:ext cx="1028700" cy="1190625"/>
          </a:xfrm>
          <a:prstGeom prst="rect">
            <a:avLst/>
          </a:prstGeom>
          <a:noFill/>
          <a:ln w="9525">
            <a:noFill/>
            <a:miter lim="800000"/>
            <a:headEnd/>
            <a:tailEnd/>
          </a:ln>
        </p:spPr>
      </p:pic>
      <p:pic>
        <p:nvPicPr>
          <p:cNvPr id="149509" name="Picture 6"/>
          <p:cNvPicPr>
            <a:picLocks noChangeAspect="1" noChangeArrowheads="1"/>
          </p:cNvPicPr>
          <p:nvPr/>
        </p:nvPicPr>
        <p:blipFill>
          <a:blip r:embed="rId5"/>
          <a:srcRect/>
          <a:stretch>
            <a:fillRect/>
          </a:stretch>
        </p:blipFill>
        <p:spPr bwMode="auto">
          <a:xfrm>
            <a:off x="7640638" y="2382838"/>
            <a:ext cx="1066800" cy="1143000"/>
          </a:xfrm>
          <a:prstGeom prst="rect">
            <a:avLst/>
          </a:prstGeom>
          <a:noFill/>
          <a:ln w="9525">
            <a:noFill/>
            <a:miter lim="800000"/>
            <a:headEnd/>
            <a:tailEnd/>
          </a:ln>
        </p:spPr>
      </p:pic>
      <p:pic>
        <p:nvPicPr>
          <p:cNvPr id="149510" name="Picture 2"/>
          <p:cNvPicPr>
            <a:picLocks noChangeAspect="1" noChangeArrowheads="1"/>
          </p:cNvPicPr>
          <p:nvPr/>
        </p:nvPicPr>
        <p:blipFill>
          <a:blip r:embed="rId6"/>
          <a:srcRect/>
          <a:stretch>
            <a:fillRect/>
          </a:stretch>
        </p:blipFill>
        <p:spPr bwMode="auto">
          <a:xfrm>
            <a:off x="971550" y="2349500"/>
            <a:ext cx="5229225" cy="1200150"/>
          </a:xfrm>
          <a:prstGeom prst="rect">
            <a:avLst/>
          </a:prstGeom>
          <a:noFill/>
          <a:ln w="9525">
            <a:solidFill>
              <a:schemeClr val="accent2"/>
            </a:solidFill>
            <a:miter lim="800000"/>
            <a:headEnd/>
            <a:tailEnd/>
          </a:ln>
        </p:spPr>
      </p:pic>
      <p:pic>
        <p:nvPicPr>
          <p:cNvPr id="5123" name="Picture 3"/>
          <p:cNvPicPr>
            <a:picLocks noChangeAspect="1" noChangeArrowheads="1"/>
          </p:cNvPicPr>
          <p:nvPr/>
        </p:nvPicPr>
        <p:blipFill>
          <a:blip r:embed="rId7"/>
          <a:srcRect/>
          <a:stretch>
            <a:fillRect/>
          </a:stretch>
        </p:blipFill>
        <p:spPr bwMode="auto">
          <a:xfrm>
            <a:off x="1403350" y="5187950"/>
            <a:ext cx="2581275" cy="762000"/>
          </a:xfrm>
          <a:prstGeom prst="rect">
            <a:avLst/>
          </a:prstGeom>
          <a:noFill/>
          <a:ln w="9525">
            <a:noFill/>
            <a:miter lim="800000"/>
            <a:headEnd/>
            <a:tailEnd/>
          </a:ln>
        </p:spPr>
      </p:pic>
      <p:pic>
        <p:nvPicPr>
          <p:cNvPr id="5124" name="Picture 4"/>
          <p:cNvPicPr>
            <a:picLocks noChangeAspect="1" noChangeArrowheads="1"/>
          </p:cNvPicPr>
          <p:nvPr/>
        </p:nvPicPr>
        <p:blipFill>
          <a:blip r:embed="rId8"/>
          <a:srcRect/>
          <a:stretch>
            <a:fillRect/>
          </a:stretch>
        </p:blipFill>
        <p:spPr bwMode="auto">
          <a:xfrm>
            <a:off x="4932363" y="4475163"/>
            <a:ext cx="3390900" cy="2266950"/>
          </a:xfrm>
          <a:prstGeom prst="rect">
            <a:avLst/>
          </a:prstGeom>
          <a:noFill/>
          <a:ln w="9525">
            <a:solidFill>
              <a:schemeClr val="accent2"/>
            </a:solidFill>
            <a:miter lim="800000"/>
            <a:headEnd/>
            <a:tailEnd/>
          </a:ln>
        </p:spPr>
      </p:pic>
      <p:sp>
        <p:nvSpPr>
          <p:cNvPr id="8" name="8 Flecha a la derecha con bandas"/>
          <p:cNvSpPr>
            <a:spLocks/>
          </p:cNvSpPr>
          <p:nvPr/>
        </p:nvSpPr>
        <p:spPr bwMode="auto">
          <a:xfrm>
            <a:off x="3851275" y="5467350"/>
            <a:ext cx="1168400" cy="409575"/>
          </a:xfrm>
          <a:custGeom>
            <a:avLst/>
            <a:gdLst>
              <a:gd name="T0" fmla="*/ 584232 w 21600"/>
              <a:gd name="T1" fmla="*/ 0 h 21600"/>
              <a:gd name="T2" fmla="*/ 1168464 w 21600"/>
              <a:gd name="T3" fmla="*/ 205095 h 21600"/>
              <a:gd name="T4" fmla="*/ 584232 w 21600"/>
              <a:gd name="T5" fmla="*/ 410190 h 21600"/>
              <a:gd name="T6" fmla="*/ 0 w 21600"/>
              <a:gd name="T7" fmla="*/ 205095 h 21600"/>
              <a:gd name="T8" fmla="*/ 792878 w 21600"/>
              <a:gd name="T9" fmla="*/ 0 h 21600"/>
              <a:gd name="T10" fmla="*/ 792878 w 21600"/>
              <a:gd name="T11" fmla="*/ 410190 h 21600"/>
              <a:gd name="T12" fmla="*/ 17694720 60000 65536"/>
              <a:gd name="T13" fmla="*/ 0 60000 65536"/>
              <a:gd name="T14" fmla="*/ 5898240 60000 65536"/>
              <a:gd name="T15" fmla="*/ 11796480 60000 65536"/>
              <a:gd name="T16" fmla="*/ 17694720 60000 65536"/>
              <a:gd name="T17" fmla="*/ 5898240 60000 65536"/>
              <a:gd name="T18" fmla="*/ 4000 w 21600"/>
              <a:gd name="T19" fmla="*/ 5400 h 21600"/>
              <a:gd name="T20" fmla="*/ 1812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657" y="0"/>
                </a:moveTo>
                <a:lnTo>
                  <a:pt x="21600" y="10800"/>
                </a:lnTo>
                <a:lnTo>
                  <a:pt x="14657" y="21800"/>
                </a:lnTo>
                <a:lnTo>
                  <a:pt x="14657" y="16200"/>
                </a:lnTo>
                <a:lnTo>
                  <a:pt x="4000" y="16200"/>
                </a:lnTo>
                <a:lnTo>
                  <a:pt x="4000" y="5400"/>
                </a:lnTo>
                <a:lnTo>
                  <a:pt x="14657" y="5400"/>
                </a:lnTo>
                <a:lnTo>
                  <a:pt x="14657" y="0"/>
                </a:lnTo>
                <a:moveTo>
                  <a:pt x="0" y="5400"/>
                </a:moveTo>
                <a:lnTo>
                  <a:pt x="0" y="16200"/>
                </a:lnTo>
                <a:lnTo>
                  <a:pt x="1000" y="16200"/>
                </a:lnTo>
                <a:lnTo>
                  <a:pt x="1000" y="5400"/>
                </a:lnTo>
                <a:lnTo>
                  <a:pt x="0" y="5400"/>
                </a:lnTo>
                <a:moveTo>
                  <a:pt x="2000" y="5400"/>
                </a:moveTo>
                <a:lnTo>
                  <a:pt x="2000" y="16200"/>
                </a:lnTo>
                <a:lnTo>
                  <a:pt x="3000" y="16200"/>
                </a:lnTo>
                <a:lnTo>
                  <a:pt x="3000" y="5400"/>
                </a:lnTo>
                <a:lnTo>
                  <a:pt x="2000" y="5400"/>
                </a:lnTo>
                <a:close/>
              </a:path>
            </a:pathLst>
          </a:custGeom>
          <a:solidFill>
            <a:srgbClr val="C0504D"/>
          </a:solidFill>
          <a:ln w="25402">
            <a:solidFill>
              <a:srgbClr val="8C3836"/>
            </a:solidFill>
            <a:prstDash val="solid"/>
            <a:round/>
            <a:headEnd/>
            <a:tailEnd/>
          </a:ln>
        </p:spPr>
        <p:txBody>
          <a:bodyPr anchor="ctr" anchorCtr="1"/>
          <a:lstStyle/>
          <a:p>
            <a:endParaRPr lang="en-US"/>
          </a:p>
        </p:txBody>
      </p:sp>
      <p:grpSp>
        <p:nvGrpSpPr>
          <p:cNvPr id="149514" name="3 Grupo"/>
          <p:cNvGrpSpPr>
            <a:grpSpLocks/>
          </p:cNvGrpSpPr>
          <p:nvPr/>
        </p:nvGrpSpPr>
        <p:grpSpPr bwMode="auto">
          <a:xfrm>
            <a:off x="2616200" y="2624138"/>
            <a:ext cx="939800" cy="892175"/>
            <a:chOff x="2616652" y="2623765"/>
            <a:chExt cx="938597" cy="893304"/>
          </a:xfrm>
        </p:grpSpPr>
        <p:pic>
          <p:nvPicPr>
            <p:cNvPr id="149515" name="Picture 3"/>
            <p:cNvPicPr>
              <a:picLocks noChangeAspect="1" noChangeArrowheads="1"/>
            </p:cNvPicPr>
            <p:nvPr/>
          </p:nvPicPr>
          <p:blipFill>
            <a:blip r:embed="rId9"/>
            <a:srcRect b="16501"/>
            <a:stretch>
              <a:fillRect/>
            </a:stretch>
          </p:blipFill>
          <p:spPr bwMode="auto">
            <a:xfrm>
              <a:off x="2675235" y="2623765"/>
              <a:ext cx="821432" cy="431855"/>
            </a:xfrm>
            <a:prstGeom prst="rect">
              <a:avLst/>
            </a:prstGeom>
            <a:noFill/>
            <a:ln w="9525">
              <a:noFill/>
              <a:miter lim="800000"/>
              <a:headEnd/>
              <a:tailEnd/>
            </a:ln>
          </p:spPr>
        </p:pic>
        <p:pic>
          <p:nvPicPr>
            <p:cNvPr id="149516" name="Picture 5"/>
            <p:cNvPicPr>
              <a:picLocks noChangeAspect="1" noChangeArrowheads="1"/>
            </p:cNvPicPr>
            <p:nvPr/>
          </p:nvPicPr>
          <p:blipFill>
            <a:blip r:embed="rId10"/>
            <a:srcRect/>
            <a:stretch>
              <a:fillRect/>
            </a:stretch>
          </p:blipFill>
          <p:spPr bwMode="auto">
            <a:xfrm>
              <a:off x="2616652" y="3091753"/>
              <a:ext cx="938597" cy="425316"/>
            </a:xfrm>
            <a:prstGeom prst="rect">
              <a:avLst/>
            </a:prstGeom>
            <a:noFill/>
            <a:ln w="9525">
              <a:noFill/>
              <a:miter lim="800000"/>
              <a:headEnd/>
              <a:tailEnd/>
            </a:ln>
          </p:spPr>
        </p:pic>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2051"/>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5123"/>
                                        </p:tgtEl>
                                        <p:attrNameLst>
                                          <p:attrName>style.visibility</p:attrName>
                                        </p:attrNameLst>
                                      </p:cBhvr>
                                      <p:to>
                                        <p:strVal val="visible"/>
                                      </p:to>
                                    </p:set>
                                  </p:childTnLst>
                                </p:cTn>
                              </p:par>
                            </p:childTnLst>
                          </p:cTn>
                        </p:par>
                        <p:par>
                          <p:cTn id="12" fill="hold">
                            <p:stCondLst>
                              <p:cond delay="500"/>
                            </p:stCondLst>
                            <p:childTnLst>
                              <p:par>
                                <p:cTn id="13" presetID="42"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42" presetClass="entr" presetSubtype="0" fill="hold" nodeType="afterEffect">
                                  <p:stCondLst>
                                    <p:cond delay="0"/>
                                  </p:stCondLst>
                                  <p:childTnLst>
                                    <p:set>
                                      <p:cBhvr>
                                        <p:cTn id="20" dur="1" fill="hold">
                                          <p:stCondLst>
                                            <p:cond delay="0"/>
                                          </p:stCondLst>
                                        </p:cTn>
                                        <p:tgtEl>
                                          <p:spTgt spid="5124"/>
                                        </p:tgtEl>
                                        <p:attrNameLst>
                                          <p:attrName>style.visibility</p:attrName>
                                        </p:attrNameLst>
                                      </p:cBhvr>
                                      <p:to>
                                        <p:strVal val="visible"/>
                                      </p:to>
                                    </p:set>
                                    <p:animEffect transition="in" filter="fade">
                                      <p:cBhvr>
                                        <p:cTn id="21" dur="1000"/>
                                        <p:tgtEl>
                                          <p:spTgt spid="5124"/>
                                        </p:tgtEl>
                                      </p:cBhvr>
                                    </p:animEffect>
                                    <p:anim calcmode="lin" valueType="num">
                                      <p:cBhvr>
                                        <p:cTn id="22" dur="1000" fill="hold"/>
                                        <p:tgtEl>
                                          <p:spTgt spid="5124"/>
                                        </p:tgtEl>
                                        <p:attrNameLst>
                                          <p:attrName>ppt_x</p:attrName>
                                        </p:attrNameLst>
                                      </p:cBhvr>
                                      <p:tavLst>
                                        <p:tav tm="0">
                                          <p:val>
                                            <p:strVal val="#ppt_x"/>
                                          </p:val>
                                        </p:tav>
                                        <p:tav tm="100000">
                                          <p:val>
                                            <p:strVal val="#ppt_x"/>
                                          </p:val>
                                        </p:tav>
                                      </p:tavLst>
                                    </p:anim>
                                    <p:anim calcmode="lin" valueType="num">
                                      <p:cBhvr>
                                        <p:cTn id="23" dur="1000" fill="hold"/>
                                        <p:tgtEl>
                                          <p:spTgt spid="51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a:srcRect/>
          <a:stretch>
            <a:fillRect/>
          </a:stretch>
        </p:blipFill>
        <p:spPr bwMode="auto">
          <a:xfrm>
            <a:off x="1258888" y="5300663"/>
            <a:ext cx="2678112" cy="1057275"/>
          </a:xfrm>
          <a:prstGeom prst="rect">
            <a:avLst/>
          </a:prstGeom>
          <a:noFill/>
          <a:ln w="9525">
            <a:solidFill>
              <a:schemeClr val="accent2"/>
            </a:solidFill>
            <a:miter lim="800000"/>
            <a:headEnd/>
            <a:tailEnd/>
          </a:ln>
        </p:spPr>
      </p:pic>
      <p:sp>
        <p:nvSpPr>
          <p:cNvPr id="151554" name="1 Título"/>
          <p:cNvSpPr txBox="1">
            <a:spLocks noGrp="1"/>
          </p:cNvSpPr>
          <p:nvPr>
            <p:ph type="title"/>
          </p:nvPr>
        </p:nvSpPr>
        <p:spPr>
          <a:xfrm>
            <a:off x="457200" y="274638"/>
            <a:ext cx="8229600" cy="850900"/>
          </a:xfrm>
        </p:spPr>
        <p:txBody>
          <a:bodyPr/>
          <a:lstStyle/>
          <a:p>
            <a:pPr eaLnBrk="1"/>
            <a:r>
              <a:rPr smtClean="0">
                <a:latin typeface="Arial" charset="0"/>
              </a:rPr>
              <a:t>Enviar tarea a revisión</a:t>
            </a:r>
          </a:p>
        </p:txBody>
      </p:sp>
      <p:sp>
        <p:nvSpPr>
          <p:cNvPr id="3" name="2 Marcador de contenido"/>
          <p:cNvSpPr txBox="1">
            <a:spLocks noGrp="1"/>
          </p:cNvSpPr>
          <p:nvPr>
            <p:ph idx="1"/>
          </p:nvPr>
        </p:nvSpPr>
        <p:spPr>
          <a:xfrm>
            <a:off x="457200" y="1700213"/>
            <a:ext cx="8229600" cy="4537075"/>
          </a:xfrm>
        </p:spPr>
        <p:txBody>
          <a:bodyPr/>
          <a:lstStyle/>
          <a:p>
            <a:pPr marL="514350" indent="-514350" eaLnBrk="1">
              <a:buFont typeface="Calibri" pitchFamily="34" charset="0"/>
              <a:buAutoNum type="arabicPeriod"/>
            </a:pPr>
            <a:r>
              <a:rPr sz="2400" smtClean="0">
                <a:latin typeface="Arial" charset="0"/>
              </a:rPr>
              <a:t>Actualizar el estado a «En Revisión-Feedback »</a:t>
            </a:r>
            <a:br>
              <a:rPr sz="2400" smtClean="0">
                <a:latin typeface="Arial" charset="0"/>
              </a:rPr>
            </a:br>
            <a:r>
              <a:rPr sz="2400" smtClean="0">
                <a:latin typeface="Arial" charset="0"/>
              </a:rPr>
              <a:t/>
            </a:r>
            <a:br>
              <a:rPr sz="2400" smtClean="0">
                <a:latin typeface="Arial" charset="0"/>
              </a:rPr>
            </a:br>
            <a:r>
              <a:rPr sz="2400" smtClean="0">
                <a:latin typeface="Arial" charset="0"/>
              </a:rPr>
              <a:t/>
            </a:r>
            <a:br>
              <a:rPr sz="2400" smtClean="0">
                <a:latin typeface="Arial" charset="0"/>
              </a:rPr>
            </a:br>
            <a:r>
              <a:rPr sz="2400" smtClean="0">
                <a:latin typeface="Arial" charset="0"/>
              </a:rPr>
              <a:t/>
            </a:r>
            <a:br>
              <a:rPr sz="2400" smtClean="0">
                <a:latin typeface="Arial" charset="0"/>
              </a:rPr>
            </a:br>
            <a:r>
              <a:rPr sz="2400" smtClean="0">
                <a:latin typeface="Arial" charset="0"/>
              </a:rPr>
              <a:t/>
            </a:r>
            <a:br>
              <a:rPr sz="2400" smtClean="0">
                <a:latin typeface="Arial" charset="0"/>
              </a:rPr>
            </a:br>
            <a:r>
              <a:rPr sz="2400" smtClean="0">
                <a:latin typeface="Arial" charset="0"/>
              </a:rPr>
              <a:t/>
            </a:r>
            <a:br>
              <a:rPr sz="2400" smtClean="0">
                <a:latin typeface="Arial" charset="0"/>
              </a:rPr>
            </a:br>
            <a:r>
              <a:rPr sz="2400" smtClean="0">
                <a:latin typeface="Arial" charset="0"/>
              </a:rPr>
              <a:t/>
            </a:r>
            <a:br>
              <a:rPr sz="2400" smtClean="0">
                <a:latin typeface="Arial" charset="0"/>
              </a:rPr>
            </a:br>
            <a:endParaRPr sz="2400" smtClean="0">
              <a:latin typeface="Arial" charset="0"/>
            </a:endParaRPr>
          </a:p>
          <a:p>
            <a:pPr marL="514350" indent="-514350" eaLnBrk="1">
              <a:buFont typeface="Calibri" pitchFamily="34" charset="0"/>
              <a:buAutoNum type="arabicPeriod"/>
            </a:pPr>
            <a:r>
              <a:rPr sz="2400" smtClean="0">
                <a:latin typeface="Arial" charset="0"/>
              </a:rPr>
              <a:t>Añadir al profesor como seguidor (opcional)</a:t>
            </a:r>
          </a:p>
          <a:p>
            <a:pPr marL="514350" indent="-514350" eaLnBrk="1">
              <a:buFont typeface="Calibri" pitchFamily="34" charset="0"/>
              <a:buAutoNum type="arabicPeriod"/>
            </a:pPr>
            <a:endParaRPr sz="2400" smtClean="0">
              <a:latin typeface="Arial" charset="0"/>
            </a:endParaRPr>
          </a:p>
        </p:txBody>
      </p:sp>
      <p:sp>
        <p:nvSpPr>
          <p:cNvPr id="6" name="7 Elipse"/>
          <p:cNvSpPr>
            <a:spLocks/>
          </p:cNvSpPr>
          <p:nvPr/>
        </p:nvSpPr>
        <p:spPr bwMode="auto">
          <a:xfrm>
            <a:off x="2701925" y="2781300"/>
            <a:ext cx="1798638" cy="360363"/>
          </a:xfrm>
          <a:custGeom>
            <a:avLst/>
            <a:gdLst>
              <a:gd name="T0" fmla="*/ 898848 w 1797696"/>
              <a:gd name="T1" fmla="*/ 0 h 360040"/>
              <a:gd name="T2" fmla="*/ 1797696 w 1797696"/>
              <a:gd name="T3" fmla="*/ 180020 h 360040"/>
              <a:gd name="T4" fmla="*/ 898848 w 1797696"/>
              <a:gd name="T5" fmla="*/ 360040 h 360040"/>
              <a:gd name="T6" fmla="*/ 0 w 1797696"/>
              <a:gd name="T7" fmla="*/ 180020 h 360040"/>
              <a:gd name="T8" fmla="*/ 263267 w 1797696"/>
              <a:gd name="T9" fmla="*/ 52727 h 360040"/>
              <a:gd name="T10" fmla="*/ 263267 w 1797696"/>
              <a:gd name="T11" fmla="*/ 307313 h 360040"/>
              <a:gd name="T12" fmla="*/ 1534429 w 1797696"/>
              <a:gd name="T13" fmla="*/ 307313 h 360040"/>
              <a:gd name="T14" fmla="*/ 1534429 w 1797696"/>
              <a:gd name="T15" fmla="*/ 52727 h 360040"/>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263267 w 1797696"/>
              <a:gd name="T25" fmla="*/ 52727 h 360040"/>
              <a:gd name="T26" fmla="*/ 1534429 w 1797696"/>
              <a:gd name="T27" fmla="*/ 307313 h 3600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97696" h="360040">
                <a:moveTo>
                  <a:pt x="0" y="180020"/>
                </a:moveTo>
                <a:lnTo>
                  <a:pt x="0" y="180020"/>
                </a:lnTo>
                <a:cubicBezTo>
                  <a:pt x="0" y="180020"/>
                  <a:pt x="0" y="180020"/>
                  <a:pt x="0" y="180020"/>
                </a:cubicBezTo>
                <a:cubicBezTo>
                  <a:pt x="0" y="279443"/>
                  <a:pt x="402427" y="360041"/>
                  <a:pt x="898848" y="360041"/>
                </a:cubicBezTo>
                <a:cubicBezTo>
                  <a:pt x="1395268" y="360041"/>
                  <a:pt x="1797696" y="279443"/>
                  <a:pt x="1797696" y="180021"/>
                </a:cubicBezTo>
                <a:cubicBezTo>
                  <a:pt x="1797696" y="80598"/>
                  <a:pt x="1395268" y="1"/>
                  <a:pt x="898848" y="1"/>
                </a:cubicBezTo>
                <a:cubicBezTo>
                  <a:pt x="402429" y="0"/>
                  <a:pt x="2" y="80598"/>
                  <a:pt x="0" y="180020"/>
                </a:cubicBezTo>
                <a:close/>
              </a:path>
            </a:pathLst>
          </a:custGeom>
          <a:noFill/>
          <a:ln w="25402">
            <a:solidFill>
              <a:srgbClr val="C0504D"/>
            </a:solidFill>
            <a:prstDash val="solid"/>
            <a:round/>
            <a:headEnd/>
            <a:tailEnd/>
          </a:ln>
        </p:spPr>
        <p:txBody>
          <a:bodyPr anchor="ctr" anchorCtr="1"/>
          <a:lstStyle/>
          <a:p>
            <a:endParaRPr lang="en-US"/>
          </a:p>
        </p:txBody>
      </p:sp>
      <p:sp>
        <p:nvSpPr>
          <p:cNvPr id="8" name="7 Elipse"/>
          <p:cNvSpPr>
            <a:spLocks/>
          </p:cNvSpPr>
          <p:nvPr/>
        </p:nvSpPr>
        <p:spPr bwMode="auto">
          <a:xfrm>
            <a:off x="1268413" y="5986463"/>
            <a:ext cx="711200" cy="395287"/>
          </a:xfrm>
          <a:custGeom>
            <a:avLst/>
            <a:gdLst>
              <a:gd name="T0" fmla="*/ 356037 w 712074"/>
              <a:gd name="T1" fmla="*/ 0 h 395313"/>
              <a:gd name="T2" fmla="*/ 712074 w 712074"/>
              <a:gd name="T3" fmla="*/ 197657 h 395313"/>
              <a:gd name="T4" fmla="*/ 356037 w 712074"/>
              <a:gd name="T5" fmla="*/ 395313 h 395313"/>
              <a:gd name="T6" fmla="*/ 0 w 712074"/>
              <a:gd name="T7" fmla="*/ 197657 h 395313"/>
              <a:gd name="T8" fmla="*/ 104281 w 712074"/>
              <a:gd name="T9" fmla="*/ 57892 h 395313"/>
              <a:gd name="T10" fmla="*/ 104281 w 712074"/>
              <a:gd name="T11" fmla="*/ 337421 h 395313"/>
              <a:gd name="T12" fmla="*/ 607793 w 712074"/>
              <a:gd name="T13" fmla="*/ 337421 h 395313"/>
              <a:gd name="T14" fmla="*/ 607793 w 712074"/>
              <a:gd name="T15" fmla="*/ 57892 h 395313"/>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104281 w 712074"/>
              <a:gd name="T25" fmla="*/ 57892 h 395313"/>
              <a:gd name="T26" fmla="*/ 607793 w 712074"/>
              <a:gd name="T27" fmla="*/ 337421 h 3953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2074" h="395313">
                <a:moveTo>
                  <a:pt x="0" y="197656"/>
                </a:moveTo>
                <a:lnTo>
                  <a:pt x="0" y="197656"/>
                </a:lnTo>
                <a:cubicBezTo>
                  <a:pt x="0" y="306818"/>
                  <a:pt x="159403" y="395311"/>
                  <a:pt x="356036" y="395312"/>
                </a:cubicBezTo>
                <a:cubicBezTo>
                  <a:pt x="552670" y="395312"/>
                  <a:pt x="712074" y="306818"/>
                  <a:pt x="712074" y="197656"/>
                </a:cubicBezTo>
                <a:cubicBezTo>
                  <a:pt x="712074" y="88493"/>
                  <a:pt x="552670" y="0"/>
                  <a:pt x="356037" y="0"/>
                </a:cubicBezTo>
                <a:cubicBezTo>
                  <a:pt x="159403" y="0"/>
                  <a:pt x="0" y="88493"/>
                  <a:pt x="0" y="197656"/>
                </a:cubicBezTo>
                <a:close/>
              </a:path>
            </a:pathLst>
          </a:custGeom>
          <a:noFill/>
          <a:ln w="25402">
            <a:solidFill>
              <a:srgbClr val="C0504D"/>
            </a:solidFill>
            <a:prstDash val="solid"/>
            <a:round/>
            <a:headEnd/>
            <a:tailEnd/>
          </a:ln>
        </p:spPr>
        <p:txBody>
          <a:bodyPr anchor="ctr" anchorCtr="1"/>
          <a:lstStyle/>
          <a:p>
            <a:endParaRPr lang="en-US"/>
          </a:p>
        </p:txBody>
      </p:sp>
      <p:sp>
        <p:nvSpPr>
          <p:cNvPr id="9" name="8 Flecha a la derecha con bandas"/>
          <p:cNvSpPr>
            <a:spLocks/>
          </p:cNvSpPr>
          <p:nvPr/>
        </p:nvSpPr>
        <p:spPr bwMode="auto">
          <a:xfrm>
            <a:off x="4098925" y="5600700"/>
            <a:ext cx="1265238" cy="409575"/>
          </a:xfrm>
          <a:custGeom>
            <a:avLst/>
            <a:gdLst>
              <a:gd name="T0" fmla="*/ 632726 w 21600"/>
              <a:gd name="T1" fmla="*/ 0 h 21600"/>
              <a:gd name="T2" fmla="*/ 1265451 w 21600"/>
              <a:gd name="T3" fmla="*/ 205095 h 21600"/>
              <a:gd name="T4" fmla="*/ 632726 w 21600"/>
              <a:gd name="T5" fmla="*/ 410190 h 21600"/>
              <a:gd name="T6" fmla="*/ 0 w 21600"/>
              <a:gd name="T7" fmla="*/ 205095 h 21600"/>
              <a:gd name="T8" fmla="*/ 858690 w 21600"/>
              <a:gd name="T9" fmla="*/ 0 h 21600"/>
              <a:gd name="T10" fmla="*/ 858690 w 21600"/>
              <a:gd name="T11" fmla="*/ 410190 h 21600"/>
              <a:gd name="T12" fmla="*/ 17694720 60000 65536"/>
              <a:gd name="T13" fmla="*/ 0 60000 65536"/>
              <a:gd name="T14" fmla="*/ 5898240 60000 65536"/>
              <a:gd name="T15" fmla="*/ 11796480 60000 65536"/>
              <a:gd name="T16" fmla="*/ 17694720 60000 65536"/>
              <a:gd name="T17" fmla="*/ 5898240 60000 65536"/>
              <a:gd name="T18" fmla="*/ 4000 w 21600"/>
              <a:gd name="T19" fmla="*/ 5400 h 21600"/>
              <a:gd name="T20" fmla="*/ 18129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657" y="0"/>
                </a:moveTo>
                <a:lnTo>
                  <a:pt x="21600" y="10800"/>
                </a:lnTo>
                <a:lnTo>
                  <a:pt x="14657" y="21800"/>
                </a:lnTo>
                <a:lnTo>
                  <a:pt x="14657" y="16200"/>
                </a:lnTo>
                <a:lnTo>
                  <a:pt x="4000" y="16200"/>
                </a:lnTo>
                <a:lnTo>
                  <a:pt x="4000" y="5400"/>
                </a:lnTo>
                <a:lnTo>
                  <a:pt x="14657" y="5400"/>
                </a:lnTo>
                <a:lnTo>
                  <a:pt x="14657" y="0"/>
                </a:lnTo>
                <a:moveTo>
                  <a:pt x="0" y="5400"/>
                </a:moveTo>
                <a:lnTo>
                  <a:pt x="0" y="16200"/>
                </a:lnTo>
                <a:lnTo>
                  <a:pt x="1000" y="16200"/>
                </a:lnTo>
                <a:lnTo>
                  <a:pt x="1000" y="5400"/>
                </a:lnTo>
                <a:lnTo>
                  <a:pt x="0" y="5400"/>
                </a:lnTo>
                <a:moveTo>
                  <a:pt x="2000" y="5400"/>
                </a:moveTo>
                <a:lnTo>
                  <a:pt x="2000" y="16200"/>
                </a:lnTo>
                <a:lnTo>
                  <a:pt x="3000" y="16200"/>
                </a:lnTo>
                <a:lnTo>
                  <a:pt x="3000" y="5400"/>
                </a:lnTo>
                <a:lnTo>
                  <a:pt x="2000" y="5400"/>
                </a:lnTo>
                <a:close/>
              </a:path>
            </a:pathLst>
          </a:custGeom>
          <a:solidFill>
            <a:srgbClr val="C0504D"/>
          </a:solidFill>
          <a:ln w="25402">
            <a:solidFill>
              <a:srgbClr val="8C3836"/>
            </a:solidFill>
            <a:prstDash val="solid"/>
            <a:round/>
            <a:headEnd/>
            <a:tailEnd/>
          </a:ln>
        </p:spPr>
        <p:txBody>
          <a:bodyPr anchor="ctr" anchorCtr="1"/>
          <a:lstStyle/>
          <a:p>
            <a:endParaRPr lang="en-US"/>
          </a:p>
        </p:txBody>
      </p:sp>
      <p:grpSp>
        <p:nvGrpSpPr>
          <p:cNvPr id="151559" name="3 Grupo"/>
          <p:cNvGrpSpPr>
            <a:grpSpLocks/>
          </p:cNvGrpSpPr>
          <p:nvPr/>
        </p:nvGrpSpPr>
        <p:grpSpPr bwMode="auto">
          <a:xfrm>
            <a:off x="804863" y="2203450"/>
            <a:ext cx="7534275" cy="2305050"/>
            <a:chOff x="804863" y="2204070"/>
            <a:chExt cx="7534275" cy="2305050"/>
          </a:xfrm>
        </p:grpSpPr>
        <p:pic>
          <p:nvPicPr>
            <p:cNvPr id="151561" name="Picture 2"/>
            <p:cNvPicPr>
              <a:picLocks noChangeAspect="1" noChangeArrowheads="1"/>
            </p:cNvPicPr>
            <p:nvPr/>
          </p:nvPicPr>
          <p:blipFill>
            <a:blip r:embed="rId4"/>
            <a:srcRect/>
            <a:stretch>
              <a:fillRect/>
            </a:stretch>
          </p:blipFill>
          <p:spPr bwMode="auto">
            <a:xfrm>
              <a:off x="804863" y="2204070"/>
              <a:ext cx="7534275" cy="2305050"/>
            </a:xfrm>
            <a:prstGeom prst="rect">
              <a:avLst/>
            </a:prstGeom>
            <a:noFill/>
            <a:ln w="9525">
              <a:solidFill>
                <a:schemeClr val="accent2"/>
              </a:solidFill>
              <a:miter lim="800000"/>
              <a:headEnd/>
              <a:tailEnd/>
            </a:ln>
          </p:spPr>
        </p:pic>
        <p:pic>
          <p:nvPicPr>
            <p:cNvPr id="151562" name="Picture 7"/>
            <p:cNvPicPr>
              <a:picLocks noChangeAspect="1" noChangeArrowheads="1"/>
            </p:cNvPicPr>
            <p:nvPr/>
          </p:nvPicPr>
          <p:blipFill>
            <a:blip r:embed="rId5"/>
            <a:srcRect r="34865"/>
            <a:stretch>
              <a:fillRect/>
            </a:stretch>
          </p:blipFill>
          <p:spPr bwMode="auto">
            <a:xfrm>
              <a:off x="2722040" y="3428999"/>
              <a:ext cx="1849960" cy="281381"/>
            </a:xfrm>
            <a:prstGeom prst="rect">
              <a:avLst/>
            </a:prstGeom>
            <a:noFill/>
            <a:ln w="9525">
              <a:noFill/>
              <a:miter lim="800000"/>
              <a:headEnd/>
              <a:tailEnd/>
            </a:ln>
          </p:spPr>
        </p:pic>
      </p:grpSp>
      <p:pic>
        <p:nvPicPr>
          <p:cNvPr id="5124" name="Picture 4"/>
          <p:cNvPicPr>
            <a:picLocks noChangeAspect="1" noChangeArrowheads="1"/>
          </p:cNvPicPr>
          <p:nvPr/>
        </p:nvPicPr>
        <p:blipFill>
          <a:blip r:embed="rId6"/>
          <a:srcRect/>
          <a:stretch>
            <a:fillRect/>
          </a:stretch>
        </p:blipFill>
        <p:spPr bwMode="auto">
          <a:xfrm>
            <a:off x="5418138" y="5510213"/>
            <a:ext cx="2898775" cy="673100"/>
          </a:xfrm>
          <a:prstGeom prst="rect">
            <a:avLst/>
          </a:prstGeom>
          <a:noFill/>
          <a:ln w="9525">
            <a:solidFill>
              <a:schemeClr val="accent2"/>
            </a:solidFill>
            <a:miter lim="800000"/>
            <a:headEnd/>
            <a:tailEnd/>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childTnLst>
                          </p:cTn>
                        </p:par>
                        <p:par>
                          <p:cTn id="14" fill="hold">
                            <p:stCondLst>
                              <p:cond delay="0"/>
                            </p:stCondLst>
                            <p:childTnLst>
                              <p:par>
                                <p:cTn id="15" presetID="10" presetClass="entr" presetSubtype="0" fill="hold" nodeType="afterEffect">
                                  <p:stCondLst>
                                    <p:cond delay="0"/>
                                  </p:stCondLst>
                                  <p:childTnLst>
                                    <p:set>
                                      <p:cBhvr>
                                        <p:cTn id="16" dur="1" fill="hold">
                                          <p:stCondLst>
                                            <p:cond delay="0"/>
                                          </p:stCondLst>
                                        </p:cTn>
                                        <p:tgtEl>
                                          <p:spTgt spid="5123"/>
                                        </p:tgtEl>
                                        <p:attrNameLst>
                                          <p:attrName>style.visibility</p:attrName>
                                        </p:attrNameLst>
                                      </p:cBhvr>
                                      <p:to>
                                        <p:strVal val="visible"/>
                                      </p:to>
                                    </p:set>
                                    <p:animEffect transition="in" filter="fade">
                                      <p:cBhvr>
                                        <p:cTn id="17" dur="500"/>
                                        <p:tgtEl>
                                          <p:spTgt spid="5123"/>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par>
                          <p:cTn id="25" fill="hold">
                            <p:stCondLst>
                              <p:cond delay="500"/>
                            </p:stCondLst>
                            <p:childTnLst>
                              <p:par>
                                <p:cTn id="26" presetID="42"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par>
                          <p:cTn id="31" fill="hold">
                            <p:stCondLst>
                              <p:cond delay="1500"/>
                            </p:stCondLst>
                            <p:childTnLst>
                              <p:par>
                                <p:cTn id="32" presetID="10" presetClass="entr" presetSubtype="0" fill="hold" nodeType="afterEffect">
                                  <p:stCondLst>
                                    <p:cond delay="0"/>
                                  </p:stCondLst>
                                  <p:childTnLst>
                                    <p:set>
                                      <p:cBhvr>
                                        <p:cTn id="33" dur="1" fill="hold">
                                          <p:stCondLst>
                                            <p:cond delay="0"/>
                                          </p:stCondLst>
                                        </p:cTn>
                                        <p:tgtEl>
                                          <p:spTgt spid="5124"/>
                                        </p:tgtEl>
                                        <p:attrNameLst>
                                          <p:attrName>style.visibility</p:attrName>
                                        </p:attrNameLst>
                                      </p:cBhvr>
                                      <p:to>
                                        <p:strVal val="visible"/>
                                      </p:to>
                                    </p:set>
                                    <p:animEffect transition="in" filter="fade">
                                      <p:cBhvr>
                                        <p:cTn id="34"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01" name="Picture 4"/>
          <p:cNvPicPr>
            <a:picLocks noChangeAspect="1" noChangeArrowheads="1"/>
          </p:cNvPicPr>
          <p:nvPr/>
        </p:nvPicPr>
        <p:blipFill>
          <a:blip r:embed="rId3"/>
          <a:srcRect/>
          <a:stretch>
            <a:fillRect/>
          </a:stretch>
        </p:blipFill>
        <p:spPr bwMode="auto">
          <a:xfrm>
            <a:off x="4222750" y="2338388"/>
            <a:ext cx="4381500" cy="2314575"/>
          </a:xfrm>
          <a:prstGeom prst="rect">
            <a:avLst/>
          </a:prstGeom>
          <a:noFill/>
          <a:ln w="9525">
            <a:solidFill>
              <a:schemeClr val="accent2"/>
            </a:solidFill>
            <a:miter lim="800000"/>
            <a:headEnd/>
            <a:tailEnd/>
          </a:ln>
        </p:spPr>
      </p:pic>
      <p:sp>
        <p:nvSpPr>
          <p:cNvPr id="153602" name="1 Título"/>
          <p:cNvSpPr txBox="1">
            <a:spLocks noGrp="1"/>
          </p:cNvSpPr>
          <p:nvPr>
            <p:ph type="title"/>
          </p:nvPr>
        </p:nvSpPr>
        <p:spPr>
          <a:xfrm>
            <a:off x="457200" y="274638"/>
            <a:ext cx="8229600" cy="850900"/>
          </a:xfrm>
        </p:spPr>
        <p:txBody>
          <a:bodyPr/>
          <a:lstStyle/>
          <a:p>
            <a:pPr eaLnBrk="1"/>
            <a:r>
              <a:rPr smtClean="0">
                <a:latin typeface="Arial" charset="0"/>
              </a:rPr>
              <a:t>Enviar tarea a revisión</a:t>
            </a:r>
          </a:p>
        </p:txBody>
      </p:sp>
      <p:sp>
        <p:nvSpPr>
          <p:cNvPr id="3" name="2 Marcador de contenido"/>
          <p:cNvSpPr txBox="1">
            <a:spLocks noGrp="1"/>
          </p:cNvSpPr>
          <p:nvPr>
            <p:ph idx="1"/>
          </p:nvPr>
        </p:nvSpPr>
        <p:spPr>
          <a:xfrm>
            <a:off x="457200" y="1700213"/>
            <a:ext cx="8229600" cy="4537075"/>
          </a:xfrm>
        </p:spPr>
        <p:txBody>
          <a:bodyPr/>
          <a:lstStyle/>
          <a:p>
            <a:pPr marL="514350" indent="-514350" eaLnBrk="1">
              <a:buFont typeface="Calibri" pitchFamily="34" charset="0"/>
              <a:buAutoNum type="arabicPeriod" startAt="3"/>
            </a:pPr>
            <a:r>
              <a:rPr sz="2400" smtClean="0">
                <a:latin typeface="Arial" charset="0"/>
              </a:rPr>
              <a:t>Solo el profesor puede cambiar el estado ahora</a:t>
            </a:r>
          </a:p>
          <a:p>
            <a:pPr marL="914400" lvl="1" indent="-514350" eaLnBrk="1"/>
            <a:r>
              <a:rPr sz="2000" smtClean="0">
                <a:latin typeface="Arial" charset="0"/>
              </a:rPr>
              <a:t>Revisada (abierta)</a:t>
            </a:r>
          </a:p>
          <a:p>
            <a:pPr marL="914400" lvl="1" indent="-514350" eaLnBrk="1"/>
            <a:r>
              <a:rPr sz="2000" smtClean="0">
                <a:latin typeface="Arial" charset="0"/>
              </a:rPr>
              <a:t>Apto (cerrada)</a:t>
            </a:r>
          </a:p>
          <a:p>
            <a:pPr marL="914400" lvl="1" indent="-514350" eaLnBrk="1"/>
            <a:r>
              <a:rPr sz="2000" smtClean="0">
                <a:latin typeface="Arial" charset="0"/>
              </a:rPr>
              <a:t>No apto (cerrada)</a:t>
            </a:r>
            <a:br>
              <a:rPr sz="2000" smtClean="0">
                <a:latin typeface="Arial" charset="0"/>
              </a:rPr>
            </a:br>
            <a:r>
              <a:rPr sz="2000" smtClean="0">
                <a:latin typeface="Arial" charset="0"/>
              </a:rPr>
              <a:t/>
            </a:r>
            <a:br>
              <a:rPr sz="2000" smtClean="0">
                <a:latin typeface="Arial" charset="0"/>
              </a:rPr>
            </a:br>
            <a:r>
              <a:rPr sz="2000" smtClean="0">
                <a:latin typeface="Arial" charset="0"/>
              </a:rPr>
              <a:t/>
            </a:r>
            <a:br>
              <a:rPr sz="2000" smtClean="0">
                <a:latin typeface="Arial" charset="0"/>
              </a:rPr>
            </a:br>
            <a:r>
              <a:rPr sz="2000" smtClean="0">
                <a:latin typeface="Arial" charset="0"/>
              </a:rPr>
              <a:t/>
            </a:r>
            <a:br>
              <a:rPr sz="2000" smtClean="0">
                <a:latin typeface="Arial" charset="0"/>
              </a:rPr>
            </a:br>
            <a:endParaRPr sz="2000" smtClean="0">
              <a:latin typeface="Arial" charset="0"/>
            </a:endParaRPr>
          </a:p>
          <a:p>
            <a:pPr marL="514350" indent="-514350" eaLnBrk="1">
              <a:buFont typeface="Calibri" pitchFamily="34" charset="0"/>
              <a:buAutoNum type="arabicPeriod" startAt="3"/>
            </a:pPr>
            <a:r>
              <a:rPr sz="2400" smtClean="0">
                <a:latin typeface="Arial" charset="0"/>
              </a:rPr>
              <a:t>Añadir Notas</a:t>
            </a:r>
          </a:p>
          <a:p>
            <a:pPr marL="514350" indent="-514350" eaLnBrk="1">
              <a:buFont typeface="Calibri" pitchFamily="34" charset="0"/>
              <a:buAutoNum type="arabicPeriod" startAt="3"/>
            </a:pPr>
            <a:endParaRPr sz="2400" smtClean="0">
              <a:latin typeface="Arial" charset="0"/>
            </a:endParaRPr>
          </a:p>
        </p:txBody>
      </p:sp>
      <p:sp>
        <p:nvSpPr>
          <p:cNvPr id="9" name="7 Elipse"/>
          <p:cNvSpPr>
            <a:spLocks/>
          </p:cNvSpPr>
          <p:nvPr/>
        </p:nvSpPr>
        <p:spPr bwMode="auto">
          <a:xfrm>
            <a:off x="5867400" y="2852738"/>
            <a:ext cx="1800225" cy="1152525"/>
          </a:xfrm>
          <a:custGeom>
            <a:avLst/>
            <a:gdLst>
              <a:gd name="T0" fmla="*/ 900100 w 1800200"/>
              <a:gd name="T1" fmla="*/ 0 h 1152128"/>
              <a:gd name="T2" fmla="*/ 1800200 w 1800200"/>
              <a:gd name="T3" fmla="*/ 576064 h 1152128"/>
              <a:gd name="T4" fmla="*/ 900100 w 1800200"/>
              <a:gd name="T5" fmla="*/ 1152128 h 1152128"/>
              <a:gd name="T6" fmla="*/ 0 w 1800200"/>
              <a:gd name="T7" fmla="*/ 576064 h 1152128"/>
              <a:gd name="T8" fmla="*/ 263633 w 1800200"/>
              <a:gd name="T9" fmla="*/ 168725 h 1152128"/>
              <a:gd name="T10" fmla="*/ 263633 w 1800200"/>
              <a:gd name="T11" fmla="*/ 983403 h 1152128"/>
              <a:gd name="T12" fmla="*/ 1536567 w 1800200"/>
              <a:gd name="T13" fmla="*/ 983403 h 1152128"/>
              <a:gd name="T14" fmla="*/ 1536567 w 1800200"/>
              <a:gd name="T15" fmla="*/ 168725 h 1152128"/>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263633 w 1800200"/>
              <a:gd name="T25" fmla="*/ 168725 h 1152128"/>
              <a:gd name="T26" fmla="*/ 1536567 w 1800200"/>
              <a:gd name="T27" fmla="*/ 983403 h 11521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00200" h="1152128">
                <a:moveTo>
                  <a:pt x="0" y="576064"/>
                </a:moveTo>
                <a:lnTo>
                  <a:pt x="0" y="576064"/>
                </a:lnTo>
                <a:cubicBezTo>
                  <a:pt x="0" y="576064"/>
                  <a:pt x="0" y="576064"/>
                  <a:pt x="0" y="576064"/>
                </a:cubicBezTo>
                <a:cubicBezTo>
                  <a:pt x="0" y="894216"/>
                  <a:pt x="402988" y="1152129"/>
                  <a:pt x="900100" y="1152129"/>
                </a:cubicBezTo>
                <a:cubicBezTo>
                  <a:pt x="1397211" y="1152129"/>
                  <a:pt x="1800200" y="894216"/>
                  <a:pt x="1800200" y="576065"/>
                </a:cubicBezTo>
                <a:cubicBezTo>
                  <a:pt x="1800200" y="257913"/>
                  <a:pt x="1397211" y="1"/>
                  <a:pt x="900100" y="1"/>
                </a:cubicBezTo>
                <a:cubicBezTo>
                  <a:pt x="402989" y="0"/>
                  <a:pt x="0" y="257913"/>
                  <a:pt x="0" y="576064"/>
                </a:cubicBezTo>
                <a:close/>
              </a:path>
            </a:pathLst>
          </a:custGeom>
          <a:noFill/>
          <a:ln w="25402">
            <a:solidFill>
              <a:srgbClr val="C0504D"/>
            </a:solidFill>
            <a:prstDash val="solid"/>
            <a:round/>
            <a:headEnd/>
            <a:tailEnd/>
          </a:ln>
        </p:spPr>
        <p:txBody>
          <a:bodyPr anchor="ctr" anchorCtr="1"/>
          <a:lstStyle/>
          <a:p>
            <a:endParaRPr lang="en-US"/>
          </a:p>
        </p:txBody>
      </p:sp>
      <p:pic>
        <p:nvPicPr>
          <p:cNvPr id="1029" name="Picture 5"/>
          <p:cNvPicPr>
            <a:picLocks noChangeAspect="1" noChangeArrowheads="1"/>
          </p:cNvPicPr>
          <p:nvPr/>
        </p:nvPicPr>
        <p:blipFill>
          <a:blip r:embed="rId4"/>
          <a:srcRect/>
          <a:stretch>
            <a:fillRect/>
          </a:stretch>
        </p:blipFill>
        <p:spPr bwMode="auto">
          <a:xfrm>
            <a:off x="1347788" y="5157788"/>
            <a:ext cx="6505575" cy="1104900"/>
          </a:xfrm>
          <a:prstGeom prst="rect">
            <a:avLst/>
          </a:prstGeom>
          <a:noFill/>
          <a:ln w="9525">
            <a:solidFill>
              <a:schemeClr val="accent2"/>
            </a:solidFill>
            <a:miter lim="800000"/>
            <a:headEnd/>
            <a:tailEnd/>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childTnLst>
                                </p:cTn>
                              </p:par>
                            </p:childTnLst>
                          </p:cTn>
                        </p:par>
                        <p:par>
                          <p:cTn id="14" fill="hold">
                            <p:stCondLst>
                              <p:cond delay="0"/>
                            </p:stCondLst>
                            <p:childTnLst>
                              <p:par>
                                <p:cTn id="15" presetID="10" presetClass="entr" presetSubtype="0" fill="hold" nodeType="afterEffect">
                                  <p:stCondLst>
                                    <p:cond delay="0"/>
                                  </p:stCondLst>
                                  <p:childTnLst>
                                    <p:set>
                                      <p:cBhvr>
                                        <p:cTn id="16" dur="1" fill="hold">
                                          <p:stCondLst>
                                            <p:cond delay="0"/>
                                          </p:stCondLst>
                                        </p:cTn>
                                        <p:tgtEl>
                                          <p:spTgt spid="1029"/>
                                        </p:tgtEl>
                                        <p:attrNameLst>
                                          <p:attrName>style.visibility</p:attrName>
                                        </p:attrNameLst>
                                      </p:cBhvr>
                                      <p:to>
                                        <p:strVal val="visible"/>
                                      </p:to>
                                    </p:set>
                                    <p:animEffect transition="in" filter="fade">
                                      <p:cBhvr>
                                        <p:cTn id="17"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name="Slide30">
    <p:spTree>
      <p:nvGrpSpPr>
        <p:cNvPr id="1" name=""/>
        <p:cNvGrpSpPr/>
        <p:nvPr/>
      </p:nvGrpSpPr>
      <p:grpSpPr>
        <a:xfrm>
          <a:off x="0" y="0"/>
          <a:ext cx="0" cy="0"/>
          <a:chOff x="0" y="0"/>
          <a:chExt cx="0" cy="0"/>
        </a:xfrm>
      </p:grpSpPr>
      <p:sp>
        <p:nvSpPr>
          <p:cNvPr id="27649" name="1 Título"/>
          <p:cNvSpPr txBox="1">
            <a:spLocks noGrp="1"/>
          </p:cNvSpPr>
          <p:nvPr>
            <p:ph type="title"/>
          </p:nvPr>
        </p:nvSpPr>
        <p:spPr>
          <a:xfrm>
            <a:off x="457200" y="274638"/>
            <a:ext cx="8229600" cy="850900"/>
          </a:xfrm>
        </p:spPr>
        <p:txBody>
          <a:bodyPr/>
          <a:lstStyle/>
          <a:p>
            <a:pPr eaLnBrk="1"/>
            <a:r>
              <a:rPr smtClean="0">
                <a:latin typeface="Arial" charset="0"/>
              </a:rPr>
              <a:t>Apariencia</a:t>
            </a:r>
          </a:p>
        </p:txBody>
      </p:sp>
      <p:pic>
        <p:nvPicPr>
          <p:cNvPr id="27650" name="Picture 2"/>
          <p:cNvPicPr>
            <a:picLocks noChangeAspect="1" noChangeArrowheads="1"/>
          </p:cNvPicPr>
          <p:nvPr/>
        </p:nvPicPr>
        <p:blipFill>
          <a:blip r:embed="rId3"/>
          <a:srcRect/>
          <a:stretch>
            <a:fillRect/>
          </a:stretch>
        </p:blipFill>
        <p:spPr bwMode="auto">
          <a:xfrm>
            <a:off x="755650" y="1557338"/>
            <a:ext cx="7704138" cy="4764087"/>
          </a:xfrm>
          <a:prstGeom prst="rect">
            <a:avLst/>
          </a:prstGeom>
          <a:noFill/>
          <a:ln w="12700">
            <a:solidFill>
              <a:schemeClr val="tx2"/>
            </a:solidFill>
            <a:miter lim="800000"/>
            <a:headEnd/>
            <a:tailEnd/>
          </a:ln>
        </p:spPr>
      </p:pic>
    </p:spTree>
  </p:cSld>
  <p:clrMapOvr>
    <a:masterClrMapping/>
  </p:clrMapOvr>
  <p:transition spd="slow"/>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1 Título"/>
          <p:cNvSpPr txBox="1">
            <a:spLocks noGrp="1"/>
          </p:cNvSpPr>
          <p:nvPr>
            <p:ph type="title"/>
          </p:nvPr>
        </p:nvSpPr>
        <p:spPr>
          <a:xfrm>
            <a:off x="457200" y="274638"/>
            <a:ext cx="8229600" cy="850900"/>
          </a:xfrm>
        </p:spPr>
        <p:txBody>
          <a:bodyPr/>
          <a:lstStyle/>
          <a:p>
            <a:pPr eaLnBrk="1"/>
            <a:r>
              <a:rPr smtClean="0">
                <a:latin typeface="Arial" charset="0"/>
              </a:rPr>
              <a:t>Registro de tiempo</a:t>
            </a:r>
          </a:p>
        </p:txBody>
      </p:sp>
      <p:sp>
        <p:nvSpPr>
          <p:cNvPr id="155650" name="2 Marcador de contenido"/>
          <p:cNvSpPr txBox="1">
            <a:spLocks noGrp="1"/>
          </p:cNvSpPr>
          <p:nvPr>
            <p:ph idx="1"/>
          </p:nvPr>
        </p:nvSpPr>
        <p:spPr>
          <a:xfrm>
            <a:off x="457200" y="1773238"/>
            <a:ext cx="8229600" cy="4535487"/>
          </a:xfrm>
        </p:spPr>
        <p:txBody>
          <a:bodyPr/>
          <a:lstStyle/>
          <a:p>
            <a:pPr eaLnBrk="1"/>
            <a:r>
              <a:rPr sz="2400" smtClean="0">
                <a:latin typeface="Arial" charset="0"/>
              </a:rPr>
              <a:t>Sin actualizar el estado de la tarea</a:t>
            </a:r>
          </a:p>
          <a:p>
            <a:pPr eaLnBrk="1"/>
            <a:r>
              <a:rPr sz="2400" smtClean="0">
                <a:latin typeface="Arial" charset="0"/>
              </a:rPr>
              <a:t>Asociado al usuario y a la tarea</a:t>
            </a:r>
          </a:p>
          <a:p>
            <a:pPr eaLnBrk="1"/>
            <a:r>
              <a:rPr sz="2400" smtClean="0">
                <a:latin typeface="Arial" charset="0"/>
              </a:rPr>
              <a:t>Formatos: 1h30, 1h30m, 1:30, 1.5, 1,5</a:t>
            </a:r>
          </a:p>
          <a:p>
            <a:pPr eaLnBrk="1"/>
            <a:endParaRPr smtClean="0">
              <a:latin typeface="Arial" charset="0"/>
            </a:endParaRPr>
          </a:p>
        </p:txBody>
      </p:sp>
      <p:sp>
        <p:nvSpPr>
          <p:cNvPr id="155651" name="6 Flecha curvada hacia la izquierda"/>
          <p:cNvSpPr>
            <a:spLocks/>
          </p:cNvSpPr>
          <p:nvPr/>
        </p:nvSpPr>
        <p:spPr bwMode="auto">
          <a:xfrm rot="-9067210" flipH="1" flipV="1">
            <a:off x="7620000" y="3228975"/>
            <a:ext cx="695325" cy="1260475"/>
          </a:xfrm>
          <a:custGeom>
            <a:avLst/>
            <a:gdLst>
              <a:gd name="T0" fmla="*/ 347913 w 695825"/>
              <a:gd name="T1" fmla="*/ 0 h 1261534"/>
              <a:gd name="T2" fmla="*/ 695825 w 695825"/>
              <a:gd name="T3" fmla="*/ 630767 h 1261534"/>
              <a:gd name="T4" fmla="*/ 347913 w 695825"/>
              <a:gd name="T5" fmla="*/ 1261534 h 1261534"/>
              <a:gd name="T6" fmla="*/ 0 w 695825"/>
              <a:gd name="T7" fmla="*/ 630767 h 1261534"/>
              <a:gd name="T8" fmla="*/ 0 w 695825"/>
              <a:gd name="T9" fmla="*/ 86978 h 1261534"/>
              <a:gd name="T10" fmla="*/ 173956 w 695825"/>
              <a:gd name="T11" fmla="*/ 897735 h 1261534"/>
              <a:gd name="T12" fmla="*/ 0 w 695825"/>
              <a:gd name="T13" fmla="*/ 1087578 h 1261534"/>
              <a:gd name="T14" fmla="*/ 173956 w 695825"/>
              <a:gd name="T15" fmla="*/ 1245647 h 1261534"/>
              <a:gd name="T16" fmla="*/ 695825 w 695825"/>
              <a:gd name="T17" fmla="*/ 587278 h 1261534"/>
              <a:gd name="T18" fmla="*/ 17694720 60000 65536"/>
              <a:gd name="T19" fmla="*/ 0 60000 65536"/>
              <a:gd name="T20" fmla="*/ 5898240 60000 65536"/>
              <a:gd name="T21" fmla="*/ 11796480 60000 65536"/>
              <a:gd name="T22" fmla="*/ 11796480 60000 65536"/>
              <a:gd name="T23" fmla="*/ 11796480 60000 65536"/>
              <a:gd name="T24" fmla="*/ 0 60000 65536"/>
              <a:gd name="T25" fmla="*/ 5898240 60000 65536"/>
              <a:gd name="T26" fmla="*/ 0 60000 65536"/>
              <a:gd name="T27" fmla="*/ 0 w 695825"/>
              <a:gd name="T28" fmla="*/ 0 h 1261534"/>
              <a:gd name="T29" fmla="*/ 695825 w 695825"/>
              <a:gd name="T30" fmla="*/ 1261534 h 12615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95825" h="1261534" stroke="0">
                <a:moveTo>
                  <a:pt x="0" y="1087578"/>
                </a:moveTo>
                <a:lnTo>
                  <a:pt x="173956" y="897735"/>
                </a:lnTo>
                <a:lnTo>
                  <a:pt x="173956" y="984713"/>
                </a:lnTo>
                <a:cubicBezTo>
                  <a:pt x="437961" y="935701"/>
                  <a:pt x="637825" y="780338"/>
                  <a:pt x="685228" y="587278"/>
                </a:cubicBezTo>
                <a:lnTo>
                  <a:pt x="685227" y="587278"/>
                </a:lnTo>
                <a:cubicBezTo>
                  <a:pt x="692278" y="615993"/>
                  <a:pt x="695824" y="645096"/>
                  <a:pt x="695824" y="674256"/>
                </a:cubicBezTo>
                <a:cubicBezTo>
                  <a:pt x="695824" y="902391"/>
                  <a:pt x="481175" y="1101635"/>
                  <a:pt x="173956" y="1158669"/>
                </a:cubicBezTo>
                <a:lnTo>
                  <a:pt x="173956" y="1245647"/>
                </a:lnTo>
                <a:close/>
              </a:path>
              <a:path w="695825" h="1261534" stroke="0">
                <a:moveTo>
                  <a:pt x="695825" y="674256"/>
                </a:moveTo>
                <a:lnTo>
                  <a:pt x="695825" y="674256"/>
                </a:lnTo>
                <a:cubicBezTo>
                  <a:pt x="695825" y="397947"/>
                  <a:pt x="384293" y="173956"/>
                  <a:pt x="0" y="173956"/>
                </a:cubicBezTo>
                <a:lnTo>
                  <a:pt x="0" y="0"/>
                </a:lnTo>
                <a:lnTo>
                  <a:pt x="-1" y="0"/>
                </a:lnTo>
                <a:cubicBezTo>
                  <a:pt x="384293" y="0"/>
                  <a:pt x="695824" y="223992"/>
                  <a:pt x="695824" y="500300"/>
                </a:cubicBezTo>
                <a:cubicBezTo>
                  <a:pt x="695824" y="500300"/>
                  <a:pt x="695823" y="500300"/>
                  <a:pt x="695823" y="500300"/>
                </a:cubicBezTo>
                <a:close/>
              </a:path>
              <a:path w="695825" h="1261534" fill="none">
                <a:moveTo>
                  <a:pt x="695825" y="674256"/>
                </a:moveTo>
                <a:lnTo>
                  <a:pt x="695825" y="674256"/>
                </a:lnTo>
                <a:cubicBezTo>
                  <a:pt x="695825" y="397947"/>
                  <a:pt x="384293" y="173956"/>
                  <a:pt x="0" y="173956"/>
                </a:cubicBezTo>
                <a:lnTo>
                  <a:pt x="0" y="0"/>
                </a:lnTo>
                <a:lnTo>
                  <a:pt x="-1" y="0"/>
                </a:lnTo>
                <a:cubicBezTo>
                  <a:pt x="384293" y="0"/>
                  <a:pt x="695824" y="223992"/>
                  <a:pt x="695824" y="500300"/>
                </a:cubicBezTo>
                <a:cubicBezTo>
                  <a:pt x="695824" y="500300"/>
                  <a:pt x="695823" y="500300"/>
                  <a:pt x="695823" y="500300"/>
                </a:cubicBezTo>
                <a:lnTo>
                  <a:pt x="695825" y="674256"/>
                </a:lnTo>
                <a:cubicBezTo>
                  <a:pt x="695825" y="902391"/>
                  <a:pt x="481175" y="1101635"/>
                  <a:pt x="173956" y="1158669"/>
                </a:cubicBezTo>
                <a:lnTo>
                  <a:pt x="173956" y="1245647"/>
                </a:lnTo>
                <a:lnTo>
                  <a:pt x="0" y="1087578"/>
                </a:lnTo>
                <a:lnTo>
                  <a:pt x="173956" y="897735"/>
                </a:lnTo>
                <a:lnTo>
                  <a:pt x="173956" y="984713"/>
                </a:lnTo>
                <a:cubicBezTo>
                  <a:pt x="437961" y="935701"/>
                  <a:pt x="637825" y="780338"/>
                  <a:pt x="685228" y="587278"/>
                </a:cubicBezTo>
              </a:path>
            </a:pathLst>
          </a:custGeom>
          <a:solidFill>
            <a:srgbClr val="C0504D"/>
          </a:solidFill>
          <a:ln w="25402">
            <a:solidFill>
              <a:srgbClr val="8C3836"/>
            </a:solidFill>
            <a:prstDash val="solid"/>
            <a:round/>
            <a:headEnd/>
            <a:tailEnd/>
          </a:ln>
        </p:spPr>
        <p:txBody>
          <a:bodyPr anchor="ctr" anchorCtr="1"/>
          <a:lstStyle/>
          <a:p>
            <a:endParaRPr lang="en-US"/>
          </a:p>
        </p:txBody>
      </p:sp>
      <p:pic>
        <p:nvPicPr>
          <p:cNvPr id="4098" name="Picture 2"/>
          <p:cNvPicPr>
            <a:picLocks noChangeAspect="1" noChangeArrowheads="1"/>
          </p:cNvPicPr>
          <p:nvPr/>
        </p:nvPicPr>
        <p:blipFill>
          <a:blip r:embed="rId3"/>
          <a:srcRect/>
          <a:stretch>
            <a:fillRect/>
          </a:stretch>
        </p:blipFill>
        <p:spPr bwMode="auto">
          <a:xfrm>
            <a:off x="1535113" y="3390900"/>
            <a:ext cx="5822950" cy="2768600"/>
          </a:xfrm>
          <a:prstGeom prst="rect">
            <a:avLst/>
          </a:prstGeom>
          <a:ln w="9525">
            <a:solidFill>
              <a:schemeClr val="accent2"/>
            </a:solidFill>
            <a:miter lim="800000"/>
            <a:headEnd/>
            <a:tailEnd/>
          </a:ln>
          <a:effectLst>
            <a:outerShdw blurRad="292100" dist="139700" dir="2700000" algn="tl" rotWithShape="0">
              <a:srgbClr val="333333">
                <a:alpha val="65000"/>
              </a:srgbClr>
            </a:outerShdw>
          </a:effectLst>
          <a:extLst/>
        </p:spPr>
      </p:pic>
      <p:pic>
        <p:nvPicPr>
          <p:cNvPr id="15362" name="Picture 2"/>
          <p:cNvPicPr>
            <a:picLocks noChangeAspect="1" noChangeArrowheads="1"/>
          </p:cNvPicPr>
          <p:nvPr/>
        </p:nvPicPr>
        <p:blipFill>
          <a:blip r:embed="rId4"/>
          <a:srcRect/>
          <a:stretch>
            <a:fillRect/>
          </a:stretch>
        </p:blipFill>
        <p:spPr bwMode="auto">
          <a:xfrm>
            <a:off x="6948488" y="2924175"/>
            <a:ext cx="1200150" cy="285750"/>
          </a:xfrm>
          <a:prstGeom prst="rect">
            <a:avLst/>
          </a:prstGeom>
          <a:ln w="9525">
            <a:solidFill>
              <a:schemeClr val="accent2"/>
            </a:solidFill>
            <a:miter lim="800000"/>
            <a:headEnd/>
            <a:tailEnd/>
          </a:ln>
          <a:effectLst>
            <a:outerShdw blurRad="50800" dist="38100" dir="2700000" algn="tl" rotWithShape="0">
              <a:srgbClr val="000000">
                <a:alpha val="43000"/>
              </a:srgbClr>
            </a:outerShdw>
          </a:effectLst>
          <a:extLst/>
        </p:spPr>
      </p:pic>
    </p:spTree>
  </p:cSld>
  <p:clrMapOvr>
    <a:masterClrMapping/>
  </p:clrMapOvr>
  <p:transition spd="slow"/>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1 Título"/>
          <p:cNvSpPr txBox="1">
            <a:spLocks noGrp="1"/>
          </p:cNvSpPr>
          <p:nvPr>
            <p:ph type="title"/>
          </p:nvPr>
        </p:nvSpPr>
        <p:spPr>
          <a:xfrm>
            <a:off x="457200" y="274638"/>
            <a:ext cx="8229600" cy="850900"/>
          </a:xfrm>
        </p:spPr>
        <p:txBody>
          <a:bodyPr/>
          <a:lstStyle/>
          <a:p>
            <a:pPr eaLnBrk="1"/>
            <a:r>
              <a:rPr smtClean="0">
                <a:latin typeface="Arial" charset="0"/>
              </a:rPr>
              <a:t>Tiempo dedicado: detalle</a:t>
            </a:r>
          </a:p>
        </p:txBody>
      </p:sp>
      <p:sp>
        <p:nvSpPr>
          <p:cNvPr id="157698" name="2 Marcador de contenido"/>
          <p:cNvSpPr txBox="1">
            <a:spLocks noGrp="1"/>
          </p:cNvSpPr>
          <p:nvPr>
            <p:ph idx="1"/>
          </p:nvPr>
        </p:nvSpPr>
        <p:spPr>
          <a:xfrm>
            <a:off x="457200" y="1700213"/>
            <a:ext cx="8229600" cy="4537075"/>
          </a:xfrm>
        </p:spPr>
        <p:txBody>
          <a:bodyPr/>
          <a:lstStyle/>
          <a:p>
            <a:pPr eaLnBrk="1"/>
            <a:r>
              <a:rPr sz="2800" smtClean="0">
                <a:latin typeface="Arial" charset="0"/>
              </a:rPr>
              <a:t>Muestra toda la actividad en un rango de fechas</a:t>
            </a:r>
          </a:p>
        </p:txBody>
      </p:sp>
      <p:pic>
        <p:nvPicPr>
          <p:cNvPr id="157699" name="Picture 2"/>
          <p:cNvPicPr>
            <a:picLocks noChangeAspect="1" noChangeArrowheads="1"/>
          </p:cNvPicPr>
          <p:nvPr/>
        </p:nvPicPr>
        <p:blipFill>
          <a:blip r:embed="rId3"/>
          <a:srcRect r="68710" b="45972"/>
          <a:stretch>
            <a:fillRect/>
          </a:stretch>
        </p:blipFill>
        <p:spPr bwMode="auto">
          <a:xfrm>
            <a:off x="485775" y="2336800"/>
            <a:ext cx="3851275" cy="2505075"/>
          </a:xfrm>
          <a:prstGeom prst="rect">
            <a:avLst/>
          </a:prstGeom>
          <a:noFill/>
          <a:ln w="9525">
            <a:solidFill>
              <a:schemeClr val="tx1"/>
            </a:solidFill>
            <a:miter lim="800000"/>
            <a:headEnd/>
            <a:tailEnd/>
          </a:ln>
        </p:spPr>
      </p:pic>
      <p:pic>
        <p:nvPicPr>
          <p:cNvPr id="1026" name="Picture 2"/>
          <p:cNvPicPr>
            <a:picLocks noChangeAspect="1" noChangeArrowheads="1"/>
          </p:cNvPicPr>
          <p:nvPr/>
        </p:nvPicPr>
        <p:blipFill>
          <a:blip r:embed="rId4"/>
          <a:srcRect/>
          <a:stretch>
            <a:fillRect/>
          </a:stretch>
        </p:blipFill>
        <p:spPr bwMode="auto">
          <a:xfrm>
            <a:off x="1979613" y="4365625"/>
            <a:ext cx="7018337" cy="1871663"/>
          </a:xfrm>
          <a:prstGeom prst="rect">
            <a:avLst/>
          </a:prstGeom>
          <a:ln>
            <a:noFill/>
          </a:ln>
          <a:effectLst>
            <a:outerShdw blurRad="292100" dist="139700" dir="2700000" algn="tl" rotWithShape="0">
              <a:srgbClr val="333333">
                <a:alpha val="65000"/>
              </a:srgbClr>
            </a:outerShdw>
          </a:effectLst>
          <a:extLst/>
        </p:spPr>
      </p:pic>
      <p:sp>
        <p:nvSpPr>
          <p:cNvPr id="7" name="7 Elipse"/>
          <p:cNvSpPr>
            <a:spLocks/>
          </p:cNvSpPr>
          <p:nvPr/>
        </p:nvSpPr>
        <p:spPr bwMode="auto">
          <a:xfrm>
            <a:off x="520700" y="3589338"/>
            <a:ext cx="882650" cy="349250"/>
          </a:xfrm>
          <a:custGeom>
            <a:avLst/>
            <a:gdLst>
              <a:gd name="T0" fmla="*/ 441834 w 883667"/>
              <a:gd name="T1" fmla="*/ 0 h 350042"/>
              <a:gd name="T2" fmla="*/ 883667 w 883667"/>
              <a:gd name="T3" fmla="*/ 175021 h 350042"/>
              <a:gd name="T4" fmla="*/ 441834 w 883667"/>
              <a:gd name="T5" fmla="*/ 350042 h 350042"/>
              <a:gd name="T6" fmla="*/ 0 w 883667"/>
              <a:gd name="T7" fmla="*/ 175021 h 350042"/>
              <a:gd name="T8" fmla="*/ 129410 w 883667"/>
              <a:gd name="T9" fmla="*/ 51262 h 350042"/>
              <a:gd name="T10" fmla="*/ 129410 w 883667"/>
              <a:gd name="T11" fmla="*/ 298780 h 350042"/>
              <a:gd name="T12" fmla="*/ 754257 w 883667"/>
              <a:gd name="T13" fmla="*/ 298780 h 350042"/>
              <a:gd name="T14" fmla="*/ 754257 w 883667"/>
              <a:gd name="T15" fmla="*/ 51262 h 350042"/>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129410 w 883667"/>
              <a:gd name="T25" fmla="*/ 51262 h 350042"/>
              <a:gd name="T26" fmla="*/ 754257 w 883667"/>
              <a:gd name="T27" fmla="*/ 298780 h 3500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3667" h="350042">
                <a:moveTo>
                  <a:pt x="0" y="175021"/>
                </a:moveTo>
                <a:lnTo>
                  <a:pt x="0" y="175021"/>
                </a:lnTo>
                <a:cubicBezTo>
                  <a:pt x="0" y="175021"/>
                  <a:pt x="0" y="175021"/>
                  <a:pt x="0" y="175021"/>
                </a:cubicBezTo>
                <a:cubicBezTo>
                  <a:pt x="0" y="271683"/>
                  <a:pt x="197815" y="350043"/>
                  <a:pt x="441834" y="350043"/>
                </a:cubicBezTo>
                <a:cubicBezTo>
                  <a:pt x="685852" y="350043"/>
                  <a:pt x="883668" y="271683"/>
                  <a:pt x="883668" y="175022"/>
                </a:cubicBezTo>
                <a:cubicBezTo>
                  <a:pt x="883668" y="78360"/>
                  <a:pt x="685852" y="1"/>
                  <a:pt x="441834" y="1"/>
                </a:cubicBezTo>
                <a:cubicBezTo>
                  <a:pt x="197816" y="0"/>
                  <a:pt x="1" y="78359"/>
                  <a:pt x="0" y="175021"/>
                </a:cubicBezTo>
                <a:close/>
              </a:path>
            </a:pathLst>
          </a:custGeom>
          <a:noFill/>
          <a:ln w="25402">
            <a:solidFill>
              <a:srgbClr val="C0504D"/>
            </a:solidFill>
            <a:prstDash val="solid"/>
            <a:round/>
            <a:headEnd/>
            <a:tailEnd/>
          </a:ln>
        </p:spPr>
        <p:txBody>
          <a:bodyPr anchor="ctr" anchorCtr="1"/>
          <a:lstStyle/>
          <a:p>
            <a:endParaRPr lang="en-US"/>
          </a:p>
        </p:txBody>
      </p:sp>
      <p:cxnSp>
        <p:nvCxnSpPr>
          <p:cNvPr id="8" name="7 Conector curvado"/>
          <p:cNvCxnSpPr>
            <a:stCxn id="7" idx="2"/>
            <a:endCxn id="1026" idx="1"/>
          </p:cNvCxnSpPr>
          <p:nvPr/>
        </p:nvCxnSpPr>
        <p:spPr>
          <a:xfrm rot="16200000" flipH="1">
            <a:off x="789781" y="4110832"/>
            <a:ext cx="1362075" cy="1017588"/>
          </a:xfrm>
          <a:prstGeom prst="curvedConnector2">
            <a:avLst/>
          </a:prstGeom>
          <a:ln>
            <a:prstDash val="dash"/>
            <a:tailEnd type="stealth"/>
          </a:ln>
        </p:spPr>
        <p:style>
          <a:lnRef idx="3">
            <a:schemeClr val="accent2"/>
          </a:lnRef>
          <a:fillRef idx="0">
            <a:schemeClr val="accent2"/>
          </a:fillRef>
          <a:effectRef idx="2">
            <a:schemeClr val="accent2"/>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1 Título"/>
          <p:cNvSpPr txBox="1">
            <a:spLocks noGrp="1"/>
          </p:cNvSpPr>
          <p:nvPr>
            <p:ph type="title"/>
          </p:nvPr>
        </p:nvSpPr>
        <p:spPr>
          <a:xfrm>
            <a:off x="457200" y="274638"/>
            <a:ext cx="8229600" cy="850900"/>
          </a:xfrm>
        </p:spPr>
        <p:txBody>
          <a:bodyPr/>
          <a:lstStyle/>
          <a:p>
            <a:pPr eaLnBrk="1"/>
            <a:r>
              <a:rPr smtClean="0">
                <a:latin typeface="Arial" charset="0"/>
              </a:rPr>
              <a:t>Tiempo dedicado: informe</a:t>
            </a:r>
          </a:p>
        </p:txBody>
      </p:sp>
      <p:sp>
        <p:nvSpPr>
          <p:cNvPr id="159746" name="2 Marcador de contenido"/>
          <p:cNvSpPr txBox="1">
            <a:spLocks noGrp="1"/>
          </p:cNvSpPr>
          <p:nvPr>
            <p:ph idx="1"/>
          </p:nvPr>
        </p:nvSpPr>
        <p:spPr>
          <a:xfrm>
            <a:off x="457200" y="1700213"/>
            <a:ext cx="8229600" cy="4537075"/>
          </a:xfrm>
        </p:spPr>
        <p:txBody>
          <a:bodyPr/>
          <a:lstStyle/>
          <a:p>
            <a:pPr eaLnBrk="1"/>
            <a:r>
              <a:rPr sz="2800" smtClean="0">
                <a:latin typeface="Arial" charset="0"/>
              </a:rPr>
              <a:t>Agrupado por fechas y campos: </a:t>
            </a:r>
          </a:p>
          <a:p>
            <a:pPr lvl="1" eaLnBrk="1"/>
            <a:r>
              <a:rPr sz="2400" smtClean="0">
                <a:latin typeface="Arial" charset="0"/>
              </a:rPr>
              <a:t>                                                - versión</a:t>
            </a:r>
          </a:p>
          <a:p>
            <a:pPr lvl="1" eaLnBrk="1"/>
            <a:r>
              <a:rPr sz="2400" smtClean="0">
                <a:latin typeface="Arial" charset="0"/>
              </a:rPr>
              <a:t>                                                - tipos</a:t>
            </a:r>
          </a:p>
          <a:p>
            <a:pPr lvl="1" eaLnBrk="1"/>
            <a:r>
              <a:rPr sz="2400" smtClean="0">
                <a:latin typeface="Arial" charset="0"/>
              </a:rPr>
              <a:t>                                                - etc…</a:t>
            </a:r>
          </a:p>
        </p:txBody>
      </p:sp>
      <p:pic>
        <p:nvPicPr>
          <p:cNvPr id="159747" name="Picture 3"/>
          <p:cNvPicPr>
            <a:picLocks noChangeAspect="1" noChangeArrowheads="1"/>
          </p:cNvPicPr>
          <p:nvPr/>
        </p:nvPicPr>
        <p:blipFill>
          <a:blip r:embed="rId3"/>
          <a:srcRect r="54333" b="40410"/>
          <a:stretch>
            <a:fillRect/>
          </a:stretch>
        </p:blipFill>
        <p:spPr bwMode="auto">
          <a:xfrm>
            <a:off x="468313" y="2330450"/>
            <a:ext cx="4459287" cy="2611438"/>
          </a:xfrm>
          <a:prstGeom prst="rect">
            <a:avLst/>
          </a:prstGeom>
          <a:noFill/>
          <a:ln w="9525">
            <a:solidFill>
              <a:schemeClr val="tx1"/>
            </a:solidFill>
            <a:miter lim="800000"/>
            <a:headEnd/>
            <a:tailEnd/>
          </a:ln>
        </p:spPr>
      </p:pic>
      <p:pic>
        <p:nvPicPr>
          <p:cNvPr id="2050" name="Picture 2"/>
          <p:cNvPicPr>
            <a:picLocks noChangeAspect="1" noChangeArrowheads="1"/>
          </p:cNvPicPr>
          <p:nvPr/>
        </p:nvPicPr>
        <p:blipFill>
          <a:blip r:embed="rId4"/>
          <a:srcRect/>
          <a:stretch>
            <a:fillRect/>
          </a:stretch>
        </p:blipFill>
        <p:spPr bwMode="auto">
          <a:xfrm>
            <a:off x="1898650" y="4508500"/>
            <a:ext cx="6951663" cy="1685925"/>
          </a:xfrm>
          <a:prstGeom prst="rect">
            <a:avLst/>
          </a:prstGeom>
          <a:ln>
            <a:noFill/>
          </a:ln>
          <a:effectLst>
            <a:outerShdw blurRad="292100" dist="139700" dir="2700000" algn="tl" rotWithShape="0">
              <a:srgbClr val="333333">
                <a:alpha val="65000"/>
              </a:srgbClr>
            </a:outerShdw>
          </a:effectLst>
          <a:extLst/>
        </p:spPr>
      </p:pic>
      <p:sp>
        <p:nvSpPr>
          <p:cNvPr id="10" name="7 Elipse"/>
          <p:cNvSpPr>
            <a:spLocks/>
          </p:cNvSpPr>
          <p:nvPr/>
        </p:nvSpPr>
        <p:spPr bwMode="auto">
          <a:xfrm>
            <a:off x="520700" y="3500438"/>
            <a:ext cx="882650" cy="350837"/>
          </a:xfrm>
          <a:custGeom>
            <a:avLst/>
            <a:gdLst>
              <a:gd name="T0" fmla="*/ 441834 w 883667"/>
              <a:gd name="T1" fmla="*/ 0 h 350042"/>
              <a:gd name="T2" fmla="*/ 883667 w 883667"/>
              <a:gd name="T3" fmla="*/ 175021 h 350042"/>
              <a:gd name="T4" fmla="*/ 441834 w 883667"/>
              <a:gd name="T5" fmla="*/ 350042 h 350042"/>
              <a:gd name="T6" fmla="*/ 0 w 883667"/>
              <a:gd name="T7" fmla="*/ 175021 h 350042"/>
              <a:gd name="T8" fmla="*/ 129410 w 883667"/>
              <a:gd name="T9" fmla="*/ 51262 h 350042"/>
              <a:gd name="T10" fmla="*/ 129410 w 883667"/>
              <a:gd name="T11" fmla="*/ 298780 h 350042"/>
              <a:gd name="T12" fmla="*/ 754257 w 883667"/>
              <a:gd name="T13" fmla="*/ 298780 h 350042"/>
              <a:gd name="T14" fmla="*/ 754257 w 883667"/>
              <a:gd name="T15" fmla="*/ 51262 h 350042"/>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129410 w 883667"/>
              <a:gd name="T25" fmla="*/ 51262 h 350042"/>
              <a:gd name="T26" fmla="*/ 754257 w 883667"/>
              <a:gd name="T27" fmla="*/ 298780 h 3500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3667" h="350042">
                <a:moveTo>
                  <a:pt x="0" y="175021"/>
                </a:moveTo>
                <a:lnTo>
                  <a:pt x="0" y="175021"/>
                </a:lnTo>
                <a:cubicBezTo>
                  <a:pt x="0" y="175021"/>
                  <a:pt x="0" y="175021"/>
                  <a:pt x="0" y="175021"/>
                </a:cubicBezTo>
                <a:cubicBezTo>
                  <a:pt x="0" y="271683"/>
                  <a:pt x="197815" y="350043"/>
                  <a:pt x="441834" y="350043"/>
                </a:cubicBezTo>
                <a:cubicBezTo>
                  <a:pt x="685852" y="350043"/>
                  <a:pt x="883668" y="271683"/>
                  <a:pt x="883668" y="175022"/>
                </a:cubicBezTo>
                <a:cubicBezTo>
                  <a:pt x="883668" y="78360"/>
                  <a:pt x="685852" y="1"/>
                  <a:pt x="441834" y="1"/>
                </a:cubicBezTo>
                <a:cubicBezTo>
                  <a:pt x="197816" y="0"/>
                  <a:pt x="1" y="78359"/>
                  <a:pt x="0" y="175021"/>
                </a:cubicBezTo>
                <a:close/>
              </a:path>
            </a:pathLst>
          </a:custGeom>
          <a:noFill/>
          <a:ln w="25402">
            <a:solidFill>
              <a:srgbClr val="C0504D"/>
            </a:solidFill>
            <a:prstDash val="solid"/>
            <a:round/>
            <a:headEnd/>
            <a:tailEnd/>
          </a:ln>
        </p:spPr>
        <p:txBody>
          <a:bodyPr anchor="ctr" anchorCtr="1"/>
          <a:lstStyle/>
          <a:p>
            <a:endParaRPr lang="en-US"/>
          </a:p>
        </p:txBody>
      </p:sp>
      <p:cxnSp>
        <p:nvCxnSpPr>
          <p:cNvPr id="11" name="10 Conector curvado"/>
          <p:cNvCxnSpPr>
            <a:stCxn id="10" idx="2"/>
          </p:cNvCxnSpPr>
          <p:nvPr/>
        </p:nvCxnSpPr>
        <p:spPr>
          <a:xfrm rot="16200000" flipH="1">
            <a:off x="789781" y="4023519"/>
            <a:ext cx="1362075" cy="1017588"/>
          </a:xfrm>
          <a:prstGeom prst="curvedConnector2">
            <a:avLst/>
          </a:prstGeom>
          <a:ln>
            <a:prstDash val="dash"/>
            <a:tailEnd type="stealth"/>
          </a:ln>
        </p:spPr>
        <p:style>
          <a:lnRef idx="3">
            <a:schemeClr val="accent2"/>
          </a:lnRef>
          <a:fillRef idx="0">
            <a:schemeClr val="accent2"/>
          </a:fillRef>
          <a:effectRef idx="2">
            <a:schemeClr val="accent2"/>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500"/>
                                        <p:tgtEl>
                                          <p:spTgt spid="1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2 Grupo"/>
          <p:cNvGrpSpPr>
            <a:grpSpLocks/>
          </p:cNvGrpSpPr>
          <p:nvPr/>
        </p:nvGrpSpPr>
        <p:grpSpPr bwMode="auto">
          <a:xfrm>
            <a:off x="2411413" y="2460625"/>
            <a:ext cx="5657850" cy="4064000"/>
            <a:chOff x="2411759" y="2460297"/>
            <a:chExt cx="5657102" cy="4065047"/>
          </a:xfrm>
        </p:grpSpPr>
        <p:pic>
          <p:nvPicPr>
            <p:cNvPr id="3075" name="Picture 3"/>
            <p:cNvPicPr>
              <a:picLocks noChangeAspect="1" noChangeArrowheads="1"/>
            </p:cNvPicPr>
            <p:nvPr/>
          </p:nvPicPr>
          <p:blipFill>
            <a:blip r:embed="rId3"/>
            <a:srcRect/>
            <a:stretch>
              <a:fillRect/>
            </a:stretch>
          </p:blipFill>
          <p:spPr bwMode="auto">
            <a:xfrm>
              <a:off x="2411759" y="2460297"/>
              <a:ext cx="5657102" cy="4065047"/>
            </a:xfrm>
            <a:prstGeom prst="rect">
              <a:avLst/>
            </a:prstGeom>
            <a:ln>
              <a:solidFill>
                <a:schemeClr val="accent2"/>
              </a:solidFill>
            </a:ln>
            <a:effectLst>
              <a:outerShdw blurRad="292100" dist="139700" dir="2700000" algn="tl" rotWithShape="0">
                <a:srgbClr val="333333">
                  <a:alpha val="65000"/>
                </a:srgbClr>
              </a:outerShdw>
            </a:effectLst>
            <a:extLst/>
          </p:spPr>
        </p:pic>
        <p:pic>
          <p:nvPicPr>
            <p:cNvPr id="161803" name="Picture 7"/>
            <p:cNvPicPr>
              <a:picLocks noChangeAspect="1" noChangeArrowheads="1"/>
            </p:cNvPicPr>
            <p:nvPr/>
          </p:nvPicPr>
          <p:blipFill>
            <a:blip r:embed="rId4"/>
            <a:srcRect r="11671"/>
            <a:stretch>
              <a:fillRect/>
            </a:stretch>
          </p:blipFill>
          <p:spPr bwMode="auto">
            <a:xfrm>
              <a:off x="5621972" y="3429001"/>
              <a:ext cx="2262396" cy="264854"/>
            </a:xfrm>
            <a:prstGeom prst="rect">
              <a:avLst/>
            </a:prstGeom>
            <a:noFill/>
            <a:ln w="9525">
              <a:noFill/>
              <a:miter lim="800000"/>
              <a:headEnd/>
              <a:tailEnd/>
            </a:ln>
          </p:spPr>
        </p:pic>
      </p:grpSp>
      <p:sp>
        <p:nvSpPr>
          <p:cNvPr id="161794" name="1 Título"/>
          <p:cNvSpPr txBox="1">
            <a:spLocks noGrp="1"/>
          </p:cNvSpPr>
          <p:nvPr>
            <p:ph type="title"/>
          </p:nvPr>
        </p:nvSpPr>
        <p:spPr>
          <a:xfrm>
            <a:off x="457200" y="274638"/>
            <a:ext cx="8229600" cy="850900"/>
          </a:xfrm>
        </p:spPr>
        <p:txBody>
          <a:bodyPr/>
          <a:lstStyle/>
          <a:p>
            <a:pPr eaLnBrk="1"/>
            <a:r>
              <a:rPr smtClean="0">
                <a:latin typeface="Arial" charset="0"/>
              </a:rPr>
              <a:t>Consulta Personalizada (I)</a:t>
            </a:r>
          </a:p>
        </p:txBody>
      </p:sp>
      <p:grpSp>
        <p:nvGrpSpPr>
          <p:cNvPr id="161795" name="3 Grupo"/>
          <p:cNvGrpSpPr>
            <a:grpSpLocks/>
          </p:cNvGrpSpPr>
          <p:nvPr/>
        </p:nvGrpSpPr>
        <p:grpSpPr bwMode="auto">
          <a:xfrm>
            <a:off x="468313" y="2276475"/>
            <a:ext cx="1727200" cy="1216025"/>
            <a:chOff x="1043608" y="2223144"/>
            <a:chExt cx="1728192" cy="1215695"/>
          </a:xfrm>
        </p:grpSpPr>
        <p:pic>
          <p:nvPicPr>
            <p:cNvPr id="161800" name="Picture 5"/>
            <p:cNvPicPr>
              <a:picLocks noChangeAspect="1" noChangeArrowheads="1"/>
            </p:cNvPicPr>
            <p:nvPr/>
          </p:nvPicPr>
          <p:blipFill>
            <a:blip r:embed="rId5"/>
            <a:srcRect/>
            <a:stretch>
              <a:fillRect/>
            </a:stretch>
          </p:blipFill>
          <p:spPr bwMode="auto">
            <a:xfrm>
              <a:off x="1043608" y="2223145"/>
              <a:ext cx="1728192" cy="1215694"/>
            </a:xfrm>
            <a:prstGeom prst="rect">
              <a:avLst/>
            </a:prstGeom>
            <a:noFill/>
            <a:ln w="9525">
              <a:solidFill>
                <a:schemeClr val="accent2"/>
              </a:solidFill>
              <a:miter lim="800000"/>
              <a:headEnd/>
              <a:tailEnd/>
            </a:ln>
          </p:spPr>
        </p:pic>
        <p:pic>
          <p:nvPicPr>
            <p:cNvPr id="161801" name="Picture 6"/>
            <p:cNvPicPr>
              <a:picLocks noChangeAspect="1" noChangeArrowheads="1"/>
            </p:cNvPicPr>
            <p:nvPr/>
          </p:nvPicPr>
          <p:blipFill>
            <a:blip r:embed="rId6"/>
            <a:srcRect/>
            <a:stretch>
              <a:fillRect/>
            </a:stretch>
          </p:blipFill>
          <p:spPr bwMode="auto">
            <a:xfrm>
              <a:off x="1043608" y="2223144"/>
              <a:ext cx="936104" cy="366851"/>
            </a:xfrm>
            <a:prstGeom prst="rect">
              <a:avLst/>
            </a:prstGeom>
            <a:noFill/>
            <a:ln w="9525">
              <a:solidFill>
                <a:schemeClr val="accent2"/>
              </a:solidFill>
              <a:miter lim="800000"/>
              <a:headEnd/>
              <a:tailEnd/>
            </a:ln>
          </p:spPr>
        </p:pic>
      </p:grpSp>
      <p:sp>
        <p:nvSpPr>
          <p:cNvPr id="11" name="7 Elipse"/>
          <p:cNvSpPr>
            <a:spLocks/>
          </p:cNvSpPr>
          <p:nvPr/>
        </p:nvSpPr>
        <p:spPr bwMode="auto">
          <a:xfrm>
            <a:off x="2484438" y="3927475"/>
            <a:ext cx="739775" cy="293688"/>
          </a:xfrm>
          <a:custGeom>
            <a:avLst/>
            <a:gdLst>
              <a:gd name="T0" fmla="*/ 369826 w 739652"/>
              <a:gd name="T1" fmla="*/ 0 h 292994"/>
              <a:gd name="T2" fmla="*/ 739652 w 739652"/>
              <a:gd name="T3" fmla="*/ 146497 h 292994"/>
              <a:gd name="T4" fmla="*/ 369826 w 739652"/>
              <a:gd name="T5" fmla="*/ 292994 h 292994"/>
              <a:gd name="T6" fmla="*/ 0 w 739652"/>
              <a:gd name="T7" fmla="*/ 146497 h 292994"/>
              <a:gd name="T8" fmla="*/ 108320 w 739652"/>
              <a:gd name="T9" fmla="*/ 42908 h 292994"/>
              <a:gd name="T10" fmla="*/ 108320 w 739652"/>
              <a:gd name="T11" fmla="*/ 250086 h 292994"/>
              <a:gd name="T12" fmla="*/ 631332 w 739652"/>
              <a:gd name="T13" fmla="*/ 250086 h 292994"/>
              <a:gd name="T14" fmla="*/ 631332 w 739652"/>
              <a:gd name="T15" fmla="*/ 42908 h 292994"/>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108320 w 739652"/>
              <a:gd name="T25" fmla="*/ 42908 h 292994"/>
              <a:gd name="T26" fmla="*/ 631332 w 739652"/>
              <a:gd name="T27" fmla="*/ 250086 h 2929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39652" h="292994">
                <a:moveTo>
                  <a:pt x="0" y="146497"/>
                </a:moveTo>
                <a:lnTo>
                  <a:pt x="0" y="146497"/>
                </a:lnTo>
                <a:cubicBezTo>
                  <a:pt x="0" y="227405"/>
                  <a:pt x="165576" y="292993"/>
                  <a:pt x="369825" y="292994"/>
                </a:cubicBezTo>
                <a:cubicBezTo>
                  <a:pt x="574075" y="292994"/>
                  <a:pt x="739652" y="227405"/>
                  <a:pt x="739652" y="146497"/>
                </a:cubicBezTo>
                <a:cubicBezTo>
                  <a:pt x="739652" y="65588"/>
                  <a:pt x="574075" y="0"/>
                  <a:pt x="369826" y="0"/>
                </a:cubicBezTo>
                <a:cubicBezTo>
                  <a:pt x="165576" y="0"/>
                  <a:pt x="0" y="65588"/>
                  <a:pt x="0" y="146497"/>
                </a:cubicBezTo>
                <a:close/>
              </a:path>
            </a:pathLst>
          </a:custGeom>
          <a:noFill/>
          <a:ln w="25402">
            <a:solidFill>
              <a:srgbClr val="C0504D"/>
            </a:solidFill>
            <a:prstDash val="solid"/>
            <a:round/>
            <a:headEnd/>
            <a:tailEnd/>
          </a:ln>
        </p:spPr>
        <p:txBody>
          <a:bodyPr anchor="ctr" anchorCtr="1"/>
          <a:lstStyle/>
          <a:p>
            <a:endParaRPr lang="en-US"/>
          </a:p>
        </p:txBody>
      </p:sp>
      <p:sp>
        <p:nvSpPr>
          <p:cNvPr id="13" name="6 Flecha curvada hacia la izquierda"/>
          <p:cNvSpPr>
            <a:spLocks/>
          </p:cNvSpPr>
          <p:nvPr/>
        </p:nvSpPr>
        <p:spPr bwMode="auto">
          <a:xfrm rot="8002259" flipV="1">
            <a:off x="1393825" y="2960688"/>
            <a:ext cx="696913" cy="1265237"/>
          </a:xfrm>
          <a:custGeom>
            <a:avLst/>
            <a:gdLst>
              <a:gd name="T0" fmla="*/ 348660 w 697320"/>
              <a:gd name="T1" fmla="*/ 0 h 1264245"/>
              <a:gd name="T2" fmla="*/ 697320 w 697320"/>
              <a:gd name="T3" fmla="*/ 632123 h 1264245"/>
              <a:gd name="T4" fmla="*/ 348660 w 697320"/>
              <a:gd name="T5" fmla="*/ 1264245 h 1264245"/>
              <a:gd name="T6" fmla="*/ 0 w 697320"/>
              <a:gd name="T7" fmla="*/ 632123 h 1264245"/>
              <a:gd name="T8" fmla="*/ 0 w 697320"/>
              <a:gd name="T9" fmla="*/ 87165 h 1264245"/>
              <a:gd name="T10" fmla="*/ 174330 w 697320"/>
              <a:gd name="T11" fmla="*/ 899664 h 1264245"/>
              <a:gd name="T12" fmla="*/ 0 w 697320"/>
              <a:gd name="T13" fmla="*/ 1089915 h 1264245"/>
              <a:gd name="T14" fmla="*/ 174330 w 697320"/>
              <a:gd name="T15" fmla="*/ 1248324 h 1264245"/>
              <a:gd name="T16" fmla="*/ 697320 w 697320"/>
              <a:gd name="T17" fmla="*/ 588540 h 1264245"/>
              <a:gd name="T18" fmla="*/ 17694720 60000 65536"/>
              <a:gd name="T19" fmla="*/ 0 60000 65536"/>
              <a:gd name="T20" fmla="*/ 5898240 60000 65536"/>
              <a:gd name="T21" fmla="*/ 11796480 60000 65536"/>
              <a:gd name="T22" fmla="*/ 11796480 60000 65536"/>
              <a:gd name="T23" fmla="*/ 11796480 60000 65536"/>
              <a:gd name="T24" fmla="*/ 0 60000 65536"/>
              <a:gd name="T25" fmla="*/ 5898240 60000 65536"/>
              <a:gd name="T26" fmla="*/ 0 60000 65536"/>
              <a:gd name="T27" fmla="*/ 0 w 697320"/>
              <a:gd name="T28" fmla="*/ 0 h 1264245"/>
              <a:gd name="T29" fmla="*/ 697320 w 697320"/>
              <a:gd name="T30" fmla="*/ 1264245 h 126424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97320" h="1264245" stroke="0">
                <a:moveTo>
                  <a:pt x="0" y="1089915"/>
                </a:moveTo>
                <a:lnTo>
                  <a:pt x="174330" y="899664"/>
                </a:lnTo>
                <a:lnTo>
                  <a:pt x="174330" y="986829"/>
                </a:lnTo>
                <a:cubicBezTo>
                  <a:pt x="438902" y="937712"/>
                  <a:pt x="639196" y="782015"/>
                  <a:pt x="686701" y="588540"/>
                </a:cubicBezTo>
                <a:lnTo>
                  <a:pt x="686701" y="588539"/>
                </a:lnTo>
                <a:cubicBezTo>
                  <a:pt x="693766" y="617316"/>
                  <a:pt x="697320" y="646483"/>
                  <a:pt x="697320" y="675705"/>
                </a:cubicBezTo>
                <a:cubicBezTo>
                  <a:pt x="697320" y="904331"/>
                  <a:pt x="482209" y="1104002"/>
                  <a:pt x="174330" y="1161159"/>
                </a:cubicBezTo>
                <a:lnTo>
                  <a:pt x="174330" y="1248324"/>
                </a:lnTo>
                <a:close/>
              </a:path>
              <a:path w="697320" h="1264245" stroke="0">
                <a:moveTo>
                  <a:pt x="697320" y="675705"/>
                </a:moveTo>
                <a:lnTo>
                  <a:pt x="697320" y="675705"/>
                </a:lnTo>
                <a:cubicBezTo>
                  <a:pt x="697320" y="398803"/>
                  <a:pt x="385119" y="174330"/>
                  <a:pt x="0" y="174330"/>
                </a:cubicBezTo>
                <a:lnTo>
                  <a:pt x="0" y="0"/>
                </a:lnTo>
                <a:lnTo>
                  <a:pt x="-1" y="0"/>
                </a:lnTo>
                <a:cubicBezTo>
                  <a:pt x="385118" y="0"/>
                  <a:pt x="697319" y="224473"/>
                  <a:pt x="697319" y="501375"/>
                </a:cubicBezTo>
                <a:cubicBezTo>
                  <a:pt x="697319" y="501375"/>
                  <a:pt x="697318" y="501375"/>
                  <a:pt x="697318" y="501375"/>
                </a:cubicBezTo>
                <a:close/>
              </a:path>
              <a:path w="697320" h="1264245" fill="none">
                <a:moveTo>
                  <a:pt x="697320" y="675705"/>
                </a:moveTo>
                <a:lnTo>
                  <a:pt x="697320" y="675705"/>
                </a:lnTo>
                <a:cubicBezTo>
                  <a:pt x="697320" y="398803"/>
                  <a:pt x="385119" y="174330"/>
                  <a:pt x="0" y="174330"/>
                </a:cubicBezTo>
                <a:lnTo>
                  <a:pt x="0" y="0"/>
                </a:lnTo>
                <a:lnTo>
                  <a:pt x="-1" y="0"/>
                </a:lnTo>
                <a:cubicBezTo>
                  <a:pt x="385118" y="0"/>
                  <a:pt x="697319" y="224473"/>
                  <a:pt x="697319" y="501375"/>
                </a:cubicBezTo>
                <a:cubicBezTo>
                  <a:pt x="697319" y="501375"/>
                  <a:pt x="697318" y="501375"/>
                  <a:pt x="697318" y="501375"/>
                </a:cubicBezTo>
                <a:lnTo>
                  <a:pt x="697320" y="675705"/>
                </a:lnTo>
                <a:cubicBezTo>
                  <a:pt x="697320" y="904331"/>
                  <a:pt x="482209" y="1104002"/>
                  <a:pt x="174330" y="1161159"/>
                </a:cubicBezTo>
                <a:lnTo>
                  <a:pt x="174330" y="1248324"/>
                </a:lnTo>
                <a:lnTo>
                  <a:pt x="0" y="1089915"/>
                </a:lnTo>
                <a:lnTo>
                  <a:pt x="174330" y="899664"/>
                </a:lnTo>
                <a:lnTo>
                  <a:pt x="174330" y="986829"/>
                </a:lnTo>
                <a:cubicBezTo>
                  <a:pt x="438902" y="937712"/>
                  <a:pt x="639196" y="782015"/>
                  <a:pt x="686701" y="588540"/>
                </a:cubicBezTo>
              </a:path>
            </a:pathLst>
          </a:custGeom>
          <a:solidFill>
            <a:srgbClr val="C0504D"/>
          </a:solidFill>
          <a:ln w="25402">
            <a:solidFill>
              <a:srgbClr val="8C3836"/>
            </a:solidFill>
            <a:prstDash val="solid"/>
            <a:round/>
            <a:headEnd/>
            <a:tailEnd/>
          </a:ln>
        </p:spPr>
        <p:txBody>
          <a:bodyPr anchor="ctr" anchorCtr="1"/>
          <a:lstStyle/>
          <a:p>
            <a:endParaRPr lang="en-US"/>
          </a:p>
        </p:txBody>
      </p:sp>
      <p:sp>
        <p:nvSpPr>
          <p:cNvPr id="161798" name="2 Marcador de contenido"/>
          <p:cNvSpPr txBox="1">
            <a:spLocks noGrp="1"/>
          </p:cNvSpPr>
          <p:nvPr>
            <p:ph idx="1"/>
          </p:nvPr>
        </p:nvSpPr>
        <p:spPr>
          <a:xfrm>
            <a:off x="457200" y="1700213"/>
            <a:ext cx="8229600" cy="4537075"/>
          </a:xfrm>
        </p:spPr>
        <p:txBody>
          <a:bodyPr/>
          <a:lstStyle/>
          <a:p>
            <a:pPr eaLnBrk="1"/>
            <a:r>
              <a:rPr sz="2400" smtClean="0">
                <a:latin typeface="Arial" charset="0"/>
              </a:rPr>
              <a:t>Seleccionar filtros y opciones</a:t>
            </a:r>
          </a:p>
        </p:txBody>
      </p:sp>
      <p:sp>
        <p:nvSpPr>
          <p:cNvPr id="12" name="7 Elipse"/>
          <p:cNvSpPr>
            <a:spLocks/>
          </p:cNvSpPr>
          <p:nvPr/>
        </p:nvSpPr>
        <p:spPr bwMode="auto">
          <a:xfrm>
            <a:off x="3635375" y="6232525"/>
            <a:ext cx="739775" cy="292100"/>
          </a:xfrm>
          <a:custGeom>
            <a:avLst/>
            <a:gdLst>
              <a:gd name="T0" fmla="*/ 369826 w 739652"/>
              <a:gd name="T1" fmla="*/ 0 h 292994"/>
              <a:gd name="T2" fmla="*/ 739652 w 739652"/>
              <a:gd name="T3" fmla="*/ 146497 h 292994"/>
              <a:gd name="T4" fmla="*/ 369826 w 739652"/>
              <a:gd name="T5" fmla="*/ 292994 h 292994"/>
              <a:gd name="T6" fmla="*/ 0 w 739652"/>
              <a:gd name="T7" fmla="*/ 146497 h 292994"/>
              <a:gd name="T8" fmla="*/ 108320 w 739652"/>
              <a:gd name="T9" fmla="*/ 42908 h 292994"/>
              <a:gd name="T10" fmla="*/ 108320 w 739652"/>
              <a:gd name="T11" fmla="*/ 250086 h 292994"/>
              <a:gd name="T12" fmla="*/ 631332 w 739652"/>
              <a:gd name="T13" fmla="*/ 250086 h 292994"/>
              <a:gd name="T14" fmla="*/ 631332 w 739652"/>
              <a:gd name="T15" fmla="*/ 42908 h 292994"/>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108320 w 739652"/>
              <a:gd name="T25" fmla="*/ 42908 h 292994"/>
              <a:gd name="T26" fmla="*/ 631332 w 739652"/>
              <a:gd name="T27" fmla="*/ 250086 h 2929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39652" h="292994">
                <a:moveTo>
                  <a:pt x="0" y="146497"/>
                </a:moveTo>
                <a:lnTo>
                  <a:pt x="0" y="146497"/>
                </a:lnTo>
                <a:cubicBezTo>
                  <a:pt x="0" y="227405"/>
                  <a:pt x="165576" y="292993"/>
                  <a:pt x="369825" y="292994"/>
                </a:cubicBezTo>
                <a:cubicBezTo>
                  <a:pt x="574075" y="292994"/>
                  <a:pt x="739652" y="227405"/>
                  <a:pt x="739652" y="146497"/>
                </a:cubicBezTo>
                <a:cubicBezTo>
                  <a:pt x="739652" y="65588"/>
                  <a:pt x="574075" y="0"/>
                  <a:pt x="369826" y="0"/>
                </a:cubicBezTo>
                <a:cubicBezTo>
                  <a:pt x="165576" y="0"/>
                  <a:pt x="0" y="65588"/>
                  <a:pt x="0" y="146497"/>
                </a:cubicBezTo>
                <a:close/>
              </a:path>
            </a:pathLst>
          </a:custGeom>
          <a:noFill/>
          <a:ln w="25402">
            <a:solidFill>
              <a:srgbClr val="C0504D"/>
            </a:solidFill>
            <a:prstDash val="solid"/>
            <a:round/>
            <a:headEnd/>
            <a:tailEnd/>
          </a:ln>
        </p:spPr>
        <p:txBody>
          <a:bodyPr anchor="ctr" anchorCtr="1"/>
          <a:lstStyle/>
          <a:p>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80">
                                          <p:stCondLst>
                                            <p:cond delay="0"/>
                                          </p:stCondLst>
                                        </p:cTn>
                                        <p:tgtEl>
                                          <p:spTgt spid="13"/>
                                        </p:tgtEl>
                                      </p:cBhvr>
                                    </p:animEffect>
                                    <p:anim calcmode="lin" valueType="num">
                                      <p:cBhvr>
                                        <p:cTn id="8" dur="1822">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664">
                                          <p:stCondLst>
                                            <p:cond delay="0"/>
                                          </p:stCondLst>
                                        </p:cTn>
                                        <p:tgtEl>
                                          <p:spTgt spid="13"/>
                                        </p:tgtEl>
                                        <p:attrNameLst>
                                          <p:attrName>ppt_y</p:attrName>
                                        </p:attrNameLst>
                                      </p:cBhvr>
                                      <p:tavLst>
                                        <p:tav tm="0" fmla="#ppt_y-sin(pi*$)/3">
                                          <p:val>
                                            <p:strVal val="0,5"/>
                                          </p:val>
                                        </p:tav>
                                        <p:tav tm="100000">
                                          <p:val>
                                            <p:strVal val="1"/>
                                          </p:val>
                                        </p:tav>
                                      </p:tavLst>
                                    </p:anim>
                                    <p:anim calcmode="lin" valueType="num">
                                      <p:cBhvr>
                                        <p:cTn id="10" dur="664">
                                          <p:stCondLst>
                                            <p:cond delay="664"/>
                                          </p:stCondLst>
                                        </p:cTn>
                                        <p:tgtEl>
                                          <p:spTgt spid="13"/>
                                        </p:tgtEl>
                                        <p:attrNameLst>
                                          <p:attrName>ppt_y</p:attrName>
                                        </p:attrNameLst>
                                      </p:cBhvr>
                                      <p:tavLst>
                                        <p:tav tm="0" fmla="#ppt_y-sin(pi*$)/9">
                                          <p:val>
                                            <p:strVal val="0"/>
                                          </p:val>
                                        </p:tav>
                                        <p:tav tm="100000">
                                          <p:val>
                                            <p:strVal val="1"/>
                                          </p:val>
                                        </p:tav>
                                      </p:tavLst>
                                    </p:anim>
                                    <p:anim calcmode="lin" valueType="num">
                                      <p:cBhvr>
                                        <p:cTn id="11" dur="332">
                                          <p:stCondLst>
                                            <p:cond delay="1324"/>
                                          </p:stCondLst>
                                        </p:cTn>
                                        <p:tgtEl>
                                          <p:spTgt spid="13"/>
                                        </p:tgtEl>
                                        <p:attrNameLst>
                                          <p:attrName>ppt_y</p:attrName>
                                        </p:attrNameLst>
                                      </p:cBhvr>
                                      <p:tavLst>
                                        <p:tav tm="0" fmla="#ppt_y-sin(pi*$)/27">
                                          <p:val>
                                            <p:strVal val="0"/>
                                          </p:val>
                                        </p:tav>
                                        <p:tav tm="100000">
                                          <p:val>
                                            <p:strVal val="1"/>
                                          </p:val>
                                        </p:tav>
                                      </p:tavLst>
                                    </p:anim>
                                    <p:anim calcmode="lin" valueType="num">
                                      <p:cBhvr>
                                        <p:cTn id="12" dur="164">
                                          <p:stCondLst>
                                            <p:cond delay="1656"/>
                                          </p:stCondLst>
                                        </p:cTn>
                                        <p:tgtEl>
                                          <p:spTgt spid="13"/>
                                        </p:tgtEl>
                                        <p:attrNameLst>
                                          <p:attrName>ppt_y</p:attrName>
                                        </p:attrNameLst>
                                      </p:cBhvr>
                                      <p:tavLst>
                                        <p:tav tm="0" fmla="#ppt_y-sin(pi*$)/81">
                                          <p:val>
                                            <p:strVal val="0"/>
                                          </p:val>
                                        </p:tav>
                                        <p:tav tm="100000">
                                          <p:val>
                                            <p:strVal val="1"/>
                                          </p:val>
                                        </p:tav>
                                      </p:tavLst>
                                    </p:anim>
                                  </p:childTnLst>
                                </p:cTn>
                              </p:par>
                            </p:childTnLst>
                          </p:cTn>
                        </p:par>
                        <p:par>
                          <p:cTn id="13" fill="hold">
                            <p:stCondLst>
                              <p:cond delay="1822"/>
                            </p:stCondLst>
                            <p:childTnLst>
                              <p:par>
                                <p:cTn id="14" presetID="22" presetClass="entr" presetSubtype="4"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cTn>
                              </p:par>
                            </p:childTnLst>
                          </p:cTn>
                        </p:par>
                        <p:par>
                          <p:cTn id="17" fill="hold">
                            <p:stCondLst>
                              <p:cond delay="2322"/>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2822"/>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2"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3"/>
          <a:srcRect/>
          <a:stretch>
            <a:fillRect/>
          </a:stretch>
        </p:blipFill>
        <p:spPr bwMode="auto">
          <a:xfrm>
            <a:off x="6254750" y="1866900"/>
            <a:ext cx="2516188" cy="1778000"/>
          </a:xfrm>
          <a:prstGeom prst="rect">
            <a:avLst/>
          </a:prstGeom>
          <a:noFill/>
          <a:ln w="9525">
            <a:solidFill>
              <a:schemeClr val="tx1"/>
            </a:solidFill>
            <a:miter lim="800000"/>
            <a:headEnd/>
            <a:tailEnd/>
          </a:ln>
        </p:spPr>
      </p:pic>
      <p:pic>
        <p:nvPicPr>
          <p:cNvPr id="6146" name="Picture 2"/>
          <p:cNvPicPr>
            <a:picLocks noChangeAspect="1" noChangeArrowheads="1"/>
          </p:cNvPicPr>
          <p:nvPr/>
        </p:nvPicPr>
        <p:blipFill>
          <a:blip r:embed="rId4"/>
          <a:srcRect/>
          <a:stretch>
            <a:fillRect/>
          </a:stretch>
        </p:blipFill>
        <p:spPr bwMode="auto">
          <a:xfrm>
            <a:off x="1042988" y="2276475"/>
            <a:ext cx="4565650" cy="4335463"/>
          </a:xfrm>
          <a:prstGeom prst="rect">
            <a:avLst/>
          </a:prstGeom>
          <a:ln>
            <a:solidFill>
              <a:schemeClr val="accent2"/>
            </a:solidFill>
          </a:ln>
          <a:effectLst>
            <a:outerShdw blurRad="292100" dist="139700" dir="2700000" algn="tl" rotWithShape="0">
              <a:srgbClr val="333333">
                <a:alpha val="65000"/>
              </a:srgbClr>
            </a:outerShdw>
          </a:effectLst>
          <a:extLst/>
        </p:spPr>
      </p:pic>
      <p:sp>
        <p:nvSpPr>
          <p:cNvPr id="163843" name="1 Título"/>
          <p:cNvSpPr txBox="1">
            <a:spLocks noGrp="1"/>
          </p:cNvSpPr>
          <p:nvPr>
            <p:ph type="title"/>
          </p:nvPr>
        </p:nvSpPr>
        <p:spPr>
          <a:xfrm>
            <a:off x="457200" y="274638"/>
            <a:ext cx="8229600" cy="850900"/>
          </a:xfrm>
        </p:spPr>
        <p:txBody>
          <a:bodyPr/>
          <a:lstStyle/>
          <a:p>
            <a:pPr eaLnBrk="1"/>
            <a:r>
              <a:rPr smtClean="0">
                <a:latin typeface="Arial" charset="0"/>
              </a:rPr>
              <a:t>Consulta Personalizada (II)</a:t>
            </a:r>
          </a:p>
        </p:txBody>
      </p:sp>
      <p:sp>
        <p:nvSpPr>
          <p:cNvPr id="163844" name="2 Marcador de contenido"/>
          <p:cNvSpPr txBox="1">
            <a:spLocks noGrp="1"/>
          </p:cNvSpPr>
          <p:nvPr>
            <p:ph idx="1"/>
          </p:nvPr>
        </p:nvSpPr>
        <p:spPr>
          <a:xfrm>
            <a:off x="395288" y="1673225"/>
            <a:ext cx="8229600" cy="4537075"/>
          </a:xfrm>
        </p:spPr>
        <p:txBody>
          <a:bodyPr/>
          <a:lstStyle/>
          <a:p>
            <a:pPr eaLnBrk="1"/>
            <a:r>
              <a:rPr sz="2400" smtClean="0">
                <a:latin typeface="Arial" charset="0"/>
              </a:rPr>
              <a:t>Nombrar y ordenar</a:t>
            </a:r>
          </a:p>
        </p:txBody>
      </p:sp>
      <p:cxnSp>
        <p:nvCxnSpPr>
          <p:cNvPr id="5" name="4 Conector curvado"/>
          <p:cNvCxnSpPr>
            <a:stCxn id="7" idx="1"/>
          </p:cNvCxnSpPr>
          <p:nvPr/>
        </p:nvCxnSpPr>
        <p:spPr>
          <a:xfrm>
            <a:off x="4787900" y="2781300"/>
            <a:ext cx="1368425" cy="576263"/>
          </a:xfrm>
          <a:prstGeom prst="curvedConnector3">
            <a:avLst>
              <a:gd name="adj1" fmla="val 50000"/>
            </a:avLst>
          </a:prstGeom>
          <a:ln>
            <a:prstDash val="dash"/>
            <a:tailEnd type="stealth"/>
          </a:ln>
        </p:spPr>
        <p:style>
          <a:lnRef idx="3">
            <a:schemeClr val="accent2"/>
          </a:lnRef>
          <a:fillRef idx="0">
            <a:schemeClr val="accent2"/>
          </a:fillRef>
          <a:effectRef idx="2">
            <a:schemeClr val="accent2"/>
          </a:effectRef>
          <a:fontRef idx="minor">
            <a:schemeClr val="tx1"/>
          </a:fontRef>
        </p:style>
      </p:cxnSp>
      <p:cxnSp>
        <p:nvCxnSpPr>
          <p:cNvPr id="8" name="7 Conector recto"/>
          <p:cNvCxnSpPr/>
          <p:nvPr/>
        </p:nvCxnSpPr>
        <p:spPr>
          <a:xfrm>
            <a:off x="6300788" y="3573463"/>
            <a:ext cx="2470150" cy="0"/>
          </a:xfrm>
          <a:prstGeom prst="line">
            <a:avLst/>
          </a:prstGeom>
        </p:spPr>
        <p:style>
          <a:lnRef idx="3">
            <a:schemeClr val="accent2"/>
          </a:lnRef>
          <a:fillRef idx="0">
            <a:schemeClr val="accent2"/>
          </a:fillRef>
          <a:effectRef idx="2">
            <a:schemeClr val="accent2"/>
          </a:effectRef>
          <a:fontRef idx="minor">
            <a:schemeClr val="tx1"/>
          </a:fontRef>
        </p:style>
      </p:cxnSp>
      <p:sp>
        <p:nvSpPr>
          <p:cNvPr id="7" name="7 Elipse"/>
          <p:cNvSpPr>
            <a:spLocks/>
          </p:cNvSpPr>
          <p:nvPr/>
        </p:nvSpPr>
        <p:spPr bwMode="auto">
          <a:xfrm>
            <a:off x="2673350" y="2565400"/>
            <a:ext cx="2114550" cy="431800"/>
          </a:xfrm>
          <a:custGeom>
            <a:avLst/>
            <a:gdLst>
              <a:gd name="T0" fmla="*/ 1057707 w 2115414"/>
              <a:gd name="T1" fmla="*/ 0 h 432048"/>
              <a:gd name="T2" fmla="*/ 2115414 w 2115414"/>
              <a:gd name="T3" fmla="*/ 216024 h 432048"/>
              <a:gd name="T4" fmla="*/ 1057707 w 2115414"/>
              <a:gd name="T5" fmla="*/ 432048 h 432048"/>
              <a:gd name="T6" fmla="*/ 0 w 2115414"/>
              <a:gd name="T7" fmla="*/ 216024 h 432048"/>
              <a:gd name="T8" fmla="*/ 309795 w 2115414"/>
              <a:gd name="T9" fmla="*/ 63272 h 432048"/>
              <a:gd name="T10" fmla="*/ 309795 w 2115414"/>
              <a:gd name="T11" fmla="*/ 368776 h 432048"/>
              <a:gd name="T12" fmla="*/ 1805619 w 2115414"/>
              <a:gd name="T13" fmla="*/ 368776 h 432048"/>
              <a:gd name="T14" fmla="*/ 1805619 w 2115414"/>
              <a:gd name="T15" fmla="*/ 63272 h 432048"/>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309795 w 2115414"/>
              <a:gd name="T25" fmla="*/ 63272 h 432048"/>
              <a:gd name="T26" fmla="*/ 1805619 w 2115414"/>
              <a:gd name="T27" fmla="*/ 368776 h 4320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15414" h="432048">
                <a:moveTo>
                  <a:pt x="0" y="216024"/>
                </a:moveTo>
                <a:lnTo>
                  <a:pt x="0" y="216024"/>
                </a:lnTo>
                <a:cubicBezTo>
                  <a:pt x="0" y="216024"/>
                  <a:pt x="0" y="216024"/>
                  <a:pt x="0" y="216024"/>
                </a:cubicBezTo>
                <a:cubicBezTo>
                  <a:pt x="0" y="335331"/>
                  <a:pt x="473551" y="432049"/>
                  <a:pt x="1057707" y="432049"/>
                </a:cubicBezTo>
                <a:cubicBezTo>
                  <a:pt x="1641862" y="432049"/>
                  <a:pt x="2115414" y="335331"/>
                  <a:pt x="2115414" y="216025"/>
                </a:cubicBezTo>
                <a:cubicBezTo>
                  <a:pt x="2115414" y="96718"/>
                  <a:pt x="1641862" y="1"/>
                  <a:pt x="1057707" y="1"/>
                </a:cubicBezTo>
                <a:cubicBezTo>
                  <a:pt x="473553" y="0"/>
                  <a:pt x="2" y="96717"/>
                  <a:pt x="0" y="216024"/>
                </a:cubicBezTo>
                <a:close/>
              </a:path>
            </a:pathLst>
          </a:custGeom>
          <a:noFill/>
          <a:ln w="25402">
            <a:solidFill>
              <a:srgbClr val="C0504D"/>
            </a:solidFill>
            <a:prstDash val="solid"/>
            <a:round/>
            <a:headEnd/>
            <a:tailEnd/>
          </a:ln>
        </p:spPr>
        <p:txBody>
          <a:bodyPr anchor="ctr" anchorCtr="1"/>
          <a:lstStyle/>
          <a:p>
            <a:endParaRPr lang="en-US"/>
          </a:p>
        </p:txBody>
      </p:sp>
      <p:pic>
        <p:nvPicPr>
          <p:cNvPr id="6149" name="Picture 5"/>
          <p:cNvPicPr>
            <a:picLocks noChangeAspect="1" noChangeArrowheads="1"/>
          </p:cNvPicPr>
          <p:nvPr/>
        </p:nvPicPr>
        <p:blipFill>
          <a:blip r:embed="rId5"/>
          <a:srcRect/>
          <a:stretch>
            <a:fillRect/>
          </a:stretch>
        </p:blipFill>
        <p:spPr bwMode="auto">
          <a:xfrm>
            <a:off x="3059113" y="5013325"/>
            <a:ext cx="5910262" cy="1158875"/>
          </a:xfrm>
          <a:prstGeom prst="rect">
            <a:avLst/>
          </a:prstGeom>
          <a:noFill/>
          <a:ln w="9525">
            <a:solidFill>
              <a:schemeClr val="tx1"/>
            </a:solidFill>
            <a:miter lim="800000"/>
            <a:headEnd/>
            <a:tailEnd/>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147"/>
                                        </p:tgtEl>
                                        <p:attrNameLst>
                                          <p:attrName>style.visibility</p:attrName>
                                        </p:attrNameLst>
                                      </p:cBhvr>
                                      <p:to>
                                        <p:strVal val="visible"/>
                                      </p:to>
                                    </p:set>
                                    <p:animEffect transition="in" filter="fade">
                                      <p:cBhvr>
                                        <p:cTn id="15" dur="500"/>
                                        <p:tgtEl>
                                          <p:spTgt spid="6147"/>
                                        </p:tgtEl>
                                      </p:cBhvr>
                                    </p:animEffect>
                                  </p:childTnLst>
                                </p:cTn>
                              </p:par>
                            </p:childTnLst>
                          </p:cTn>
                        </p:par>
                        <p:par>
                          <p:cTn id="16" fill="hold">
                            <p:stCondLst>
                              <p:cond delay="1500"/>
                            </p:stCondLst>
                            <p:childTnLst>
                              <p:par>
                                <p:cTn id="17" presetID="2" presetClass="entr" presetSubtype="4"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149"/>
                                        </p:tgtEl>
                                        <p:attrNameLst>
                                          <p:attrName>style.visibility</p:attrName>
                                        </p:attrNameLst>
                                      </p:cBhvr>
                                      <p:to>
                                        <p:strVal val="visible"/>
                                      </p:to>
                                    </p:set>
                                    <p:anim calcmode="lin" valueType="num">
                                      <p:cBhvr additive="base">
                                        <p:cTn id="25" dur="500" fill="hold"/>
                                        <p:tgtEl>
                                          <p:spTgt spid="6149"/>
                                        </p:tgtEl>
                                        <p:attrNameLst>
                                          <p:attrName>ppt_x</p:attrName>
                                        </p:attrNameLst>
                                      </p:cBhvr>
                                      <p:tavLst>
                                        <p:tav tm="0">
                                          <p:val>
                                            <p:strVal val="#ppt_x"/>
                                          </p:val>
                                        </p:tav>
                                        <p:tav tm="100000">
                                          <p:val>
                                            <p:strVal val="#ppt_x"/>
                                          </p:val>
                                        </p:tav>
                                      </p:tavLst>
                                    </p:anim>
                                    <p:anim calcmode="lin" valueType="num">
                                      <p:cBhvr additive="base">
                                        <p:cTn id="26" dur="500" fill="hold"/>
                                        <p:tgtEl>
                                          <p:spTgt spid="61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1 Título"/>
          <p:cNvSpPr txBox="1">
            <a:spLocks noGrp="1"/>
          </p:cNvSpPr>
          <p:nvPr>
            <p:ph type="title"/>
          </p:nvPr>
        </p:nvSpPr>
        <p:spPr>
          <a:xfrm>
            <a:off x="457200" y="274638"/>
            <a:ext cx="8229600" cy="850900"/>
          </a:xfrm>
        </p:spPr>
        <p:txBody>
          <a:bodyPr/>
          <a:lstStyle/>
          <a:p>
            <a:pPr eaLnBrk="1"/>
            <a:r>
              <a:rPr smtClean="0">
                <a:latin typeface="Arial" charset="0"/>
              </a:rPr>
              <a:t>Crear noticias</a:t>
            </a:r>
          </a:p>
        </p:txBody>
      </p:sp>
      <p:pic>
        <p:nvPicPr>
          <p:cNvPr id="4098" name="Picture 2"/>
          <p:cNvPicPr>
            <a:picLocks noChangeAspect="1" noChangeArrowheads="1"/>
          </p:cNvPicPr>
          <p:nvPr/>
        </p:nvPicPr>
        <p:blipFill>
          <a:blip r:embed="rId3"/>
          <a:srcRect/>
          <a:stretch>
            <a:fillRect/>
          </a:stretch>
        </p:blipFill>
        <p:spPr bwMode="auto">
          <a:xfrm>
            <a:off x="395288" y="1773238"/>
            <a:ext cx="8388350" cy="4089400"/>
          </a:xfrm>
          <a:prstGeom prst="rect">
            <a:avLst/>
          </a:prstGeom>
          <a:noFill/>
          <a:ln w="9525">
            <a:noFill/>
            <a:miter lim="800000"/>
            <a:headEnd/>
            <a:tailEnd/>
          </a:ln>
        </p:spPr>
      </p:pic>
      <p:sp>
        <p:nvSpPr>
          <p:cNvPr id="5" name="7 Elipse"/>
          <p:cNvSpPr>
            <a:spLocks/>
          </p:cNvSpPr>
          <p:nvPr/>
        </p:nvSpPr>
        <p:spPr bwMode="auto">
          <a:xfrm>
            <a:off x="755650" y="5619750"/>
            <a:ext cx="1122363" cy="273050"/>
          </a:xfrm>
          <a:custGeom>
            <a:avLst/>
            <a:gdLst>
              <a:gd name="T0" fmla="*/ 561548 w 1123096"/>
              <a:gd name="T1" fmla="*/ 0 h 272975"/>
              <a:gd name="T2" fmla="*/ 1123096 w 1123096"/>
              <a:gd name="T3" fmla="*/ 136488 h 272975"/>
              <a:gd name="T4" fmla="*/ 561548 w 1123096"/>
              <a:gd name="T5" fmla="*/ 272975 h 272975"/>
              <a:gd name="T6" fmla="*/ 0 w 1123096"/>
              <a:gd name="T7" fmla="*/ 136488 h 272975"/>
              <a:gd name="T8" fmla="*/ 164474 w 1123096"/>
              <a:gd name="T9" fmla="*/ 39976 h 272975"/>
              <a:gd name="T10" fmla="*/ 164474 w 1123096"/>
              <a:gd name="T11" fmla="*/ 232999 h 272975"/>
              <a:gd name="T12" fmla="*/ 958622 w 1123096"/>
              <a:gd name="T13" fmla="*/ 232999 h 272975"/>
              <a:gd name="T14" fmla="*/ 958622 w 1123096"/>
              <a:gd name="T15" fmla="*/ 39976 h 272975"/>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164474 w 1123096"/>
              <a:gd name="T25" fmla="*/ 39976 h 272975"/>
              <a:gd name="T26" fmla="*/ 958622 w 1123096"/>
              <a:gd name="T27" fmla="*/ 232999 h 27297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3096" h="272975">
                <a:moveTo>
                  <a:pt x="0" y="136487"/>
                </a:moveTo>
                <a:lnTo>
                  <a:pt x="0" y="136487"/>
                </a:lnTo>
                <a:cubicBezTo>
                  <a:pt x="0" y="136487"/>
                  <a:pt x="0" y="136487"/>
                  <a:pt x="0" y="136487"/>
                </a:cubicBezTo>
                <a:cubicBezTo>
                  <a:pt x="0" y="211867"/>
                  <a:pt x="251413" y="272975"/>
                  <a:pt x="561548" y="272975"/>
                </a:cubicBezTo>
                <a:cubicBezTo>
                  <a:pt x="871682" y="272975"/>
                  <a:pt x="1123096" y="211867"/>
                  <a:pt x="1123096" y="136488"/>
                </a:cubicBezTo>
                <a:cubicBezTo>
                  <a:pt x="1123096" y="61108"/>
                  <a:pt x="871682" y="1"/>
                  <a:pt x="561548" y="1"/>
                </a:cubicBezTo>
                <a:cubicBezTo>
                  <a:pt x="251415" y="0"/>
                  <a:pt x="2" y="61107"/>
                  <a:pt x="0" y="136487"/>
                </a:cubicBezTo>
                <a:close/>
              </a:path>
            </a:pathLst>
          </a:custGeom>
          <a:noFill/>
          <a:ln w="25402">
            <a:solidFill>
              <a:srgbClr val="C0504D"/>
            </a:solidFill>
            <a:prstDash val="solid"/>
            <a:round/>
            <a:headEnd/>
            <a:tailEnd/>
          </a:ln>
        </p:spPr>
        <p:txBody>
          <a:bodyPr anchor="ctr" anchorCtr="1"/>
          <a:lstStyle/>
          <a:p>
            <a:endParaRPr lang="en-US"/>
          </a:p>
        </p:txBody>
      </p:sp>
      <p:pic>
        <p:nvPicPr>
          <p:cNvPr id="4099" name="Picture 3"/>
          <p:cNvPicPr>
            <a:picLocks noChangeAspect="1" noChangeArrowheads="1"/>
          </p:cNvPicPr>
          <p:nvPr/>
        </p:nvPicPr>
        <p:blipFill>
          <a:blip r:embed="rId4"/>
          <a:srcRect/>
          <a:stretch>
            <a:fillRect/>
          </a:stretch>
        </p:blipFill>
        <p:spPr bwMode="auto">
          <a:xfrm>
            <a:off x="1773238" y="4581525"/>
            <a:ext cx="7191375" cy="1038225"/>
          </a:xfrm>
          <a:prstGeom prst="rect">
            <a:avLst/>
          </a:prstGeom>
          <a:ln>
            <a:noFill/>
          </a:ln>
          <a:effectLst>
            <a:outerShdw blurRad="292100" dist="139700" dir="2700000" algn="tl" rotWithShape="0">
              <a:srgbClr val="333333">
                <a:alpha val="65000"/>
              </a:srgbClr>
            </a:outerShdw>
          </a:effectLst>
          <a:extLst/>
        </p:spPr>
      </p:pic>
      <p:cxnSp>
        <p:nvCxnSpPr>
          <p:cNvPr id="13" name="12 Conector curvado"/>
          <p:cNvCxnSpPr>
            <a:endCxn id="4099" idx="1"/>
          </p:cNvCxnSpPr>
          <p:nvPr/>
        </p:nvCxnSpPr>
        <p:spPr>
          <a:xfrm rot="5400000" flipH="1" flipV="1">
            <a:off x="1261270" y="5107781"/>
            <a:ext cx="519112" cy="504825"/>
          </a:xfrm>
          <a:prstGeom prst="curvedConnector2">
            <a:avLst/>
          </a:prstGeom>
          <a:ln>
            <a:tailEnd type="arrow"/>
          </a:ln>
        </p:spPr>
        <p:style>
          <a:lnRef idx="3">
            <a:schemeClr val="accent2"/>
          </a:lnRef>
          <a:fillRef idx="0">
            <a:schemeClr val="accent2"/>
          </a:fillRef>
          <a:effectRef idx="2">
            <a:schemeClr val="accent2"/>
          </a:effectRef>
          <a:fontRef idx="minor">
            <a:schemeClr val="tx1"/>
          </a:fontRef>
        </p:style>
      </p:cxnSp>
      <p:pic>
        <p:nvPicPr>
          <p:cNvPr id="165894" name="Picture 4"/>
          <p:cNvPicPr>
            <a:picLocks noChangeAspect="1" noChangeArrowheads="1"/>
          </p:cNvPicPr>
          <p:nvPr/>
        </p:nvPicPr>
        <p:blipFill>
          <a:blip r:embed="rId5"/>
          <a:srcRect/>
          <a:stretch>
            <a:fillRect/>
          </a:stretch>
        </p:blipFill>
        <p:spPr bwMode="auto">
          <a:xfrm>
            <a:off x="7596188" y="1844675"/>
            <a:ext cx="1019175" cy="333375"/>
          </a:xfrm>
          <a:prstGeom prst="rect">
            <a:avLst/>
          </a:prstGeom>
          <a:noFill/>
          <a:ln w="9525">
            <a:solidFill>
              <a:schemeClr val="accent2"/>
            </a:solidFill>
            <a:miter lim="800000"/>
            <a:headEnd/>
            <a:tailEnd/>
          </a:ln>
        </p:spPr>
      </p:pic>
      <p:sp>
        <p:nvSpPr>
          <p:cNvPr id="19" name="6 Flecha curvada hacia la izquierda"/>
          <p:cNvSpPr>
            <a:spLocks/>
          </p:cNvSpPr>
          <p:nvPr/>
        </p:nvSpPr>
        <p:spPr bwMode="auto">
          <a:xfrm rot="-10008394" flipH="1" flipV="1">
            <a:off x="8267700" y="2135188"/>
            <a:ext cx="695325" cy="1260475"/>
          </a:xfrm>
          <a:custGeom>
            <a:avLst/>
            <a:gdLst>
              <a:gd name="T0" fmla="*/ 347913 w 695825"/>
              <a:gd name="T1" fmla="*/ 0 h 1261534"/>
              <a:gd name="T2" fmla="*/ 695825 w 695825"/>
              <a:gd name="T3" fmla="*/ 630767 h 1261534"/>
              <a:gd name="T4" fmla="*/ 347913 w 695825"/>
              <a:gd name="T5" fmla="*/ 1261534 h 1261534"/>
              <a:gd name="T6" fmla="*/ 0 w 695825"/>
              <a:gd name="T7" fmla="*/ 630767 h 1261534"/>
              <a:gd name="T8" fmla="*/ 0 w 695825"/>
              <a:gd name="T9" fmla="*/ 86978 h 1261534"/>
              <a:gd name="T10" fmla="*/ 173956 w 695825"/>
              <a:gd name="T11" fmla="*/ 897735 h 1261534"/>
              <a:gd name="T12" fmla="*/ 0 w 695825"/>
              <a:gd name="T13" fmla="*/ 1087578 h 1261534"/>
              <a:gd name="T14" fmla="*/ 173956 w 695825"/>
              <a:gd name="T15" fmla="*/ 1245647 h 1261534"/>
              <a:gd name="T16" fmla="*/ 695825 w 695825"/>
              <a:gd name="T17" fmla="*/ 587278 h 1261534"/>
              <a:gd name="T18" fmla="*/ 17694720 60000 65536"/>
              <a:gd name="T19" fmla="*/ 0 60000 65536"/>
              <a:gd name="T20" fmla="*/ 5898240 60000 65536"/>
              <a:gd name="T21" fmla="*/ 11796480 60000 65536"/>
              <a:gd name="T22" fmla="*/ 11796480 60000 65536"/>
              <a:gd name="T23" fmla="*/ 11796480 60000 65536"/>
              <a:gd name="T24" fmla="*/ 0 60000 65536"/>
              <a:gd name="T25" fmla="*/ 5898240 60000 65536"/>
              <a:gd name="T26" fmla="*/ 0 60000 65536"/>
              <a:gd name="T27" fmla="*/ 0 w 695825"/>
              <a:gd name="T28" fmla="*/ 0 h 1261534"/>
              <a:gd name="T29" fmla="*/ 695825 w 695825"/>
              <a:gd name="T30" fmla="*/ 1261534 h 12615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95825" h="1261534" stroke="0">
                <a:moveTo>
                  <a:pt x="0" y="1087578"/>
                </a:moveTo>
                <a:lnTo>
                  <a:pt x="173956" y="897735"/>
                </a:lnTo>
                <a:lnTo>
                  <a:pt x="173956" y="984713"/>
                </a:lnTo>
                <a:cubicBezTo>
                  <a:pt x="437961" y="935701"/>
                  <a:pt x="637825" y="780338"/>
                  <a:pt x="685228" y="587278"/>
                </a:cubicBezTo>
                <a:lnTo>
                  <a:pt x="685227" y="587278"/>
                </a:lnTo>
                <a:cubicBezTo>
                  <a:pt x="692278" y="615993"/>
                  <a:pt x="695824" y="645096"/>
                  <a:pt x="695824" y="674256"/>
                </a:cubicBezTo>
                <a:cubicBezTo>
                  <a:pt x="695824" y="902391"/>
                  <a:pt x="481175" y="1101635"/>
                  <a:pt x="173956" y="1158669"/>
                </a:cubicBezTo>
                <a:lnTo>
                  <a:pt x="173956" y="1245647"/>
                </a:lnTo>
                <a:close/>
              </a:path>
              <a:path w="695825" h="1261534" stroke="0">
                <a:moveTo>
                  <a:pt x="695825" y="674256"/>
                </a:moveTo>
                <a:lnTo>
                  <a:pt x="695825" y="674256"/>
                </a:lnTo>
                <a:cubicBezTo>
                  <a:pt x="695825" y="397947"/>
                  <a:pt x="384293" y="173956"/>
                  <a:pt x="0" y="173956"/>
                </a:cubicBezTo>
                <a:lnTo>
                  <a:pt x="0" y="0"/>
                </a:lnTo>
                <a:lnTo>
                  <a:pt x="-1" y="0"/>
                </a:lnTo>
                <a:cubicBezTo>
                  <a:pt x="384293" y="0"/>
                  <a:pt x="695824" y="223992"/>
                  <a:pt x="695824" y="500300"/>
                </a:cubicBezTo>
                <a:cubicBezTo>
                  <a:pt x="695824" y="500300"/>
                  <a:pt x="695823" y="500300"/>
                  <a:pt x="695823" y="500300"/>
                </a:cubicBezTo>
                <a:close/>
              </a:path>
              <a:path w="695825" h="1261534" fill="none">
                <a:moveTo>
                  <a:pt x="695825" y="674256"/>
                </a:moveTo>
                <a:lnTo>
                  <a:pt x="695825" y="674256"/>
                </a:lnTo>
                <a:cubicBezTo>
                  <a:pt x="695825" y="397947"/>
                  <a:pt x="384293" y="173956"/>
                  <a:pt x="0" y="173956"/>
                </a:cubicBezTo>
                <a:lnTo>
                  <a:pt x="0" y="0"/>
                </a:lnTo>
                <a:lnTo>
                  <a:pt x="-1" y="0"/>
                </a:lnTo>
                <a:cubicBezTo>
                  <a:pt x="384293" y="0"/>
                  <a:pt x="695824" y="223992"/>
                  <a:pt x="695824" y="500300"/>
                </a:cubicBezTo>
                <a:cubicBezTo>
                  <a:pt x="695824" y="500300"/>
                  <a:pt x="695823" y="500300"/>
                  <a:pt x="695823" y="500300"/>
                </a:cubicBezTo>
                <a:lnTo>
                  <a:pt x="695825" y="674256"/>
                </a:lnTo>
                <a:cubicBezTo>
                  <a:pt x="695825" y="902391"/>
                  <a:pt x="481175" y="1101635"/>
                  <a:pt x="173956" y="1158669"/>
                </a:cubicBezTo>
                <a:lnTo>
                  <a:pt x="173956" y="1245647"/>
                </a:lnTo>
                <a:lnTo>
                  <a:pt x="0" y="1087578"/>
                </a:lnTo>
                <a:lnTo>
                  <a:pt x="173956" y="897735"/>
                </a:lnTo>
                <a:lnTo>
                  <a:pt x="173956" y="984713"/>
                </a:lnTo>
                <a:cubicBezTo>
                  <a:pt x="437961" y="935701"/>
                  <a:pt x="637825" y="780338"/>
                  <a:pt x="685228" y="587278"/>
                </a:cubicBezTo>
              </a:path>
            </a:pathLst>
          </a:custGeom>
          <a:solidFill>
            <a:srgbClr val="C0504D"/>
          </a:solidFill>
          <a:ln w="25402">
            <a:solidFill>
              <a:srgbClr val="8C3836"/>
            </a:solidFill>
            <a:prstDash val="solid"/>
            <a:round/>
            <a:headEnd/>
            <a:tailEnd/>
          </a:ln>
        </p:spPr>
        <p:txBody>
          <a:bodyPr anchor="ctr" anchorCtr="1"/>
          <a:lstStyle/>
          <a:p>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80">
                                          <p:stCondLst>
                                            <p:cond delay="0"/>
                                          </p:stCondLst>
                                        </p:cTn>
                                        <p:tgtEl>
                                          <p:spTgt spid="19"/>
                                        </p:tgtEl>
                                      </p:cBhvr>
                                    </p:animEffect>
                                    <p:anim calcmode="lin" valueType="num">
                                      <p:cBhvr>
                                        <p:cTn id="8" dur="1822">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9" dur="664">
                                          <p:stCondLst>
                                            <p:cond delay="0"/>
                                          </p:stCondLst>
                                        </p:cTn>
                                        <p:tgtEl>
                                          <p:spTgt spid="19"/>
                                        </p:tgtEl>
                                        <p:attrNameLst>
                                          <p:attrName>ppt_y</p:attrName>
                                        </p:attrNameLst>
                                      </p:cBhvr>
                                      <p:tavLst>
                                        <p:tav tm="0" fmla="#ppt_y-sin(pi*$)/3">
                                          <p:val>
                                            <p:strVal val="0,5"/>
                                          </p:val>
                                        </p:tav>
                                        <p:tav tm="100000">
                                          <p:val>
                                            <p:strVal val="1"/>
                                          </p:val>
                                        </p:tav>
                                      </p:tavLst>
                                    </p:anim>
                                    <p:anim calcmode="lin" valueType="num">
                                      <p:cBhvr>
                                        <p:cTn id="10" dur="664">
                                          <p:stCondLst>
                                            <p:cond delay="664"/>
                                          </p:stCondLst>
                                        </p:cTn>
                                        <p:tgtEl>
                                          <p:spTgt spid="19"/>
                                        </p:tgtEl>
                                        <p:attrNameLst>
                                          <p:attrName>ppt_y</p:attrName>
                                        </p:attrNameLst>
                                      </p:cBhvr>
                                      <p:tavLst>
                                        <p:tav tm="0" fmla="#ppt_y-sin(pi*$)/9">
                                          <p:val>
                                            <p:strVal val="0"/>
                                          </p:val>
                                        </p:tav>
                                        <p:tav tm="100000">
                                          <p:val>
                                            <p:strVal val="1"/>
                                          </p:val>
                                        </p:tav>
                                      </p:tavLst>
                                    </p:anim>
                                    <p:anim calcmode="lin" valueType="num">
                                      <p:cBhvr>
                                        <p:cTn id="11" dur="332">
                                          <p:stCondLst>
                                            <p:cond delay="1324"/>
                                          </p:stCondLst>
                                        </p:cTn>
                                        <p:tgtEl>
                                          <p:spTgt spid="19"/>
                                        </p:tgtEl>
                                        <p:attrNameLst>
                                          <p:attrName>ppt_y</p:attrName>
                                        </p:attrNameLst>
                                      </p:cBhvr>
                                      <p:tavLst>
                                        <p:tav tm="0" fmla="#ppt_y-sin(pi*$)/27">
                                          <p:val>
                                            <p:strVal val="0"/>
                                          </p:val>
                                        </p:tav>
                                        <p:tav tm="100000">
                                          <p:val>
                                            <p:strVal val="1"/>
                                          </p:val>
                                        </p:tav>
                                      </p:tavLst>
                                    </p:anim>
                                    <p:anim calcmode="lin" valueType="num">
                                      <p:cBhvr>
                                        <p:cTn id="12" dur="164">
                                          <p:stCondLst>
                                            <p:cond delay="1656"/>
                                          </p:stCondLst>
                                        </p:cTn>
                                        <p:tgtEl>
                                          <p:spTgt spid="19"/>
                                        </p:tgtEl>
                                        <p:attrNameLst>
                                          <p:attrName>ppt_y</p:attrName>
                                        </p:attrNameLst>
                                      </p:cBhvr>
                                      <p:tavLst>
                                        <p:tav tm="0" fmla="#ppt_y-sin(pi*$)/81">
                                          <p:val>
                                            <p:strVal val="0"/>
                                          </p:val>
                                        </p:tav>
                                        <p:tav tm="100000">
                                          <p:val>
                                            <p:strVal val="1"/>
                                          </p:val>
                                        </p:tav>
                                      </p:tavLst>
                                    </p:anim>
                                  </p:childTnLst>
                                </p:cTn>
                              </p:par>
                            </p:childTnLst>
                          </p:cTn>
                        </p:par>
                        <p:par>
                          <p:cTn id="13" fill="hold">
                            <p:stCondLst>
                              <p:cond delay="1822"/>
                            </p:stCondLst>
                            <p:childTnLst>
                              <p:par>
                                <p:cTn id="14" presetID="10" presetClass="entr" presetSubtype="0" fill="hold" nodeType="afterEffect">
                                  <p:stCondLst>
                                    <p:cond delay="0"/>
                                  </p:stCondLst>
                                  <p:childTnLst>
                                    <p:set>
                                      <p:cBhvr>
                                        <p:cTn id="15" dur="1" fill="hold">
                                          <p:stCondLst>
                                            <p:cond delay="0"/>
                                          </p:stCondLst>
                                        </p:cTn>
                                        <p:tgtEl>
                                          <p:spTgt spid="4098"/>
                                        </p:tgtEl>
                                        <p:attrNameLst>
                                          <p:attrName>style.visibility</p:attrName>
                                        </p:attrNameLst>
                                      </p:cBhvr>
                                      <p:to>
                                        <p:strVal val="visible"/>
                                      </p:to>
                                    </p:set>
                                    <p:animEffect transition="in" filter="fade">
                                      <p:cBhvr>
                                        <p:cTn id="16" dur="500"/>
                                        <p:tgtEl>
                                          <p:spTgt spid="409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par>
                          <p:cTn id="26" fill="hold">
                            <p:stCondLst>
                              <p:cond delay="1000"/>
                            </p:stCondLst>
                            <p:childTnLst>
                              <p:par>
                                <p:cTn id="27" presetID="42" presetClass="entr" presetSubtype="0" fill="hold" nodeType="afterEffect">
                                  <p:stCondLst>
                                    <p:cond delay="0"/>
                                  </p:stCondLst>
                                  <p:childTnLst>
                                    <p:set>
                                      <p:cBhvr>
                                        <p:cTn id="28" dur="1" fill="hold">
                                          <p:stCondLst>
                                            <p:cond delay="0"/>
                                          </p:stCondLst>
                                        </p:cTn>
                                        <p:tgtEl>
                                          <p:spTgt spid="4099"/>
                                        </p:tgtEl>
                                        <p:attrNameLst>
                                          <p:attrName>style.visibility</p:attrName>
                                        </p:attrNameLst>
                                      </p:cBhvr>
                                      <p:to>
                                        <p:strVal val="visible"/>
                                      </p:to>
                                    </p:set>
                                    <p:animEffect transition="in" filter="fade">
                                      <p:cBhvr>
                                        <p:cTn id="29" dur="1000"/>
                                        <p:tgtEl>
                                          <p:spTgt spid="4099"/>
                                        </p:tgtEl>
                                      </p:cBhvr>
                                    </p:animEffect>
                                    <p:anim calcmode="lin" valueType="num">
                                      <p:cBhvr>
                                        <p:cTn id="30" dur="1000" fill="hold"/>
                                        <p:tgtEl>
                                          <p:spTgt spid="4099"/>
                                        </p:tgtEl>
                                        <p:attrNameLst>
                                          <p:attrName>ppt_x</p:attrName>
                                        </p:attrNameLst>
                                      </p:cBhvr>
                                      <p:tavLst>
                                        <p:tav tm="0">
                                          <p:val>
                                            <p:strVal val="#ppt_x"/>
                                          </p:val>
                                        </p:tav>
                                        <p:tav tm="100000">
                                          <p:val>
                                            <p:strVal val="#ppt_x"/>
                                          </p:val>
                                        </p:tav>
                                      </p:tavLst>
                                    </p:anim>
                                    <p:anim calcmode="lin" valueType="num">
                                      <p:cBhvr>
                                        <p:cTn id="31" dur="1000" fill="hold"/>
                                        <p:tgtEl>
                                          <p:spTgt spid="40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srcRect/>
          <a:stretch>
            <a:fillRect/>
          </a:stretch>
        </p:blipFill>
        <p:spPr bwMode="auto">
          <a:xfrm>
            <a:off x="1149350" y="1681163"/>
            <a:ext cx="6556375" cy="4419600"/>
          </a:xfrm>
          <a:prstGeom prst="rect">
            <a:avLst/>
          </a:prstGeom>
          <a:ln>
            <a:solidFill>
              <a:schemeClr val="accent2"/>
            </a:solidFill>
          </a:ln>
          <a:effectLst>
            <a:outerShdw blurRad="292100" dist="139700" dir="2700000" algn="tl" rotWithShape="0">
              <a:srgbClr val="333333">
                <a:alpha val="65000"/>
              </a:srgbClr>
            </a:outerShdw>
          </a:effectLst>
          <a:extLst/>
        </p:spPr>
      </p:pic>
      <p:sp>
        <p:nvSpPr>
          <p:cNvPr id="167938" name="1 Título"/>
          <p:cNvSpPr txBox="1">
            <a:spLocks noGrp="1"/>
          </p:cNvSpPr>
          <p:nvPr>
            <p:ph type="title"/>
          </p:nvPr>
        </p:nvSpPr>
        <p:spPr>
          <a:xfrm>
            <a:off x="457200" y="274638"/>
            <a:ext cx="8229600" cy="850900"/>
          </a:xfrm>
        </p:spPr>
        <p:txBody>
          <a:bodyPr/>
          <a:lstStyle/>
          <a:p>
            <a:pPr eaLnBrk="1"/>
            <a:r>
              <a:rPr smtClean="0">
                <a:latin typeface="Arial" charset="0"/>
              </a:rPr>
              <a:t>Comentar noticias</a:t>
            </a:r>
          </a:p>
        </p:txBody>
      </p:sp>
      <p:sp>
        <p:nvSpPr>
          <p:cNvPr id="7" name="7 Elipse"/>
          <p:cNvSpPr>
            <a:spLocks/>
          </p:cNvSpPr>
          <p:nvPr/>
        </p:nvSpPr>
        <p:spPr bwMode="auto">
          <a:xfrm>
            <a:off x="1042988" y="3424238"/>
            <a:ext cx="1800225" cy="303212"/>
          </a:xfrm>
          <a:custGeom>
            <a:avLst/>
            <a:gdLst>
              <a:gd name="T0" fmla="*/ 900100 w 1800200"/>
              <a:gd name="T1" fmla="*/ 0 h 304409"/>
              <a:gd name="T2" fmla="*/ 1800200 w 1800200"/>
              <a:gd name="T3" fmla="*/ 152205 h 304409"/>
              <a:gd name="T4" fmla="*/ 900100 w 1800200"/>
              <a:gd name="T5" fmla="*/ 304409 h 304409"/>
              <a:gd name="T6" fmla="*/ 0 w 1800200"/>
              <a:gd name="T7" fmla="*/ 152205 h 304409"/>
              <a:gd name="T8" fmla="*/ 263633 w 1800200"/>
              <a:gd name="T9" fmla="*/ 44580 h 304409"/>
              <a:gd name="T10" fmla="*/ 263633 w 1800200"/>
              <a:gd name="T11" fmla="*/ 259829 h 304409"/>
              <a:gd name="T12" fmla="*/ 1536567 w 1800200"/>
              <a:gd name="T13" fmla="*/ 259829 h 304409"/>
              <a:gd name="T14" fmla="*/ 1536567 w 1800200"/>
              <a:gd name="T15" fmla="*/ 44580 h 304409"/>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263633 w 1800200"/>
              <a:gd name="T25" fmla="*/ 44580 h 304409"/>
              <a:gd name="T26" fmla="*/ 1536567 w 1800200"/>
              <a:gd name="T27" fmla="*/ 259829 h 3044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00200" h="304409">
                <a:moveTo>
                  <a:pt x="0" y="152205"/>
                </a:moveTo>
                <a:lnTo>
                  <a:pt x="0" y="152205"/>
                </a:lnTo>
                <a:cubicBezTo>
                  <a:pt x="0" y="152205"/>
                  <a:pt x="0" y="152205"/>
                  <a:pt x="0" y="152205"/>
                </a:cubicBezTo>
                <a:cubicBezTo>
                  <a:pt x="0" y="236266"/>
                  <a:pt x="402988" y="304411"/>
                  <a:pt x="900100" y="304411"/>
                </a:cubicBezTo>
                <a:cubicBezTo>
                  <a:pt x="1397211" y="304411"/>
                  <a:pt x="1800200" y="236266"/>
                  <a:pt x="1800200" y="152206"/>
                </a:cubicBezTo>
                <a:cubicBezTo>
                  <a:pt x="1800200" y="68145"/>
                  <a:pt x="1397211" y="1"/>
                  <a:pt x="900100" y="1"/>
                </a:cubicBezTo>
                <a:cubicBezTo>
                  <a:pt x="402990" y="0"/>
                  <a:pt x="3" y="68144"/>
                  <a:pt x="0" y="152205"/>
                </a:cubicBezTo>
                <a:close/>
              </a:path>
            </a:pathLst>
          </a:custGeom>
          <a:noFill/>
          <a:ln w="25402">
            <a:solidFill>
              <a:srgbClr val="C0504D"/>
            </a:solidFill>
            <a:prstDash val="solid"/>
            <a:round/>
            <a:headEnd/>
            <a:tailEnd/>
          </a:ln>
        </p:spPr>
        <p:txBody>
          <a:bodyPr anchor="ctr" anchorCtr="1"/>
          <a:lstStyle/>
          <a:p>
            <a:endParaRPr lang="en-US"/>
          </a:p>
        </p:txBody>
      </p:sp>
      <p:pic>
        <p:nvPicPr>
          <p:cNvPr id="7171" name="Picture 3"/>
          <p:cNvPicPr>
            <a:picLocks noChangeAspect="1" noChangeArrowheads="1"/>
          </p:cNvPicPr>
          <p:nvPr/>
        </p:nvPicPr>
        <p:blipFill>
          <a:blip r:embed="rId4"/>
          <a:srcRect/>
          <a:stretch>
            <a:fillRect/>
          </a:stretch>
        </p:blipFill>
        <p:spPr bwMode="auto">
          <a:xfrm>
            <a:off x="2355850" y="4316413"/>
            <a:ext cx="5456238" cy="2136775"/>
          </a:xfrm>
          <a:prstGeom prst="rect">
            <a:avLst/>
          </a:prstGeom>
          <a:noFill/>
          <a:ln w="9525">
            <a:solidFill>
              <a:schemeClr val="accent2"/>
            </a:solidFill>
            <a:miter lim="800000"/>
            <a:headEnd/>
            <a:tailEnd/>
          </a:ln>
        </p:spPr>
      </p:pic>
      <p:sp>
        <p:nvSpPr>
          <p:cNvPr id="12" name="6 Flecha curvada hacia la izquierda"/>
          <p:cNvSpPr>
            <a:spLocks/>
          </p:cNvSpPr>
          <p:nvPr/>
        </p:nvSpPr>
        <p:spPr bwMode="auto">
          <a:xfrm rot="4243166" flipH="1" flipV="1">
            <a:off x="1639094" y="4745831"/>
            <a:ext cx="609600" cy="1277938"/>
          </a:xfrm>
          <a:custGeom>
            <a:avLst/>
            <a:gdLst>
              <a:gd name="T0" fmla="*/ 305186 w 610371"/>
              <a:gd name="T1" fmla="*/ 0 h 1278896"/>
              <a:gd name="T2" fmla="*/ 610371 w 610371"/>
              <a:gd name="T3" fmla="*/ 639448 h 1278896"/>
              <a:gd name="T4" fmla="*/ 305186 w 610371"/>
              <a:gd name="T5" fmla="*/ 1278896 h 1278896"/>
              <a:gd name="T6" fmla="*/ 0 w 610371"/>
              <a:gd name="T7" fmla="*/ 639448 h 1278896"/>
              <a:gd name="T8" fmla="*/ 0 w 610371"/>
              <a:gd name="T9" fmla="*/ 76296 h 1278896"/>
              <a:gd name="T10" fmla="*/ 152593 w 610371"/>
              <a:gd name="T11" fmla="*/ 957039 h 1278896"/>
              <a:gd name="T12" fmla="*/ 0 w 610371"/>
              <a:gd name="T13" fmla="*/ 1126303 h 1278896"/>
              <a:gd name="T14" fmla="*/ 152593 w 610371"/>
              <a:gd name="T15" fmla="*/ 1262225 h 1278896"/>
              <a:gd name="T16" fmla="*/ 610371 w 610371"/>
              <a:gd name="T17" fmla="*/ 601300 h 1278896"/>
              <a:gd name="T18" fmla="*/ 17694720 60000 65536"/>
              <a:gd name="T19" fmla="*/ 0 60000 65536"/>
              <a:gd name="T20" fmla="*/ 5898240 60000 65536"/>
              <a:gd name="T21" fmla="*/ 11796480 60000 65536"/>
              <a:gd name="T22" fmla="*/ 11796480 60000 65536"/>
              <a:gd name="T23" fmla="*/ 11796480 60000 65536"/>
              <a:gd name="T24" fmla="*/ 0 60000 65536"/>
              <a:gd name="T25" fmla="*/ 5898240 60000 65536"/>
              <a:gd name="T26" fmla="*/ 0 60000 65536"/>
              <a:gd name="T27" fmla="*/ 0 w 610371"/>
              <a:gd name="T28" fmla="*/ 0 h 1278896"/>
              <a:gd name="T29" fmla="*/ 610371 w 610371"/>
              <a:gd name="T30" fmla="*/ 1278896 h 12788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10371" h="1278896" stroke="0">
                <a:moveTo>
                  <a:pt x="0" y="1126303"/>
                </a:moveTo>
                <a:lnTo>
                  <a:pt x="152593" y="957039"/>
                </a:lnTo>
                <a:lnTo>
                  <a:pt x="152593" y="1033336"/>
                </a:lnTo>
                <a:lnTo>
                  <a:pt x="152592" y="1033335"/>
                </a:lnTo>
                <a:cubicBezTo>
                  <a:pt x="390373" y="980527"/>
                  <a:pt x="568202" y="810289"/>
                  <a:pt x="603891" y="601299"/>
                </a:cubicBezTo>
                <a:lnTo>
                  <a:pt x="603892" y="601299"/>
                </a:lnTo>
                <a:cubicBezTo>
                  <a:pt x="608206" y="626562"/>
                  <a:pt x="610372" y="652062"/>
                  <a:pt x="610372" y="677596"/>
                </a:cubicBezTo>
                <a:cubicBezTo>
                  <a:pt x="610372" y="916996"/>
                  <a:pt x="422083" y="1126078"/>
                  <a:pt x="152593" y="1185928"/>
                </a:cubicBezTo>
                <a:lnTo>
                  <a:pt x="152593" y="1262225"/>
                </a:lnTo>
                <a:close/>
              </a:path>
              <a:path w="610371" h="1278896" stroke="0">
                <a:moveTo>
                  <a:pt x="610371" y="677596"/>
                </a:moveTo>
                <a:lnTo>
                  <a:pt x="610371" y="677596"/>
                </a:lnTo>
                <a:cubicBezTo>
                  <a:pt x="610371" y="387644"/>
                  <a:pt x="337098" y="152593"/>
                  <a:pt x="0" y="152593"/>
                </a:cubicBezTo>
                <a:lnTo>
                  <a:pt x="0" y="0"/>
                </a:lnTo>
                <a:lnTo>
                  <a:pt x="-1" y="0"/>
                </a:lnTo>
                <a:cubicBezTo>
                  <a:pt x="337098" y="0"/>
                  <a:pt x="610370" y="235052"/>
                  <a:pt x="610370" y="525003"/>
                </a:cubicBezTo>
                <a:cubicBezTo>
                  <a:pt x="610370" y="525003"/>
                  <a:pt x="610369" y="525003"/>
                  <a:pt x="610369" y="525003"/>
                </a:cubicBezTo>
                <a:close/>
              </a:path>
              <a:path w="610371" h="1278896" fill="none">
                <a:moveTo>
                  <a:pt x="610371" y="677596"/>
                </a:moveTo>
                <a:lnTo>
                  <a:pt x="610371" y="677596"/>
                </a:lnTo>
                <a:cubicBezTo>
                  <a:pt x="610371" y="387644"/>
                  <a:pt x="337098" y="152593"/>
                  <a:pt x="0" y="152593"/>
                </a:cubicBezTo>
                <a:lnTo>
                  <a:pt x="0" y="0"/>
                </a:lnTo>
                <a:lnTo>
                  <a:pt x="-1" y="0"/>
                </a:lnTo>
                <a:cubicBezTo>
                  <a:pt x="337098" y="0"/>
                  <a:pt x="610370" y="235052"/>
                  <a:pt x="610370" y="525003"/>
                </a:cubicBezTo>
                <a:cubicBezTo>
                  <a:pt x="610370" y="525003"/>
                  <a:pt x="610369" y="525003"/>
                  <a:pt x="610369" y="525003"/>
                </a:cubicBezTo>
                <a:lnTo>
                  <a:pt x="610371" y="677596"/>
                </a:lnTo>
                <a:cubicBezTo>
                  <a:pt x="610371" y="916996"/>
                  <a:pt x="422082" y="1126077"/>
                  <a:pt x="152592" y="1185927"/>
                </a:cubicBezTo>
                <a:lnTo>
                  <a:pt x="152593" y="1262225"/>
                </a:lnTo>
                <a:lnTo>
                  <a:pt x="0" y="1126303"/>
                </a:lnTo>
                <a:lnTo>
                  <a:pt x="152593" y="957039"/>
                </a:lnTo>
                <a:lnTo>
                  <a:pt x="152593" y="1033336"/>
                </a:lnTo>
                <a:lnTo>
                  <a:pt x="152592" y="1033335"/>
                </a:lnTo>
                <a:cubicBezTo>
                  <a:pt x="390373" y="980527"/>
                  <a:pt x="568202" y="810289"/>
                  <a:pt x="603891" y="601299"/>
                </a:cubicBezTo>
              </a:path>
            </a:pathLst>
          </a:custGeom>
          <a:solidFill>
            <a:srgbClr val="C0504D"/>
          </a:solidFill>
          <a:ln w="25402">
            <a:solidFill>
              <a:srgbClr val="8C3836"/>
            </a:solidFill>
            <a:prstDash val="solid"/>
            <a:round/>
            <a:headEnd/>
            <a:tailEnd/>
          </a:ln>
        </p:spPr>
        <p:txBody>
          <a:bodyPr anchor="ctr" anchorCtr="1"/>
          <a:lstStyle/>
          <a:p>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80">
                                          <p:stCondLst>
                                            <p:cond delay="0"/>
                                          </p:stCondLst>
                                        </p:cTn>
                                        <p:tgtEl>
                                          <p:spTgt spid="12"/>
                                        </p:tgtEl>
                                      </p:cBhvr>
                                    </p:animEffect>
                                    <p:anim calcmode="lin" valueType="num">
                                      <p:cBhvr>
                                        <p:cTn id="13" dur="1822">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14" dur="664">
                                          <p:stCondLst>
                                            <p:cond delay="0"/>
                                          </p:stCondLst>
                                        </p:cTn>
                                        <p:tgtEl>
                                          <p:spTgt spid="12"/>
                                        </p:tgtEl>
                                        <p:attrNameLst>
                                          <p:attrName>ppt_y</p:attrName>
                                        </p:attrNameLst>
                                      </p:cBhvr>
                                      <p:tavLst>
                                        <p:tav tm="0" fmla="#ppt_y-sin(pi*$)/3">
                                          <p:val>
                                            <p:strVal val="0,5"/>
                                          </p:val>
                                        </p:tav>
                                        <p:tav tm="100000">
                                          <p:val>
                                            <p:strVal val="1"/>
                                          </p:val>
                                        </p:tav>
                                      </p:tavLst>
                                    </p:anim>
                                    <p:anim calcmode="lin" valueType="num">
                                      <p:cBhvr>
                                        <p:cTn id="15" dur="664">
                                          <p:stCondLst>
                                            <p:cond delay="664"/>
                                          </p:stCondLst>
                                        </p:cTn>
                                        <p:tgtEl>
                                          <p:spTgt spid="12"/>
                                        </p:tgtEl>
                                        <p:attrNameLst>
                                          <p:attrName>ppt_y</p:attrName>
                                        </p:attrNameLst>
                                      </p:cBhvr>
                                      <p:tavLst>
                                        <p:tav tm="0" fmla="#ppt_y-sin(pi*$)/9">
                                          <p:val>
                                            <p:strVal val="0"/>
                                          </p:val>
                                        </p:tav>
                                        <p:tav tm="100000">
                                          <p:val>
                                            <p:strVal val="1"/>
                                          </p:val>
                                        </p:tav>
                                      </p:tavLst>
                                    </p:anim>
                                    <p:anim calcmode="lin" valueType="num">
                                      <p:cBhvr>
                                        <p:cTn id="16" dur="332">
                                          <p:stCondLst>
                                            <p:cond delay="1324"/>
                                          </p:stCondLst>
                                        </p:cTn>
                                        <p:tgtEl>
                                          <p:spTgt spid="12"/>
                                        </p:tgtEl>
                                        <p:attrNameLst>
                                          <p:attrName>ppt_y</p:attrName>
                                        </p:attrNameLst>
                                      </p:cBhvr>
                                      <p:tavLst>
                                        <p:tav tm="0" fmla="#ppt_y-sin(pi*$)/27">
                                          <p:val>
                                            <p:strVal val="0"/>
                                          </p:val>
                                        </p:tav>
                                        <p:tav tm="100000">
                                          <p:val>
                                            <p:strVal val="1"/>
                                          </p:val>
                                        </p:tav>
                                      </p:tavLst>
                                    </p:anim>
                                    <p:anim calcmode="lin" valueType="num">
                                      <p:cBhvr>
                                        <p:cTn id="17" dur="164">
                                          <p:stCondLst>
                                            <p:cond delay="1656"/>
                                          </p:stCondLst>
                                        </p:cTn>
                                        <p:tgtEl>
                                          <p:spTgt spid="12"/>
                                        </p:tgtEl>
                                        <p:attrNameLst>
                                          <p:attrName>ppt_y</p:attrName>
                                        </p:attrNameLst>
                                      </p:cBhvr>
                                      <p:tavLst>
                                        <p:tav tm="0" fmla="#ppt_y-sin(pi*$)/81">
                                          <p:val>
                                            <p:strVal val="0"/>
                                          </p:val>
                                        </p:tav>
                                        <p:tav tm="100000">
                                          <p:val>
                                            <p:strVal val="1"/>
                                          </p:val>
                                        </p:tav>
                                      </p:tavLst>
                                    </p:anim>
                                  </p:childTnLst>
                                </p:cTn>
                              </p:par>
                            </p:childTnLst>
                          </p:cTn>
                        </p:par>
                        <p:par>
                          <p:cTn id="18" fill="hold">
                            <p:stCondLst>
                              <p:cond delay="1822"/>
                            </p:stCondLst>
                            <p:childTnLst>
                              <p:par>
                                <p:cTn id="19" presetID="22" presetClass="entr" presetSubtype="4" fill="hold" nodeType="afterEffect">
                                  <p:stCondLst>
                                    <p:cond delay="0"/>
                                  </p:stCondLst>
                                  <p:childTnLst>
                                    <p:set>
                                      <p:cBhvr>
                                        <p:cTn id="20" dur="1" fill="hold">
                                          <p:stCondLst>
                                            <p:cond delay="0"/>
                                          </p:stCondLst>
                                        </p:cTn>
                                        <p:tgtEl>
                                          <p:spTgt spid="7171"/>
                                        </p:tgtEl>
                                        <p:attrNameLst>
                                          <p:attrName>style.visibility</p:attrName>
                                        </p:attrNameLst>
                                      </p:cBhvr>
                                      <p:to>
                                        <p:strVal val="visible"/>
                                      </p:to>
                                    </p:set>
                                    <p:animEffect transition="in" filter="wipe(down)">
                                      <p:cBhvr>
                                        <p:cTn id="21" dur="5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1 Título"/>
          <p:cNvSpPr txBox="1">
            <a:spLocks noGrp="1"/>
          </p:cNvSpPr>
          <p:nvPr>
            <p:ph type="title"/>
          </p:nvPr>
        </p:nvSpPr>
        <p:spPr>
          <a:xfrm>
            <a:off x="457200" y="274638"/>
            <a:ext cx="8229600" cy="850900"/>
          </a:xfrm>
        </p:spPr>
        <p:txBody>
          <a:bodyPr/>
          <a:lstStyle/>
          <a:p>
            <a:pPr eaLnBrk="1"/>
            <a:r>
              <a:rPr smtClean="0">
                <a:latin typeface="Arial" charset="0"/>
              </a:rPr>
              <a:t>Creación del WIKI</a:t>
            </a:r>
          </a:p>
        </p:txBody>
      </p:sp>
      <p:sp>
        <p:nvSpPr>
          <p:cNvPr id="169986" name="2 Marcador de contenido"/>
          <p:cNvSpPr txBox="1">
            <a:spLocks noGrp="1"/>
          </p:cNvSpPr>
          <p:nvPr>
            <p:ph idx="1"/>
          </p:nvPr>
        </p:nvSpPr>
        <p:spPr>
          <a:xfrm>
            <a:off x="457200" y="1700213"/>
            <a:ext cx="8229600" cy="4537075"/>
          </a:xfrm>
        </p:spPr>
        <p:txBody>
          <a:bodyPr/>
          <a:lstStyle/>
          <a:p>
            <a:pPr eaLnBrk="1"/>
            <a:r>
              <a:rPr sz="2800" smtClean="0">
                <a:latin typeface="Arial" charset="0"/>
              </a:rPr>
              <a:t>Activada la página principal por defecto «WIKI»</a:t>
            </a:r>
          </a:p>
        </p:txBody>
      </p:sp>
      <p:pic>
        <p:nvPicPr>
          <p:cNvPr id="169987" name="Picture 2"/>
          <p:cNvPicPr>
            <a:picLocks noChangeAspect="1" noChangeArrowheads="1"/>
          </p:cNvPicPr>
          <p:nvPr/>
        </p:nvPicPr>
        <p:blipFill>
          <a:blip r:embed="rId3"/>
          <a:srcRect/>
          <a:stretch>
            <a:fillRect/>
          </a:stretch>
        </p:blipFill>
        <p:spPr bwMode="auto">
          <a:xfrm>
            <a:off x="468313" y="2290763"/>
            <a:ext cx="5343525" cy="1066800"/>
          </a:xfrm>
          <a:prstGeom prst="rect">
            <a:avLst/>
          </a:prstGeom>
          <a:noFill/>
          <a:ln w="9525">
            <a:solidFill>
              <a:schemeClr val="accent2"/>
            </a:solidFill>
            <a:miter lim="800000"/>
            <a:headEnd/>
            <a:tailEnd/>
          </a:ln>
        </p:spPr>
      </p:pic>
      <p:pic>
        <p:nvPicPr>
          <p:cNvPr id="9219" name="Picture 3"/>
          <p:cNvPicPr>
            <a:picLocks noChangeAspect="1" noChangeArrowheads="1"/>
          </p:cNvPicPr>
          <p:nvPr/>
        </p:nvPicPr>
        <p:blipFill>
          <a:blip r:embed="rId4"/>
          <a:srcRect/>
          <a:stretch>
            <a:fillRect/>
          </a:stretch>
        </p:blipFill>
        <p:spPr bwMode="auto">
          <a:xfrm>
            <a:off x="468313" y="3649663"/>
            <a:ext cx="6162675" cy="2133600"/>
          </a:xfrm>
          <a:prstGeom prst="rect">
            <a:avLst/>
          </a:prstGeom>
          <a:noFill/>
          <a:ln w="9525">
            <a:solidFill>
              <a:schemeClr val="accent2"/>
            </a:solidFill>
            <a:miter lim="800000"/>
            <a:headEnd/>
            <a:tailEnd/>
          </a:ln>
        </p:spPr>
      </p:pic>
      <p:pic>
        <p:nvPicPr>
          <p:cNvPr id="9220" name="Picture 4"/>
          <p:cNvPicPr>
            <a:picLocks noChangeAspect="1" noChangeArrowheads="1"/>
          </p:cNvPicPr>
          <p:nvPr/>
        </p:nvPicPr>
        <p:blipFill>
          <a:blip r:embed="rId5"/>
          <a:srcRect/>
          <a:stretch>
            <a:fillRect/>
          </a:stretch>
        </p:blipFill>
        <p:spPr bwMode="auto">
          <a:xfrm>
            <a:off x="3892550" y="4914900"/>
            <a:ext cx="3403600" cy="1754188"/>
          </a:xfrm>
          <a:prstGeom prst="rect">
            <a:avLst/>
          </a:prstGeom>
          <a:noFill/>
          <a:ln w="9525">
            <a:solidFill>
              <a:schemeClr val="accent2"/>
            </a:solidFill>
            <a:miter lim="800000"/>
            <a:headEnd/>
            <a:tailEnd/>
          </a:ln>
        </p:spPr>
      </p:pic>
      <p:sp>
        <p:nvSpPr>
          <p:cNvPr id="7" name="3 Flecha a la derecha con bandas"/>
          <p:cNvSpPr>
            <a:spLocks/>
          </p:cNvSpPr>
          <p:nvPr/>
        </p:nvSpPr>
        <p:spPr bwMode="auto">
          <a:xfrm rot="5400013">
            <a:off x="3757613" y="3436938"/>
            <a:ext cx="638175" cy="409575"/>
          </a:xfrm>
          <a:custGeom>
            <a:avLst/>
            <a:gdLst>
              <a:gd name="T0" fmla="*/ 319034 w 21600"/>
              <a:gd name="T1" fmla="*/ 0 h 21600"/>
              <a:gd name="T2" fmla="*/ 638068 w 21600"/>
              <a:gd name="T3" fmla="*/ 205095 h 21600"/>
              <a:gd name="T4" fmla="*/ 319034 w 21600"/>
              <a:gd name="T5" fmla="*/ 410190 h 21600"/>
              <a:gd name="T6" fmla="*/ 0 w 21600"/>
              <a:gd name="T7" fmla="*/ 205095 h 21600"/>
              <a:gd name="T8" fmla="*/ 432970 w 21600"/>
              <a:gd name="T9" fmla="*/ 0 h 21600"/>
              <a:gd name="T10" fmla="*/ 432970 w 21600"/>
              <a:gd name="T11" fmla="*/ 410190 h 21600"/>
              <a:gd name="T12" fmla="*/ 17694720 60000 65536"/>
              <a:gd name="T13" fmla="*/ 0 60000 65536"/>
              <a:gd name="T14" fmla="*/ 5898240 60000 65536"/>
              <a:gd name="T15" fmla="*/ 11796480 60000 65536"/>
              <a:gd name="T16" fmla="*/ 17694720 60000 65536"/>
              <a:gd name="T17" fmla="*/ 5898240 60000 65536"/>
              <a:gd name="T18" fmla="*/ 4000 w 21600"/>
              <a:gd name="T19" fmla="*/ 5400 h 21600"/>
              <a:gd name="T20" fmla="*/ 1812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657" y="0"/>
                </a:moveTo>
                <a:lnTo>
                  <a:pt x="21600" y="10800"/>
                </a:lnTo>
                <a:lnTo>
                  <a:pt x="14657" y="21800"/>
                </a:lnTo>
                <a:lnTo>
                  <a:pt x="14657" y="16200"/>
                </a:lnTo>
                <a:lnTo>
                  <a:pt x="4000" y="16200"/>
                </a:lnTo>
                <a:lnTo>
                  <a:pt x="4000" y="5400"/>
                </a:lnTo>
                <a:lnTo>
                  <a:pt x="14657" y="5400"/>
                </a:lnTo>
                <a:lnTo>
                  <a:pt x="14657" y="0"/>
                </a:lnTo>
                <a:moveTo>
                  <a:pt x="0" y="5400"/>
                </a:moveTo>
                <a:lnTo>
                  <a:pt x="0" y="16200"/>
                </a:lnTo>
                <a:lnTo>
                  <a:pt x="1000" y="16200"/>
                </a:lnTo>
                <a:lnTo>
                  <a:pt x="1000" y="5400"/>
                </a:lnTo>
                <a:lnTo>
                  <a:pt x="0" y="5400"/>
                </a:lnTo>
                <a:moveTo>
                  <a:pt x="2000" y="5400"/>
                </a:moveTo>
                <a:lnTo>
                  <a:pt x="2000" y="16200"/>
                </a:lnTo>
                <a:lnTo>
                  <a:pt x="3000" y="16200"/>
                </a:lnTo>
                <a:lnTo>
                  <a:pt x="3000" y="5400"/>
                </a:lnTo>
                <a:lnTo>
                  <a:pt x="2000" y="5400"/>
                </a:lnTo>
                <a:close/>
              </a:path>
            </a:pathLst>
          </a:custGeom>
          <a:solidFill>
            <a:srgbClr val="C0504D"/>
          </a:solidFill>
          <a:ln w="25402">
            <a:solidFill>
              <a:srgbClr val="8C3836"/>
            </a:solidFill>
            <a:prstDash val="solid"/>
            <a:round/>
            <a:headEnd/>
            <a:tailEnd/>
          </a:ln>
        </p:spPr>
        <p:txBody>
          <a:bodyPr anchor="ctr" anchorCtr="1"/>
          <a:lstStyle/>
          <a:p>
            <a:endParaRPr lang="en-US"/>
          </a:p>
        </p:txBody>
      </p:sp>
      <p:pic>
        <p:nvPicPr>
          <p:cNvPr id="9221" name="Picture 5"/>
          <p:cNvPicPr>
            <a:picLocks noChangeAspect="1" noChangeArrowheads="1"/>
          </p:cNvPicPr>
          <p:nvPr/>
        </p:nvPicPr>
        <p:blipFill>
          <a:blip r:embed="rId6"/>
          <a:srcRect/>
          <a:stretch>
            <a:fillRect/>
          </a:stretch>
        </p:blipFill>
        <p:spPr bwMode="auto">
          <a:xfrm>
            <a:off x="6875463" y="2273300"/>
            <a:ext cx="1985962" cy="2308225"/>
          </a:xfrm>
          <a:prstGeom prst="rect">
            <a:avLst/>
          </a:prstGeom>
          <a:noFill/>
          <a:ln w="9525">
            <a:solidFill>
              <a:schemeClr val="accent1"/>
            </a:solidFill>
            <a:miter lim="800000"/>
            <a:headEnd/>
            <a:tailEnd/>
          </a:ln>
        </p:spPr>
      </p:pic>
      <p:sp>
        <p:nvSpPr>
          <p:cNvPr id="9" name="3 Flecha a la derecha con bandas"/>
          <p:cNvSpPr>
            <a:spLocks/>
          </p:cNvSpPr>
          <p:nvPr/>
        </p:nvSpPr>
        <p:spPr bwMode="auto">
          <a:xfrm rot="2521610">
            <a:off x="3384550" y="5821363"/>
            <a:ext cx="636588" cy="411162"/>
          </a:xfrm>
          <a:custGeom>
            <a:avLst/>
            <a:gdLst>
              <a:gd name="T0" fmla="*/ 319034 w 21600"/>
              <a:gd name="T1" fmla="*/ 0 h 21600"/>
              <a:gd name="T2" fmla="*/ 638068 w 21600"/>
              <a:gd name="T3" fmla="*/ 205095 h 21600"/>
              <a:gd name="T4" fmla="*/ 319034 w 21600"/>
              <a:gd name="T5" fmla="*/ 410190 h 21600"/>
              <a:gd name="T6" fmla="*/ 0 w 21600"/>
              <a:gd name="T7" fmla="*/ 205095 h 21600"/>
              <a:gd name="T8" fmla="*/ 432970 w 21600"/>
              <a:gd name="T9" fmla="*/ 0 h 21600"/>
              <a:gd name="T10" fmla="*/ 432970 w 21600"/>
              <a:gd name="T11" fmla="*/ 410190 h 21600"/>
              <a:gd name="T12" fmla="*/ 17694720 60000 65536"/>
              <a:gd name="T13" fmla="*/ 0 60000 65536"/>
              <a:gd name="T14" fmla="*/ 5898240 60000 65536"/>
              <a:gd name="T15" fmla="*/ 11796480 60000 65536"/>
              <a:gd name="T16" fmla="*/ 17694720 60000 65536"/>
              <a:gd name="T17" fmla="*/ 5898240 60000 65536"/>
              <a:gd name="T18" fmla="*/ 4000 w 21600"/>
              <a:gd name="T19" fmla="*/ 5400 h 21600"/>
              <a:gd name="T20" fmla="*/ 18128 w 21600"/>
              <a:gd name="T21" fmla="*/ 162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657" y="0"/>
                </a:moveTo>
                <a:lnTo>
                  <a:pt x="21600" y="10800"/>
                </a:lnTo>
                <a:lnTo>
                  <a:pt x="14657" y="21800"/>
                </a:lnTo>
                <a:lnTo>
                  <a:pt x="14657" y="16200"/>
                </a:lnTo>
                <a:lnTo>
                  <a:pt x="4000" y="16200"/>
                </a:lnTo>
                <a:lnTo>
                  <a:pt x="4000" y="5400"/>
                </a:lnTo>
                <a:lnTo>
                  <a:pt x="14657" y="5400"/>
                </a:lnTo>
                <a:lnTo>
                  <a:pt x="14657" y="0"/>
                </a:lnTo>
                <a:moveTo>
                  <a:pt x="0" y="5400"/>
                </a:moveTo>
                <a:lnTo>
                  <a:pt x="0" y="16200"/>
                </a:lnTo>
                <a:lnTo>
                  <a:pt x="1000" y="16200"/>
                </a:lnTo>
                <a:lnTo>
                  <a:pt x="1000" y="5400"/>
                </a:lnTo>
                <a:lnTo>
                  <a:pt x="0" y="5400"/>
                </a:lnTo>
                <a:moveTo>
                  <a:pt x="2000" y="5400"/>
                </a:moveTo>
                <a:lnTo>
                  <a:pt x="2000" y="16200"/>
                </a:lnTo>
                <a:lnTo>
                  <a:pt x="3000" y="16200"/>
                </a:lnTo>
                <a:lnTo>
                  <a:pt x="3000" y="5400"/>
                </a:lnTo>
                <a:lnTo>
                  <a:pt x="2000" y="5400"/>
                </a:lnTo>
                <a:close/>
              </a:path>
            </a:pathLst>
          </a:custGeom>
          <a:solidFill>
            <a:srgbClr val="C0504D"/>
          </a:solidFill>
          <a:ln w="25402">
            <a:solidFill>
              <a:srgbClr val="8C3836"/>
            </a:solidFill>
            <a:prstDash val="solid"/>
            <a:round/>
            <a:headEnd/>
            <a:tailEnd/>
          </a:ln>
        </p:spPr>
        <p:txBody>
          <a:bodyPr anchor="ctr" anchorCtr="1"/>
          <a:lstStyle/>
          <a:p>
            <a:endParaRPr lang="en-US"/>
          </a:p>
        </p:txBody>
      </p:sp>
      <p:sp>
        <p:nvSpPr>
          <p:cNvPr id="10" name="7 Elipse"/>
          <p:cNvSpPr>
            <a:spLocks/>
          </p:cNvSpPr>
          <p:nvPr/>
        </p:nvSpPr>
        <p:spPr bwMode="auto">
          <a:xfrm>
            <a:off x="5927725" y="4097338"/>
            <a:ext cx="657225" cy="339725"/>
          </a:xfrm>
          <a:custGeom>
            <a:avLst/>
            <a:gdLst>
              <a:gd name="T0" fmla="*/ 328744 w 657488"/>
              <a:gd name="T1" fmla="*/ 0 h 339963"/>
              <a:gd name="T2" fmla="*/ 657488 w 657488"/>
              <a:gd name="T3" fmla="*/ 169982 h 339963"/>
              <a:gd name="T4" fmla="*/ 328744 w 657488"/>
              <a:gd name="T5" fmla="*/ 339963 h 339963"/>
              <a:gd name="T6" fmla="*/ 0 w 657488"/>
              <a:gd name="T7" fmla="*/ 169982 h 339963"/>
              <a:gd name="T8" fmla="*/ 96287 w 657488"/>
              <a:gd name="T9" fmla="*/ 49786 h 339963"/>
              <a:gd name="T10" fmla="*/ 96287 w 657488"/>
              <a:gd name="T11" fmla="*/ 290177 h 339963"/>
              <a:gd name="T12" fmla="*/ 561201 w 657488"/>
              <a:gd name="T13" fmla="*/ 290177 h 339963"/>
              <a:gd name="T14" fmla="*/ 561201 w 657488"/>
              <a:gd name="T15" fmla="*/ 49786 h 339963"/>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96287 w 657488"/>
              <a:gd name="T25" fmla="*/ 49786 h 339963"/>
              <a:gd name="T26" fmla="*/ 561201 w 657488"/>
              <a:gd name="T27" fmla="*/ 290177 h 3399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57488" h="339963">
                <a:moveTo>
                  <a:pt x="0" y="169982"/>
                </a:moveTo>
                <a:lnTo>
                  <a:pt x="0" y="169982"/>
                </a:lnTo>
                <a:cubicBezTo>
                  <a:pt x="0" y="263860"/>
                  <a:pt x="147183" y="339963"/>
                  <a:pt x="328743" y="339964"/>
                </a:cubicBezTo>
                <a:cubicBezTo>
                  <a:pt x="510304" y="339964"/>
                  <a:pt x="657488" y="263860"/>
                  <a:pt x="657488" y="169982"/>
                </a:cubicBezTo>
                <a:cubicBezTo>
                  <a:pt x="657488" y="76103"/>
                  <a:pt x="510304" y="0"/>
                  <a:pt x="328744" y="0"/>
                </a:cubicBezTo>
                <a:cubicBezTo>
                  <a:pt x="147183" y="0"/>
                  <a:pt x="0" y="76103"/>
                  <a:pt x="0" y="169982"/>
                </a:cubicBezTo>
                <a:close/>
              </a:path>
            </a:pathLst>
          </a:custGeom>
          <a:noFill/>
          <a:ln w="25402">
            <a:solidFill>
              <a:srgbClr val="C0504D"/>
            </a:solidFill>
            <a:prstDash val="solid"/>
            <a:round/>
            <a:headEnd/>
            <a:tailEnd/>
          </a:ln>
        </p:spPr>
        <p:txBody>
          <a:bodyPr anchor="ctr" anchorCtr="1"/>
          <a:lstStyle/>
          <a:p>
            <a:endParaRPr lang="en-US"/>
          </a:p>
        </p:txBody>
      </p:sp>
      <p:cxnSp>
        <p:nvCxnSpPr>
          <p:cNvPr id="11" name="10 Conector curvado"/>
          <p:cNvCxnSpPr>
            <a:stCxn id="10" idx="0"/>
            <a:endCxn id="9221" idx="1"/>
          </p:cNvCxnSpPr>
          <p:nvPr/>
        </p:nvCxnSpPr>
        <p:spPr>
          <a:xfrm rot="5400000" flipH="1" flipV="1">
            <a:off x="6230938" y="3452813"/>
            <a:ext cx="669925" cy="619125"/>
          </a:xfrm>
          <a:prstGeom prst="curvedConnector2">
            <a:avLst/>
          </a:prstGeom>
          <a:ln>
            <a:prstDash val="dash"/>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219"/>
                                        </p:tgtEl>
                                        <p:attrNameLst>
                                          <p:attrName>style.visibility</p:attrName>
                                        </p:attrNameLst>
                                      </p:cBhvr>
                                      <p:to>
                                        <p:strVal val="visible"/>
                                      </p:to>
                                    </p:set>
                                    <p:animEffect transition="in" filter="fade">
                                      <p:cBhvr>
                                        <p:cTn id="11" dur="500"/>
                                        <p:tgtEl>
                                          <p:spTgt spid="921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9220"/>
                                        </p:tgtEl>
                                        <p:attrNameLst>
                                          <p:attrName>style.visibility</p:attrName>
                                        </p:attrNameLst>
                                      </p:cBhvr>
                                      <p:to>
                                        <p:strVal val="visible"/>
                                      </p:to>
                                    </p:set>
                                    <p:animEffect transition="in" filter="fade">
                                      <p:cBhvr>
                                        <p:cTn id="20" dur="500"/>
                                        <p:tgtEl>
                                          <p:spTgt spid="922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par>
                          <p:cTn id="30" fill="hold">
                            <p:stCondLst>
                              <p:cond delay="1000"/>
                            </p:stCondLst>
                            <p:childTnLst>
                              <p:par>
                                <p:cTn id="31" presetID="42" presetClass="entr" presetSubtype="0" fill="hold" nodeType="afterEffect">
                                  <p:stCondLst>
                                    <p:cond delay="0"/>
                                  </p:stCondLst>
                                  <p:childTnLst>
                                    <p:set>
                                      <p:cBhvr>
                                        <p:cTn id="32" dur="1" fill="hold">
                                          <p:stCondLst>
                                            <p:cond delay="0"/>
                                          </p:stCondLst>
                                        </p:cTn>
                                        <p:tgtEl>
                                          <p:spTgt spid="9221"/>
                                        </p:tgtEl>
                                        <p:attrNameLst>
                                          <p:attrName>style.visibility</p:attrName>
                                        </p:attrNameLst>
                                      </p:cBhvr>
                                      <p:to>
                                        <p:strVal val="visible"/>
                                      </p:to>
                                    </p:set>
                                    <p:animEffect transition="in" filter="fade">
                                      <p:cBhvr>
                                        <p:cTn id="33" dur="1000"/>
                                        <p:tgtEl>
                                          <p:spTgt spid="9221"/>
                                        </p:tgtEl>
                                      </p:cBhvr>
                                    </p:animEffect>
                                    <p:anim calcmode="lin" valueType="num">
                                      <p:cBhvr>
                                        <p:cTn id="34" dur="1000" fill="hold"/>
                                        <p:tgtEl>
                                          <p:spTgt spid="9221"/>
                                        </p:tgtEl>
                                        <p:attrNameLst>
                                          <p:attrName>ppt_x</p:attrName>
                                        </p:attrNameLst>
                                      </p:cBhvr>
                                      <p:tavLst>
                                        <p:tav tm="0">
                                          <p:val>
                                            <p:strVal val="#ppt_x"/>
                                          </p:val>
                                        </p:tav>
                                        <p:tav tm="100000">
                                          <p:val>
                                            <p:strVal val="#ppt_x"/>
                                          </p:val>
                                        </p:tav>
                                      </p:tavLst>
                                    </p:anim>
                                    <p:anim calcmode="lin" valueType="num">
                                      <p:cBhvr>
                                        <p:cTn id="35" dur="1000" fill="hold"/>
                                        <p:tgtEl>
                                          <p:spTgt spid="92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1 Título"/>
          <p:cNvSpPr txBox="1">
            <a:spLocks noGrp="1"/>
          </p:cNvSpPr>
          <p:nvPr>
            <p:ph type="title"/>
          </p:nvPr>
        </p:nvSpPr>
        <p:spPr>
          <a:xfrm>
            <a:off x="457200" y="274638"/>
            <a:ext cx="8229600" cy="850900"/>
          </a:xfrm>
        </p:spPr>
        <p:txBody>
          <a:bodyPr/>
          <a:lstStyle/>
          <a:p>
            <a:pPr eaLnBrk="1"/>
            <a:r>
              <a:rPr smtClean="0">
                <a:latin typeface="Arial" charset="0"/>
              </a:rPr>
              <a:t>Edición del wiki de una versión</a:t>
            </a:r>
          </a:p>
        </p:txBody>
      </p:sp>
      <p:pic>
        <p:nvPicPr>
          <p:cNvPr id="7171" name="Picture 3"/>
          <p:cNvPicPr>
            <a:picLocks noChangeAspect="1" noChangeArrowheads="1"/>
          </p:cNvPicPr>
          <p:nvPr/>
        </p:nvPicPr>
        <p:blipFill>
          <a:blip r:embed="rId3"/>
          <a:srcRect/>
          <a:stretch>
            <a:fillRect/>
          </a:stretch>
        </p:blipFill>
        <p:spPr bwMode="auto">
          <a:xfrm>
            <a:off x="628650" y="1628775"/>
            <a:ext cx="7886700" cy="1552575"/>
          </a:xfrm>
          <a:prstGeom prst="rect">
            <a:avLst/>
          </a:prstGeom>
          <a:ln>
            <a:solidFill>
              <a:schemeClr val="accent2"/>
            </a:solidFill>
          </a:ln>
          <a:effectLst>
            <a:outerShdw dist="35921" dir="2700000" algn="ctr" rotWithShape="0">
              <a:schemeClr val="bg2"/>
            </a:outerShdw>
          </a:effectLst>
          <a:extLst/>
        </p:spPr>
      </p:pic>
      <p:grpSp>
        <p:nvGrpSpPr>
          <p:cNvPr id="4" name="3 Grupo"/>
          <p:cNvGrpSpPr/>
          <p:nvPr/>
        </p:nvGrpSpPr>
        <p:grpSpPr>
          <a:xfrm>
            <a:off x="323528" y="3284984"/>
            <a:ext cx="5353490" cy="3055530"/>
            <a:chOff x="2427430" y="3364243"/>
            <a:chExt cx="6057900" cy="3457575"/>
          </a:xfrm>
          <a:solidFill>
            <a:schemeClr val="bg1"/>
          </a:solidFill>
        </p:grpSpPr>
        <p:pic>
          <p:nvPicPr>
            <p:cNvPr id="7173" name="Picture 5"/>
            <p:cNvPicPr>
              <a:picLocks noChangeAspect="1" noChangeArrowheads="1"/>
            </p:cNvPicPr>
            <p:nvPr/>
          </p:nvPicPr>
          <p:blipFill>
            <a:blip r:embed="rId4">
              <a:extLst/>
            </a:blip>
            <a:srcRect/>
            <a:stretch>
              <a:fillRect/>
            </a:stretch>
          </p:blipFill>
          <p:spPr bwMode="auto">
            <a:xfrm>
              <a:off x="2427430" y="4726318"/>
              <a:ext cx="6038850" cy="2095500"/>
            </a:xfrm>
            <a:prstGeom prst="rect">
              <a:avLst/>
            </a:prstGeom>
            <a:grpFill/>
            <a:ln w="9525">
              <a:noFill/>
              <a:miter lim="800000"/>
              <a:headEnd/>
              <a:tailEnd/>
            </a:ln>
            <a:effectLst/>
            <a:extLst/>
          </p:spPr>
        </p:pic>
        <p:pic>
          <p:nvPicPr>
            <p:cNvPr id="7174" name="Picture 6"/>
            <p:cNvPicPr>
              <a:picLocks noChangeAspect="1" noChangeArrowheads="1"/>
            </p:cNvPicPr>
            <p:nvPr/>
          </p:nvPicPr>
          <p:blipFill>
            <a:blip r:embed="rId5">
              <a:extLst/>
            </a:blip>
            <a:srcRect/>
            <a:stretch>
              <a:fillRect/>
            </a:stretch>
          </p:blipFill>
          <p:spPr bwMode="auto">
            <a:xfrm>
              <a:off x="2427430" y="3364243"/>
              <a:ext cx="6057900" cy="1362075"/>
            </a:xfrm>
            <a:prstGeom prst="rect">
              <a:avLst/>
            </a:prstGeom>
            <a:grpFill/>
            <a:ln w="9525">
              <a:noFill/>
              <a:miter lim="800000"/>
              <a:headEnd/>
              <a:tailEnd/>
            </a:ln>
            <a:effectLst/>
            <a:extLst/>
          </p:spPr>
        </p:pic>
      </p:grpSp>
      <p:pic>
        <p:nvPicPr>
          <p:cNvPr id="7175" name="Picture 7"/>
          <p:cNvPicPr>
            <a:picLocks noChangeAspect="1" noChangeArrowheads="1"/>
          </p:cNvPicPr>
          <p:nvPr/>
        </p:nvPicPr>
        <p:blipFill>
          <a:blip r:embed="rId6"/>
          <a:srcRect/>
          <a:stretch>
            <a:fillRect/>
          </a:stretch>
        </p:blipFill>
        <p:spPr bwMode="auto">
          <a:xfrm>
            <a:off x="2771775" y="5467350"/>
            <a:ext cx="5545138" cy="1130300"/>
          </a:xfrm>
          <a:prstGeom prst="rect">
            <a:avLst/>
          </a:prstGeom>
          <a:noFill/>
          <a:ln w="9525">
            <a:solidFill>
              <a:schemeClr val="tx1"/>
            </a:solidFill>
            <a:miter lim="800000"/>
            <a:headEnd/>
            <a:tailEnd/>
          </a:ln>
        </p:spPr>
      </p:pic>
      <p:pic>
        <p:nvPicPr>
          <p:cNvPr id="7177" name="Picture 9"/>
          <p:cNvPicPr>
            <a:picLocks noChangeAspect="1" noChangeArrowheads="1"/>
          </p:cNvPicPr>
          <p:nvPr/>
        </p:nvPicPr>
        <p:blipFill>
          <a:blip r:embed="rId7"/>
          <a:srcRect/>
          <a:stretch>
            <a:fillRect/>
          </a:stretch>
        </p:blipFill>
        <p:spPr bwMode="auto">
          <a:xfrm>
            <a:off x="5003800" y="3429000"/>
            <a:ext cx="3952875" cy="1714500"/>
          </a:xfrm>
          <a:prstGeom prst="rect">
            <a:avLst/>
          </a:prstGeom>
          <a:noFill/>
          <a:ln w="9525">
            <a:solidFill>
              <a:schemeClr val="accent2"/>
            </a:solidFill>
            <a:miter lim="800000"/>
            <a:headEnd/>
            <a:tailEnd/>
          </a:ln>
        </p:spPr>
      </p:pic>
      <p:sp>
        <p:nvSpPr>
          <p:cNvPr id="13" name="7 Elipse"/>
          <p:cNvSpPr>
            <a:spLocks/>
          </p:cNvSpPr>
          <p:nvPr/>
        </p:nvSpPr>
        <p:spPr bwMode="auto">
          <a:xfrm>
            <a:off x="6875463" y="2636838"/>
            <a:ext cx="865187" cy="268287"/>
          </a:xfrm>
          <a:custGeom>
            <a:avLst/>
            <a:gdLst>
              <a:gd name="T0" fmla="*/ 432048 w 864096"/>
              <a:gd name="T1" fmla="*/ 0 h 267531"/>
              <a:gd name="T2" fmla="*/ 864096 w 864096"/>
              <a:gd name="T3" fmla="*/ 133766 h 267531"/>
              <a:gd name="T4" fmla="*/ 432048 w 864096"/>
              <a:gd name="T5" fmla="*/ 267531 h 267531"/>
              <a:gd name="T6" fmla="*/ 0 w 864096"/>
              <a:gd name="T7" fmla="*/ 133766 h 267531"/>
              <a:gd name="T8" fmla="*/ 126544 w 864096"/>
              <a:gd name="T9" fmla="*/ 39179 h 267531"/>
              <a:gd name="T10" fmla="*/ 126544 w 864096"/>
              <a:gd name="T11" fmla="*/ 228352 h 267531"/>
              <a:gd name="T12" fmla="*/ 737552 w 864096"/>
              <a:gd name="T13" fmla="*/ 228352 h 267531"/>
              <a:gd name="T14" fmla="*/ 737552 w 864096"/>
              <a:gd name="T15" fmla="*/ 39179 h 267531"/>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126544 w 864096"/>
              <a:gd name="T25" fmla="*/ 39179 h 267531"/>
              <a:gd name="T26" fmla="*/ 737552 w 864096"/>
              <a:gd name="T27" fmla="*/ 228352 h 2675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4096" h="267531">
                <a:moveTo>
                  <a:pt x="0" y="133766"/>
                </a:moveTo>
                <a:lnTo>
                  <a:pt x="0" y="133766"/>
                </a:lnTo>
                <a:cubicBezTo>
                  <a:pt x="0" y="133766"/>
                  <a:pt x="0" y="133766"/>
                  <a:pt x="0" y="133766"/>
                </a:cubicBezTo>
                <a:cubicBezTo>
                  <a:pt x="0" y="207643"/>
                  <a:pt x="193434" y="267533"/>
                  <a:pt x="432048" y="267533"/>
                </a:cubicBezTo>
                <a:cubicBezTo>
                  <a:pt x="670661" y="267533"/>
                  <a:pt x="864096" y="207643"/>
                  <a:pt x="864096" y="133767"/>
                </a:cubicBezTo>
                <a:cubicBezTo>
                  <a:pt x="864096" y="59890"/>
                  <a:pt x="670661" y="1"/>
                  <a:pt x="432048" y="1"/>
                </a:cubicBezTo>
                <a:cubicBezTo>
                  <a:pt x="193435" y="0"/>
                  <a:pt x="1" y="59889"/>
                  <a:pt x="0" y="133766"/>
                </a:cubicBezTo>
                <a:close/>
              </a:path>
            </a:pathLst>
          </a:custGeom>
          <a:noFill/>
          <a:ln w="25402">
            <a:solidFill>
              <a:srgbClr val="C0504D"/>
            </a:solidFill>
            <a:prstDash val="solid"/>
            <a:round/>
            <a:headEnd/>
            <a:tailEnd/>
          </a:ln>
        </p:spPr>
        <p:txBody>
          <a:bodyPr anchor="ctr" anchorCtr="1"/>
          <a:lstStyle/>
          <a:p>
            <a:endParaRPr lang="en-US"/>
          </a:p>
        </p:txBody>
      </p:sp>
      <p:cxnSp>
        <p:nvCxnSpPr>
          <p:cNvPr id="6" name="5 Conector recto de flecha"/>
          <p:cNvCxnSpPr>
            <a:stCxn id="13" idx="3"/>
          </p:cNvCxnSpPr>
          <p:nvPr/>
        </p:nvCxnSpPr>
        <p:spPr>
          <a:xfrm flipH="1">
            <a:off x="5659438" y="2770188"/>
            <a:ext cx="1216025" cy="51435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8" name="7 Elipse"/>
          <p:cNvSpPr>
            <a:spLocks/>
          </p:cNvSpPr>
          <p:nvPr/>
        </p:nvSpPr>
        <p:spPr bwMode="auto">
          <a:xfrm>
            <a:off x="971550" y="6032500"/>
            <a:ext cx="733425" cy="339725"/>
          </a:xfrm>
          <a:custGeom>
            <a:avLst/>
            <a:gdLst>
              <a:gd name="T0" fmla="*/ 366365 w 732730"/>
              <a:gd name="T1" fmla="*/ 0 h 339963"/>
              <a:gd name="T2" fmla="*/ 732730 w 732730"/>
              <a:gd name="T3" fmla="*/ 169982 h 339963"/>
              <a:gd name="T4" fmla="*/ 366365 w 732730"/>
              <a:gd name="T5" fmla="*/ 339963 h 339963"/>
              <a:gd name="T6" fmla="*/ 0 w 732730"/>
              <a:gd name="T7" fmla="*/ 169982 h 339963"/>
              <a:gd name="T8" fmla="*/ 107306 w 732730"/>
              <a:gd name="T9" fmla="*/ 49786 h 339963"/>
              <a:gd name="T10" fmla="*/ 107306 w 732730"/>
              <a:gd name="T11" fmla="*/ 290177 h 339963"/>
              <a:gd name="T12" fmla="*/ 625424 w 732730"/>
              <a:gd name="T13" fmla="*/ 290177 h 339963"/>
              <a:gd name="T14" fmla="*/ 625424 w 732730"/>
              <a:gd name="T15" fmla="*/ 49786 h 339963"/>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107306 w 732730"/>
              <a:gd name="T25" fmla="*/ 49786 h 339963"/>
              <a:gd name="T26" fmla="*/ 625424 w 732730"/>
              <a:gd name="T27" fmla="*/ 290177 h 3399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32730" h="339963">
                <a:moveTo>
                  <a:pt x="0" y="169982"/>
                </a:moveTo>
                <a:lnTo>
                  <a:pt x="0" y="169982"/>
                </a:lnTo>
                <a:cubicBezTo>
                  <a:pt x="0" y="263860"/>
                  <a:pt x="164027" y="339963"/>
                  <a:pt x="366364" y="339964"/>
                </a:cubicBezTo>
                <a:cubicBezTo>
                  <a:pt x="568702" y="339964"/>
                  <a:pt x="732730" y="263860"/>
                  <a:pt x="732730" y="169982"/>
                </a:cubicBezTo>
                <a:cubicBezTo>
                  <a:pt x="732730" y="76103"/>
                  <a:pt x="568702" y="0"/>
                  <a:pt x="366365" y="0"/>
                </a:cubicBezTo>
                <a:cubicBezTo>
                  <a:pt x="164027" y="0"/>
                  <a:pt x="0" y="76103"/>
                  <a:pt x="0" y="169982"/>
                </a:cubicBezTo>
                <a:close/>
              </a:path>
            </a:pathLst>
          </a:custGeom>
          <a:noFill/>
          <a:ln w="25402">
            <a:solidFill>
              <a:srgbClr val="C0504D"/>
            </a:solidFill>
            <a:prstDash val="solid"/>
            <a:round/>
            <a:headEnd/>
            <a:tailEnd/>
          </a:ln>
        </p:spPr>
        <p:txBody>
          <a:bodyPr anchor="ctr" anchorCtr="1"/>
          <a:lstStyle/>
          <a:p>
            <a:endParaRPr lang="en-US"/>
          </a:p>
        </p:txBody>
      </p:sp>
      <p:cxnSp>
        <p:nvCxnSpPr>
          <p:cNvPr id="19" name="18 Conector curvado"/>
          <p:cNvCxnSpPr>
            <a:stCxn id="18" idx="2"/>
            <a:endCxn id="7175" idx="1"/>
          </p:cNvCxnSpPr>
          <p:nvPr/>
        </p:nvCxnSpPr>
        <p:spPr>
          <a:xfrm rot="5400000" flipH="1" flipV="1">
            <a:off x="1885156" y="5485607"/>
            <a:ext cx="339725" cy="1433512"/>
          </a:xfrm>
          <a:prstGeom prst="curvedConnector4">
            <a:avLst>
              <a:gd name="adj1" fmla="val -67243"/>
              <a:gd name="adj2" fmla="val 62776"/>
            </a:avLst>
          </a:prstGeom>
          <a:ln>
            <a:prstDash val="dash"/>
            <a:tailEnd type="arrow"/>
          </a:ln>
        </p:spPr>
        <p:style>
          <a:lnRef idx="3">
            <a:schemeClr val="accent2"/>
          </a:lnRef>
          <a:fillRef idx="0">
            <a:schemeClr val="accent2"/>
          </a:fillRef>
          <a:effectRef idx="2">
            <a:schemeClr val="accent2"/>
          </a:effectRef>
          <a:fontRef idx="minor">
            <a:schemeClr val="tx1"/>
          </a:fontRef>
        </p:style>
      </p:cxnSp>
      <p:sp>
        <p:nvSpPr>
          <p:cNvPr id="22" name="7 Elipse"/>
          <p:cNvSpPr>
            <a:spLocks/>
          </p:cNvSpPr>
          <p:nvPr/>
        </p:nvSpPr>
        <p:spPr bwMode="auto">
          <a:xfrm>
            <a:off x="279400" y="6032500"/>
            <a:ext cx="731838" cy="339725"/>
          </a:xfrm>
          <a:custGeom>
            <a:avLst/>
            <a:gdLst>
              <a:gd name="T0" fmla="*/ 366365 w 732730"/>
              <a:gd name="T1" fmla="*/ 0 h 339963"/>
              <a:gd name="T2" fmla="*/ 732730 w 732730"/>
              <a:gd name="T3" fmla="*/ 169982 h 339963"/>
              <a:gd name="T4" fmla="*/ 366365 w 732730"/>
              <a:gd name="T5" fmla="*/ 339963 h 339963"/>
              <a:gd name="T6" fmla="*/ 0 w 732730"/>
              <a:gd name="T7" fmla="*/ 169982 h 339963"/>
              <a:gd name="T8" fmla="*/ 107306 w 732730"/>
              <a:gd name="T9" fmla="*/ 49786 h 339963"/>
              <a:gd name="T10" fmla="*/ 107306 w 732730"/>
              <a:gd name="T11" fmla="*/ 290177 h 339963"/>
              <a:gd name="T12" fmla="*/ 625424 w 732730"/>
              <a:gd name="T13" fmla="*/ 290177 h 339963"/>
              <a:gd name="T14" fmla="*/ 625424 w 732730"/>
              <a:gd name="T15" fmla="*/ 49786 h 339963"/>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107306 w 732730"/>
              <a:gd name="T25" fmla="*/ 49786 h 339963"/>
              <a:gd name="T26" fmla="*/ 625424 w 732730"/>
              <a:gd name="T27" fmla="*/ 290177 h 3399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32730" h="339963">
                <a:moveTo>
                  <a:pt x="0" y="169982"/>
                </a:moveTo>
                <a:lnTo>
                  <a:pt x="0" y="169982"/>
                </a:lnTo>
                <a:cubicBezTo>
                  <a:pt x="0" y="263860"/>
                  <a:pt x="164027" y="339963"/>
                  <a:pt x="366364" y="339964"/>
                </a:cubicBezTo>
                <a:cubicBezTo>
                  <a:pt x="568702" y="339964"/>
                  <a:pt x="732730" y="263860"/>
                  <a:pt x="732730" y="169982"/>
                </a:cubicBezTo>
                <a:cubicBezTo>
                  <a:pt x="732730" y="76103"/>
                  <a:pt x="568702" y="0"/>
                  <a:pt x="366365" y="0"/>
                </a:cubicBezTo>
                <a:cubicBezTo>
                  <a:pt x="164027" y="0"/>
                  <a:pt x="0" y="76103"/>
                  <a:pt x="0" y="169982"/>
                </a:cubicBezTo>
                <a:close/>
              </a:path>
            </a:pathLst>
          </a:custGeom>
          <a:noFill/>
          <a:ln w="25402">
            <a:solidFill>
              <a:srgbClr val="C0504D"/>
            </a:solidFill>
            <a:prstDash val="solid"/>
            <a:round/>
            <a:headEnd/>
            <a:tailEnd/>
          </a:ln>
        </p:spPr>
        <p:txBody>
          <a:bodyPr anchor="ctr" anchorCtr="1"/>
          <a:lstStyle/>
          <a:p>
            <a:endParaRPr lang="en-US"/>
          </a:p>
        </p:txBody>
      </p:sp>
      <p:cxnSp>
        <p:nvCxnSpPr>
          <p:cNvPr id="23" name="22 Conector curvado"/>
          <p:cNvCxnSpPr>
            <a:stCxn id="22" idx="0"/>
            <a:endCxn id="7177" idx="1"/>
          </p:cNvCxnSpPr>
          <p:nvPr/>
        </p:nvCxnSpPr>
        <p:spPr>
          <a:xfrm rot="5400000" flipH="1" flipV="1">
            <a:off x="1951832" y="2980531"/>
            <a:ext cx="1746250" cy="4357687"/>
          </a:xfrm>
          <a:prstGeom prst="curvedConnector2">
            <a:avLst/>
          </a:prstGeom>
          <a:ln>
            <a:prstDash val="dash"/>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par>
                          <p:cTn id="7" fill="hold">
                            <p:stCondLst>
                              <p:cond delay="0"/>
                            </p:stCondLst>
                            <p:childTnLst>
                              <p:par>
                                <p:cTn id="8" presetID="16" presetClass="entr" presetSubtype="21" fill="hold"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7175"/>
                                        </p:tgtEl>
                                        <p:attrNameLst>
                                          <p:attrName>style.visibility</p:attrName>
                                        </p:attrNameLst>
                                      </p:cBhvr>
                                      <p:to>
                                        <p:strVal val="visible"/>
                                      </p:to>
                                    </p:set>
                                    <p:anim calcmode="lin" valueType="num">
                                      <p:cBhvr additive="base">
                                        <p:cTn id="23" dur="500" fill="hold"/>
                                        <p:tgtEl>
                                          <p:spTgt spid="7175"/>
                                        </p:tgtEl>
                                        <p:attrNameLst>
                                          <p:attrName>ppt_x</p:attrName>
                                        </p:attrNameLst>
                                      </p:cBhvr>
                                      <p:tavLst>
                                        <p:tav tm="0">
                                          <p:val>
                                            <p:strVal val="#ppt_x"/>
                                          </p:val>
                                        </p:tav>
                                        <p:tav tm="100000">
                                          <p:val>
                                            <p:strVal val="#ppt_x"/>
                                          </p:val>
                                        </p:tav>
                                      </p:tavLst>
                                    </p:anim>
                                    <p:anim calcmode="lin" valueType="num">
                                      <p:cBhvr additive="base">
                                        <p:cTn id="24" dur="500" fill="hold"/>
                                        <p:tgtEl>
                                          <p:spTgt spid="717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childTnLst>
                          </p:cTn>
                        </p:par>
                        <p:par>
                          <p:cTn id="34" fill="hold">
                            <p:stCondLst>
                              <p:cond delay="1000"/>
                            </p:stCondLst>
                            <p:childTnLst>
                              <p:par>
                                <p:cTn id="35" presetID="53" presetClass="entr" presetSubtype="16" fill="hold" nodeType="afterEffect">
                                  <p:stCondLst>
                                    <p:cond delay="0"/>
                                  </p:stCondLst>
                                  <p:childTnLst>
                                    <p:set>
                                      <p:cBhvr>
                                        <p:cTn id="36" dur="1" fill="hold">
                                          <p:stCondLst>
                                            <p:cond delay="0"/>
                                          </p:stCondLst>
                                        </p:cTn>
                                        <p:tgtEl>
                                          <p:spTgt spid="7177"/>
                                        </p:tgtEl>
                                        <p:attrNameLst>
                                          <p:attrName>style.visibility</p:attrName>
                                        </p:attrNameLst>
                                      </p:cBhvr>
                                      <p:to>
                                        <p:strVal val="visible"/>
                                      </p:to>
                                    </p:set>
                                    <p:anim calcmode="lin" valueType="num">
                                      <p:cBhvr>
                                        <p:cTn id="37" dur="500" fill="hold"/>
                                        <p:tgtEl>
                                          <p:spTgt spid="7177"/>
                                        </p:tgtEl>
                                        <p:attrNameLst>
                                          <p:attrName>ppt_w</p:attrName>
                                        </p:attrNameLst>
                                      </p:cBhvr>
                                      <p:tavLst>
                                        <p:tav tm="0">
                                          <p:val>
                                            <p:fltVal val="0"/>
                                          </p:val>
                                        </p:tav>
                                        <p:tav tm="100000">
                                          <p:val>
                                            <p:strVal val="#ppt_w"/>
                                          </p:val>
                                        </p:tav>
                                      </p:tavLst>
                                    </p:anim>
                                    <p:anim calcmode="lin" valueType="num">
                                      <p:cBhvr>
                                        <p:cTn id="38" dur="500" fill="hold"/>
                                        <p:tgtEl>
                                          <p:spTgt spid="7177"/>
                                        </p:tgtEl>
                                        <p:attrNameLst>
                                          <p:attrName>ppt_h</p:attrName>
                                        </p:attrNameLst>
                                      </p:cBhvr>
                                      <p:tavLst>
                                        <p:tav tm="0">
                                          <p:val>
                                            <p:fltVal val="0"/>
                                          </p:val>
                                        </p:tav>
                                        <p:tav tm="100000">
                                          <p:val>
                                            <p:strVal val="#ppt_h"/>
                                          </p:val>
                                        </p:tav>
                                      </p:tavLst>
                                    </p:anim>
                                    <p:animEffect transition="in" filter="fade">
                                      <p:cBhvr>
                                        <p:cTn id="39" dur="5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8" grpId="0" animBg="1"/>
      <p:bldP spid="22"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1 Título"/>
          <p:cNvSpPr txBox="1">
            <a:spLocks noGrp="1"/>
          </p:cNvSpPr>
          <p:nvPr>
            <p:ph type="title"/>
          </p:nvPr>
        </p:nvSpPr>
        <p:spPr>
          <a:xfrm>
            <a:off x="457200" y="274638"/>
            <a:ext cx="8229600" cy="850900"/>
          </a:xfrm>
        </p:spPr>
        <p:txBody>
          <a:bodyPr/>
          <a:lstStyle/>
          <a:p>
            <a:pPr eaLnBrk="1"/>
            <a:r>
              <a:rPr smtClean="0">
                <a:latin typeface="Arial" charset="0"/>
              </a:rPr>
              <a:t>Creación de un foro </a:t>
            </a:r>
          </a:p>
        </p:txBody>
      </p:sp>
      <p:pic>
        <p:nvPicPr>
          <p:cNvPr id="174082" name="Picture 2"/>
          <p:cNvPicPr>
            <a:picLocks noChangeAspect="1" noChangeArrowheads="1"/>
          </p:cNvPicPr>
          <p:nvPr/>
        </p:nvPicPr>
        <p:blipFill>
          <a:blip r:embed="rId3"/>
          <a:srcRect/>
          <a:stretch>
            <a:fillRect/>
          </a:stretch>
        </p:blipFill>
        <p:spPr bwMode="auto">
          <a:xfrm>
            <a:off x="508000" y="1844675"/>
            <a:ext cx="790575" cy="276225"/>
          </a:xfrm>
          <a:prstGeom prst="rect">
            <a:avLst/>
          </a:prstGeom>
          <a:noFill/>
          <a:ln w="9525">
            <a:solidFill>
              <a:schemeClr val="accent2"/>
            </a:solidFill>
            <a:miter lim="800000"/>
            <a:headEnd/>
            <a:tailEnd/>
          </a:ln>
        </p:spPr>
      </p:pic>
      <p:pic>
        <p:nvPicPr>
          <p:cNvPr id="174083" name="Picture 3"/>
          <p:cNvPicPr>
            <a:picLocks noChangeAspect="1" noChangeArrowheads="1"/>
          </p:cNvPicPr>
          <p:nvPr/>
        </p:nvPicPr>
        <p:blipFill>
          <a:blip r:embed="rId4"/>
          <a:srcRect/>
          <a:stretch>
            <a:fillRect/>
          </a:stretch>
        </p:blipFill>
        <p:spPr bwMode="auto">
          <a:xfrm>
            <a:off x="1619250" y="1844675"/>
            <a:ext cx="4181475" cy="1552575"/>
          </a:xfrm>
          <a:prstGeom prst="rect">
            <a:avLst/>
          </a:prstGeom>
          <a:noFill/>
          <a:ln w="9525">
            <a:solidFill>
              <a:schemeClr val="accent2"/>
            </a:solidFill>
            <a:miter lim="800000"/>
            <a:headEnd/>
            <a:tailEnd/>
          </a:ln>
        </p:spPr>
      </p:pic>
      <p:pic>
        <p:nvPicPr>
          <p:cNvPr id="10244" name="Picture 4"/>
          <p:cNvPicPr>
            <a:picLocks noChangeAspect="1" noChangeArrowheads="1"/>
          </p:cNvPicPr>
          <p:nvPr/>
        </p:nvPicPr>
        <p:blipFill>
          <a:blip r:embed="rId5"/>
          <a:srcRect/>
          <a:stretch>
            <a:fillRect/>
          </a:stretch>
        </p:blipFill>
        <p:spPr bwMode="auto">
          <a:xfrm>
            <a:off x="508000" y="5273675"/>
            <a:ext cx="6353175" cy="971550"/>
          </a:xfrm>
          <a:prstGeom prst="rect">
            <a:avLst/>
          </a:prstGeom>
          <a:noFill/>
          <a:ln w="9525">
            <a:noFill/>
            <a:miter lim="800000"/>
            <a:headEnd/>
            <a:tailEnd/>
          </a:ln>
        </p:spPr>
      </p:pic>
      <p:pic>
        <p:nvPicPr>
          <p:cNvPr id="10246" name="Picture 6"/>
          <p:cNvPicPr>
            <a:picLocks noChangeAspect="1" noChangeArrowheads="1"/>
          </p:cNvPicPr>
          <p:nvPr/>
        </p:nvPicPr>
        <p:blipFill>
          <a:blip r:embed="rId6"/>
          <a:srcRect/>
          <a:stretch>
            <a:fillRect/>
          </a:stretch>
        </p:blipFill>
        <p:spPr bwMode="auto">
          <a:xfrm>
            <a:off x="3635375" y="3573463"/>
            <a:ext cx="5133975" cy="1447800"/>
          </a:xfrm>
          <a:prstGeom prst="rect">
            <a:avLst/>
          </a:prstGeom>
          <a:ln w="9525">
            <a:solidFill>
              <a:schemeClr val="tx1"/>
            </a:solidFill>
            <a:miter lim="800000"/>
            <a:headEnd/>
            <a:tailEnd/>
          </a:ln>
          <a:effectLst>
            <a:outerShdw blurRad="292100" dist="139700" dir="2700000" algn="tl" rotWithShape="0">
              <a:srgbClr val="333333">
                <a:alpha val="65000"/>
              </a:srgbClr>
            </a:outerShdw>
          </a:effectLst>
          <a:extLst/>
        </p:spPr>
      </p:pic>
      <p:sp>
        <p:nvSpPr>
          <p:cNvPr id="9" name="6 Flecha curvada hacia la izquierda"/>
          <p:cNvSpPr/>
          <p:nvPr/>
        </p:nvSpPr>
        <p:spPr>
          <a:xfrm rot="19911559" flipH="1">
            <a:off x="782958" y="2197893"/>
            <a:ext cx="597811" cy="1085072"/>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25000"/>
              <a:gd name="f11" fmla="val 50000"/>
              <a:gd name="f12" fmla="+- 0 0 -270"/>
              <a:gd name="f13" fmla="+- 0 0 -90"/>
              <a:gd name="f14" fmla="+- 0 0 -180"/>
              <a:gd name="f15" fmla="abs f4"/>
              <a:gd name="f16" fmla="abs f5"/>
              <a:gd name="f17" fmla="abs f6"/>
              <a:gd name="f18" fmla="*/ f12 f0 1"/>
              <a:gd name="f19" fmla="*/ f13 f0 1"/>
              <a:gd name="f20" fmla="*/ f14 f0 1"/>
              <a:gd name="f21" fmla="?: f15 f4 1"/>
              <a:gd name="f22" fmla="?: f16 f5 1"/>
              <a:gd name="f23" fmla="?: f17 f6 1"/>
              <a:gd name="f24" fmla="*/ f18 1 f3"/>
              <a:gd name="f25" fmla="*/ f19 1 f3"/>
              <a:gd name="f26" fmla="*/ f20 1 f3"/>
              <a:gd name="f27" fmla="*/ f21 1 21600"/>
              <a:gd name="f28" fmla="*/ f22 1 21600"/>
              <a:gd name="f29" fmla="*/ 21600 f21 1"/>
              <a:gd name="f30" fmla="*/ 21600 f22 1"/>
              <a:gd name="f31" fmla="+- f24 0 f1"/>
              <a:gd name="f32" fmla="+- f25 0 f1"/>
              <a:gd name="f33" fmla="+- f26 0 f1"/>
              <a:gd name="f34" fmla="min f28 f27"/>
              <a:gd name="f35" fmla="*/ f29 1 f23"/>
              <a:gd name="f36" fmla="*/ f30 1 f23"/>
              <a:gd name="f37" fmla="val f35"/>
              <a:gd name="f38" fmla="val f36"/>
              <a:gd name="f39" fmla="*/ f7 f34 1"/>
              <a:gd name="f40" fmla="+- f38 0 f7"/>
              <a:gd name="f41" fmla="+- f37 0 f7"/>
              <a:gd name="f42" fmla="*/ f37 f34 1"/>
              <a:gd name="f43" fmla="*/ f38 f34 1"/>
              <a:gd name="f44" fmla="*/ f40 1 2"/>
              <a:gd name="f45" fmla="min f41 f40"/>
              <a:gd name="f46" fmla="*/ f41 f41 1"/>
              <a:gd name="f47" fmla="*/ f41 f34 1"/>
              <a:gd name="f48" fmla="*/ f45 f10 1"/>
              <a:gd name="f49" fmla="*/ f45 f11 1"/>
              <a:gd name="f50" fmla="*/ f48 1 100000"/>
              <a:gd name="f51" fmla="*/ f49 1 100000"/>
              <a:gd name="f52" fmla="+- f50 f51 0"/>
              <a:gd name="f53" fmla="*/ f50 f50 1"/>
              <a:gd name="f54" fmla="+- f51 0 f50"/>
              <a:gd name="f55" fmla="*/ f51 1 2"/>
              <a:gd name="f56" fmla="+- f7 f50 0"/>
              <a:gd name="f57" fmla="+- 0 0 f50"/>
              <a:gd name="f58" fmla="*/ f50 1 2"/>
              <a:gd name="f59" fmla="*/ f52 1 4"/>
              <a:gd name="f60" fmla="+- f46 0 f53"/>
              <a:gd name="f61" fmla="*/ f54 1 2"/>
              <a:gd name="f62" fmla="+- f38 0 f55"/>
              <a:gd name="f63" fmla="+- 0 0 f58"/>
              <a:gd name="f64" fmla="+- 0 0 f57"/>
              <a:gd name="f65" fmla="*/ f56 f34 1"/>
              <a:gd name="f66" fmla="*/ f58 f34 1"/>
              <a:gd name="f67" fmla="+- f44 0 f59"/>
              <a:gd name="f68" fmla="sqrt f60"/>
              <a:gd name="f69" fmla="+- 0 0 f63"/>
              <a:gd name="f70" fmla="*/ f62 f34 1"/>
              <a:gd name="f71" fmla="*/ f67 2 1"/>
              <a:gd name="f72" fmla="+- f67 f50 0"/>
              <a:gd name="f73" fmla="*/ f68 f67 1"/>
              <a:gd name="f74" fmla="*/ f67 f34 1"/>
              <a:gd name="f75" fmla="*/ f71 f71 1"/>
              <a:gd name="f76" fmla="*/ f73 1 f41"/>
              <a:gd name="f77" fmla="+- f67 f72 0"/>
              <a:gd name="f78" fmla="*/ f72 f34 1"/>
              <a:gd name="f79" fmla="+- f75 0 f53"/>
              <a:gd name="f80" fmla="+- f67 f76 0"/>
              <a:gd name="f81" fmla="+- f72 f76 0"/>
              <a:gd name="f82" fmla="+- 0 0 f76"/>
              <a:gd name="f83" fmla="*/ f77 1 2"/>
              <a:gd name="f84" fmla="sqrt f79"/>
              <a:gd name="f85" fmla="+- f80 0 f61"/>
              <a:gd name="f86" fmla="+- f81 f61 0"/>
              <a:gd name="f87" fmla="+- 0 0 f82"/>
              <a:gd name="f88" fmla="*/ f80 f34 1"/>
              <a:gd name="f89" fmla="*/ f83 f34 1"/>
              <a:gd name="f90" fmla="*/ f84 f41 1"/>
              <a:gd name="f91" fmla="at2 f64 f87"/>
              <a:gd name="f92" fmla="*/ f85 f34 1"/>
              <a:gd name="f93" fmla="*/ f86 f34 1"/>
              <a:gd name="f94" fmla="+- f91 f1 0"/>
              <a:gd name="f95" fmla="*/ f90 1 f71"/>
              <a:gd name="f96" fmla="*/ f94 f8 1"/>
              <a:gd name="f97" fmla="+- 0 0 f95"/>
              <a:gd name="f98" fmla="*/ f96 1 f0"/>
              <a:gd name="f99" fmla="+- 0 0 f97"/>
              <a:gd name="f100" fmla="+- 0 0 f98"/>
              <a:gd name="f101" fmla="at2 f99 f69"/>
              <a:gd name="f102" fmla="val f100"/>
              <a:gd name="f103" fmla="+- f101 f1 0"/>
              <a:gd name="f104" fmla="+- 0 0 f102"/>
              <a:gd name="f105" fmla="*/ f103 f8 1"/>
              <a:gd name="f106" fmla="*/ f104 f0 1"/>
              <a:gd name="f107" fmla="*/ f105 1 f0"/>
              <a:gd name="f108" fmla="*/ f106 1 f8"/>
              <a:gd name="f109" fmla="+- 0 0 f107"/>
              <a:gd name="f110" fmla="+- f108 0 f1"/>
              <a:gd name="f111" fmla="val f109"/>
              <a:gd name="f112" fmla="+- 0 0 f111"/>
              <a:gd name="f113" fmla="*/ f112 f0 1"/>
              <a:gd name="f114" fmla="*/ f113 1 f8"/>
              <a:gd name="f115" fmla="+- f114 0 f1"/>
              <a:gd name="f116" fmla="+- f115 0 f110"/>
              <a:gd name="f117" fmla="+- f110 f115 0"/>
              <a:gd name="f118" fmla="+- 0 0 f115"/>
            </a:gdLst>
            <a:ahLst/>
            <a:cxnLst>
              <a:cxn ang="3cd4">
                <a:pos x="hc" y="t"/>
              </a:cxn>
              <a:cxn ang="0">
                <a:pos x="r" y="vc"/>
              </a:cxn>
              <a:cxn ang="cd4">
                <a:pos x="hc" y="b"/>
              </a:cxn>
              <a:cxn ang="cd2">
                <a:pos x="l" y="vc"/>
              </a:cxn>
              <a:cxn ang="f31">
                <a:pos x="f39" y="f66"/>
              </a:cxn>
              <a:cxn ang="f31">
                <a:pos x="f65" y="f92"/>
              </a:cxn>
              <a:cxn ang="f32">
                <a:pos x="f39" y="f70"/>
              </a:cxn>
              <a:cxn ang="f33">
                <a:pos x="f65" y="f93"/>
              </a:cxn>
              <a:cxn ang="f32">
                <a:pos x="f42" y="f89"/>
              </a:cxn>
            </a:cxnLst>
            <a:rect l="f39" t="f39" r="f42" b="f43"/>
            <a:pathLst>
              <a:path stroke="0">
                <a:moveTo>
                  <a:pt x="f39" y="f70"/>
                </a:moveTo>
                <a:lnTo>
                  <a:pt x="f65" y="f92"/>
                </a:lnTo>
                <a:lnTo>
                  <a:pt x="f65" y="f88"/>
                </a:lnTo>
                <a:arcTo wR="f47" hR="f74" stAng="f110" swAng="f116"/>
                <a:arcTo wR="f47" hR="f74" stAng="f118" swAng="f117"/>
                <a:lnTo>
                  <a:pt x="f65" y="f93"/>
                </a:lnTo>
                <a:close/>
              </a:path>
              <a:path stroke="0">
                <a:moveTo>
                  <a:pt x="f42" y="f78"/>
                </a:moveTo>
                <a:arcTo wR="f47" hR="f74" stAng="f7" swAng="f9"/>
                <a:lnTo>
                  <a:pt x="f39" y="f39"/>
                </a:lnTo>
                <a:arcTo wR="f47" hR="f74" stAng="f2" swAng="f1"/>
                <a:close/>
              </a:path>
              <a:path fill="none">
                <a:moveTo>
                  <a:pt x="f42" y="f78"/>
                </a:moveTo>
                <a:arcTo wR="f47" hR="f74" stAng="f7" swAng="f9"/>
                <a:lnTo>
                  <a:pt x="f39" y="f39"/>
                </a:lnTo>
                <a:arcTo wR="f47" hR="f74" stAng="f2" swAng="f1"/>
                <a:lnTo>
                  <a:pt x="f42" y="f78"/>
                </a:lnTo>
                <a:arcTo wR="f47" hR="f74" stAng="f7" swAng="f110"/>
                <a:lnTo>
                  <a:pt x="f65" y="f93"/>
                </a:lnTo>
                <a:lnTo>
                  <a:pt x="f39" y="f70"/>
                </a:lnTo>
                <a:lnTo>
                  <a:pt x="f65" y="f92"/>
                </a:lnTo>
                <a:lnTo>
                  <a:pt x="f65" y="f88"/>
                </a:lnTo>
                <a:arcTo wR="f47" hR="f74" stAng="f110" swAng="f116"/>
              </a:path>
            </a:pathLst>
          </a:custGeom>
          <a:solidFill>
            <a:srgbClr val="C0504D"/>
          </a:solidFill>
          <a:ln w="25402">
            <a:solidFill>
              <a:srgbClr val="8C3836"/>
            </a:solidFill>
            <a:prstDash val="solid"/>
          </a:ln>
          <a:effectLst>
            <a:reflection endPos="0" dir="5400000" sy="-100000" algn="bl" rotWithShape="0"/>
          </a:effectLst>
        </p:spPr>
        <p:txBody>
          <a:bodyPr anchor="ctr" anchorCtr="1"/>
          <a:lstStyle/>
          <a:p>
            <a:pPr algn="ctr" fontAlgn="auto">
              <a:spcBef>
                <a:spcPts val="0"/>
              </a:spcBef>
              <a:spcAft>
                <a:spcPts val="0"/>
              </a:spcAft>
              <a:defRPr sz="1800" b="0" i="0" u="none" strike="noStrike" kern="0" cap="none" spc="0" baseline="0">
                <a:solidFill>
                  <a:srgbClr val="000000"/>
                </a:solidFill>
                <a:uFillTx/>
              </a:defRPr>
            </a:pPr>
            <a:endParaRPr lang="es-ES">
              <a:solidFill>
                <a:srgbClr val="000000"/>
              </a:solidFill>
              <a:latin typeface="Arial"/>
              <a:cs typeface="+mn-cs"/>
            </a:endParaRPr>
          </a:p>
        </p:txBody>
      </p:sp>
      <p:sp>
        <p:nvSpPr>
          <p:cNvPr id="10" name="7 Elipse"/>
          <p:cNvSpPr>
            <a:spLocks/>
          </p:cNvSpPr>
          <p:nvPr/>
        </p:nvSpPr>
        <p:spPr bwMode="auto">
          <a:xfrm>
            <a:off x="1908175" y="3068638"/>
            <a:ext cx="657225" cy="339725"/>
          </a:xfrm>
          <a:custGeom>
            <a:avLst/>
            <a:gdLst>
              <a:gd name="T0" fmla="*/ 328744 w 657488"/>
              <a:gd name="T1" fmla="*/ 0 h 339963"/>
              <a:gd name="T2" fmla="*/ 657488 w 657488"/>
              <a:gd name="T3" fmla="*/ 169982 h 339963"/>
              <a:gd name="T4" fmla="*/ 328744 w 657488"/>
              <a:gd name="T5" fmla="*/ 339963 h 339963"/>
              <a:gd name="T6" fmla="*/ 0 w 657488"/>
              <a:gd name="T7" fmla="*/ 169982 h 339963"/>
              <a:gd name="T8" fmla="*/ 96287 w 657488"/>
              <a:gd name="T9" fmla="*/ 49786 h 339963"/>
              <a:gd name="T10" fmla="*/ 96287 w 657488"/>
              <a:gd name="T11" fmla="*/ 290177 h 339963"/>
              <a:gd name="T12" fmla="*/ 561201 w 657488"/>
              <a:gd name="T13" fmla="*/ 290177 h 339963"/>
              <a:gd name="T14" fmla="*/ 561201 w 657488"/>
              <a:gd name="T15" fmla="*/ 49786 h 339963"/>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96287 w 657488"/>
              <a:gd name="T25" fmla="*/ 49786 h 339963"/>
              <a:gd name="T26" fmla="*/ 561201 w 657488"/>
              <a:gd name="T27" fmla="*/ 290177 h 3399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57488" h="339963">
                <a:moveTo>
                  <a:pt x="0" y="169982"/>
                </a:moveTo>
                <a:lnTo>
                  <a:pt x="0" y="169982"/>
                </a:lnTo>
                <a:cubicBezTo>
                  <a:pt x="0" y="263860"/>
                  <a:pt x="147183" y="339963"/>
                  <a:pt x="328743" y="339964"/>
                </a:cubicBezTo>
                <a:cubicBezTo>
                  <a:pt x="510304" y="339964"/>
                  <a:pt x="657488" y="263860"/>
                  <a:pt x="657488" y="169982"/>
                </a:cubicBezTo>
                <a:cubicBezTo>
                  <a:pt x="657488" y="76103"/>
                  <a:pt x="510304" y="0"/>
                  <a:pt x="328744" y="0"/>
                </a:cubicBezTo>
                <a:cubicBezTo>
                  <a:pt x="147183" y="0"/>
                  <a:pt x="0" y="76103"/>
                  <a:pt x="0" y="169982"/>
                </a:cubicBezTo>
                <a:close/>
              </a:path>
            </a:pathLst>
          </a:custGeom>
          <a:noFill/>
          <a:ln w="25402">
            <a:solidFill>
              <a:srgbClr val="C0504D"/>
            </a:solidFill>
            <a:prstDash val="solid"/>
            <a:round/>
            <a:headEnd/>
            <a:tailEnd/>
          </a:ln>
        </p:spPr>
        <p:txBody>
          <a:bodyPr anchor="ctr" anchorCtr="1"/>
          <a:lstStyle/>
          <a:p>
            <a:endParaRPr lang="en-US"/>
          </a:p>
        </p:txBody>
      </p:sp>
      <p:cxnSp>
        <p:nvCxnSpPr>
          <p:cNvPr id="11" name="10 Conector curvado"/>
          <p:cNvCxnSpPr>
            <a:stCxn id="10" idx="2"/>
            <a:endCxn id="10246" idx="1"/>
          </p:cNvCxnSpPr>
          <p:nvPr/>
        </p:nvCxnSpPr>
        <p:spPr>
          <a:xfrm rot="16200000" flipH="1">
            <a:off x="2491582" y="3153569"/>
            <a:ext cx="889000" cy="1398587"/>
          </a:xfrm>
          <a:prstGeom prst="curvedConnector2">
            <a:avLst/>
          </a:prstGeom>
          <a:ln>
            <a:prstDash val="dash"/>
            <a:tailEnd type="arrow"/>
          </a:ln>
        </p:spPr>
        <p:style>
          <a:lnRef idx="3">
            <a:schemeClr val="accent2"/>
          </a:lnRef>
          <a:fillRef idx="0">
            <a:schemeClr val="accent2"/>
          </a:fillRef>
          <a:effectRef idx="2">
            <a:schemeClr val="accent2"/>
          </a:effectRef>
          <a:fontRef idx="minor">
            <a:schemeClr val="tx1"/>
          </a:fontRef>
        </p:style>
      </p:cxnSp>
      <p:cxnSp>
        <p:nvCxnSpPr>
          <p:cNvPr id="15" name="14 Conector curvado"/>
          <p:cNvCxnSpPr>
            <a:stCxn id="10" idx="3"/>
          </p:cNvCxnSpPr>
          <p:nvPr/>
        </p:nvCxnSpPr>
        <p:spPr>
          <a:xfrm rot="10800000" flipV="1">
            <a:off x="611188" y="3238500"/>
            <a:ext cx="1296987" cy="2116138"/>
          </a:xfrm>
          <a:prstGeom prst="curvedConnector2">
            <a:avLst/>
          </a:prstGeom>
          <a:ln>
            <a:prstDash val="dash"/>
            <a:tailEnd type="arrow"/>
          </a:ln>
        </p:spPr>
        <p:style>
          <a:lnRef idx="3">
            <a:schemeClr val="accent2"/>
          </a:lnRef>
          <a:fillRef idx="0">
            <a:schemeClr val="accent2"/>
          </a:fillRef>
          <a:effectRef idx="2">
            <a:schemeClr val="accent2"/>
          </a:effectRef>
          <a:fontRef idx="minor">
            <a:schemeClr val="tx1"/>
          </a:fontRef>
        </p:style>
      </p:cxnSp>
      <p:sp>
        <p:nvSpPr>
          <p:cNvPr id="20" name="7 Elipse"/>
          <p:cNvSpPr>
            <a:spLocks/>
          </p:cNvSpPr>
          <p:nvPr/>
        </p:nvSpPr>
        <p:spPr bwMode="auto">
          <a:xfrm>
            <a:off x="6732588" y="3683000"/>
            <a:ext cx="1223962" cy="466725"/>
          </a:xfrm>
          <a:custGeom>
            <a:avLst/>
            <a:gdLst>
              <a:gd name="T0" fmla="*/ 612068 w 1224136"/>
              <a:gd name="T1" fmla="*/ 0 h 466143"/>
              <a:gd name="T2" fmla="*/ 1224136 w 1224136"/>
              <a:gd name="T3" fmla="*/ 233072 h 466143"/>
              <a:gd name="T4" fmla="*/ 612068 w 1224136"/>
              <a:gd name="T5" fmla="*/ 466143 h 466143"/>
              <a:gd name="T6" fmla="*/ 0 w 1224136"/>
              <a:gd name="T7" fmla="*/ 233072 h 466143"/>
              <a:gd name="T8" fmla="*/ 179271 w 1224136"/>
              <a:gd name="T9" fmla="*/ 68265 h 466143"/>
              <a:gd name="T10" fmla="*/ 179271 w 1224136"/>
              <a:gd name="T11" fmla="*/ 397878 h 466143"/>
              <a:gd name="T12" fmla="*/ 1044865 w 1224136"/>
              <a:gd name="T13" fmla="*/ 397878 h 466143"/>
              <a:gd name="T14" fmla="*/ 1044865 w 1224136"/>
              <a:gd name="T15" fmla="*/ 68265 h 466143"/>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179271 w 1224136"/>
              <a:gd name="T25" fmla="*/ 68265 h 466143"/>
              <a:gd name="T26" fmla="*/ 1044865 w 1224136"/>
              <a:gd name="T27" fmla="*/ 397878 h 4661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24136" h="466143">
                <a:moveTo>
                  <a:pt x="0" y="233072"/>
                </a:moveTo>
                <a:lnTo>
                  <a:pt x="0" y="233072"/>
                </a:lnTo>
                <a:cubicBezTo>
                  <a:pt x="0" y="233072"/>
                  <a:pt x="0" y="233072"/>
                  <a:pt x="0" y="233072"/>
                </a:cubicBezTo>
                <a:cubicBezTo>
                  <a:pt x="0" y="361795"/>
                  <a:pt x="274032" y="466145"/>
                  <a:pt x="612068" y="466145"/>
                </a:cubicBezTo>
                <a:cubicBezTo>
                  <a:pt x="950103" y="466145"/>
                  <a:pt x="1224136" y="361795"/>
                  <a:pt x="1224136" y="233073"/>
                </a:cubicBezTo>
                <a:cubicBezTo>
                  <a:pt x="1224136" y="104350"/>
                  <a:pt x="950103" y="1"/>
                  <a:pt x="612068" y="1"/>
                </a:cubicBezTo>
                <a:cubicBezTo>
                  <a:pt x="274033" y="0"/>
                  <a:pt x="1" y="104350"/>
                  <a:pt x="0" y="233072"/>
                </a:cubicBezTo>
                <a:close/>
              </a:path>
            </a:pathLst>
          </a:custGeom>
          <a:noFill/>
          <a:ln w="25402">
            <a:solidFill>
              <a:srgbClr val="C0504D"/>
            </a:solidFill>
            <a:prstDash val="solid"/>
            <a:round/>
            <a:headEnd/>
            <a:tailEnd/>
          </a:ln>
        </p:spPr>
        <p:txBody>
          <a:bodyPr anchor="ctr" anchorCtr="1"/>
          <a:lstStyle/>
          <a:p>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10246"/>
                                        </p:tgtEl>
                                        <p:attrNameLst>
                                          <p:attrName>style.visibility</p:attrName>
                                        </p:attrNameLst>
                                      </p:cBhvr>
                                      <p:to>
                                        <p:strVal val="visible"/>
                                      </p:to>
                                    </p:set>
                                    <p:animEffect transition="in" filter="fade">
                                      <p:cBhvr>
                                        <p:cTn id="14" dur="500"/>
                                        <p:tgtEl>
                                          <p:spTgt spid="1024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nodeType="withEffect">
                                  <p:stCondLst>
                                    <p:cond delay="0"/>
                                  </p:stCondLst>
                                  <p:childTnLst>
                                    <p:set>
                                      <p:cBhvr>
                                        <p:cTn id="20" dur="1" fill="hold">
                                          <p:stCondLst>
                                            <p:cond delay="0"/>
                                          </p:stCondLst>
                                        </p:cTn>
                                        <p:tgtEl>
                                          <p:spTgt spid="10244"/>
                                        </p:tgtEl>
                                        <p:attrNameLst>
                                          <p:attrName>style.visibility</p:attrName>
                                        </p:attrNameLst>
                                      </p:cBhvr>
                                      <p:to>
                                        <p:strVal val="visible"/>
                                      </p:to>
                                    </p:set>
                                    <p:animEffect transition="in" filter="fade">
                                      <p:cBhvr>
                                        <p:cTn id="21" dur="500"/>
                                        <p:tgtEl>
                                          <p:spTgt spid="10244"/>
                                        </p:tgtEl>
                                      </p:cBhvr>
                                    </p:animEffect>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1000" fill="hold"/>
                                        <p:tgtEl>
                                          <p:spTgt spid="20"/>
                                        </p:tgtEl>
                                        <p:attrNameLst>
                                          <p:attrName>ppt_w</p:attrName>
                                        </p:attrNameLst>
                                      </p:cBhvr>
                                      <p:tavLst>
                                        <p:tav tm="0">
                                          <p:val>
                                            <p:fltVal val="0"/>
                                          </p:val>
                                        </p:tav>
                                        <p:tav tm="100000">
                                          <p:val>
                                            <p:strVal val="#ppt_w"/>
                                          </p:val>
                                        </p:tav>
                                      </p:tavLst>
                                    </p:anim>
                                    <p:anim calcmode="lin" valueType="num">
                                      <p:cBhvr>
                                        <p:cTn id="27" dur="1000" fill="hold"/>
                                        <p:tgtEl>
                                          <p:spTgt spid="20"/>
                                        </p:tgtEl>
                                        <p:attrNameLst>
                                          <p:attrName>ppt_h</p:attrName>
                                        </p:attrNameLst>
                                      </p:cBhvr>
                                      <p:tavLst>
                                        <p:tav tm="0">
                                          <p:val>
                                            <p:fltVal val="0"/>
                                          </p:val>
                                        </p:tav>
                                        <p:tav tm="100000">
                                          <p:val>
                                            <p:strVal val="#ppt_h"/>
                                          </p:val>
                                        </p:tav>
                                      </p:tavLst>
                                    </p:anim>
                                    <p:anim calcmode="lin" valueType="num">
                                      <p:cBhvr>
                                        <p:cTn id="28" dur="1000" fill="hold"/>
                                        <p:tgtEl>
                                          <p:spTgt spid="20"/>
                                        </p:tgtEl>
                                        <p:attrNameLst>
                                          <p:attrName>style.rotation</p:attrName>
                                        </p:attrNameLst>
                                      </p:cBhvr>
                                      <p:tavLst>
                                        <p:tav tm="0">
                                          <p:val>
                                            <p:fltVal val="90"/>
                                          </p:val>
                                        </p:tav>
                                        <p:tav tm="100000">
                                          <p:val>
                                            <p:fltVal val="0"/>
                                          </p:val>
                                        </p:tav>
                                      </p:tavLst>
                                    </p:anim>
                                    <p:animEffect transition="in" filter="fade">
                                      <p:cBhvr>
                                        <p:cTn id="29"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1 Título"/>
          <p:cNvSpPr txBox="1">
            <a:spLocks noGrp="1"/>
          </p:cNvSpPr>
          <p:nvPr>
            <p:ph type="title"/>
          </p:nvPr>
        </p:nvSpPr>
        <p:spPr>
          <a:xfrm>
            <a:off x="457200" y="274638"/>
            <a:ext cx="8229600" cy="850900"/>
          </a:xfrm>
        </p:spPr>
        <p:txBody>
          <a:bodyPr/>
          <a:lstStyle/>
          <a:p>
            <a:pPr eaLnBrk="1"/>
            <a:r>
              <a:rPr smtClean="0">
                <a:latin typeface="Arial" charset="0"/>
              </a:rPr>
              <a:t>Proyecto</a:t>
            </a:r>
          </a:p>
        </p:txBody>
      </p:sp>
      <p:sp>
        <p:nvSpPr>
          <p:cNvPr id="29698" name="2 Marcador de contenido"/>
          <p:cNvSpPr txBox="1">
            <a:spLocks noGrp="1"/>
          </p:cNvSpPr>
          <p:nvPr>
            <p:ph idx="1"/>
          </p:nvPr>
        </p:nvSpPr>
        <p:spPr>
          <a:xfrm>
            <a:off x="457200" y="1700213"/>
            <a:ext cx="8229600" cy="4537075"/>
          </a:xfrm>
        </p:spPr>
        <p:txBody>
          <a:bodyPr/>
          <a:lstStyle/>
          <a:p>
            <a:pPr eaLnBrk="1"/>
            <a:r>
              <a:rPr sz="3000" smtClean="0">
                <a:latin typeface="Arial" charset="0"/>
              </a:rPr>
              <a:t>Representa el trabajo académico a realizar</a:t>
            </a:r>
          </a:p>
          <a:p>
            <a:pPr eaLnBrk="1"/>
            <a:r>
              <a:rPr sz="3000" smtClean="0">
                <a:latin typeface="Arial" charset="0"/>
              </a:rPr>
              <a:t>Sirve para registrar el conjunto de actividades en el tiempo realizadas por el alumno</a:t>
            </a:r>
          </a:p>
          <a:p>
            <a:pPr eaLnBrk="1"/>
            <a:r>
              <a:rPr sz="3000" smtClean="0">
                <a:latin typeface="Arial" charset="0"/>
              </a:rPr>
              <a:t>Se compone de Tareas (y subtareas) de diferentes tipos predefinidos</a:t>
            </a:r>
          </a:p>
          <a:p>
            <a:pPr eaLnBrk="1"/>
            <a:r>
              <a:rPr sz="3000" smtClean="0">
                <a:latin typeface="Arial" charset="0"/>
              </a:rPr>
              <a:t>Semántica establecida por el tipo de trabajo (práctica, PFC, TFM,…)</a:t>
            </a:r>
          </a:p>
        </p:txBody>
      </p:sp>
    </p:spTree>
  </p:cSld>
  <p:clrMapOvr>
    <a:masterClrMapping/>
  </p:clrMapOvr>
  <p:transition spd="slow"/>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1 Título"/>
          <p:cNvSpPr txBox="1">
            <a:spLocks noGrp="1"/>
          </p:cNvSpPr>
          <p:nvPr>
            <p:ph type="title"/>
          </p:nvPr>
        </p:nvSpPr>
        <p:spPr>
          <a:xfrm>
            <a:off x="457200" y="274638"/>
            <a:ext cx="8229600" cy="850900"/>
          </a:xfrm>
        </p:spPr>
        <p:txBody>
          <a:bodyPr/>
          <a:lstStyle/>
          <a:p>
            <a:pPr eaLnBrk="1"/>
            <a:r>
              <a:rPr smtClean="0">
                <a:latin typeface="Arial" charset="0"/>
              </a:rPr>
              <a:t>Nuevo mensaje en el foro</a:t>
            </a:r>
          </a:p>
        </p:txBody>
      </p:sp>
      <p:pic>
        <p:nvPicPr>
          <p:cNvPr id="12290" name="Picture 2"/>
          <p:cNvPicPr>
            <a:picLocks noChangeAspect="1" noChangeArrowheads="1"/>
          </p:cNvPicPr>
          <p:nvPr/>
        </p:nvPicPr>
        <p:blipFill>
          <a:blip r:embed="rId3"/>
          <a:srcRect/>
          <a:stretch>
            <a:fillRect/>
          </a:stretch>
        </p:blipFill>
        <p:spPr bwMode="auto">
          <a:xfrm>
            <a:off x="395288" y="1606550"/>
            <a:ext cx="5380037" cy="4702175"/>
          </a:xfrm>
          <a:prstGeom prst="rect">
            <a:avLst/>
          </a:prstGeom>
          <a:ln w="9525">
            <a:solidFill>
              <a:schemeClr val="accent2"/>
            </a:solidFill>
            <a:miter lim="800000"/>
            <a:headEnd/>
            <a:tailEnd/>
          </a:ln>
          <a:effectLst>
            <a:outerShdw blurRad="292100" dist="139700" dir="2700000" algn="tl" rotWithShape="0">
              <a:srgbClr val="333333">
                <a:alpha val="65000"/>
              </a:srgbClr>
            </a:outerShdw>
          </a:effectLst>
          <a:extLst/>
        </p:spPr>
      </p:pic>
      <p:sp>
        <p:nvSpPr>
          <p:cNvPr id="6" name="7 Elipse"/>
          <p:cNvSpPr>
            <a:spLocks/>
          </p:cNvSpPr>
          <p:nvPr/>
        </p:nvSpPr>
        <p:spPr bwMode="auto">
          <a:xfrm>
            <a:off x="323850" y="6018213"/>
            <a:ext cx="657225" cy="339725"/>
          </a:xfrm>
          <a:custGeom>
            <a:avLst/>
            <a:gdLst>
              <a:gd name="T0" fmla="*/ 328744 w 657488"/>
              <a:gd name="T1" fmla="*/ 0 h 339963"/>
              <a:gd name="T2" fmla="*/ 657488 w 657488"/>
              <a:gd name="T3" fmla="*/ 169982 h 339963"/>
              <a:gd name="T4" fmla="*/ 328744 w 657488"/>
              <a:gd name="T5" fmla="*/ 339963 h 339963"/>
              <a:gd name="T6" fmla="*/ 0 w 657488"/>
              <a:gd name="T7" fmla="*/ 169982 h 339963"/>
              <a:gd name="T8" fmla="*/ 96287 w 657488"/>
              <a:gd name="T9" fmla="*/ 49786 h 339963"/>
              <a:gd name="T10" fmla="*/ 96287 w 657488"/>
              <a:gd name="T11" fmla="*/ 290177 h 339963"/>
              <a:gd name="T12" fmla="*/ 561201 w 657488"/>
              <a:gd name="T13" fmla="*/ 290177 h 339963"/>
              <a:gd name="T14" fmla="*/ 561201 w 657488"/>
              <a:gd name="T15" fmla="*/ 49786 h 339963"/>
              <a:gd name="T16" fmla="*/ 17694720 60000 65536"/>
              <a:gd name="T17" fmla="*/ 0 60000 65536"/>
              <a:gd name="T18" fmla="*/ 5898240 60000 65536"/>
              <a:gd name="T19" fmla="*/ 11796480 60000 65536"/>
              <a:gd name="T20" fmla="*/ 17694720 60000 65536"/>
              <a:gd name="T21" fmla="*/ 5898240 60000 65536"/>
              <a:gd name="T22" fmla="*/ 5898240 60000 65536"/>
              <a:gd name="T23" fmla="*/ 17694720 60000 65536"/>
              <a:gd name="T24" fmla="*/ 96287 w 657488"/>
              <a:gd name="T25" fmla="*/ 49786 h 339963"/>
              <a:gd name="T26" fmla="*/ 561201 w 657488"/>
              <a:gd name="T27" fmla="*/ 290177 h 3399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57488" h="339963">
                <a:moveTo>
                  <a:pt x="0" y="169982"/>
                </a:moveTo>
                <a:lnTo>
                  <a:pt x="0" y="169982"/>
                </a:lnTo>
                <a:cubicBezTo>
                  <a:pt x="0" y="263860"/>
                  <a:pt x="147183" y="339963"/>
                  <a:pt x="328743" y="339964"/>
                </a:cubicBezTo>
                <a:cubicBezTo>
                  <a:pt x="510304" y="339964"/>
                  <a:pt x="657488" y="263860"/>
                  <a:pt x="657488" y="169982"/>
                </a:cubicBezTo>
                <a:cubicBezTo>
                  <a:pt x="657488" y="76103"/>
                  <a:pt x="510304" y="0"/>
                  <a:pt x="328744" y="0"/>
                </a:cubicBezTo>
                <a:cubicBezTo>
                  <a:pt x="147183" y="0"/>
                  <a:pt x="0" y="76103"/>
                  <a:pt x="0" y="169982"/>
                </a:cubicBezTo>
                <a:close/>
              </a:path>
            </a:pathLst>
          </a:custGeom>
          <a:noFill/>
          <a:ln w="25402">
            <a:solidFill>
              <a:srgbClr val="C0504D"/>
            </a:solidFill>
            <a:prstDash val="solid"/>
            <a:round/>
            <a:headEnd/>
            <a:tailEnd/>
          </a:ln>
        </p:spPr>
        <p:txBody>
          <a:bodyPr anchor="ctr" anchorCtr="1"/>
          <a:lstStyle/>
          <a:p>
            <a:endParaRPr lang="en-US"/>
          </a:p>
        </p:txBody>
      </p:sp>
      <p:cxnSp>
        <p:nvCxnSpPr>
          <p:cNvPr id="7" name="6 Conector curvado"/>
          <p:cNvCxnSpPr/>
          <p:nvPr/>
        </p:nvCxnSpPr>
        <p:spPr>
          <a:xfrm flipV="1">
            <a:off x="981075" y="4473575"/>
            <a:ext cx="2870200" cy="1714500"/>
          </a:xfrm>
          <a:prstGeom prst="curvedConnector3">
            <a:avLst>
              <a:gd name="adj1" fmla="val 50000"/>
            </a:avLst>
          </a:prstGeom>
          <a:ln>
            <a:prstDash val="dash"/>
            <a:tailEnd type="arrow"/>
          </a:ln>
        </p:spPr>
        <p:style>
          <a:lnRef idx="3">
            <a:schemeClr val="accent2"/>
          </a:lnRef>
          <a:fillRef idx="0">
            <a:schemeClr val="accent2"/>
          </a:fillRef>
          <a:effectRef idx="2">
            <a:schemeClr val="accent2"/>
          </a:effectRef>
          <a:fontRef idx="minor">
            <a:schemeClr val="tx1"/>
          </a:fontRef>
        </p:style>
      </p:cxnSp>
      <p:pic>
        <p:nvPicPr>
          <p:cNvPr id="176133" name="Picture 2"/>
          <p:cNvPicPr>
            <a:picLocks noChangeAspect="1" noChangeArrowheads="1"/>
          </p:cNvPicPr>
          <p:nvPr/>
        </p:nvPicPr>
        <p:blipFill>
          <a:blip r:embed="rId4"/>
          <a:srcRect/>
          <a:stretch>
            <a:fillRect/>
          </a:stretch>
        </p:blipFill>
        <p:spPr bwMode="auto">
          <a:xfrm>
            <a:off x="3906838" y="2522538"/>
            <a:ext cx="4724400" cy="3419475"/>
          </a:xfrm>
          <a:prstGeom prst="rect">
            <a:avLst/>
          </a:prstGeom>
          <a:noFill/>
          <a:ln w="9525">
            <a:solidFill>
              <a:schemeClr val="accent2"/>
            </a:solidFill>
            <a:miter lim="800000"/>
            <a:headEnd/>
            <a:tailEnd/>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178177" name="5 Título"/>
          <p:cNvSpPr txBox="1">
            <a:spLocks noGrp="1"/>
          </p:cNvSpPr>
          <p:nvPr>
            <p:ph type="title"/>
          </p:nvPr>
        </p:nvSpPr>
        <p:spPr>
          <a:xfrm>
            <a:off x="457200" y="274638"/>
            <a:ext cx="8229600" cy="850900"/>
          </a:xfrm>
        </p:spPr>
        <p:txBody>
          <a:bodyPr/>
          <a:lstStyle/>
          <a:p>
            <a:pPr eaLnBrk="1"/>
            <a:r>
              <a:rPr smtClean="0">
                <a:latin typeface="Arial" charset="0"/>
              </a:rPr>
              <a:t>Muchas gracias por su atención </a:t>
            </a:r>
          </a:p>
        </p:txBody>
      </p:sp>
      <p:pic>
        <p:nvPicPr>
          <p:cNvPr id="178178" name="7 Marcador de contenido"/>
          <p:cNvPicPr>
            <a:picLocks noGrp="1" noChangeAspect="1"/>
          </p:cNvPicPr>
          <p:nvPr>
            <p:ph idx="1"/>
          </p:nvPr>
        </p:nvPicPr>
        <p:blipFill>
          <a:blip r:embed="rId3"/>
          <a:srcRect/>
          <a:stretch>
            <a:fillRect/>
          </a:stretch>
        </p:blipFill>
        <p:spPr>
          <a:xfrm>
            <a:off x="2374900" y="1716088"/>
            <a:ext cx="4394200" cy="4394200"/>
          </a:xfrm>
        </p:spPr>
      </p:pic>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31745" name="1 Título"/>
          <p:cNvSpPr txBox="1">
            <a:spLocks noGrp="1"/>
          </p:cNvSpPr>
          <p:nvPr>
            <p:ph type="title"/>
          </p:nvPr>
        </p:nvSpPr>
        <p:spPr>
          <a:xfrm>
            <a:off x="457200" y="274638"/>
            <a:ext cx="8229600" cy="850900"/>
          </a:xfrm>
        </p:spPr>
        <p:txBody>
          <a:bodyPr/>
          <a:lstStyle/>
          <a:p>
            <a:pPr eaLnBrk="1"/>
            <a:r>
              <a:rPr smtClean="0">
                <a:latin typeface="Arial" charset="0"/>
              </a:rPr>
              <a:t>Gestión de proyectos </a:t>
            </a:r>
          </a:p>
        </p:txBody>
      </p:sp>
      <p:sp>
        <p:nvSpPr>
          <p:cNvPr id="3" name="2 Marcador de contenido"/>
          <p:cNvSpPr txBox="1">
            <a:spLocks noGrp="1"/>
          </p:cNvSpPr>
          <p:nvPr>
            <p:ph idx="1"/>
          </p:nvPr>
        </p:nvSpPr>
        <p:spPr>
          <a:xfrm>
            <a:off x="457200" y="1700213"/>
            <a:ext cx="8229600" cy="4537075"/>
          </a:xfrm>
        </p:spPr>
        <p:txBody>
          <a:bodyPr/>
          <a:lstStyle/>
          <a:p>
            <a:pPr eaLnBrk="1" fontAlgn="auto">
              <a:spcBef>
                <a:spcPts val="700"/>
              </a:spcBef>
              <a:spcAft>
                <a:spcPts val="0"/>
              </a:spcAft>
              <a:buFont typeface="Arial" pitchFamily="34"/>
              <a:buChar char="•"/>
              <a:defRPr/>
            </a:pPr>
            <a:r>
              <a:rPr dirty="0"/>
              <a:t>Gestión de múltiples proyectos</a:t>
            </a:r>
          </a:p>
          <a:p>
            <a:pPr lvl="1" eaLnBrk="1" fontAlgn="auto">
              <a:spcAft>
                <a:spcPts val="0"/>
              </a:spcAft>
              <a:buFont typeface="Arial" pitchFamily="34"/>
              <a:buChar char="–"/>
              <a:defRPr/>
            </a:pPr>
            <a:r>
              <a:rPr dirty="0"/>
              <a:t>Creación, modificación y eliminación</a:t>
            </a:r>
          </a:p>
          <a:p>
            <a:pPr eaLnBrk="1" fontAlgn="auto">
              <a:spcAft>
                <a:spcPts val="0"/>
              </a:spcAft>
              <a:buFont typeface="Arial" pitchFamily="34"/>
              <a:buChar char="•"/>
              <a:defRPr/>
            </a:pPr>
            <a:r>
              <a:rPr dirty="0"/>
              <a:t>Personalización de proyectos</a:t>
            </a:r>
          </a:p>
          <a:p>
            <a:pPr lvl="1" eaLnBrk="1" fontAlgn="auto">
              <a:spcAft>
                <a:spcPts val="0"/>
              </a:spcAft>
              <a:buFont typeface="Arial" pitchFamily="34"/>
              <a:buChar char="–"/>
              <a:defRPr/>
            </a:pPr>
            <a:r>
              <a:rPr dirty="0"/>
              <a:t>En base a módulos </a:t>
            </a:r>
            <a:r>
              <a:rPr dirty="0" smtClean="0"/>
              <a:t>activables o no</a:t>
            </a:r>
            <a:endParaRPr dirty="0"/>
          </a:p>
          <a:p>
            <a:pPr eaLnBrk="1" fontAlgn="auto">
              <a:spcAft>
                <a:spcPts val="0"/>
              </a:spcAft>
              <a:buFont typeface="Arial" pitchFamily="34"/>
              <a:buChar char="•"/>
              <a:defRPr/>
            </a:pPr>
            <a:r>
              <a:rPr dirty="0"/>
              <a:t>Control de permisos basado en roles </a:t>
            </a:r>
          </a:p>
          <a:p>
            <a:pPr lvl="1" eaLnBrk="1" fontAlgn="auto">
              <a:spcAft>
                <a:spcPts val="0"/>
              </a:spcAft>
              <a:buFont typeface="Arial" pitchFamily="34"/>
              <a:buChar char="–"/>
              <a:defRPr/>
            </a:pPr>
            <a:r>
              <a:rPr dirty="0"/>
              <a:t>Alumno, profesor y colaborador</a:t>
            </a:r>
          </a:p>
          <a:p>
            <a:pPr eaLnBrk="1" fontAlgn="auto">
              <a:spcAft>
                <a:spcPts val="0"/>
              </a:spcAft>
              <a:buFont typeface="Arial" pitchFamily="34"/>
              <a:buChar char="•"/>
              <a:defRPr/>
            </a:pPr>
            <a:r>
              <a:rPr dirty="0"/>
              <a:t>Panel de control personalizable</a:t>
            </a:r>
          </a:p>
          <a:p>
            <a:pPr lvl="1" eaLnBrk="1" fontAlgn="auto">
              <a:spcAft>
                <a:spcPts val="0"/>
              </a:spcAft>
              <a:buFont typeface="Arial" pitchFamily="34"/>
              <a:buChar char="–"/>
              <a:defRPr/>
            </a:pPr>
            <a:r>
              <a:rPr dirty="0"/>
              <a:t>Calendario global, tareas asignadas</a:t>
            </a:r>
          </a:p>
          <a:p>
            <a:pPr marL="457200" lvl="1" indent="0" eaLnBrk="1" fontAlgn="auto">
              <a:spcAft>
                <a:spcPts val="0"/>
              </a:spcAft>
              <a:buFont typeface="Arial" pitchFamily="34"/>
              <a:buNone/>
              <a:defRPr/>
            </a:pPr>
            <a:endParaRPr dirty="0"/>
          </a:p>
        </p:txBody>
      </p:sp>
      <p:sp>
        <p:nvSpPr>
          <p:cNvPr id="4" name="3 Marcador de número de diapositiva"/>
          <p:cNvSpPr txBox="1"/>
          <p:nvPr/>
        </p:nvSpPr>
        <p:spPr>
          <a:xfrm>
            <a:off x="3824288" y="6345238"/>
            <a:ext cx="2133600" cy="365125"/>
          </a:xfrm>
          <a:prstGeom prst="rect">
            <a:avLst/>
          </a:prstGeom>
          <a:noFill/>
          <a:ln>
            <a:noFill/>
          </a:ln>
        </p:spPr>
        <p:txBody>
          <a:bodyPr anchor="ctr" anchorCtr="1"/>
          <a:lstStyle/>
          <a:p>
            <a:pPr algn="ctr" fontAlgn="auto">
              <a:spcBef>
                <a:spcPts val="0"/>
              </a:spcBef>
              <a:spcAft>
                <a:spcPts val="0"/>
              </a:spcAft>
              <a:defRPr sz="1800" b="0" i="0" u="none" strike="noStrike" kern="0" cap="none" spc="0" baseline="0">
                <a:solidFill>
                  <a:srgbClr val="000000"/>
                </a:solidFill>
                <a:uFillTx/>
              </a:defRPr>
            </a:pPr>
            <a:fld id="{0C87E702-338A-4F9F-9F6A-64B5683DC0DF}" type="slidenum">
              <a:rPr kern="0">
                <a:solidFill>
                  <a:srgbClr val="000000"/>
                </a:solidFill>
                <a:latin typeface="+mn-lt"/>
                <a:cs typeface="+mn-cs"/>
              </a:rPr>
              <a:pPr algn="ctr" fontAlgn="auto">
                <a:spcBef>
                  <a:spcPts val="0"/>
                </a:spcBef>
                <a:spcAft>
                  <a:spcPts val="0"/>
                </a:spcAft>
                <a:defRPr sz="1800" b="0" i="0" u="none" strike="noStrike" kern="0" cap="none" spc="0" baseline="0">
                  <a:solidFill>
                    <a:srgbClr val="000000"/>
                  </a:solidFill>
                  <a:uFillTx/>
                </a:defRPr>
              </a:pPr>
              <a:t>9</a:t>
            </a:fld>
            <a:endParaRPr lang="es-ES" sz="1200">
              <a:solidFill>
                <a:srgbClr val="898989"/>
              </a:solidFill>
              <a:latin typeface="Arial Narrow"/>
              <a:cs typeface="+mn-cs"/>
            </a:endParaRP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13000</TotalTime>
  <Words>12143</Words>
  <Application>Microsoft Office PowerPoint</Application>
  <PresentationFormat>Presentación en pantalla (4:3)</PresentationFormat>
  <Paragraphs>1118</Paragraphs>
  <Slides>81</Slides>
  <Notes>80</Notes>
  <HiddenSlides>1</HiddenSlides>
  <MMClips>0</MMClips>
  <ScaleCrop>false</ScaleCrop>
  <HeadingPairs>
    <vt:vector size="4" baseType="variant">
      <vt:variant>
        <vt:lpstr>Tema</vt:lpstr>
      </vt:variant>
      <vt:variant>
        <vt:i4>1</vt:i4>
      </vt:variant>
      <vt:variant>
        <vt:lpstr>Títulos de diapositiva</vt:lpstr>
      </vt:variant>
      <vt:variant>
        <vt:i4>81</vt:i4>
      </vt:variant>
    </vt:vector>
  </HeadingPairs>
  <TitlesOfParts>
    <vt:vector size="82" baseType="lpstr">
      <vt:lpstr>Tema de Office</vt:lpstr>
      <vt:lpstr>ProjETSII Servicio de gestión de trabajos académicos</vt:lpstr>
      <vt:lpstr>Objetivos del curso</vt:lpstr>
      <vt:lpstr> ÍNDICE  Presentación del servicio Descripción del sistema Guía rápida y acciones básicas </vt:lpstr>
      <vt:lpstr>Descripción general</vt:lpstr>
      <vt:lpstr>Visión global</vt:lpstr>
      <vt:lpstr>Objetivos </vt:lpstr>
      <vt:lpstr>Apariencia</vt:lpstr>
      <vt:lpstr>Proyecto</vt:lpstr>
      <vt:lpstr>Gestión de proyectos </vt:lpstr>
      <vt:lpstr>Gestión de tareas</vt:lpstr>
      <vt:lpstr>Herramientas colaborativas</vt:lpstr>
      <vt:lpstr>Control de versiones</vt:lpstr>
      <vt:lpstr> ÍNDICE  Presentación del servicio Descripción del sistema Guía rápida y acciones básicas </vt:lpstr>
      <vt:lpstr>Acceso</vt:lpstr>
      <vt:lpstr>Inicio</vt:lpstr>
      <vt:lpstr>Proyectos públicos </vt:lpstr>
      <vt:lpstr>Búsqueda Avanzada </vt:lpstr>
      <vt:lpstr>Cuenta de usuario</vt:lpstr>
      <vt:lpstr>Proyectos personales</vt:lpstr>
      <vt:lpstr>Roles de usuario (I)</vt:lpstr>
      <vt:lpstr>Roles de usuario (II)</vt:lpstr>
      <vt:lpstr>Permisos</vt:lpstr>
      <vt:lpstr>Módulos de un proyecto</vt:lpstr>
      <vt:lpstr>Vistazo General</vt:lpstr>
      <vt:lpstr>Actividad</vt:lpstr>
      <vt:lpstr>Tareas</vt:lpstr>
      <vt:lpstr>Tipos de Tareas</vt:lpstr>
      <vt:lpstr>Flujo y Estado de las Tareas</vt:lpstr>
      <vt:lpstr>Tareas Relacionadas</vt:lpstr>
      <vt:lpstr>Lista de Tareas</vt:lpstr>
      <vt:lpstr>Informe de Tareas </vt:lpstr>
      <vt:lpstr>Seguidores</vt:lpstr>
      <vt:lpstr>Planificación</vt:lpstr>
      <vt:lpstr>Gantt</vt:lpstr>
      <vt:lpstr>Calendario</vt:lpstr>
      <vt:lpstr>Archivos</vt:lpstr>
      <vt:lpstr>Documentos</vt:lpstr>
      <vt:lpstr>Noticias</vt:lpstr>
      <vt:lpstr>Wiki</vt:lpstr>
      <vt:lpstr>Foros</vt:lpstr>
      <vt:lpstr>Repositorio</vt:lpstr>
      <vt:lpstr>Histórico y diferencias</vt:lpstr>
      <vt:lpstr>Revisiones asociadas</vt:lpstr>
      <vt:lpstr>Estadísticas</vt:lpstr>
      <vt:lpstr>PARTE III Guía rápida con las acciones básicas</vt:lpstr>
      <vt:lpstr>Objetivos de la guía </vt:lpstr>
      <vt:lpstr>Aviso</vt:lpstr>
      <vt:lpstr>Conexión (login)</vt:lpstr>
      <vt:lpstr>Panel de control (I)</vt:lpstr>
      <vt:lpstr>Panel de control (II)</vt:lpstr>
      <vt:lpstr>Panel de control (III)</vt:lpstr>
      <vt:lpstr>Crear Proyecto (I)</vt:lpstr>
      <vt:lpstr>Crear Proyecto (III)</vt:lpstr>
      <vt:lpstr>Crear Proyecto (IV)</vt:lpstr>
      <vt:lpstr>Miembros</vt:lpstr>
      <vt:lpstr>Crear versión</vt:lpstr>
      <vt:lpstr>Nueva categoría de tarea</vt:lpstr>
      <vt:lpstr>Conexión con el repositorio (I)</vt:lpstr>
      <vt:lpstr>Conexión con el repositorio (II)</vt:lpstr>
      <vt:lpstr>Conexión con el repositorio (III)</vt:lpstr>
      <vt:lpstr>Nueva tarea</vt:lpstr>
      <vt:lpstr>Sincronizar el repositorio (I)</vt:lpstr>
      <vt:lpstr>Sincronizar el repositorio (II)</vt:lpstr>
      <vt:lpstr>Sincronizar el repositorio (III)</vt:lpstr>
      <vt:lpstr>Actualizar Tarea</vt:lpstr>
      <vt:lpstr>Actualizar repositorio (I)</vt:lpstr>
      <vt:lpstr>Actualizar repositorio (II)</vt:lpstr>
      <vt:lpstr>Enviar tarea a revisión</vt:lpstr>
      <vt:lpstr>Enviar tarea a revisión</vt:lpstr>
      <vt:lpstr>Registro de tiempo</vt:lpstr>
      <vt:lpstr>Tiempo dedicado: detalle</vt:lpstr>
      <vt:lpstr>Tiempo dedicado: informe</vt:lpstr>
      <vt:lpstr>Consulta Personalizada (I)</vt:lpstr>
      <vt:lpstr>Consulta Personalizada (II)</vt:lpstr>
      <vt:lpstr>Crear noticias</vt:lpstr>
      <vt:lpstr>Comentar noticias</vt:lpstr>
      <vt:lpstr>Creación del WIKI</vt:lpstr>
      <vt:lpstr>Edición del wiki de una versión</vt:lpstr>
      <vt:lpstr>Creación de un foro </vt:lpstr>
      <vt:lpstr>Nuevo mensaje en el foro</vt:lpstr>
      <vt:lpstr>Muchas gracias por su atención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gestión de prácticas y proyectos</dc:title>
  <dc:creator>Enrique Menor;Intelligent Integration Factory S.L.</dc:creator>
  <cp:lastModifiedBy>Rafael Corchuelo</cp:lastModifiedBy>
  <cp:revision>335</cp:revision>
  <dcterms:created xsi:type="dcterms:W3CDTF">2010-08-31T10:29:38Z</dcterms:created>
  <dcterms:modified xsi:type="dcterms:W3CDTF">2012-02-21T09:11:29Z</dcterms:modified>
</cp:coreProperties>
</file>