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3" r:id="rId3"/>
    <p:sldId id="258" r:id="rId4"/>
    <p:sldId id="264" r:id="rId5"/>
    <p:sldId id="259" r:id="rId6"/>
    <p:sldId id="265" r:id="rId7"/>
    <p:sldId id="271" r:id="rId8"/>
    <p:sldId id="267" r:id="rId9"/>
    <p:sldId id="261" r:id="rId10"/>
    <p:sldId id="268" r:id="rId11"/>
    <p:sldId id="269" r:id="rId12"/>
    <p:sldId id="270" r:id="rId13"/>
    <p:sldId id="272" r:id="rId14"/>
    <p:sldId id="274" r:id="rId15"/>
    <p:sldId id="273" r:id="rId16"/>
  </p:sldIdLst>
  <p:sldSz cx="9144000" cy="6858000" type="screen4x3"/>
  <p:notesSz cx="6669088" cy="9928225"/>
  <p:custDataLst>
    <p:tags r:id="rId19"/>
  </p:custData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>
        <p:scale>
          <a:sx n="125" d="100"/>
          <a:sy n="125" d="100"/>
        </p:scale>
        <p:origin x="-123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34B10-37C7-4A4A-B4F6-805718819D08}" type="datetimeFigureOut">
              <a:rPr lang="es-PE" smtClean="0"/>
              <a:t>20/07/2016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93AA-377E-4912-9A1F-27BA9B0301F8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4508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12654-BDEB-44B4-9AE2-3621017B784F}" type="datetimeFigureOut">
              <a:rPr lang="es-PE" smtClean="0"/>
              <a:t>20/07/2016</a:t>
            </a:fld>
            <a:endParaRPr lang="es-P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BFA0D-CF83-4FDF-A7D4-724AB38DE9A8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20848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BFA0D-CF83-4FDF-A7D4-724AB38DE9A8}" type="slidenum">
              <a:rPr lang="es-PE" smtClean="0"/>
              <a:t>7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8425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06F02-8567-42AA-8791-327C2D5A5F63}" type="slidenum">
              <a:rPr lang="es-PE" smtClean="0"/>
              <a:t>11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440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A67B-0D39-4953-BFD2-9C309A3176FF}" type="datetimeFigureOut">
              <a:rPr lang="es-PE" smtClean="0"/>
              <a:t>20/07/2016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F283-DCC7-406D-83B5-0055B2FB721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088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A67B-0D39-4953-BFD2-9C309A3176FF}" type="datetimeFigureOut">
              <a:rPr lang="es-PE" smtClean="0"/>
              <a:t>20/07/2016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F283-DCC7-406D-83B5-0055B2FB721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0512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A67B-0D39-4953-BFD2-9C309A3176FF}" type="datetimeFigureOut">
              <a:rPr lang="es-PE" smtClean="0"/>
              <a:t>20/07/2016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F283-DCC7-406D-83B5-0055B2FB721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6206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A67B-0D39-4953-BFD2-9C309A3176FF}" type="datetimeFigureOut">
              <a:rPr lang="es-PE" smtClean="0"/>
              <a:t>20/07/2016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F283-DCC7-406D-83B5-0055B2FB721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03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A67B-0D39-4953-BFD2-9C309A3176FF}" type="datetimeFigureOut">
              <a:rPr lang="es-PE" smtClean="0"/>
              <a:t>20/07/2016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F283-DCC7-406D-83B5-0055B2FB721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2293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A67B-0D39-4953-BFD2-9C309A3176FF}" type="datetimeFigureOut">
              <a:rPr lang="es-PE" smtClean="0"/>
              <a:t>20/07/2016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F283-DCC7-406D-83B5-0055B2FB721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1080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A67B-0D39-4953-BFD2-9C309A3176FF}" type="datetimeFigureOut">
              <a:rPr lang="es-PE" smtClean="0"/>
              <a:t>20/07/2016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F283-DCC7-406D-83B5-0055B2FB721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175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A67B-0D39-4953-BFD2-9C309A3176FF}" type="datetimeFigureOut">
              <a:rPr lang="es-PE" smtClean="0"/>
              <a:t>20/07/2016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F283-DCC7-406D-83B5-0055B2FB721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0345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A67B-0D39-4953-BFD2-9C309A3176FF}" type="datetimeFigureOut">
              <a:rPr lang="es-PE" smtClean="0"/>
              <a:t>20/07/2016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F283-DCC7-406D-83B5-0055B2FB721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5159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A67B-0D39-4953-BFD2-9C309A3176FF}" type="datetimeFigureOut">
              <a:rPr lang="es-PE" smtClean="0"/>
              <a:t>20/07/2016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F283-DCC7-406D-83B5-0055B2FB721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4478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A67B-0D39-4953-BFD2-9C309A3176FF}" type="datetimeFigureOut">
              <a:rPr lang="es-PE" smtClean="0"/>
              <a:t>20/07/2016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F283-DCC7-406D-83B5-0055B2FB721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4103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EA67B-0D39-4953-BFD2-9C309A3176FF}" type="datetimeFigureOut">
              <a:rPr lang="es-PE" smtClean="0"/>
              <a:t>20/07/2016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AF283-DCC7-406D-83B5-0055B2FB721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1312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i="0" u="none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Bienvenidos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Black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board</a:t>
            </a:r>
            <a:r>
              <a:rPr lang="en-US" dirty="0" smtClean="0"/>
              <a:t> ULima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573016"/>
            <a:ext cx="6400800" cy="838944"/>
          </a:xfrm>
        </p:spPr>
        <p:txBody>
          <a:bodyPr/>
          <a:lstStyle/>
          <a:p>
            <a:r>
              <a:rPr lang="es-PE" noProof="1" smtClean="0"/>
              <a:t>Primer módulo de aprendizaje</a:t>
            </a:r>
            <a:endParaRPr lang="es-PE" noProof="1"/>
          </a:p>
        </p:txBody>
      </p:sp>
      <p:pic>
        <p:nvPicPr>
          <p:cNvPr id="4" name="Imagen 1" descr="logo_silabu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1152128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97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0" b="12330"/>
          <a:stretch/>
        </p:blipFill>
        <p:spPr bwMode="auto">
          <a:xfrm>
            <a:off x="203300" y="1605764"/>
            <a:ext cx="8674100" cy="37126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 flipH="1">
            <a:off x="2411760" y="321297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6 Título"/>
          <p:cNvSpPr txBox="1">
            <a:spLocks noGrp="1"/>
          </p:cNvSpPr>
          <p:nvPr>
            <p:ph type="title"/>
          </p:nvPr>
        </p:nvSpPr>
        <p:spPr>
          <a:xfrm>
            <a:off x="894420" y="188640"/>
            <a:ext cx="7355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Elephant" panose="02020904090505020303" pitchFamily="18" charset="0"/>
                <a:cs typeface="Aharoni" panose="02010803020104030203" pitchFamily="2" charset="-79"/>
              </a:rPr>
              <a:t>Presentación principal de la gestión de cursos</a:t>
            </a:r>
            <a:endParaRPr lang="es-PE" sz="3200" dirty="0">
              <a:latin typeface="Elephant" panose="02020904090505020303" pitchFamily="18" charset="0"/>
              <a:cs typeface="Aharoni" panose="02010803020104030203" pitchFamily="2" charset="-79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098130" y="3462106"/>
            <a:ext cx="5218286" cy="830997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1050">
                <a:solidFill>
                  <a:schemeClr val="dk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just"/>
            <a:r>
              <a:rPr lang="en-US" sz="1600" dirty="0" smtClean="0">
                <a:solidFill>
                  <a:schemeClr val="tx1"/>
                </a:solidFill>
                <a:latin typeface="+mn-lt"/>
              </a:rPr>
              <a:t>Al iniciar el ciclo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2016-2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usted podrá visualizar </a:t>
            </a:r>
            <a:r>
              <a:rPr lang="en-US" sz="1600" b="1" dirty="0" smtClean="0">
                <a:solidFill>
                  <a:schemeClr val="tx1"/>
                </a:solidFill>
                <a:latin typeface="+mn-lt"/>
              </a:rPr>
              <a:t>sus cursos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. Sin embargo, para comenzar a explorar la herramienta y practicar en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ella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, ingrese al 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CURSOCAPAXXXX. </a:t>
            </a:r>
            <a:endParaRPr lang="es-PE" sz="1600" b="1" i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140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SORIA\Downloads\Inici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8"/>
          <a:stretch/>
        </p:blipFill>
        <p:spPr bwMode="auto">
          <a:xfrm>
            <a:off x="107504" y="152950"/>
            <a:ext cx="8778240" cy="626012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1763688" y="2686480"/>
            <a:ext cx="2952328" cy="409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10 Llamada rectangular"/>
          <p:cNvSpPr/>
          <p:nvPr/>
        </p:nvSpPr>
        <p:spPr>
          <a:xfrm>
            <a:off x="107504" y="4129335"/>
            <a:ext cx="1440160" cy="2283738"/>
          </a:xfrm>
          <a:prstGeom prst="wedgeRectCallout">
            <a:avLst>
              <a:gd name="adj1" fmla="val 81775"/>
              <a:gd name="adj2" fmla="val 2310"/>
            </a:avLst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067558" y="5157192"/>
            <a:ext cx="2864482" cy="338554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1050">
                <a:solidFill>
                  <a:schemeClr val="dk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just"/>
            <a:r>
              <a:rPr lang="es-PE" sz="1600" b="1" dirty="0">
                <a:solidFill>
                  <a:schemeClr val="tx1"/>
                </a:solidFill>
                <a:latin typeface="+mn-lt"/>
              </a:rPr>
              <a:t>P</a:t>
            </a:r>
            <a:r>
              <a:rPr lang="es-PE" sz="1600" b="1" dirty="0" smtClean="0">
                <a:solidFill>
                  <a:schemeClr val="tx1"/>
                </a:solidFill>
                <a:latin typeface="+mn-lt"/>
              </a:rPr>
              <a:t>anel administrador del curso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411760" y="3068960"/>
            <a:ext cx="4968552" cy="1077218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1050">
                <a:solidFill>
                  <a:schemeClr val="dk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just"/>
            <a:r>
              <a:rPr lang="en-US" sz="1600" dirty="0" smtClean="0">
                <a:solidFill>
                  <a:schemeClr val="tx1"/>
                </a:solidFill>
                <a:latin typeface="+mn-lt"/>
              </a:rPr>
              <a:t>Esta es la </a:t>
            </a:r>
            <a:r>
              <a:rPr lang="en-US" sz="1600" b="1" dirty="0" smtClean="0">
                <a:solidFill>
                  <a:schemeClr val="tx1"/>
                </a:solidFill>
                <a:latin typeface="+mn-lt"/>
              </a:rPr>
              <a:t>pantalla principal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en la cual el docente podrá gestionar los</a:t>
            </a:r>
            <a:r>
              <a:rPr lang="en-US" sz="1600" b="1" dirty="0" smtClean="0">
                <a:solidFill>
                  <a:schemeClr val="tx1"/>
                </a:solidFill>
                <a:latin typeface="+mn-lt"/>
              </a:rPr>
              <a:t> materiales del curso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, la </a:t>
            </a:r>
            <a:r>
              <a:rPr lang="en-US" sz="1600" b="1" dirty="0" smtClean="0">
                <a:solidFill>
                  <a:schemeClr val="tx1"/>
                </a:solidFill>
                <a:latin typeface="+mn-lt"/>
              </a:rPr>
              <a:t>comunicación con sus alumnos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y las nuevas</a:t>
            </a:r>
            <a:r>
              <a:rPr lang="en-US" sz="1600" b="1" dirty="0" smtClean="0">
                <a:solidFill>
                  <a:schemeClr val="tx1"/>
                </a:solidFill>
                <a:latin typeface="+mn-lt"/>
              </a:rPr>
              <a:t> herramientas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que se irán incorporando.</a:t>
            </a:r>
            <a:endParaRPr lang="es-PE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12 Estrella de 5 puntas"/>
          <p:cNvSpPr/>
          <p:nvPr/>
        </p:nvSpPr>
        <p:spPr>
          <a:xfrm>
            <a:off x="2411760" y="2708920"/>
            <a:ext cx="281093" cy="268287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13 Estrella de 5 puntas"/>
          <p:cNvSpPr/>
          <p:nvPr/>
        </p:nvSpPr>
        <p:spPr>
          <a:xfrm>
            <a:off x="2843808" y="2708920"/>
            <a:ext cx="281093" cy="268287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2 Rectángulo"/>
          <p:cNvSpPr/>
          <p:nvPr/>
        </p:nvSpPr>
        <p:spPr>
          <a:xfrm>
            <a:off x="1763688" y="1184379"/>
            <a:ext cx="6912768" cy="7324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9 CuadroTexto"/>
          <p:cNvSpPr txBox="1"/>
          <p:nvPr/>
        </p:nvSpPr>
        <p:spPr>
          <a:xfrm>
            <a:off x="1845024" y="1412776"/>
            <a:ext cx="2559754" cy="338554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>
            <a:defPPr>
              <a:defRPr lang="es-PE"/>
            </a:defPPr>
            <a:lvl1pPr algn="ctr">
              <a:defRPr sz="1050">
                <a:solidFill>
                  <a:schemeClr val="dk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just"/>
            <a:r>
              <a:rPr lang="es-PE" sz="1600" b="1" dirty="0" smtClean="0">
                <a:solidFill>
                  <a:schemeClr val="tx1"/>
                </a:solidFill>
                <a:latin typeface="+mn-lt"/>
              </a:rPr>
              <a:t>Panel superior del curso</a:t>
            </a:r>
          </a:p>
        </p:txBody>
      </p:sp>
      <p:sp>
        <p:nvSpPr>
          <p:cNvPr id="9" name="8 Llamada rectangular"/>
          <p:cNvSpPr/>
          <p:nvPr/>
        </p:nvSpPr>
        <p:spPr>
          <a:xfrm>
            <a:off x="107504" y="1412776"/>
            <a:ext cx="1440160" cy="2546123"/>
          </a:xfrm>
          <a:prstGeom prst="wedgeRectCallout">
            <a:avLst>
              <a:gd name="adj1" fmla="val 66778"/>
              <a:gd name="adj2" fmla="val -38773"/>
            </a:avLst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3304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5" grpId="0" animBg="1"/>
      <p:bldP spid="13" grpId="0" animBg="1"/>
      <p:bldP spid="14" grpId="0" animBg="1"/>
      <p:bldP spid="10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" t="6844" r="81242" b="45444"/>
          <a:stretch/>
        </p:blipFill>
        <p:spPr bwMode="auto">
          <a:xfrm>
            <a:off x="268144" y="480323"/>
            <a:ext cx="2982044" cy="612433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3635896" y="332656"/>
            <a:ext cx="4320480" cy="1077218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1050">
                <a:solidFill>
                  <a:schemeClr val="dk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just"/>
            <a:r>
              <a:rPr lang="es-PE" sz="1600" dirty="0" smtClean="0">
                <a:solidFill>
                  <a:schemeClr val="tx1"/>
                </a:solidFill>
                <a:latin typeface="+mn-lt"/>
              </a:rPr>
              <a:t>Este </a:t>
            </a:r>
            <a:r>
              <a:rPr lang="es-PE" sz="1600" b="1" dirty="0" smtClean="0">
                <a:solidFill>
                  <a:schemeClr val="tx1"/>
                </a:solidFill>
                <a:latin typeface="+mn-lt"/>
              </a:rPr>
              <a:t>panel superior del curso</a:t>
            </a:r>
            <a:r>
              <a:rPr lang="es-PE" sz="1600" dirty="0" smtClean="0">
                <a:solidFill>
                  <a:schemeClr val="tx1"/>
                </a:solidFill>
                <a:latin typeface="+mn-lt"/>
              </a:rPr>
              <a:t> permite que el docente ingrese información en cada una de estas opciones y que los </a:t>
            </a:r>
            <a:r>
              <a:rPr lang="es-PE" sz="1600" b="1" dirty="0" smtClean="0">
                <a:solidFill>
                  <a:schemeClr val="tx1"/>
                </a:solidFill>
                <a:latin typeface="+mn-lt"/>
              </a:rPr>
              <a:t>alumnos</a:t>
            </a:r>
            <a:r>
              <a:rPr lang="es-PE" sz="1600" dirty="0" smtClean="0">
                <a:solidFill>
                  <a:schemeClr val="tx1"/>
                </a:solidFill>
                <a:latin typeface="+mn-lt"/>
              </a:rPr>
              <a:t> del curso la </a:t>
            </a:r>
            <a:r>
              <a:rPr lang="es-PE" sz="1600" dirty="0" smtClean="0">
                <a:solidFill>
                  <a:schemeClr val="tx1"/>
                </a:solidFill>
                <a:latin typeface="+mn-lt"/>
              </a:rPr>
              <a:t>puedan </a:t>
            </a:r>
            <a:r>
              <a:rPr lang="es-PE" sz="1600" b="1" dirty="0" smtClean="0">
                <a:solidFill>
                  <a:schemeClr val="tx1"/>
                </a:solidFill>
                <a:latin typeface="+mn-lt"/>
              </a:rPr>
              <a:t>visualizar</a:t>
            </a:r>
            <a:r>
              <a:rPr lang="es-PE" sz="1600" dirty="0" smtClean="0">
                <a:solidFill>
                  <a:schemeClr val="tx1"/>
                </a:solidFill>
                <a:latin typeface="+mn-lt"/>
              </a:rPr>
              <a:t> en todo momento</a:t>
            </a:r>
            <a:endParaRPr lang="es-PE" sz="1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197330" y="2021939"/>
            <a:ext cx="3326998" cy="83099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1050">
                <a:solidFill>
                  <a:schemeClr val="dk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just"/>
            <a:r>
              <a:rPr lang="es-PE" sz="1600" dirty="0" smtClean="0">
                <a:solidFill>
                  <a:schemeClr val="tx1"/>
                </a:solidFill>
                <a:latin typeface="+mj-lt"/>
              </a:rPr>
              <a:t>Este </a:t>
            </a:r>
            <a:r>
              <a:rPr lang="es-PE" sz="1600" b="1" dirty="0" smtClean="0">
                <a:solidFill>
                  <a:schemeClr val="tx1"/>
                </a:solidFill>
                <a:latin typeface="+mj-lt"/>
              </a:rPr>
              <a:t>panel administrador</a:t>
            </a:r>
            <a:r>
              <a:rPr lang="es-PE" sz="1600" dirty="0" smtClean="0">
                <a:solidFill>
                  <a:schemeClr val="tx1"/>
                </a:solidFill>
                <a:latin typeface="+mj-lt"/>
              </a:rPr>
              <a:t> es </a:t>
            </a:r>
            <a:r>
              <a:rPr lang="es-PE" sz="1600" b="1" dirty="0" smtClean="0">
                <a:solidFill>
                  <a:schemeClr val="tx1"/>
                </a:solidFill>
                <a:latin typeface="+mj-lt"/>
              </a:rPr>
              <a:t>solo de uso docente</a:t>
            </a:r>
            <a:r>
              <a:rPr lang="es-PE" sz="1600" dirty="0" smtClean="0">
                <a:solidFill>
                  <a:schemeClr val="tx1"/>
                </a:solidFill>
                <a:latin typeface="+mj-lt"/>
              </a:rPr>
              <a:t>, los alumnos no lo podrán visualizar en ningún momento</a:t>
            </a:r>
            <a:endParaRPr lang="es-PE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8 Decágono"/>
          <p:cNvSpPr/>
          <p:nvPr/>
        </p:nvSpPr>
        <p:spPr>
          <a:xfrm>
            <a:off x="3307810" y="188640"/>
            <a:ext cx="400094" cy="360971"/>
          </a:xfrm>
          <a:prstGeom prst="decagon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1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13" name="12 Llamada rectangular"/>
          <p:cNvSpPr/>
          <p:nvPr/>
        </p:nvSpPr>
        <p:spPr>
          <a:xfrm>
            <a:off x="5580113" y="2996952"/>
            <a:ext cx="3312368" cy="3744416"/>
          </a:xfrm>
          <a:prstGeom prst="wedgeRectCallout">
            <a:avLst>
              <a:gd name="adj1" fmla="val -63648"/>
              <a:gd name="adj2" fmla="val -53422"/>
            </a:avLst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13 Decágono"/>
          <p:cNvSpPr/>
          <p:nvPr/>
        </p:nvSpPr>
        <p:spPr>
          <a:xfrm>
            <a:off x="3851920" y="2132856"/>
            <a:ext cx="400094" cy="360971"/>
          </a:xfrm>
          <a:prstGeom prst="decagon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10" name="Picture 2" descr="C:\Users\MSORIA\Downloads\Inici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39" r="83854" b="35547"/>
          <a:stretch/>
        </p:blipFill>
        <p:spPr bwMode="auto">
          <a:xfrm>
            <a:off x="296220" y="2633725"/>
            <a:ext cx="2547588" cy="397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Llamada rectangular"/>
          <p:cNvSpPr/>
          <p:nvPr/>
        </p:nvSpPr>
        <p:spPr>
          <a:xfrm>
            <a:off x="251520" y="2132857"/>
            <a:ext cx="2592288" cy="4471798"/>
          </a:xfrm>
          <a:prstGeom prst="wedgeRectCallout">
            <a:avLst>
              <a:gd name="adj1" fmla="val 82874"/>
              <a:gd name="adj2" fmla="val -72466"/>
            </a:avLst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1" name="Picture 2" descr="C:\Users\MSORIA\Downloads\Inici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47" r="83854" b="4147"/>
          <a:stretch/>
        </p:blipFill>
        <p:spPr bwMode="auto">
          <a:xfrm>
            <a:off x="5860829" y="3163912"/>
            <a:ext cx="2871159" cy="346710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65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0" r="1301" b="35913"/>
          <a:stretch/>
        </p:blipFill>
        <p:spPr bwMode="auto">
          <a:xfrm>
            <a:off x="899592" y="188640"/>
            <a:ext cx="7416824" cy="330089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804248" y="611396"/>
            <a:ext cx="249138" cy="36933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1200">
                <a:latin typeface="Century Gothic" panose="020B0502020202020204" pitchFamily="34" charset="0"/>
              </a:defRPr>
            </a:lvl1pPr>
          </a:lstStyle>
          <a:p>
            <a:endParaRPr lang="es-PE" sz="18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6" r="1716" b="47948"/>
          <a:stretch/>
        </p:blipFill>
        <p:spPr bwMode="auto">
          <a:xfrm>
            <a:off x="899592" y="3826179"/>
            <a:ext cx="7416824" cy="284318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539552" y="3697868"/>
            <a:ext cx="8136903" cy="52322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1200">
                <a:latin typeface="Century Gothic" panose="020B0502020202020204" pitchFamily="34" charset="0"/>
              </a:defRPr>
            </a:lvl1pPr>
          </a:lstStyle>
          <a:p>
            <a:endParaRPr lang="es-PE" sz="28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5251395" y="1137385"/>
            <a:ext cx="3785101" cy="1077218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1050">
                <a:solidFill>
                  <a:schemeClr val="dk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just"/>
            <a:r>
              <a:rPr lang="en-US" sz="1600" dirty="0" smtClean="0">
                <a:solidFill>
                  <a:schemeClr val="tx1"/>
                </a:solidFill>
                <a:latin typeface="+mn-lt"/>
              </a:rPr>
              <a:t>Esta opción nos permite ser </a:t>
            </a:r>
            <a:r>
              <a:rPr lang="en-US" sz="1600" b="1" dirty="0" smtClean="0">
                <a:solidFill>
                  <a:schemeClr val="tx1"/>
                </a:solidFill>
                <a:latin typeface="+mn-lt"/>
              </a:rPr>
              <a:t>alumnos temporales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para visualizar los contenidos del curso como si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fuésemos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otro estudiante de la sección.</a:t>
            </a:r>
            <a:endParaRPr lang="es-PE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499993" y="4478892"/>
            <a:ext cx="4032448" cy="830997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1050">
                <a:solidFill>
                  <a:schemeClr val="dk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just"/>
            <a:r>
              <a:rPr lang="en-US" sz="1600" dirty="0" smtClean="0">
                <a:solidFill>
                  <a:schemeClr val="tx1"/>
                </a:solidFill>
                <a:latin typeface="+mn-lt"/>
              </a:rPr>
              <a:t>Cada vez que activemos la vista preliminar de alumno se mantendrá una </a:t>
            </a:r>
            <a:r>
              <a:rPr lang="en-US" sz="1600" b="1" dirty="0" smtClean="0">
                <a:solidFill>
                  <a:schemeClr val="tx1"/>
                </a:solidFill>
                <a:latin typeface="+mn-lt"/>
              </a:rPr>
              <a:t>barra de color naranja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en la parte superior de la pantalla.</a:t>
            </a:r>
            <a:endParaRPr lang="es-PE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11 Decágono"/>
          <p:cNvSpPr/>
          <p:nvPr/>
        </p:nvSpPr>
        <p:spPr>
          <a:xfrm>
            <a:off x="6516216" y="620688"/>
            <a:ext cx="288032" cy="288032"/>
          </a:xfrm>
          <a:prstGeom prst="decagon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</a:t>
            </a:r>
            <a:endParaRPr lang="es-PE" dirty="0"/>
          </a:p>
        </p:txBody>
      </p:sp>
      <p:sp>
        <p:nvSpPr>
          <p:cNvPr id="13" name="12 Decágono"/>
          <p:cNvSpPr/>
          <p:nvPr/>
        </p:nvSpPr>
        <p:spPr>
          <a:xfrm>
            <a:off x="5107379" y="908720"/>
            <a:ext cx="288032" cy="288032"/>
          </a:xfrm>
          <a:prstGeom prst="decagon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</a:t>
            </a:r>
            <a:endParaRPr lang="es-PE" dirty="0"/>
          </a:p>
        </p:txBody>
      </p:sp>
      <p:sp>
        <p:nvSpPr>
          <p:cNvPr id="14" name="13 Decágono"/>
          <p:cNvSpPr/>
          <p:nvPr/>
        </p:nvSpPr>
        <p:spPr>
          <a:xfrm>
            <a:off x="4355976" y="4334876"/>
            <a:ext cx="288032" cy="288032"/>
          </a:xfrm>
          <a:prstGeom prst="decagon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PE" dirty="0"/>
          </a:p>
        </p:txBody>
      </p:sp>
      <p:pic>
        <p:nvPicPr>
          <p:cNvPr id="2050" name="Picture 2" descr="C:\Users\MSORIA\Downloads\Inici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39" r="83854" b="26356"/>
          <a:stretch/>
        </p:blipFill>
        <p:spPr bwMode="auto">
          <a:xfrm>
            <a:off x="899592" y="1196752"/>
            <a:ext cx="1224136" cy="230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SORIA\Downloads\Inici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39" r="83854" b="26356"/>
          <a:stretch/>
        </p:blipFill>
        <p:spPr bwMode="auto">
          <a:xfrm>
            <a:off x="899592" y="4647783"/>
            <a:ext cx="1224136" cy="202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8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6" r="1716" b="47948"/>
          <a:stretch/>
        </p:blipFill>
        <p:spPr bwMode="auto">
          <a:xfrm>
            <a:off x="395535" y="1196751"/>
            <a:ext cx="8380013" cy="453650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2" descr="C:\Users\MSORIA\Downloads\Inici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39" r="83854" b="26356"/>
          <a:stretch/>
        </p:blipFill>
        <p:spPr bwMode="auto">
          <a:xfrm>
            <a:off x="395536" y="2330483"/>
            <a:ext cx="1383109" cy="322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898890" y="1806774"/>
            <a:ext cx="3785101" cy="830997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1050">
                <a:solidFill>
                  <a:schemeClr val="dk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just"/>
            <a:r>
              <a:rPr lang="es-PE" sz="1600" dirty="0" smtClean="0">
                <a:solidFill>
                  <a:schemeClr val="tx1"/>
                </a:solidFill>
                <a:latin typeface="+mn-lt"/>
              </a:rPr>
              <a:t>Una vez que desea salir del modo de vista preliminar de alumno, haga clic en </a:t>
            </a:r>
            <a:r>
              <a:rPr lang="es-PE" sz="1600" b="1" dirty="0" smtClean="0">
                <a:solidFill>
                  <a:schemeClr val="tx1"/>
                </a:solidFill>
                <a:latin typeface="+mn-lt"/>
              </a:rPr>
              <a:t>Salir de vista preliminar.</a:t>
            </a:r>
            <a:endParaRPr lang="es-PE" sz="1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8 Decágono"/>
          <p:cNvSpPr/>
          <p:nvPr/>
        </p:nvSpPr>
        <p:spPr>
          <a:xfrm>
            <a:off x="7740352" y="1487984"/>
            <a:ext cx="288032" cy="288032"/>
          </a:xfrm>
          <a:prstGeom prst="decagon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986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3" r="2016" b="24027"/>
          <a:stretch/>
        </p:blipFill>
        <p:spPr bwMode="auto">
          <a:xfrm>
            <a:off x="323528" y="548680"/>
            <a:ext cx="8457165" cy="482453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987824" y="3068960"/>
            <a:ext cx="2952328" cy="40011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1200">
                <a:latin typeface="Century Gothic" panose="020B0502020202020204" pitchFamily="34" charset="0"/>
              </a:defRPr>
            </a:lvl1pPr>
          </a:lstStyle>
          <a:p>
            <a:endParaRPr lang="es-PE" sz="20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987824" y="3501008"/>
            <a:ext cx="2952328" cy="646331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1200">
                <a:latin typeface="Century Gothic" panose="020B0502020202020204" pitchFamily="34" charset="0"/>
              </a:defRPr>
            </a:lvl1pPr>
          </a:lstStyle>
          <a:p>
            <a:endParaRPr lang="es-PE" sz="36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5220072" y="4685074"/>
            <a:ext cx="864096" cy="40011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1200">
                <a:latin typeface="Century Gothic" panose="020B0502020202020204" pitchFamily="34" charset="0"/>
              </a:defRPr>
            </a:lvl1pPr>
          </a:lstStyle>
          <a:p>
            <a:endParaRPr lang="es-PE" sz="20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251520" y="5589240"/>
            <a:ext cx="3816424" cy="830997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1050">
                <a:solidFill>
                  <a:schemeClr val="dk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just"/>
            <a:r>
              <a:rPr lang="en-US" sz="1600" dirty="0" smtClean="0">
                <a:solidFill>
                  <a:schemeClr val="tx1"/>
                </a:solidFill>
                <a:latin typeface="+mn-lt"/>
              </a:rPr>
              <a:t>Elija esta opción si desea </a:t>
            </a:r>
            <a:r>
              <a:rPr lang="en-US" sz="1600" b="1" dirty="0" smtClean="0">
                <a:solidFill>
                  <a:schemeClr val="tx1"/>
                </a:solidFill>
                <a:latin typeface="+mn-lt"/>
              </a:rPr>
              <a:t>eliminar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el usuario de vista preliminar y todos los </a:t>
            </a:r>
            <a:r>
              <a:rPr lang="en-US" sz="1600" b="1" dirty="0" smtClean="0">
                <a:solidFill>
                  <a:schemeClr val="tx1"/>
                </a:solidFill>
                <a:latin typeface="+mn-lt"/>
              </a:rPr>
              <a:t>datos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que ingresó como tal.</a:t>
            </a:r>
            <a:endParaRPr lang="es-PE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716016" y="5578984"/>
            <a:ext cx="4176464" cy="830997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1050">
                <a:solidFill>
                  <a:schemeClr val="dk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just"/>
            <a:r>
              <a:rPr lang="en-US" sz="1600" dirty="0" smtClean="0">
                <a:solidFill>
                  <a:schemeClr val="tx1"/>
                </a:solidFill>
                <a:latin typeface="+mn-lt"/>
              </a:rPr>
              <a:t>Elija esta opción si desea </a:t>
            </a:r>
            <a:r>
              <a:rPr lang="en-US" sz="1600" b="1" dirty="0" smtClean="0">
                <a:solidFill>
                  <a:schemeClr val="tx1"/>
                </a:solidFill>
                <a:latin typeface="+mn-lt"/>
              </a:rPr>
              <a:t>mantener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al alumno de vista preliminar y todos los </a:t>
            </a:r>
            <a:r>
              <a:rPr lang="en-US" sz="1600" b="1" dirty="0" smtClean="0">
                <a:solidFill>
                  <a:schemeClr val="tx1"/>
                </a:solidFill>
                <a:latin typeface="+mn-lt"/>
              </a:rPr>
              <a:t>datos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que haya ingresado como tal.</a:t>
            </a:r>
            <a:endParaRPr lang="es-PE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9 Decágono"/>
          <p:cNvSpPr/>
          <p:nvPr/>
        </p:nvSpPr>
        <p:spPr>
          <a:xfrm>
            <a:off x="103372" y="5434968"/>
            <a:ext cx="288032" cy="288032"/>
          </a:xfrm>
          <a:prstGeom prst="decagon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</a:t>
            </a:r>
            <a:endParaRPr lang="es-PE" dirty="0"/>
          </a:p>
        </p:txBody>
      </p:sp>
      <p:sp>
        <p:nvSpPr>
          <p:cNvPr id="11" name="10 Decágono"/>
          <p:cNvSpPr/>
          <p:nvPr/>
        </p:nvSpPr>
        <p:spPr>
          <a:xfrm>
            <a:off x="4572000" y="5434968"/>
            <a:ext cx="288032" cy="288032"/>
          </a:xfrm>
          <a:prstGeom prst="decagon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PE" dirty="0"/>
          </a:p>
        </p:txBody>
      </p:sp>
      <p:sp>
        <p:nvSpPr>
          <p:cNvPr id="12" name="11 Decágono"/>
          <p:cNvSpPr/>
          <p:nvPr/>
        </p:nvSpPr>
        <p:spPr>
          <a:xfrm>
            <a:off x="2771800" y="3068960"/>
            <a:ext cx="288032" cy="288032"/>
          </a:xfrm>
          <a:prstGeom prst="decagon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</a:t>
            </a:r>
            <a:endParaRPr lang="es-PE" dirty="0"/>
          </a:p>
        </p:txBody>
      </p:sp>
      <p:sp>
        <p:nvSpPr>
          <p:cNvPr id="13" name="12 Decágono"/>
          <p:cNvSpPr/>
          <p:nvPr/>
        </p:nvSpPr>
        <p:spPr>
          <a:xfrm>
            <a:off x="2771800" y="3789040"/>
            <a:ext cx="288032" cy="288032"/>
          </a:xfrm>
          <a:prstGeom prst="decagon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1637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6" r="1185" b="4340"/>
          <a:stretch/>
        </p:blipFill>
        <p:spPr bwMode="auto">
          <a:xfrm>
            <a:off x="179512" y="260648"/>
            <a:ext cx="8856020" cy="64087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1 Elipse"/>
          <p:cNvSpPr/>
          <p:nvPr/>
        </p:nvSpPr>
        <p:spPr>
          <a:xfrm>
            <a:off x="5003513" y="527932"/>
            <a:ext cx="792088" cy="139809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3 Conector recto de flecha"/>
          <p:cNvCxnSpPr/>
          <p:nvPr/>
        </p:nvCxnSpPr>
        <p:spPr>
          <a:xfrm flipH="1">
            <a:off x="5725348" y="319605"/>
            <a:ext cx="432583" cy="1952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6228184" y="319605"/>
            <a:ext cx="2736304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600" dirty="0" smtClean="0"/>
              <a:t>Al iniciar el </a:t>
            </a:r>
            <a:r>
              <a:rPr lang="es-MX" sz="1600" b="1" dirty="0" smtClean="0"/>
              <a:t>ciclo 2016 -2 </a:t>
            </a:r>
            <a:r>
              <a:rPr lang="es-MX" sz="1600" dirty="0" smtClean="0"/>
              <a:t>usted podrá acceder directamente desde este vínculo. 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68372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75" y="1916832"/>
            <a:ext cx="7938033" cy="4525963"/>
          </a:xfrm>
          <a:ln>
            <a:solidFill>
              <a:schemeClr val="tx1"/>
            </a:solidFill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41784"/>
            <a:ext cx="8229600" cy="63894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Elephant" panose="02020904090505020303" pitchFamily="18" charset="0"/>
                <a:cs typeface="Aharoni" panose="02010803020104030203" pitchFamily="2" charset="-79"/>
              </a:rPr>
              <a:t>¡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Elephant" panose="02020904090505020303" pitchFamily="18" charset="0"/>
                <a:cs typeface="Aharoni" panose="02010803020104030203" pitchFamily="2" charset="-79"/>
              </a:rPr>
              <a:t>Iniciemos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Elephant" panose="02020904090505020303" pitchFamily="18" charset="0"/>
                <a:cs typeface="Aharoni" panose="02010803020104030203" pitchFamily="2" charset="-79"/>
              </a:rPr>
              <a:t>con la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Elephant" panose="02020904090505020303" pitchFamily="18" charset="0"/>
                <a:cs typeface="Aharoni" panose="02010803020104030203" pitchFamily="2" charset="-79"/>
              </a:rPr>
              <a:t>plataforma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Elephant" panose="02020904090505020303" pitchFamily="18" charset="0"/>
                <a:cs typeface="Aharoni" panose="02010803020104030203" pitchFamily="2" charset="-79"/>
              </a:rPr>
              <a:t>!</a:t>
            </a:r>
            <a:endParaRPr lang="es-PE" dirty="0">
              <a:solidFill>
                <a:schemeClr val="accent6">
                  <a:lumMod val="75000"/>
                </a:schemeClr>
              </a:solidFill>
              <a:latin typeface="Elephant" panose="02020904090505020303" pitchFamily="18" charset="0"/>
              <a:cs typeface="Aharoni" panose="02010803020104030203" pitchFamily="2" charset="-79"/>
            </a:endParaRPr>
          </a:p>
        </p:txBody>
      </p:sp>
      <p:sp>
        <p:nvSpPr>
          <p:cNvPr id="5" name="4 Decágono"/>
          <p:cNvSpPr/>
          <p:nvPr/>
        </p:nvSpPr>
        <p:spPr>
          <a:xfrm>
            <a:off x="3203848" y="3689534"/>
            <a:ext cx="288032" cy="288032"/>
          </a:xfrm>
          <a:prstGeom prst="decagon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</a:t>
            </a:r>
            <a:endParaRPr lang="es-PE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3491880" y="3797579"/>
            <a:ext cx="493029" cy="2351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3491880" y="3648983"/>
            <a:ext cx="499299" cy="922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1181444" y="3602844"/>
            <a:ext cx="1980999" cy="5847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1200">
                <a:latin typeface="Century Gothic" panose="020B0502020202020204" pitchFamily="34" charset="0"/>
              </a:defRPr>
            </a:lvl1pPr>
          </a:lstStyle>
          <a:p>
            <a:r>
              <a:rPr lang="es-PE" sz="1600" dirty="0" smtClean="0">
                <a:latin typeface="Calibri" panose="020F0502020204030204" pitchFamily="34" charset="0"/>
              </a:rPr>
              <a:t>Escriba su </a:t>
            </a:r>
            <a:r>
              <a:rPr lang="es-PE" sz="1600" b="1" dirty="0">
                <a:latin typeface="Calibri" panose="020F0502020204030204" pitchFamily="34" charset="0"/>
              </a:rPr>
              <a:t>usuario</a:t>
            </a:r>
            <a:r>
              <a:rPr lang="es-PE" sz="1600" dirty="0">
                <a:latin typeface="Calibri" panose="020F0502020204030204" pitchFamily="34" charset="0"/>
              </a:rPr>
              <a:t> y </a:t>
            </a:r>
            <a:r>
              <a:rPr lang="es-PE" sz="1600" b="1" dirty="0" smtClean="0">
                <a:latin typeface="Calibri" panose="020F0502020204030204" pitchFamily="34" charset="0"/>
              </a:rPr>
              <a:t>contraseña </a:t>
            </a:r>
            <a:r>
              <a:rPr lang="es-PE" sz="1600" b="1" dirty="0">
                <a:latin typeface="Calibri" panose="020F0502020204030204" pitchFamily="34" charset="0"/>
              </a:rPr>
              <a:t>U</a:t>
            </a:r>
            <a:r>
              <a:rPr lang="es-PE" sz="1600" b="1" dirty="0" smtClean="0">
                <a:latin typeface="Calibri" panose="020F0502020204030204" pitchFamily="34" charset="0"/>
              </a:rPr>
              <a:t>lima</a:t>
            </a:r>
            <a:r>
              <a:rPr lang="es-PE" sz="1600" b="1" dirty="0" smtClean="0">
                <a:latin typeface="Calibri" panose="020F0502020204030204" pitchFamily="34" charset="0"/>
              </a:rPr>
              <a:t>.</a:t>
            </a:r>
            <a:endParaRPr lang="es-PE" sz="1600" b="1" dirty="0">
              <a:latin typeface="Calibri" panose="020F050202020403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755576" y="1052736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Para practicar podremos  ingresar desde el enlace web:  </a:t>
            </a:r>
            <a:r>
              <a:rPr lang="es-PE" dirty="0" smtClean="0">
                <a:solidFill>
                  <a:schemeClr val="accent6">
                    <a:lumMod val="75000"/>
                  </a:schemeClr>
                </a:solidFill>
              </a:rPr>
              <a:t>http://</a:t>
            </a:r>
            <a:r>
              <a:rPr lang="es-PE" b="1" dirty="0" smtClean="0">
                <a:solidFill>
                  <a:schemeClr val="accent6">
                    <a:lumMod val="75000"/>
                  </a:schemeClr>
                </a:solidFill>
              </a:rPr>
              <a:t>ulima.blackboard.com </a:t>
            </a:r>
            <a:endParaRPr lang="es-PE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s-PE" dirty="0" smtClean="0"/>
              <a:t>De preferencia utilizar el navegador </a:t>
            </a:r>
            <a:r>
              <a:rPr lang="es-PE" b="1" dirty="0" smtClean="0"/>
              <a:t>Google Chrome</a:t>
            </a:r>
            <a:r>
              <a:rPr lang="es-PE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0" b="12330"/>
          <a:stretch/>
        </p:blipFill>
        <p:spPr bwMode="auto">
          <a:xfrm>
            <a:off x="203300" y="1484784"/>
            <a:ext cx="8674100" cy="37126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659707" y="3535071"/>
            <a:ext cx="3635820" cy="64633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>
              <a:defRPr sz="1200">
                <a:solidFill>
                  <a:schemeClr val="dk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PE" dirty="0" smtClean="0">
                <a:latin typeface="Calibri" panose="020F0502020204030204" pitchFamily="34" charset="0"/>
              </a:rPr>
              <a:t>A través de estas opciones se realiza la toma de </a:t>
            </a:r>
            <a:r>
              <a:rPr lang="es-PE" b="1" dirty="0" smtClean="0">
                <a:latin typeface="Calibri" panose="020F0502020204030204" pitchFamily="34" charset="0"/>
              </a:rPr>
              <a:t>asistencia</a:t>
            </a:r>
            <a:r>
              <a:rPr lang="es-PE" dirty="0" smtClean="0">
                <a:latin typeface="Calibri" panose="020F0502020204030204" pitchFamily="34" charset="0"/>
              </a:rPr>
              <a:t>, registro de </a:t>
            </a:r>
            <a:r>
              <a:rPr lang="es-PE" b="1" dirty="0" smtClean="0">
                <a:latin typeface="Calibri" panose="020F0502020204030204" pitchFamily="34" charset="0"/>
              </a:rPr>
              <a:t>notas</a:t>
            </a:r>
            <a:r>
              <a:rPr lang="es-PE" dirty="0" smtClean="0">
                <a:latin typeface="Calibri" panose="020F0502020204030204" pitchFamily="34" charset="0"/>
              </a:rPr>
              <a:t> y elección de </a:t>
            </a:r>
            <a:r>
              <a:rPr lang="es-PE" b="1" dirty="0" smtClean="0">
                <a:latin typeface="Calibri" panose="020F0502020204030204" pitchFamily="34" charset="0"/>
              </a:rPr>
              <a:t>delegados</a:t>
            </a:r>
            <a:r>
              <a:rPr lang="es-PE" dirty="0" smtClean="0">
                <a:latin typeface="Calibri" panose="020F0502020204030204" pitchFamily="34" charset="0"/>
              </a:rPr>
              <a:t>, veamos un poco más…</a:t>
            </a:r>
            <a:endParaRPr lang="es-PE" b="1" dirty="0">
              <a:latin typeface="Calibri" panose="020F0502020204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427984" y="2233970"/>
            <a:ext cx="2952327" cy="64633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>
              <a:defRPr sz="1200">
                <a:solidFill>
                  <a:schemeClr val="dk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just"/>
            <a:r>
              <a:rPr lang="es-PE" dirty="0" smtClean="0">
                <a:latin typeface="Calibri" panose="020F0502020204030204" pitchFamily="34" charset="0"/>
              </a:rPr>
              <a:t>En </a:t>
            </a:r>
            <a:r>
              <a:rPr lang="es-PE" b="1" i="1" dirty="0" smtClean="0">
                <a:latin typeface="Calibri" panose="020F0502020204030204" pitchFamily="34" charset="0"/>
              </a:rPr>
              <a:t>lista de cursos</a:t>
            </a:r>
            <a:r>
              <a:rPr lang="es-PE" i="1" dirty="0" smtClean="0">
                <a:latin typeface="Calibri" panose="020F0502020204030204" pitchFamily="34" charset="0"/>
              </a:rPr>
              <a:t> </a:t>
            </a:r>
            <a:r>
              <a:rPr lang="es-PE" dirty="0" smtClean="0">
                <a:latin typeface="Calibri" panose="020F0502020204030204" pitchFamily="34" charset="0"/>
              </a:rPr>
              <a:t>se encuentran todas las asignaturas a cargo del docente en color naranja</a:t>
            </a:r>
            <a:endParaRPr lang="es-PE" b="1" dirty="0">
              <a:latin typeface="Calibri" panose="020F0502020204030204" pitchFamily="34" charset="0"/>
            </a:endParaRPr>
          </a:p>
        </p:txBody>
      </p:sp>
      <p:sp>
        <p:nvSpPr>
          <p:cNvPr id="5" name="4 Elipse"/>
          <p:cNvSpPr/>
          <p:nvPr/>
        </p:nvSpPr>
        <p:spPr>
          <a:xfrm>
            <a:off x="462957" y="2518480"/>
            <a:ext cx="1152128" cy="862355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9" name="8 Conector recto de flecha"/>
          <p:cNvCxnSpPr/>
          <p:nvPr/>
        </p:nvCxnSpPr>
        <p:spPr>
          <a:xfrm flipH="1">
            <a:off x="3791471" y="2413119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12 Decágono"/>
          <p:cNvSpPr/>
          <p:nvPr/>
        </p:nvSpPr>
        <p:spPr>
          <a:xfrm>
            <a:off x="4158939" y="1945938"/>
            <a:ext cx="288032" cy="288032"/>
          </a:xfrm>
          <a:prstGeom prst="decagon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s-PE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395536" y="4556738"/>
            <a:ext cx="2448274" cy="50405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Ingrese a </a:t>
            </a:r>
            <a:r>
              <a:rPr lang="en-US" sz="1600" b="1" dirty="0">
                <a:solidFill>
                  <a:schemeClr val="tx1"/>
                </a:solidFill>
              </a:rPr>
              <a:t>A</a:t>
            </a:r>
            <a:r>
              <a:rPr lang="en-US" sz="1600" b="1" dirty="0" smtClean="0">
                <a:solidFill>
                  <a:schemeClr val="tx1"/>
                </a:solidFill>
              </a:rPr>
              <a:t>sistencia</a:t>
            </a:r>
            <a:r>
              <a:rPr lang="en-US" sz="1600" dirty="0" smtClean="0">
                <a:solidFill>
                  <a:schemeClr val="tx1"/>
                </a:solidFill>
              </a:rPr>
              <a:t> para comenzar </a:t>
            </a:r>
            <a:endParaRPr lang="es-PE" sz="1600" dirty="0">
              <a:solidFill>
                <a:schemeClr val="tx1"/>
              </a:solidFill>
            </a:endParaRPr>
          </a:p>
        </p:txBody>
      </p:sp>
      <p:sp>
        <p:nvSpPr>
          <p:cNvPr id="15" name="14 Decágono"/>
          <p:cNvSpPr/>
          <p:nvPr/>
        </p:nvSpPr>
        <p:spPr>
          <a:xfrm>
            <a:off x="347316" y="3380835"/>
            <a:ext cx="288032" cy="288032"/>
          </a:xfrm>
          <a:prstGeom prst="decagon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8390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2160" y="346646"/>
            <a:ext cx="8229600" cy="562074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Elephant" panose="02020904090505020303" pitchFamily="18" charset="0"/>
                <a:cs typeface="Aharoni" panose="02010803020104030203" pitchFamily="2" charset="-79"/>
              </a:rPr>
              <a:t>Toma de asistencia</a:t>
            </a:r>
            <a:endParaRPr lang="es-PE" sz="3200" dirty="0">
              <a:latin typeface="Elephant" panose="02020904090505020303" pitchFamily="18" charset="0"/>
              <a:cs typeface="Aharoni" panose="02010803020104030203" pitchFamily="2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" b="68531"/>
          <a:stretch/>
        </p:blipFill>
        <p:spPr bwMode="auto">
          <a:xfrm>
            <a:off x="130628" y="1196752"/>
            <a:ext cx="8932111" cy="1728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411760" y="2039252"/>
            <a:ext cx="3816424" cy="52322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>
              <a:defRPr sz="1200">
                <a:solidFill>
                  <a:schemeClr val="dk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just"/>
            <a:r>
              <a:rPr lang="es-PE" sz="1400" dirty="0" smtClean="0">
                <a:latin typeface="Calibri" panose="020F0502020204030204" pitchFamily="34" charset="0"/>
              </a:rPr>
              <a:t>Dé clic sobre la sección a la que desea tomar asistencia.</a:t>
            </a:r>
            <a:endParaRPr lang="es-PE" sz="1400" b="1" dirty="0">
              <a:latin typeface="Calibri" panose="020F0502020204030204" pitchFamily="34" charset="0"/>
            </a:endParaRPr>
          </a:p>
        </p:txBody>
      </p:sp>
      <p:sp>
        <p:nvSpPr>
          <p:cNvPr id="5" name="4 Decágono"/>
          <p:cNvSpPr/>
          <p:nvPr/>
        </p:nvSpPr>
        <p:spPr>
          <a:xfrm>
            <a:off x="2195736" y="1916832"/>
            <a:ext cx="288032" cy="288032"/>
          </a:xfrm>
          <a:prstGeom prst="decagon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s-P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9"/>
          <a:stretch/>
        </p:blipFill>
        <p:spPr bwMode="auto">
          <a:xfrm>
            <a:off x="1535463" y="3110769"/>
            <a:ext cx="7402563" cy="35512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8 Rectángulo redondeado"/>
          <p:cNvSpPr/>
          <p:nvPr/>
        </p:nvSpPr>
        <p:spPr>
          <a:xfrm>
            <a:off x="6804470" y="1802530"/>
            <a:ext cx="2130440" cy="5166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Para seguir, primero cierre esta ventana</a:t>
            </a:r>
            <a:endParaRPr lang="es-PE" sz="1600" i="1" dirty="0">
              <a:solidFill>
                <a:schemeClr val="tx1"/>
              </a:solidFill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8027444" y="2372851"/>
            <a:ext cx="305551" cy="6007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1619672" y="4263479"/>
            <a:ext cx="1584176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>
              <a:defRPr sz="1200">
                <a:solidFill>
                  <a:schemeClr val="dk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endParaRPr lang="es-PE" sz="24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256082" y="4447404"/>
            <a:ext cx="3163790" cy="52322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>
              <a:defRPr sz="1200">
                <a:solidFill>
                  <a:schemeClr val="dk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PE" sz="1400" b="1" dirty="0" smtClean="0">
                <a:latin typeface="Calibri" panose="020F0502020204030204" pitchFamily="34" charset="0"/>
              </a:rPr>
              <a:t>Cree </a:t>
            </a:r>
            <a:r>
              <a:rPr lang="es-PE" sz="1400" dirty="0" smtClean="0">
                <a:latin typeface="Calibri" panose="020F0502020204030204" pitchFamily="34" charset="0"/>
              </a:rPr>
              <a:t>una nueva asistencia del día para tomar lista a los alumnos</a:t>
            </a:r>
            <a:endParaRPr lang="es-PE" sz="1400" dirty="0">
              <a:latin typeface="Calibri" panose="020F0502020204030204" pitchFamily="34" charset="0"/>
            </a:endParaRPr>
          </a:p>
        </p:txBody>
      </p:sp>
      <p:sp>
        <p:nvSpPr>
          <p:cNvPr id="8" name="7 Decágono"/>
          <p:cNvSpPr/>
          <p:nvPr/>
        </p:nvSpPr>
        <p:spPr>
          <a:xfrm>
            <a:off x="107504" y="4221088"/>
            <a:ext cx="277265" cy="288032"/>
          </a:xfrm>
          <a:prstGeom prst="decagon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PE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292080" y="3633545"/>
            <a:ext cx="936104" cy="26161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endParaRPr lang="es-PE" sz="1100" dirty="0">
              <a:ln w="19050">
                <a:solidFill>
                  <a:schemeClr val="accent6">
                    <a:lumMod val="75000"/>
                  </a:schemeClr>
                </a:solidFill>
              </a:ln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39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9" grpId="0" animBg="1"/>
      <p:bldP spid="11" grpId="0" animBg="1"/>
      <p:bldP spid="7" grpId="0" animBg="1"/>
      <p:bldP spid="8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0" b="12330"/>
          <a:stretch/>
        </p:blipFill>
        <p:spPr bwMode="auto">
          <a:xfrm>
            <a:off x="203300" y="1605764"/>
            <a:ext cx="8674100" cy="37126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Elipse"/>
          <p:cNvSpPr/>
          <p:nvPr/>
        </p:nvSpPr>
        <p:spPr>
          <a:xfrm>
            <a:off x="611560" y="2852936"/>
            <a:ext cx="576064" cy="252028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611560" y="4149080"/>
            <a:ext cx="2016224" cy="50405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Ingrese a </a:t>
            </a:r>
            <a:r>
              <a:rPr lang="en-US" sz="1600" b="1" dirty="0" smtClean="0">
                <a:solidFill>
                  <a:schemeClr val="tx1"/>
                </a:solidFill>
              </a:rPr>
              <a:t>Notas</a:t>
            </a:r>
            <a:endParaRPr lang="es-PE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9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4912" y="404664"/>
            <a:ext cx="8229600" cy="72008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Elephant" panose="02020904090505020303" pitchFamily="18" charset="0"/>
                <a:cs typeface="Aharoni" panose="02010803020104030203" pitchFamily="2" charset="-79"/>
              </a:rPr>
              <a:t>Registro de notas finales</a:t>
            </a:r>
            <a:endParaRPr lang="es-PE" sz="3200" dirty="0">
              <a:latin typeface="Elephant" panose="02020904090505020303" pitchFamily="18" charset="0"/>
              <a:cs typeface="Aharoni" panose="02010803020104030203" pitchFamily="2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" r="981" b="35811"/>
          <a:stretch/>
        </p:blipFill>
        <p:spPr bwMode="auto">
          <a:xfrm>
            <a:off x="114767" y="2204864"/>
            <a:ext cx="8928992" cy="25572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267744" y="2852936"/>
            <a:ext cx="6484326" cy="52322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>
              <a:defRPr sz="1200">
                <a:solidFill>
                  <a:schemeClr val="dk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PE" sz="1400" dirty="0" smtClean="0">
                <a:latin typeface="Calibri" panose="020F0502020204030204" pitchFamily="34" charset="0"/>
              </a:rPr>
              <a:t>Si desea ingresar el consolidado de notas de los exámenes </a:t>
            </a:r>
            <a:r>
              <a:rPr lang="es-PE" sz="1400" b="1" dirty="0" smtClean="0">
                <a:latin typeface="Calibri" panose="020F0502020204030204" pitchFamily="34" charset="0"/>
              </a:rPr>
              <a:t>parciales</a:t>
            </a:r>
            <a:r>
              <a:rPr lang="es-PE" sz="1400" dirty="0" smtClean="0">
                <a:latin typeface="Calibri" panose="020F0502020204030204" pitchFamily="34" charset="0"/>
              </a:rPr>
              <a:t>, </a:t>
            </a:r>
            <a:r>
              <a:rPr lang="es-PE" sz="1400" b="1" dirty="0" smtClean="0">
                <a:latin typeface="Calibri" panose="020F0502020204030204" pitchFamily="34" charset="0"/>
              </a:rPr>
              <a:t>finales</a:t>
            </a:r>
            <a:r>
              <a:rPr lang="es-PE" sz="1400" dirty="0" smtClean="0">
                <a:latin typeface="Calibri" panose="020F0502020204030204" pitchFamily="34" charset="0"/>
              </a:rPr>
              <a:t> y </a:t>
            </a:r>
            <a:r>
              <a:rPr lang="es-PE" sz="1400" b="1" dirty="0">
                <a:latin typeface="Calibri" panose="020F0502020204030204" pitchFamily="34" charset="0"/>
              </a:rPr>
              <a:t>t</a:t>
            </a:r>
            <a:r>
              <a:rPr lang="es-PE" sz="1400" b="1" dirty="0" smtClean="0">
                <a:latin typeface="Calibri" panose="020F0502020204030204" pitchFamily="34" charset="0"/>
              </a:rPr>
              <a:t>area </a:t>
            </a:r>
            <a:r>
              <a:rPr lang="es-PE" sz="1400" b="1" dirty="0" smtClean="0">
                <a:latin typeface="Calibri" panose="020F0502020204030204" pitchFamily="34" charset="0"/>
              </a:rPr>
              <a:t>académica</a:t>
            </a:r>
            <a:r>
              <a:rPr lang="es-PE" sz="1400" dirty="0" smtClean="0">
                <a:latin typeface="Calibri" panose="020F0502020204030204" pitchFamily="34" charset="0"/>
              </a:rPr>
              <a:t>, podrá hacerlo en esta opción</a:t>
            </a:r>
            <a:endParaRPr lang="es-PE" sz="1400" dirty="0">
              <a:latin typeface="Calibri" panose="020F0502020204030204" pitchFamily="34" charset="0"/>
            </a:endParaRPr>
          </a:p>
        </p:txBody>
      </p:sp>
      <p:sp>
        <p:nvSpPr>
          <p:cNvPr id="5" name="4 Decágono"/>
          <p:cNvSpPr/>
          <p:nvPr/>
        </p:nvSpPr>
        <p:spPr>
          <a:xfrm>
            <a:off x="1979712" y="2708920"/>
            <a:ext cx="288032" cy="288032"/>
          </a:xfrm>
          <a:prstGeom prst="decagon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s-PE" dirty="0"/>
          </a:p>
        </p:txBody>
      </p:sp>
      <p:sp>
        <p:nvSpPr>
          <p:cNvPr id="8" name="7 CuadroTexto"/>
          <p:cNvSpPr txBox="1"/>
          <p:nvPr/>
        </p:nvSpPr>
        <p:spPr>
          <a:xfrm>
            <a:off x="2267744" y="4450049"/>
            <a:ext cx="6484326" cy="3077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>
              <a:defRPr sz="1200">
                <a:solidFill>
                  <a:schemeClr val="dk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PE" sz="1400" dirty="0" smtClean="0">
                <a:latin typeface="Calibri" panose="020F0502020204030204" pitchFamily="34" charset="0"/>
              </a:rPr>
              <a:t>Podrá visualizar el </a:t>
            </a:r>
            <a:r>
              <a:rPr lang="es-PE" sz="1400" i="1" dirty="0" smtClean="0">
                <a:latin typeface="Calibri" panose="020F0502020204030204" pitchFamily="34" charset="0"/>
              </a:rPr>
              <a:t>ranking</a:t>
            </a:r>
            <a:r>
              <a:rPr lang="es-PE" sz="1400" dirty="0" smtClean="0">
                <a:latin typeface="Calibri" panose="020F0502020204030204" pitchFamily="34" charset="0"/>
              </a:rPr>
              <a:t> de sus </a:t>
            </a:r>
            <a:r>
              <a:rPr lang="es-PE" sz="1400" dirty="0" smtClean="0">
                <a:latin typeface="Calibri" panose="020F0502020204030204" pitchFamily="34" charset="0"/>
              </a:rPr>
              <a:t>alumnos</a:t>
            </a:r>
            <a:r>
              <a:rPr lang="es-PE" sz="1400" b="1" dirty="0">
                <a:latin typeface="Calibri" panose="020F0502020204030204" pitchFamily="34" charset="0"/>
              </a:rPr>
              <a:t> </a:t>
            </a:r>
            <a:r>
              <a:rPr lang="es-PE" sz="1400" dirty="0" smtClean="0">
                <a:latin typeface="Calibri" panose="020F0502020204030204" pitchFamily="34" charset="0"/>
              </a:rPr>
              <a:t>en</a:t>
            </a:r>
            <a:r>
              <a:rPr lang="es-PE" sz="1400" b="1" dirty="0" smtClean="0">
                <a:latin typeface="Calibri" panose="020F0502020204030204" pitchFamily="34" charset="0"/>
              </a:rPr>
              <a:t> </a:t>
            </a:r>
            <a:r>
              <a:rPr lang="es-PE" sz="1400" b="1" dirty="0" smtClean="0">
                <a:latin typeface="Calibri" panose="020F0502020204030204" pitchFamily="34" charset="0"/>
              </a:rPr>
              <a:t>alumnos de la sección según </a:t>
            </a:r>
            <a:r>
              <a:rPr lang="es-PE" sz="1400" b="1" dirty="0" smtClean="0">
                <a:latin typeface="Calibri" panose="020F0502020204030204" pitchFamily="34" charset="0"/>
              </a:rPr>
              <a:t>ranking</a:t>
            </a:r>
            <a:endParaRPr lang="es-PE" sz="1400" b="1" dirty="0">
              <a:latin typeface="Calibri" panose="020F0502020204030204" pitchFamily="34" charset="0"/>
            </a:endParaRPr>
          </a:p>
        </p:txBody>
      </p:sp>
      <p:sp>
        <p:nvSpPr>
          <p:cNvPr id="9" name="8 Decágono"/>
          <p:cNvSpPr/>
          <p:nvPr/>
        </p:nvSpPr>
        <p:spPr>
          <a:xfrm>
            <a:off x="1979712" y="3645024"/>
            <a:ext cx="288032" cy="288032"/>
          </a:xfrm>
          <a:prstGeom prst="decagon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PE" dirty="0"/>
          </a:p>
        </p:txBody>
      </p:sp>
      <p:sp>
        <p:nvSpPr>
          <p:cNvPr id="10" name="9 CuadroTexto"/>
          <p:cNvSpPr txBox="1"/>
          <p:nvPr/>
        </p:nvSpPr>
        <p:spPr>
          <a:xfrm>
            <a:off x="2279091" y="5115029"/>
            <a:ext cx="6484326" cy="52322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>
              <a:defRPr sz="1200">
                <a:solidFill>
                  <a:schemeClr val="dk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PE" sz="1400" dirty="0" smtClean="0">
                <a:latin typeface="Calibri" panose="020F0502020204030204" pitchFamily="34" charset="0"/>
              </a:rPr>
              <a:t>Si desea </a:t>
            </a:r>
            <a:r>
              <a:rPr lang="es-PE" sz="1400" b="1" dirty="0" smtClean="0">
                <a:latin typeface="Calibri" panose="020F0502020204030204" pitchFamily="34" charset="0"/>
              </a:rPr>
              <a:t>visualizar las estadísticas de notas</a:t>
            </a:r>
            <a:r>
              <a:rPr lang="es-PE" sz="1400" dirty="0" smtClean="0">
                <a:latin typeface="Calibri" panose="020F0502020204030204" pitchFamily="34" charset="0"/>
              </a:rPr>
              <a:t>, puede hacerlo en cualquiera de estas cuatro </a:t>
            </a:r>
            <a:r>
              <a:rPr lang="es-PE" sz="1400" dirty="0" smtClean="0">
                <a:latin typeface="Calibri" panose="020F0502020204030204" pitchFamily="34" charset="0"/>
              </a:rPr>
              <a:t>opciones</a:t>
            </a:r>
            <a:endParaRPr lang="es-PE" sz="1400" b="1" dirty="0">
              <a:latin typeface="Calibri" panose="020F0502020204030204" pitchFamily="34" charset="0"/>
            </a:endParaRPr>
          </a:p>
        </p:txBody>
      </p:sp>
      <p:sp>
        <p:nvSpPr>
          <p:cNvPr id="11" name="10 Decágono"/>
          <p:cNvSpPr/>
          <p:nvPr/>
        </p:nvSpPr>
        <p:spPr>
          <a:xfrm>
            <a:off x="1975921" y="4315906"/>
            <a:ext cx="288032" cy="288032"/>
          </a:xfrm>
          <a:prstGeom prst="decagon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PE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788024" y="1340768"/>
            <a:ext cx="2376264" cy="585386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Para seguir, primero cerremos esta ventana</a:t>
            </a:r>
            <a:endParaRPr lang="es-PE" sz="16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7308304" y="1556792"/>
            <a:ext cx="864096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16 Decágono"/>
          <p:cNvSpPr/>
          <p:nvPr/>
        </p:nvSpPr>
        <p:spPr>
          <a:xfrm>
            <a:off x="-45408" y="3157163"/>
            <a:ext cx="288032" cy="288032"/>
          </a:xfrm>
          <a:prstGeom prst="decagon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s-PE" dirty="0"/>
          </a:p>
        </p:txBody>
      </p:sp>
      <p:sp>
        <p:nvSpPr>
          <p:cNvPr id="18" name="17 Decágono"/>
          <p:cNvSpPr/>
          <p:nvPr/>
        </p:nvSpPr>
        <p:spPr>
          <a:xfrm>
            <a:off x="-45408" y="3545110"/>
            <a:ext cx="288032" cy="288032"/>
          </a:xfrm>
          <a:prstGeom prst="decagon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PE" dirty="0"/>
          </a:p>
        </p:txBody>
      </p:sp>
      <p:sp>
        <p:nvSpPr>
          <p:cNvPr id="19" name="18 Decágono"/>
          <p:cNvSpPr/>
          <p:nvPr/>
        </p:nvSpPr>
        <p:spPr>
          <a:xfrm>
            <a:off x="-45408" y="3942928"/>
            <a:ext cx="288032" cy="288032"/>
          </a:xfrm>
          <a:prstGeom prst="decagon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PE" dirty="0"/>
          </a:p>
        </p:txBody>
      </p:sp>
      <p:sp>
        <p:nvSpPr>
          <p:cNvPr id="20" name="19 Decágono"/>
          <p:cNvSpPr/>
          <p:nvPr/>
        </p:nvSpPr>
        <p:spPr>
          <a:xfrm>
            <a:off x="-37024" y="4315906"/>
            <a:ext cx="288032" cy="288032"/>
          </a:xfrm>
          <a:prstGeom prst="decagon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s-PE" dirty="0"/>
          </a:p>
        </p:txBody>
      </p:sp>
      <p:sp>
        <p:nvSpPr>
          <p:cNvPr id="21" name="20 CuadroTexto"/>
          <p:cNvSpPr txBox="1"/>
          <p:nvPr/>
        </p:nvSpPr>
        <p:spPr>
          <a:xfrm>
            <a:off x="2263953" y="3779167"/>
            <a:ext cx="6484326" cy="3077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>
              <a:defRPr sz="1200">
                <a:solidFill>
                  <a:schemeClr val="dk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PE" sz="1400" dirty="0" smtClean="0">
                <a:latin typeface="Calibri" panose="020F0502020204030204" pitchFamily="34" charset="0"/>
              </a:rPr>
              <a:t>Podrá trabajar las calificaciones de la </a:t>
            </a:r>
            <a:r>
              <a:rPr lang="es-PE" sz="1400" b="1" dirty="0" smtClean="0">
                <a:latin typeface="Calibri" panose="020F0502020204030204" pitchFamily="34" charset="0"/>
              </a:rPr>
              <a:t>tarea </a:t>
            </a:r>
            <a:r>
              <a:rPr lang="es-PE" sz="1400" b="1" dirty="0" smtClean="0">
                <a:latin typeface="Calibri" panose="020F0502020204030204" pitchFamily="34" charset="0"/>
              </a:rPr>
              <a:t>académica</a:t>
            </a:r>
            <a:endParaRPr lang="es-PE" sz="1400" b="1" dirty="0">
              <a:latin typeface="Calibri" panose="020F0502020204030204" pitchFamily="34" charset="0"/>
            </a:endParaRPr>
          </a:p>
        </p:txBody>
      </p:sp>
      <p:sp>
        <p:nvSpPr>
          <p:cNvPr id="22" name="21 Decágono"/>
          <p:cNvSpPr/>
          <p:nvPr/>
        </p:nvSpPr>
        <p:spPr>
          <a:xfrm>
            <a:off x="1975921" y="5157192"/>
            <a:ext cx="288032" cy="288032"/>
          </a:xfrm>
          <a:prstGeom prst="decagon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5862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0" b="12330"/>
          <a:stretch/>
        </p:blipFill>
        <p:spPr bwMode="auto">
          <a:xfrm>
            <a:off x="170112" y="1247973"/>
            <a:ext cx="8674100" cy="37126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Elipse"/>
          <p:cNvSpPr/>
          <p:nvPr/>
        </p:nvSpPr>
        <p:spPr>
          <a:xfrm>
            <a:off x="611560" y="2708920"/>
            <a:ext cx="676250" cy="340550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611560" y="3573016"/>
            <a:ext cx="2016224" cy="58538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Ingrese a </a:t>
            </a:r>
            <a:r>
              <a:rPr lang="en-US" sz="1600" b="1" dirty="0" smtClean="0">
                <a:solidFill>
                  <a:schemeClr val="tx1"/>
                </a:solidFill>
              </a:rPr>
              <a:t>Delegados</a:t>
            </a:r>
            <a:endParaRPr lang="es-PE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49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Elephant" panose="02020904090505020303" pitchFamily="18" charset="0"/>
                <a:cs typeface="Aharoni" panose="02010803020104030203" pitchFamily="2" charset="-79"/>
              </a:rPr>
              <a:t>Selección de delegados</a:t>
            </a:r>
            <a:endParaRPr lang="es-PE" sz="3600" dirty="0">
              <a:latin typeface="Elephant" panose="02020904090505020303" pitchFamily="18" charset="0"/>
              <a:cs typeface="Aharoni" panose="02010803020104030203" pitchFamily="2" charset="-79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95536" y="1510042"/>
            <a:ext cx="8276103" cy="16220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89"/>
          <a:stretch/>
        </p:blipFill>
        <p:spPr bwMode="auto">
          <a:xfrm>
            <a:off x="2915816" y="3612570"/>
            <a:ext cx="6089649" cy="29847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699792" y="2276872"/>
            <a:ext cx="4464496" cy="52322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>
              <a:defRPr sz="1200">
                <a:solidFill>
                  <a:schemeClr val="dk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just"/>
            <a:r>
              <a:rPr lang="es-PE" sz="1400" dirty="0" smtClean="0">
                <a:latin typeface="Calibri" panose="020F0502020204030204" pitchFamily="34" charset="0"/>
              </a:rPr>
              <a:t>Al ingresar encontramos, al lado izquierdo, las </a:t>
            </a:r>
            <a:r>
              <a:rPr lang="es-PE" sz="1400" b="1" dirty="0" smtClean="0">
                <a:latin typeface="Calibri" panose="020F0502020204030204" pitchFamily="34" charset="0"/>
              </a:rPr>
              <a:t>secciones</a:t>
            </a:r>
            <a:r>
              <a:rPr lang="es-PE" sz="1400" dirty="0" smtClean="0">
                <a:latin typeface="Calibri" panose="020F0502020204030204" pitchFamily="34" charset="0"/>
              </a:rPr>
              <a:t> a cargo y el </a:t>
            </a:r>
            <a:r>
              <a:rPr lang="es-PE" sz="1400" b="1" dirty="0" smtClean="0">
                <a:latin typeface="Calibri" panose="020F0502020204030204" pitchFamily="34" charset="0"/>
              </a:rPr>
              <a:t>listado de alumnos </a:t>
            </a:r>
            <a:r>
              <a:rPr lang="es-PE" sz="1400" dirty="0" smtClean="0">
                <a:latin typeface="Calibri" panose="020F0502020204030204" pitchFamily="34" charset="0"/>
              </a:rPr>
              <a:t>en cada </a:t>
            </a:r>
            <a:r>
              <a:rPr lang="es-PE" sz="1400" dirty="0" smtClean="0">
                <a:latin typeface="Calibri" panose="020F0502020204030204" pitchFamily="34" charset="0"/>
              </a:rPr>
              <a:t>una </a:t>
            </a:r>
            <a:r>
              <a:rPr lang="es-PE" sz="1400" dirty="0" smtClean="0">
                <a:latin typeface="Calibri" panose="020F0502020204030204" pitchFamily="34" charset="0"/>
              </a:rPr>
              <a:t>de </a:t>
            </a:r>
            <a:r>
              <a:rPr lang="es-PE" sz="1400" dirty="0" smtClean="0">
                <a:latin typeface="Calibri" panose="020F0502020204030204" pitchFamily="34" charset="0"/>
              </a:rPr>
              <a:t>ellas</a:t>
            </a:r>
            <a:r>
              <a:rPr lang="es-PE" sz="1400" dirty="0" smtClean="0">
                <a:latin typeface="Calibri" panose="020F0502020204030204" pitchFamily="34" charset="0"/>
              </a:rPr>
              <a:t>.</a:t>
            </a:r>
            <a:endParaRPr lang="es-PE" sz="1400" dirty="0">
              <a:latin typeface="Calibri" panose="020F0502020204030204" pitchFamily="34" charset="0"/>
            </a:endParaRPr>
          </a:p>
        </p:txBody>
      </p:sp>
      <p:sp>
        <p:nvSpPr>
          <p:cNvPr id="6" name="5 Decágono"/>
          <p:cNvSpPr/>
          <p:nvPr/>
        </p:nvSpPr>
        <p:spPr>
          <a:xfrm>
            <a:off x="2483768" y="2132856"/>
            <a:ext cx="288032" cy="288032"/>
          </a:xfrm>
          <a:prstGeom prst="decagon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</a:t>
            </a:r>
            <a:endParaRPr lang="es-PE" dirty="0"/>
          </a:p>
        </p:txBody>
      </p:sp>
      <p:sp>
        <p:nvSpPr>
          <p:cNvPr id="9" name="8 CuadroTexto"/>
          <p:cNvSpPr txBox="1"/>
          <p:nvPr/>
        </p:nvSpPr>
        <p:spPr>
          <a:xfrm>
            <a:off x="574777" y="2780928"/>
            <a:ext cx="972887" cy="246221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1200">
                <a:latin typeface="Century Gothic" panose="020B0502020202020204" pitchFamily="34" charset="0"/>
              </a:defRPr>
            </a:lvl1pPr>
          </a:lstStyle>
          <a:p>
            <a:endParaRPr lang="es-PE" sz="10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2987824" y="4797152"/>
            <a:ext cx="1589564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>
              <a:defRPr sz="1200">
                <a:solidFill>
                  <a:schemeClr val="dk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just"/>
            <a:endParaRPr lang="es-PE" sz="36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1043608" y="5157192"/>
            <a:ext cx="3779194" cy="73866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>
              <a:defRPr sz="1200">
                <a:solidFill>
                  <a:schemeClr val="dk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just"/>
            <a:r>
              <a:rPr lang="es-PE" sz="1400" dirty="0" smtClean="0">
                <a:latin typeface="Calibri" panose="020F0502020204030204" pitchFamily="34" charset="0"/>
              </a:rPr>
              <a:t>Para </a:t>
            </a:r>
            <a:r>
              <a:rPr lang="es-PE" sz="1400" b="1" dirty="0" smtClean="0">
                <a:latin typeface="Calibri" panose="020F0502020204030204" pitchFamily="34" charset="0"/>
              </a:rPr>
              <a:t>acceder a la elección </a:t>
            </a:r>
            <a:r>
              <a:rPr lang="es-PE" sz="1400" dirty="0" smtClean="0">
                <a:latin typeface="Calibri" panose="020F0502020204030204" pitchFamily="34" charset="0"/>
              </a:rPr>
              <a:t>de delegados, solo marque en el casillero que corresponde a los alumnos </a:t>
            </a:r>
            <a:r>
              <a:rPr lang="es-PE" sz="1400" dirty="0" smtClean="0">
                <a:latin typeface="Calibri" panose="020F0502020204030204" pitchFamily="34" charset="0"/>
              </a:rPr>
              <a:t>elegidos.</a:t>
            </a:r>
            <a:endParaRPr lang="es-PE" sz="1400" b="1" dirty="0">
              <a:latin typeface="Calibri" panose="020F0502020204030204" pitchFamily="34" charset="0"/>
            </a:endParaRPr>
          </a:p>
        </p:txBody>
      </p:sp>
      <p:sp>
        <p:nvSpPr>
          <p:cNvPr id="8" name="7 Decágono"/>
          <p:cNvSpPr/>
          <p:nvPr/>
        </p:nvSpPr>
        <p:spPr>
          <a:xfrm>
            <a:off x="827584" y="5013176"/>
            <a:ext cx="288032" cy="288032"/>
          </a:xfrm>
          <a:prstGeom prst="decagon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</a:t>
            </a:r>
            <a:endParaRPr lang="es-PE" dirty="0"/>
          </a:p>
        </p:txBody>
      </p:sp>
      <p:sp>
        <p:nvSpPr>
          <p:cNvPr id="11" name="10 Decágono"/>
          <p:cNvSpPr/>
          <p:nvPr/>
        </p:nvSpPr>
        <p:spPr>
          <a:xfrm>
            <a:off x="8604448" y="4437112"/>
            <a:ext cx="288032" cy="288032"/>
          </a:xfrm>
          <a:prstGeom prst="decago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4356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9" grpId="0" animBg="1"/>
      <p:bldP spid="10" grpId="0" animBg="1"/>
      <p:bldP spid="7" grpId="0" animBg="1"/>
      <p:bldP spid="8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Bienvenidos a Blackboard ULima&amp;quot;&quot;/&gt;&lt;property id=&quot;20307&quot; value=&quot;256&quot;/&gt;&lt;/object&gt;&lt;object type=&quot;3&quot; unique_id=&quot;10004&quot;&gt;&lt;property id=&quot;20148&quot; value=&quot;5&quot;/&gt;&lt;property id=&quot;20300&quot; value=&quot;Slide 2&quot;/&gt;&lt;property id=&quot;20307&quot; value=&quot;263&quot;/&gt;&lt;/object&gt;&lt;object type=&quot;3&quot; unique_id=&quot;10005&quot;&gt;&lt;property id=&quot;20148&quot; value=&quot;5&quot;/&gt;&lt;property id=&quot;20300&quot; value=&quot;Slide 3 - &amp;quot;¡Iniciemos con la plataforma!&amp;quot;&quot;/&gt;&lt;property id=&quot;20307&quot; value=&quot;258&quot;/&gt;&lt;/object&gt;&lt;object type=&quot;3&quot; unique_id=&quot;10006&quot;&gt;&lt;property id=&quot;20148&quot; value=&quot;5&quot;/&gt;&lt;property id=&quot;20300&quot; value=&quot;Slide 4&quot;/&gt;&lt;property id=&quot;20307&quot; value=&quot;264&quot;/&gt;&lt;/object&gt;&lt;object type=&quot;3&quot; unique_id=&quot;10007&quot;&gt;&lt;property id=&quot;20148&quot; value=&quot;5&quot;/&gt;&lt;property id=&quot;20300&quot; value=&quot;Slide 5 - &amp;quot;Toma de asistencia&amp;quot;&quot;/&gt;&lt;property id=&quot;20307&quot; value=&quot;259&quot;/&gt;&lt;/object&gt;&lt;object type=&quot;3&quot; unique_id=&quot;10008&quot;&gt;&lt;property id=&quot;20148&quot; value=&quot;5&quot;/&gt;&lt;property id=&quot;20300&quot; value=&quot;Slide 6&quot;/&gt;&lt;property id=&quot;20307&quot; value=&quot;265&quot;/&gt;&lt;/object&gt;&lt;object type=&quot;3&quot; unique_id=&quot;10009&quot;&gt;&lt;property id=&quot;20148&quot; value=&quot;5&quot;/&gt;&lt;property id=&quot;20300&quot; value=&quot;Slide 7 - &amp;quot;Registro de notas finales&amp;quot;&quot;/&gt;&lt;property id=&quot;20307&quot; value=&quot;271&quot;/&gt;&lt;/object&gt;&lt;object type=&quot;3&quot; unique_id=&quot;10010&quot;&gt;&lt;property id=&quot;20148&quot; value=&quot;5&quot;/&gt;&lt;property id=&quot;20300&quot; value=&quot;Slide 8&quot;/&gt;&lt;property id=&quot;20307&quot; value=&quot;267&quot;/&gt;&lt;/object&gt;&lt;object type=&quot;3&quot; unique_id=&quot;10011&quot;&gt;&lt;property id=&quot;20148&quot; value=&quot;5&quot;/&gt;&lt;property id=&quot;20300&quot; value=&quot;Slide 9 - &amp;quot;Selección de delegados&amp;quot;&quot;/&gt;&lt;property id=&quot;20307&quot; value=&quot;261&quot;/&gt;&lt;/object&gt;&lt;object type=&quot;3&quot; unique_id=&quot;10012&quot;&gt;&lt;property id=&quot;20148&quot; value=&quot;5&quot;/&gt;&lt;property id=&quot;20300&quot; value=&quot;Slide 10 - &amp;quot;Presentación principal de la gestión de cursos&amp;quot;&quot;/&gt;&lt;property id=&quot;20307&quot; value=&quot;268&quot;/&gt;&lt;/object&gt;&lt;object type=&quot;3&quot; unique_id=&quot;10013&quot;&gt;&lt;property id=&quot;20148&quot; value=&quot;5&quot;/&gt;&lt;property id=&quot;20300&quot; value=&quot;Slide 11&quot;/&gt;&lt;property id=&quot;20307&quot; value=&quot;269&quot;/&gt;&lt;/object&gt;&lt;object type=&quot;3&quot; unique_id=&quot;10014&quot;&gt;&lt;property id=&quot;20148&quot; value=&quot;5&quot;/&gt;&lt;property id=&quot;20300&quot; value=&quot;Slide 12&quot;/&gt;&lt;property id=&quot;20307&quot; value=&quot;270&quot;/&gt;&lt;/object&gt;&lt;object type=&quot;3&quot; unique_id=&quot;10015&quot;&gt;&lt;property id=&quot;20148&quot; value=&quot;5&quot;/&gt;&lt;property id=&quot;20300&quot; value=&quot;Slide 13&quot;/&gt;&lt;property id=&quot;20307&quot; value=&quot;272&quot;/&gt;&lt;/object&gt;&lt;object type=&quot;3&quot; unique_id=&quot;10016&quot;&gt;&lt;property id=&quot;20148&quot; value=&quot;5&quot;/&gt;&lt;property id=&quot;20300&quot; value=&quot;Slide 14&quot;/&gt;&lt;property id=&quot;20307&quot; value=&quot;273&quot;/&gt;&lt;/object&gt;&lt;/object&gt;&lt;object type=&quot;8&quot; unique_id=&quot;10032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516</Words>
  <Application>Microsoft Office PowerPoint</Application>
  <PresentationFormat>Presentación en pantalla (4:3)</PresentationFormat>
  <Paragraphs>64</Paragraphs>
  <Slides>15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Bienvenidos a Blackboard ULima</vt:lpstr>
      <vt:lpstr>Presentación de PowerPoint</vt:lpstr>
      <vt:lpstr>¡Iniciemos con la plataforma!</vt:lpstr>
      <vt:lpstr>Presentación de PowerPoint</vt:lpstr>
      <vt:lpstr>Toma de asistencia</vt:lpstr>
      <vt:lpstr>Presentación de PowerPoint</vt:lpstr>
      <vt:lpstr>Registro de notas finales</vt:lpstr>
      <vt:lpstr>Presentación de PowerPoint</vt:lpstr>
      <vt:lpstr>Selección de delegados</vt:lpstr>
      <vt:lpstr>Presentación principal de la gestión de cursos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 a Blackboard ULima</dc:title>
  <dc:creator>soporte</dc:creator>
  <cp:lastModifiedBy>Soria Cubas Miguel Sebastian</cp:lastModifiedBy>
  <cp:revision>85</cp:revision>
  <cp:lastPrinted>2016-06-23T16:22:02Z</cp:lastPrinted>
  <dcterms:created xsi:type="dcterms:W3CDTF">2016-05-31T13:14:12Z</dcterms:created>
  <dcterms:modified xsi:type="dcterms:W3CDTF">2016-07-21T00:05:22Z</dcterms:modified>
</cp:coreProperties>
</file>