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5" r:id="rId11"/>
    <p:sldId id="263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859BD-BDDB-4650-9068-1DE6D70EEE24}" type="datetimeFigureOut">
              <a:rPr lang="pt-PT" smtClean="0"/>
              <a:pPr/>
              <a:t>22/05/2024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E11A0-C3FC-44CA-A255-998F21F7DC0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397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E11A0-C3FC-44CA-A255-998F21F7DC03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6A3D0-B17B-FCEF-C09B-F771EE100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A57962-C227-C98D-93A9-F9A851271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5EFAF3C-15CB-57E0-8600-738A34A5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E90D-3479-4A24-99A0-8445F06F2600}" type="datetime1">
              <a:rPr lang="pt-PT" smtClean="0"/>
              <a:pPr/>
              <a:t>22/05/2024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3ADC614-46AD-18F7-9164-AD9DFB06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7FEF47-54CA-9A36-15E5-36D38A7F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8A67-1B38-4883-8E27-65A13514D0BD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302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123A0-5677-A3C9-F2FC-B7CB1A80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7F2083F-19F2-0AE0-FD47-8741E66A4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3A72A49-5274-0F1D-43C6-1941DC0E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2D8F-27FC-42CA-9965-9508B35652C6}" type="datetime1">
              <a:rPr lang="pt-PT" smtClean="0"/>
              <a:pPr/>
              <a:t>22/05/2024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91B036-9AC9-C55E-B058-46571B29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03DDAF-DC13-D6ED-6333-44187E5E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8A67-1B38-4883-8E27-65A13514D0BD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302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69159F-448B-6A2C-56F4-93103579A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006EF13-1DDC-7923-4552-90E0D0076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9F95255-0C00-6111-9951-FA0856E0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A247-F167-41BE-954A-CC66E7AB3C4F}" type="datetime1">
              <a:rPr lang="pt-PT" smtClean="0"/>
              <a:pPr/>
              <a:t>22/05/2024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F2F47E-E873-1AD8-7EFA-5E9C63E5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BC6B12E-9B60-158F-156D-50A6707C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8A67-1B38-4883-8E27-65A13514D0BD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37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F397E-2658-2D8D-8C3B-44D87CF0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BECDB2-311D-8E4E-E96D-5A9C9E21D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021445-125D-CB0F-148A-D8B5B5B5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1F64-EC4E-4A30-92A7-D5B67E5084F2}" type="datetime1">
              <a:rPr lang="pt-PT" smtClean="0"/>
              <a:pPr/>
              <a:t>22/05/2024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9E300E-98B5-DCE2-66F4-32E381AB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B4902FF-44AE-2A6C-1E10-69E584CA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8A67-1B38-4883-8E27-65A13514D0BD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872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B2A8F-EE1D-651E-DCE9-94213137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577481-9E51-1154-7ABD-02BB818F2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95638D2-401D-A42F-AEED-0988A2F4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2B6B-DE29-4880-84A1-778F3FC40376}" type="datetime1">
              <a:rPr lang="pt-PT" smtClean="0"/>
              <a:pPr/>
              <a:t>22/05/2024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EDC9628-1FB1-3935-41EF-4EBDAFFA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2C750ED-73C7-8C58-7F31-8AB03700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8A67-1B38-4883-8E27-65A13514D0BD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018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B622A-8A25-1537-5D94-E138C838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0F4AF1-551E-9DAF-7D07-554860F7A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593B447-CC19-0CEA-8A30-D543ECB80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21D9396-0705-3486-003C-D313C01D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935E-139B-41E7-94C1-2B30A721F033}" type="datetime1">
              <a:rPr lang="pt-PT" smtClean="0"/>
              <a:pPr/>
              <a:t>22/05/2024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A39AAC6-507B-B028-790B-ADE4DCD8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EDD1BB-5B72-96A8-0538-EA67E1F4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8A67-1B38-4883-8E27-65A13514D0BD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168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50D96-3E9B-E959-055F-4C281D5A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7BCA075-BD68-21A6-B6D4-32C26E850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00B5EFA-E209-1AEC-2765-FEA896C11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0DB9E17-33C7-22FF-BD54-75D4EEB1A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AC09CB9-7BBE-37FB-AE54-A3F8983D2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3AE2D48-FE7B-C757-F9E5-7D4554D3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49C3-FF61-49ED-80A4-777DE9CC680C}" type="datetime1">
              <a:rPr lang="pt-PT" smtClean="0"/>
              <a:pPr/>
              <a:t>22/05/2024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B8255D9-DD25-B2AC-E24F-4823D202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7C8BFCF-44FB-3E11-B229-6CD6DB48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8A67-1B38-4883-8E27-65A13514D0BD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881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96866-DDD0-340D-97A7-8F7492E5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495F93B-B13B-CF02-B173-3F0E6FD8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789E-160E-4C76-BFA6-447F510E63E8}" type="datetime1">
              <a:rPr lang="pt-PT" smtClean="0"/>
              <a:pPr/>
              <a:t>22/05/2024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E8C09F0-E75B-052E-1050-70852DB0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A93A4E-ADD1-6061-C4F7-6E4F9EF7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8A67-1B38-4883-8E27-65A13514D0BD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744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B6DE7C9-0DAA-A85B-6D15-566AEB2D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2F53-0A10-40D6-AB48-74552CD4A465}" type="datetime1">
              <a:rPr lang="pt-PT" smtClean="0"/>
              <a:pPr/>
              <a:t>22/05/2024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985B74D-03A7-7DDB-FDD1-15B285DC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B177A32-ED51-B220-CDF7-0489694E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8A67-1B38-4883-8E27-65A13514D0BD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32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20B1F-5B47-63C0-F777-52040D83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A21FC9-4D5F-D75E-9BF2-7259B83D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6C08BB3-72C0-C5D2-5956-C3C396F15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3562C5-0054-A851-CEBE-32B3012C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A1EC-E105-4F10-8696-DAFBCEF70819}" type="datetime1">
              <a:rPr lang="pt-PT" smtClean="0"/>
              <a:pPr/>
              <a:t>22/05/2024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99761FD-F7CF-20BD-559A-779513B5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8638BBB-FC56-F800-7881-2E67D09D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8A67-1B38-4883-8E27-65A13514D0BD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71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8F020-FB5D-95F1-4024-CD9DB12C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80FA37D-045F-4E75-3E5B-805E136DC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24BD049-18A1-AD14-196E-B556F4D45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80900F9-BB07-F9C9-45F5-FF21CE25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23AC-055F-46C9-8ED9-493ADE3D1698}" type="datetime1">
              <a:rPr lang="pt-PT" smtClean="0"/>
              <a:pPr/>
              <a:t>22/05/2024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CF45371-78B8-3412-202B-14069E3F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81C6A72-815C-B54C-9FC2-4B3D6391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8A67-1B38-4883-8E27-65A13514D0BD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02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A6CB75E-1E08-4150-D97B-C7D430CC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D58AEDD-5746-7146-F358-A5AE4BC3E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2B6B892-DA78-94C5-15DB-C163FF9A5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6AAB36-0FE7-4501-A339-8947B19FC7A5}" type="datetime1">
              <a:rPr lang="pt-PT" smtClean="0"/>
              <a:pPr/>
              <a:t>22/05/2024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38E8D7E-E42B-9E5F-288C-03BB86AFF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969D03-D2F8-F73C-D8B7-23ED9A035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08A67-1B38-4883-8E27-65A13514D0BD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574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532046415002063" TargetMode="External"/><Relationship Id="rId2" Type="http://schemas.openxmlformats.org/officeDocument/2006/relationships/hyperlink" Target="https://journals.sagepub.com/doi/10.1177/146045822098420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cgastro.org.br/novo/wp-content/uploads/2021/01/easl-easl-guidelines-management-of-hepatocellular-carcinoma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B5D08-C828-DF9A-478D-607571CDB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067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PT" dirty="0"/>
              <a:t>Elementos de Inteligência Artificial e Ciência de Dados</a:t>
            </a:r>
            <a:br>
              <a:rPr lang="pt-PT" dirty="0"/>
            </a:br>
            <a:r>
              <a:rPr lang="pt-PT" dirty="0"/>
              <a:t>Trabalho Prático 2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3FDD16-D92F-D92B-0F79-8EB4012F6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852" y="3990746"/>
            <a:ext cx="9842090" cy="1655762"/>
          </a:xfrm>
        </p:spPr>
        <p:txBody>
          <a:bodyPr>
            <a:noAutofit/>
          </a:bodyPr>
          <a:lstStyle/>
          <a:p>
            <a:r>
              <a:rPr lang="en-US" dirty="0"/>
              <a:t>Data exploration and enrichment for supervised classification</a:t>
            </a:r>
          </a:p>
          <a:p>
            <a:r>
              <a:rPr lang="en-US" dirty="0"/>
              <a:t> Grupo 22 </a:t>
            </a:r>
          </a:p>
          <a:p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realizado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Inês</a:t>
            </a:r>
            <a:r>
              <a:rPr lang="en-US" dirty="0"/>
              <a:t> </a:t>
            </a:r>
            <a:r>
              <a:rPr lang="en-US" dirty="0" err="1"/>
              <a:t>Alves</a:t>
            </a:r>
            <a:r>
              <a:rPr lang="en-US" dirty="0"/>
              <a:t> up202104656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Maria Cruz up202104592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C77C3C2-09A9-AB7C-5F2E-94FDFCE5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8A67-1B38-4883-8E27-65A13514D0BD}" type="slidenum">
              <a:rPr lang="pt-PT" smtClean="0"/>
              <a:pPr/>
              <a:t>1</a:t>
            </a:fld>
            <a:endParaRPr lang="pt-PT"/>
          </a:p>
        </p:txBody>
      </p:sp>
      <p:pic>
        <p:nvPicPr>
          <p:cNvPr id="1026" name="Picture 2" descr="Faculdade de Ciências da Universidade do Porto – Wikipédia ...">
            <a:extLst>
              <a:ext uri="{FF2B5EF4-FFF2-40B4-BE49-F238E27FC236}">
                <a16:creationId xmlns:a16="http://schemas.microsoft.com/office/drawing/2014/main" id="{91FC6971-BC54-E9B3-C014-5BCE7F806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67" b="8510"/>
          <a:stretch/>
        </p:blipFill>
        <p:spPr bwMode="auto">
          <a:xfrm>
            <a:off x="183127" y="125361"/>
            <a:ext cx="2815712" cy="115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43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1D23D7B-D99E-9C6A-6CB3-800F16B8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8A67-1B38-4883-8E27-65A13514D0BD}" type="slidenum">
              <a:rPr lang="pt-PT" smtClean="0"/>
              <a:pPr/>
              <a:t>10</a:t>
            </a:fld>
            <a:endParaRPr lang="pt-PT"/>
          </a:p>
        </p:txBody>
      </p:sp>
      <p:pic>
        <p:nvPicPr>
          <p:cNvPr id="6" name="Imagem 5" descr="Uma imagem com texto, file, captura de ecrã, Paralelo&#10;&#10;Descrição gerada automaticamente">
            <a:extLst>
              <a:ext uri="{FF2B5EF4-FFF2-40B4-BE49-F238E27FC236}">
                <a16:creationId xmlns:a16="http://schemas.microsoft.com/office/drawing/2014/main" id="{7CBF78E5-A40B-67F7-5D17-3E8866376B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99"/>
          <a:stretch/>
        </p:blipFill>
        <p:spPr>
          <a:xfrm>
            <a:off x="41442" y="1514005"/>
            <a:ext cx="6153423" cy="4652036"/>
          </a:xfrm>
          <a:prstGeom prst="rect">
            <a:avLst/>
          </a:prstGeom>
        </p:spPr>
      </p:pic>
      <p:pic>
        <p:nvPicPr>
          <p:cNvPr id="9" name="Imagem 8" descr="Uma imagem com texto, file, captura de ecrã, Paralelo&#10;&#10;Descrição gerada automaticamente">
            <a:extLst>
              <a:ext uri="{FF2B5EF4-FFF2-40B4-BE49-F238E27FC236}">
                <a16:creationId xmlns:a16="http://schemas.microsoft.com/office/drawing/2014/main" id="{56DFEA76-8015-2348-BD85-132033952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80" r="39"/>
          <a:stretch/>
        </p:blipFill>
        <p:spPr>
          <a:xfrm>
            <a:off x="6381135" y="1457252"/>
            <a:ext cx="5663382" cy="470878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69626" y="464694"/>
            <a:ext cx="1026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/>
              <a:t>ROC </a:t>
            </a:r>
            <a:r>
              <a:rPr lang="pt-PT" sz="3600" b="1" dirty="0" err="1"/>
              <a:t>and</a:t>
            </a:r>
            <a:r>
              <a:rPr lang="pt-PT" sz="3600" b="1" dirty="0"/>
              <a:t> </a:t>
            </a:r>
            <a:r>
              <a:rPr lang="pt-PT" sz="3600" b="1" dirty="0" err="1"/>
              <a:t>Precision-Recall</a:t>
            </a:r>
            <a:r>
              <a:rPr lang="pt-PT" sz="3600" b="1" dirty="0"/>
              <a:t> Curves</a:t>
            </a:r>
          </a:p>
        </p:txBody>
      </p:sp>
    </p:spTree>
    <p:extLst>
      <p:ext uri="{BB962C8B-B14F-4D97-AF65-F5344CB8AC3E}">
        <p14:creationId xmlns:p14="http://schemas.microsoft.com/office/powerpoint/2010/main" val="137655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lotting Train_Test Accuraci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77" y="2698230"/>
            <a:ext cx="6808031" cy="4084819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3262170-2F76-581D-C649-3ED068B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8A67-1B38-4883-8E27-65A13514D0BD}" type="slidenum">
              <a:rPr lang="pt-PT" smtClean="0"/>
              <a:pPr/>
              <a:t>11</a:t>
            </a:fld>
            <a:endParaRPr lang="pt-PT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313543" y="371577"/>
            <a:ext cx="11648607" cy="2941248"/>
          </a:xfrm>
        </p:spPr>
        <p:txBody>
          <a:bodyPr>
            <a:normAutofit/>
          </a:bodyPr>
          <a:lstStyle/>
          <a:p>
            <a:r>
              <a:rPr lang="pt-PT" sz="2000" b="1" dirty="0"/>
              <a:t>AUC-ROC:</a:t>
            </a:r>
            <a:r>
              <a:rPr lang="pt-PT" sz="2000" dirty="0"/>
              <a:t> A </a:t>
            </a:r>
            <a:r>
              <a:rPr lang="pt-PT" sz="2000" dirty="0" err="1"/>
              <a:t>Decision</a:t>
            </a:r>
            <a:r>
              <a:rPr lang="pt-PT" sz="2000" dirty="0"/>
              <a:t> </a:t>
            </a:r>
            <a:r>
              <a:rPr lang="pt-PT" sz="2000" dirty="0" err="1"/>
              <a:t>Tree</a:t>
            </a:r>
            <a:r>
              <a:rPr lang="pt-PT" sz="2000" dirty="0"/>
              <a:t> (</a:t>
            </a:r>
            <a:r>
              <a:rPr lang="pt-PT" sz="2000" dirty="0" err="1"/>
              <a:t>Gini</a:t>
            </a:r>
            <a:r>
              <a:rPr lang="pt-PT" sz="2000" dirty="0"/>
              <a:t>) tem um desempenho ligeiramente superior (AUC = 0.54), seguido de perto pelo </a:t>
            </a:r>
            <a:r>
              <a:rPr lang="pt-PT" sz="2000" dirty="0" err="1"/>
              <a:t>Random</a:t>
            </a:r>
            <a:r>
              <a:rPr lang="pt-PT" sz="2000" dirty="0"/>
              <a:t> </a:t>
            </a:r>
            <a:r>
              <a:rPr lang="pt-PT" sz="2000" dirty="0" err="1"/>
              <a:t>Forest</a:t>
            </a:r>
            <a:r>
              <a:rPr lang="pt-PT" sz="2000" dirty="0"/>
              <a:t> (AUC = 0.53).</a:t>
            </a:r>
          </a:p>
          <a:p>
            <a:r>
              <a:rPr lang="pt-PT" sz="2000" b="1" dirty="0"/>
              <a:t>AUC-PR:</a:t>
            </a:r>
            <a:r>
              <a:rPr lang="pt-PT" sz="2000" dirty="0"/>
              <a:t> Os modelos mostram variações, mas o desempenho é comparável entre eles, sem um modelo que se destaque significativamente.</a:t>
            </a:r>
          </a:p>
          <a:p>
            <a:r>
              <a:rPr lang="pt-PT" sz="2000" dirty="0"/>
              <a:t>A AUC é uma métrica importante porque oferece uma visão agregada do desempenho do modelo ao longo de todos os limiares de classificação possíveis, enquanto os gráficos ROC e </a:t>
            </a:r>
            <a:r>
              <a:rPr lang="pt-PT" sz="2000" dirty="0" err="1"/>
              <a:t>Precision-Recall</a:t>
            </a:r>
            <a:r>
              <a:rPr lang="pt-PT" sz="2000" dirty="0"/>
              <a:t> fornecem informações detalhadas sobre o equilíbrio entre verdadeiros positivos, falsos positivos, precisão e </a:t>
            </a:r>
            <a:r>
              <a:rPr lang="pt-PT" sz="2000" dirty="0" err="1"/>
              <a:t>recall</a:t>
            </a:r>
            <a:r>
              <a:rPr lang="pt-PT" sz="2000" dirty="0"/>
              <a:t> para diferentes limiares.</a:t>
            </a:r>
          </a:p>
          <a:p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6445771" y="3252864"/>
            <a:ext cx="52765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pt-PT" sz="2000" dirty="0"/>
              <a:t>O desenvolvimento deste pipeline de </a:t>
            </a:r>
            <a:r>
              <a:rPr lang="pt-PT" sz="2000" dirty="0" err="1"/>
              <a:t>machine</a:t>
            </a:r>
            <a:r>
              <a:rPr lang="pt-PT" sz="2000" dirty="0"/>
              <a:t> </a:t>
            </a:r>
            <a:r>
              <a:rPr lang="pt-PT" sz="2000" dirty="0" err="1"/>
              <a:t>learning</a:t>
            </a:r>
            <a:r>
              <a:rPr lang="pt-PT" sz="2000" dirty="0"/>
              <a:t> revelou desafios significativos, particularmente relacionados ao </a:t>
            </a:r>
            <a:r>
              <a:rPr lang="pt-PT" sz="2000" dirty="0" err="1"/>
              <a:t>overfitting</a:t>
            </a:r>
            <a:r>
              <a:rPr lang="pt-PT" sz="2000" dirty="0"/>
              <a:t> e à necessidade de modelos mais robustos. A performance geral sugere que enquanto alguns modelos têm potencial, ajustes adicionais são necessários para alcançar uma precisão de previsão mais confiável e generalizável para a sobrevivência de pacientes com HCC.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430779" y="2788170"/>
            <a:ext cx="217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330506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4D366-FC93-7F8B-2A3D-E022CE13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/>
              <a:t>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F6154F-253A-5901-A465-B4463C57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457200" algn="just">
              <a:buNone/>
            </a:pPr>
            <a:r>
              <a:rPr lang="pt-PT" sz="2400" dirty="0"/>
              <a:t>Neste 2º trabalho vamos explorar </a:t>
            </a:r>
            <a:r>
              <a:rPr lang="pt-PT" sz="2400" dirty="0" err="1"/>
              <a:t>Hepatocellular</a:t>
            </a:r>
            <a:r>
              <a:rPr lang="pt-PT" sz="2400" dirty="0"/>
              <a:t> Carcinoma (HCC) </a:t>
            </a:r>
            <a:r>
              <a:rPr lang="pt-PT" sz="2400" dirty="0" err="1"/>
              <a:t>Dataset</a:t>
            </a:r>
            <a:r>
              <a:rPr lang="pt-PT" sz="2400" dirty="0"/>
              <a:t>.</a:t>
            </a:r>
          </a:p>
          <a:p>
            <a:pPr marL="0" indent="457200" algn="just">
              <a:buNone/>
            </a:pPr>
            <a:r>
              <a:rPr lang="pt-PT" sz="2400" dirty="0"/>
              <a:t>O objetivo é analisar os diferentes pacientes (que correspondem a cada linha do </a:t>
            </a:r>
            <a:r>
              <a:rPr lang="pt-PT" sz="2400" dirty="0" err="1"/>
              <a:t>DataSet</a:t>
            </a:r>
            <a:r>
              <a:rPr lang="pt-PT" sz="2400" dirty="0"/>
              <a:t>) de modo a que seja possível criar um modelo, através da inteligência artificial, que consiga prever a sobrevivência do paciente após 1 ano do diagnóstico. Os dados reais dessa sobrevivência são dados pela última coluna do conjunto de dados, coluna com uma importância acrescida no trabalho, designada por ‘</a:t>
            </a:r>
            <a:r>
              <a:rPr lang="pt-PT" sz="2400" dirty="0" err="1"/>
              <a:t>Class</a:t>
            </a:r>
            <a:r>
              <a:rPr lang="pt-PT" sz="2400" dirty="0"/>
              <a:t>’.</a:t>
            </a:r>
          </a:p>
          <a:p>
            <a:pPr marL="0" indent="457200" algn="just">
              <a:buNone/>
            </a:pPr>
            <a:r>
              <a:rPr lang="pt-PT" sz="2400" dirty="0"/>
              <a:t>Neste problema temos 165 pacientes e 50 colunas, onde 102 sobrevivem passado 1 ano de diagnóstico e 63 não.</a:t>
            </a:r>
          </a:p>
          <a:p>
            <a:pPr marL="0" indent="457200" algn="just">
              <a:buNone/>
            </a:pPr>
            <a:r>
              <a:rPr lang="pt-PT" sz="2400" dirty="0"/>
              <a:t>Portanto vamos procurar encontrar algum padrão de forma a conseguir tirar as conclusões mais acertadas acerca do diagnóstico.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D93A2C1-D038-5E46-A1F9-98BD1E00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8A67-1B38-4883-8E27-65A13514D0BD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858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B3203-7A28-2AE9-6D7B-4334C5D2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/>
              <a:t>Pesquisas relacionadas com o trabalho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2102E5-B3AE-FAB0-717F-B7A40428B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/>
            <a:r>
              <a:rPr lang="pt-PT" sz="2400" dirty="0"/>
              <a:t>Usamos os materiais do </a:t>
            </a:r>
            <a:r>
              <a:rPr lang="pt-PT" sz="2400" dirty="0" err="1"/>
              <a:t>Moodle</a:t>
            </a:r>
            <a:r>
              <a:rPr lang="pt-PT" sz="2400" dirty="0"/>
              <a:t> para o desenvolvimento do trabalho tal como o </a:t>
            </a:r>
            <a:r>
              <a:rPr lang="pt-PT" sz="2400" dirty="0" err="1"/>
              <a:t>ChatGPT</a:t>
            </a:r>
            <a:r>
              <a:rPr lang="pt-PT" sz="2400" dirty="0"/>
              <a:t> e os seguintes links:</a:t>
            </a:r>
          </a:p>
          <a:p>
            <a:pPr marL="0" indent="457200" algn="just">
              <a:buNone/>
            </a:pPr>
            <a:r>
              <a:rPr lang="pt-PT" sz="2400" dirty="0">
                <a:hlinkClick r:id="rId2"/>
              </a:rPr>
              <a:t>https://journals.sagepub.com/doi/10.1177/1460458220984205</a:t>
            </a:r>
            <a:endParaRPr lang="pt-PT" sz="2400" dirty="0"/>
          </a:p>
          <a:p>
            <a:pPr marL="0" indent="457200" algn="just">
              <a:buNone/>
            </a:pPr>
            <a:r>
              <a:rPr lang="pt-PT" sz="2400" dirty="0">
                <a:hlinkClick r:id="rId3"/>
              </a:rPr>
              <a:t>https://www.sciencedirect.com/science/article/pii/S1532046415002063</a:t>
            </a:r>
            <a:endParaRPr lang="pt-PT" sz="2400" dirty="0"/>
          </a:p>
          <a:p>
            <a:pPr marL="0" indent="457200" algn="just">
              <a:buNone/>
            </a:pPr>
            <a:r>
              <a:rPr lang="pt-PT" sz="2400" dirty="0">
                <a:hlinkClick r:id="rId4"/>
              </a:rPr>
              <a:t>https://socgastro.org.br/novo/wp-content/uploads/2021/01/easl-easl-guidelines-management-of-hepatocellular-carcinoma.pdf</a:t>
            </a:r>
            <a:endParaRPr lang="pt-PT" sz="2400" dirty="0"/>
          </a:p>
          <a:p>
            <a:pPr marL="0" indent="457200" algn="just"/>
            <a:r>
              <a:rPr lang="pt-PT" sz="2400" dirty="0"/>
              <a:t>Link do </a:t>
            </a:r>
            <a:r>
              <a:rPr lang="pt-PT" sz="2400" dirty="0" err="1"/>
              <a:t>GitHub</a:t>
            </a:r>
            <a:r>
              <a:rPr lang="pt-PT" sz="2400" dirty="0"/>
              <a:t>:</a:t>
            </a:r>
          </a:p>
          <a:p>
            <a:pPr marL="0" indent="457200" algn="just">
              <a:buNone/>
            </a:pPr>
            <a:r>
              <a:rPr lang="pt-PT" sz="2400" dirty="0"/>
              <a:t>https://github.com/MariaSCruz/Trabalho-IA---grupo22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5F7D5E1-BBD3-D9C0-2013-CF3DD529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8A67-1B38-4883-8E27-65A13514D0BD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331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1C58D-80FD-1DE5-CC95-7C247BD0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30" y="-26921"/>
            <a:ext cx="10440965" cy="1317206"/>
          </a:xfrm>
        </p:spPr>
        <p:txBody>
          <a:bodyPr>
            <a:normAutofit/>
          </a:bodyPr>
          <a:lstStyle/>
          <a:p>
            <a:r>
              <a:rPr lang="pt-PT" sz="3600" b="1" dirty="0"/>
              <a:t>Descrição do problema e implementação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9FBFFA5-8093-E7B3-CA95-48ED3E6B6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28" y="1089692"/>
            <a:ext cx="10932801" cy="5330536"/>
          </a:xfrm>
        </p:spPr>
        <p:txBody>
          <a:bodyPr>
            <a:normAutofit/>
          </a:bodyPr>
          <a:lstStyle/>
          <a:p>
            <a:pPr marL="342900" indent="-342900"/>
            <a:r>
              <a:rPr lang="pt-PT" sz="2000" b="1" dirty="0"/>
              <a:t>Data </a:t>
            </a:r>
            <a:r>
              <a:rPr lang="pt-PT" sz="2000" b="1" dirty="0" err="1"/>
              <a:t>exploration</a:t>
            </a:r>
            <a:r>
              <a:rPr lang="pt-PT" sz="2000" b="1" dirty="0"/>
              <a:t> </a:t>
            </a:r>
            <a:r>
              <a:rPr lang="pt-PT" sz="2000" dirty="0"/>
              <a:t>– Ao começar a explorar o </a:t>
            </a:r>
            <a:r>
              <a:rPr lang="pt-PT" sz="2000" dirty="0" err="1"/>
              <a:t>dataset</a:t>
            </a:r>
            <a:r>
              <a:rPr lang="pt-PT" sz="2000" dirty="0"/>
              <a:t> vimos que possuía muitos valores        perdidos, representados por ‘?’ e também em certas colunas como ‘</a:t>
            </a:r>
            <a:r>
              <a:rPr lang="pt-PT" sz="2000" dirty="0" err="1"/>
              <a:t>Encephalopathy</a:t>
            </a:r>
            <a:r>
              <a:rPr lang="pt-PT" sz="2000" dirty="0"/>
              <a:t>’ e ‘Ascites’  continham bastantes valores nulos. No entanto estas últimas eram para considerar os valores como nulo mesmo, enquanto que os outros deveriam ser identificados e substituídos de forma conveniente.</a:t>
            </a:r>
          </a:p>
          <a:p>
            <a:pPr marL="342900" indent="-342900" algn="just">
              <a:buNone/>
            </a:pPr>
            <a:r>
              <a:rPr lang="pt-PT" sz="2000" dirty="0"/>
              <a:t>	Também é importante referir que só a coluna ‘Age’ é que estava a ser identificada como int64, havendo outras colunas com valores numéricos, mas especificamente float64 mas estavam a ser identificadas como </a:t>
            </a:r>
            <a:r>
              <a:rPr lang="pt-PT" sz="2000" dirty="0" err="1"/>
              <a:t>object</a:t>
            </a:r>
            <a:r>
              <a:rPr lang="pt-PT" sz="2000" dirty="0"/>
              <a:t>.</a:t>
            </a:r>
          </a:p>
          <a:p>
            <a:pPr marL="360363" indent="-360363"/>
            <a:r>
              <a:rPr lang="pt-PT" sz="2000" b="1" dirty="0"/>
              <a:t>Data </a:t>
            </a:r>
            <a:r>
              <a:rPr lang="pt-PT" sz="2000" b="1" dirty="0" err="1"/>
              <a:t>preprocessing</a:t>
            </a:r>
            <a:r>
              <a:rPr lang="pt-PT" sz="2000" b="1" dirty="0"/>
              <a:t> </a:t>
            </a:r>
            <a:r>
              <a:rPr lang="pt-PT" sz="2000" dirty="0"/>
              <a:t>– Portanto fizemos as devidas alterações em relação aos dados, substituindo os valores perdidos, no caso das colunas numéricas pela média e no caso das não numéricas pela moda. Também alteramos a identificação do tipo dos atributos que estavam a ser mal identificados.</a:t>
            </a:r>
          </a:p>
          <a:p>
            <a:pPr marL="342900" indent="-342900" algn="just">
              <a:buFont typeface="+mj-lt"/>
              <a:buAutoNum type="arabicPeriod"/>
            </a:pPr>
            <a:endParaRPr lang="pt-PT" sz="2000" dirty="0"/>
          </a:p>
          <a:p>
            <a:pPr marL="342900" indent="-342900" algn="just">
              <a:buFont typeface="+mj-lt"/>
              <a:buAutoNum type="arabicPeriod"/>
            </a:pPr>
            <a:endParaRPr lang="pt-PT" sz="2000" dirty="0"/>
          </a:p>
          <a:p>
            <a:pPr marL="342900" indent="-342900" algn="just">
              <a:buFont typeface="+mj-lt"/>
              <a:buAutoNum type="arabicPeriod"/>
            </a:pPr>
            <a:endParaRPr lang="pt-PT" sz="2000" dirty="0"/>
          </a:p>
          <a:p>
            <a:pPr marL="0" indent="0" algn="just">
              <a:buNone/>
            </a:pPr>
            <a:endParaRPr lang="pt-PT" sz="20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2ECEB65-AB03-40A9-9154-2ED65141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8A67-1B38-4883-8E27-65A13514D0BD}" type="slidenum">
              <a:rPr lang="pt-PT" smtClean="0"/>
              <a:pPr/>
              <a:t>4</a:t>
            </a:fld>
            <a:endParaRPr lang="pt-PT"/>
          </a:p>
        </p:txBody>
      </p:sp>
      <p:pic>
        <p:nvPicPr>
          <p:cNvPr id="10" name="Imagem 9" descr="Clipboard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5057" y="4741887"/>
            <a:ext cx="3686175" cy="1981200"/>
          </a:xfrm>
          <a:prstGeom prst="rect">
            <a:avLst/>
          </a:prstGeom>
        </p:spPr>
      </p:pic>
      <p:pic>
        <p:nvPicPr>
          <p:cNvPr id="11" name="Imagem 10" descr="Clipboard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7671" y="4718625"/>
            <a:ext cx="4524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7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24371-8622-43BF-C9CA-848D9C2B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86" y="0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/>
              <a:t>Data </a:t>
            </a:r>
            <a:r>
              <a:rPr lang="pt-PT" sz="3600" b="1" dirty="0" err="1"/>
              <a:t>preprocessing</a:t>
            </a:r>
            <a:r>
              <a:rPr lang="pt-PT" sz="3600" b="1" dirty="0"/>
              <a:t> (</a:t>
            </a:r>
            <a:r>
              <a:rPr lang="pt-PT" sz="3600" b="1" dirty="0" err="1"/>
              <a:t>cont</a:t>
            </a:r>
            <a:r>
              <a:rPr lang="pt-PT" sz="3600" b="1" dirty="0"/>
              <a:t>)</a:t>
            </a:r>
            <a:endParaRPr lang="pt-PT" sz="3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C0FCC62-3D1F-558E-97D9-B939A718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8A67-1B38-4883-8E27-65A13514D0BD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5399FFF3-A20B-A7C6-D1F1-5AB99BF6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15" y="1087712"/>
            <a:ext cx="11267764" cy="5433010"/>
          </a:xfrm>
        </p:spPr>
        <p:txBody>
          <a:bodyPr>
            <a:normAutofit fontScale="92500" lnSpcReduction="10000"/>
          </a:bodyPr>
          <a:lstStyle/>
          <a:p>
            <a:pPr marL="0" indent="457200" algn="just"/>
            <a:r>
              <a:rPr lang="pt-PT" sz="2000" dirty="0"/>
              <a:t>Fizemos histogramas, </a:t>
            </a:r>
            <a:r>
              <a:rPr lang="pt-PT" sz="2000" dirty="0" err="1"/>
              <a:t>boxplots</a:t>
            </a:r>
            <a:r>
              <a:rPr lang="pt-PT" sz="2000" dirty="0"/>
              <a:t> e gráficos de dispersão para analisar os dados.</a:t>
            </a:r>
          </a:p>
          <a:p>
            <a:pPr marL="0" indent="457200" algn="just"/>
            <a:r>
              <a:rPr lang="pt-PT" sz="2000" dirty="0"/>
              <a:t>Acabamos por remover as colunas com pouca variância, nos casos das colunas com dois tipos de valores, o que tinha menor ocorrência se fosse menor ou igual a 20. Isto porque, tendo em conta o objetivo, achamos que essas colunas não iam ser indicadoras da sobrevivência, uma vez que na ‘</a:t>
            </a:r>
            <a:r>
              <a:rPr lang="pt-PT" sz="2000" dirty="0" err="1"/>
              <a:t>Class</a:t>
            </a:r>
            <a:r>
              <a:rPr lang="pt-PT" sz="2000" dirty="0"/>
              <a:t>’ temos 102 ‘Lives’ e  63 ‘</a:t>
            </a:r>
            <a:r>
              <a:rPr lang="pt-PT" sz="2000" dirty="0" err="1"/>
              <a:t>Dies</a:t>
            </a:r>
            <a:r>
              <a:rPr lang="pt-PT" sz="2000" dirty="0"/>
              <a:t>’.</a:t>
            </a:r>
          </a:p>
          <a:p>
            <a:pPr marL="0" indent="457200" algn="just"/>
            <a:r>
              <a:rPr lang="pt-PT" sz="2000" dirty="0"/>
              <a:t>Mudamos os valores não numéricos para 0’s e 1’s para facilitar a visualização dos resultados e para podermos comparar as colunas todas umas com as outras.</a:t>
            </a:r>
          </a:p>
          <a:p>
            <a:pPr marL="0" indent="457200" algn="just"/>
            <a:r>
              <a:rPr lang="pt-PT" sz="2000" dirty="0"/>
              <a:t>Fizemos também os coeficientes de correlação tanto para criar a matriz de correlação como para fazer gráficos de calor com os valores dos coeficientes de correlação de todas as colunas com a ‘</a:t>
            </a:r>
            <a:r>
              <a:rPr lang="pt-PT" sz="2000" dirty="0" err="1"/>
              <a:t>Class</a:t>
            </a:r>
            <a:r>
              <a:rPr lang="pt-PT" sz="2000" dirty="0"/>
              <a:t>’ que neste problema era o que nos interessava. Optamos por dois caminhos no cálculo dos coeficientes, um em que fizemos diferente para as colunas que só tinham 0’s e 1’s e outro que calculamos tudo por </a:t>
            </a:r>
            <a:r>
              <a:rPr lang="pt-PT" sz="2000" dirty="0" err="1"/>
              <a:t>Pearson</a:t>
            </a:r>
            <a:r>
              <a:rPr lang="pt-PT" sz="2000" dirty="0"/>
              <a:t>. Embora a conclusão que tiramos é que o resultados dos valores são melhores no segundo caso.</a:t>
            </a:r>
          </a:p>
          <a:p>
            <a:pPr marL="0" indent="457200" algn="just"/>
            <a:r>
              <a:rPr lang="pt-PT" sz="2000" dirty="0"/>
              <a:t>Também deixamos cair as colunas que tinham coeficientes muito baixos (abaixo de 0.1).</a:t>
            </a:r>
          </a:p>
          <a:p>
            <a:pPr marL="0" indent="457200" algn="just"/>
            <a:r>
              <a:rPr lang="pt-PT" sz="2000" dirty="0"/>
              <a:t>Calculamos o Z-score e os </a:t>
            </a:r>
            <a:r>
              <a:rPr lang="pt-PT" sz="2000" dirty="0" err="1"/>
              <a:t>outliers</a:t>
            </a:r>
            <a:r>
              <a:rPr lang="pt-PT" sz="2000" dirty="0"/>
              <a:t> definidos por serem maior que 2 no módulo do Z-score. Verificamos que tinha um valor pequeno de colunas em que apenas 5% dos dados estavam nessas condições pelo que não alteramos o </a:t>
            </a:r>
            <a:r>
              <a:rPr lang="pt-PT" sz="2000" dirty="0" err="1"/>
              <a:t>Dataset</a:t>
            </a:r>
            <a:r>
              <a:rPr lang="pt-PT" sz="2000" dirty="0"/>
              <a:t> nesta etapa.</a:t>
            </a:r>
          </a:p>
          <a:p>
            <a:pPr marL="0" indent="457200" algn="just"/>
            <a:r>
              <a:rPr lang="pt-PT" sz="2000" dirty="0"/>
              <a:t>Normalizamos os dados através do </a:t>
            </a:r>
            <a:r>
              <a:rPr lang="pt-PT" sz="2000" dirty="0" err="1"/>
              <a:t>MinMaxScaler</a:t>
            </a:r>
            <a:r>
              <a:rPr lang="pt-PT" sz="2000" dirty="0"/>
              <a:t>() numa tentativa de preparação para o </a:t>
            </a:r>
            <a:r>
              <a:rPr lang="pt-PT" sz="2000" dirty="0" err="1"/>
              <a:t>Machine</a:t>
            </a:r>
            <a:r>
              <a:rPr lang="pt-PT" sz="2000" dirty="0"/>
              <a:t> </a:t>
            </a:r>
            <a:r>
              <a:rPr lang="pt-PT" sz="2000" dirty="0" err="1"/>
              <a:t>Learning</a:t>
            </a:r>
            <a:r>
              <a:rPr lang="pt-PT" sz="2000" dirty="0"/>
              <a:t>. (Data </a:t>
            </a:r>
            <a:r>
              <a:rPr lang="pt-PT" sz="2000" dirty="0" err="1"/>
              <a:t>Scaling</a:t>
            </a:r>
            <a:r>
              <a:rPr lang="pt-PT" sz="2000" dirty="0"/>
              <a:t>)</a:t>
            </a:r>
          </a:p>
          <a:p>
            <a:pPr marL="0" indent="457200" algn="just">
              <a:buNone/>
            </a:pPr>
            <a:endParaRPr lang="pt-PT" sz="2000" dirty="0"/>
          </a:p>
          <a:p>
            <a:pPr marL="0" indent="457200" algn="just">
              <a:buNone/>
            </a:pPr>
            <a:endParaRPr lang="pt-PT" sz="2000" dirty="0"/>
          </a:p>
          <a:p>
            <a:pPr marL="0" indent="457200" algn="just">
              <a:buNone/>
            </a:pPr>
            <a:endParaRPr lang="pt-PT" sz="2000" dirty="0"/>
          </a:p>
          <a:p>
            <a:pPr marL="0" indent="457200" algn="just">
              <a:buNone/>
            </a:pPr>
            <a:endParaRPr lang="pt-PT" sz="2000" dirty="0"/>
          </a:p>
          <a:p>
            <a:pPr marL="0" indent="457200" algn="just">
              <a:buNone/>
            </a:pPr>
            <a:endParaRPr lang="pt-PT" sz="2000" dirty="0"/>
          </a:p>
          <a:p>
            <a:pPr marL="0" indent="457200" algn="just">
              <a:buNone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73421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5F6ECA0-76FA-AA50-3306-F6B70C03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8A67-1B38-4883-8E27-65A13514D0BD}" type="slidenum">
              <a:rPr lang="pt-PT" smtClean="0"/>
              <a:pPr/>
              <a:t>6</a:t>
            </a:fld>
            <a:endParaRPr lang="pt-PT"/>
          </a:p>
        </p:txBody>
      </p:sp>
      <p:pic>
        <p:nvPicPr>
          <p:cNvPr id="6" name="Imagem 5" descr="Heat_map_clas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"/>
            <a:ext cx="6173449" cy="5144541"/>
          </a:xfrm>
          <a:prstGeom prst="rect">
            <a:avLst/>
          </a:prstGeom>
        </p:spPr>
      </p:pic>
      <p:pic>
        <p:nvPicPr>
          <p:cNvPr id="7" name="Imagem 6" descr="Uma imagem com texto, captura de ecrã, file, diagrama&#10;&#10;Descrição gerada automaticamente">
            <a:extLst>
              <a:ext uri="{FF2B5EF4-FFF2-40B4-BE49-F238E27FC236}">
                <a16:creationId xmlns:a16="http://schemas.microsoft.com/office/drawing/2014/main" id="{7448548D-055F-3771-DF7B-C9EB448564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5960" r="9570" b="2588"/>
          <a:stretch/>
        </p:blipFill>
        <p:spPr>
          <a:xfrm>
            <a:off x="5315542" y="1418785"/>
            <a:ext cx="6665715" cy="364790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29784" y="4781862"/>
            <a:ext cx="4706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Aqui, concluímos que os coeficientes na sua generalidade são muito baixos daí os tons frios deste mapa. No entanto, verificamos que a coluna ‘PS’ é a que se destaca mais pela negativa, ou seja, está mais relacionada com ‘</a:t>
            </a:r>
            <a:r>
              <a:rPr lang="pt-PT" dirty="0" err="1"/>
              <a:t>Dies</a:t>
            </a:r>
            <a:r>
              <a:rPr lang="pt-PT" dirty="0"/>
              <a:t>’.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786201" y="284813"/>
            <a:ext cx="6100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Já aqui, podemos observar que temos poucos </a:t>
            </a:r>
            <a:r>
              <a:rPr lang="pt-PT" dirty="0" err="1"/>
              <a:t>outliers</a:t>
            </a:r>
            <a:r>
              <a:rPr lang="pt-PT" dirty="0"/>
              <a:t> como já foi referido, pois num intervalo de -2 a 2 os Z-scores encontram-se na sua generalidade dentro do mesmo.</a:t>
            </a:r>
          </a:p>
        </p:txBody>
      </p:sp>
      <p:pic>
        <p:nvPicPr>
          <p:cNvPr id="10" name="Imagem 9" descr="histogram_Ag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33631" y="4907026"/>
            <a:ext cx="2601298" cy="1950974"/>
          </a:xfrm>
          <a:prstGeom prst="rect">
            <a:avLst/>
          </a:prstGeom>
        </p:spPr>
      </p:pic>
      <p:pic>
        <p:nvPicPr>
          <p:cNvPr id="11" name="Imagem 10" descr="boxplot_Ag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61835" y="4895783"/>
            <a:ext cx="2616289" cy="1962217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0403174" y="5126636"/>
            <a:ext cx="1349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Exemplo para a coluna ‘Age’.</a:t>
            </a:r>
          </a:p>
        </p:txBody>
      </p:sp>
    </p:spTree>
    <p:extLst>
      <p:ext uri="{BB962C8B-B14F-4D97-AF65-F5344CB8AC3E}">
        <p14:creationId xmlns:p14="http://schemas.microsoft.com/office/powerpoint/2010/main" val="354322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Plotting Train_Test Accuraci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" y="302063"/>
            <a:ext cx="8009754" cy="48058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320668-6563-DDF9-11AB-B9A9AE0F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57" y="-254830"/>
            <a:ext cx="10515600" cy="1325563"/>
          </a:xfrm>
        </p:spPr>
        <p:txBody>
          <a:bodyPr>
            <a:normAutofit/>
          </a:bodyPr>
          <a:lstStyle/>
          <a:p>
            <a:r>
              <a:rPr lang="pt-PT" sz="2800" b="1" dirty="0"/>
              <a:t>Data </a:t>
            </a:r>
            <a:r>
              <a:rPr lang="pt-PT" sz="2800" b="1" dirty="0" err="1"/>
              <a:t>Modeling</a:t>
            </a:r>
            <a:r>
              <a:rPr lang="pt-PT" sz="2800" b="1" dirty="0"/>
              <a:t> (</a:t>
            </a:r>
            <a:r>
              <a:rPr lang="pt-PT" sz="2800" b="1" dirty="0" err="1"/>
              <a:t>Supervised</a:t>
            </a:r>
            <a:r>
              <a:rPr lang="pt-PT" sz="2800" b="1" dirty="0"/>
              <a:t> </a:t>
            </a:r>
            <a:r>
              <a:rPr lang="pt-PT" sz="2800" b="1" dirty="0" err="1"/>
              <a:t>Learning</a:t>
            </a:r>
            <a:r>
              <a:rPr lang="pt-PT" sz="2800" b="1" dirty="0"/>
              <a:t>)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9BA12B8-DB16-DF36-E70A-EBE57F4D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8A67-1B38-4883-8E27-65A13514D0BD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7375160" y="419730"/>
            <a:ext cx="4572000" cy="427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Usamos estes modelos para a previsão em relação aos dados da ‘</a:t>
            </a:r>
            <a:r>
              <a:rPr lang="pt-PT" dirty="0" err="1"/>
              <a:t>Class</a:t>
            </a:r>
            <a:r>
              <a:rPr lang="pt-PT" dirty="0"/>
              <a:t>’.</a:t>
            </a:r>
          </a:p>
          <a:p>
            <a:endParaRPr lang="pt-PT" dirty="0"/>
          </a:p>
          <a:p>
            <a:r>
              <a:rPr lang="pt-PT" dirty="0"/>
              <a:t>Por exemplo, em relação à árvore de decisão, tem uma boa correspondência entre as acurácias de treino e teste, indicando um modelo que não está muito </a:t>
            </a:r>
            <a:r>
              <a:rPr lang="pt-PT" dirty="0" err="1"/>
              <a:t>sobreajustado</a:t>
            </a:r>
            <a:r>
              <a:rPr lang="pt-PT" dirty="0"/>
              <a:t> (</a:t>
            </a:r>
            <a:r>
              <a:rPr lang="pt-PT" dirty="0" err="1"/>
              <a:t>overfitting</a:t>
            </a:r>
            <a:r>
              <a:rPr lang="pt-PT" dirty="0"/>
              <a:t>) ou </a:t>
            </a:r>
            <a:r>
              <a:rPr lang="pt-PT" dirty="0" err="1"/>
              <a:t>subajustado</a:t>
            </a:r>
            <a:r>
              <a:rPr lang="pt-PT" dirty="0"/>
              <a:t> (</a:t>
            </a:r>
            <a:r>
              <a:rPr lang="pt-PT" dirty="0" err="1"/>
              <a:t>underfitting</a:t>
            </a:r>
            <a:r>
              <a:rPr lang="pt-PT" dirty="0"/>
              <a:t>). No entanto, a diferença de desempenho sugere que o modelo pode não ser suficientemente complexo para capturar todos os padrões nos dados de treino. Uma sugestão para a melhoria deste modelo passa talvez por aumentar os nós a serem expandidos.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94876" y="4916777"/>
            <a:ext cx="10418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  <a:p>
            <a:pPr lvl="1"/>
            <a:r>
              <a:rPr lang="pt-PT" dirty="0"/>
              <a:t>Os modelos que apresentaram melhores resultados no teste foram o </a:t>
            </a:r>
            <a:r>
              <a:rPr lang="pt-PT" b="1" dirty="0" err="1"/>
              <a:t>Random</a:t>
            </a:r>
            <a:r>
              <a:rPr lang="pt-PT" b="1" dirty="0"/>
              <a:t> </a:t>
            </a:r>
            <a:r>
              <a:rPr lang="pt-PT" b="1" dirty="0" err="1"/>
              <a:t>Forest</a:t>
            </a:r>
            <a:r>
              <a:rPr lang="pt-PT" dirty="0"/>
              <a:t> e a </a:t>
            </a:r>
            <a:r>
              <a:rPr lang="pt-PT" b="1" dirty="0"/>
              <a:t>SVM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Modelos como </a:t>
            </a:r>
            <a:r>
              <a:rPr lang="pt-PT" b="1" dirty="0" err="1"/>
              <a:t>XGBoost</a:t>
            </a:r>
            <a:r>
              <a:rPr lang="pt-PT" dirty="0"/>
              <a:t>, </a:t>
            </a:r>
            <a:r>
              <a:rPr lang="pt-PT" b="1" dirty="0" err="1"/>
              <a:t>Logistic</a:t>
            </a:r>
            <a:r>
              <a:rPr lang="pt-PT" b="1" dirty="0"/>
              <a:t> </a:t>
            </a:r>
            <a:r>
              <a:rPr lang="pt-PT" b="1" dirty="0" err="1"/>
              <a:t>Regression</a:t>
            </a:r>
            <a:r>
              <a:rPr lang="pt-PT" dirty="0"/>
              <a:t>, </a:t>
            </a:r>
            <a:r>
              <a:rPr lang="pt-PT" b="1" dirty="0"/>
              <a:t>Neural Network</a:t>
            </a:r>
            <a:r>
              <a:rPr lang="pt-PT" dirty="0"/>
              <a:t> e </a:t>
            </a:r>
            <a:r>
              <a:rPr lang="pt-PT" b="1" dirty="0"/>
              <a:t>KNN</a:t>
            </a:r>
            <a:r>
              <a:rPr lang="pt-PT" dirty="0"/>
              <a:t> apresentaram desempenho inferior e indicaram uma tendência ao </a:t>
            </a:r>
            <a:r>
              <a:rPr lang="pt-PT" dirty="0" err="1"/>
              <a:t>overfitting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A </a:t>
            </a:r>
            <a:r>
              <a:rPr lang="pt-PT" b="1" dirty="0" err="1"/>
              <a:t>Decision</a:t>
            </a:r>
            <a:r>
              <a:rPr lang="pt-PT" b="1" dirty="0"/>
              <a:t> </a:t>
            </a:r>
            <a:r>
              <a:rPr lang="pt-PT" b="1" dirty="0" err="1"/>
              <a:t>Tree</a:t>
            </a:r>
            <a:r>
              <a:rPr lang="pt-PT" dirty="0"/>
              <a:t> mostrou-se um modelo intermediário, com acurácia relativamente consistente entre treino e teste.</a:t>
            </a:r>
          </a:p>
          <a:p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116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3464" y="185243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/>
              <a:t>Data </a:t>
            </a:r>
            <a:r>
              <a:rPr lang="pt-PT" sz="3600" b="1" dirty="0" err="1"/>
              <a:t>Modeling</a:t>
            </a:r>
            <a:r>
              <a:rPr lang="pt-PT" sz="3600" b="1" dirty="0"/>
              <a:t> (</a:t>
            </a:r>
            <a:r>
              <a:rPr lang="pt-PT" sz="3600" b="1" dirty="0" err="1"/>
              <a:t>Supervised</a:t>
            </a:r>
            <a:r>
              <a:rPr lang="pt-PT" sz="3600" b="1" dirty="0"/>
              <a:t> </a:t>
            </a:r>
            <a:r>
              <a:rPr lang="pt-PT" sz="3600" b="1" dirty="0" err="1"/>
              <a:t>Learning</a:t>
            </a:r>
            <a:r>
              <a:rPr lang="pt-PT" sz="3600" b="1" dirty="0"/>
              <a:t>)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34715" y="1454044"/>
            <a:ext cx="11257613" cy="4482059"/>
          </a:xfrm>
        </p:spPr>
        <p:txBody>
          <a:bodyPr>
            <a:normAutofit/>
          </a:bodyPr>
          <a:lstStyle/>
          <a:p>
            <a:r>
              <a:rPr lang="pt-PT" sz="2400" b="1" dirty="0"/>
              <a:t>Ajuste de </a:t>
            </a:r>
            <a:r>
              <a:rPr lang="pt-PT" sz="2400" b="1" dirty="0" err="1"/>
              <a:t>Hiperparâmetros</a:t>
            </a:r>
            <a:r>
              <a:rPr lang="pt-PT" sz="2400" dirty="0"/>
              <a:t>: Realizar uma busca em grade (</a:t>
            </a:r>
            <a:r>
              <a:rPr lang="pt-PT" sz="2400" dirty="0" err="1"/>
              <a:t>grid</a:t>
            </a:r>
            <a:r>
              <a:rPr lang="pt-PT" sz="2400" dirty="0"/>
              <a:t> </a:t>
            </a:r>
            <a:r>
              <a:rPr lang="pt-PT" sz="2400" dirty="0" err="1"/>
              <a:t>search</a:t>
            </a:r>
            <a:r>
              <a:rPr lang="pt-PT" sz="2400" dirty="0"/>
              <a:t>) ou otimização </a:t>
            </a:r>
            <a:r>
              <a:rPr lang="pt-PT" sz="2400" dirty="0" err="1"/>
              <a:t>bayesiana</a:t>
            </a:r>
            <a:r>
              <a:rPr lang="pt-PT" sz="2400" dirty="0"/>
              <a:t> para encontrar os melhores </a:t>
            </a:r>
            <a:r>
              <a:rPr lang="pt-PT" sz="2400" dirty="0" err="1"/>
              <a:t>hiperparâmetros</a:t>
            </a:r>
            <a:r>
              <a:rPr lang="pt-PT" sz="2400" dirty="0"/>
              <a:t> para cada modelo.</a:t>
            </a:r>
          </a:p>
          <a:p>
            <a:r>
              <a:rPr lang="pt-PT" sz="2400" b="1" dirty="0" err="1"/>
              <a:t>Feature</a:t>
            </a:r>
            <a:r>
              <a:rPr lang="pt-PT" sz="2400" b="1" dirty="0"/>
              <a:t> </a:t>
            </a:r>
            <a:r>
              <a:rPr lang="pt-PT" sz="2400" b="1" dirty="0" err="1"/>
              <a:t>Engineering</a:t>
            </a:r>
            <a:r>
              <a:rPr lang="pt-PT" sz="2400" dirty="0"/>
              <a:t>: Melhorar a seleção e criação de </a:t>
            </a:r>
            <a:r>
              <a:rPr lang="pt-PT" sz="2400" dirty="0" err="1"/>
              <a:t>features</a:t>
            </a:r>
            <a:r>
              <a:rPr lang="pt-PT" sz="2400" dirty="0"/>
              <a:t> pode ajudar modelos simples a capturar padrões mais complexos.</a:t>
            </a:r>
          </a:p>
          <a:p>
            <a:r>
              <a:rPr lang="pt-PT" sz="2400" b="1" dirty="0"/>
              <a:t>Validação Cruzada</a:t>
            </a:r>
            <a:r>
              <a:rPr lang="pt-PT" sz="2400" dirty="0"/>
              <a:t>: Utilizar k-</a:t>
            </a:r>
            <a:r>
              <a:rPr lang="pt-PT" sz="2400" dirty="0" err="1"/>
              <a:t>fold</a:t>
            </a:r>
            <a:r>
              <a:rPr lang="pt-PT" sz="2400" dirty="0"/>
              <a:t> cross-</a:t>
            </a:r>
            <a:r>
              <a:rPr lang="pt-PT" sz="2400" dirty="0" err="1"/>
              <a:t>validation</a:t>
            </a:r>
            <a:r>
              <a:rPr lang="pt-PT" sz="2400" dirty="0"/>
              <a:t> para garantir que os resultados não sejam específicos de uma única divisão dos dados.</a:t>
            </a:r>
          </a:p>
          <a:p>
            <a:r>
              <a:rPr lang="pt-PT" sz="2400" b="1" dirty="0"/>
              <a:t>Regularização</a:t>
            </a:r>
            <a:r>
              <a:rPr lang="pt-PT" sz="2400" dirty="0"/>
              <a:t>: Aplicar técnicas de regularização para modelos que apresentam </a:t>
            </a:r>
            <a:r>
              <a:rPr lang="pt-PT" sz="2400" dirty="0" err="1"/>
              <a:t>overfitting</a:t>
            </a:r>
            <a:r>
              <a:rPr lang="pt-PT" sz="2400" dirty="0"/>
              <a:t>, como redes neurais e </a:t>
            </a:r>
            <a:r>
              <a:rPr lang="pt-PT" sz="2400" dirty="0" err="1"/>
              <a:t>Random</a:t>
            </a:r>
            <a:r>
              <a:rPr lang="pt-PT" sz="2400" dirty="0"/>
              <a:t> </a:t>
            </a:r>
            <a:r>
              <a:rPr lang="pt-PT" sz="2400" dirty="0" err="1"/>
              <a:t>Forest</a:t>
            </a:r>
            <a:r>
              <a:rPr lang="pt-PT" sz="2400" dirty="0"/>
              <a:t>.</a:t>
            </a:r>
          </a:p>
          <a:p>
            <a:pPr>
              <a:buNone/>
            </a:pPr>
            <a:r>
              <a:rPr lang="pt-PT" sz="2400" dirty="0"/>
              <a:t>Essa análise detalhada pode ajudar a entender o comportamento dos modelos e direcionar esforços para melhorar seu desempenho em futuras iterações.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8A67-1B38-4883-8E27-65A13514D0BD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D1C57CF-5EE8-9E25-4CC4-6CAFB288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8A67-1B38-4883-8E27-65A13514D0BD}" type="slidenum">
              <a:rPr lang="pt-PT" smtClean="0"/>
              <a:pPr/>
              <a:t>9</a:t>
            </a:fld>
            <a:endParaRPr lang="pt-PT"/>
          </a:p>
        </p:txBody>
      </p:sp>
      <p:pic>
        <p:nvPicPr>
          <p:cNvPr id="5" name="Marcador de Posição de Conteúdo 4" descr="Uma imagem com texto, captura de ecrã, Retângulo, Saturação de cores&#10;&#10;Descrição gerada automaticamente">
            <a:extLst>
              <a:ext uri="{FF2B5EF4-FFF2-40B4-BE49-F238E27FC236}">
                <a16:creationId xmlns:a16="http://schemas.microsoft.com/office/drawing/2014/main" id="{57440E29-B671-1DF5-2908-5DDC1F2D7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1" y="169489"/>
            <a:ext cx="6549654" cy="654965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8B3AEC0-09F8-7E4C-7F3B-1EFA8E47F8C7}"/>
              </a:ext>
            </a:extLst>
          </p:cNvPr>
          <p:cNvSpPr txBox="1"/>
          <p:nvPr/>
        </p:nvSpPr>
        <p:spPr>
          <a:xfrm>
            <a:off x="6910465" y="1304142"/>
            <a:ext cx="49594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pt-PT" sz="2000" dirty="0"/>
              <a:t>Ao analisar estas matrizes é comum reparar que, em geral, o valor dos </a:t>
            </a:r>
            <a:r>
              <a:rPr lang="pt-PT" sz="2000" dirty="0" err="1"/>
              <a:t>True</a:t>
            </a:r>
            <a:r>
              <a:rPr lang="pt-PT" sz="2000" dirty="0"/>
              <a:t> Positive são os mais elevados, porém os valores dos </a:t>
            </a:r>
            <a:r>
              <a:rPr lang="pt-PT" sz="2000" dirty="0" err="1"/>
              <a:t>True</a:t>
            </a:r>
            <a:r>
              <a:rPr lang="pt-PT" sz="2000" dirty="0"/>
              <a:t> Negative são os menores, o que é um ponto negativo na precisão do nosso modelo. Também é possível reparar que, em geral os False Positive apresentam valores inferior e os False Negative valores superiores.</a:t>
            </a:r>
          </a:p>
          <a:p>
            <a:pPr indent="457200" algn="just"/>
            <a:endParaRPr lang="pt-PT" sz="2000" dirty="0"/>
          </a:p>
          <a:p>
            <a:pPr indent="457200" algn="just"/>
            <a:r>
              <a:rPr lang="pt-PT" sz="2000" dirty="0"/>
              <a:t>É possível concluir que a precisão dos valores positivos é superior à dos valores negativos.</a:t>
            </a:r>
          </a:p>
          <a:p>
            <a:pPr indent="457200" algn="just"/>
            <a:endParaRPr lang="pt-PT" sz="2000" dirty="0"/>
          </a:p>
          <a:p>
            <a:pPr indent="457200" algn="just"/>
            <a:r>
              <a:rPr lang="pt-PT" sz="2000" dirty="0"/>
              <a:t>Este padrão não acontece em todas as variáveis, por exemplo em KNN.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D5EB94E-194C-6CD0-D175-A77FDB88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5475" y="189706"/>
            <a:ext cx="4916774" cy="1325563"/>
          </a:xfrm>
        </p:spPr>
        <p:txBody>
          <a:bodyPr>
            <a:noAutofit/>
          </a:bodyPr>
          <a:lstStyle/>
          <a:p>
            <a:pPr marL="742950" indent="-742950" algn="ctr"/>
            <a:r>
              <a:rPr lang="pt-PT" sz="3600" b="1" dirty="0"/>
              <a:t>Data </a:t>
            </a:r>
            <a:r>
              <a:rPr lang="pt-PT" sz="3600" b="1" dirty="0" err="1"/>
              <a:t>Evaluation</a:t>
            </a:r>
            <a:endParaRPr lang="pt-PT" sz="3600" b="1" dirty="0"/>
          </a:p>
        </p:txBody>
      </p:sp>
    </p:spTree>
    <p:extLst>
      <p:ext uri="{BB962C8B-B14F-4D97-AF65-F5344CB8AC3E}">
        <p14:creationId xmlns:p14="http://schemas.microsoft.com/office/powerpoint/2010/main" val="1105522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10606</TotalTime>
  <Words>1312</Words>
  <Application>Microsoft Office PowerPoint</Application>
  <PresentationFormat>Ecrã Panorâmico</PresentationFormat>
  <Paragraphs>78</Paragraphs>
  <Slides>11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do Office</vt:lpstr>
      <vt:lpstr>Elementos de Inteligência Artificial e Ciência de Dados Trabalho Prático 2 </vt:lpstr>
      <vt:lpstr>O Problema</vt:lpstr>
      <vt:lpstr>Pesquisas relacionadas com o trabalho</vt:lpstr>
      <vt:lpstr>Descrição do problema e implementação</vt:lpstr>
      <vt:lpstr>Data preprocessing (cont)</vt:lpstr>
      <vt:lpstr>Apresentação do PowerPoint</vt:lpstr>
      <vt:lpstr>Data Modeling (Supervised Learning) </vt:lpstr>
      <vt:lpstr>Data Modeling (Supervised Learning) </vt:lpstr>
      <vt:lpstr>Data Evaluation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Elementos de Inteligência Artificial e Ciência de Dados – Trabalho Prático 1</dc:title>
  <dc:creator>Maria Cruz</dc:creator>
  <cp:lastModifiedBy>Maria Cruz</cp:lastModifiedBy>
  <cp:revision>32</cp:revision>
  <dcterms:created xsi:type="dcterms:W3CDTF">2024-03-28T11:24:22Z</dcterms:created>
  <dcterms:modified xsi:type="dcterms:W3CDTF">2024-05-22T21:14:43Z</dcterms:modified>
</cp:coreProperties>
</file>