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9" r:id="rId3"/>
    <p:sldId id="282" r:id="rId4"/>
    <p:sldId id="283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57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69" autoAdjust="0"/>
  </p:normalViewPr>
  <p:slideViewPr>
    <p:cSldViewPr>
      <p:cViewPr>
        <p:scale>
          <a:sx n="60" d="100"/>
          <a:sy n="60" d="100"/>
        </p:scale>
        <p:origin x="-1656" y="-2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2D7DB-EFAA-453B-AF22-F9B77A093EF3}" type="datetimeFigureOut">
              <a:rPr lang="ru-RU" smtClean="0"/>
              <a:t>04.02.2021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0697C-A5AC-41FE-8228-3BE12D7351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1249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638D8-92C4-433B-B2C4-FDB2E38D560E}" type="datetimeFigureOut">
              <a:rPr lang="ru-RU" smtClean="0"/>
              <a:t>04.02.2021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1D51-BE2F-47B3-8EB1-683E823DF2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5965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1D51-BE2F-47B3-8EB1-683E823DF2C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140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1D51-BE2F-47B3-8EB1-683E823DF2C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769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1D51-BE2F-47B3-8EB1-683E823DF2C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742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226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88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475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46038"/>
            <a:ext cx="7162800" cy="83978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411480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4114800" cy="25527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3924300"/>
            <a:ext cx="4114800" cy="25527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TextBox 5"/>
          <p:cNvSpPr txBox="1"/>
          <p:nvPr userDrawn="1"/>
        </p:nvSpPr>
        <p:spPr>
          <a:xfrm>
            <a:off x="8686824" y="648256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5C2C19E-343C-495A-A0CF-68A48C807204}" type="slidenum">
              <a:rPr lang="ru-RU" b="1" smtClean="0">
                <a:solidFill>
                  <a:schemeClr val="bg1"/>
                </a:solidFill>
              </a:rPr>
              <a:t>‹#›</a:t>
            </a:fld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730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TextBox 6"/>
          <p:cNvSpPr txBox="1"/>
          <p:nvPr userDrawn="1"/>
        </p:nvSpPr>
        <p:spPr>
          <a:xfrm>
            <a:off x="8686824" y="6511799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47FCF39-049A-4197-848A-23BB514FF615}" type="slidenum">
              <a:rPr lang="ru-RU" b="1" smtClean="0">
                <a:solidFill>
                  <a:schemeClr val="bg1"/>
                </a:solidFill>
              </a:rPr>
              <a:t>‹#›</a:t>
            </a:fld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999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332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638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03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302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TextBox 4"/>
          <p:cNvSpPr txBox="1"/>
          <p:nvPr userDrawn="1"/>
        </p:nvSpPr>
        <p:spPr>
          <a:xfrm>
            <a:off x="8686824" y="6525344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EAFB936-5047-4134-B960-850ECAAEDA0E}" type="slidenum">
              <a:rPr lang="ru-RU" b="1" smtClean="0">
                <a:solidFill>
                  <a:schemeClr val="bg1"/>
                </a:solidFill>
              </a:rPr>
              <a:t>‹#›</a:t>
            </a:fld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708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47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1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C9C55-34A9-46E3-ADC1-964408AEF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17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etbeans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Крос-платформенне</a:t>
            </a:r>
            <a:r>
              <a:rPr lang="ru-RU" dirty="0" smtClean="0"/>
              <a:t> </a:t>
            </a:r>
            <a:r>
              <a:rPr lang="ru-RU" dirty="0" err="1"/>
              <a:t>програмування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3861048"/>
            <a:ext cx="9144000" cy="1752600"/>
          </a:xfrm>
        </p:spPr>
        <p:txBody>
          <a:bodyPr>
            <a:normAutofit/>
          </a:bodyPr>
          <a:lstStyle/>
          <a:p>
            <a:r>
              <a:rPr lang="ru-RU" dirty="0" err="1" smtClean="0"/>
              <a:t>Підготовлене</a:t>
            </a:r>
            <a:r>
              <a:rPr lang="ru-RU" dirty="0" smtClean="0"/>
              <a:t> за матер</a:t>
            </a:r>
            <a:r>
              <a:rPr lang="uk-UA" dirty="0"/>
              <a:t>і</a:t>
            </a:r>
            <a:r>
              <a:rPr lang="ru-RU" dirty="0" err="1" smtClean="0"/>
              <a:t>алами</a:t>
            </a:r>
            <a:endParaRPr lang="ru-RU" dirty="0" smtClean="0"/>
          </a:p>
          <a:p>
            <a:r>
              <a:rPr lang="en-US" sz="2800" dirty="0" smtClean="0"/>
              <a:t>http://www.ccfit.nsu.ru/~rylov/java_lections/index.html</a:t>
            </a:r>
          </a:p>
          <a:p>
            <a:r>
              <a:rPr lang="en-US" sz="2800" dirty="0" smtClean="0"/>
              <a:t>http://github.com/a-vodka/java/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7452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8229600" cy="796950"/>
          </a:xfrm>
        </p:spPr>
        <p:txBody>
          <a:bodyPr/>
          <a:lstStyle/>
          <a:p>
            <a:r>
              <a:rPr lang="ru-RU" altLang="ru-RU" dirty="0"/>
              <a:t>Запуск і </a:t>
            </a:r>
            <a:r>
              <a:rPr lang="ru-RU" altLang="ru-RU" dirty="0" err="1"/>
              <a:t>виконання</a:t>
            </a:r>
            <a:endParaRPr lang="en-US" altLang="ru-RU" dirty="0"/>
          </a:p>
        </p:txBody>
      </p:sp>
      <p:graphicFrame>
        <p:nvGraphicFramePr>
          <p:cNvPr id="473092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002123"/>
              </p:ext>
            </p:extLst>
          </p:nvPr>
        </p:nvGraphicFramePr>
        <p:xfrm>
          <a:off x="251520" y="1266403"/>
          <a:ext cx="8642350" cy="511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Visio" r:id="rId3" imgW="7504483" imgH="4441910" progId="Visio.Drawing.11">
                  <p:embed/>
                </p:oleObj>
              </mc:Choice>
              <mc:Fallback>
                <p:oleObj name="Visio" r:id="rId3" imgW="7504483" imgH="444191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266403"/>
                        <a:ext cx="8642350" cy="511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753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686800" cy="1052736"/>
          </a:xfrm>
        </p:spPr>
        <p:txBody>
          <a:bodyPr>
            <a:normAutofit fontScale="90000"/>
          </a:bodyPr>
          <a:lstStyle/>
          <a:p>
            <a:r>
              <a:rPr lang="ru-RU" altLang="ru-RU" dirty="0" err="1"/>
              <a:t>Віртуальна</a:t>
            </a:r>
            <a:r>
              <a:rPr lang="ru-RU" altLang="ru-RU" dirty="0"/>
              <a:t> машина </a:t>
            </a:r>
            <a:r>
              <a:rPr lang="ru-RU" altLang="ru-RU" dirty="0" err="1"/>
              <a:t>Java</a:t>
            </a:r>
            <a:r>
              <a:rPr lang="ru-RU" altLang="ru-RU" dirty="0"/>
              <a:t>: </a:t>
            </a:r>
            <a:r>
              <a:rPr lang="ru-RU" altLang="ru-RU" dirty="0" err="1"/>
              <a:t>типи</a:t>
            </a:r>
            <a:r>
              <a:rPr lang="ru-RU" altLang="ru-RU" dirty="0"/>
              <a:t> </a:t>
            </a:r>
            <a:r>
              <a:rPr lang="ru-RU" altLang="ru-RU" dirty="0" err="1"/>
              <a:t>даних</a:t>
            </a:r>
            <a:endParaRPr lang="ru-RU" altLang="ru-RU" dirty="0"/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81075"/>
            <a:ext cx="8353425" cy="5111750"/>
          </a:xfrm>
        </p:spPr>
        <p:txBody>
          <a:bodyPr>
            <a:normAutofit fontScale="92500" lnSpcReduction="10000"/>
          </a:bodyPr>
          <a:lstStyle/>
          <a:p>
            <a:r>
              <a:rPr lang="en-US" altLang="ru-RU" dirty="0" err="1"/>
              <a:t>boolean</a:t>
            </a:r>
            <a:r>
              <a:rPr lang="en-US" altLang="ru-RU" dirty="0"/>
              <a:t> </a:t>
            </a:r>
            <a:r>
              <a:rPr lang="en-US" altLang="ru-RU" dirty="0" smtClean="0"/>
              <a:t>(</a:t>
            </a:r>
            <a:r>
              <a:rPr lang="ru-RU" altLang="ru-RU" dirty="0" err="1"/>
              <a:t>обмежена</a:t>
            </a:r>
            <a:r>
              <a:rPr lang="ru-RU" altLang="ru-RU" dirty="0"/>
              <a:t> </a:t>
            </a:r>
            <a:r>
              <a:rPr lang="ru-RU" altLang="ru-RU" dirty="0" err="1" smtClean="0"/>
              <a:t>підтримка</a:t>
            </a:r>
            <a:r>
              <a:rPr lang="ru-RU" altLang="ru-RU" dirty="0" smtClean="0"/>
              <a:t> </a:t>
            </a:r>
            <a:r>
              <a:rPr lang="en-US" altLang="ru-RU" dirty="0" smtClean="0"/>
              <a:t>VM</a:t>
            </a:r>
            <a:r>
              <a:rPr lang="en-US" altLang="ru-RU" dirty="0"/>
              <a:t>)</a:t>
            </a:r>
          </a:p>
          <a:p>
            <a:r>
              <a:rPr lang="en-US" altLang="ru-RU" dirty="0"/>
              <a:t>byte (8 bit signed), short (16 bit signed) </a:t>
            </a:r>
          </a:p>
          <a:p>
            <a:r>
              <a:rPr lang="en-US" altLang="ru-RU" dirty="0" err="1"/>
              <a:t>int</a:t>
            </a:r>
            <a:r>
              <a:rPr lang="en-US" altLang="ru-RU" dirty="0"/>
              <a:t> (32 bit signed), long (64 bit signed)</a:t>
            </a:r>
          </a:p>
          <a:p>
            <a:r>
              <a:rPr lang="en-US" altLang="ru-RU" dirty="0"/>
              <a:t>char (16 bit unsigned)</a:t>
            </a:r>
          </a:p>
          <a:p>
            <a:r>
              <a:rPr lang="en-US" altLang="ru-RU" dirty="0"/>
              <a:t>float, double  (IEEE 754)</a:t>
            </a:r>
          </a:p>
          <a:p>
            <a:r>
              <a:rPr lang="en-US" altLang="ru-RU" dirty="0" err="1"/>
              <a:t>returnAddress</a:t>
            </a:r>
            <a:r>
              <a:rPr lang="en-US" altLang="ru-RU" dirty="0"/>
              <a:t> </a:t>
            </a:r>
            <a:r>
              <a:rPr lang="en-US" altLang="ru-RU" dirty="0" smtClean="0"/>
              <a:t>(</a:t>
            </a:r>
            <a:r>
              <a:rPr lang="ru-RU" altLang="ru-RU" dirty="0" err="1"/>
              <a:t>тільки</a:t>
            </a:r>
            <a:r>
              <a:rPr lang="ru-RU" altLang="ru-RU" dirty="0"/>
              <a:t> VM, але </a:t>
            </a:r>
            <a:r>
              <a:rPr lang="ru-RU" altLang="ru-RU" dirty="0" err="1"/>
              <a:t>немає</a:t>
            </a:r>
            <a:r>
              <a:rPr lang="ru-RU" altLang="ru-RU" dirty="0"/>
              <a:t> в </a:t>
            </a:r>
            <a:r>
              <a:rPr lang="ru-RU" altLang="ru-RU" dirty="0" err="1"/>
              <a:t>мові</a:t>
            </a:r>
            <a:r>
              <a:rPr lang="en-US" altLang="ru-RU" dirty="0" smtClean="0"/>
              <a:t>)</a:t>
            </a:r>
            <a:endParaRPr lang="ru-RU" altLang="ru-RU" dirty="0"/>
          </a:p>
          <a:p>
            <a:r>
              <a:rPr lang="en-US" altLang="ru-RU" dirty="0"/>
              <a:t>reference type</a:t>
            </a:r>
          </a:p>
          <a:p>
            <a:pPr marL="742950" lvl="1" indent="-285750"/>
            <a:r>
              <a:rPr lang="en-US" altLang="ru-RU" dirty="0"/>
              <a:t>class type reference</a:t>
            </a:r>
          </a:p>
          <a:p>
            <a:pPr marL="742950" lvl="1" indent="-285750"/>
            <a:r>
              <a:rPr lang="en-US" altLang="ru-RU" dirty="0"/>
              <a:t>array type reference</a:t>
            </a:r>
          </a:p>
          <a:p>
            <a:pPr marL="742950" lvl="1" indent="-285750"/>
            <a:r>
              <a:rPr lang="en-US" altLang="ru-RU" dirty="0"/>
              <a:t>interface type reference</a:t>
            </a:r>
          </a:p>
          <a:p>
            <a:endParaRPr lang="ru-RU" altLang="ru-RU" sz="2000" dirty="0"/>
          </a:p>
        </p:txBody>
      </p:sp>
    </p:spTree>
    <p:extLst>
      <p:ext uri="{BB962C8B-B14F-4D97-AF65-F5344CB8AC3E}">
        <p14:creationId xmlns:p14="http://schemas.microsoft.com/office/powerpoint/2010/main" val="218902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8640763" cy="500062"/>
          </a:xfrm>
        </p:spPr>
        <p:txBody>
          <a:bodyPr>
            <a:normAutofit fontScale="90000"/>
          </a:bodyPr>
          <a:lstStyle/>
          <a:p>
            <a:r>
              <a:rPr lang="ru-RU" altLang="ru-RU" dirty="0"/>
              <a:t>Виртуальная машина </a:t>
            </a:r>
            <a:r>
              <a:rPr lang="en-US" altLang="ru-RU" dirty="0"/>
              <a:t>Java</a:t>
            </a:r>
            <a:r>
              <a:rPr lang="ru-RU" altLang="ru-RU" dirty="0"/>
              <a:t>: </a:t>
            </a:r>
            <a:r>
              <a:rPr lang="en-US" altLang="ru-RU" dirty="0"/>
              <a:t>runtime</a:t>
            </a:r>
            <a:r>
              <a:rPr lang="en-US" altLang="ru-RU" sz="2000" dirty="0"/>
              <a:t> </a:t>
            </a:r>
          </a:p>
        </p:txBody>
      </p:sp>
      <p:graphicFrame>
        <p:nvGraphicFramePr>
          <p:cNvPr id="461827" name="Object 3"/>
          <p:cNvGraphicFramePr>
            <a:graphicFrameLocks noChangeAspect="1"/>
          </p:cNvGraphicFramePr>
          <p:nvPr/>
        </p:nvGraphicFramePr>
        <p:xfrm>
          <a:off x="396875" y="765175"/>
          <a:ext cx="7920038" cy="544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Visio" r:id="rId3" imgW="5438520" imgH="3739320" progId="Visio.Drawing.11">
                  <p:embed/>
                </p:oleObj>
              </mc:Choice>
              <mc:Fallback>
                <p:oleObj name="Visio" r:id="rId3" imgW="5438520" imgH="373932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765175"/>
                        <a:ext cx="7920038" cy="544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876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8640763" cy="373062"/>
          </a:xfrm>
        </p:spPr>
        <p:txBody>
          <a:bodyPr>
            <a:normAutofit fontScale="90000"/>
          </a:bodyPr>
          <a:lstStyle/>
          <a:p>
            <a:r>
              <a:rPr lang="ru-RU" altLang="ru-RU" dirty="0" err="1"/>
              <a:t>Особливості</a:t>
            </a:r>
            <a:r>
              <a:rPr lang="ru-RU" altLang="ru-RU" dirty="0"/>
              <a:t> </a:t>
            </a:r>
            <a:r>
              <a:rPr lang="ru-RU" altLang="ru-RU" dirty="0" err="1"/>
              <a:t>мови</a:t>
            </a:r>
            <a:r>
              <a:rPr lang="ru-RU" altLang="ru-RU" dirty="0"/>
              <a:t> </a:t>
            </a:r>
            <a:r>
              <a:rPr lang="en-US" altLang="ru-RU" dirty="0"/>
              <a:t>Java</a:t>
            </a:r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836613"/>
            <a:ext cx="8640762" cy="5472112"/>
          </a:xfrm>
        </p:spPr>
        <p:txBody>
          <a:bodyPr>
            <a:normAutofit lnSpcReduction="10000"/>
          </a:bodyPr>
          <a:lstStyle/>
          <a:p>
            <a:r>
              <a:rPr lang="ru-RU" altLang="ru-RU" sz="2400" dirty="0" smtClean="0"/>
              <a:t>Заснована </a:t>
            </a:r>
            <a:r>
              <a:rPr lang="ru-RU" altLang="ru-RU" sz="2400" dirty="0"/>
              <a:t>на </a:t>
            </a:r>
            <a:r>
              <a:rPr lang="ru-RU" altLang="ru-RU" sz="2400" dirty="0" err="1"/>
              <a:t>синтаксисі</a:t>
            </a:r>
            <a:r>
              <a:rPr lang="ru-RU" altLang="ru-RU" sz="2400" dirty="0"/>
              <a:t> С</a:t>
            </a:r>
          </a:p>
          <a:p>
            <a:r>
              <a:rPr lang="ru-RU" altLang="ru-RU" sz="2400" dirty="0" err="1"/>
              <a:t>Розвинена</a:t>
            </a:r>
            <a:r>
              <a:rPr lang="ru-RU" altLang="ru-RU" sz="2400" dirty="0"/>
              <a:t> система </a:t>
            </a:r>
            <a:r>
              <a:rPr lang="ru-RU" altLang="ru-RU" sz="2400" dirty="0" err="1"/>
              <a:t>типів</a:t>
            </a:r>
            <a:r>
              <a:rPr lang="ru-RU" altLang="ru-RU" sz="2400" dirty="0"/>
              <a:t> («</a:t>
            </a:r>
            <a:r>
              <a:rPr lang="ru-RU" altLang="ru-RU" sz="2400" dirty="0" err="1"/>
              <a:t>абстракція</a:t>
            </a:r>
            <a:r>
              <a:rPr lang="ru-RU" altLang="ru-RU" sz="2400" dirty="0"/>
              <a:t>», «</a:t>
            </a:r>
            <a:r>
              <a:rPr lang="ru-RU" altLang="ru-RU" sz="2400" dirty="0" err="1"/>
              <a:t>інкапсуляція</a:t>
            </a:r>
            <a:r>
              <a:rPr lang="ru-RU" altLang="ru-RU" sz="2400" dirty="0"/>
              <a:t>», «</a:t>
            </a:r>
            <a:r>
              <a:rPr lang="ru-RU" altLang="ru-RU" sz="2400" dirty="0" err="1"/>
              <a:t>типізація</a:t>
            </a:r>
            <a:r>
              <a:rPr lang="ru-RU" altLang="ru-RU" sz="2400" dirty="0"/>
              <a:t>»)</a:t>
            </a:r>
          </a:p>
          <a:p>
            <a:r>
              <a:rPr lang="ru-RU" altLang="ru-RU" sz="2400" dirty="0" err="1"/>
              <a:t>Одиночне</a:t>
            </a:r>
            <a:r>
              <a:rPr lang="ru-RU" altLang="ru-RU" sz="2400" dirty="0"/>
              <a:t> </a:t>
            </a:r>
            <a:r>
              <a:rPr lang="ru-RU" altLang="ru-RU" sz="2400" dirty="0" err="1" smtClean="0"/>
              <a:t>спадкування</a:t>
            </a:r>
            <a:r>
              <a:rPr lang="ru-RU" altLang="ru-RU" sz="2400" dirty="0" smtClean="0"/>
              <a:t> </a:t>
            </a:r>
            <a:r>
              <a:rPr lang="ru-RU" altLang="ru-RU" sz="2400" dirty="0" err="1"/>
              <a:t>класів</a:t>
            </a:r>
            <a:r>
              <a:rPr lang="ru-RU" altLang="ru-RU" sz="2400" dirty="0"/>
              <a:t> і </a:t>
            </a:r>
            <a:r>
              <a:rPr lang="ru-RU" altLang="ru-RU" sz="2400" dirty="0" err="1"/>
              <a:t>множинне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спадкування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інтерфейсів</a:t>
            </a:r>
            <a:r>
              <a:rPr lang="ru-RU" altLang="ru-RU" sz="2400" dirty="0"/>
              <a:t> («</a:t>
            </a:r>
            <a:r>
              <a:rPr lang="ru-RU" altLang="ru-RU" sz="2400" dirty="0" err="1"/>
              <a:t>ієрархія</a:t>
            </a:r>
            <a:r>
              <a:rPr lang="ru-RU" altLang="ru-RU" sz="2400" dirty="0"/>
              <a:t>»)</a:t>
            </a:r>
          </a:p>
          <a:p>
            <a:r>
              <a:rPr lang="ru-RU" altLang="ru-RU" sz="2400" dirty="0" err="1"/>
              <a:t>Розвинена</a:t>
            </a:r>
            <a:r>
              <a:rPr lang="ru-RU" altLang="ru-RU" sz="2400" dirty="0"/>
              <a:t> система </a:t>
            </a:r>
            <a:r>
              <a:rPr lang="ru-RU" altLang="ru-RU" sz="2400" dirty="0" err="1"/>
              <a:t>пакетів</a:t>
            </a:r>
            <a:r>
              <a:rPr lang="ru-RU" altLang="ru-RU" sz="2400" dirty="0"/>
              <a:t> («</a:t>
            </a:r>
            <a:r>
              <a:rPr lang="ru-RU" altLang="ru-RU" sz="2400" dirty="0" err="1"/>
              <a:t>модульність</a:t>
            </a:r>
            <a:r>
              <a:rPr lang="ru-RU" altLang="ru-RU" sz="2400" dirty="0"/>
              <a:t>»)</a:t>
            </a:r>
          </a:p>
          <a:p>
            <a:r>
              <a:rPr lang="ru-RU" altLang="ru-RU" sz="2400" dirty="0" err="1"/>
              <a:t>Обробка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винятків</a:t>
            </a:r>
            <a:endParaRPr lang="ru-RU" altLang="ru-RU" sz="2400" dirty="0"/>
          </a:p>
          <a:p>
            <a:r>
              <a:rPr lang="ru-RU" altLang="ru-RU" sz="2400" dirty="0" err="1"/>
              <a:t>Автоматичне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прибирання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сміття</a:t>
            </a:r>
            <a:endParaRPr lang="ru-RU" altLang="ru-RU" sz="2400" dirty="0"/>
          </a:p>
          <a:p>
            <a:r>
              <a:rPr lang="ru-RU" altLang="ru-RU" sz="2400" dirty="0" err="1"/>
              <a:t>Забезпечення</a:t>
            </a:r>
            <a:r>
              <a:rPr lang="ru-RU" altLang="ru-RU" sz="2400" dirty="0"/>
              <a:t> конкурентного доступу до </a:t>
            </a:r>
            <a:r>
              <a:rPr lang="ru-RU" altLang="ru-RU" sz="2400" dirty="0" err="1"/>
              <a:t>даних</a:t>
            </a:r>
            <a:r>
              <a:rPr lang="ru-RU" altLang="ru-RU" sz="2400" dirty="0"/>
              <a:t> при </a:t>
            </a:r>
            <a:r>
              <a:rPr lang="ru-RU" altLang="ru-RU" sz="2400" dirty="0" err="1"/>
              <a:t>багатопоточності</a:t>
            </a:r>
            <a:r>
              <a:rPr lang="ru-RU" altLang="ru-RU" sz="2400" dirty="0"/>
              <a:t> («</a:t>
            </a:r>
            <a:r>
              <a:rPr lang="ru-RU" altLang="ru-RU" sz="2400" dirty="0" err="1"/>
              <a:t>паралелізм</a:t>
            </a:r>
            <a:r>
              <a:rPr lang="ru-RU" altLang="ru-RU" sz="2400" dirty="0"/>
              <a:t>»)</a:t>
            </a:r>
          </a:p>
          <a:p>
            <a:r>
              <a:rPr lang="ru-RU" altLang="ru-RU" sz="2400" dirty="0"/>
              <a:t>Доступ до </a:t>
            </a:r>
            <a:r>
              <a:rPr lang="ru-RU" altLang="ru-RU" sz="2400" dirty="0" err="1"/>
              <a:t>метаінформації</a:t>
            </a:r>
            <a:r>
              <a:rPr lang="ru-RU" altLang="ru-RU" sz="2400" dirty="0"/>
              <a:t> (</a:t>
            </a:r>
            <a:r>
              <a:rPr lang="en-US" altLang="ru-RU" sz="2400" dirty="0"/>
              <a:t>reflection </a:t>
            </a:r>
            <a:r>
              <a:rPr lang="en-US" altLang="ru-RU" sz="2400" dirty="0" err="1"/>
              <a:t>api</a:t>
            </a:r>
            <a:r>
              <a:rPr lang="en-US" altLang="ru-RU" sz="2400" dirty="0"/>
              <a:t>)</a:t>
            </a:r>
          </a:p>
          <a:p>
            <a:r>
              <a:rPr lang="ru-RU" altLang="ru-RU" sz="2400" dirty="0" err="1"/>
              <a:t>Відсутність</a:t>
            </a:r>
            <a:r>
              <a:rPr lang="ru-RU" altLang="ru-RU" sz="2400" dirty="0"/>
              <a:t> </a:t>
            </a:r>
            <a:r>
              <a:rPr lang="ru-RU" altLang="ru-RU" sz="2400" dirty="0" err="1" smtClean="0"/>
              <a:t>низькорівневого</a:t>
            </a:r>
            <a:r>
              <a:rPr lang="ru-RU" altLang="ru-RU" sz="2400" dirty="0" smtClean="0"/>
              <a:t> </a:t>
            </a:r>
            <a:r>
              <a:rPr lang="ru-RU" altLang="ru-RU" sz="2400" dirty="0" err="1" smtClean="0"/>
              <a:t>управління</a:t>
            </a:r>
            <a:r>
              <a:rPr lang="ru-RU" altLang="ru-RU" sz="2400" dirty="0" smtClean="0"/>
              <a:t> </a:t>
            </a:r>
            <a:r>
              <a:rPr lang="ru-RU" altLang="ru-RU" sz="2400" dirty="0" err="1"/>
              <a:t>пам'яттю</a:t>
            </a:r>
            <a:endParaRPr lang="ru-RU" altLang="ru-RU" sz="2400" dirty="0"/>
          </a:p>
          <a:p>
            <a:r>
              <a:rPr lang="ru-RU" altLang="ru-RU" sz="2400" dirty="0" err="1"/>
              <a:t>Розвинена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бібліотека</a:t>
            </a:r>
            <a:r>
              <a:rPr lang="ru-RU" altLang="ru-RU" sz="2400" dirty="0"/>
              <a:t> (з </a:t>
            </a:r>
            <a:r>
              <a:rPr lang="ru-RU" altLang="ru-RU" sz="2400" dirty="0" err="1"/>
              <a:t>підтримкою</a:t>
            </a:r>
            <a:r>
              <a:rPr lang="ru-RU" altLang="ru-RU" sz="2400" dirty="0"/>
              <a:t> «</a:t>
            </a:r>
            <a:r>
              <a:rPr lang="ru-RU" altLang="ru-RU" sz="2400" dirty="0" err="1"/>
              <a:t>зберігання</a:t>
            </a:r>
            <a:r>
              <a:rPr lang="ru-RU" altLang="ru-RU" sz="2400" dirty="0"/>
              <a:t>»)</a:t>
            </a:r>
          </a:p>
        </p:txBody>
      </p:sp>
    </p:spTree>
    <p:extLst>
      <p:ext uri="{BB962C8B-B14F-4D97-AF65-F5344CB8AC3E}">
        <p14:creationId xmlns:p14="http://schemas.microsoft.com/office/powerpoint/2010/main" val="17149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err="1" smtClean="0"/>
              <a:t>Бібліотеки</a:t>
            </a:r>
            <a:r>
              <a:rPr lang="ru-RU" altLang="ru-RU" dirty="0" smtClean="0"/>
              <a:t> </a:t>
            </a:r>
            <a:r>
              <a:rPr lang="en-US" altLang="ru-RU" dirty="0" smtClean="0"/>
              <a:t>Java </a:t>
            </a:r>
            <a:r>
              <a:rPr lang="en-US" altLang="ru-RU" dirty="0"/>
              <a:t>(1.0)</a:t>
            </a:r>
            <a:endParaRPr lang="ru-RU" altLang="ru-RU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91264" cy="4525963"/>
          </a:xfrm>
        </p:spPr>
        <p:txBody>
          <a:bodyPr/>
          <a:lstStyle/>
          <a:p>
            <a:r>
              <a:rPr lang="en-US" altLang="ru-RU" dirty="0" err="1"/>
              <a:t>java.lang</a:t>
            </a:r>
            <a:r>
              <a:rPr lang="en-US" altLang="ru-RU" dirty="0"/>
              <a:t> </a:t>
            </a:r>
            <a:r>
              <a:rPr lang="uk-UA" altLang="ru-RU" dirty="0" smtClean="0"/>
              <a:t>	</a:t>
            </a:r>
            <a:r>
              <a:rPr lang="ru-RU" altLang="ru-RU" dirty="0" err="1" smtClean="0"/>
              <a:t>бібліотека</a:t>
            </a:r>
            <a:r>
              <a:rPr lang="ru-RU" altLang="ru-RU" dirty="0" smtClean="0"/>
              <a:t> </a:t>
            </a:r>
            <a:r>
              <a:rPr lang="ru-RU" altLang="ru-RU" dirty="0" err="1"/>
              <a:t>мовної</a:t>
            </a:r>
            <a:r>
              <a:rPr lang="ru-RU" altLang="ru-RU" dirty="0"/>
              <a:t> </a:t>
            </a:r>
            <a:r>
              <a:rPr lang="ru-RU" altLang="ru-RU" dirty="0" err="1"/>
              <a:t>підтримки</a:t>
            </a:r>
            <a:endParaRPr lang="ru-RU" altLang="ru-RU" dirty="0"/>
          </a:p>
          <a:p>
            <a:r>
              <a:rPr lang="en-US" altLang="ru-RU" dirty="0" err="1"/>
              <a:t>java.util</a:t>
            </a:r>
            <a:r>
              <a:rPr lang="en-US" altLang="ru-RU" dirty="0"/>
              <a:t> </a:t>
            </a:r>
            <a:r>
              <a:rPr lang="uk-UA" altLang="ru-RU" dirty="0" smtClean="0"/>
              <a:t>	 	</a:t>
            </a:r>
            <a:r>
              <a:rPr lang="ru-RU" altLang="ru-RU" dirty="0" err="1" smtClean="0"/>
              <a:t>утиліти</a:t>
            </a:r>
            <a:endParaRPr lang="ru-RU" altLang="ru-RU" dirty="0"/>
          </a:p>
          <a:p>
            <a:r>
              <a:rPr lang="en-US" altLang="ru-RU" dirty="0"/>
              <a:t>java.io </a:t>
            </a:r>
            <a:r>
              <a:rPr lang="uk-UA" altLang="ru-RU" dirty="0" smtClean="0"/>
              <a:t>		</a:t>
            </a:r>
            <a:r>
              <a:rPr lang="ru-RU" altLang="ru-RU" dirty="0" err="1" smtClean="0"/>
              <a:t>введення-виведення</a:t>
            </a:r>
            <a:endParaRPr lang="ru-RU" altLang="ru-RU" dirty="0"/>
          </a:p>
          <a:p>
            <a:r>
              <a:rPr lang="en-US" altLang="ru-RU" dirty="0"/>
              <a:t>java.net </a:t>
            </a:r>
            <a:r>
              <a:rPr lang="uk-UA" altLang="ru-RU" dirty="0" smtClean="0"/>
              <a:t>		</a:t>
            </a:r>
            <a:r>
              <a:rPr lang="ru-RU" altLang="ru-RU" dirty="0" err="1" smtClean="0"/>
              <a:t>кошти</a:t>
            </a:r>
            <a:r>
              <a:rPr lang="ru-RU" altLang="ru-RU" dirty="0" smtClean="0"/>
              <a:t> </a:t>
            </a:r>
            <a:r>
              <a:rPr lang="ru-RU" altLang="ru-RU" dirty="0" err="1"/>
              <a:t>роботи</a:t>
            </a:r>
            <a:r>
              <a:rPr lang="ru-RU" altLang="ru-RU" dirty="0"/>
              <a:t> з мережею</a:t>
            </a:r>
          </a:p>
          <a:p>
            <a:r>
              <a:rPr lang="en-US" altLang="ru-RU" dirty="0" err="1" smtClean="0"/>
              <a:t>java.applet</a:t>
            </a:r>
            <a:r>
              <a:rPr lang="uk-UA" altLang="ru-RU" dirty="0" smtClean="0"/>
              <a:t>	</a:t>
            </a:r>
            <a:r>
              <a:rPr lang="en-US" altLang="ru-RU" dirty="0" smtClean="0"/>
              <a:t> </a:t>
            </a:r>
            <a:r>
              <a:rPr lang="ru-RU" altLang="ru-RU" dirty="0" err="1"/>
              <a:t>аплети</a:t>
            </a:r>
            <a:endParaRPr lang="ru-RU" altLang="ru-RU" dirty="0"/>
          </a:p>
          <a:p>
            <a:pPr algn="just"/>
            <a:r>
              <a:rPr lang="en-US" altLang="ru-RU" dirty="0" err="1"/>
              <a:t>java.awt</a:t>
            </a:r>
            <a:r>
              <a:rPr lang="en-US" altLang="ru-RU" dirty="0"/>
              <a:t> </a:t>
            </a:r>
            <a:r>
              <a:rPr lang="uk-UA" altLang="ru-RU" dirty="0" smtClean="0"/>
              <a:t>		</a:t>
            </a:r>
            <a:r>
              <a:rPr lang="ru-RU" altLang="ru-RU" dirty="0" err="1" smtClean="0"/>
              <a:t>бібліотека</a:t>
            </a:r>
            <a:r>
              <a:rPr lang="ru-RU" altLang="ru-RU" dirty="0" smtClean="0"/>
              <a:t> </a:t>
            </a:r>
            <a:r>
              <a:rPr lang="ru-RU" altLang="ru-RU" dirty="0" err="1"/>
              <a:t>графічного</a:t>
            </a:r>
            <a:r>
              <a:rPr lang="ru-RU" altLang="ru-RU" dirty="0"/>
              <a:t> </a:t>
            </a:r>
            <a:r>
              <a:rPr lang="ru-RU" altLang="ru-RU" dirty="0" smtClean="0"/>
              <a:t>				</a:t>
            </a:r>
            <a:r>
              <a:rPr lang="ru-RU" altLang="ru-RU" dirty="0" err="1" smtClean="0"/>
              <a:t>інтерфейсу</a:t>
            </a:r>
            <a:endParaRPr lang="ru-RU" altLang="ru-RU" sz="3200" dirty="0"/>
          </a:p>
        </p:txBody>
      </p:sp>
    </p:spTree>
    <p:extLst>
      <p:ext uri="{BB962C8B-B14F-4D97-AF65-F5344CB8AC3E}">
        <p14:creationId xmlns:p14="http://schemas.microsoft.com/office/powerpoint/2010/main" val="412712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err="1" smtClean="0"/>
              <a:t>Особливості</a:t>
            </a:r>
            <a:r>
              <a:rPr lang="ru-RU" altLang="ru-RU" dirty="0" smtClean="0"/>
              <a:t> </a:t>
            </a:r>
            <a:r>
              <a:rPr lang="en-US" altLang="ru-RU" dirty="0" smtClean="0"/>
              <a:t>Java </a:t>
            </a:r>
            <a:r>
              <a:rPr lang="en-US" altLang="ru-RU" dirty="0"/>
              <a:t>1.1</a:t>
            </a:r>
            <a:r>
              <a:rPr lang="en-US" altLang="ru-RU" sz="2000" dirty="0"/>
              <a:t> </a:t>
            </a:r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268760"/>
            <a:ext cx="8353425" cy="5112990"/>
          </a:xfrm>
        </p:spPr>
        <p:txBody>
          <a:bodyPr/>
          <a:lstStyle/>
          <a:p>
            <a:r>
              <a:rPr lang="en-US" altLang="ru-RU" sz="2400" dirty="0"/>
              <a:t>inner classes</a:t>
            </a:r>
          </a:p>
          <a:p>
            <a:r>
              <a:rPr lang="en-US" altLang="ru-RU" sz="2400" dirty="0"/>
              <a:t>java beans</a:t>
            </a:r>
          </a:p>
          <a:p>
            <a:r>
              <a:rPr lang="en-US" altLang="ru-RU" sz="2400" dirty="0"/>
              <a:t>internationalization</a:t>
            </a:r>
          </a:p>
          <a:p>
            <a:r>
              <a:rPr lang="en-US" altLang="ru-RU" sz="2400" dirty="0"/>
              <a:t>new GUI event model (listeners-adapters)</a:t>
            </a:r>
          </a:p>
          <a:p>
            <a:r>
              <a:rPr lang="en-US" altLang="ru-RU" sz="2400" dirty="0"/>
              <a:t>new AWT (Abstract Window Toolkit)</a:t>
            </a:r>
          </a:p>
          <a:p>
            <a:r>
              <a:rPr lang="ru-RU" altLang="ru-RU" sz="2400" dirty="0" err="1" smtClean="0"/>
              <a:t>підтримка</a:t>
            </a:r>
            <a:r>
              <a:rPr lang="ru-RU" altLang="ru-RU" sz="2400" dirty="0" smtClean="0"/>
              <a:t>  </a:t>
            </a:r>
            <a:r>
              <a:rPr lang="en-US" altLang="ru-RU" sz="2400" dirty="0"/>
              <a:t>jar </a:t>
            </a:r>
            <a:r>
              <a:rPr lang="ru-RU" altLang="ru-RU" sz="2400" dirty="0"/>
              <a:t>в апплетах</a:t>
            </a:r>
          </a:p>
          <a:p>
            <a:r>
              <a:rPr lang="en-US" altLang="ru-RU" sz="2400" dirty="0"/>
              <a:t>serialization</a:t>
            </a:r>
          </a:p>
          <a:p>
            <a:r>
              <a:rPr lang="en-US" altLang="ru-RU" sz="2400" dirty="0"/>
              <a:t>reflection</a:t>
            </a:r>
          </a:p>
          <a:p>
            <a:r>
              <a:rPr lang="en-US" altLang="ru-RU" sz="2400" dirty="0"/>
              <a:t>security</a:t>
            </a:r>
          </a:p>
          <a:p>
            <a:r>
              <a:rPr lang="en-US" altLang="ru-RU" sz="2400" dirty="0"/>
              <a:t>JDBC (Java Database connectivity)</a:t>
            </a:r>
          </a:p>
          <a:p>
            <a:r>
              <a:rPr lang="en-US" altLang="ru-RU" sz="2400" dirty="0"/>
              <a:t>RMI (Remote Method Invocation)</a:t>
            </a:r>
            <a:endParaRPr lang="ru-RU" altLang="ru-RU" sz="2400" dirty="0"/>
          </a:p>
        </p:txBody>
      </p:sp>
    </p:spTree>
    <p:extLst>
      <p:ext uri="{BB962C8B-B14F-4D97-AF65-F5344CB8AC3E}">
        <p14:creationId xmlns:p14="http://schemas.microsoft.com/office/powerpoint/2010/main" val="45301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dirty="0" err="1" smtClean="0"/>
              <a:t>Особливості</a:t>
            </a:r>
            <a:r>
              <a:rPr lang="ru-RU" altLang="ru-RU" dirty="0" smtClean="0"/>
              <a:t> </a:t>
            </a:r>
            <a:r>
              <a:rPr lang="en-US" altLang="ru-RU" dirty="0"/>
              <a:t>java 1.2 (java 2 platform)</a:t>
            </a:r>
            <a:endParaRPr lang="ru-RU" altLang="ru-RU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altLang="ru-RU" dirty="0" err="1"/>
              <a:t>перероблена</a:t>
            </a:r>
            <a:r>
              <a:rPr lang="ru-RU" altLang="ru-RU" dirty="0"/>
              <a:t> </a:t>
            </a:r>
            <a:r>
              <a:rPr lang="ru-RU" altLang="ru-RU" dirty="0" err="1"/>
              <a:t>бібліотека</a:t>
            </a:r>
            <a:endParaRPr lang="ru-RU" altLang="ru-RU" dirty="0"/>
          </a:p>
          <a:p>
            <a:r>
              <a:rPr lang="ru-RU" altLang="ru-RU" dirty="0" err="1" smtClean="0"/>
              <a:t>покращене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введення</a:t>
            </a:r>
            <a:r>
              <a:rPr lang="ru-RU" altLang="ru-RU" dirty="0" smtClean="0"/>
              <a:t> - </a:t>
            </a:r>
            <a:r>
              <a:rPr lang="ru-RU" altLang="ru-RU" dirty="0" err="1" smtClean="0"/>
              <a:t>вивід</a:t>
            </a:r>
            <a:endParaRPr lang="ru-RU" altLang="ru-RU" dirty="0"/>
          </a:p>
          <a:p>
            <a:r>
              <a:rPr lang="ru-RU" altLang="ru-RU" dirty="0" err="1"/>
              <a:t>розширені</a:t>
            </a:r>
            <a:r>
              <a:rPr lang="ru-RU" altLang="ru-RU" dirty="0"/>
              <a:t> </a:t>
            </a:r>
            <a:r>
              <a:rPr lang="ru-RU" altLang="ru-RU" dirty="0" err="1"/>
              <a:t>колекції</a:t>
            </a:r>
            <a:endParaRPr lang="ru-RU" altLang="ru-RU" dirty="0"/>
          </a:p>
          <a:p>
            <a:r>
              <a:rPr lang="ru-RU" altLang="ru-RU" dirty="0" err="1"/>
              <a:t>перебудована</a:t>
            </a:r>
            <a:r>
              <a:rPr lang="ru-RU" altLang="ru-RU" dirty="0"/>
              <a:t> система </a:t>
            </a:r>
            <a:r>
              <a:rPr lang="ru-RU" altLang="ru-RU" dirty="0" err="1" smtClean="0"/>
              <a:t>безпеки</a:t>
            </a:r>
            <a:endParaRPr lang="ru-RU" altLang="ru-RU" dirty="0" smtClean="0"/>
          </a:p>
          <a:p>
            <a:r>
              <a:rPr lang="en-US" altLang="ru-RU" dirty="0" smtClean="0"/>
              <a:t>JFC </a:t>
            </a:r>
            <a:r>
              <a:rPr lang="en-US" altLang="ru-RU" dirty="0"/>
              <a:t>(Java Foundation Classes)</a:t>
            </a:r>
            <a:r>
              <a:rPr lang="ru-RU" altLang="ru-RU" dirty="0"/>
              <a:t>:</a:t>
            </a:r>
          </a:p>
          <a:p>
            <a:pPr marL="742950" lvl="1" indent="-285750"/>
            <a:r>
              <a:rPr lang="en-US" altLang="ru-RU" dirty="0"/>
              <a:t>swing</a:t>
            </a:r>
          </a:p>
          <a:p>
            <a:pPr marL="742950" lvl="1" indent="-285750"/>
            <a:r>
              <a:rPr lang="en-US" altLang="ru-RU" dirty="0"/>
              <a:t>Pluggable look and feel</a:t>
            </a:r>
          </a:p>
          <a:p>
            <a:pPr marL="742950" lvl="1" indent="-285750"/>
            <a:r>
              <a:rPr lang="ru-RU" altLang="ru-RU" dirty="0"/>
              <a:t>поддержка </a:t>
            </a:r>
            <a:r>
              <a:rPr lang="en-US" altLang="ru-RU" dirty="0"/>
              <a:t>Accessibility </a:t>
            </a:r>
          </a:p>
          <a:p>
            <a:pPr marL="742950" lvl="1" indent="-285750"/>
            <a:r>
              <a:rPr lang="en-US" altLang="ru-RU" dirty="0"/>
              <a:t>drag and drop</a:t>
            </a:r>
          </a:p>
          <a:p>
            <a:pPr marL="742950" lvl="1" indent="-285750"/>
            <a:r>
              <a:rPr lang="en-US" altLang="ru-RU" dirty="0"/>
              <a:t>Java 2D</a:t>
            </a:r>
          </a:p>
          <a:p>
            <a:pPr marL="742950" lvl="1" indent="-285750"/>
            <a:endParaRPr lang="ru-RU" alt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7956375" y="6525344"/>
            <a:ext cx="1210937" cy="326823"/>
          </a:xfrm>
        </p:spPr>
        <p:txBody>
          <a:bodyPr/>
          <a:lstStyle/>
          <a:p>
            <a:fld id="{29AAA3BF-9692-446F-8133-8747ABEAC5B5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88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7793038" cy="609600"/>
          </a:xfrm>
        </p:spPr>
        <p:txBody>
          <a:bodyPr>
            <a:normAutofit fontScale="90000"/>
          </a:bodyPr>
          <a:lstStyle/>
          <a:p>
            <a:r>
              <a:rPr lang="ru-RU" altLang="ru-RU" dirty="0" err="1" smtClean="0"/>
              <a:t>Особливості</a:t>
            </a:r>
            <a:r>
              <a:rPr lang="ru-RU" altLang="ru-RU" dirty="0" smtClean="0"/>
              <a:t> </a:t>
            </a:r>
            <a:r>
              <a:rPr lang="en-US" altLang="ru-RU" dirty="0"/>
              <a:t>Java 1.3 (java 2 platform)</a:t>
            </a:r>
            <a:endParaRPr lang="ru-RU" altLang="ru-RU" dirty="0"/>
          </a:p>
        </p:txBody>
      </p:sp>
      <p:pic>
        <p:nvPicPr>
          <p:cNvPr id="466947" name="Picture 3" descr="J2S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58672"/>
            <a:ext cx="8610600" cy="540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7956375" y="6525344"/>
            <a:ext cx="1210937" cy="32682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09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7970" name="Picture 2" descr="j2se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7572"/>
            <a:ext cx="8077200" cy="608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25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dirty="0" err="1" smtClean="0"/>
              <a:t>Особливості</a:t>
            </a:r>
            <a:r>
              <a:rPr lang="ru-RU" altLang="ru-RU" dirty="0" smtClean="0"/>
              <a:t> </a:t>
            </a:r>
            <a:r>
              <a:rPr lang="en-US" altLang="ru-RU" dirty="0" smtClean="0"/>
              <a:t>Java </a:t>
            </a:r>
            <a:r>
              <a:rPr lang="en-US" altLang="ru-RU" dirty="0"/>
              <a:t>1.5 (java 2 platform)</a:t>
            </a:r>
            <a:endParaRPr lang="ru-RU" altLang="ru-RU" dirty="0"/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altLang="ru-RU" dirty="0" err="1"/>
              <a:t>Узагальнене</a:t>
            </a:r>
            <a:r>
              <a:rPr lang="ru-RU" altLang="ru-RU" dirty="0"/>
              <a:t> </a:t>
            </a:r>
            <a:r>
              <a:rPr lang="ru-RU" altLang="ru-RU" dirty="0" err="1"/>
              <a:t>програмування</a:t>
            </a:r>
            <a:r>
              <a:rPr lang="ru-RU" altLang="ru-RU" dirty="0"/>
              <a:t> (</a:t>
            </a:r>
            <a:r>
              <a:rPr lang="en-US" altLang="ru-RU" dirty="0"/>
              <a:t>Generics)</a:t>
            </a:r>
          </a:p>
          <a:p>
            <a:r>
              <a:rPr lang="ru-RU" altLang="ru-RU" dirty="0" err="1"/>
              <a:t>Алгоритмічні</a:t>
            </a:r>
            <a:r>
              <a:rPr lang="ru-RU" altLang="ru-RU" dirty="0"/>
              <a:t> </a:t>
            </a:r>
            <a:r>
              <a:rPr lang="ru-RU" altLang="ru-RU" dirty="0" err="1"/>
              <a:t>удосконалення</a:t>
            </a:r>
            <a:r>
              <a:rPr lang="ru-RU" altLang="ru-RU" dirty="0"/>
              <a:t>:</a:t>
            </a:r>
          </a:p>
          <a:p>
            <a:pPr marL="0" indent="0">
              <a:buNone/>
            </a:pPr>
            <a:r>
              <a:rPr lang="en-US" altLang="ru-RU" dirty="0" err="1"/>
              <a:t>Autoboxing</a:t>
            </a:r>
            <a:r>
              <a:rPr lang="en-US" altLang="ru-RU" dirty="0"/>
              <a:t> / Unboxing</a:t>
            </a:r>
          </a:p>
          <a:p>
            <a:r>
              <a:rPr lang="ru-RU" altLang="ru-RU" dirty="0" err="1"/>
              <a:t>Удосконалення</a:t>
            </a:r>
            <a:r>
              <a:rPr lang="ru-RU" altLang="ru-RU" dirty="0"/>
              <a:t> синтаксису </a:t>
            </a:r>
            <a:r>
              <a:rPr lang="ru-RU" altLang="ru-RU" dirty="0" err="1"/>
              <a:t>циклів</a:t>
            </a:r>
            <a:endParaRPr lang="ru-RU" altLang="ru-RU" dirty="0"/>
          </a:p>
          <a:p>
            <a:r>
              <a:rPr lang="ru-RU" altLang="ru-RU" dirty="0" err="1"/>
              <a:t>Підтримка</a:t>
            </a:r>
            <a:r>
              <a:rPr lang="ru-RU" altLang="ru-RU" dirty="0"/>
              <a:t> </a:t>
            </a:r>
            <a:r>
              <a:rPr lang="ru-RU" altLang="ru-RU" dirty="0" err="1"/>
              <a:t>довільної</a:t>
            </a:r>
            <a:r>
              <a:rPr lang="ru-RU" altLang="ru-RU" dirty="0"/>
              <a:t> </a:t>
            </a:r>
            <a:r>
              <a:rPr lang="ru-RU" altLang="ru-RU" dirty="0" err="1"/>
              <a:t>кількості</a:t>
            </a:r>
            <a:r>
              <a:rPr lang="ru-RU" altLang="ru-RU" dirty="0"/>
              <a:t> </a:t>
            </a:r>
            <a:r>
              <a:rPr lang="ru-RU" altLang="ru-RU" dirty="0" err="1"/>
              <a:t>аргументів</a:t>
            </a:r>
            <a:r>
              <a:rPr lang="ru-RU" altLang="ru-RU" dirty="0"/>
              <a:t> в методах (</a:t>
            </a:r>
            <a:r>
              <a:rPr lang="en-US" altLang="ru-RU" dirty="0" err="1"/>
              <a:t>Varargs</a:t>
            </a:r>
            <a:r>
              <a:rPr lang="en-US" altLang="ru-RU" dirty="0"/>
              <a:t>)</a:t>
            </a:r>
          </a:p>
          <a:p>
            <a:r>
              <a:rPr lang="ru-RU" altLang="ru-RU" dirty="0" err="1"/>
              <a:t>статичний</a:t>
            </a:r>
            <a:r>
              <a:rPr lang="ru-RU" altLang="ru-RU" dirty="0"/>
              <a:t> </a:t>
            </a:r>
            <a:r>
              <a:rPr lang="ru-RU" altLang="ru-RU" dirty="0" err="1"/>
              <a:t>імпорт</a:t>
            </a:r>
            <a:endParaRPr lang="ru-RU" altLang="ru-RU" dirty="0"/>
          </a:p>
          <a:p>
            <a:r>
              <a:rPr lang="ru-RU" altLang="ru-RU" dirty="0" err="1"/>
              <a:t>Підтримка</a:t>
            </a:r>
            <a:r>
              <a:rPr lang="ru-RU" altLang="ru-RU" dirty="0"/>
              <a:t> </a:t>
            </a:r>
            <a:r>
              <a:rPr lang="ru-RU" altLang="ru-RU" dirty="0" err="1"/>
              <a:t>метаданих</a:t>
            </a:r>
            <a:r>
              <a:rPr lang="ru-RU" altLang="ru-RU" dirty="0"/>
              <a:t> (</a:t>
            </a:r>
            <a:r>
              <a:rPr lang="en-US" altLang="ru-RU" dirty="0"/>
              <a:t>Annotations)</a:t>
            </a:r>
          </a:p>
          <a:p>
            <a:r>
              <a:rPr lang="ru-RU" altLang="ru-RU" dirty="0" err="1"/>
              <a:t>поліпшення</a:t>
            </a:r>
            <a:r>
              <a:rPr lang="ru-RU" altLang="ru-RU" dirty="0"/>
              <a:t> </a:t>
            </a:r>
            <a:r>
              <a:rPr lang="ru-RU" altLang="ru-RU" dirty="0" err="1"/>
              <a:t>продуктивності</a:t>
            </a:r>
            <a:endParaRPr lang="ru-RU" altLang="ru-RU" dirty="0"/>
          </a:p>
          <a:p>
            <a:r>
              <a:rPr lang="ru-RU" altLang="ru-RU" dirty="0" err="1"/>
              <a:t>Покращення</a:t>
            </a:r>
            <a:r>
              <a:rPr lang="ru-RU" altLang="ru-RU" dirty="0"/>
              <a:t> в </a:t>
            </a:r>
            <a:r>
              <a:rPr lang="ru-RU" altLang="ru-RU" dirty="0" err="1"/>
              <a:t>системі</a:t>
            </a:r>
            <a:r>
              <a:rPr lang="ru-RU" altLang="ru-RU" dirty="0"/>
              <a:t> </a:t>
            </a:r>
            <a:r>
              <a:rPr lang="ru-RU" altLang="ru-RU" dirty="0" err="1"/>
              <a:t>налагодження</a:t>
            </a:r>
            <a:r>
              <a:rPr lang="ru-RU" altLang="ru-RU" dirty="0"/>
              <a:t> та </a:t>
            </a:r>
            <a:r>
              <a:rPr lang="ru-RU" altLang="ru-RU" dirty="0" err="1"/>
              <a:t>моніторингу</a:t>
            </a:r>
            <a:r>
              <a:rPr lang="ru-RU" altLang="ru-RU" dirty="0"/>
              <a:t> за </a:t>
            </a:r>
            <a:r>
              <a:rPr lang="en-US" altLang="ru-RU" dirty="0"/>
              <a:t>java </a:t>
            </a:r>
            <a:r>
              <a:rPr lang="ru-RU" altLang="ru-RU" dirty="0" err="1"/>
              <a:t>процесами</a:t>
            </a:r>
            <a:endParaRPr lang="ru-RU" alt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7956375" y="6525344"/>
            <a:ext cx="1210937" cy="32682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611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Загальні відомості</a:t>
            </a:r>
            <a:endParaRPr lang="uk-UA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304800" y="2708920"/>
            <a:ext cx="8458200" cy="360040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uk-UA" dirty="0" smtClean="0"/>
              <a:t>Як формується кінцева оцінка?</a:t>
            </a:r>
          </a:p>
          <a:p>
            <a:pPr marL="0" indent="0">
              <a:buNone/>
            </a:pPr>
            <a:endParaRPr lang="uk-UA" dirty="0" smtClean="0"/>
          </a:p>
          <a:p>
            <a:pPr marL="0" indent="0">
              <a:buNone/>
            </a:pPr>
            <a:r>
              <a:rPr lang="uk-UA" dirty="0" smtClean="0"/>
              <a:t>- Лабораторні роботи: 8</a:t>
            </a:r>
          </a:p>
          <a:p>
            <a:pPr marL="0" indent="0">
              <a:buNone/>
            </a:pPr>
            <a:r>
              <a:rPr lang="uk-UA" dirty="0" smtClean="0"/>
              <a:t>- Тестування по теоретичних питаннях</a:t>
            </a:r>
          </a:p>
          <a:p>
            <a:pPr>
              <a:buFontTx/>
              <a:buChar char="-"/>
            </a:pPr>
            <a:endParaRPr lang="en-US" dirty="0" smtClean="0"/>
          </a:p>
          <a:p>
            <a:pPr marL="0" indent="0">
              <a:buNone/>
            </a:pPr>
            <a:r>
              <a:rPr lang="uk-UA" dirty="0" smtClean="0"/>
              <a:t>Наприкінці семестру – залік чи екзамен</a:t>
            </a:r>
            <a:r>
              <a:rPr lang="uk-UA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uk-UA" dirty="0" smtClean="0"/>
              <a:t>Рейтингова</a:t>
            </a:r>
            <a:r>
              <a:rPr lang="ru-RU" dirty="0" smtClean="0"/>
              <a:t> </a:t>
            </a:r>
            <a:r>
              <a:rPr lang="uk-UA" dirty="0" smtClean="0"/>
              <a:t>оцінка</a:t>
            </a:r>
            <a:r>
              <a:rPr lang="ru-RU" dirty="0" smtClean="0"/>
              <a:t> = 0,4 х Тест + 0,6 х Практика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69169"/>
            <a:ext cx="702102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dirty="0" smtClean="0"/>
              <a:t>Лектор: </a:t>
            </a:r>
            <a:r>
              <a:rPr lang="uk-UA" sz="2800" dirty="0" err="1" smtClean="0"/>
              <a:t>Шаповалова</a:t>
            </a:r>
            <a:r>
              <a:rPr lang="uk-UA" sz="2800" dirty="0" smtClean="0"/>
              <a:t> Марія Ігорівна</a:t>
            </a:r>
          </a:p>
          <a:p>
            <a:r>
              <a:rPr lang="uk-UA" sz="2800" dirty="0" smtClean="0"/>
              <a:t>ас. каф. «Динаміки та міцності машин», к. 12</a:t>
            </a:r>
          </a:p>
          <a:p>
            <a:r>
              <a:rPr lang="en-US" sz="2800" dirty="0" smtClean="0"/>
              <a:t>Email: Mariia.Shapovalova@khpi.edu.ua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6151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dirty="0" err="1" smtClean="0"/>
              <a:t>Особливості</a:t>
            </a:r>
            <a:r>
              <a:rPr lang="ru-RU" altLang="ru-RU" dirty="0" smtClean="0"/>
              <a:t> </a:t>
            </a:r>
            <a:r>
              <a:rPr lang="en-US" altLang="ru-RU" dirty="0" smtClean="0"/>
              <a:t>Java </a:t>
            </a:r>
            <a:r>
              <a:rPr lang="en-US" altLang="ru-RU" dirty="0"/>
              <a:t>1.6 (java 2 platform)</a:t>
            </a:r>
            <a:endParaRPr lang="ru-RU" altLang="ru-RU" dirty="0"/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dirty="0" err="1"/>
              <a:t>Підтримка</a:t>
            </a:r>
            <a:r>
              <a:rPr lang="ru-RU" altLang="ru-RU" dirty="0"/>
              <a:t> веб </a:t>
            </a:r>
            <a:r>
              <a:rPr lang="ru-RU" altLang="ru-RU" dirty="0" err="1"/>
              <a:t>сервісів</a:t>
            </a:r>
            <a:r>
              <a:rPr lang="ru-RU" altLang="ru-RU" dirty="0"/>
              <a:t> (</a:t>
            </a:r>
            <a:r>
              <a:rPr lang="en-US" altLang="ru-RU" dirty="0"/>
              <a:t>Web Services)</a:t>
            </a:r>
          </a:p>
          <a:p>
            <a:r>
              <a:rPr lang="ru-RU" altLang="ru-RU" dirty="0" err="1"/>
              <a:t>підтримка</a:t>
            </a:r>
            <a:r>
              <a:rPr lang="ru-RU" altLang="ru-RU" dirty="0"/>
              <a:t> </a:t>
            </a:r>
            <a:r>
              <a:rPr lang="en-US" altLang="ru-RU" dirty="0"/>
              <a:t>scripting</a:t>
            </a:r>
          </a:p>
          <a:p>
            <a:r>
              <a:rPr lang="en-US" altLang="ru-RU" dirty="0"/>
              <a:t>Java DB</a:t>
            </a:r>
          </a:p>
          <a:p>
            <a:r>
              <a:rPr lang="ru-RU" altLang="ru-RU" dirty="0" err="1"/>
              <a:t>розширена</a:t>
            </a:r>
            <a:r>
              <a:rPr lang="ru-RU" altLang="ru-RU" dirty="0"/>
              <a:t> </a:t>
            </a:r>
            <a:r>
              <a:rPr lang="ru-RU" altLang="ru-RU" dirty="0" err="1"/>
              <a:t>діагностика</a:t>
            </a:r>
            <a:endParaRPr lang="ru-RU" altLang="ru-RU" dirty="0"/>
          </a:p>
          <a:p>
            <a:r>
              <a:rPr lang="ru-RU" altLang="ru-RU" dirty="0"/>
              <a:t>«</a:t>
            </a:r>
            <a:r>
              <a:rPr lang="ru-RU" altLang="ru-RU" dirty="0" err="1"/>
              <a:t>Компіляція</a:t>
            </a:r>
            <a:r>
              <a:rPr lang="ru-RU" altLang="ru-RU" dirty="0"/>
              <a:t> на </a:t>
            </a:r>
            <a:r>
              <a:rPr lang="ru-RU" altLang="ru-RU" dirty="0" err="1"/>
              <a:t>льоту</a:t>
            </a:r>
            <a:r>
              <a:rPr lang="ru-RU" altLang="ru-RU" dirty="0"/>
              <a:t>» доступ до </a:t>
            </a:r>
            <a:r>
              <a:rPr lang="ru-RU" altLang="ru-RU" dirty="0" err="1"/>
              <a:t>компілятору</a:t>
            </a:r>
            <a:r>
              <a:rPr lang="ru-RU" altLang="ru-RU" dirty="0"/>
              <a:t> через </a:t>
            </a:r>
            <a:r>
              <a:rPr lang="en-US" altLang="ru-RU" dirty="0"/>
              <a:t>API</a:t>
            </a:r>
          </a:p>
          <a:p>
            <a:r>
              <a:rPr lang="ru-RU" altLang="ru-RU" dirty="0" err="1"/>
              <a:t>Безліч</a:t>
            </a:r>
            <a:r>
              <a:rPr lang="ru-RU" altLang="ru-RU" dirty="0"/>
              <a:t> </a:t>
            </a:r>
            <a:r>
              <a:rPr lang="ru-RU" altLang="ru-RU" dirty="0" err="1"/>
              <a:t>нових</a:t>
            </a:r>
            <a:r>
              <a:rPr lang="ru-RU" altLang="ru-RU" dirty="0"/>
              <a:t> </a:t>
            </a:r>
            <a:r>
              <a:rPr lang="ru-RU" altLang="ru-RU" dirty="0" err="1"/>
              <a:t>можливостей</a:t>
            </a:r>
            <a:r>
              <a:rPr lang="ru-RU" altLang="ru-RU" dirty="0"/>
              <a:t> в </a:t>
            </a:r>
            <a:r>
              <a:rPr lang="ru-RU" altLang="ru-RU" dirty="0" err="1"/>
              <a:t>бібліотеці</a:t>
            </a:r>
            <a:r>
              <a:rPr lang="ru-RU" altLang="ru-RU" dirty="0"/>
              <a:t> (</a:t>
            </a:r>
            <a:r>
              <a:rPr lang="en-US" altLang="ru-RU" dirty="0" smtClean="0"/>
              <a:t>JSR</a:t>
            </a:r>
            <a:r>
              <a:rPr lang="uk-UA" altLang="ru-RU" dirty="0" smtClean="0"/>
              <a:t>)</a:t>
            </a:r>
            <a:endParaRPr lang="ru-RU" alt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7956375" y="6525344"/>
            <a:ext cx="1210937" cy="32682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268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8640763" cy="625475"/>
          </a:xfrm>
        </p:spPr>
        <p:txBody>
          <a:bodyPr>
            <a:normAutofit fontScale="90000"/>
          </a:bodyPr>
          <a:lstStyle/>
          <a:p>
            <a:r>
              <a:rPr lang="ru-RU" altLang="ru-RU"/>
              <a:t>Платформа </a:t>
            </a:r>
            <a:r>
              <a:rPr lang="en-US" altLang="ru-RU"/>
              <a:t>J2EE (enterprise edition)</a:t>
            </a:r>
            <a:endParaRPr lang="ru-RU" altLang="ru-RU"/>
          </a:p>
        </p:txBody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497888" cy="5184775"/>
          </a:xfrm>
        </p:spPr>
        <p:txBody>
          <a:bodyPr>
            <a:normAutofit lnSpcReduction="10000"/>
          </a:bodyPr>
          <a:lstStyle/>
          <a:p>
            <a:r>
              <a:rPr lang="en-US" altLang="ru-RU"/>
              <a:t>Java API for XML (JAXP, JAXR, JAX-RPC, SAAJ)</a:t>
            </a:r>
          </a:p>
          <a:p>
            <a:r>
              <a:rPr lang="en-US" altLang="ru-RU"/>
              <a:t>CORBA</a:t>
            </a:r>
          </a:p>
          <a:p>
            <a:r>
              <a:rPr lang="en-US" altLang="ru-RU"/>
              <a:t>Enterprise Java Beans (EJB)</a:t>
            </a:r>
          </a:p>
          <a:p>
            <a:r>
              <a:rPr lang="en-US" altLang="ru-RU"/>
              <a:t>Java Servlets</a:t>
            </a:r>
          </a:p>
          <a:p>
            <a:r>
              <a:rPr lang="en-US" altLang="ru-RU"/>
              <a:t>Java Server Pages (JSP)</a:t>
            </a:r>
          </a:p>
          <a:p>
            <a:r>
              <a:rPr lang="en-US" altLang="ru-RU"/>
              <a:t>Java Mail</a:t>
            </a:r>
          </a:p>
          <a:p>
            <a:r>
              <a:rPr lang="en-US" altLang="ru-RU"/>
              <a:t>Java Message Service</a:t>
            </a:r>
          </a:p>
          <a:p>
            <a:r>
              <a:rPr lang="en-US" altLang="ru-RU"/>
              <a:t>JDBC</a:t>
            </a:r>
          </a:p>
          <a:p>
            <a:r>
              <a:rPr lang="en-US" altLang="ru-RU"/>
              <a:t>Transactions</a:t>
            </a:r>
          </a:p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2984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-99392"/>
            <a:ext cx="8229600" cy="1143000"/>
          </a:xfrm>
        </p:spPr>
        <p:txBody>
          <a:bodyPr/>
          <a:lstStyle/>
          <a:p>
            <a:r>
              <a:rPr lang="ru-RU" altLang="ru-RU" dirty="0"/>
              <a:t>Платформа </a:t>
            </a:r>
            <a:r>
              <a:rPr lang="en-US" altLang="ru-RU" dirty="0"/>
              <a:t>J2ME (Micro Edition)</a:t>
            </a:r>
            <a:endParaRPr lang="ru-RU" altLang="ru-RU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08050"/>
            <a:ext cx="8640762" cy="5329238"/>
          </a:xfrm>
        </p:spPr>
        <p:txBody>
          <a:bodyPr/>
          <a:lstStyle/>
          <a:p>
            <a:r>
              <a:rPr lang="en-US" altLang="ru-RU" dirty="0"/>
              <a:t>CDC (Connected Device Configuration) &amp; CVM</a:t>
            </a:r>
          </a:p>
          <a:p>
            <a:r>
              <a:rPr lang="en-US" altLang="ru-RU" dirty="0"/>
              <a:t>CLDC (Connected Limited Device Configuration) &amp; KVM</a:t>
            </a:r>
          </a:p>
          <a:p>
            <a:r>
              <a:rPr lang="en-US" altLang="ru-RU" dirty="0" err="1"/>
              <a:t>JavaCard</a:t>
            </a:r>
            <a:endParaRPr lang="en-US" altLang="ru-RU" dirty="0"/>
          </a:p>
          <a:p>
            <a:r>
              <a:rPr lang="en-US" altLang="ru-RU" dirty="0" err="1" smtClean="0"/>
              <a:t>JavaCheck</a:t>
            </a:r>
            <a:endParaRPr lang="en-US" altLang="ru-RU" dirty="0"/>
          </a:p>
          <a:p>
            <a:r>
              <a:rPr lang="en-US" altLang="ru-RU" dirty="0"/>
              <a:t>Java Phone API</a:t>
            </a:r>
          </a:p>
          <a:p>
            <a:r>
              <a:rPr lang="en-US" altLang="ru-RU" dirty="0"/>
              <a:t>Java TV</a:t>
            </a:r>
          </a:p>
          <a:p>
            <a:r>
              <a:rPr lang="en-US" altLang="ru-RU" dirty="0"/>
              <a:t>Java embedded server</a:t>
            </a:r>
          </a:p>
          <a:p>
            <a:r>
              <a:rPr lang="ru-RU" altLang="ru-RU" dirty="0" smtClean="0"/>
              <a:t>та </a:t>
            </a:r>
            <a:r>
              <a:rPr lang="ru-RU" altLang="ru-RU" dirty="0" err="1" smtClean="0"/>
              <a:t>багато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іншого</a:t>
            </a:r>
            <a:r>
              <a:rPr lang="ru-RU" altLang="ru-RU" dirty="0" smtClean="0"/>
              <a:t> </a:t>
            </a:r>
            <a:r>
              <a:rPr lang="ru-RU" altLang="ru-RU" dirty="0"/>
              <a:t>другое…</a:t>
            </a:r>
            <a:endParaRPr lang="en-US" altLang="ru-RU" dirty="0"/>
          </a:p>
          <a:p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76948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076"/>
            <a:ext cx="8229600" cy="1143000"/>
          </a:xfrm>
        </p:spPr>
        <p:txBody>
          <a:bodyPr/>
          <a:lstStyle/>
          <a:p>
            <a:r>
              <a:rPr lang="ru-RU" altLang="ru-RU" dirty="0" smtClean="0"/>
              <a:t>Перша </a:t>
            </a:r>
            <a:r>
              <a:rPr lang="ru-RU" altLang="ru-RU" dirty="0" err="1" smtClean="0"/>
              <a:t>програма</a:t>
            </a:r>
            <a:r>
              <a:rPr lang="ru-RU" altLang="ru-RU" dirty="0" smtClean="0"/>
              <a:t> </a:t>
            </a:r>
            <a:r>
              <a:rPr lang="ru-RU" altLang="ru-RU" dirty="0"/>
              <a:t>(</a:t>
            </a:r>
            <a:r>
              <a:rPr lang="en-US" altLang="ru-RU" dirty="0"/>
              <a:t>Hello world</a:t>
            </a:r>
            <a:r>
              <a:rPr lang="ru-RU" altLang="ru-RU" dirty="0"/>
              <a:t>)</a:t>
            </a:r>
            <a:endParaRPr lang="en-US" altLang="ru-RU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08050"/>
            <a:ext cx="8785225" cy="4608513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// file Hello.java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public class Hello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	public static void main( String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args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[] 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	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		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System.out.println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(“Hello World!”);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		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System.out.println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(“My arguments:”);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		for (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= 0;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&lt;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args.length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;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++)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		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		  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System.out.println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(“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arg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[”+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+”] :“+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args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[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]);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		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		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System.out.println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(“Good bye!”);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	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475140" name="Text Box 4"/>
          <p:cNvSpPr txBox="1">
            <a:spLocks noChangeArrowheads="1"/>
          </p:cNvSpPr>
          <p:nvPr/>
        </p:nvSpPr>
        <p:spPr bwMode="auto">
          <a:xfrm>
            <a:off x="250825" y="5373688"/>
            <a:ext cx="81375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ru-RU" sz="2000" b="1">
                <a:latin typeface="Courier New" pitchFamily="49" charset="0"/>
              </a:rPr>
              <a:t>C:\...&gt;javac Hello.java</a:t>
            </a:r>
          </a:p>
          <a:p>
            <a:r>
              <a:rPr lang="en-US" altLang="ru-RU" sz="2000" b="1">
                <a:latin typeface="Courier New" pitchFamily="49" charset="0"/>
              </a:rPr>
              <a:t>C:\...&gt;java Hello one two three fore five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7956375" y="6525344"/>
            <a:ext cx="1210937" cy="32682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596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0"/>
            <a:ext cx="8229600" cy="778098"/>
          </a:xfrm>
        </p:spPr>
        <p:txBody>
          <a:bodyPr/>
          <a:lstStyle/>
          <a:p>
            <a:r>
              <a:rPr lang="ru-RU" altLang="ru-RU" dirty="0" err="1" smtClean="0"/>
              <a:t>Локалізоване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введення-вивід</a:t>
            </a:r>
            <a:endParaRPr lang="en-US" altLang="ru-RU" dirty="0"/>
          </a:p>
        </p:txBody>
      </p:sp>
      <p:sp>
        <p:nvSpPr>
          <p:cNvPr id="4761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79388" y="765175"/>
            <a:ext cx="8785225" cy="5832475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import java.io.*;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public class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InputDemo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	public static void main( String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args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[] 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	  Writer ow = new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OutputStreamWriter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System.out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	 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PrintWriter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pw = new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PrintWriter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ow,true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	  Reader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ir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= new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InputStreamReader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(System.in);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	 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BufferedReader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br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= new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BufferedReader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ir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	  try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		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pw.print</a:t>
            </a:r>
            <a:r>
              <a:rPr lang="en-US" altLang="ru-RU" sz="2000" b="1" dirty="0" smtClean="0">
                <a:solidFill>
                  <a:schemeClr val="tx2"/>
                </a:solidFill>
                <a:latin typeface="Courier New" pitchFamily="49" charset="0"/>
              </a:rPr>
              <a:t>(“</a:t>
            </a:r>
            <a:r>
              <a:rPr lang="ru-RU" altLang="ru-RU" sz="2000" b="1" dirty="0" err="1" smtClean="0">
                <a:solidFill>
                  <a:schemeClr val="tx2"/>
                </a:solidFill>
                <a:latin typeface="Courier New" pitchFamily="49" charset="0"/>
              </a:rPr>
              <a:t>Напишіть</a:t>
            </a:r>
            <a:r>
              <a:rPr lang="ru-RU" altLang="ru-RU" sz="2000" b="1" dirty="0" smtClean="0">
                <a:solidFill>
                  <a:schemeClr val="tx2"/>
                </a:solidFill>
                <a:latin typeface="Courier New" pitchFamily="49" charset="0"/>
              </a:rPr>
              <a:t> строку</a:t>
            </a: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: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”);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		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pw.flush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		String s =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br.readLine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		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pw.println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(“</a:t>
            </a:r>
            <a:r>
              <a:rPr lang="ru-RU" altLang="ru-RU" sz="2000" b="1" dirty="0" smtClean="0">
                <a:solidFill>
                  <a:schemeClr val="tx2"/>
                </a:solidFill>
                <a:latin typeface="Courier New" pitchFamily="49" charset="0"/>
              </a:rPr>
              <a:t>Ви </a:t>
            </a: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ввели: 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”</a:t>
            </a:r>
            <a:r>
              <a:rPr lang="ru-RU" altLang="ru-RU" sz="2000" b="1" dirty="0">
                <a:solidFill>
                  <a:schemeClr val="tx2"/>
                </a:solidFill>
                <a:latin typeface="Courier New" pitchFamily="49" charset="0"/>
              </a:rPr>
              <a:t>+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s);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	  } catch (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IOException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ioex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) 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		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System.err.println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en-US" altLang="ru-RU" sz="2000" b="1" dirty="0" err="1">
                <a:solidFill>
                  <a:schemeClr val="tx2"/>
                </a:solidFill>
                <a:latin typeface="Courier New" pitchFamily="49" charset="0"/>
              </a:rPr>
              <a:t>ioex</a:t>
            </a: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	  }	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	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000" b="1" dirty="0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7956375" y="6525344"/>
            <a:ext cx="1210937" cy="32682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801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204864"/>
            <a:ext cx="8229600" cy="1143000"/>
          </a:xfrm>
        </p:spPr>
        <p:txBody>
          <a:bodyPr/>
          <a:lstStyle/>
          <a:p>
            <a:r>
              <a:rPr lang="ru-RU" dirty="0" err="1" smtClean="0"/>
              <a:t>Дякую</a:t>
            </a:r>
            <a:r>
              <a:rPr lang="ru-RU" dirty="0" smtClean="0"/>
              <a:t> за </a:t>
            </a:r>
            <a:r>
              <a:rPr lang="ru-RU" dirty="0" err="1" smtClean="0"/>
              <a:t>увагу</a:t>
            </a:r>
            <a:r>
              <a:rPr lang="ru-RU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454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careers.epam.by/content/dam/epam/by/book_epam_by/Java_%D0%9C%D0%B5%D1%82%D0%BE%D0%B4%D1%8B_%D0%BF%D1%80%D0%BE%D0%B3%D1%80%D0%B0%D0%BC%D0%BC%D0%B8%D1%80%D0%BE%D0%B2%D0%B0%D0%BD%D0%B8%D1%8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1"/>
          <a:stretch/>
        </p:blipFill>
        <p:spPr bwMode="auto">
          <a:xfrm>
            <a:off x="5029200" y="705407"/>
            <a:ext cx="1776861" cy="2845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careers.epam.by/content/dam/epam/by/book_epam_by/Java_%D0%9F%D1%80%D0%BE%D0%BC%D1%8B%D1%88%D0%BB%D0%B5%D0%BD%D0%BD%D0%BE%D0%B5_%D0%BF%D1%80%D0%BE%D0%B3%D1%80%D0%B0%D0%BC%D0%BC%D0%B8%D1%80%D0%BE%D0%B2%D0%B0%D0%BD%D0%B8%D0%B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-5680"/>
            <a:ext cx="1731475" cy="284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careers.epam.by/content/dam/epam/by/book_epam_by/Java2_%D0%9F%D1%80%D0%B0%D0%BA%D1%82%D0%B8%D1%87%D0%B5%D1%81%D0%BA%D0%BE%D0%B5_%D1%80%D1%83%D0%BA%D0%BE%D0%B2%D0%BE%D0%B4%D1%81%D1%82%D0%B2%D0%BE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"/>
          <a:stretch/>
        </p:blipFill>
        <p:spPr bwMode="auto">
          <a:xfrm>
            <a:off x="7305719" y="1556792"/>
            <a:ext cx="1874793" cy="2865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Картинки по запросу хорстманн jav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352" y="3602604"/>
            <a:ext cx="3716734" cy="273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83768" y="4561"/>
            <a:ext cx="3595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dirty="0" smtClean="0"/>
              <a:t>Допоміжна література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462876"/>
            <a:ext cx="54006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Gosling J. The Java® Language Specification – Java SE 8 Edition / James Gosling, Bill Joy, Guy Steele, Gilad </a:t>
            </a:r>
            <a:r>
              <a:rPr lang="en-US" dirty="0" err="1"/>
              <a:t>Bracha</a:t>
            </a:r>
            <a:r>
              <a:rPr lang="en-US" dirty="0"/>
              <a:t>, Alex Buckley. –</a:t>
            </a:r>
          </a:p>
          <a:p>
            <a:r>
              <a:rPr lang="en-US" dirty="0"/>
              <a:t>500 Oracle Parkway, Redwood City, California 94065, U.S.A. – 2015. – 788 p.</a:t>
            </a:r>
          </a:p>
          <a:p>
            <a:r>
              <a:rPr lang="en-US" dirty="0"/>
              <a:t>2. SL-110-SE6. </a:t>
            </a:r>
            <a:r>
              <a:rPr lang="ru-RU" dirty="0"/>
              <a:t>Основы программирования на языке </a:t>
            </a:r>
            <a:r>
              <a:rPr lang="en-US" dirty="0"/>
              <a:t>Java, Java SE 6.</a:t>
            </a:r>
          </a:p>
          <a:p>
            <a:r>
              <a:rPr lang="en-US" dirty="0"/>
              <a:t>3. </a:t>
            </a:r>
            <a:r>
              <a:rPr lang="ru-RU" dirty="0" err="1"/>
              <a:t>Хорстманн</a:t>
            </a:r>
            <a:r>
              <a:rPr lang="ru-RU" dirty="0"/>
              <a:t>, К. </a:t>
            </a:r>
            <a:r>
              <a:rPr lang="en-US" dirty="0"/>
              <a:t>Java 2. </a:t>
            </a:r>
            <a:r>
              <a:rPr lang="ru-RU" dirty="0"/>
              <a:t>Библиотека профессионала. Том 2. Тонкости программирования [Текст] / Кей </a:t>
            </a:r>
            <a:r>
              <a:rPr lang="ru-RU" dirty="0" err="1"/>
              <a:t>Хорстманн</a:t>
            </a:r>
            <a:r>
              <a:rPr lang="ru-RU" dirty="0"/>
              <a:t>, Гари </a:t>
            </a:r>
            <a:r>
              <a:rPr lang="ru-RU" dirty="0" err="1"/>
              <a:t>Корнелл</a:t>
            </a:r>
            <a:r>
              <a:rPr lang="ru-RU" dirty="0"/>
              <a:t>. –</a:t>
            </a:r>
          </a:p>
          <a:p>
            <a:r>
              <a:rPr lang="ru-RU" dirty="0"/>
              <a:t>М. : Издательский дом «Вильямс», 2010 г. – 992 с.</a:t>
            </a:r>
          </a:p>
          <a:p>
            <a:endParaRPr lang="ru-RU" dirty="0" smtClean="0"/>
          </a:p>
          <a:p>
            <a:r>
              <a:rPr lang="ru-RU" dirty="0" err="1" smtClean="0"/>
              <a:t>Додаткова</a:t>
            </a:r>
            <a:r>
              <a:rPr lang="ru-RU" dirty="0" smtClean="0"/>
              <a:t>:</a:t>
            </a:r>
          </a:p>
          <a:p>
            <a:r>
              <a:rPr lang="ru-RU" dirty="0" smtClean="0"/>
              <a:t> </a:t>
            </a:r>
            <a:r>
              <a:rPr lang="ru-RU" dirty="0"/>
              <a:t>1. </a:t>
            </a:r>
            <a:r>
              <a:rPr lang="en-US" dirty="0"/>
              <a:t>http://library.kpi.kharkov.ua (</a:t>
            </a:r>
            <a:r>
              <a:rPr lang="ru-RU" dirty="0" err="1"/>
              <a:t>Наукова</a:t>
            </a:r>
            <a:r>
              <a:rPr lang="ru-RU" dirty="0"/>
              <a:t> </a:t>
            </a:r>
            <a:r>
              <a:rPr lang="ru-RU" dirty="0" err="1"/>
              <a:t>бібліотека</a:t>
            </a:r>
            <a:r>
              <a:rPr lang="ru-RU" dirty="0"/>
              <a:t> НТУ «ХПІ»)</a:t>
            </a:r>
          </a:p>
          <a:p>
            <a:r>
              <a:rPr lang="ru-RU" dirty="0"/>
              <a:t>2. </a:t>
            </a:r>
            <a:r>
              <a:rPr lang="en-US" dirty="0"/>
              <a:t>http://nbuv.gov.ua (</a:t>
            </a:r>
            <a:r>
              <a:rPr lang="ru-RU" dirty="0" err="1"/>
              <a:t>Національна</a:t>
            </a:r>
            <a:r>
              <a:rPr lang="ru-RU" dirty="0"/>
              <a:t> </a:t>
            </a:r>
            <a:r>
              <a:rPr lang="ru-RU" dirty="0" err="1"/>
              <a:t>бібліотека</a:t>
            </a:r>
            <a:r>
              <a:rPr lang="ru-RU" dirty="0"/>
              <a:t> </a:t>
            </a:r>
            <a:r>
              <a:rPr lang="ru-RU" dirty="0" err="1"/>
              <a:t>України</a:t>
            </a:r>
            <a:r>
              <a:rPr lang="ru-RU" dirty="0"/>
              <a:t> </a:t>
            </a:r>
            <a:r>
              <a:rPr lang="ru-RU" dirty="0" err="1"/>
              <a:t>імені</a:t>
            </a:r>
            <a:r>
              <a:rPr lang="ru-RU" dirty="0"/>
              <a:t> В.І. </a:t>
            </a:r>
            <a:r>
              <a:rPr lang="ru-RU" dirty="0" err="1"/>
              <a:t>Вернадського</a:t>
            </a:r>
            <a:r>
              <a:rPr lang="ru-RU" dirty="0"/>
              <a:t> – НБУВ)</a:t>
            </a:r>
          </a:p>
          <a:p>
            <a:r>
              <a:rPr lang="ru-RU" dirty="0"/>
              <a:t>3. </a:t>
            </a:r>
            <a:r>
              <a:rPr lang="en-US" dirty="0"/>
              <a:t>http://korolenko.kharkov.com/ (</a:t>
            </a:r>
            <a:r>
              <a:rPr lang="ru-RU" dirty="0" err="1"/>
              <a:t>Харківська</a:t>
            </a:r>
            <a:r>
              <a:rPr lang="ru-RU" dirty="0"/>
              <a:t> </a:t>
            </a:r>
            <a:r>
              <a:rPr lang="ru-RU" dirty="0" err="1"/>
              <a:t>державна</a:t>
            </a:r>
            <a:r>
              <a:rPr lang="ru-RU" dirty="0"/>
              <a:t> </a:t>
            </a:r>
            <a:r>
              <a:rPr lang="ru-RU" dirty="0" err="1"/>
              <a:t>наукова</a:t>
            </a:r>
            <a:r>
              <a:rPr lang="ru-RU" dirty="0"/>
              <a:t> </a:t>
            </a:r>
            <a:r>
              <a:rPr lang="ru-RU" dirty="0" err="1"/>
              <a:t>бібліотека</a:t>
            </a:r>
            <a:r>
              <a:rPr lang="ru-RU" dirty="0"/>
              <a:t> </a:t>
            </a:r>
            <a:r>
              <a:rPr lang="ru-RU" dirty="0" err="1"/>
              <a:t>імені</a:t>
            </a:r>
            <a:r>
              <a:rPr lang="ru-RU" dirty="0"/>
              <a:t> В. Г. Короленка).</a:t>
            </a:r>
          </a:p>
          <a:p>
            <a:r>
              <a:rPr lang="ru-RU" dirty="0"/>
              <a:t>4. </a:t>
            </a:r>
            <a:r>
              <a:rPr lang="en-US" dirty="0"/>
              <a:t>http://www.scala-lang.org/</a:t>
            </a:r>
          </a:p>
          <a:p>
            <a:r>
              <a:rPr lang="en-US" dirty="0"/>
              <a:t>5. http://www.scala-sbt.org/release/tutorial/</a:t>
            </a:r>
          </a:p>
          <a:p>
            <a:r>
              <a:rPr lang="en-US" dirty="0"/>
              <a:t>6. http://akka.io/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198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altLang="ru-RU" sz="3200" dirty="0" err="1">
                <a:latin typeface="Tahoma" pitchFamily="34" charset="0"/>
              </a:rPr>
              <a:t>Рекомендований</a:t>
            </a:r>
            <a:r>
              <a:rPr lang="ru-RU" altLang="ru-RU" sz="3200" dirty="0">
                <a:latin typeface="Tahoma" pitchFamily="34" charset="0"/>
              </a:rPr>
              <a:t> </a:t>
            </a:r>
            <a:r>
              <a:rPr lang="ru-RU" altLang="ru-RU" sz="3200" dirty="0" err="1" smtClean="0">
                <a:latin typeface="Tahoma" pitchFamily="34" charset="0"/>
              </a:rPr>
              <a:t>інструментарій</a:t>
            </a:r>
            <a:endParaRPr lang="ru-RU" altLang="ru-RU" sz="3200" dirty="0">
              <a:latin typeface="Tahoma" pitchFamily="34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 sz="2000" dirty="0">
                <a:latin typeface="Tahoma" pitchFamily="34" charset="0"/>
              </a:rPr>
              <a:t>IBM Eclipse (</a:t>
            </a:r>
            <a:r>
              <a:rPr lang="en-US" altLang="ru-RU" sz="2000" dirty="0">
                <a:latin typeface="Tahoma" pitchFamily="34" charset="0"/>
                <a:hlinkClick r:id="rId3"/>
              </a:rPr>
              <a:t>www.eclipse.org</a:t>
            </a:r>
            <a:r>
              <a:rPr lang="en-US" altLang="ru-RU" sz="2000" dirty="0">
                <a:latin typeface="Tahoma" pitchFamily="34" charset="0"/>
              </a:rPr>
              <a:t>) (open source)</a:t>
            </a:r>
            <a:r>
              <a:rPr lang="ru-RU" altLang="ru-RU" sz="2000" dirty="0">
                <a:latin typeface="Tahoma" pitchFamily="34" charset="0"/>
              </a:rPr>
              <a:t>.</a:t>
            </a:r>
            <a:endParaRPr lang="en-US" altLang="ru-RU" sz="2000" dirty="0">
              <a:latin typeface="Tahoma" pitchFamily="34" charset="0"/>
            </a:endParaRPr>
          </a:p>
          <a:p>
            <a:r>
              <a:rPr lang="en-US" altLang="ru-RU" sz="2000" dirty="0">
                <a:latin typeface="Tahoma" pitchFamily="34" charset="0"/>
              </a:rPr>
              <a:t>Sun NetBeans</a:t>
            </a:r>
            <a:r>
              <a:rPr lang="ru-RU" altLang="ru-RU" sz="2000" dirty="0">
                <a:latin typeface="Tahoma" pitchFamily="34" charset="0"/>
              </a:rPr>
              <a:t> (</a:t>
            </a:r>
            <a:r>
              <a:rPr lang="en-US" altLang="ru-RU" sz="2000" dirty="0">
                <a:latin typeface="Tahoma" pitchFamily="34" charset="0"/>
                <a:hlinkClick r:id="rId4"/>
              </a:rPr>
              <a:t>www.netbeans.org</a:t>
            </a:r>
            <a:r>
              <a:rPr lang="ru-RU" altLang="ru-RU" sz="2000" dirty="0">
                <a:latin typeface="Tahoma" pitchFamily="34" charset="0"/>
              </a:rPr>
              <a:t>)</a:t>
            </a:r>
            <a:r>
              <a:rPr lang="en-US" altLang="ru-RU" sz="2000" dirty="0">
                <a:latin typeface="Tahoma" pitchFamily="34" charset="0"/>
              </a:rPr>
              <a:t> (open source)</a:t>
            </a:r>
            <a:r>
              <a:rPr lang="ru-RU" altLang="ru-RU" sz="2000" dirty="0">
                <a:latin typeface="Tahoma" pitchFamily="34" charset="0"/>
              </a:rPr>
              <a:t>.</a:t>
            </a:r>
            <a:endParaRPr lang="en-US" altLang="ru-RU" sz="2000" dirty="0">
              <a:latin typeface="Tahoma" pitchFamily="34" charset="0"/>
            </a:endParaRPr>
          </a:p>
          <a:p>
            <a:r>
              <a:rPr lang="en-US" altLang="ru-RU" sz="2000" dirty="0">
                <a:latin typeface="Tahoma" pitchFamily="34" charset="0"/>
              </a:rPr>
              <a:t>JDK</a:t>
            </a:r>
            <a:r>
              <a:rPr lang="ru-RU" altLang="ru-RU" sz="2000" dirty="0">
                <a:latin typeface="Tahoma" pitchFamily="34" charset="0"/>
              </a:rPr>
              <a:t>, </a:t>
            </a:r>
            <a:r>
              <a:rPr lang="en-US" altLang="ru-RU" sz="2000" dirty="0">
                <a:latin typeface="Tahoma" pitchFamily="34" charset="0"/>
              </a:rPr>
              <a:t>Ant, Vim </a:t>
            </a:r>
            <a:r>
              <a:rPr lang="uk-UA" altLang="ru-RU" sz="2000" dirty="0" smtClean="0">
                <a:latin typeface="Tahoma" pitchFamily="34" charset="0"/>
              </a:rPr>
              <a:t>та</a:t>
            </a:r>
            <a:r>
              <a:rPr lang="ru-RU" altLang="ru-RU" sz="2000" dirty="0" smtClean="0">
                <a:latin typeface="Tahoma" pitchFamily="34" charset="0"/>
              </a:rPr>
              <a:t> </a:t>
            </a:r>
            <a:r>
              <a:rPr lang="ru-RU" altLang="ru-RU" sz="2000" dirty="0" err="1" smtClean="0">
                <a:latin typeface="Tahoma" pitchFamily="34" charset="0"/>
              </a:rPr>
              <a:t>командна</a:t>
            </a:r>
            <a:r>
              <a:rPr lang="ru-RU" altLang="ru-RU" sz="2000" dirty="0" smtClean="0">
                <a:latin typeface="Tahoma" pitchFamily="34" charset="0"/>
              </a:rPr>
              <a:t> </a:t>
            </a:r>
            <a:r>
              <a:rPr lang="ru-RU" altLang="ru-RU" sz="2000" dirty="0">
                <a:latin typeface="Tahoma" pitchFamily="34" charset="0"/>
              </a:rPr>
              <a:t>строка.</a:t>
            </a:r>
            <a:endParaRPr lang="en-US" altLang="ru-RU" sz="2000" dirty="0">
              <a:latin typeface="Tahoma" pitchFamily="34" charset="0"/>
            </a:endParaRPr>
          </a:p>
          <a:p>
            <a:endParaRPr lang="en-US" altLang="ru-RU" sz="20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30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ru-RU" dirty="0" smtClean="0"/>
              <a:t>Історичні передумови</a:t>
            </a:r>
            <a:endParaRPr lang="uk-UA" altLang="ru-RU" dirty="0"/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268760"/>
            <a:ext cx="8229600" cy="5256584"/>
          </a:xfrm>
        </p:spPr>
        <p:txBody>
          <a:bodyPr>
            <a:normAutofit fontScale="85000" lnSpcReduction="10000"/>
          </a:bodyPr>
          <a:lstStyle/>
          <a:p>
            <a:r>
              <a:rPr lang="uk-UA" altLang="ru-RU" dirty="0" smtClean="0"/>
              <a:t>Кінець 1980 рр. - початок 1990 рр. основний засіб об’єктно орієнтованого програмування - С ++</a:t>
            </a:r>
          </a:p>
          <a:p>
            <a:r>
              <a:rPr lang="uk-UA" altLang="ru-RU" dirty="0" smtClean="0"/>
              <a:t>Пізня стандартизація</a:t>
            </a:r>
          </a:p>
          <a:p>
            <a:r>
              <a:rPr lang="uk-UA" altLang="ru-RU" dirty="0" smtClean="0"/>
              <a:t>Сильна залежність від реалізації і платформи, відсутність стандарту на бінарне представлення</a:t>
            </a:r>
          </a:p>
          <a:p>
            <a:r>
              <a:rPr lang="uk-UA" altLang="ru-RU" dirty="0" smtClean="0"/>
              <a:t>Досить висока складність</a:t>
            </a:r>
          </a:p>
          <a:p>
            <a:r>
              <a:rPr lang="uk-UA" altLang="ru-RU" dirty="0" smtClean="0"/>
              <a:t>Відсутність стандартної бібліотеки, що містить засоби мережевої  та між процесної взаємодії і побудови графічного інтерфейсу</a:t>
            </a:r>
          </a:p>
          <a:p>
            <a:r>
              <a:rPr lang="uk-UA" altLang="ru-RU" dirty="0" smtClean="0"/>
              <a:t>Класична модель побудови систем - компіляція, зв'язування, побудова образу процесу</a:t>
            </a:r>
            <a:endParaRPr lang="uk-UA" altLang="ru-RU" sz="2000" dirty="0"/>
          </a:p>
        </p:txBody>
      </p:sp>
    </p:spTree>
    <p:extLst>
      <p:ext uri="{BB962C8B-B14F-4D97-AF65-F5344CB8AC3E}">
        <p14:creationId xmlns:p14="http://schemas.microsoft.com/office/powerpoint/2010/main" val="125099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altLang="ru-RU" dirty="0" smtClean="0"/>
              <a:t>Історичні передумови (продовження)</a:t>
            </a:r>
            <a:endParaRPr lang="uk-UA" altLang="ru-RU" dirty="0"/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altLang="ru-RU" dirty="0" smtClean="0"/>
              <a:t>Мова програмування </a:t>
            </a:r>
            <a:r>
              <a:rPr lang="en-US" altLang="ru-RU" dirty="0" smtClean="0"/>
              <a:t>Oak </a:t>
            </a:r>
            <a:r>
              <a:rPr lang="en-US" altLang="ru-RU" dirty="0"/>
              <a:t>(1991) James Gosling, </a:t>
            </a:r>
            <a:r>
              <a:rPr lang="en-US" altLang="ru-RU" dirty="0" err="1"/>
              <a:t>Patric</a:t>
            </a:r>
            <a:r>
              <a:rPr lang="en-US" altLang="ru-RU" dirty="0"/>
              <a:t> Naughton, Chris </a:t>
            </a:r>
            <a:r>
              <a:rPr lang="en-US" altLang="ru-RU" dirty="0" err="1"/>
              <a:t>Warth</a:t>
            </a:r>
            <a:r>
              <a:rPr lang="en-US" altLang="ru-RU" dirty="0"/>
              <a:t>, Ed Frank, Mike Sheridan, Sun Microsystems, </a:t>
            </a:r>
            <a:r>
              <a:rPr lang="en-US" altLang="ru-RU" dirty="0" err="1"/>
              <a:t>Inc</a:t>
            </a:r>
            <a:endParaRPr lang="en-US" altLang="ru-RU" dirty="0"/>
          </a:p>
          <a:p>
            <a:pPr lvl="1"/>
            <a:r>
              <a:rPr lang="uk-UA" altLang="ru-RU" dirty="0" smtClean="0"/>
              <a:t>Розробка - 18 місяців (перший компілятор - осінь 1991р.)</a:t>
            </a:r>
          </a:p>
          <a:p>
            <a:pPr lvl="1"/>
            <a:r>
              <a:rPr lang="uk-UA" altLang="ru-RU" dirty="0" smtClean="0"/>
              <a:t>Платформна незалежність, </a:t>
            </a:r>
            <a:r>
              <a:rPr lang="uk-UA" altLang="ru-RU" dirty="0" err="1" smtClean="0"/>
              <a:t>переносимість</a:t>
            </a:r>
            <a:r>
              <a:rPr lang="uk-UA" altLang="ru-RU" dirty="0" smtClean="0"/>
              <a:t>, віртуальна машина</a:t>
            </a:r>
          </a:p>
          <a:p>
            <a:pPr lvl="1"/>
            <a:r>
              <a:rPr lang="uk-UA" altLang="ru-RU" dirty="0" smtClean="0"/>
              <a:t>Початковий акцент на «побутову електроніку», мікроконтролери</a:t>
            </a:r>
          </a:p>
          <a:p>
            <a:pPr lvl="1"/>
            <a:r>
              <a:rPr lang="uk-UA" altLang="ru-RU" dirty="0" smtClean="0"/>
              <a:t>Момент збігся з бурхливим розвитком</a:t>
            </a:r>
            <a:r>
              <a:rPr lang="ru-RU" altLang="ru-RU" dirty="0" smtClean="0"/>
              <a:t> </a:t>
            </a:r>
            <a:r>
              <a:rPr lang="en-US" altLang="ru-RU" dirty="0"/>
              <a:t>Internet, WWW</a:t>
            </a:r>
          </a:p>
          <a:p>
            <a:pPr lvl="1"/>
            <a:r>
              <a:rPr lang="en-US" altLang="ru-RU" dirty="0"/>
              <a:t>1993</a:t>
            </a:r>
            <a:r>
              <a:rPr lang="ru-RU" altLang="ru-RU" dirty="0"/>
              <a:t>р. - </a:t>
            </a:r>
            <a:r>
              <a:rPr lang="uk-UA" altLang="ru-RU" dirty="0" smtClean="0"/>
              <a:t>ідея використання в мережі </a:t>
            </a:r>
            <a:r>
              <a:rPr lang="en-US" altLang="ru-RU" dirty="0" smtClean="0"/>
              <a:t>Internet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42396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ru-RU" dirty="0" smtClean="0"/>
              <a:t>Еволюція</a:t>
            </a:r>
            <a:r>
              <a:rPr lang="ru-RU" altLang="ru-RU" dirty="0" smtClean="0"/>
              <a:t> </a:t>
            </a:r>
            <a:r>
              <a:rPr lang="en-US" altLang="ru-RU" dirty="0"/>
              <a:t>Java</a:t>
            </a:r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u-RU" sz="2400" dirty="0"/>
              <a:t>1995 - Oak </a:t>
            </a:r>
            <a:r>
              <a:rPr lang="ru-RU" altLang="ru-RU" sz="2400" dirty="0"/>
              <a:t>представлений </a:t>
            </a:r>
            <a:r>
              <a:rPr lang="uk-UA" altLang="ru-RU" sz="2400" dirty="0" smtClean="0"/>
              <a:t>світовій</a:t>
            </a:r>
            <a:r>
              <a:rPr lang="ru-RU" altLang="ru-RU" sz="2400" dirty="0" smtClean="0"/>
              <a:t> </a:t>
            </a:r>
            <a:r>
              <a:rPr lang="uk-UA" altLang="ru-RU" sz="2400" dirty="0" smtClean="0"/>
              <a:t>громадськості під назвою</a:t>
            </a:r>
            <a:r>
              <a:rPr lang="ru-RU" altLang="ru-RU" sz="2400" dirty="0" smtClean="0"/>
              <a:t> </a:t>
            </a:r>
            <a:r>
              <a:rPr lang="en-US" altLang="ru-RU" sz="2400" dirty="0" smtClean="0"/>
              <a:t>Java</a:t>
            </a:r>
            <a:endParaRPr lang="en-US" altLang="ru-RU" sz="2400" dirty="0"/>
          </a:p>
          <a:p>
            <a:r>
              <a:rPr lang="uk-UA" altLang="ru-RU" sz="2400" dirty="0" smtClean="0"/>
              <a:t>Рік випуску </a:t>
            </a:r>
            <a:r>
              <a:rPr lang="ru-RU" altLang="ru-RU" sz="2400" dirty="0" smtClean="0"/>
              <a:t>1996 </a:t>
            </a:r>
            <a:r>
              <a:rPr lang="ru-RU" altLang="ru-RU" sz="2400" dirty="0"/>
              <a:t>- </a:t>
            </a:r>
            <a:r>
              <a:rPr lang="uk-UA" altLang="ru-RU" sz="2400" dirty="0" smtClean="0"/>
              <a:t>версія</a:t>
            </a:r>
            <a:r>
              <a:rPr lang="ru-RU" altLang="ru-RU" sz="2400" dirty="0" smtClean="0"/>
              <a:t> </a:t>
            </a:r>
            <a:r>
              <a:rPr lang="ru-RU" altLang="ru-RU" sz="2400" dirty="0"/>
              <a:t>1.0 з </a:t>
            </a:r>
            <a:r>
              <a:rPr lang="uk-UA" altLang="ru-RU" sz="2400" dirty="0" smtClean="0"/>
              <a:t>бібліотекою</a:t>
            </a:r>
            <a:r>
              <a:rPr lang="ru-RU" altLang="ru-RU" sz="2400" dirty="0" smtClean="0"/>
              <a:t> </a:t>
            </a:r>
            <a:r>
              <a:rPr lang="en-US" altLang="ru-RU" sz="2400" dirty="0"/>
              <a:t>AWT</a:t>
            </a:r>
          </a:p>
          <a:p>
            <a:r>
              <a:rPr lang="en-US" altLang="ru-RU" sz="2400" dirty="0"/>
              <a:t>1997 - </a:t>
            </a:r>
            <a:r>
              <a:rPr lang="uk-UA" altLang="ru-RU" sz="2400" dirty="0" smtClean="0"/>
              <a:t>версія</a:t>
            </a:r>
            <a:r>
              <a:rPr lang="ru-RU" altLang="ru-RU" sz="2400" dirty="0" smtClean="0"/>
              <a:t> </a:t>
            </a:r>
            <a:r>
              <a:rPr lang="ru-RU" altLang="ru-RU" sz="2400" dirty="0"/>
              <a:t>1.1.</a:t>
            </a:r>
            <a:r>
              <a:rPr lang="en-US" altLang="ru-RU" sz="2400" dirty="0"/>
              <a:t>x </a:t>
            </a:r>
            <a:r>
              <a:rPr lang="uk-UA" altLang="ru-RU" sz="2400" dirty="0" smtClean="0"/>
              <a:t>новий механізм обробки подій</a:t>
            </a:r>
            <a:r>
              <a:rPr lang="ru-RU" altLang="ru-RU" sz="2400" dirty="0" smtClean="0"/>
              <a:t>, </a:t>
            </a:r>
            <a:r>
              <a:rPr lang="uk-UA" altLang="ru-RU" sz="2400" dirty="0" smtClean="0"/>
              <a:t>розширена бібліотека</a:t>
            </a:r>
          </a:p>
          <a:p>
            <a:r>
              <a:rPr lang="ru-RU" altLang="ru-RU" sz="2400" dirty="0" smtClean="0"/>
              <a:t>1998 </a:t>
            </a:r>
            <a:r>
              <a:rPr lang="ru-RU" altLang="ru-RU" sz="2400" dirty="0"/>
              <a:t>- </a:t>
            </a:r>
            <a:r>
              <a:rPr lang="uk-UA" altLang="ru-RU" sz="2400" dirty="0" smtClean="0"/>
              <a:t>версія</a:t>
            </a:r>
            <a:r>
              <a:rPr lang="ru-RU" altLang="ru-RU" sz="2400" dirty="0" smtClean="0"/>
              <a:t> </a:t>
            </a:r>
            <a:r>
              <a:rPr lang="ru-RU" altLang="ru-RU" sz="2400" dirty="0"/>
              <a:t>1.2 з </a:t>
            </a:r>
            <a:r>
              <a:rPr lang="uk-UA" altLang="ru-RU" sz="2400" dirty="0" smtClean="0"/>
              <a:t>бібліотекою</a:t>
            </a:r>
            <a:r>
              <a:rPr lang="ru-RU" altLang="ru-RU" sz="2400" dirty="0" smtClean="0"/>
              <a:t> </a:t>
            </a:r>
            <a:r>
              <a:rPr lang="en-US" altLang="ru-RU" sz="2400" dirty="0"/>
              <a:t>JFC, </a:t>
            </a:r>
            <a:r>
              <a:rPr lang="ru-RU" altLang="ru-RU" sz="2400" dirty="0"/>
              <a:t>платформа </a:t>
            </a:r>
            <a:r>
              <a:rPr lang="en-US" altLang="ru-RU" sz="2400" dirty="0"/>
              <a:t>Java 2</a:t>
            </a:r>
          </a:p>
          <a:p>
            <a:r>
              <a:rPr lang="en-US" altLang="ru-RU" sz="2400" dirty="0"/>
              <a:t>2001 - </a:t>
            </a:r>
            <a:r>
              <a:rPr lang="uk-UA" altLang="ru-RU" sz="2400" dirty="0" smtClean="0"/>
              <a:t>версія</a:t>
            </a:r>
            <a:r>
              <a:rPr lang="ru-RU" altLang="ru-RU" sz="2400" dirty="0" smtClean="0"/>
              <a:t> </a:t>
            </a:r>
            <a:r>
              <a:rPr lang="ru-RU" altLang="ru-RU" sz="2400" dirty="0"/>
              <a:t>1.3, </a:t>
            </a:r>
            <a:r>
              <a:rPr lang="en-US" altLang="ru-RU" sz="2400" dirty="0" err="1"/>
              <a:t>HotSpot</a:t>
            </a:r>
            <a:r>
              <a:rPr lang="en-US" altLang="ru-RU" sz="2400" dirty="0"/>
              <a:t> </a:t>
            </a:r>
            <a:r>
              <a:rPr lang="uk-UA" altLang="ru-RU" sz="2400" dirty="0" smtClean="0"/>
              <a:t>оптимізація</a:t>
            </a:r>
          </a:p>
          <a:p>
            <a:r>
              <a:rPr lang="ru-RU" altLang="ru-RU" sz="2400" dirty="0" smtClean="0"/>
              <a:t>2002 </a:t>
            </a:r>
            <a:r>
              <a:rPr lang="ru-RU" altLang="ru-RU" sz="2400" dirty="0"/>
              <a:t>- </a:t>
            </a:r>
            <a:r>
              <a:rPr lang="uk-UA" altLang="ru-RU" sz="2400" dirty="0" smtClean="0"/>
              <a:t>версія</a:t>
            </a:r>
            <a:r>
              <a:rPr lang="ru-RU" altLang="ru-RU" sz="2400" dirty="0" smtClean="0"/>
              <a:t> </a:t>
            </a:r>
            <a:r>
              <a:rPr lang="ru-RU" altLang="ru-RU" sz="2400" dirty="0"/>
              <a:t>1.4, </a:t>
            </a:r>
            <a:r>
              <a:rPr lang="uk-UA" altLang="ru-RU" sz="2400" dirty="0" smtClean="0"/>
              <a:t>Асинхронне введення-виведення</a:t>
            </a:r>
          </a:p>
          <a:p>
            <a:r>
              <a:rPr lang="ru-RU" altLang="ru-RU" sz="2400" dirty="0" smtClean="0"/>
              <a:t>2004-2005 </a:t>
            </a:r>
            <a:r>
              <a:rPr lang="ru-RU" altLang="ru-RU" sz="2400" dirty="0"/>
              <a:t>- </a:t>
            </a:r>
            <a:r>
              <a:rPr lang="uk-UA" altLang="ru-RU" sz="2400" dirty="0" smtClean="0"/>
              <a:t>версія</a:t>
            </a:r>
            <a:r>
              <a:rPr lang="ru-RU" altLang="ru-RU" sz="2400" dirty="0" smtClean="0"/>
              <a:t> </a:t>
            </a:r>
            <a:r>
              <a:rPr lang="ru-RU" altLang="ru-RU" sz="2400" dirty="0"/>
              <a:t>1.5 </a:t>
            </a:r>
            <a:r>
              <a:rPr lang="uk-UA" altLang="ru-RU" sz="2400" dirty="0" smtClean="0"/>
              <a:t>Істотне розширення мови </a:t>
            </a:r>
            <a:r>
              <a:rPr lang="ru-RU" altLang="ru-RU" sz="2400" dirty="0" smtClean="0"/>
              <a:t>(</a:t>
            </a:r>
            <a:r>
              <a:rPr lang="en-US" altLang="ru-RU" sz="2400" dirty="0"/>
              <a:t>boxing / unboxing, generics, </a:t>
            </a:r>
            <a:r>
              <a:rPr lang="en-US" altLang="ru-RU" sz="2400" dirty="0" err="1"/>
              <a:t>foreach</a:t>
            </a:r>
            <a:r>
              <a:rPr lang="en-US" altLang="ru-RU" sz="2400" dirty="0"/>
              <a:t> </a:t>
            </a:r>
            <a:r>
              <a:rPr lang="en-US" altLang="ru-RU" sz="2400" dirty="0" err="1"/>
              <a:t>etc</a:t>
            </a:r>
            <a:r>
              <a:rPr lang="en-US" altLang="ru-RU" sz="2400" dirty="0"/>
              <a:t>)</a:t>
            </a:r>
            <a:endParaRPr lang="ru-RU" altLang="ru-RU" sz="2400" dirty="0"/>
          </a:p>
        </p:txBody>
      </p:sp>
    </p:spTree>
    <p:extLst>
      <p:ext uri="{BB962C8B-B14F-4D97-AF65-F5344CB8AC3E}">
        <p14:creationId xmlns:p14="http://schemas.microsoft.com/office/powerpoint/2010/main" val="131870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ru-RU" dirty="0" smtClean="0"/>
              <a:t>Принципи</a:t>
            </a:r>
            <a:r>
              <a:rPr lang="ru-RU" altLang="ru-RU" dirty="0" smtClean="0"/>
              <a:t> </a:t>
            </a:r>
            <a:r>
              <a:rPr lang="en-US" altLang="ru-RU" dirty="0"/>
              <a:t>Java</a:t>
            </a:r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uk-UA" altLang="ru-RU" sz="2400" dirty="0" smtClean="0"/>
              <a:t>Простота</a:t>
            </a:r>
          </a:p>
          <a:p>
            <a:r>
              <a:rPr lang="uk-UA" altLang="ru-RU" sz="2400" dirty="0" smtClean="0"/>
              <a:t>Безпека</a:t>
            </a:r>
          </a:p>
          <a:p>
            <a:r>
              <a:rPr lang="uk-UA" altLang="ru-RU" sz="2400" dirty="0" err="1" smtClean="0"/>
              <a:t>Переносимість</a:t>
            </a:r>
            <a:r>
              <a:rPr lang="uk-UA" altLang="ru-RU" sz="2400" dirty="0" smtClean="0"/>
              <a:t>, незалежність від архітектури</a:t>
            </a:r>
          </a:p>
          <a:p>
            <a:r>
              <a:rPr lang="uk-UA" altLang="ru-RU" sz="2400" dirty="0" smtClean="0"/>
              <a:t>ООП</a:t>
            </a:r>
          </a:p>
          <a:p>
            <a:r>
              <a:rPr lang="uk-UA" altLang="ru-RU" sz="2400" dirty="0" smtClean="0"/>
              <a:t>Багато потоковість</a:t>
            </a:r>
          </a:p>
          <a:p>
            <a:r>
              <a:rPr lang="uk-UA" altLang="ru-RU" sz="2400" dirty="0" smtClean="0"/>
              <a:t>Висока продуктивність</a:t>
            </a:r>
          </a:p>
          <a:p>
            <a:r>
              <a:rPr lang="uk-UA" altLang="ru-RU" sz="2400" dirty="0" err="1" smtClean="0"/>
              <a:t>Розподіленість</a:t>
            </a:r>
            <a:endParaRPr lang="uk-UA" altLang="ru-RU" sz="2400" dirty="0" smtClean="0"/>
          </a:p>
          <a:p>
            <a:r>
              <a:rPr lang="uk-UA" altLang="ru-RU" sz="2400" dirty="0" smtClean="0"/>
              <a:t>Динамічність</a:t>
            </a:r>
            <a:r>
              <a:rPr lang="ru-RU" altLang="ru-RU" sz="2400" dirty="0" smtClean="0"/>
              <a:t> </a:t>
            </a:r>
            <a:r>
              <a:rPr lang="ru-RU" altLang="ru-RU" sz="2400" dirty="0"/>
              <a:t>(</a:t>
            </a:r>
            <a:r>
              <a:rPr lang="en-US" altLang="ru-RU" sz="2400" dirty="0"/>
              <a:t>reflection)</a:t>
            </a:r>
          </a:p>
          <a:p>
            <a:r>
              <a:rPr lang="uk-UA" altLang="ru-RU" sz="2400" dirty="0" err="1" smtClean="0"/>
              <a:t>Інтерпретованіст</a:t>
            </a:r>
            <a:r>
              <a:rPr lang="ru-RU" altLang="ru-RU" sz="2400" dirty="0" smtClean="0"/>
              <a:t>ь (до </a:t>
            </a:r>
            <a:r>
              <a:rPr lang="uk-UA" altLang="ru-RU" sz="2400" dirty="0" smtClean="0"/>
              <a:t>версії</a:t>
            </a:r>
            <a:r>
              <a:rPr lang="ru-RU" altLang="ru-RU" sz="2400" dirty="0" smtClean="0"/>
              <a:t> </a:t>
            </a:r>
            <a:r>
              <a:rPr lang="ru-RU" altLang="ru-RU" sz="2400" dirty="0"/>
              <a:t>1.3)</a:t>
            </a:r>
            <a:endParaRPr lang="ru-RU" alt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122827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/>
              <a:t>Цикл </a:t>
            </a:r>
            <a:r>
              <a:rPr lang="ru-RU" altLang="ru-RU" dirty="0" err="1"/>
              <a:t>розробки</a:t>
            </a:r>
            <a:r>
              <a:rPr lang="ru-RU" altLang="ru-RU" dirty="0"/>
              <a:t> та </a:t>
            </a:r>
            <a:r>
              <a:rPr lang="ru-RU" altLang="ru-RU" dirty="0" err="1"/>
              <a:t>компіляції</a:t>
            </a:r>
            <a:endParaRPr lang="en-US" altLang="ru-RU" dirty="0"/>
          </a:p>
        </p:txBody>
      </p:sp>
      <p:graphicFrame>
        <p:nvGraphicFramePr>
          <p:cNvPr id="471044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6838423"/>
              </p:ext>
            </p:extLst>
          </p:nvPr>
        </p:nvGraphicFramePr>
        <p:xfrm>
          <a:off x="468313" y="1343025"/>
          <a:ext cx="8496300" cy="488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Visio" r:id="rId3" imgW="7412951" imgH="4259030" progId="Visio.Drawing.11">
                  <p:embed/>
                </p:oleObj>
              </mc:Choice>
              <mc:Fallback>
                <p:oleObj name="Visio" r:id="rId3" imgW="7412951" imgH="425903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3025"/>
                        <a:ext cx="8496300" cy="488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387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</TotalTime>
  <Words>970</Words>
  <Application>Microsoft Office PowerPoint</Application>
  <PresentationFormat>Экран (4:3)</PresentationFormat>
  <Paragraphs>197</Paragraphs>
  <Slides>25</Slides>
  <Notes>3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7" baseType="lpstr">
      <vt:lpstr>Тема Office</vt:lpstr>
      <vt:lpstr>Visio</vt:lpstr>
      <vt:lpstr>Крос-платформенне програмування</vt:lpstr>
      <vt:lpstr>Загальні відомості</vt:lpstr>
      <vt:lpstr>Презентация PowerPoint</vt:lpstr>
      <vt:lpstr>Рекомендований інструментарій</vt:lpstr>
      <vt:lpstr>Історичні передумови</vt:lpstr>
      <vt:lpstr>Історичні передумови (продовження)</vt:lpstr>
      <vt:lpstr>Еволюція Java</vt:lpstr>
      <vt:lpstr>Принципи Java</vt:lpstr>
      <vt:lpstr>Цикл розробки та компіляції</vt:lpstr>
      <vt:lpstr>Запуск і виконання</vt:lpstr>
      <vt:lpstr>Віртуальна машина Java: типи даних</vt:lpstr>
      <vt:lpstr>Виртуальная машина Java: runtime </vt:lpstr>
      <vt:lpstr>Особливості мови Java</vt:lpstr>
      <vt:lpstr>Бібліотеки Java (1.0)</vt:lpstr>
      <vt:lpstr>Особливості Java 1.1 </vt:lpstr>
      <vt:lpstr>Особливості java 1.2 (java 2 platform)</vt:lpstr>
      <vt:lpstr>Особливості Java 1.3 (java 2 platform)</vt:lpstr>
      <vt:lpstr>Презентация PowerPoint</vt:lpstr>
      <vt:lpstr>Особливості Java 1.5 (java 2 platform)</vt:lpstr>
      <vt:lpstr>Особливості Java 1.6 (java 2 platform)</vt:lpstr>
      <vt:lpstr>Платформа J2EE (enterprise edition)</vt:lpstr>
      <vt:lpstr>Платформа J2ME (Micro Edition)</vt:lpstr>
      <vt:lpstr>Перша програма (Hello world)</vt:lpstr>
      <vt:lpstr>Локалізоване введення-вивід</vt:lpstr>
      <vt:lpstr>Дякую за увагу!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</dc:creator>
  <cp:lastModifiedBy>Пользователь Windows</cp:lastModifiedBy>
  <cp:revision>37</cp:revision>
  <dcterms:created xsi:type="dcterms:W3CDTF">2018-02-05T20:48:26Z</dcterms:created>
  <dcterms:modified xsi:type="dcterms:W3CDTF">2021-02-04T07:57:07Z</dcterms:modified>
</cp:coreProperties>
</file>