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8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308" r:id="rId37"/>
    <p:sldId id="40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50" d="100"/>
          <a:sy n="50" d="100"/>
        </p:scale>
        <p:origin x="-195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l" rtl="0"/>
            <a:endParaRPr lang="ru-RU" altLang="ru-RU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/>
            <a:fld id="{81C9067D-B727-43F5-98C8-BD199387691A}" type="slidenum">
              <a:rPr lang="ru-RU" altLang="ru-RU" smtClean="0">
                <a:latin typeface="Times New Roman" pitchFamily="18" charset="0"/>
              </a:rPr>
              <a:pPr algn="l" rtl="0"/>
              <a:t>9</a:t>
            </a:fld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636713"/>
            <a:ext cx="43148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52875"/>
            <a:ext cx="43148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8D620-6E75-4B55-B7B2-08B4779ACC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51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B3DAB-A9E3-460E-B844-3777B08CB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api-jsp-136079.html" TargetMode="External"/><Relationship Id="rId2" Type="http://schemas.openxmlformats.org/officeDocument/2006/relationships/hyperlink" Target="http://www.oracle.com/technetwork/java/javase/overview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" y="4725144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smtClean="0"/>
              <a:t>Лекція №10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6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altLang="ru-RU" b="1" dirty="0" err="1" smtClean="0"/>
              <a:t>Поняття</a:t>
            </a:r>
            <a:r>
              <a:rPr lang="ru-RU" altLang="ru-RU" b="1" dirty="0" smtClean="0"/>
              <a:t> порту 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en-US" i="1" dirty="0" smtClean="0"/>
              <a:t>port</a:t>
            </a:r>
            <a:r>
              <a:rPr lang="en-US" dirty="0"/>
              <a:t>)</a:t>
            </a:r>
            <a:endParaRPr lang="ru-RU" altLang="ru-RU" b="1" dirty="0" smtClean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4" y="620688"/>
            <a:ext cx="9030471" cy="4525963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ru-RU" altLang="ru-RU" sz="2400" dirty="0" err="1" smtClean="0"/>
              <a:t>Комп'ютер</a:t>
            </a:r>
            <a:r>
              <a:rPr lang="ru-RU" altLang="ru-RU" sz="2400" dirty="0" smtClean="0"/>
              <a:t> (</a:t>
            </a:r>
            <a:r>
              <a:rPr lang="ru-RU" altLang="ru-RU" sz="2400" dirty="0" err="1" smtClean="0"/>
              <a:t>зазвичай</a:t>
            </a:r>
            <a:r>
              <a:rPr lang="ru-RU" altLang="ru-RU" sz="2400" dirty="0" smtClean="0"/>
              <a:t>) </a:t>
            </a:r>
            <a:r>
              <a:rPr lang="ru-RU" altLang="ru-RU" sz="2400" dirty="0" err="1" smtClean="0"/>
              <a:t>має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тільки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одне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фізичне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з мережею</a:t>
            </a:r>
          </a:p>
          <a:p>
            <a:pPr algn="l" rtl="0" eaLnBrk="1" hangingPunct="1"/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описується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наприклад</a:t>
            </a:r>
            <a:r>
              <a:rPr lang="ru-RU" altLang="ru-RU" sz="2400" dirty="0" smtClean="0"/>
              <a:t>, </a:t>
            </a:r>
            <a:r>
              <a:rPr lang="en-US" altLang="ru-RU" sz="2400" dirty="0" smtClean="0"/>
              <a:t>IP</a:t>
            </a:r>
            <a:r>
              <a:rPr lang="ru-RU" altLang="ru-RU" sz="2400" dirty="0" smtClean="0"/>
              <a:t>-Адреса (32 </a:t>
            </a:r>
            <a:r>
              <a:rPr lang="ru-RU" altLang="ru-RU" sz="2400" dirty="0" err="1" smtClean="0"/>
              <a:t>біта</a:t>
            </a:r>
            <a:r>
              <a:rPr lang="ru-RU" altLang="ru-RU" sz="2400" dirty="0" smtClean="0"/>
              <a:t> на </a:t>
            </a:r>
            <a:r>
              <a:rPr lang="ru-RU" altLang="ru-RU" sz="2400" dirty="0" err="1" smtClean="0"/>
              <a:t>нинішній</a:t>
            </a:r>
            <a:r>
              <a:rPr lang="ru-RU" altLang="ru-RU" sz="2400" dirty="0" smtClean="0"/>
              <a:t> момент)</a:t>
            </a:r>
          </a:p>
          <a:p>
            <a:pPr algn="l" rtl="0" eaLnBrk="1" hangingPunct="1"/>
            <a:r>
              <a:rPr lang="ru-RU" altLang="ru-RU" sz="2400" dirty="0" smtClean="0"/>
              <a:t>Як </a:t>
            </a:r>
            <a:r>
              <a:rPr lang="ru-RU" altLang="ru-RU" sz="2400" dirty="0" err="1" smtClean="0"/>
              <a:t>розрізняти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інформацію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/>
              <a:t>різних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додатків</a:t>
            </a:r>
            <a:r>
              <a:rPr lang="ru-RU" altLang="ru-RU" sz="2400" dirty="0" smtClean="0"/>
              <a:t>?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131840" y="2941187"/>
            <a:ext cx="5547771" cy="2868363"/>
            <a:chOff x="1247" y="1026"/>
            <a:chExt cx="3719" cy="16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15" y="1797"/>
              <a:ext cx="2314" cy="31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TCP</a:t>
              </a:r>
              <a:r>
                <a:rPr lang="en-US" altLang="ru-RU" sz="2000"/>
                <a:t> or </a:t>
              </a:r>
              <a:r>
                <a:rPr lang="en-US" altLang="ru-RU" sz="2000" b="1"/>
                <a:t>UDP</a:t>
              </a:r>
              <a:endParaRPr lang="ru-RU" altLang="ru-RU" sz="2000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15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50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port</a:t>
              </a:r>
              <a:endParaRPr lang="ru-RU" altLang="ru-RU" sz="20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85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dirty="0"/>
                <a:t>port</a:t>
              </a:r>
              <a:endParaRPr lang="ru-RU" altLang="ru-RU" sz="2000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0" y="1525"/>
              <a:ext cx="409" cy="272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508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dirty="0"/>
                <a:t>port</a:t>
              </a:r>
              <a:endParaRPr lang="ru-RU" altLang="ru-RU" sz="2000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247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882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17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152" y="1026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app</a:t>
              </a:r>
              <a:endParaRPr lang="ru-RU" altLang="ru-RU" sz="200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877" y="2387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port #</a:t>
              </a:r>
              <a:endParaRPr lang="ru-RU" altLang="ru-RU" sz="200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422" y="2387"/>
              <a:ext cx="544" cy="2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/>
                <a:t>data</a:t>
              </a:r>
              <a:endParaRPr lang="ru-RU" altLang="ru-RU" sz="20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832" y="2137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ru-RU" sz="2000"/>
                <a:t>Packet</a:t>
              </a:r>
              <a:endParaRPr lang="ru-RU" altLang="ru-RU" sz="200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607" y="238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ru-RU" sz="2000"/>
                <a:t>Data</a:t>
              </a:r>
              <a:endParaRPr lang="ru-RU" altLang="ru-RU" sz="2000"/>
            </a:p>
          </p:txBody>
        </p:sp>
        <p:cxnSp>
          <p:nvCxnSpPr>
            <p:cNvPr id="18" name="AutoShape 18"/>
            <p:cNvCxnSpPr>
              <a:cxnSpLocks noChangeShapeType="1"/>
              <a:stCxn id="14" idx="1"/>
              <a:endCxn id="5" idx="2"/>
            </p:cNvCxnSpPr>
            <p:nvPr/>
          </p:nvCxnSpPr>
          <p:spPr bwMode="auto">
            <a:xfrm rot="10800000">
              <a:off x="2472" y="2131"/>
              <a:ext cx="1389" cy="39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0"/>
              <a:endCxn id="10" idx="2"/>
            </p:cNvCxnSpPr>
            <p:nvPr/>
          </p:nvCxnSpPr>
          <p:spPr bwMode="auto">
            <a:xfrm flipH="1" flipV="1">
              <a:off x="1519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7" idx="0"/>
              <a:endCxn id="11" idx="2"/>
            </p:cNvCxnSpPr>
            <p:nvPr/>
          </p:nvCxnSpPr>
          <p:spPr bwMode="auto">
            <a:xfrm flipH="1" flipV="1">
              <a:off x="2154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2"/>
            <p:cNvCxnSpPr>
              <a:cxnSpLocks noChangeShapeType="1"/>
              <a:stCxn id="8" idx="0"/>
              <a:endCxn id="12" idx="2"/>
            </p:cNvCxnSpPr>
            <p:nvPr/>
          </p:nvCxnSpPr>
          <p:spPr bwMode="auto">
            <a:xfrm flipH="1" flipV="1">
              <a:off x="2789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9" idx="0"/>
              <a:endCxn id="13" idx="2"/>
            </p:cNvCxnSpPr>
            <p:nvPr/>
          </p:nvCxnSpPr>
          <p:spPr bwMode="auto">
            <a:xfrm flipH="1" flipV="1">
              <a:off x="3424" y="1314"/>
              <a:ext cx="1" cy="1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0010" y="5137201"/>
            <a:ext cx="8780462" cy="13446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400" dirty="0" smtClean="0"/>
              <a:t>Сокет </a:t>
            </a:r>
            <a:r>
              <a:rPr lang="ru-RU" altLang="ru-RU" sz="2400" dirty="0" err="1" smtClean="0"/>
              <a:t>прив'язується</a:t>
            </a:r>
            <a:r>
              <a:rPr lang="ru-RU" altLang="ru-RU" sz="2400" dirty="0" smtClean="0"/>
              <a:t> до порту</a:t>
            </a:r>
          </a:p>
          <a:p>
            <a:r>
              <a:rPr lang="ru-RU" altLang="ru-RU" sz="2400" dirty="0" smtClean="0"/>
              <a:t>Порт </a:t>
            </a:r>
            <a:r>
              <a:rPr lang="ru-RU" altLang="ru-RU" sz="2400" dirty="0" err="1" smtClean="0"/>
              <a:t>описується</a:t>
            </a:r>
            <a:r>
              <a:rPr lang="ru-RU" altLang="ru-RU" sz="2400" dirty="0" smtClean="0"/>
              <a:t> 16-бітовим числом</a:t>
            </a:r>
          </a:p>
          <a:p>
            <a:r>
              <a:rPr lang="ru-RU" altLang="ru-RU" sz="2400" dirty="0" smtClean="0"/>
              <a:t>Порти 0-1023 </a:t>
            </a:r>
            <a:r>
              <a:rPr lang="ru-RU" altLang="ru-RU" sz="2400" dirty="0" err="1" smtClean="0"/>
              <a:t>зарезервовані</a:t>
            </a: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671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/>
              <a:t>І</a:t>
            </a:r>
            <a:r>
              <a:rPr lang="ru-RU" altLang="ru-RU" b="1" dirty="0" err="1" smtClean="0"/>
              <a:t>нтерфейс</a:t>
            </a:r>
            <a:r>
              <a:rPr lang="ru-RU" altLang="ru-RU" b="1" dirty="0" smtClean="0"/>
              <a:t> </a:t>
            </a:r>
            <a:r>
              <a:rPr lang="ru-RU" altLang="ru-RU" b="1" dirty="0" err="1" smtClean="0"/>
              <a:t>сокетів</a:t>
            </a:r>
            <a:endParaRPr lang="ru-RU" altLang="ru-RU" b="1" dirty="0" smtClean="0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dirty="0" smtClean="0"/>
              <a:t>У 80-их роках </a:t>
            </a:r>
            <a:r>
              <a:rPr lang="ru-RU" altLang="ru-RU" sz="2800" dirty="0" err="1" smtClean="0"/>
              <a:t>американське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урядове</a:t>
            </a:r>
            <a:r>
              <a:rPr lang="ru-RU" altLang="ru-RU" sz="2800" dirty="0" smtClean="0"/>
              <a:t> агентство з </a:t>
            </a:r>
            <a:r>
              <a:rPr lang="ru-RU" altLang="ru-RU" sz="2800" dirty="0" err="1" smtClean="0"/>
              <a:t>підтримки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дослідницьких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проектів</a:t>
            </a:r>
            <a:r>
              <a:rPr lang="ru-RU" altLang="ru-RU" sz="2800" dirty="0" smtClean="0"/>
              <a:t> (ARPA), </a:t>
            </a:r>
            <a:r>
              <a:rPr lang="ru-RU" altLang="ru-RU" sz="2800" dirty="0" err="1" smtClean="0"/>
              <a:t>фінансувало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реалізацію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протоколів</a:t>
            </a:r>
            <a:r>
              <a:rPr lang="ru-RU" altLang="ru-RU" sz="2800" dirty="0" smtClean="0"/>
              <a:t> TCP / IP для UNIX в </a:t>
            </a:r>
            <a:r>
              <a:rPr lang="ru-RU" altLang="ru-RU" sz="2800" dirty="0" err="1" smtClean="0"/>
              <a:t>Каліфорнійському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університеті</a:t>
            </a:r>
            <a:r>
              <a:rPr lang="ru-RU" altLang="ru-RU" sz="2800" dirty="0" smtClean="0"/>
              <a:t> в м. </a:t>
            </a:r>
            <a:r>
              <a:rPr lang="ru-RU" altLang="ru-RU" sz="2800" dirty="0" err="1" smtClean="0"/>
              <a:t>Берклі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dirty="0" err="1" smtClean="0"/>
              <a:t>Розроблено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інтерфейс</a:t>
            </a:r>
            <a:r>
              <a:rPr lang="ru-RU" altLang="ru-RU" sz="2800" dirty="0" smtClean="0"/>
              <a:t> прикладного </a:t>
            </a:r>
            <a:r>
              <a:rPr lang="ru-RU" altLang="ru-RU" sz="2800" dirty="0" err="1" smtClean="0"/>
              <a:t>програмування</a:t>
            </a:r>
            <a:r>
              <a:rPr lang="ru-RU" altLang="ru-RU" sz="2800" dirty="0" smtClean="0"/>
              <a:t> для </a:t>
            </a:r>
            <a:r>
              <a:rPr lang="ru-RU" altLang="ru-RU" sz="2800" dirty="0" err="1" smtClean="0"/>
              <a:t>мережевих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додатків</a:t>
            </a:r>
            <a:r>
              <a:rPr lang="ru-RU" altLang="ru-RU" sz="2800" dirty="0" smtClean="0"/>
              <a:t> TCP / IP (TCP / IP API)</a:t>
            </a:r>
          </a:p>
          <a:p>
            <a:pPr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ru-RU" altLang="ru-RU" sz="2800" dirty="0" smtClean="0"/>
              <a:t>TCP / IP </a:t>
            </a:r>
            <a:r>
              <a:rPr lang="ru-RU" altLang="ru-RU" sz="2800" dirty="0" err="1" smtClean="0"/>
              <a:t>sockets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або</a:t>
            </a:r>
            <a:r>
              <a:rPr lang="ru-RU" altLang="ru-RU" sz="2800" dirty="0" smtClean="0"/>
              <a:t> </a:t>
            </a:r>
            <a:r>
              <a:rPr lang="ru-RU" altLang="ru-RU" sz="2800" b="1" dirty="0" err="1" smtClean="0"/>
              <a:t>Berkeley</a:t>
            </a:r>
            <a:r>
              <a:rPr lang="ru-RU" altLang="ru-RU" sz="2800" b="1" dirty="0" smtClean="0"/>
              <a:t> </a:t>
            </a:r>
            <a:r>
              <a:rPr lang="ru-RU" altLang="ru-RU" sz="2800" b="1" dirty="0" err="1" smtClean="0"/>
              <a:t>sockets</a:t>
            </a:r>
            <a:endParaRPr lang="ru-RU" alt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235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Зв'язок</a:t>
            </a:r>
            <a:r>
              <a:rPr lang="ru-RU" altLang="ru-RU" b="1" dirty="0" smtClean="0"/>
              <a:t> з </a:t>
            </a:r>
            <a:r>
              <a:rPr lang="ru-RU" altLang="ru-RU" b="1" dirty="0" err="1" smtClean="0"/>
              <a:t>файлової</a:t>
            </a:r>
            <a:r>
              <a:rPr lang="ru-RU" altLang="ru-RU" b="1" dirty="0" smtClean="0"/>
              <a:t> системою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spcBef>
                <a:spcPts val="1200"/>
              </a:spcBef>
            </a:pPr>
            <a:r>
              <a:rPr lang="ru-RU" altLang="ru-RU" sz="2800" smtClean="0"/>
              <a:t>Інтерфейс сокетів - через системні виклики UNIX</a:t>
            </a:r>
          </a:p>
          <a:p>
            <a:pPr algn="l" rtl="0" eaLnBrk="1" hangingPunct="1">
              <a:spcBef>
                <a:spcPts val="1200"/>
              </a:spcBef>
            </a:pPr>
            <a:r>
              <a:rPr lang="ru-RU" altLang="ru-RU" sz="2800" smtClean="0"/>
              <a:t>Системні виклики введення-виведення UNIX виглядають як послідовний цикл:</a:t>
            </a:r>
          </a:p>
          <a:p>
            <a:pPr lvl="1" algn="l" rtl="0" eaLnBrk="1" hangingPunct="1">
              <a:spcBef>
                <a:spcPts val="1200"/>
              </a:spcBef>
            </a:pPr>
            <a:r>
              <a:rPr lang="ru-RU" altLang="ru-RU" sz="2400" smtClean="0"/>
              <a:t>відкрити</a:t>
            </a:r>
          </a:p>
          <a:p>
            <a:pPr lvl="1" algn="l" rtl="0" eaLnBrk="1" hangingPunct="1">
              <a:spcBef>
                <a:spcPts val="1200"/>
              </a:spcBef>
            </a:pPr>
            <a:r>
              <a:rPr lang="ru-RU" altLang="ru-RU" sz="2400" smtClean="0"/>
              <a:t>вважати / записати</a:t>
            </a:r>
          </a:p>
          <a:p>
            <a:pPr lvl="1" algn="l" rtl="0" eaLnBrk="1" hangingPunct="1">
              <a:spcBef>
                <a:spcPts val="1200"/>
              </a:spcBef>
            </a:pPr>
            <a:r>
              <a:rPr lang="ru-RU" altLang="ru-RU" sz="2400" smtClean="0"/>
              <a:t>закрити</a:t>
            </a:r>
          </a:p>
          <a:p>
            <a:pPr algn="l" rtl="0" eaLnBrk="1" hangingPunct="1">
              <a:spcBef>
                <a:spcPts val="1200"/>
              </a:spcBef>
            </a:pPr>
            <a:r>
              <a:rPr lang="ru-RU" altLang="ru-RU" sz="2800" smtClean="0"/>
              <a:t>Немає відмінностей між файлами і зовнішніми пристроями</a:t>
            </a:r>
          </a:p>
        </p:txBody>
      </p:sp>
    </p:spTree>
    <p:extLst>
      <p:ext uri="{BB962C8B-B14F-4D97-AF65-F5344CB8AC3E}">
        <p14:creationId xmlns:p14="http://schemas.microsoft.com/office/powerpoint/2010/main" val="39763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ru-RU" altLang="ru-RU" sz="4000" b="1" dirty="0" err="1" smtClean="0"/>
              <a:t>Проблеми</a:t>
            </a:r>
            <a:r>
              <a:rPr lang="ru-RU" altLang="ru-RU" sz="4000" b="1" dirty="0" smtClean="0"/>
              <a:t> </a:t>
            </a:r>
            <a:r>
              <a:rPr lang="ru-RU" altLang="ru-RU" sz="4000" b="1" dirty="0" err="1" smtClean="0"/>
              <a:t>мережевого</a:t>
            </a:r>
            <a:r>
              <a:rPr lang="ru-RU" altLang="ru-RU" sz="4000" b="1" dirty="0" smtClean="0"/>
              <a:t> вводу / </a:t>
            </a:r>
            <a:r>
              <a:rPr lang="ru-RU" altLang="ru-RU" sz="4000" b="1" dirty="0" err="1" smtClean="0"/>
              <a:t>виводу</a:t>
            </a:r>
            <a:endParaRPr lang="ru-RU" altLang="ru-RU" sz="4000" b="1" dirty="0" smtClean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smtClean="0"/>
              <a:t>Модель </a:t>
            </a:r>
            <a:r>
              <a:rPr lang="ru-RU" altLang="ru-RU" sz="2800" dirty="0" err="1" smtClean="0"/>
              <a:t>клієнт</a:t>
            </a:r>
            <a:r>
              <a:rPr lang="ru-RU" altLang="ru-RU" sz="2800" dirty="0" smtClean="0"/>
              <a:t>-сервер не </a:t>
            </a:r>
            <a:r>
              <a:rPr lang="ru-RU" altLang="ru-RU" sz="2800" dirty="0" err="1" smtClean="0"/>
              <a:t>відповідає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системі</a:t>
            </a:r>
            <a:r>
              <a:rPr lang="ru-RU" altLang="ru-RU" sz="2800" dirty="0" smtClean="0"/>
              <a:t> вводу-</a:t>
            </a:r>
            <a:r>
              <a:rPr lang="ru-RU" altLang="ru-RU" sz="2800" dirty="0" err="1" smtClean="0"/>
              <a:t>виводу</a:t>
            </a:r>
            <a:r>
              <a:rPr lang="ru-RU" altLang="ru-RU" sz="2800" dirty="0" smtClean="0"/>
              <a:t> UNIX</a:t>
            </a:r>
          </a:p>
          <a:p>
            <a:pPr lvl="1"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dirty="0" smtClean="0"/>
              <a:t>Не </a:t>
            </a:r>
            <a:r>
              <a:rPr lang="ru-RU" altLang="ru-RU" sz="2400" dirty="0" err="1" smtClean="0"/>
              <a:t>вміють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встановлювати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з'єднання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dirty="0" err="1" smtClean="0"/>
              <a:t>Використовується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фіксований</a:t>
            </a:r>
            <a:r>
              <a:rPr lang="ru-RU" altLang="ru-RU" sz="2400" dirty="0" smtClean="0"/>
              <a:t> адресу файлу</a:t>
            </a:r>
          </a:p>
          <a:p>
            <a:pPr lvl="1"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з файлом є на </a:t>
            </a:r>
            <a:r>
              <a:rPr lang="ru-RU" altLang="ru-RU" sz="2400" dirty="0" err="1" smtClean="0"/>
              <a:t>протязі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всього</a:t>
            </a:r>
            <a:r>
              <a:rPr lang="ru-RU" altLang="ru-RU" sz="2400" dirty="0" smtClean="0"/>
              <a:t> циклу </a:t>
            </a:r>
            <a:r>
              <a:rPr lang="ru-RU" altLang="ru-RU" sz="2400" dirty="0" err="1" smtClean="0"/>
              <a:t>запис-зчитування</a:t>
            </a:r>
            <a:r>
              <a:rPr lang="ru-RU" altLang="ru-RU" sz="2400" dirty="0" smtClean="0"/>
              <a:t> </a:t>
            </a:r>
          </a:p>
          <a:p>
            <a:pPr lvl="4" algn="l" rtl="0" eaLnBrk="1" hangingPunct="1">
              <a:lnSpc>
                <a:spcPct val="80000"/>
              </a:lnSpc>
              <a:spcBef>
                <a:spcPts val="1200"/>
              </a:spcBef>
            </a:pPr>
            <a:endParaRPr lang="ru-RU" altLang="ru-RU" sz="1800" dirty="0" smtClean="0"/>
          </a:p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smtClean="0"/>
              <a:t>Для не </a:t>
            </a:r>
            <a:r>
              <a:rPr lang="ru-RU" altLang="ru-RU" sz="2800" dirty="0" err="1" smtClean="0"/>
              <a:t>орієнтованаих</a:t>
            </a:r>
            <a:r>
              <a:rPr lang="ru-RU" altLang="ru-RU" sz="2800" dirty="0" smtClean="0"/>
              <a:t> на </a:t>
            </a:r>
            <a:r>
              <a:rPr lang="ru-RU" altLang="ru-RU" sz="2800" dirty="0" err="1" smtClean="0"/>
              <a:t>з'єднання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протоколів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фіксована</a:t>
            </a:r>
            <a:r>
              <a:rPr lang="ru-RU" altLang="ru-RU" sz="2800" dirty="0" smtClean="0"/>
              <a:t> адреса - проблема: при </a:t>
            </a:r>
            <a:r>
              <a:rPr lang="ru-RU" altLang="ru-RU" sz="2800" dirty="0" err="1" smtClean="0"/>
              <a:t>передачі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дейтаграми</a:t>
            </a:r>
            <a:r>
              <a:rPr lang="ru-RU" altLang="ru-RU" sz="2800" dirty="0" smtClean="0"/>
              <a:t> адреса є, а </a:t>
            </a:r>
            <a:r>
              <a:rPr lang="ru-RU" altLang="ru-RU" sz="2800" dirty="0" err="1" smtClean="0"/>
              <a:t>з'єднання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немає</a:t>
            </a:r>
            <a:r>
              <a:rPr lang="ru-RU" altLang="ru-RU" sz="2800" dirty="0"/>
              <a:t>.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962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Абстракція</a:t>
            </a:r>
            <a:r>
              <a:rPr lang="ru-RU" altLang="ru-RU" b="1" dirty="0" smtClean="0"/>
              <a:t> сокета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dirty="0" err="1" smtClean="0"/>
              <a:t>Мережеве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з'єднання</a:t>
            </a:r>
            <a:r>
              <a:rPr lang="ru-RU" altLang="ru-RU" dirty="0" smtClean="0"/>
              <a:t> - </a:t>
            </a:r>
            <a:r>
              <a:rPr lang="ru-RU" altLang="ru-RU" dirty="0" err="1" smtClean="0"/>
              <a:t>це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процес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передачі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даних</a:t>
            </a:r>
            <a:r>
              <a:rPr lang="ru-RU" altLang="ru-RU" dirty="0" smtClean="0"/>
              <a:t> по </a:t>
            </a:r>
            <a:r>
              <a:rPr lang="ru-RU" altLang="ru-RU" dirty="0" err="1" smtClean="0"/>
              <a:t>мережі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між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двома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комп'ютерами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або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процесами</a:t>
            </a:r>
            <a:endParaRPr lang="ru-RU" altLang="ru-RU" dirty="0" smtClean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dirty="0" smtClean="0"/>
              <a:t>Сокет - </a:t>
            </a:r>
            <a:r>
              <a:rPr lang="ru-RU" altLang="ru-RU" dirty="0" err="1" smtClean="0"/>
              <a:t>кінцевий</a:t>
            </a:r>
            <a:r>
              <a:rPr lang="ru-RU" altLang="ru-RU" dirty="0" smtClean="0"/>
              <a:t> пункт </a:t>
            </a:r>
            <a:r>
              <a:rPr lang="ru-RU" altLang="ru-RU" dirty="0" err="1" smtClean="0"/>
              <a:t>передачі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даних</a:t>
            </a:r>
            <a:endParaRPr lang="ru-RU" altLang="ru-RU" dirty="0" smtClean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dirty="0" smtClean="0"/>
              <a:t>Для </a:t>
            </a:r>
            <a:r>
              <a:rPr lang="ru-RU" altLang="ru-RU" dirty="0" err="1" smtClean="0"/>
              <a:t>програм</a:t>
            </a:r>
            <a:r>
              <a:rPr lang="ru-RU" altLang="ru-RU" dirty="0" smtClean="0"/>
              <a:t> сокет - </a:t>
            </a:r>
            <a:r>
              <a:rPr lang="ru-RU" altLang="ru-RU" dirty="0" err="1" smtClean="0"/>
              <a:t>одне</a:t>
            </a:r>
            <a:r>
              <a:rPr lang="ru-RU" altLang="ru-RU" dirty="0" smtClean="0"/>
              <a:t> з </a:t>
            </a:r>
            <a:r>
              <a:rPr lang="ru-RU" altLang="ru-RU" dirty="0" err="1" smtClean="0">
                <a:solidFill>
                  <a:schemeClr val="accent1"/>
                </a:solidFill>
              </a:rPr>
              <a:t>закінчень</a:t>
            </a:r>
            <a:r>
              <a:rPr lang="ru-RU" altLang="ru-RU" b="1" dirty="0" smtClean="0">
                <a:solidFill>
                  <a:schemeClr val="accent1"/>
                </a:solidFill>
              </a:rPr>
              <a:t> </a:t>
            </a:r>
            <a:r>
              <a:rPr lang="ru-RU" altLang="ru-RU" dirty="0" err="1" smtClean="0"/>
              <a:t>з'єднання</a:t>
            </a:r>
            <a:r>
              <a:rPr lang="ru-RU" altLang="ru-RU" dirty="0" smtClean="0"/>
              <a:t> з мережею 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ru-RU" altLang="ru-RU" dirty="0" smtClean="0"/>
              <a:t>Для </a:t>
            </a:r>
            <a:r>
              <a:rPr lang="ru-RU" altLang="ru-RU" dirty="0" err="1" smtClean="0"/>
              <a:t>встановлення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з'єднання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кожна</a:t>
            </a:r>
            <a:r>
              <a:rPr lang="ru-RU" altLang="ru-RU" dirty="0" smtClean="0"/>
              <a:t> з </a:t>
            </a:r>
            <a:r>
              <a:rPr lang="ru-RU" altLang="ru-RU" dirty="0" err="1" smtClean="0"/>
              <a:t>мережевих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програм</a:t>
            </a:r>
            <a:r>
              <a:rPr lang="ru-RU" altLang="ru-RU" dirty="0" smtClean="0"/>
              <a:t> повинна </a:t>
            </a:r>
            <a:r>
              <a:rPr lang="ru-RU" altLang="ru-RU" dirty="0" err="1" smtClean="0"/>
              <a:t>мати</a:t>
            </a:r>
            <a:r>
              <a:rPr lang="ru-RU" altLang="ru-RU" dirty="0" smtClean="0"/>
              <a:t> </a:t>
            </a:r>
            <a:r>
              <a:rPr lang="ru-RU" altLang="ru-RU" dirty="0" err="1" smtClean="0">
                <a:solidFill>
                  <a:schemeClr val="accent1"/>
                </a:solidFill>
              </a:rPr>
              <a:t>свій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власний</a:t>
            </a:r>
            <a:r>
              <a:rPr lang="ru-RU" altLang="ru-RU" dirty="0" smtClean="0"/>
              <a:t> сокет</a:t>
            </a:r>
          </a:p>
        </p:txBody>
      </p:sp>
    </p:spTree>
    <p:extLst>
      <p:ext uri="{BB962C8B-B14F-4D97-AF65-F5344CB8AC3E}">
        <p14:creationId xmlns:p14="http://schemas.microsoft.com/office/powerpoint/2010/main" val="2891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4" y="631031"/>
            <a:ext cx="3629420" cy="5649406"/>
          </a:xfrm>
        </p:spPr>
        <p:txBody>
          <a:bodyPr>
            <a:normAutofit fontScale="92500"/>
          </a:bodyPr>
          <a:lstStyle/>
          <a:p>
            <a:pPr algn="l" rtl="0"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dirty="0" err="1" smtClean="0"/>
              <a:t>Зв'язок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між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двома</a:t>
            </a:r>
            <a:r>
              <a:rPr lang="ru-RU" altLang="ru-RU" dirty="0" smtClean="0"/>
              <a:t> сокетами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бути </a:t>
            </a:r>
            <a:r>
              <a:rPr lang="ru-RU" altLang="ru-RU" dirty="0" err="1" smtClean="0"/>
              <a:t>орієнтований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з'єднання</a:t>
            </a:r>
            <a:endParaRPr lang="ru-RU" altLang="ru-RU" dirty="0" smtClean="0"/>
          </a:p>
          <a:p>
            <a:pPr algn="l" rtl="0"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dirty="0" err="1" smtClean="0"/>
              <a:t>Зв'язок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між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двома</a:t>
            </a:r>
            <a:r>
              <a:rPr lang="ru-RU" altLang="ru-RU" dirty="0" smtClean="0"/>
              <a:t> сокетами </a:t>
            </a:r>
            <a:r>
              <a:rPr lang="ru-RU" altLang="ru-RU" dirty="0" err="1" smtClean="0"/>
              <a:t>може</a:t>
            </a:r>
            <a:r>
              <a:rPr lang="ru-RU" altLang="ru-RU" dirty="0" smtClean="0"/>
              <a:t> бути не </a:t>
            </a:r>
            <a:r>
              <a:rPr lang="ru-RU" altLang="ru-RU" dirty="0" err="1" smtClean="0"/>
              <a:t>орієнтований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з'єднання</a:t>
            </a:r>
            <a:endParaRPr lang="ru-RU" altLang="ru-RU" dirty="0" smtClean="0"/>
          </a:p>
          <a:p>
            <a:pPr algn="l" rtl="0" eaLnBrk="1" hangingPunct="1">
              <a:spcBef>
                <a:spcPts val="1200"/>
              </a:spcBef>
              <a:spcAft>
                <a:spcPts val="600"/>
              </a:spcAft>
            </a:pPr>
            <a:r>
              <a:rPr lang="ru-RU" altLang="ru-RU" dirty="0" smtClean="0"/>
              <a:t>Сокет </a:t>
            </a:r>
            <a:r>
              <a:rPr lang="ru-RU" altLang="ru-RU" dirty="0" err="1" smtClean="0"/>
              <a:t>пов'язаний</a:t>
            </a:r>
            <a:r>
              <a:rPr lang="ru-RU" altLang="ru-RU" dirty="0" smtClean="0"/>
              <a:t> з номером порту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err="1" smtClean="0"/>
              <a:t>Абстракція</a:t>
            </a:r>
            <a:r>
              <a:rPr lang="ru-RU" altLang="ru-RU" b="1" dirty="0" smtClean="0"/>
              <a:t> сокета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003226" y="1842338"/>
            <a:ext cx="4860671" cy="1471167"/>
            <a:chOff x="567" y="1117"/>
            <a:chExt cx="3674" cy="111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67" y="1207"/>
              <a:ext cx="998" cy="7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server</a:t>
              </a:r>
              <a:endParaRPr lang="ru-RU" altLang="ru-RU" sz="2000" b="1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>
              <a:off x="1270" y="1412"/>
              <a:ext cx="90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497 h 21600"/>
                <a:gd name="T14" fmla="*/ 17099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 dirty="0"/>
                <a:t>p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 dirty="0"/>
                <a:t>o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 dirty="0"/>
                <a:t>r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 dirty="0"/>
                <a:t>t</a:t>
              </a:r>
              <a:endParaRPr lang="ru-RU" altLang="ru-RU" sz="2000" b="1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98" y="1911"/>
              <a:ext cx="1043" cy="318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 dirty="0"/>
                <a:t>client</a:t>
              </a:r>
              <a:endParaRPr lang="ru-RU" altLang="ru-RU" sz="2000" b="1" dirty="0"/>
            </a:p>
          </p:txBody>
        </p:sp>
        <p:cxnSp>
          <p:nvCxnSpPr>
            <p:cNvPr id="10" name="AutoShape 9"/>
            <p:cNvCxnSpPr>
              <a:cxnSpLocks noChangeShapeType="1"/>
              <a:stCxn id="9" idx="1"/>
            </p:cNvCxnSpPr>
            <p:nvPr/>
          </p:nvCxnSpPr>
          <p:spPr bwMode="auto">
            <a:xfrm rot="10800000">
              <a:off x="1882" y="1593"/>
              <a:ext cx="1316" cy="47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228" y="1350"/>
              <a:ext cx="9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 dirty="0"/>
                <a:t>connection</a:t>
              </a:r>
            </a:p>
            <a:p>
              <a:pPr algn="ctr" rtl="0" eaLnBrk="1" hangingPunct="1"/>
              <a:r>
                <a:rPr lang="en-US" altLang="ru-RU" sz="2000" b="1" dirty="0"/>
                <a:t>request</a:t>
              </a:r>
              <a:endParaRPr lang="ru-RU" altLang="ru-RU" sz="2000" b="1" dirty="0"/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964385" y="4295914"/>
            <a:ext cx="4938354" cy="1500935"/>
            <a:chOff x="567" y="2478"/>
            <a:chExt cx="4626" cy="1406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67" y="2568"/>
              <a:ext cx="998" cy="772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server</a:t>
              </a:r>
              <a:endParaRPr lang="ru-RU" altLang="ru-RU" sz="2000" b="1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>
              <a:off x="1270" y="2773"/>
              <a:ext cx="90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497 h 21600"/>
                <a:gd name="T14" fmla="*/ 17099 w 21600"/>
                <a:gd name="T15" fmla="*/ 1710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p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o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r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t</a:t>
              </a:r>
              <a:endParaRPr lang="ru-RU" altLang="ru-RU" sz="2000" b="1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0800000">
              <a:off x="567" y="3339"/>
              <a:ext cx="99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72 h 21600"/>
                <a:gd name="T14" fmla="*/ 17098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port</a:t>
              </a:r>
              <a:endParaRPr lang="ru-RU" altLang="ru-RU" sz="2000" b="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50" y="2931"/>
              <a:ext cx="1043" cy="635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client</a:t>
              </a:r>
              <a:endParaRPr lang="ru-RU" altLang="ru-RU" sz="2000" b="1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rot="-5400000">
              <a:off x="3538" y="3135"/>
              <a:ext cx="998" cy="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72 h 21600"/>
                <a:gd name="T14" fmla="*/ 17098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p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o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r</a:t>
              </a:r>
            </a:p>
            <a:p>
              <a:pPr algn="ctr" rtl="0" eaLnBrk="1" hangingPunct="1">
                <a:lnSpc>
                  <a:spcPct val="80000"/>
                </a:lnSpc>
              </a:pPr>
              <a:r>
                <a:rPr lang="en-US" altLang="ru-RU" sz="2000" b="1"/>
                <a:t>t</a:t>
              </a:r>
              <a:endParaRPr lang="ru-RU" altLang="ru-RU" sz="2000" b="1"/>
            </a:p>
          </p:txBody>
        </p:sp>
        <p:cxnSp>
          <p:nvCxnSpPr>
            <p:cNvPr id="18" name="AutoShape 17"/>
            <p:cNvCxnSpPr>
              <a:cxnSpLocks noChangeShapeType="1"/>
              <a:stCxn id="15" idx="3"/>
              <a:endCxn id="17" idx="3"/>
            </p:cNvCxnSpPr>
            <p:nvPr/>
          </p:nvCxnSpPr>
          <p:spPr bwMode="auto">
            <a:xfrm rot="5400000" flipH="1" flipV="1">
              <a:off x="2320" y="1996"/>
              <a:ext cx="333" cy="2841"/>
            </a:xfrm>
            <a:prstGeom prst="curvedConnector4">
              <a:avLst>
                <a:gd name="adj1" fmla="val -37838"/>
                <a:gd name="adj2" fmla="val 59065"/>
              </a:avLst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318" y="3634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8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А </a:t>
            </a:r>
            <a:r>
              <a:rPr lang="ru-RU" altLang="ru-RU" b="1" dirty="0" err="1" smtClean="0"/>
              <a:t>що</a:t>
            </a:r>
            <a:r>
              <a:rPr lang="ru-RU" altLang="ru-RU" b="1" dirty="0" smtClean="0"/>
              <a:t> ж на </a:t>
            </a:r>
            <a:r>
              <a:rPr lang="en-US" altLang="ru-RU" b="1" dirty="0" smtClean="0"/>
              <a:t>Java?</a:t>
            </a:r>
            <a:endParaRPr lang="ru-RU" altLang="ru-RU" b="1" dirty="0" smtClean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Сокети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вміщені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екземпляри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спеціальних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класів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Всі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низькорівневі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взаємодії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приховано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користувача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Існує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сімейство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класів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забезпечують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налаштування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сокетів</a:t>
            </a:r>
            <a:r>
              <a:rPr lang="ru-RU" altLang="ru-RU" dirty="0" smtClean="0"/>
              <a:t> і роботу з ними </a:t>
            </a:r>
          </a:p>
        </p:txBody>
      </p:sp>
    </p:spTree>
    <p:extLst>
      <p:ext uri="{BB962C8B-B14F-4D97-AF65-F5344CB8AC3E}">
        <p14:creationId xmlns:p14="http://schemas.microsoft.com/office/powerpoint/2010/main" val="21689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Пакет </a:t>
            </a:r>
            <a:r>
              <a:rPr lang="en-US" altLang="ru-RU" b="1" dirty="0" smtClean="0"/>
              <a:t>java.net</a:t>
            </a:r>
            <a:endParaRPr lang="ru-RU" altLang="ru-RU" b="1" dirty="0" smtClean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dirty="0" err="1" smtClean="0"/>
              <a:t>адресація</a:t>
            </a:r>
            <a:endParaRPr lang="ru-RU" altLang="ru-RU" dirty="0" smtClean="0"/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dirty="0" err="1" smtClean="0"/>
              <a:t>встановлення</a:t>
            </a:r>
            <a:r>
              <a:rPr lang="ru-RU" altLang="ru-RU" dirty="0" smtClean="0"/>
              <a:t> </a:t>
            </a:r>
            <a:r>
              <a:rPr lang="en-US" altLang="ru-RU" dirty="0" smtClean="0"/>
              <a:t>TCP</a:t>
            </a:r>
            <a:r>
              <a:rPr lang="ru-RU" altLang="ru-RU" dirty="0" smtClean="0"/>
              <a:t>-</a:t>
            </a:r>
            <a:r>
              <a:rPr lang="ru-RU" altLang="ru-RU" dirty="0" err="1" smtClean="0"/>
              <a:t>з’єднання</a:t>
            </a:r>
            <a:endParaRPr lang="ru-RU" altLang="ru-RU" dirty="0" smtClean="0"/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dirty="0" smtClean="0"/>
              <a:t>Передача / </a:t>
            </a:r>
            <a:r>
              <a:rPr lang="ru-RU" altLang="ru-RU" dirty="0" err="1" smtClean="0"/>
              <a:t>прийом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дейтаграм</a:t>
            </a:r>
            <a:r>
              <a:rPr lang="ru-RU" altLang="ru-RU" dirty="0" smtClean="0"/>
              <a:t> через </a:t>
            </a:r>
            <a:r>
              <a:rPr lang="en-US" altLang="ru-RU" dirty="0" smtClean="0"/>
              <a:t>UDP</a:t>
            </a:r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dirty="0" err="1" smtClean="0"/>
              <a:t>Виявлення</a:t>
            </a:r>
            <a:r>
              <a:rPr lang="ru-RU" altLang="ru-RU" dirty="0" smtClean="0"/>
              <a:t> / </a:t>
            </a:r>
            <a:r>
              <a:rPr lang="ru-RU" altLang="ru-RU" dirty="0" err="1" smtClean="0"/>
              <a:t>ідентифікація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мережевих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ресурсів</a:t>
            </a:r>
            <a:endParaRPr lang="ru-RU" altLang="ru-RU" dirty="0" smtClean="0"/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ru-RU" altLang="ru-RU" dirty="0" err="1" smtClean="0"/>
              <a:t>Безпека</a:t>
            </a:r>
            <a:r>
              <a:rPr lang="ru-RU" altLang="ru-RU" dirty="0" smtClean="0"/>
              <a:t>: </a:t>
            </a:r>
            <a:r>
              <a:rPr lang="ru-RU" altLang="ru-RU" dirty="0" err="1" smtClean="0"/>
              <a:t>авторизація</a:t>
            </a:r>
            <a:r>
              <a:rPr lang="ru-RU" altLang="ru-RU" dirty="0" smtClean="0"/>
              <a:t> / права доступу</a:t>
            </a:r>
          </a:p>
        </p:txBody>
      </p:sp>
    </p:spTree>
    <p:extLst>
      <p:ext uri="{BB962C8B-B14F-4D97-AF65-F5344CB8AC3E}">
        <p14:creationId xmlns:p14="http://schemas.microsoft.com/office/powerpoint/2010/main" val="34878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Адресація</a:t>
            </a:r>
            <a:endParaRPr lang="ru-RU" altLang="ru-RU" b="1" dirty="0" smtClean="0"/>
          </a:p>
        </p:txBody>
      </p:sp>
      <p:sp>
        <p:nvSpPr>
          <p:cNvPr id="839706" name="Rectangle 2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ru-RU" smtClean="0"/>
              <a:t>IP-</a:t>
            </a:r>
            <a:r>
              <a:rPr lang="ru-RU" altLang="ru-RU" smtClean="0"/>
              <a:t>адресація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Адреса сокету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084638" y="2008188"/>
            <a:ext cx="4087812" cy="1420812"/>
            <a:chOff x="3027" y="1129"/>
            <a:chExt cx="2575" cy="895"/>
          </a:xfrm>
        </p:grpSpPr>
        <p:cxnSp>
          <p:nvCxnSpPr>
            <p:cNvPr id="22538" name="_s1028"/>
            <p:cNvCxnSpPr>
              <a:cxnSpLocks noChangeShapeType="1"/>
            </p:cNvCxnSpPr>
            <p:nvPr/>
          </p:nvCxnSpPr>
          <p:spPr bwMode="auto">
            <a:xfrm rot="5400000" flipH="1">
              <a:off x="4580" y="1217"/>
              <a:ext cx="190" cy="720"/>
            </a:xfrm>
            <a:prstGeom prst="bentConnector3">
              <a:avLst>
                <a:gd name="adj1" fmla="val 37894"/>
              </a:avLst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_s1029"/>
            <p:cNvCxnSpPr>
              <a:cxnSpLocks noChangeShapeType="1"/>
            </p:cNvCxnSpPr>
            <p:nvPr/>
          </p:nvCxnSpPr>
          <p:spPr bwMode="auto">
            <a:xfrm rot="-5400000">
              <a:off x="3860" y="1216"/>
              <a:ext cx="190" cy="721"/>
            </a:xfrm>
            <a:prstGeom prst="bentConnector3">
              <a:avLst>
                <a:gd name="adj1" fmla="val 37894"/>
              </a:avLst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_s1030"/>
            <p:cNvSpPr>
              <a:spLocks noChangeArrowheads="1"/>
            </p:cNvSpPr>
            <p:nvPr/>
          </p:nvSpPr>
          <p:spPr bwMode="auto">
            <a:xfrm>
              <a:off x="3748" y="1129"/>
              <a:ext cx="1134" cy="34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1700" b="1">
                  <a:latin typeface="Courier New" pitchFamily="49" charset="0"/>
                </a:rPr>
                <a:t>InetAddress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41" name="_s1031"/>
            <p:cNvSpPr>
              <a:spLocks noChangeArrowheads="1"/>
            </p:cNvSpPr>
            <p:nvPr/>
          </p:nvSpPr>
          <p:spPr bwMode="auto">
            <a:xfrm>
              <a:off x="3027" y="1684"/>
              <a:ext cx="113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1700" b="1">
                  <a:latin typeface="Courier New" pitchFamily="49" charset="0"/>
                </a:rPr>
                <a:t>Inet4Address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42" name="_s1032"/>
            <p:cNvSpPr>
              <a:spLocks noChangeArrowheads="1"/>
            </p:cNvSpPr>
            <p:nvPr/>
          </p:nvSpPr>
          <p:spPr bwMode="auto">
            <a:xfrm>
              <a:off x="4468" y="1684"/>
              <a:ext cx="113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1700" b="1">
                  <a:latin typeface="Courier New" pitchFamily="49" charset="0"/>
                </a:rPr>
                <a:t>Inet6Address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710113" y="4292600"/>
            <a:ext cx="2886075" cy="1420813"/>
            <a:chOff x="3375" y="2704"/>
            <a:chExt cx="1818" cy="895"/>
          </a:xfrm>
        </p:grpSpPr>
        <p:cxnSp>
          <p:nvCxnSpPr>
            <p:cNvPr id="22535" name="_s1028"/>
            <p:cNvCxnSpPr>
              <a:cxnSpLocks noChangeShapeType="1"/>
              <a:stCxn id="22537" idx="0"/>
            </p:cNvCxnSpPr>
            <p:nvPr/>
          </p:nvCxnSpPr>
          <p:spPr bwMode="auto">
            <a:xfrm rot="5400000" flipH="1">
              <a:off x="4189" y="3150"/>
              <a:ext cx="190" cy="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6" name="_s1030"/>
            <p:cNvSpPr>
              <a:spLocks noChangeArrowheads="1"/>
            </p:cNvSpPr>
            <p:nvPr/>
          </p:nvSpPr>
          <p:spPr bwMode="auto">
            <a:xfrm>
              <a:off x="3375" y="2704"/>
              <a:ext cx="1814" cy="34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1700" b="1">
                  <a:latin typeface="Courier New" pitchFamily="49" charset="0"/>
                </a:rPr>
                <a:t>SocketAddress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  <p:sp>
          <p:nvSpPr>
            <p:cNvPr id="22537" name="_s1032"/>
            <p:cNvSpPr>
              <a:spLocks noChangeArrowheads="1"/>
            </p:cNvSpPr>
            <p:nvPr/>
          </p:nvSpPr>
          <p:spPr bwMode="auto">
            <a:xfrm>
              <a:off x="3379" y="3259"/>
              <a:ext cx="1814" cy="3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1700" b="1">
                  <a:latin typeface="Courier New" pitchFamily="49" charset="0"/>
                </a:rPr>
                <a:t>InetSocketAddress</a:t>
              </a:r>
              <a:endParaRPr lang="ru-RU" altLang="ru-RU" sz="17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8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b="1" dirty="0" err="1" smtClean="0"/>
              <a:t>Методи</a:t>
            </a:r>
            <a:r>
              <a:rPr lang="ru-RU" altLang="ru-RU" b="1" dirty="0" smtClean="0"/>
              <a:t> </a:t>
            </a:r>
            <a:r>
              <a:rPr lang="ru-RU" altLang="ru-RU" b="1" dirty="0" err="1" smtClean="0"/>
              <a:t>класу</a:t>
            </a:r>
            <a:r>
              <a:rPr lang="ru-RU" altLang="ru-RU" b="1" dirty="0" smtClean="0"/>
              <a:t> </a:t>
            </a:r>
            <a:r>
              <a:rPr lang="en-US" altLang="ru-RU" b="1" dirty="0" err="1" smtClean="0"/>
              <a:t>InetAddress</a:t>
            </a:r>
            <a:endParaRPr lang="ru-RU" altLang="ru-RU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lvl="1" indent="0" algn="l" rtl="0" eaLnBrk="1" hangingPunct="1">
              <a:spcBef>
                <a:spcPts val="12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static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InetAddress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getLocalHost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();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/>
              <a:t>створює об'єкт класу для поточного локального вузла</a:t>
            </a:r>
          </a:p>
          <a:p>
            <a:pPr marL="0" lvl="1" indent="0" algn="l" rtl="0" eaLnBrk="1" hangingPunct="1">
              <a:spcBef>
                <a:spcPts val="12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static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getByName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(String host);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створює об'єкт адреси по імені віддаленого вузла мережі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0" lvl="1" indent="0" algn="l" rtl="0" eaLnBrk="1" hangingPunct="1">
              <a:spcBef>
                <a:spcPts val="12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public static </a:t>
            </a:r>
            <a:r>
              <a:rPr lang="en-US" sz="2400" b="1" spc="-170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[] </a:t>
            </a:r>
            <a:r>
              <a:rPr lang="en-US" sz="2400" b="1" spc="-170" dirty="0" err="1" smtClean="0">
                <a:solidFill>
                  <a:schemeClr val="accent1"/>
                </a:solidFill>
                <a:latin typeface="Courier New" pitchFamily="49" charset="0"/>
              </a:rPr>
              <a:t>getAllByName</a:t>
            </a:r>
            <a:r>
              <a:rPr lang="en-US" sz="2400" b="1" spc="-170" dirty="0" smtClean="0">
                <a:solidFill>
                  <a:schemeClr val="accent1"/>
                </a:solidFill>
                <a:latin typeface="Courier New" pitchFamily="49" charset="0"/>
              </a:rPr>
              <a:t>(String h);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повертає масив адрес, пов'язаних з вузлом мережі</a:t>
            </a:r>
          </a:p>
          <a:p>
            <a:pPr marL="0" lvl="1" indent="0" algn="l" rtl="0" eaLnBrk="1" hangingPunct="1">
              <a:spcBef>
                <a:spcPts val="12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</a:rPr>
              <a:t>byte []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</a:rPr>
              <a:t>getAddress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br>
              <a:rPr lang="en-US" sz="32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повертає масив з чотирьох байт </a:t>
            </a:r>
            <a:r>
              <a:rPr lang="en-US" sz="2400" dirty="0" smtClean="0"/>
              <a:t>IP-</a:t>
            </a:r>
            <a:r>
              <a:rPr lang="ru-RU" sz="2400" dirty="0" smtClean="0"/>
              <a:t>адреси об'єкта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0" indent="0" algn="l" rtl="0">
              <a:spcBef>
                <a:spcPts val="1200"/>
              </a:spcBef>
              <a:buNone/>
              <a:defRPr/>
            </a:pP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public String </a:t>
            </a:r>
            <a:r>
              <a:rPr lang="en-US" sz="2400" b="1" spc="-150" dirty="0" err="1" smtClean="0">
                <a:solidFill>
                  <a:schemeClr val="accent1"/>
                </a:solidFill>
                <a:latin typeface="Courier New" pitchFamily="49" charset="0"/>
              </a:rPr>
              <a:t>getHostName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();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 smtClean="0"/>
              <a:t>визначення імені вузла даного об'єкта адреси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План </a:t>
            </a:r>
            <a:r>
              <a:rPr lang="ru-RU" altLang="ru-RU" b="1" dirty="0" err="1" smtClean="0"/>
              <a:t>лекції</a:t>
            </a:r>
            <a:endParaRPr lang="ru-RU" altLang="ru-RU" b="1" dirty="0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 eaLnBrk="1" hangingPunct="1">
              <a:spcBef>
                <a:spcPts val="3000"/>
              </a:spcBef>
              <a:spcAft>
                <a:spcPts val="3000"/>
              </a:spcAft>
            </a:pPr>
            <a:r>
              <a:rPr lang="ru-RU" altLang="ru-RU" sz="4000" dirty="0" err="1" smtClean="0"/>
              <a:t>Протоколи</a:t>
            </a:r>
            <a:r>
              <a:rPr lang="ru-RU" altLang="ru-RU" sz="4000" dirty="0" smtClean="0"/>
              <a:t> транспортного </a:t>
            </a:r>
            <a:r>
              <a:rPr lang="ru-RU" altLang="ru-RU" sz="4000" dirty="0" err="1" smtClean="0"/>
              <a:t>рівня</a:t>
            </a:r>
            <a:endParaRPr lang="ru-RU" altLang="ru-RU" sz="4000" dirty="0" smtClean="0"/>
          </a:p>
          <a:p>
            <a:pPr algn="l" rtl="0" eaLnBrk="1" hangingPunct="1">
              <a:spcBef>
                <a:spcPts val="3000"/>
              </a:spcBef>
              <a:spcAft>
                <a:spcPts val="2400"/>
              </a:spcAft>
            </a:pPr>
            <a:r>
              <a:rPr lang="ru-RU" altLang="ru-RU" sz="4000" dirty="0" err="1" smtClean="0"/>
              <a:t>Сокети</a:t>
            </a:r>
            <a:endParaRPr lang="ru-RU" altLang="ru-RU" sz="4000" dirty="0" smtClean="0"/>
          </a:p>
          <a:p>
            <a:pPr algn="l" rtl="0" eaLnBrk="1" hangingPunct="1">
              <a:spcBef>
                <a:spcPts val="3600"/>
              </a:spcBef>
              <a:spcAft>
                <a:spcPts val="2400"/>
              </a:spcAft>
            </a:pPr>
            <a:r>
              <a:rPr lang="ru-RU" altLang="ru-RU" sz="4000" dirty="0" err="1" smtClean="0"/>
              <a:t>Використання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сокетів</a:t>
            </a:r>
            <a:r>
              <a:rPr lang="ru-RU" altLang="ru-RU" sz="4000" dirty="0" smtClean="0"/>
              <a:t> на </a:t>
            </a:r>
            <a:r>
              <a:rPr lang="en-US" altLang="ru-RU" sz="4000" dirty="0" smtClean="0"/>
              <a:t>Java</a:t>
            </a:r>
            <a:endParaRPr lang="ru-RU" altLang="ru-RU" sz="4000" dirty="0" smtClean="0"/>
          </a:p>
          <a:p>
            <a:pPr algn="l" rtl="0" eaLnBrk="1" hangingPunct="1">
              <a:spcBef>
                <a:spcPts val="3000"/>
              </a:spcBef>
              <a:spcAft>
                <a:spcPts val="2400"/>
              </a:spcAft>
            </a:pPr>
            <a:r>
              <a:rPr lang="ru-RU" altLang="ru-RU" sz="4000" dirty="0" err="1" smtClean="0"/>
              <a:t>Клас</a:t>
            </a:r>
            <a:r>
              <a:rPr lang="ru-RU" altLang="ru-RU" sz="4000" dirty="0" smtClean="0"/>
              <a:t> </a:t>
            </a:r>
            <a:r>
              <a:rPr lang="en-US" altLang="ru-RU" sz="4000" dirty="0" smtClean="0"/>
              <a:t>URL </a:t>
            </a:r>
            <a:r>
              <a:rPr lang="ru-RU" altLang="ru-RU" sz="4000" dirty="0" smtClean="0"/>
              <a:t>і </a:t>
            </a:r>
            <a:r>
              <a:rPr lang="ru-RU" altLang="ru-RU" sz="4000" dirty="0" err="1" smtClean="0"/>
              <a:t>його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використання</a:t>
            </a:r>
            <a:endParaRPr lang="ru-RU" alt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10405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74638"/>
            <a:ext cx="8579296" cy="346050"/>
          </a:xfrm>
        </p:spPr>
        <p:txBody>
          <a:bodyPr>
            <a:normAutofit fontScale="90000"/>
          </a:bodyPr>
          <a:lstStyle/>
          <a:p>
            <a:r>
              <a:rPr lang="ru-RU" altLang="ru-RU" b="1" dirty="0" err="1" smtClean="0"/>
              <a:t>Загальна</a:t>
            </a:r>
            <a:r>
              <a:rPr lang="ru-RU" altLang="ru-RU" b="1" dirty="0" smtClean="0"/>
              <a:t> схема </a:t>
            </a:r>
            <a:r>
              <a:rPr lang="ru-RU" altLang="ru-RU" b="1" dirty="0" err="1" smtClean="0"/>
              <a:t>з'єднання</a:t>
            </a:r>
            <a:r>
              <a:rPr lang="ru-RU" altLang="ru-RU" b="1" dirty="0" smtClean="0"/>
              <a:t> </a:t>
            </a:r>
            <a:r>
              <a:rPr lang="en-US" b="1" dirty="0"/>
              <a:t>TCP-</a:t>
            </a:r>
            <a:r>
              <a:rPr lang="ru-RU" b="1" dirty="0" smtClean="0"/>
              <a:t>сокету</a:t>
            </a:r>
            <a:endParaRPr lang="ru-RU" altLang="ru-RU" b="1" dirty="0" smtClean="0"/>
          </a:p>
        </p:txBody>
      </p:sp>
      <p:pic>
        <p:nvPicPr>
          <p:cNvPr id="1026" name="Picture 2" descr="https://miro.medium.com/max/535/1*KbHiflT32XV57RTiH5uX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7872"/>
            <a:ext cx="5688632" cy="55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ru-RU" altLang="ru-RU" b="1" dirty="0" err="1"/>
              <a:t>К</a:t>
            </a:r>
            <a:r>
              <a:rPr lang="ru-RU" altLang="ru-RU" b="1" dirty="0" err="1" smtClean="0"/>
              <a:t>лас</a:t>
            </a:r>
            <a:r>
              <a:rPr lang="ru-RU" altLang="ru-RU" b="1" dirty="0" smtClean="0"/>
              <a:t> </a:t>
            </a:r>
            <a:r>
              <a:rPr lang="en-US" altLang="ru-RU" b="1" dirty="0" smtClean="0"/>
              <a:t>Socket</a:t>
            </a:r>
            <a:endParaRPr lang="ru-RU" altLang="ru-RU" b="1" dirty="0" smtClean="0"/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5976664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Реалізує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клієнтський</a:t>
            </a:r>
            <a:r>
              <a:rPr lang="ru-RU" altLang="ru-RU" sz="2400" dirty="0" smtClean="0"/>
              <a:t> сокет і </a:t>
            </a:r>
            <a:r>
              <a:rPr lang="ru-RU" altLang="ru-RU" sz="2400" dirty="0" err="1" smtClean="0"/>
              <a:t>його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функції</a:t>
            </a:r>
            <a:endParaRPr lang="en-US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конструктори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Socket ()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localAddr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localPort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host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host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localAddr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localPort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методи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close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getLocalAddress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InputStream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getInputStream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OutputStream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getOutputStream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static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setSocketImplFactory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SocketImplFactory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fac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Та </a:t>
            </a:r>
            <a:r>
              <a:rPr lang="ru-RU" altLang="ru-RU" sz="2400" dirty="0" err="1" smtClean="0"/>
              <a:t>інші</a:t>
            </a:r>
            <a:r>
              <a:rPr lang="ru-RU" altLang="ru-RU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53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ru-RU" altLang="ru-RU" sz="4000" b="1" dirty="0" smtClean="0"/>
              <a:t>Порядок </a:t>
            </a:r>
            <a:r>
              <a:rPr lang="ru-RU" altLang="ru-RU" sz="4000" b="1" dirty="0" err="1" smtClean="0"/>
              <a:t>роботи</a:t>
            </a:r>
            <a:r>
              <a:rPr lang="ru-RU" altLang="ru-RU" sz="4000" b="1" dirty="0" smtClean="0"/>
              <a:t> з </a:t>
            </a:r>
            <a:r>
              <a:rPr lang="ru-RU" altLang="ru-RU" sz="4000" b="1" dirty="0" err="1" smtClean="0"/>
              <a:t>клієнтським</a:t>
            </a:r>
            <a:r>
              <a:rPr lang="ru-RU" altLang="ru-RU" sz="4000" b="1" dirty="0" smtClean="0"/>
              <a:t> сокетом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Відкриття</a:t>
            </a:r>
            <a:r>
              <a:rPr lang="ru-RU" altLang="ru-RU" dirty="0" smtClean="0"/>
              <a:t> сокета</a:t>
            </a:r>
          </a:p>
          <a:p>
            <a:pPr algn="l" rtl="0" eaLnBrk="1" hangingPunct="1"/>
            <a:r>
              <a:rPr lang="ru-RU" altLang="ru-RU" dirty="0" err="1" smtClean="0"/>
              <a:t>Відкриття</a:t>
            </a:r>
            <a:r>
              <a:rPr lang="ru-RU" altLang="ru-RU" dirty="0" smtClean="0"/>
              <a:t> потоку </a:t>
            </a:r>
            <a:r>
              <a:rPr lang="ru-RU" altLang="ru-RU" dirty="0" err="1" smtClean="0"/>
              <a:t>введення</a:t>
            </a:r>
            <a:r>
              <a:rPr lang="ru-RU" altLang="ru-RU" dirty="0" smtClean="0"/>
              <a:t> і / </a:t>
            </a:r>
            <a:r>
              <a:rPr lang="ru-RU" altLang="ru-RU" dirty="0" err="1" smtClean="0"/>
              <a:t>або</a:t>
            </a:r>
            <a:r>
              <a:rPr lang="ru-RU" altLang="ru-RU" dirty="0" smtClean="0"/>
              <a:t> потоку </a:t>
            </a:r>
            <a:r>
              <a:rPr lang="ru-RU" altLang="ru-RU" dirty="0" err="1" smtClean="0"/>
              <a:t>виведення</a:t>
            </a:r>
            <a:r>
              <a:rPr lang="ru-RU" altLang="ru-RU" dirty="0" smtClean="0"/>
              <a:t> для сокета</a:t>
            </a:r>
          </a:p>
          <a:p>
            <a:pPr algn="l" rtl="0" eaLnBrk="1" hangingPunct="1"/>
            <a:r>
              <a:rPr lang="ru-RU" altLang="ru-RU" dirty="0" err="1" smtClean="0"/>
              <a:t>Читання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запис</a:t>
            </a:r>
            <a:r>
              <a:rPr lang="ru-RU" altLang="ru-RU" dirty="0" smtClean="0"/>
              <a:t> в потоки </a:t>
            </a:r>
            <a:r>
              <a:rPr lang="ru-RU" altLang="ru-RU" dirty="0" err="1" smtClean="0"/>
              <a:t>відповідно</a:t>
            </a:r>
            <a:r>
              <a:rPr lang="ru-RU" altLang="ru-RU" dirty="0" smtClean="0"/>
              <a:t> до </a:t>
            </a:r>
            <a:r>
              <a:rPr lang="ru-RU" altLang="ru-RU" dirty="0" err="1" smtClean="0"/>
              <a:t>встановленого</a:t>
            </a:r>
            <a:r>
              <a:rPr lang="ru-RU" altLang="ru-RU" dirty="0" smtClean="0"/>
              <a:t> протоколу </a:t>
            </a:r>
            <a:r>
              <a:rPr lang="ru-RU" altLang="ru-RU" dirty="0" err="1" smtClean="0"/>
              <a:t>спілкування</a:t>
            </a:r>
            <a:r>
              <a:rPr lang="ru-RU" altLang="ru-RU" dirty="0" smtClean="0"/>
              <a:t> з сервером</a:t>
            </a:r>
          </a:p>
          <a:p>
            <a:pPr algn="l" rtl="0" eaLnBrk="1" hangingPunct="1"/>
            <a:r>
              <a:rPr lang="ru-RU" altLang="ru-RU" dirty="0" err="1" smtClean="0"/>
              <a:t>Закриття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потоків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введення-виведення</a:t>
            </a:r>
            <a:endParaRPr lang="ru-RU" altLang="ru-RU" dirty="0" smtClean="0"/>
          </a:p>
          <a:p>
            <a:pPr algn="l" rtl="0" eaLnBrk="1" hangingPunct="1"/>
            <a:r>
              <a:rPr lang="ru-RU" altLang="ru-RU" dirty="0" err="1" smtClean="0"/>
              <a:t>Закриття</a:t>
            </a:r>
            <a:r>
              <a:rPr lang="ru-RU" altLang="ru-RU" dirty="0" smtClean="0"/>
              <a:t> сокета</a:t>
            </a:r>
          </a:p>
        </p:txBody>
      </p:sp>
    </p:spTree>
    <p:extLst>
      <p:ext uri="{BB962C8B-B14F-4D97-AF65-F5344CB8AC3E}">
        <p14:creationId xmlns:p14="http://schemas.microsoft.com/office/powerpoint/2010/main" val="16303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Приклад </a:t>
            </a:r>
            <a:r>
              <a:rPr lang="ru-RU" altLang="ru-RU" dirty="0" err="1" smtClean="0"/>
              <a:t>клієнта</a:t>
            </a:r>
            <a:endParaRPr lang="ru-RU" altLang="ru-RU" dirty="0" smtClean="0"/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9388" y="1741488"/>
            <a:ext cx="8785225" cy="4279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public class </a:t>
            </a:r>
            <a:r>
              <a:rPr kumimoji="1" lang="en-US" sz="1600" b="1" dirty="0" err="1" smtClean="0">
                <a:latin typeface="Courier New" pitchFamily="49" charset="0"/>
              </a:rPr>
              <a:t>EchoClient</a:t>
            </a:r>
            <a:r>
              <a:rPr kumimoji="1" lang="en-US" sz="1600" b="1" dirty="0" smtClean="0">
                <a:latin typeface="Courier New" pitchFamily="49" charset="0"/>
              </a:rPr>
              <a:t> {</a:t>
            </a:r>
            <a:endParaRPr kumimoji="1" lang="ru-RU" sz="1600" b="1" dirty="0" smtClean="0">
              <a:latin typeface="Courier New" pitchFamily="49" charset="0"/>
            </a:endParaRPr>
          </a:p>
          <a:p>
            <a:pPr algn="l" rtl="0"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public static void main (String [] </a:t>
            </a:r>
            <a:r>
              <a:rPr kumimoji="1" lang="en-US" sz="1600" b="1" dirty="0" err="1" smtClean="0">
                <a:latin typeface="Courier New" pitchFamily="49" charset="0"/>
              </a:rPr>
              <a:t>args</a:t>
            </a:r>
            <a:r>
              <a:rPr kumimoji="1" lang="en-US" sz="1600" b="1" dirty="0" smtClean="0">
                <a:latin typeface="Courier New" pitchFamily="49" charset="0"/>
              </a:rPr>
              <a:t>)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throws </a:t>
            </a:r>
            <a:r>
              <a:rPr kumimoji="1" lang="en-US" sz="1600" b="1" dirty="0" err="1" smtClean="0">
                <a:latin typeface="Courier New" pitchFamily="49" charset="0"/>
              </a:rPr>
              <a:t>IOException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{</a:t>
            </a:r>
            <a:endParaRPr kumimoji="1" lang="ru-RU" sz="1600" b="1" dirty="0" smtClean="0">
              <a:latin typeface="Courier New" pitchFamily="49" charset="0"/>
            </a:endParaRPr>
          </a:p>
          <a:p>
            <a:pPr algn="l" rtl="0"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Socket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echoSocket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PrintWriter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out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BufferedReader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in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null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try</a:t>
            </a:r>
            <a:r>
              <a:rPr kumimoji="1" lang="ru-RU" sz="1600" b="1" dirty="0" smtClean="0">
                <a:latin typeface="Courier New" pitchFamily="49" charset="0"/>
              </a:rPr>
              <a:t> {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echoSocket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new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Socket</a:t>
            </a:r>
            <a:r>
              <a:rPr kumimoji="1" lang="ru-RU" sz="1600" b="1" dirty="0" smtClean="0">
                <a:latin typeface="Courier New" pitchFamily="49" charset="0"/>
              </a:rPr>
              <a:t>( "</a:t>
            </a:r>
            <a:r>
              <a:rPr kumimoji="1" lang="ru-RU" sz="1600" b="1" dirty="0" err="1" smtClean="0">
                <a:latin typeface="Courier New" pitchFamily="49" charset="0"/>
              </a:rPr>
              <a:t>taranis</a:t>
            </a:r>
            <a:r>
              <a:rPr kumimoji="1" lang="ru-RU" sz="1600" b="1" dirty="0" smtClean="0">
                <a:latin typeface="Courier New" pitchFamily="49" charset="0"/>
              </a:rPr>
              <a:t>", 7);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out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new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PrintWriter</a:t>
            </a:r>
            <a:r>
              <a:rPr kumimoji="1" lang="ru-RU" sz="1600" b="1" dirty="0" smtClean="0">
                <a:latin typeface="Courier New" pitchFamily="49" charset="0"/>
              </a:rPr>
              <a:t>(</a:t>
            </a:r>
            <a:r>
              <a:rPr kumimoji="1" lang="ru-RU" sz="1600" b="1" dirty="0" err="1" smtClean="0">
                <a:latin typeface="Courier New" pitchFamily="49" charset="0"/>
              </a:rPr>
              <a:t>echoSocket.getOutputStream</a:t>
            </a:r>
            <a:r>
              <a:rPr kumimoji="1" lang="ru-RU" sz="1600" b="1" dirty="0" smtClean="0">
                <a:latin typeface="Courier New" pitchFamily="49" charset="0"/>
              </a:rPr>
              <a:t>(), </a:t>
            </a:r>
            <a:r>
              <a:rPr kumimoji="1" lang="ru-RU" sz="1600" b="1" dirty="0" err="1" smtClean="0">
                <a:latin typeface="Courier New" pitchFamily="49" charset="0"/>
              </a:rPr>
              <a:t>true</a:t>
            </a:r>
            <a:r>
              <a:rPr kumimoji="1" lang="ru-RU" sz="1600" b="1" dirty="0" smtClean="0">
                <a:latin typeface="Courier New" pitchFamily="49" charset="0"/>
              </a:rPr>
              <a:t>);</a:t>
            </a:r>
          </a:p>
          <a:p>
            <a:pPr algn="l" rtl="0" eaLnBrk="1" hangingPunct="1">
              <a:defRPr/>
            </a:pP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en-US" sz="1600" b="1" spc="-150" dirty="0" smtClean="0">
                <a:latin typeface="Courier New" pitchFamily="49" charset="0"/>
              </a:rPr>
              <a:t> in = new </a:t>
            </a:r>
            <a:r>
              <a:rPr kumimoji="1" lang="en-US" sz="1600" b="1" spc="-150" dirty="0" err="1" smtClean="0">
                <a:latin typeface="Courier New" pitchFamily="49" charset="0"/>
              </a:rPr>
              <a:t>BufferedReader</a:t>
            </a:r>
            <a:r>
              <a:rPr kumimoji="1" lang="en-US" sz="1600" b="1" spc="-150" dirty="0" smtClean="0">
                <a:latin typeface="Courier New" pitchFamily="49" charset="0"/>
              </a:rPr>
              <a:t>(new </a:t>
            </a:r>
            <a:r>
              <a:rPr kumimoji="1" lang="en-US" sz="1600" b="1" spc="-150" dirty="0" err="1" smtClean="0">
                <a:latin typeface="Courier New" pitchFamily="49" charset="0"/>
              </a:rPr>
              <a:t>InputStreamReader</a:t>
            </a:r>
            <a:r>
              <a:rPr kumimoji="1" lang="en-US" sz="1600" b="1" spc="-150" dirty="0" smtClean="0">
                <a:latin typeface="Courier New" pitchFamily="49" charset="0"/>
              </a:rPr>
              <a:t>(</a:t>
            </a:r>
            <a:r>
              <a:rPr kumimoji="1" lang="ru-RU" sz="1600" b="1" spc="-150" dirty="0" err="1" smtClean="0">
                <a:latin typeface="Courier New" pitchFamily="49" charset="0"/>
              </a:rPr>
              <a:t>echoSocket.getInputStream</a:t>
            </a:r>
            <a:r>
              <a:rPr kumimoji="1" lang="ru-RU" sz="1600" b="1" spc="-150" dirty="0" smtClean="0">
                <a:latin typeface="Courier New" pitchFamily="49" charset="0"/>
              </a:rPr>
              <a:t>()));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} </a:t>
            </a:r>
            <a:r>
              <a:rPr kumimoji="1" lang="ru-RU" sz="1600" b="1" dirty="0" err="1" smtClean="0">
                <a:latin typeface="Courier New" pitchFamily="49" charset="0"/>
              </a:rPr>
              <a:t>catch</a:t>
            </a:r>
            <a:r>
              <a:rPr kumimoji="1" lang="ru-RU" sz="1600" b="1" dirty="0" smtClean="0">
                <a:latin typeface="Courier New" pitchFamily="49" charset="0"/>
              </a:rPr>
              <a:t> (</a:t>
            </a:r>
            <a:r>
              <a:rPr kumimoji="1" lang="ru-RU" sz="1600" b="1" dirty="0" err="1" smtClean="0">
                <a:latin typeface="Courier New" pitchFamily="49" charset="0"/>
              </a:rPr>
              <a:t>UnknownHostException</a:t>
            </a:r>
            <a:r>
              <a:rPr kumimoji="1" lang="ru-RU" sz="1600" b="1" dirty="0" smtClean="0">
                <a:latin typeface="Courier New" pitchFamily="49" charset="0"/>
              </a:rPr>
              <a:t> e) {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System.err.println</a:t>
            </a:r>
            <a:r>
              <a:rPr kumimoji="1" lang="ru-RU" sz="1600" b="1" dirty="0" smtClean="0">
                <a:latin typeface="Courier New" pitchFamily="49" charset="0"/>
              </a:rPr>
              <a:t>( "</a:t>
            </a:r>
            <a:r>
              <a:rPr kumimoji="1" lang="ru-RU" sz="1600" b="1" dirty="0" err="1" smtClean="0">
                <a:latin typeface="Courier New" pitchFamily="49" charset="0"/>
              </a:rPr>
              <a:t>Do not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know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about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host</a:t>
            </a:r>
            <a:r>
              <a:rPr kumimoji="1" lang="ru-RU" sz="1600" b="1" dirty="0" smtClean="0">
                <a:latin typeface="Courier New" pitchFamily="49" charset="0"/>
              </a:rPr>
              <a:t>: </a:t>
            </a:r>
            <a:r>
              <a:rPr kumimoji="1" lang="ru-RU" sz="1600" b="1" dirty="0" err="1" smtClean="0">
                <a:latin typeface="Courier New" pitchFamily="49" charset="0"/>
              </a:rPr>
              <a:t>taranis</a:t>
            </a:r>
            <a:r>
              <a:rPr kumimoji="1" lang="ru-RU" sz="1600" b="1" dirty="0" smtClean="0">
                <a:latin typeface="Courier New" pitchFamily="49" charset="0"/>
              </a:rPr>
              <a:t>. ");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System.exit</a:t>
            </a:r>
            <a:r>
              <a:rPr kumimoji="1" lang="ru-RU" sz="1600" b="1" dirty="0" smtClean="0">
                <a:latin typeface="Courier New" pitchFamily="49" charset="0"/>
              </a:rPr>
              <a:t>(1);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} </a:t>
            </a:r>
            <a:r>
              <a:rPr kumimoji="1" lang="ru-RU" sz="1600" b="1" dirty="0" err="1" smtClean="0">
                <a:latin typeface="Courier New" pitchFamily="49" charset="0"/>
              </a:rPr>
              <a:t>catch</a:t>
            </a:r>
            <a:r>
              <a:rPr kumimoji="1" lang="ru-RU" sz="1600" b="1" dirty="0" smtClean="0">
                <a:latin typeface="Courier New" pitchFamily="49" charset="0"/>
              </a:rPr>
              <a:t> (</a:t>
            </a:r>
            <a:r>
              <a:rPr kumimoji="1" lang="ru-RU" sz="1600" b="1" dirty="0" err="1" smtClean="0">
                <a:latin typeface="Courier New" pitchFamily="49" charset="0"/>
              </a:rPr>
              <a:t>IOException</a:t>
            </a:r>
            <a:r>
              <a:rPr kumimoji="1" lang="ru-RU" sz="1600" b="1" dirty="0" smtClean="0">
                <a:latin typeface="Courier New" pitchFamily="49" charset="0"/>
              </a:rPr>
              <a:t> e) {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spc="-150" dirty="0" err="1" smtClean="0">
                <a:latin typeface="Courier New" pitchFamily="49" charset="0"/>
              </a:rPr>
              <a:t>System.err.println</a:t>
            </a:r>
            <a:r>
              <a:rPr kumimoji="1" lang="en-US" sz="1600" b="1" spc="-150" dirty="0" smtClean="0">
                <a:latin typeface="Courier New" pitchFamily="49" charset="0"/>
              </a:rPr>
              <a:t>( "Could not get I / O for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connection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to</a:t>
            </a:r>
            <a:r>
              <a:rPr kumimoji="1" lang="ru-RU" sz="1600" b="1" spc="-150" dirty="0" smtClean="0">
                <a:latin typeface="Courier New" pitchFamily="49" charset="0"/>
              </a:rPr>
              <a:t> </a:t>
            </a:r>
            <a:r>
              <a:rPr kumimoji="1" lang="ru-RU" sz="1600" b="1" spc="-150" dirty="0" err="1" smtClean="0">
                <a:latin typeface="Courier New" pitchFamily="49" charset="0"/>
              </a:rPr>
              <a:t>taranis</a:t>
            </a:r>
            <a:r>
              <a:rPr kumimoji="1" lang="ru-RU" sz="1600" b="1" spc="-150" dirty="0" smtClean="0">
                <a:latin typeface="Courier New" pitchFamily="49" charset="0"/>
              </a:rPr>
              <a:t>. ");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System.exit</a:t>
            </a:r>
            <a:r>
              <a:rPr kumimoji="1" lang="ru-RU" sz="1600" b="1" dirty="0" smtClean="0">
                <a:latin typeface="Courier New" pitchFamily="49" charset="0"/>
              </a:rPr>
              <a:t>(1);</a:t>
            </a: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}</a:t>
            </a:r>
            <a:endParaRPr kumimoji="1" lang="en-US" sz="1600" b="1" dirty="0" smtClean="0">
              <a:latin typeface="Courier New" pitchFamily="49" charset="0"/>
            </a:endParaRPr>
          </a:p>
          <a:p>
            <a:pPr algn="l" rtl="0"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...</a:t>
            </a:r>
            <a:endParaRPr kumimoji="1" lang="ru-RU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0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Приклад </a:t>
            </a:r>
            <a:r>
              <a:rPr lang="ru-RU" altLang="ru-RU" dirty="0" err="1" smtClean="0"/>
              <a:t>клієнта</a:t>
            </a:r>
            <a:endParaRPr lang="ru-RU" altLang="ru-RU" dirty="0" smtClean="0"/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79388" y="1593850"/>
            <a:ext cx="8785225" cy="45259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</a:t>
            </a:r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...</a:t>
            </a: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</a:t>
            </a:r>
            <a:r>
              <a:rPr kumimoji="1" lang="en-US" altLang="ru-RU" b="1">
                <a:latin typeface="Courier New" pitchFamily="49" charset="0"/>
              </a:rPr>
              <a:t>BufferedReader stdIn = new BufferedReader (new InputStreamReader (System.in));</a:t>
            </a:r>
            <a:endParaRPr kumimoji="1" lang="ru-RU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String userInput;</a:t>
            </a:r>
          </a:p>
          <a:p>
            <a:pPr algn="l" rtl="0" eaLnBrk="1" hangingPunct="1"/>
            <a:endParaRPr kumimoji="1" lang="ru-RU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</a:t>
            </a:r>
            <a:r>
              <a:rPr kumimoji="1" lang="en-US" altLang="ru-RU" b="1">
                <a:latin typeface="Courier New" pitchFamily="49" charset="0"/>
              </a:rPr>
              <a:t>while ((userInput = stdIn.readLine ())! = null) {</a:t>
            </a:r>
            <a:endParaRPr kumimoji="1" lang="ru-RU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</a:t>
            </a:r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out.println (userInput);</a:t>
            </a: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 System.out.println ( "echo:" + in.readLine ());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out.close ();</a:t>
            </a:r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i</a:t>
            </a:r>
            <a:r>
              <a:rPr kumimoji="1" lang="ru-RU" altLang="ru-RU" b="1">
                <a:latin typeface="Courier New" pitchFamily="49" charset="0"/>
              </a:rPr>
              <a:t>n.close ();</a:t>
            </a:r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stdIn.close ();</a:t>
            </a:r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echoSocket.close ();</a:t>
            </a:r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}</a:t>
            </a:r>
            <a:endParaRPr kumimoji="1"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666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rtl="0" eaLnBrk="1" hangingPunct="1"/>
            <a:r>
              <a:rPr lang="ru-RU" altLang="ru-RU" b="1" dirty="0" err="1" smtClean="0"/>
              <a:t>Клас</a:t>
            </a:r>
            <a:r>
              <a:rPr lang="ru-RU" altLang="ru-RU" b="1" dirty="0" smtClean="0"/>
              <a:t> </a:t>
            </a:r>
            <a:r>
              <a:rPr lang="en-US" altLang="ru-RU" b="1" dirty="0" err="1" smtClean="0"/>
              <a:t>ServerSocket</a:t>
            </a:r>
            <a:endParaRPr lang="ru-RU" altLang="ru-RU" b="1" dirty="0" smtClean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686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ru-RU" altLang="ru-RU" sz="2800" dirty="0" smtClean="0"/>
              <a:t>Є </a:t>
            </a:r>
            <a:r>
              <a:rPr lang="ru-RU" altLang="ru-RU" sz="2800" dirty="0" err="1" smtClean="0"/>
              <a:t>слухачем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і </a:t>
            </a:r>
            <a:r>
              <a:rPr lang="ru-RU" altLang="ru-RU" sz="2800" dirty="0" err="1"/>
              <a:t>очікує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підключення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клієнтів</a:t>
            </a:r>
            <a:r>
              <a:rPr lang="ru-RU" altLang="ru-RU" sz="2800" dirty="0"/>
              <a:t>. </a:t>
            </a:r>
            <a:r>
              <a:rPr lang="ru-RU" altLang="ru-RU" sz="2800" dirty="0" err="1"/>
              <a:t>Клас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призначений</a:t>
            </a:r>
            <a:r>
              <a:rPr lang="ru-RU" altLang="ru-RU" sz="2800" dirty="0"/>
              <a:t> для </a:t>
            </a:r>
            <a:r>
              <a:rPr lang="ru-RU" altLang="ru-RU" sz="2800" dirty="0" err="1"/>
              <a:t>серверів</a:t>
            </a:r>
            <a:r>
              <a:rPr lang="ru-RU" altLang="ru-RU" sz="2800" dirty="0"/>
              <a:t>.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dirty="0" err="1" smtClean="0"/>
              <a:t>Реалізує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серверний</a:t>
            </a:r>
            <a:r>
              <a:rPr lang="ru-RU" altLang="ru-RU" sz="2800" dirty="0" smtClean="0"/>
              <a:t> сокет і </a:t>
            </a:r>
            <a:r>
              <a:rPr lang="ru-RU" altLang="ru-RU" sz="2800" dirty="0" err="1" smtClean="0"/>
              <a:t>його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функції</a:t>
            </a: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dirty="0" err="1" smtClean="0"/>
              <a:t>конструктори</a:t>
            </a:r>
            <a:endParaRPr lang="ru-RU" altLang="ru-RU" sz="2800" dirty="0" smtClean="0"/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b="1" dirty="0" smtClean="0">
                <a:solidFill>
                  <a:schemeClr val="accent1"/>
                </a:solidFill>
                <a:latin typeface="Courier New" pitchFamily="49" charset="0"/>
              </a:rPr>
              <a:t>ServerSocket ()</a:t>
            </a:r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b="1" dirty="0" smtClean="0">
                <a:solidFill>
                  <a:schemeClr val="accent1"/>
                </a:solidFill>
                <a:latin typeface="Courier New" pitchFamily="49" charset="0"/>
              </a:rPr>
              <a:t>ServerSocket (int port)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sv-SE" altLang="ru-RU" b="1" dirty="0" smtClean="0">
                <a:solidFill>
                  <a:schemeClr val="accent1"/>
                </a:solidFill>
                <a:latin typeface="Courier New" pitchFamily="49" charset="0"/>
              </a:rPr>
              <a:t>ServerSocket (int port, int backlog) 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800" dirty="0" err="1" smtClean="0"/>
              <a:t>методи</a:t>
            </a:r>
            <a:endParaRPr lang="ru-RU" altLang="ru-RU" sz="2800" dirty="0" smtClean="0"/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void close ()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Socket accept ()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void bind (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SocketAddress</a:t>
            </a: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 endpoint) 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dirty="0" smtClean="0"/>
              <a:t>Та </a:t>
            </a:r>
            <a:r>
              <a:rPr lang="ru-RU" altLang="ru-RU" dirty="0" err="1" smtClean="0"/>
              <a:t>інші</a:t>
            </a:r>
            <a:r>
              <a:rPr lang="ru-RU" altLang="ru-R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41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Створення</a:t>
            </a:r>
            <a:r>
              <a:rPr lang="ru-RU" altLang="ru-RU" b="1" dirty="0" smtClean="0"/>
              <a:t> серверного сокета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179388" y="1651000"/>
            <a:ext cx="8785225" cy="20653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try { 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serverSocket = new ServerSocket (4444);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} Catch (IOException e) { 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System.out.println (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"Could not listen on port: 4444"); 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System.exit (-1);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} 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179388" y="4027488"/>
            <a:ext cx="8785225" cy="206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Socket clientSocket = null;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try { 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clientSocket = serverSocket.accept ();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} Catch (IOException e) { 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System.out.println ( "Accept failed: 4444");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System.exit (-1);</a:t>
            </a: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14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sz="4000" b="1" dirty="0" smtClean="0"/>
              <a:t>Сервер </a:t>
            </a:r>
            <a:r>
              <a:rPr lang="ru-RU" altLang="ru-RU" sz="4000" b="1" dirty="0" err="1" smtClean="0"/>
              <a:t>паралельної</a:t>
            </a:r>
            <a:r>
              <a:rPr lang="ru-RU" altLang="ru-RU" sz="4000" b="1" dirty="0" smtClean="0"/>
              <a:t> </a:t>
            </a:r>
            <a:r>
              <a:rPr lang="ru-RU" altLang="ru-RU" sz="4000" b="1" dirty="0" err="1" smtClean="0"/>
              <a:t>обробки</a:t>
            </a:r>
            <a:r>
              <a:rPr lang="ru-RU" altLang="ru-RU" sz="4000" b="1" dirty="0" smtClean="0"/>
              <a:t> </a:t>
            </a:r>
            <a:r>
              <a:rPr lang="ru-RU" altLang="ru-RU" sz="4000" b="1" dirty="0" err="1" smtClean="0"/>
              <a:t>запитів</a:t>
            </a:r>
            <a:endParaRPr lang="ru-RU" altLang="ru-RU" sz="4000" b="1" dirty="0" smtClean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400" b="1" dirty="0" err="1" smtClean="0"/>
              <a:t>стадія</a:t>
            </a:r>
            <a:r>
              <a:rPr lang="ru-RU" altLang="ru-RU" sz="2400" b="1" dirty="0" smtClean="0"/>
              <a:t> 1</a:t>
            </a:r>
            <a:br>
              <a:rPr lang="ru-RU" altLang="ru-RU" sz="2400" b="1" dirty="0" smtClean="0"/>
            </a:br>
            <a:r>
              <a:rPr lang="ru-RU" altLang="ru-RU" sz="2400" dirty="0" err="1" smtClean="0"/>
              <a:t>Встановлення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клієнт</a:t>
            </a:r>
            <a:r>
              <a:rPr lang="ru-RU" altLang="ru-RU" sz="2400" dirty="0" smtClean="0"/>
              <a:t>-сервер</a:t>
            </a:r>
          </a:p>
          <a:p>
            <a:pPr lvl="4" algn="l" rtl="0"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b="1" dirty="0" err="1" smtClean="0"/>
              <a:t>стадія</a:t>
            </a:r>
            <a:r>
              <a:rPr lang="ru-RU" altLang="ru-RU" sz="2400" b="1" dirty="0" smtClean="0"/>
              <a:t> 2</a:t>
            </a:r>
            <a:br>
              <a:rPr lang="ru-RU" altLang="ru-RU" sz="2400" b="1" dirty="0" smtClean="0"/>
            </a:br>
            <a:r>
              <a:rPr lang="ru-RU" altLang="ru-RU" sz="2400" dirty="0" smtClean="0"/>
              <a:t>Сервер </a:t>
            </a:r>
            <a:r>
              <a:rPr lang="ru-RU" altLang="ru-RU" sz="2400" dirty="0" err="1" smtClean="0"/>
              <a:t>паралельної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передає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управління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дочірньому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процесу</a:t>
            </a:r>
            <a:endParaRPr lang="ru-RU" altLang="ru-RU" sz="2400" dirty="0" smtClean="0"/>
          </a:p>
          <a:p>
            <a:pPr lvl="4" algn="l" rtl="0"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b="1" dirty="0" err="1" smtClean="0"/>
              <a:t>стадія</a:t>
            </a:r>
            <a:r>
              <a:rPr lang="ru-RU" altLang="ru-RU" sz="2400" b="1" dirty="0" smtClean="0"/>
              <a:t> 3</a:t>
            </a:r>
            <a:br>
              <a:rPr lang="ru-RU" altLang="ru-RU" sz="2400" b="1" dirty="0" smtClean="0"/>
            </a:br>
            <a:r>
              <a:rPr lang="ru-RU" altLang="ru-RU" sz="2400" dirty="0" err="1" smtClean="0"/>
              <a:t>Якщо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під</a:t>
            </a:r>
            <a:r>
              <a:rPr lang="ru-RU" altLang="ru-RU" sz="2400" dirty="0" smtClean="0"/>
              <a:t> час </a:t>
            </a:r>
            <a:r>
              <a:rPr lang="ru-RU" altLang="ru-RU" sz="2400" dirty="0" err="1" smtClean="0"/>
              <a:t>обробки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запиту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надходить</a:t>
            </a:r>
            <a:r>
              <a:rPr lang="ru-RU" altLang="ru-RU" sz="2400" dirty="0" smtClean="0"/>
              <a:t> запит </a:t>
            </a:r>
            <a:r>
              <a:rPr lang="ru-RU" altLang="ru-RU" sz="2400" dirty="0" err="1" smtClean="0"/>
              <a:t>від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іншого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клієнта</a:t>
            </a:r>
            <a:r>
              <a:rPr lang="ru-RU" altLang="ru-RU" sz="2400" dirty="0" smtClean="0"/>
              <a:t>, сервер </a:t>
            </a:r>
            <a:r>
              <a:rPr lang="ru-RU" altLang="ru-RU" sz="2400" dirty="0" err="1" smtClean="0"/>
              <a:t>паралельної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передає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управління</a:t>
            </a:r>
            <a:r>
              <a:rPr lang="ru-RU" altLang="ru-RU" sz="2400" dirty="0" smtClean="0"/>
              <a:t> новому </a:t>
            </a:r>
            <a:r>
              <a:rPr lang="ru-RU" altLang="ru-RU" sz="2400" dirty="0" err="1" smtClean="0"/>
              <a:t>дочірньому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процесу</a:t>
            </a:r>
            <a:endParaRPr lang="ru-RU" altLang="ru-RU" sz="2400" dirty="0" smtClean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92725" y="1844675"/>
            <a:ext cx="3240088" cy="360363"/>
            <a:chOff x="3334" y="1162"/>
            <a:chExt cx="2041" cy="227"/>
          </a:xfrm>
        </p:grpSpPr>
        <p:sp>
          <p:nvSpPr>
            <p:cNvPr id="31765" name="Rectangle 6"/>
            <p:cNvSpPr>
              <a:spLocks noChangeArrowheads="1"/>
            </p:cNvSpPr>
            <p:nvPr/>
          </p:nvSpPr>
          <p:spPr bwMode="auto">
            <a:xfrm>
              <a:off x="3334" y="1162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клієнт 1</a:t>
              </a:r>
            </a:p>
          </p:txBody>
        </p:sp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4695" y="1162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67" name="AutoShape 8"/>
            <p:cNvCxnSpPr>
              <a:cxnSpLocks noChangeShapeType="1"/>
              <a:stCxn id="31765" idx="3"/>
              <a:endCxn id="31766" idx="1"/>
            </p:cNvCxnSpPr>
            <p:nvPr/>
          </p:nvCxnSpPr>
          <p:spPr bwMode="auto">
            <a:xfrm>
              <a:off x="4030" y="1276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92725" y="2817813"/>
            <a:ext cx="3240088" cy="1042987"/>
            <a:chOff x="3334" y="1775"/>
            <a:chExt cx="2041" cy="657"/>
          </a:xfrm>
        </p:grpSpPr>
        <p:sp>
          <p:nvSpPr>
            <p:cNvPr id="31760" name="Rectangle 9"/>
            <p:cNvSpPr>
              <a:spLocks noChangeArrowheads="1"/>
            </p:cNvSpPr>
            <p:nvPr/>
          </p:nvSpPr>
          <p:spPr bwMode="auto">
            <a:xfrm>
              <a:off x="3334" y="220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клієнт 1</a:t>
              </a:r>
            </a:p>
          </p:txBody>
        </p:sp>
        <p:sp>
          <p:nvSpPr>
            <p:cNvPr id="31761" name="Rectangle 10"/>
            <p:cNvSpPr>
              <a:spLocks noChangeArrowheads="1"/>
            </p:cNvSpPr>
            <p:nvPr/>
          </p:nvSpPr>
          <p:spPr bwMode="auto">
            <a:xfrm>
              <a:off x="4695" y="220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дочірній</a:t>
              </a:r>
            </a:p>
            <a:p>
              <a:pPr algn="ctr" rtl="0" eaLnBrk="1" hangingPunct="1"/>
              <a:r>
                <a:rPr lang="ru-RU" altLang="ru-RU" sz="1200" b="1"/>
                <a:t>процес 1</a:t>
              </a:r>
            </a:p>
          </p:txBody>
        </p:sp>
        <p:cxnSp>
          <p:nvCxnSpPr>
            <p:cNvPr id="31762" name="AutoShape 11"/>
            <p:cNvCxnSpPr>
              <a:cxnSpLocks noChangeShapeType="1"/>
              <a:stCxn id="31760" idx="3"/>
              <a:endCxn id="31761" idx="1"/>
            </p:cNvCxnSpPr>
            <p:nvPr/>
          </p:nvCxnSpPr>
          <p:spPr bwMode="auto">
            <a:xfrm>
              <a:off x="4030" y="2319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4694" y="1775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64" name="AutoShape 14"/>
            <p:cNvCxnSpPr>
              <a:cxnSpLocks noChangeShapeType="1"/>
              <a:stCxn id="31763" idx="2"/>
              <a:endCxn id="31761" idx="0"/>
            </p:cNvCxnSpPr>
            <p:nvPr/>
          </p:nvCxnSpPr>
          <p:spPr bwMode="auto">
            <a:xfrm>
              <a:off x="5034" y="2018"/>
              <a:ext cx="1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291138" y="4292600"/>
            <a:ext cx="3265487" cy="1728788"/>
            <a:chOff x="3333" y="2704"/>
            <a:chExt cx="2057" cy="1089"/>
          </a:xfrm>
        </p:grpSpPr>
        <p:sp>
          <p:nvSpPr>
            <p:cNvPr id="31752" name="Rectangle 20"/>
            <p:cNvSpPr>
              <a:spLocks noChangeArrowheads="1"/>
            </p:cNvSpPr>
            <p:nvPr/>
          </p:nvSpPr>
          <p:spPr bwMode="auto">
            <a:xfrm>
              <a:off x="3333" y="313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клієнт 1</a:t>
              </a:r>
            </a:p>
          </p:txBody>
        </p:sp>
        <p:sp>
          <p:nvSpPr>
            <p:cNvPr id="31753" name="Rectangle 21"/>
            <p:cNvSpPr>
              <a:spLocks noChangeArrowheads="1"/>
            </p:cNvSpPr>
            <p:nvPr/>
          </p:nvSpPr>
          <p:spPr bwMode="auto">
            <a:xfrm>
              <a:off x="4694" y="313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дочірній</a:t>
              </a:r>
            </a:p>
            <a:p>
              <a:pPr algn="ctr" rtl="0" eaLnBrk="1" hangingPunct="1"/>
              <a:r>
                <a:rPr lang="ru-RU" altLang="ru-RU" sz="1200" b="1"/>
                <a:t>процес 1</a:t>
              </a:r>
            </a:p>
          </p:txBody>
        </p:sp>
        <p:cxnSp>
          <p:nvCxnSpPr>
            <p:cNvPr id="31754" name="AutoShape 22"/>
            <p:cNvCxnSpPr>
              <a:cxnSpLocks noChangeShapeType="1"/>
              <a:stCxn id="31752" idx="3"/>
              <a:endCxn id="31753" idx="1"/>
            </p:cNvCxnSpPr>
            <p:nvPr/>
          </p:nvCxnSpPr>
          <p:spPr bwMode="auto">
            <a:xfrm>
              <a:off x="4029" y="3248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5" name="Rectangle 23"/>
            <p:cNvSpPr>
              <a:spLocks noChangeArrowheads="1"/>
            </p:cNvSpPr>
            <p:nvPr/>
          </p:nvSpPr>
          <p:spPr bwMode="auto">
            <a:xfrm>
              <a:off x="4693" y="2704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сервер</a:t>
              </a:r>
            </a:p>
          </p:txBody>
        </p:sp>
        <p:cxnSp>
          <p:nvCxnSpPr>
            <p:cNvPr id="31756" name="AutoShape 24"/>
            <p:cNvCxnSpPr>
              <a:cxnSpLocks noChangeShapeType="1"/>
              <a:stCxn id="31755" idx="3"/>
              <a:endCxn id="31758" idx="3"/>
            </p:cNvCxnSpPr>
            <p:nvPr/>
          </p:nvCxnSpPr>
          <p:spPr bwMode="auto">
            <a:xfrm>
              <a:off x="5389" y="2818"/>
              <a:ext cx="1" cy="862"/>
            </a:xfrm>
            <a:prstGeom prst="curvedConnector3">
              <a:avLst>
                <a:gd name="adj1" fmla="val 129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7" name="Rectangle 25"/>
            <p:cNvSpPr>
              <a:spLocks noChangeArrowheads="1"/>
            </p:cNvSpPr>
            <p:nvPr/>
          </p:nvSpPr>
          <p:spPr bwMode="auto">
            <a:xfrm>
              <a:off x="3333" y="3566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клієнт 2</a:t>
              </a: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4694" y="3566"/>
              <a:ext cx="680" cy="2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ru-RU" altLang="ru-RU" sz="1200" b="1"/>
                <a:t>дочірній</a:t>
              </a:r>
            </a:p>
            <a:p>
              <a:pPr algn="ctr" rtl="0" eaLnBrk="1" hangingPunct="1"/>
              <a:r>
                <a:rPr lang="ru-RU" altLang="ru-RU" sz="1200" b="1"/>
                <a:t>процес 2</a:t>
              </a:r>
            </a:p>
          </p:txBody>
        </p:sp>
        <p:cxnSp>
          <p:nvCxnSpPr>
            <p:cNvPr id="31759" name="AutoShape 27"/>
            <p:cNvCxnSpPr>
              <a:cxnSpLocks noChangeShapeType="1"/>
              <a:stCxn id="31757" idx="3"/>
              <a:endCxn id="31758" idx="1"/>
            </p:cNvCxnSpPr>
            <p:nvPr/>
          </p:nvCxnSpPr>
          <p:spPr bwMode="auto">
            <a:xfrm>
              <a:off x="4029" y="3680"/>
              <a:ext cx="64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027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Дейтаграмми</a:t>
            </a:r>
            <a:endParaRPr lang="ru-RU" altLang="ru-RU" b="1" dirty="0" smtClean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algn="l" rtl="0" eaLnBrk="1" hangingPunct="1"/>
            <a:endParaRPr lang="ru-RU" altLang="ru-RU" b="1" dirty="0" smtClean="0">
              <a:solidFill>
                <a:schemeClr val="accent1"/>
              </a:solidFill>
            </a:endParaRPr>
          </a:p>
          <a:p>
            <a:pPr algn="l" rtl="0" eaLnBrk="1" hangingPunct="1"/>
            <a:r>
              <a:rPr lang="ru-RU" altLang="ru-RU" b="1" dirty="0" smtClean="0">
                <a:solidFill>
                  <a:schemeClr val="accent1"/>
                </a:solidFill>
              </a:rPr>
              <a:t>дейтаграмма</a:t>
            </a:r>
            <a:r>
              <a:rPr lang="ru-RU" altLang="ru-RU" dirty="0" smtClean="0"/>
              <a:t> - </a:t>
            </a:r>
            <a:r>
              <a:rPr lang="ru-RU" altLang="ru-RU" dirty="0" err="1" smtClean="0"/>
              <a:t>незалежне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самодостатнє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повідомлення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що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посилається</a:t>
            </a:r>
            <a:r>
              <a:rPr lang="ru-RU" altLang="ru-RU" dirty="0" smtClean="0"/>
              <a:t> по </a:t>
            </a:r>
            <a:r>
              <a:rPr lang="ru-RU" altLang="ru-RU" dirty="0" err="1" smtClean="0"/>
              <a:t>мережі</a:t>
            </a:r>
            <a:r>
              <a:rPr lang="ru-RU" altLang="ru-RU" dirty="0" smtClean="0"/>
              <a:t>, чия доставка, час (порядок) доставки і </a:t>
            </a:r>
            <a:r>
              <a:rPr lang="ru-RU" altLang="ru-RU" dirty="0" err="1" smtClean="0"/>
              <a:t>вміст</a:t>
            </a:r>
            <a:r>
              <a:rPr lang="ru-RU" altLang="ru-RU" dirty="0" smtClean="0"/>
              <a:t> не </a:t>
            </a:r>
            <a:r>
              <a:rPr lang="ru-RU" altLang="ru-RU" dirty="0" err="1" smtClean="0"/>
              <a:t>гарантуються</a:t>
            </a:r>
            <a:endParaRPr lang="ru-RU" altLang="ru-RU" dirty="0" smtClean="0"/>
          </a:p>
          <a:p>
            <a:pPr algn="l" rtl="0" eaLnBrk="1" hangingPunct="1"/>
            <a:endParaRPr lang="en-US" altLang="ru-RU" dirty="0" smtClean="0"/>
          </a:p>
          <a:p>
            <a:pPr algn="l" rtl="0" eaLnBrk="1" hangingPunct="1"/>
            <a:r>
              <a:rPr lang="ru-RU" altLang="ru-RU" dirty="0" err="1" smtClean="0"/>
              <a:t>Можуть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використовуватися</a:t>
            </a:r>
            <a:r>
              <a:rPr lang="ru-RU" altLang="ru-RU" dirty="0" smtClean="0"/>
              <a:t> як для </a:t>
            </a:r>
            <a:r>
              <a:rPr lang="ru-RU" altLang="ru-RU" dirty="0" err="1" smtClean="0"/>
              <a:t>адресної</a:t>
            </a:r>
            <a:r>
              <a:rPr lang="ru-RU" altLang="ru-RU" dirty="0" smtClean="0"/>
              <a:t>, так і для </a:t>
            </a:r>
            <a:r>
              <a:rPr lang="ru-RU" altLang="ru-RU" dirty="0" err="1" smtClean="0"/>
              <a:t>широкомовної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розсилки</a:t>
            </a:r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17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rtl="0" eaLnBrk="1" hangingPunct="1"/>
            <a:r>
              <a:rPr lang="ru-RU" altLang="ru-RU" b="1" dirty="0" err="1" smtClean="0"/>
              <a:t>Клас</a:t>
            </a:r>
            <a:r>
              <a:rPr lang="ru-RU" altLang="ru-RU" b="1" dirty="0" smtClean="0"/>
              <a:t> </a:t>
            </a:r>
            <a:r>
              <a:rPr lang="en-US" altLang="ru-RU" b="1" dirty="0" err="1" smtClean="0"/>
              <a:t>DatagramPacket</a:t>
            </a:r>
            <a:endParaRPr lang="ru-RU" altLang="ru-RU" b="1" dirty="0" smtClean="0"/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229600" cy="5616624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Екземпляри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класу</a:t>
            </a:r>
            <a:r>
              <a:rPr lang="ru-RU" altLang="ru-RU" sz="2400" dirty="0" smtClean="0"/>
              <a:t> є прототипами </a:t>
            </a:r>
            <a:r>
              <a:rPr lang="ru-RU" altLang="ru-RU" sz="2400" dirty="0" err="1" smtClean="0"/>
              <a:t>дейтаграм-повідомлень</a:t>
            </a: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конструктори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DatagramPacket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(byte []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buf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offset,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length,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address,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port)</a:t>
            </a:r>
            <a:r>
              <a:rPr lang="en-US" altLang="ru-RU" sz="2400" dirty="0" smtClean="0">
                <a:solidFill>
                  <a:schemeClr val="accent1"/>
                </a:solidFill>
              </a:rPr>
              <a:t> </a:t>
            </a:r>
            <a:endParaRPr lang="ru-RU" altLang="ru-RU" sz="2400" dirty="0" smtClean="0">
              <a:solidFill>
                <a:schemeClr val="accent1"/>
              </a:solidFill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Та </a:t>
            </a:r>
            <a:r>
              <a:rPr lang="ru-RU" altLang="ru-RU" sz="2400" dirty="0" err="1" smtClean="0"/>
              <a:t>інші</a:t>
            </a:r>
            <a:r>
              <a:rPr lang="ru-RU" altLang="ru-RU" sz="2400" dirty="0" smtClean="0"/>
              <a:t>…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методи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byte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[]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getData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getLength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getOffset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getSocketAddress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setSocketAddress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setData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byte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[]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buf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offset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length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Та </a:t>
            </a:r>
            <a:r>
              <a:rPr lang="ru-RU" altLang="ru-RU" sz="2400" dirty="0" err="1" smtClean="0"/>
              <a:t>інші</a:t>
            </a:r>
            <a:r>
              <a:rPr lang="ru-RU" altLang="ru-RU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42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Модель </a:t>
            </a:r>
            <a:r>
              <a:rPr lang="en-US" altLang="ru-RU" b="1" dirty="0" smtClean="0"/>
              <a:t>OSI</a:t>
            </a:r>
            <a:endParaRPr lang="ru-RU" altLang="ru-RU" b="1" dirty="0" smtClean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рівень додатків </a:t>
            </a:r>
            <a:r>
              <a:rPr lang="ru-RU" altLang="ru-RU" sz="2800" dirty="0" smtClean="0"/>
              <a:t>(</a:t>
            </a:r>
            <a:r>
              <a:rPr lang="en-US" altLang="ru-RU" sz="2800" dirty="0" smtClean="0"/>
              <a:t>layer </a:t>
            </a:r>
            <a:r>
              <a:rPr lang="ru-RU" altLang="ru-RU" sz="2800" dirty="0" smtClean="0"/>
              <a:t>7,</a:t>
            </a:r>
            <a:r>
              <a:rPr lang="en-US" altLang="ru-RU" sz="2800" dirty="0" smtClean="0"/>
              <a:t> data</a:t>
            </a:r>
            <a:r>
              <a:rPr lang="ru-RU" altLang="ru-RU" sz="2800" dirty="0" smtClean="0"/>
              <a:t>)</a:t>
            </a:r>
          </a:p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рівень представлення</a:t>
            </a:r>
            <a:r>
              <a:rPr lang="en-US" altLang="ru-RU" dirty="0" smtClean="0"/>
              <a:t>  </a:t>
            </a:r>
            <a:r>
              <a:rPr lang="ru-RU" altLang="ru-RU" sz="2800" dirty="0" smtClean="0"/>
              <a:t>(</a:t>
            </a:r>
            <a:r>
              <a:rPr lang="en-US" altLang="ru-RU" sz="2800" dirty="0" smtClean="0"/>
              <a:t>layer 6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data</a:t>
            </a:r>
            <a:r>
              <a:rPr lang="ru-RU" altLang="ru-RU" sz="2800" dirty="0" smtClean="0"/>
              <a:t>)</a:t>
            </a:r>
            <a:endParaRPr lang="ru-RU" altLang="ru-RU" dirty="0" smtClean="0"/>
          </a:p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сеансовий рівень</a:t>
            </a:r>
            <a:r>
              <a:rPr lang="en-US" altLang="ru-RU" dirty="0" smtClean="0"/>
              <a:t> </a:t>
            </a:r>
            <a:r>
              <a:rPr lang="en-US" altLang="ru-RU" sz="2800" dirty="0" smtClean="0"/>
              <a:t>(Layer 5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data)</a:t>
            </a:r>
            <a:endParaRPr lang="ru-RU" altLang="ru-RU" dirty="0" smtClean="0"/>
          </a:p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транспортний рівень</a:t>
            </a:r>
            <a:r>
              <a:rPr lang="en-US" altLang="ru-RU" dirty="0" smtClean="0"/>
              <a:t>  </a:t>
            </a:r>
            <a:r>
              <a:rPr lang="en-US" altLang="ru-RU" sz="2800" dirty="0" smtClean="0"/>
              <a:t>(layer 4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segment)</a:t>
            </a:r>
            <a:endParaRPr lang="ru-RU" altLang="ru-RU" dirty="0" smtClean="0"/>
          </a:p>
          <a:p>
            <a:pPr algn="l" rtl="0" eaLnBrk="1" hangingPunct="1">
              <a:spcBef>
                <a:spcPct val="30000"/>
              </a:spcBef>
            </a:pPr>
            <a:r>
              <a:rPr lang="uk-UA" altLang="ru-RU" dirty="0"/>
              <a:t>м</a:t>
            </a:r>
            <a:r>
              <a:rPr lang="ru-RU" altLang="ru-RU" dirty="0" err="1" smtClean="0"/>
              <a:t>ережевий</a:t>
            </a:r>
            <a:r>
              <a:rPr lang="ru-RU" altLang="ru-RU" dirty="0" smtClean="0"/>
              <a:t> рівень</a:t>
            </a:r>
            <a:r>
              <a:rPr lang="en-US" altLang="ru-RU" dirty="0" smtClean="0"/>
              <a:t> </a:t>
            </a:r>
            <a:r>
              <a:rPr lang="en-US" altLang="ru-RU" sz="2800" dirty="0" smtClean="0"/>
              <a:t>(Layer 3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packet)</a:t>
            </a:r>
            <a:endParaRPr lang="ru-RU" altLang="ru-RU" sz="2800" dirty="0" smtClean="0"/>
          </a:p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рівень з'єднання</a:t>
            </a:r>
            <a:r>
              <a:rPr lang="en-US" altLang="ru-RU" dirty="0" smtClean="0"/>
              <a:t> </a:t>
            </a:r>
            <a:r>
              <a:rPr lang="en-US" altLang="ru-RU" sz="2800" dirty="0" smtClean="0"/>
              <a:t>(Layer 2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frame)</a:t>
            </a:r>
            <a:endParaRPr lang="ru-RU" altLang="ru-RU" sz="2800" dirty="0" smtClean="0"/>
          </a:p>
          <a:p>
            <a:pPr algn="l" rtl="0" eaLnBrk="1" hangingPunct="1">
              <a:spcBef>
                <a:spcPct val="30000"/>
              </a:spcBef>
            </a:pPr>
            <a:r>
              <a:rPr lang="ru-RU" altLang="ru-RU" dirty="0" smtClean="0"/>
              <a:t>фізичний рівень</a:t>
            </a:r>
            <a:r>
              <a:rPr lang="en-US" altLang="ru-RU" dirty="0" smtClean="0"/>
              <a:t> </a:t>
            </a:r>
            <a:r>
              <a:rPr lang="en-US" altLang="ru-RU" sz="2800" dirty="0" smtClean="0"/>
              <a:t>(Layer 1</a:t>
            </a:r>
            <a:r>
              <a:rPr lang="ru-RU" altLang="ru-RU" sz="2800" dirty="0" smtClean="0"/>
              <a:t>,</a:t>
            </a:r>
            <a:r>
              <a:rPr lang="en-US" altLang="ru-RU" sz="2800" dirty="0" smtClean="0"/>
              <a:t> bit)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10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rtl="0" eaLnBrk="1" hangingPunct="1"/>
            <a:r>
              <a:rPr lang="ru-RU" altLang="ru-RU" b="1" dirty="0" err="1"/>
              <a:t>К</a:t>
            </a:r>
            <a:r>
              <a:rPr lang="ru-RU" altLang="ru-RU" b="1" dirty="0" err="1" smtClean="0"/>
              <a:t>лас</a:t>
            </a:r>
            <a:r>
              <a:rPr lang="ru-RU" altLang="ru-RU" b="1" dirty="0" smtClean="0"/>
              <a:t> </a:t>
            </a:r>
            <a:r>
              <a:rPr lang="en-US" altLang="ru-RU" b="1" dirty="0" err="1" smtClean="0"/>
              <a:t>DatagramSocket</a:t>
            </a:r>
            <a:endParaRPr lang="ru-RU" altLang="ru-RU" b="1" dirty="0" smtClean="0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84976" cy="5145435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err="1" smtClean="0"/>
              <a:t>Примірники</a:t>
            </a:r>
            <a:r>
              <a:rPr lang="ru-RU" altLang="ru-RU" sz="2400" dirty="0" smtClean="0"/>
              <a:t> не є </a:t>
            </a:r>
            <a:r>
              <a:rPr lang="ru-RU" altLang="ru-RU" sz="2400" dirty="0" err="1" smtClean="0"/>
              <a:t>орієнтованими</a:t>
            </a:r>
            <a:r>
              <a:rPr lang="ru-RU" altLang="ru-RU" sz="2400" dirty="0" smtClean="0"/>
              <a:t> на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сокетами</a:t>
            </a:r>
          </a:p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err="1" smtClean="0"/>
              <a:t>конструктори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sv-SE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DatagramSocket ()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sv-SE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DatagramSocket (int port, InetAddress laddr)</a:t>
            </a:r>
            <a:endParaRPr lang="ru-RU" alt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smtClean="0"/>
              <a:t>Та </a:t>
            </a:r>
            <a:r>
              <a:rPr lang="ru-RU" altLang="ru-RU" sz="2400" dirty="0" err="1" smtClean="0"/>
              <a:t>інші</a:t>
            </a:r>
            <a:r>
              <a:rPr lang="ru-RU" altLang="ru-RU" sz="2400" dirty="0" smtClean="0"/>
              <a:t>…</a:t>
            </a:r>
            <a:endParaRPr lang="sv-SE" altLang="ru-RU" sz="2400" dirty="0" smtClean="0"/>
          </a:p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err="1" smtClean="0"/>
              <a:t>методи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bind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SocketAddress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addr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close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connect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InetAddress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address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,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port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send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DatagramPacket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p)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receive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DatagramPacket</a:t>
            </a:r>
            <a:r>
              <a:rPr lang="ru-RU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p) 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smtClean="0"/>
              <a:t>Та </a:t>
            </a:r>
            <a:r>
              <a:rPr lang="ru-RU" altLang="ru-RU" sz="2400" dirty="0" err="1" smtClean="0"/>
              <a:t>інші</a:t>
            </a:r>
            <a:r>
              <a:rPr lang="ru-RU" altLang="ru-RU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8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Передача дейтаграмм</a:t>
            </a:r>
          </a:p>
        </p:txBody>
      </p:sp>
      <p:pic>
        <p:nvPicPr>
          <p:cNvPr id="830468" name="Picture 4" descr="datagram-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8" b="83464"/>
          <a:stretch>
            <a:fillRect/>
          </a:stretch>
        </p:blipFill>
        <p:spPr bwMode="auto">
          <a:xfrm>
            <a:off x="466725" y="1962150"/>
            <a:ext cx="8147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pPr rtl="0" eaLnBrk="1" hangingPunct="1"/>
            <a:r>
              <a:rPr lang="en-US" altLang="ru-RU" b="1" dirty="0" smtClean="0"/>
              <a:t>Uniform</a:t>
            </a:r>
            <a:r>
              <a:rPr lang="en-US" altLang="ru-RU" dirty="0" smtClean="0"/>
              <a:t> </a:t>
            </a:r>
            <a:r>
              <a:rPr lang="en-US" altLang="ru-RU" b="1" dirty="0" smtClean="0"/>
              <a:t>Resource Locator</a:t>
            </a:r>
            <a:endParaRPr lang="ru-RU" altLang="ru-RU" b="1" dirty="0" smtClean="0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4704"/>
            <a:ext cx="8780462" cy="4535959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400" dirty="0" smtClean="0"/>
              <a:t>URL - </a:t>
            </a:r>
            <a:r>
              <a:rPr lang="ru-RU" altLang="ru-RU" sz="2400" dirty="0" smtClean="0"/>
              <a:t>адреса ресурсу в </a:t>
            </a:r>
            <a:r>
              <a:rPr lang="ru-RU" altLang="ru-RU" sz="2400" dirty="0" err="1" smtClean="0"/>
              <a:t>Інтернет</a:t>
            </a: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>
                <a:solidFill>
                  <a:schemeClr val="accent1"/>
                </a:solidFill>
              </a:rPr>
              <a:t>ім'я</a:t>
            </a:r>
            <a:r>
              <a:rPr lang="ru-RU" altLang="ru-RU" sz="2400" dirty="0" smtClean="0">
                <a:solidFill>
                  <a:schemeClr val="accent1"/>
                </a:solidFill>
              </a:rPr>
              <a:t> протоколу</a:t>
            </a:r>
            <a:br>
              <a:rPr lang="ru-RU" altLang="ru-RU" sz="2400" dirty="0" smtClean="0">
                <a:solidFill>
                  <a:schemeClr val="accent1"/>
                </a:solidFill>
              </a:rPr>
            </a:br>
            <a:r>
              <a:rPr lang="ru-RU" altLang="ru-RU" sz="2400" dirty="0" smtClean="0"/>
              <a:t>Протокол, </a:t>
            </a:r>
            <a:r>
              <a:rPr lang="ru-RU" altLang="ru-RU" sz="2400" dirty="0" err="1" smtClean="0"/>
              <a:t>який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використовується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/>
              <a:t>зв'язку</a:t>
            </a:r>
            <a:endParaRPr lang="en-US" altLang="ru-RU" sz="2400" dirty="0" smtClean="0"/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>
                <a:solidFill>
                  <a:schemeClr val="accent1"/>
                </a:solidFill>
              </a:rPr>
              <a:t>ім'я</a:t>
            </a:r>
            <a:r>
              <a:rPr lang="ru-RU" altLang="ru-RU" sz="2400" dirty="0" smtClean="0">
                <a:solidFill>
                  <a:schemeClr val="accent1"/>
                </a:solidFill>
              </a:rPr>
              <a:t> хоста</a:t>
            </a:r>
            <a:br>
              <a:rPr lang="ru-RU" altLang="ru-RU" sz="2400" dirty="0" smtClean="0">
                <a:solidFill>
                  <a:schemeClr val="accent1"/>
                </a:solidFill>
              </a:rPr>
            </a:br>
            <a:r>
              <a:rPr lang="ru-RU" altLang="ru-RU" sz="2400" dirty="0" err="1" smtClean="0"/>
              <a:t>Ім'я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комп'ютера</a:t>
            </a:r>
            <a:r>
              <a:rPr lang="ru-RU" altLang="ru-RU" sz="2400" dirty="0" smtClean="0"/>
              <a:t>, на </a:t>
            </a:r>
            <a:r>
              <a:rPr lang="ru-RU" altLang="ru-RU" sz="2400" dirty="0" err="1" smtClean="0"/>
              <a:t>якому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розташований</a:t>
            </a:r>
            <a:r>
              <a:rPr lang="ru-RU" altLang="ru-RU" sz="2400" dirty="0" smtClean="0"/>
              <a:t> ресурс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>
                <a:solidFill>
                  <a:schemeClr val="accent1"/>
                </a:solidFill>
              </a:rPr>
              <a:t>ім'я</a:t>
            </a:r>
            <a:r>
              <a:rPr lang="ru-RU" altLang="ru-RU" sz="2400" dirty="0" smtClean="0">
                <a:solidFill>
                  <a:schemeClr val="accent1"/>
                </a:solidFill>
              </a:rPr>
              <a:t> файлу</a:t>
            </a:r>
            <a:br>
              <a:rPr lang="ru-RU" altLang="ru-RU" sz="2400" dirty="0" smtClean="0">
                <a:solidFill>
                  <a:schemeClr val="accent1"/>
                </a:solidFill>
              </a:rPr>
            </a:br>
            <a:r>
              <a:rPr lang="ru-RU" altLang="ru-RU" sz="2400" dirty="0" smtClean="0"/>
              <a:t>Шлях до файлу на </a:t>
            </a:r>
            <a:r>
              <a:rPr lang="ru-RU" altLang="ru-RU" sz="2400" dirty="0" err="1" smtClean="0"/>
              <a:t>комп'ютері</a:t>
            </a: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smtClean="0">
                <a:solidFill>
                  <a:schemeClr val="accent1"/>
                </a:solidFill>
              </a:rPr>
              <a:t>номер порту</a:t>
            </a:r>
            <a:br>
              <a:rPr lang="ru-RU" altLang="ru-RU" sz="2400" dirty="0" smtClean="0">
                <a:solidFill>
                  <a:schemeClr val="accent1"/>
                </a:solidFill>
              </a:rPr>
            </a:br>
            <a:r>
              <a:rPr lang="ru-RU" altLang="ru-RU" sz="2400" dirty="0" smtClean="0"/>
              <a:t>Номер порту для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(</a:t>
            </a:r>
            <a:r>
              <a:rPr lang="ru-RU" altLang="ru-RU" sz="2400" dirty="0" err="1" smtClean="0"/>
              <a:t>необов'язковий</a:t>
            </a:r>
            <a:r>
              <a:rPr lang="ru-RU" altLang="ru-RU" sz="2400" dirty="0" smtClean="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>
                <a:solidFill>
                  <a:schemeClr val="accent1"/>
                </a:solidFill>
              </a:rPr>
              <a:t>Посилання</a:t>
            </a:r>
            <a:r>
              <a:rPr lang="ru-RU" altLang="ru-RU" sz="2400" dirty="0" smtClean="0">
                <a:solidFill>
                  <a:schemeClr val="accent1"/>
                </a:solidFill>
              </a:rPr>
              <a:t/>
            </a:r>
            <a:br>
              <a:rPr lang="ru-RU" altLang="ru-RU" sz="2400" dirty="0" smtClean="0">
                <a:solidFill>
                  <a:schemeClr val="accent1"/>
                </a:solidFill>
              </a:rPr>
            </a:br>
            <a:r>
              <a:rPr lang="ru-RU" altLang="ru-RU" sz="2400" dirty="0" err="1" smtClean="0"/>
              <a:t>Посилання</a:t>
            </a:r>
            <a:r>
              <a:rPr lang="ru-RU" altLang="ru-RU" sz="2400" dirty="0" smtClean="0"/>
              <a:t> на </a:t>
            </a:r>
            <a:r>
              <a:rPr lang="ru-RU" altLang="ru-RU" sz="2400" dirty="0" err="1" smtClean="0"/>
              <a:t>обробник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роботи</a:t>
            </a:r>
            <a:r>
              <a:rPr lang="ru-RU" altLang="ru-RU" sz="2400" dirty="0" smtClean="0"/>
              <a:t> з протоколом (</a:t>
            </a:r>
            <a:r>
              <a:rPr lang="ru-RU" altLang="ru-RU" sz="2400" dirty="0" err="1" smtClean="0"/>
              <a:t>необов'язкова</a:t>
            </a:r>
            <a:r>
              <a:rPr lang="ru-RU" altLang="ru-RU" sz="2400" dirty="0" smtClean="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Може</a:t>
            </a:r>
            <a:r>
              <a:rPr lang="ru-RU" altLang="ru-RU" sz="2400" dirty="0" smtClean="0"/>
              <a:t> бути </a:t>
            </a:r>
            <a:r>
              <a:rPr lang="ru-RU" altLang="ru-RU" sz="2400" dirty="0" err="1" smtClean="0"/>
              <a:t>абсолютним</a:t>
            </a:r>
            <a:r>
              <a:rPr lang="ru-RU" altLang="ru-RU" sz="2400" dirty="0" smtClean="0"/>
              <a:t> і </a:t>
            </a:r>
            <a:r>
              <a:rPr lang="ru-RU" altLang="ru-RU" sz="2400" dirty="0" err="1" smtClean="0"/>
              <a:t>відносним</a:t>
            </a:r>
            <a:endParaRPr lang="ru-RU" altLang="ru-RU" sz="2400" dirty="0" smtClean="0"/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URL gamelan = new URL ( "http", "www.gamelan.com", 80,</a:t>
            </a:r>
            <a:endParaRPr lang="ru-RU" altLang="ru-RU" b="1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 "Pages / Gamelan.network.html");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6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err="1" smtClean="0"/>
              <a:t>Пряме</a:t>
            </a:r>
            <a:r>
              <a:rPr lang="ru-RU" altLang="ru-RU" b="1" dirty="0" smtClean="0"/>
              <a:t> </a:t>
            </a:r>
            <a:r>
              <a:rPr lang="ru-RU" altLang="ru-RU" b="1" dirty="0" err="1" smtClean="0"/>
              <a:t>читання</a:t>
            </a:r>
            <a:r>
              <a:rPr lang="ru-RU" altLang="ru-RU" b="1" dirty="0" smtClean="0"/>
              <a:t> з </a:t>
            </a:r>
            <a:r>
              <a:rPr lang="en-US" altLang="ru-RU" b="1" dirty="0" smtClean="0"/>
              <a:t>URL</a:t>
            </a:r>
            <a:endParaRPr lang="ru-RU" altLang="ru-RU" b="1" dirty="0" smtClean="0"/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import java.net. *;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import java.io. *;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public class URLReader {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public static void main (String [] args) throws Exception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{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U</a:t>
            </a:r>
            <a:r>
              <a:rPr lang="ru-RU" altLang="ru-RU" b="1">
                <a:latin typeface="Courier New" pitchFamily="49" charset="0"/>
              </a:rPr>
              <a:t>RL yahoo = new URL ( "http://www.yahoo.com/");</a:t>
            </a:r>
            <a:r>
              <a:rPr lang="en-US" altLang="ru-RU" b="1">
                <a:latin typeface="Courier New" pitchFamily="49" charset="0"/>
              </a:rPr>
              <a:t> 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BufferedReader in = new BufferedReader (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new InputStreamReader (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</a:t>
            </a:r>
            <a:r>
              <a:rPr lang="ru-RU" altLang="ru-RU" b="1">
                <a:solidFill>
                  <a:schemeClr val="accent1"/>
                </a:solidFill>
                <a:latin typeface="Courier New" pitchFamily="49" charset="0"/>
              </a:rPr>
              <a:t>yahoo.openStream ()</a:t>
            </a:r>
            <a:r>
              <a:rPr lang="ru-RU" altLang="ru-RU" b="1">
                <a:latin typeface="Courier New" pitchFamily="49" charset="0"/>
              </a:rPr>
              <a:t>));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</a:t>
            </a:r>
            <a:r>
              <a:rPr lang="ru-RU" altLang="ru-RU" b="1">
                <a:latin typeface="Courier New" pitchFamily="49" charset="0"/>
              </a:rPr>
              <a:t>String inputLine;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while ((inputLine = in.readLine ())! = null)</a:t>
            </a: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</a:t>
            </a:r>
            <a:r>
              <a:rPr lang="ru-RU" altLang="ru-RU" b="1">
                <a:latin typeface="Courier New" pitchFamily="49" charset="0"/>
              </a:rPr>
              <a:t>System.out.println (inputLine);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</a:t>
            </a:r>
            <a:r>
              <a:rPr lang="ru-RU" altLang="ru-RU" b="1">
                <a:latin typeface="Courier New" pitchFamily="49" charset="0"/>
              </a:rPr>
              <a:t>in.close ();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>
                <a:latin typeface="Courier New" pitchFamily="49" charset="0"/>
              </a:rPr>
              <a:t> </a:t>
            </a:r>
            <a:r>
              <a:rPr lang="ru-RU" altLang="ru-RU" b="1">
                <a:latin typeface="Courier New" pitchFamily="49" charset="0"/>
              </a:rPr>
              <a:t>}</a:t>
            </a:r>
            <a:endParaRPr lang="en-US" altLang="ru-RU" b="1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>
                <a:latin typeface="Courier New" pitchFamily="49" charset="0"/>
              </a:rPr>
              <a:t>}</a:t>
            </a:r>
            <a:r>
              <a:rPr lang="ru-RU" altLang="ru-RU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8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ru-RU" altLang="ru-RU" sz="4000" b="1" dirty="0" err="1" smtClean="0"/>
              <a:t>Читання</a:t>
            </a:r>
            <a:r>
              <a:rPr lang="ru-RU" altLang="ru-RU" sz="4000" b="1" dirty="0" smtClean="0"/>
              <a:t> з </a:t>
            </a:r>
            <a:r>
              <a:rPr lang="en-US" altLang="ru-RU" sz="4000" b="1" dirty="0" smtClean="0"/>
              <a:t>URL</a:t>
            </a:r>
            <a:r>
              <a:rPr lang="ru-RU" altLang="ru-RU" sz="4000" b="1" dirty="0" smtClean="0"/>
              <a:t>-</a:t>
            </a:r>
            <a:r>
              <a:rPr lang="ru-RU" altLang="ru-RU" sz="4000" b="1" dirty="0" err="1" smtClean="0"/>
              <a:t>з’єднання</a:t>
            </a:r>
            <a:endParaRPr lang="ru-RU" altLang="ru-RU" sz="4000" b="1" dirty="0" smtClean="0"/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ru-RU" altLang="ru-RU" b="1" dirty="0" err="1">
                <a:latin typeface="Courier New" pitchFamily="49" charset="0"/>
              </a:rPr>
              <a:t>import</a:t>
            </a:r>
            <a:r>
              <a:rPr lang="ru-RU" altLang="ru-RU" b="1" dirty="0">
                <a:latin typeface="Courier New" pitchFamily="49" charset="0"/>
              </a:rPr>
              <a:t> java.net. *;</a:t>
            </a:r>
          </a:p>
          <a:p>
            <a:pPr algn="l" rtl="0" eaLnBrk="1" hangingPunct="1"/>
            <a:r>
              <a:rPr lang="ru-RU" altLang="ru-RU" b="1" dirty="0" err="1">
                <a:latin typeface="Courier New" pitchFamily="49" charset="0"/>
              </a:rPr>
              <a:t>import</a:t>
            </a:r>
            <a:r>
              <a:rPr lang="ru-RU" altLang="ru-RU" b="1" dirty="0">
                <a:latin typeface="Courier New" pitchFamily="49" charset="0"/>
              </a:rPr>
              <a:t> java.io. *;</a:t>
            </a:r>
          </a:p>
          <a:p>
            <a:pPr algn="l" rtl="0" eaLnBrk="1" hangingPunct="1"/>
            <a:r>
              <a:rPr lang="en-US" altLang="ru-RU" b="1" dirty="0">
                <a:latin typeface="Courier New" pitchFamily="49" charset="0"/>
              </a:rPr>
              <a:t>public class </a:t>
            </a:r>
            <a:r>
              <a:rPr lang="en-US" altLang="ru-RU" b="1" dirty="0" err="1">
                <a:latin typeface="Courier New" pitchFamily="49" charset="0"/>
              </a:rPr>
              <a:t>URLConnectionReader</a:t>
            </a:r>
            <a:r>
              <a:rPr lang="en-US" altLang="ru-RU" b="1" dirty="0">
                <a:latin typeface="Courier New" pitchFamily="49" charset="0"/>
              </a:rPr>
              <a:t> {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en-US" altLang="ru-RU" b="1" dirty="0">
                <a:latin typeface="Courier New" pitchFamily="49" charset="0"/>
              </a:rPr>
              <a:t> public static void main (String [] </a:t>
            </a:r>
            <a:r>
              <a:rPr lang="en-US" altLang="ru-RU" b="1" dirty="0" err="1">
                <a:latin typeface="Courier New" pitchFamily="49" charset="0"/>
              </a:rPr>
              <a:t>args</a:t>
            </a:r>
            <a:r>
              <a:rPr lang="en-US" altLang="ru-RU" b="1" dirty="0">
                <a:latin typeface="Courier New" pitchFamily="49" charset="0"/>
              </a:rPr>
              <a:t>) throws Exception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en-US" altLang="ru-RU" b="1" dirty="0">
                <a:latin typeface="Courier New" pitchFamily="49" charset="0"/>
              </a:rPr>
              <a:t> {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URL </a:t>
            </a:r>
            <a:r>
              <a:rPr lang="ru-RU" altLang="ru-RU" b="1" dirty="0" err="1">
                <a:latin typeface="Courier New" pitchFamily="49" charset="0"/>
              </a:rPr>
              <a:t>yahoo</a:t>
            </a:r>
            <a:r>
              <a:rPr lang="ru-RU" altLang="ru-RU" b="1" dirty="0">
                <a:latin typeface="Courier New" pitchFamily="49" charset="0"/>
              </a:rPr>
              <a:t> = </a:t>
            </a:r>
            <a:r>
              <a:rPr lang="ru-RU" altLang="ru-RU" b="1" dirty="0" err="1">
                <a:latin typeface="Courier New" pitchFamily="49" charset="0"/>
              </a:rPr>
              <a:t>new</a:t>
            </a:r>
            <a:r>
              <a:rPr lang="ru-RU" altLang="ru-RU" b="1" dirty="0">
                <a:latin typeface="Courier New" pitchFamily="49" charset="0"/>
              </a:rPr>
              <a:t> URL ( "http://www.yahoo.com/"); 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URLConnection</a:t>
            </a:r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yc</a:t>
            </a:r>
            <a:r>
              <a:rPr lang="ru-RU" altLang="ru-RU" b="1" dirty="0">
                <a:latin typeface="Courier New" pitchFamily="49" charset="0"/>
              </a:rPr>
              <a:t> = </a:t>
            </a:r>
            <a:r>
              <a:rPr lang="ru-RU" altLang="ru-RU" b="1" dirty="0" err="1">
                <a:latin typeface="Courier New" pitchFamily="49" charset="0"/>
              </a:rPr>
              <a:t>yahoo.openConnection</a:t>
            </a:r>
            <a:r>
              <a:rPr lang="ru-RU" altLang="ru-RU" b="1" dirty="0">
                <a:latin typeface="Courier New" pitchFamily="49" charset="0"/>
              </a:rPr>
              <a:t> (); 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en-US" altLang="ru-RU" b="1" dirty="0" err="1">
                <a:latin typeface="Courier New" pitchFamily="49" charset="0"/>
              </a:rPr>
              <a:t>BufferedReader</a:t>
            </a:r>
            <a:r>
              <a:rPr lang="en-US" altLang="ru-RU" b="1" dirty="0">
                <a:latin typeface="Courier New" pitchFamily="49" charset="0"/>
              </a:rPr>
              <a:t> in = new </a:t>
            </a:r>
            <a:r>
              <a:rPr lang="en-US" altLang="ru-RU" b="1" dirty="0" err="1">
                <a:latin typeface="Courier New" pitchFamily="49" charset="0"/>
              </a:rPr>
              <a:t>BufferedReader</a:t>
            </a:r>
            <a:r>
              <a:rPr lang="en-US" altLang="ru-RU" b="1" dirty="0">
                <a:latin typeface="Courier New" pitchFamily="49" charset="0"/>
              </a:rPr>
              <a:t> ( 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en-US" altLang="ru-RU" b="1" dirty="0">
                <a:latin typeface="Courier New" pitchFamily="49" charset="0"/>
              </a:rPr>
              <a:t>new </a:t>
            </a:r>
            <a:r>
              <a:rPr lang="en-US" altLang="ru-RU" b="1" dirty="0" err="1">
                <a:latin typeface="Courier New" pitchFamily="49" charset="0"/>
              </a:rPr>
              <a:t>InputStreamReader</a:t>
            </a:r>
            <a:r>
              <a:rPr lang="en-US" altLang="ru-RU" b="1" dirty="0">
                <a:latin typeface="Courier New" pitchFamily="49" charset="0"/>
              </a:rPr>
              <a:t> ( 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solidFill>
                  <a:schemeClr val="accent1"/>
                </a:solidFill>
                <a:latin typeface="Courier New" pitchFamily="49" charset="0"/>
              </a:rPr>
              <a:t>yc.getInputStream</a:t>
            </a:r>
            <a:r>
              <a:rPr lang="ru-RU" altLang="ru-RU" b="1" dirty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ru-RU" altLang="ru-RU" b="1" dirty="0">
                <a:latin typeface="Courier New" pitchFamily="49" charset="0"/>
              </a:rPr>
              <a:t>));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String</a:t>
            </a:r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inputLine</a:t>
            </a:r>
            <a:r>
              <a:rPr lang="ru-RU" altLang="ru-RU" b="1" dirty="0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en-US" altLang="ru-RU" b="1" dirty="0">
                <a:latin typeface="Courier New" pitchFamily="49" charset="0"/>
              </a:rPr>
              <a:t>while ((</a:t>
            </a:r>
            <a:r>
              <a:rPr lang="en-US" altLang="ru-RU" b="1" dirty="0" err="1">
                <a:latin typeface="Courier New" pitchFamily="49" charset="0"/>
              </a:rPr>
              <a:t>inputLine</a:t>
            </a:r>
            <a:r>
              <a:rPr lang="en-US" altLang="ru-RU" b="1" dirty="0">
                <a:latin typeface="Courier New" pitchFamily="49" charset="0"/>
              </a:rPr>
              <a:t> = </a:t>
            </a:r>
            <a:r>
              <a:rPr lang="en-US" altLang="ru-RU" b="1" dirty="0" err="1">
                <a:latin typeface="Courier New" pitchFamily="49" charset="0"/>
              </a:rPr>
              <a:t>in.readLine</a:t>
            </a:r>
            <a:r>
              <a:rPr lang="en-US" altLang="ru-RU" b="1" dirty="0">
                <a:latin typeface="Courier New" pitchFamily="49" charset="0"/>
              </a:rPr>
              <a:t> ())! = null)</a:t>
            </a:r>
            <a:endParaRPr lang="ru-RU" altLang="ru-RU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en-US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System.out.println</a:t>
            </a:r>
            <a:r>
              <a:rPr lang="ru-RU" altLang="ru-RU" b="1" dirty="0">
                <a:latin typeface="Courier New" pitchFamily="49" charset="0"/>
              </a:rPr>
              <a:t> (</a:t>
            </a:r>
            <a:r>
              <a:rPr lang="ru-RU" altLang="ru-RU" b="1" dirty="0" err="1">
                <a:latin typeface="Courier New" pitchFamily="49" charset="0"/>
              </a:rPr>
              <a:t>inputLine</a:t>
            </a:r>
            <a:r>
              <a:rPr lang="ru-RU" altLang="ru-RU" b="1" dirty="0">
                <a:latin typeface="Courier New" pitchFamily="49" charset="0"/>
              </a:rPr>
              <a:t>);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in.close</a:t>
            </a:r>
            <a:r>
              <a:rPr lang="ru-RU" altLang="ru-RU" b="1" dirty="0">
                <a:latin typeface="Courier New" pitchFamily="49" charset="0"/>
              </a:rPr>
              <a:t> (); 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lang="ru-RU" altLang="ru-RU" b="1" dirty="0">
                <a:latin typeface="Courier New" pitchFamily="49" charset="0"/>
              </a:rPr>
              <a:t>}</a:t>
            </a:r>
            <a:r>
              <a:rPr lang="ru-RU" altLang="ru-RU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0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872" y="0"/>
            <a:ext cx="8229600" cy="562074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ru-RU" altLang="ru-RU" sz="4000" b="1" dirty="0" err="1"/>
              <a:t>З</a:t>
            </a:r>
            <a:r>
              <a:rPr lang="ru-RU" altLang="ru-RU" sz="4000" b="1" dirty="0" err="1" smtClean="0"/>
              <a:t>апис</a:t>
            </a:r>
            <a:r>
              <a:rPr lang="ru-RU" altLang="ru-RU" sz="4000" b="1" dirty="0" smtClean="0"/>
              <a:t> в </a:t>
            </a:r>
            <a:r>
              <a:rPr lang="en-US" altLang="ru-RU" sz="4000" b="1" dirty="0" smtClean="0"/>
              <a:t>URL</a:t>
            </a:r>
            <a:r>
              <a:rPr lang="ru-RU" altLang="ru-RU" sz="4000" b="1" dirty="0" smtClean="0"/>
              <a:t>-</a:t>
            </a:r>
            <a:r>
              <a:rPr lang="ru-RU" altLang="ru-RU" sz="4000" b="1" dirty="0" err="1"/>
              <a:t>з</a:t>
            </a:r>
            <a:r>
              <a:rPr lang="ru-RU" altLang="ru-RU" sz="4000" b="1" dirty="0" err="1" smtClean="0"/>
              <a:t>'єднання</a:t>
            </a:r>
            <a:endParaRPr lang="ru-RU" altLang="ru-RU" sz="4000" b="1" dirty="0" smtClean="0"/>
          </a:p>
        </p:txBody>
      </p:sp>
      <p:sp>
        <p:nvSpPr>
          <p:cNvPr id="835587" name="Text Box 3"/>
          <p:cNvSpPr txBox="1">
            <a:spLocks noChangeArrowheads="1"/>
          </p:cNvSpPr>
          <p:nvPr/>
        </p:nvSpPr>
        <p:spPr bwMode="auto">
          <a:xfrm>
            <a:off x="194995" y="548680"/>
            <a:ext cx="8785225" cy="625004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ru-RU" altLang="ru-RU" sz="1600" b="1" dirty="0" err="1">
                <a:latin typeface="Courier New" pitchFamily="49" charset="0"/>
              </a:rPr>
              <a:t>import</a:t>
            </a:r>
            <a:r>
              <a:rPr lang="ru-RU" altLang="ru-RU" sz="1600" b="1" dirty="0">
                <a:latin typeface="Courier New" pitchFamily="49" charset="0"/>
              </a:rPr>
              <a:t> java.io. *;</a:t>
            </a:r>
          </a:p>
          <a:p>
            <a:pPr algn="l" rtl="0" eaLnBrk="1" hangingPunct="1"/>
            <a:r>
              <a:rPr lang="ru-RU" altLang="ru-RU" sz="1600" b="1" dirty="0" err="1">
                <a:latin typeface="Courier New" pitchFamily="49" charset="0"/>
              </a:rPr>
              <a:t>import</a:t>
            </a:r>
            <a:r>
              <a:rPr lang="ru-RU" altLang="ru-RU" sz="1600" b="1" dirty="0">
                <a:latin typeface="Courier New" pitchFamily="49" charset="0"/>
              </a:rPr>
              <a:t> java.net. *;</a:t>
            </a:r>
          </a:p>
          <a:p>
            <a:pPr algn="l" rtl="0" eaLnBrk="1" hangingPunct="1"/>
            <a:r>
              <a:rPr lang="en-US" altLang="ru-RU" sz="1600" b="1" dirty="0">
                <a:latin typeface="Courier New" pitchFamily="49" charset="0"/>
              </a:rPr>
              <a:t>public class Reverse {</a:t>
            </a:r>
            <a:endParaRPr lang="ru-RU" altLang="ru-RU" sz="1600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>public static void main (String [] </a:t>
            </a:r>
            <a:r>
              <a:rPr lang="en-US" altLang="ru-RU" sz="1600" b="1" dirty="0" err="1">
                <a:latin typeface="Courier New" pitchFamily="49" charset="0"/>
              </a:rPr>
              <a:t>args</a:t>
            </a:r>
            <a:r>
              <a:rPr lang="en-US" altLang="ru-RU" sz="1600" b="1" dirty="0">
                <a:latin typeface="Courier New" pitchFamily="49" charset="0"/>
              </a:rPr>
              <a:t>) throws Exception {</a:t>
            </a:r>
            <a:endParaRPr lang="ru-RU" altLang="ru-RU" sz="1600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if</a:t>
            </a:r>
            <a:r>
              <a:rPr lang="ru-RU" altLang="ru-RU" sz="1600" b="1" dirty="0">
                <a:latin typeface="Courier New" pitchFamily="49" charset="0"/>
              </a:rPr>
              <a:t> (</a:t>
            </a:r>
            <a:r>
              <a:rPr lang="ru-RU" altLang="ru-RU" sz="1600" b="1" dirty="0" err="1">
                <a:latin typeface="Courier New" pitchFamily="49" charset="0"/>
              </a:rPr>
              <a:t>args.length</a:t>
            </a:r>
            <a:r>
              <a:rPr lang="ru-RU" altLang="ru-RU" sz="1600" b="1" dirty="0">
                <a:latin typeface="Courier New" pitchFamily="49" charset="0"/>
              </a:rPr>
              <a:t>! = 1) {</a:t>
            </a: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err="1">
                <a:latin typeface="Courier New" pitchFamily="49" charset="0"/>
              </a:rPr>
              <a:t>System.err.println</a:t>
            </a:r>
            <a:r>
              <a:rPr lang="en-US" altLang="ru-RU" sz="1600" b="1" dirty="0">
                <a:latin typeface="Courier New" pitchFamily="49" charset="0"/>
              </a:rPr>
              <a:t> ( "Usage: java Reverse"</a:t>
            </a:r>
            <a:r>
              <a:rPr lang="ru-RU" altLang="ru-RU" sz="1600" b="1" dirty="0">
                <a:latin typeface="Courier New" pitchFamily="49" charset="0"/>
              </a:rPr>
              <a:t> +</a:t>
            </a:r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"</a:t>
            </a:r>
            <a:r>
              <a:rPr lang="ru-RU" altLang="ru-RU" sz="1600" b="1" dirty="0" err="1">
                <a:latin typeface="Courier New" pitchFamily="49" charset="0"/>
              </a:rPr>
              <a:t>String_to_reverse</a:t>
            </a:r>
            <a:r>
              <a:rPr lang="ru-RU" altLang="ru-RU" sz="1600" b="1" dirty="0">
                <a:latin typeface="Courier New" pitchFamily="49" charset="0"/>
              </a:rPr>
              <a:t>");</a:t>
            </a: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System.exit</a:t>
            </a:r>
            <a:r>
              <a:rPr lang="ru-RU" altLang="ru-RU" sz="1600" b="1" dirty="0">
                <a:latin typeface="Courier New" pitchFamily="49" charset="0"/>
              </a:rPr>
              <a:t> (1</a:t>
            </a:r>
            <a:r>
              <a:rPr lang="ru-RU" altLang="ru-RU" sz="1600" b="1" dirty="0" smtClean="0">
                <a:latin typeface="Courier New" pitchFamily="49" charset="0"/>
              </a:rPr>
              <a:t>);</a:t>
            </a:r>
          </a:p>
          <a:p>
            <a:pPr algn="l" rtl="0" eaLnBrk="1" hangingPunct="1"/>
            <a:r>
              <a:rPr lang="ru-RU" altLang="ru-RU" sz="1600" b="1" dirty="0" smtClean="0">
                <a:latin typeface="Courier New" pitchFamily="49" charset="0"/>
              </a:rPr>
              <a:t>}</a:t>
            </a:r>
            <a:endParaRPr lang="ru-RU" altLang="ru-RU" sz="1600" b="1" dirty="0">
              <a:latin typeface="Courier New" pitchFamily="49" charset="0"/>
            </a:endParaRP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String</a:t>
            </a:r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stringToReverse</a:t>
            </a:r>
            <a:r>
              <a:rPr lang="ru-RU" altLang="ru-RU" sz="1600" b="1" dirty="0">
                <a:latin typeface="Courier New" pitchFamily="49" charset="0"/>
              </a:rPr>
              <a:t> = </a:t>
            </a:r>
            <a:r>
              <a:rPr lang="ru-RU" altLang="ru-RU" sz="1600" b="1" dirty="0" err="1">
                <a:latin typeface="Courier New" pitchFamily="49" charset="0"/>
              </a:rPr>
              <a:t>URLEncoder.encode</a:t>
            </a:r>
            <a:r>
              <a:rPr lang="ru-RU" altLang="ru-RU" sz="1600" b="1" dirty="0">
                <a:latin typeface="Courier New" pitchFamily="49" charset="0"/>
              </a:rPr>
              <a:t> (</a:t>
            </a:r>
            <a:r>
              <a:rPr lang="ru-RU" altLang="ru-RU" sz="1600" b="1" dirty="0" err="1">
                <a:latin typeface="Courier New" pitchFamily="49" charset="0"/>
              </a:rPr>
              <a:t>args</a:t>
            </a:r>
            <a:r>
              <a:rPr lang="ru-RU" altLang="ru-RU" sz="1600" b="1" dirty="0">
                <a:latin typeface="Courier New" pitchFamily="49" charset="0"/>
              </a:rPr>
              <a:t> [0]</a:t>
            </a:r>
            <a:r>
              <a:rPr lang="en-US" altLang="ru-RU" sz="1600" b="1" dirty="0" smtClean="0">
                <a:latin typeface="Courier New" pitchFamily="49" charset="0"/>
              </a:rPr>
              <a:t>,"</a:t>
            </a:r>
            <a:r>
              <a:rPr lang="en-US" altLang="ru-RU" sz="1600" b="1" dirty="0">
                <a:latin typeface="Courier New" pitchFamily="49" charset="0"/>
              </a:rPr>
              <a:t>US-ASCII"</a:t>
            </a:r>
            <a:r>
              <a:rPr lang="ru-RU" altLang="ru-RU" sz="1600" b="1" dirty="0">
                <a:latin typeface="Courier New" pitchFamily="49" charset="0"/>
              </a:rPr>
              <a:t>);</a:t>
            </a:r>
          </a:p>
          <a:p>
            <a:pPr algn="l" rtl="0" eaLnBrk="1" hangingPunct="1"/>
            <a:r>
              <a:rPr lang="ru-RU" altLang="ru-RU" sz="1600" b="1" dirty="0">
                <a:latin typeface="Courier New" pitchFamily="49" charset="0"/>
              </a:rPr>
              <a:t> URL </a:t>
            </a:r>
            <a:r>
              <a:rPr lang="ru-RU" altLang="ru-RU" sz="1600" b="1" dirty="0" err="1">
                <a:latin typeface="Courier New" pitchFamily="49" charset="0"/>
              </a:rPr>
              <a:t>url</a:t>
            </a:r>
            <a:r>
              <a:rPr lang="ru-RU" altLang="ru-RU" sz="1600" b="1" dirty="0">
                <a:latin typeface="Courier New" pitchFamily="49" charset="0"/>
              </a:rPr>
              <a:t> = </a:t>
            </a:r>
            <a:r>
              <a:rPr lang="ru-RU" altLang="ru-RU" sz="1600" b="1" dirty="0" err="1">
                <a:latin typeface="Courier New" pitchFamily="49" charset="0"/>
              </a:rPr>
              <a:t>new</a:t>
            </a:r>
            <a:r>
              <a:rPr lang="ru-RU" altLang="ru-RU" sz="1600" b="1" dirty="0">
                <a:latin typeface="Courier New" pitchFamily="49" charset="0"/>
              </a:rPr>
              <a:t> URL </a:t>
            </a:r>
            <a:r>
              <a:rPr lang="ru-RU" altLang="ru-RU" sz="1600" b="1" dirty="0" smtClean="0">
                <a:latin typeface="Courier New" pitchFamily="49" charset="0"/>
              </a:rPr>
              <a:t>("</a:t>
            </a:r>
            <a:r>
              <a:rPr lang="ru-RU" altLang="ru-RU" sz="1600" b="1" dirty="0">
                <a:latin typeface="Courier New" pitchFamily="49" charset="0"/>
              </a:rPr>
              <a:t>Http://java.sun.com/cgi-bin/backwards</a:t>
            </a:r>
            <a:r>
              <a:rPr lang="ru-RU" altLang="ru-RU" sz="1600" b="1" dirty="0" smtClean="0">
                <a:latin typeface="Courier New" pitchFamily="49" charset="0"/>
              </a:rPr>
              <a:t>");</a:t>
            </a:r>
          </a:p>
          <a:p>
            <a:pPr algn="l" rtl="0" eaLnBrk="1" hangingPunct="1"/>
            <a:endParaRPr lang="uk-UA" altLang="ru-RU" sz="1600" b="1" dirty="0">
              <a:latin typeface="Courier New" pitchFamily="49" charset="0"/>
            </a:endParaRPr>
          </a:p>
          <a:p>
            <a:pPr eaLnBrk="1" hangingPunct="1"/>
            <a:r>
              <a:rPr lang="ru-RU" altLang="ru-RU" sz="1600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URLConnection</a:t>
            </a:r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connection</a:t>
            </a:r>
            <a:r>
              <a:rPr lang="ru-RU" altLang="ru-RU" sz="1600" b="1" dirty="0">
                <a:latin typeface="Courier New" pitchFamily="49" charset="0"/>
              </a:rPr>
              <a:t> = </a:t>
            </a:r>
            <a:r>
              <a:rPr lang="ru-RU" altLang="ru-RU" sz="1600" b="1" dirty="0" err="1">
                <a:latin typeface="Courier New" pitchFamily="49" charset="0"/>
              </a:rPr>
              <a:t>url.openConnection</a:t>
            </a:r>
            <a:r>
              <a:rPr lang="ru-RU" altLang="ru-RU" sz="1600" b="1" dirty="0">
                <a:latin typeface="Courier New" pitchFamily="49" charset="0"/>
              </a:rPr>
              <a:t> ();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connection.setDoOutput</a:t>
            </a:r>
            <a:r>
              <a:rPr lang="ru-RU" altLang="ru-RU" sz="1600" b="1" dirty="0">
                <a:latin typeface="Courier New" pitchFamily="49" charset="0"/>
              </a:rPr>
              <a:t> (</a:t>
            </a:r>
            <a:r>
              <a:rPr lang="ru-RU" altLang="ru-RU" sz="1600" b="1" dirty="0" err="1">
                <a:latin typeface="Courier New" pitchFamily="49" charset="0"/>
              </a:rPr>
              <a:t>true</a:t>
            </a:r>
            <a:r>
              <a:rPr lang="ru-RU" altLang="ru-RU" sz="16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err="1">
                <a:latin typeface="Courier New" pitchFamily="49" charset="0"/>
              </a:rPr>
              <a:t>PrintWriter</a:t>
            </a:r>
            <a:r>
              <a:rPr lang="en-US" altLang="ru-RU" sz="1600" b="1" dirty="0">
                <a:latin typeface="Courier New" pitchFamily="49" charset="0"/>
              </a:rPr>
              <a:t> out = new </a:t>
            </a:r>
            <a:r>
              <a:rPr lang="en-US" altLang="ru-RU" sz="1600" b="1" dirty="0" err="1">
                <a:latin typeface="Courier New" pitchFamily="49" charset="0"/>
              </a:rPr>
              <a:t>PrintWriter</a:t>
            </a:r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smtClean="0">
                <a:latin typeface="Courier New" pitchFamily="49" charset="0"/>
              </a:rPr>
              <a:t>(</a:t>
            </a:r>
            <a:r>
              <a:rPr lang="en-US" altLang="ru-RU" sz="1600" b="1" dirty="0" err="1" smtClean="0">
                <a:solidFill>
                  <a:schemeClr val="accent1"/>
                </a:solidFill>
                <a:latin typeface="Courier New" pitchFamily="49" charset="0"/>
              </a:rPr>
              <a:t>connection.getOutputStream</a:t>
            </a:r>
            <a:r>
              <a:rPr lang="en-US" altLang="ru-RU" sz="16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1600" b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1600" b="1" dirty="0">
                <a:latin typeface="Courier New" pitchFamily="49" charset="0"/>
              </a:rPr>
              <a:t>);</a:t>
            </a:r>
            <a:endParaRPr lang="ru-RU" altLang="ru-RU" sz="1600" b="1" dirty="0">
              <a:latin typeface="Courier New" pitchFamily="49" charset="0"/>
            </a:endParaRP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out.println</a:t>
            </a:r>
            <a:r>
              <a:rPr lang="ru-RU" altLang="ru-RU" sz="1600" b="1" dirty="0">
                <a:latin typeface="Courier New" pitchFamily="49" charset="0"/>
              </a:rPr>
              <a:t> ( "</a:t>
            </a:r>
            <a:r>
              <a:rPr lang="ru-RU" altLang="ru-RU" sz="1600" b="1" dirty="0" err="1">
                <a:latin typeface="Courier New" pitchFamily="49" charset="0"/>
              </a:rPr>
              <a:t>string</a:t>
            </a:r>
            <a:r>
              <a:rPr lang="ru-RU" altLang="ru-RU" sz="1600" b="1" dirty="0">
                <a:latin typeface="Courier New" pitchFamily="49" charset="0"/>
              </a:rPr>
              <a:t> =" + </a:t>
            </a:r>
            <a:r>
              <a:rPr lang="ru-RU" altLang="ru-RU" sz="1600" b="1" dirty="0" err="1">
                <a:latin typeface="Courier New" pitchFamily="49" charset="0"/>
              </a:rPr>
              <a:t>stringToReverse</a:t>
            </a:r>
            <a:r>
              <a:rPr lang="ru-RU" altLang="ru-RU" sz="1600" b="1" dirty="0">
                <a:latin typeface="Courier New" pitchFamily="49" charset="0"/>
              </a:rPr>
              <a:t>);	</a:t>
            </a:r>
          </a:p>
          <a:p>
            <a:pPr eaLnBrk="1" hangingPunct="1"/>
            <a:r>
              <a:rPr lang="ru-RU" altLang="ru-RU" sz="1600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out.close</a:t>
            </a:r>
            <a:r>
              <a:rPr lang="ru-RU" altLang="ru-RU" sz="1600" b="1" dirty="0">
                <a:latin typeface="Courier New" pitchFamily="49" charset="0"/>
              </a:rPr>
              <a:t> ();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err="1">
                <a:latin typeface="Courier New" pitchFamily="49" charset="0"/>
              </a:rPr>
              <a:t>BufferedReader</a:t>
            </a:r>
            <a:r>
              <a:rPr lang="en-US" altLang="ru-RU" sz="1600" b="1" dirty="0">
                <a:latin typeface="Courier New" pitchFamily="49" charset="0"/>
              </a:rPr>
              <a:t> in = new </a:t>
            </a:r>
            <a:r>
              <a:rPr lang="en-US" altLang="ru-RU" sz="1600" b="1" dirty="0" err="1">
                <a:latin typeface="Courier New" pitchFamily="49" charset="0"/>
              </a:rPr>
              <a:t>BufferedReader</a:t>
            </a:r>
            <a:r>
              <a:rPr lang="en-US" altLang="ru-RU" sz="1600" b="1" dirty="0">
                <a:latin typeface="Courier New" pitchFamily="49" charset="0"/>
              </a:rPr>
              <a:t> (</a:t>
            </a:r>
            <a:endParaRPr lang="ru-RU" altLang="ru-RU" sz="1600" b="1" dirty="0">
              <a:latin typeface="Courier New" pitchFamily="49" charset="0"/>
            </a:endParaRP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>new </a:t>
            </a:r>
            <a:r>
              <a:rPr lang="en-US" altLang="ru-RU" sz="1600" b="1" dirty="0" err="1">
                <a:latin typeface="Courier New" pitchFamily="49" charset="0"/>
              </a:rPr>
              <a:t>InputStreamReader</a:t>
            </a:r>
            <a:r>
              <a:rPr lang="en-US" altLang="ru-RU" sz="1600" b="1" dirty="0">
                <a:latin typeface="Courier New" pitchFamily="49" charset="0"/>
              </a:rPr>
              <a:t> (</a:t>
            </a:r>
            <a:endParaRPr lang="ru-RU" altLang="ru-RU" sz="1600" b="1" dirty="0">
              <a:latin typeface="Courier New" pitchFamily="49" charset="0"/>
            </a:endParaRP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connection.getInputStream</a:t>
            </a:r>
            <a:r>
              <a:rPr lang="ru-RU" altLang="ru-RU" sz="1600" b="1" dirty="0">
                <a:latin typeface="Courier New" pitchFamily="49" charset="0"/>
              </a:rPr>
              <a:t> ()));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String</a:t>
            </a:r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inputLine</a:t>
            </a:r>
            <a:r>
              <a:rPr lang="ru-RU" altLang="ru-RU" sz="1600" b="1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>while ((</a:t>
            </a:r>
            <a:r>
              <a:rPr lang="en-US" altLang="ru-RU" sz="1600" b="1" dirty="0" err="1">
                <a:latin typeface="Courier New" pitchFamily="49" charset="0"/>
              </a:rPr>
              <a:t>inputLine</a:t>
            </a:r>
            <a:r>
              <a:rPr lang="en-US" altLang="ru-RU" sz="1600" b="1" dirty="0">
                <a:latin typeface="Courier New" pitchFamily="49" charset="0"/>
              </a:rPr>
              <a:t> = </a:t>
            </a:r>
            <a:r>
              <a:rPr lang="en-US" altLang="ru-RU" sz="1600" b="1" dirty="0" err="1">
                <a:latin typeface="Courier New" pitchFamily="49" charset="0"/>
              </a:rPr>
              <a:t>in.readLine</a:t>
            </a:r>
            <a:r>
              <a:rPr lang="en-US" altLang="ru-RU" sz="1600" b="1" dirty="0">
                <a:latin typeface="Courier New" pitchFamily="49" charset="0"/>
              </a:rPr>
              <a:t> ())! = null)</a:t>
            </a:r>
            <a:endParaRPr lang="ru-RU" altLang="ru-RU" sz="1600" b="1" dirty="0">
              <a:latin typeface="Courier New" pitchFamily="49" charset="0"/>
            </a:endParaRP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err="1">
                <a:latin typeface="Courier New" pitchFamily="49" charset="0"/>
              </a:rPr>
              <a:t>System.out.println</a:t>
            </a:r>
            <a:r>
              <a:rPr lang="ru-RU" altLang="ru-RU" sz="1600" b="1" dirty="0">
                <a:latin typeface="Courier New" pitchFamily="49" charset="0"/>
              </a:rPr>
              <a:t> (</a:t>
            </a:r>
            <a:r>
              <a:rPr lang="ru-RU" altLang="ru-RU" sz="1600" b="1" dirty="0" err="1">
                <a:latin typeface="Courier New" pitchFamily="49" charset="0"/>
              </a:rPr>
              <a:t>inputLine</a:t>
            </a:r>
            <a:r>
              <a:rPr lang="ru-RU" altLang="ru-RU" sz="16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err="1">
                <a:latin typeface="Courier New" pitchFamily="49" charset="0"/>
              </a:rPr>
              <a:t>i</a:t>
            </a:r>
            <a:r>
              <a:rPr lang="ru-RU" altLang="ru-RU" sz="1600" b="1" dirty="0" err="1">
                <a:latin typeface="Courier New" pitchFamily="49" charset="0"/>
              </a:rPr>
              <a:t>n.close</a:t>
            </a:r>
            <a:r>
              <a:rPr lang="ru-RU" altLang="ru-RU" sz="1600" b="1" dirty="0">
                <a:latin typeface="Courier New" pitchFamily="49" charset="0"/>
              </a:rPr>
              <a:t> ();</a:t>
            </a:r>
          </a:p>
          <a:p>
            <a:pPr eaLnBrk="1" hangingPunct="1"/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ru-RU" altLang="ru-RU" sz="1600" b="1" dirty="0" smtClean="0">
                <a:latin typeface="Courier New" pitchFamily="49" charset="0"/>
              </a:rPr>
              <a:t>}</a:t>
            </a:r>
            <a:r>
              <a:rPr lang="ru-RU" altLang="ru-RU" sz="1600" dirty="0" smtClean="0">
                <a:latin typeface="Courier New" pitchFamily="49" charset="0"/>
              </a:rPr>
              <a:t> 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z="3500" b="1" dirty="0" err="1"/>
              <a:t>П</a:t>
            </a:r>
            <a:r>
              <a:rPr lang="ru-RU" altLang="ru-RU" sz="3500" b="1" dirty="0" err="1" smtClean="0"/>
              <a:t>осилання</a:t>
            </a:r>
            <a:endParaRPr lang="ru-RU" altLang="ru-RU" sz="3500" b="1" dirty="0"/>
          </a:p>
        </p:txBody>
      </p:sp>
      <p:sp>
        <p:nvSpPr>
          <p:cNvPr id="5" name="Содержимое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ru-RU" altLang="ru-RU" sz="1600" dirty="0" err="1" smtClean="0"/>
              <a:t>Арнолд</a:t>
            </a:r>
            <a:r>
              <a:rPr lang="ru-RU" altLang="ru-RU" sz="1600" dirty="0" smtClean="0"/>
              <a:t>, К. Язык программирования </a:t>
            </a:r>
            <a:r>
              <a:rPr lang="en-US" altLang="ru-RU" sz="1600" dirty="0" smtClean="0"/>
              <a:t>Java</a:t>
            </a:r>
            <a:r>
              <a:rPr lang="ru-RU" altLang="ru-RU" sz="1600" dirty="0" smtClean="0"/>
              <a:t> </a:t>
            </a:r>
            <a:r>
              <a:rPr lang="en-US" altLang="ru-RU" sz="1600" dirty="0" smtClean="0"/>
              <a:t>[</a:t>
            </a:r>
            <a:r>
              <a:rPr lang="ru-RU" altLang="ru-RU" sz="1600" dirty="0" smtClean="0"/>
              <a:t>Текст</a:t>
            </a:r>
            <a:r>
              <a:rPr lang="en-US" altLang="ru-RU" sz="1600" dirty="0" smtClean="0"/>
              <a:t>]</a:t>
            </a:r>
            <a:r>
              <a:rPr lang="ru-RU" altLang="ru-RU" sz="1600" dirty="0" smtClean="0"/>
              <a:t> / Кен </a:t>
            </a:r>
            <a:r>
              <a:rPr lang="ru-RU" altLang="ru-RU" sz="1600" dirty="0" err="1" smtClean="0"/>
              <a:t>Арнолд</a:t>
            </a:r>
            <a:r>
              <a:rPr lang="ru-RU" altLang="ru-RU" sz="1600" dirty="0" smtClean="0"/>
              <a:t>, Джеймс </a:t>
            </a:r>
            <a:r>
              <a:rPr lang="ru-RU" altLang="ru-RU" sz="1600" dirty="0" err="1" smtClean="0"/>
              <a:t>Гослинг</a:t>
            </a:r>
            <a:r>
              <a:rPr lang="ru-RU" altLang="ru-RU" sz="1600" dirty="0" smtClean="0"/>
              <a:t>, Дэвид Холмс. – М. : Издательский дом «Вильямс», 2001. – 624 с.</a:t>
            </a:r>
            <a:endParaRPr lang="en-US" altLang="ru-RU" sz="1600" dirty="0" smtClean="0"/>
          </a:p>
          <a:p>
            <a:pPr>
              <a:spcBef>
                <a:spcPts val="1200"/>
              </a:spcBef>
            </a:pPr>
            <a:r>
              <a:rPr lang="ru-RU" altLang="ru-RU" sz="1600" dirty="0" err="1" smtClean="0"/>
              <a:t>Вязовик</a:t>
            </a:r>
            <a:r>
              <a:rPr lang="ru-RU" altLang="ru-RU" sz="1600" dirty="0" smtClean="0"/>
              <a:t>, Н.А. Программирование на </a:t>
            </a:r>
            <a:r>
              <a:rPr lang="en-US" altLang="ru-RU" sz="1600" dirty="0" smtClean="0"/>
              <a:t>Java. </a:t>
            </a:r>
            <a:r>
              <a:rPr lang="ru-RU" altLang="ru-RU" sz="1600" dirty="0" smtClean="0"/>
              <a:t>Курс лекций </a:t>
            </a:r>
            <a:r>
              <a:rPr lang="en-US" altLang="ru-RU" sz="1600" dirty="0" smtClean="0"/>
              <a:t>[</a:t>
            </a:r>
            <a:r>
              <a:rPr lang="ru-RU" altLang="ru-RU" sz="1600" dirty="0" smtClean="0"/>
              <a:t>Текст</a:t>
            </a:r>
            <a:r>
              <a:rPr lang="en-US" altLang="ru-RU" sz="1600" dirty="0" smtClean="0"/>
              <a:t>]</a:t>
            </a:r>
            <a:r>
              <a:rPr lang="ru-RU" altLang="ru-RU" sz="1600" dirty="0" smtClean="0"/>
              <a:t>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Н.А. </a:t>
            </a:r>
            <a:r>
              <a:rPr lang="ru-RU" altLang="ru-RU" sz="1600" dirty="0" err="1" smtClean="0"/>
              <a:t>Вязовик</a:t>
            </a:r>
            <a:r>
              <a:rPr lang="ru-RU" altLang="ru-RU" sz="1600" dirty="0" smtClean="0"/>
              <a:t>. – М. : Интернет-университет информационных технологий, 2003. – 592 с.</a:t>
            </a:r>
          </a:p>
          <a:p>
            <a:pPr>
              <a:spcBef>
                <a:spcPts val="1200"/>
              </a:spcBef>
            </a:pPr>
            <a:r>
              <a:rPr lang="ru-RU" altLang="ru-RU" sz="1600" dirty="0" err="1" smtClean="0"/>
              <a:t>Хорстманн</a:t>
            </a:r>
            <a:r>
              <a:rPr lang="ru-RU" altLang="ru-RU" sz="1600" dirty="0" smtClean="0"/>
              <a:t>, К. </a:t>
            </a:r>
            <a:r>
              <a:rPr lang="en-US" altLang="ru-RU" sz="1600" dirty="0" smtClean="0"/>
              <a:t>Java 2. </a:t>
            </a:r>
            <a:r>
              <a:rPr lang="ru-RU" altLang="ru-RU" sz="1600" dirty="0" smtClean="0"/>
              <a:t>Библиотека профессионала. Том 2. Тонкости программирования </a:t>
            </a:r>
            <a:r>
              <a:rPr lang="en-US" altLang="ru-RU" sz="1600" dirty="0" smtClean="0"/>
              <a:t>[</a:t>
            </a:r>
            <a:r>
              <a:rPr lang="ru-RU" altLang="ru-RU" sz="1600" dirty="0" smtClean="0"/>
              <a:t>Текст</a:t>
            </a:r>
            <a:r>
              <a:rPr lang="en-US" altLang="ru-RU" sz="1600" dirty="0" smtClean="0"/>
              <a:t>] / </a:t>
            </a:r>
            <a:r>
              <a:rPr lang="ru-RU" altLang="ru-RU" sz="1600" dirty="0" smtClean="0"/>
              <a:t>Кей </a:t>
            </a:r>
            <a:r>
              <a:rPr lang="ru-RU" altLang="ru-RU" sz="1600" dirty="0" err="1" smtClean="0"/>
              <a:t>Хорстманн</a:t>
            </a:r>
            <a:r>
              <a:rPr lang="ru-RU" altLang="ru-RU" sz="1600" dirty="0" smtClean="0"/>
              <a:t>, Гари </a:t>
            </a:r>
            <a:r>
              <a:rPr lang="ru-RU" altLang="ru-RU" sz="1600" dirty="0" err="1" smtClean="0"/>
              <a:t>Корнелл</a:t>
            </a:r>
            <a:r>
              <a:rPr lang="ru-RU" altLang="ru-RU" sz="1600" dirty="0" smtClean="0"/>
              <a:t>. – М. : Издательский дом «Вильямс», 2010 г. – 992 с.</a:t>
            </a:r>
          </a:p>
          <a:p>
            <a:pPr>
              <a:spcBef>
                <a:spcPts val="1200"/>
              </a:spcBef>
            </a:pPr>
            <a:r>
              <a:rPr lang="ru-RU" altLang="ru-RU" sz="1600" dirty="0" err="1" smtClean="0"/>
              <a:t>Эккель</a:t>
            </a:r>
            <a:r>
              <a:rPr lang="ru-RU" altLang="ru-RU" sz="1600" dirty="0" smtClean="0"/>
              <a:t>, Б. Философия </a:t>
            </a:r>
            <a:r>
              <a:rPr lang="en-US" altLang="ru-RU" sz="1600" dirty="0" smtClean="0"/>
              <a:t>Java</a:t>
            </a:r>
            <a:r>
              <a:rPr lang="ru-RU" altLang="ru-RU" sz="1600" dirty="0" smtClean="0"/>
              <a:t> </a:t>
            </a:r>
            <a:r>
              <a:rPr lang="en-US" altLang="ru-RU" sz="1600" dirty="0" smtClean="0"/>
              <a:t>[</a:t>
            </a:r>
            <a:r>
              <a:rPr lang="ru-RU" altLang="ru-RU" sz="1600" dirty="0" smtClean="0"/>
              <a:t>Текст</a:t>
            </a:r>
            <a:r>
              <a:rPr lang="en-US" altLang="ru-RU" sz="1600" dirty="0" smtClean="0"/>
              <a:t>]</a:t>
            </a:r>
            <a:r>
              <a:rPr lang="ru-RU" altLang="ru-RU" sz="1600" dirty="0" smtClean="0"/>
              <a:t> / Брюс </a:t>
            </a:r>
            <a:r>
              <a:rPr lang="ru-RU" altLang="ru-RU" sz="1600" dirty="0" err="1" smtClean="0"/>
              <a:t>Эккель</a:t>
            </a:r>
            <a:r>
              <a:rPr lang="ru-RU" altLang="ru-RU" sz="1600" dirty="0" smtClean="0"/>
              <a:t>. – СПб. : Питер, 2011. – 640 с.</a:t>
            </a:r>
          </a:p>
          <a:p>
            <a:pPr>
              <a:spcBef>
                <a:spcPts val="1200"/>
              </a:spcBef>
            </a:pPr>
            <a:r>
              <a:rPr lang="en-US" altLang="ru-RU" sz="1600" dirty="0" err="1" smtClean="0"/>
              <a:t>JavaSE</a:t>
            </a:r>
            <a:r>
              <a:rPr lang="en-US" altLang="ru-RU" sz="1600" dirty="0" smtClean="0"/>
              <a:t> at a Glance [</a:t>
            </a:r>
            <a:r>
              <a:rPr lang="ru-RU" altLang="ru-RU" sz="1600" dirty="0" smtClean="0"/>
              <a:t>Электронный ресурс</a:t>
            </a:r>
            <a:r>
              <a:rPr lang="en-US" altLang="ru-RU" sz="1600" dirty="0" smtClean="0"/>
              <a:t>]</a:t>
            </a:r>
            <a:r>
              <a:rPr lang="ru-RU" altLang="ru-RU" sz="1600" dirty="0" smtClean="0"/>
              <a:t>. – Режим доступа: </a:t>
            </a:r>
            <a:r>
              <a:rPr lang="en-US" altLang="ru-RU" sz="1600" dirty="0" smtClean="0">
                <a:hlinkClick r:id="rId2"/>
              </a:rPr>
              <a:t>http://www.oracle.com/technetwork/java/javase/overview/index.html</a:t>
            </a:r>
            <a:r>
              <a:rPr lang="ru-RU" altLang="ru-RU" sz="1600" dirty="0" smtClean="0"/>
              <a:t>, дата доступа: 21.10.2011.</a:t>
            </a:r>
            <a:endParaRPr lang="en-US" altLang="ru-RU" sz="1600" dirty="0" smtClean="0"/>
          </a:p>
          <a:p>
            <a:pPr>
              <a:spcBef>
                <a:spcPts val="1200"/>
              </a:spcBef>
            </a:pPr>
            <a:r>
              <a:rPr lang="en-US" altLang="ru-RU" sz="1600" dirty="0" err="1" smtClean="0"/>
              <a:t>JavaSE</a:t>
            </a:r>
            <a:r>
              <a:rPr lang="en-US" altLang="ru-RU" sz="1600" dirty="0" smtClean="0"/>
              <a:t> APIs &amp; Documentation [</a:t>
            </a:r>
            <a:r>
              <a:rPr lang="ru-RU" altLang="ru-RU" sz="1600" dirty="0" smtClean="0"/>
              <a:t>Электронный ресурс</a:t>
            </a:r>
            <a:r>
              <a:rPr lang="en-US" altLang="ru-RU" sz="1600" dirty="0" smtClean="0"/>
              <a:t>]</a:t>
            </a:r>
            <a:r>
              <a:rPr lang="ru-RU" altLang="ru-RU" sz="1600" dirty="0" smtClean="0"/>
              <a:t>. – Режим доступа: </a:t>
            </a:r>
            <a:r>
              <a:rPr lang="en-US" altLang="ru-RU" sz="1600" dirty="0" smtClean="0">
                <a:hlinkClick r:id="rId3"/>
              </a:rPr>
              <a:t>http://www.oracle.com/technetwork/java/javase/documentation/api-jsp-136079.html</a:t>
            </a:r>
            <a:r>
              <a:rPr lang="ru-RU" altLang="ru-RU" sz="1600" dirty="0" smtClean="0"/>
              <a:t>, дата доступа: 21.10.2011.</a:t>
            </a:r>
            <a:endParaRPr lang="en-US" alt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4454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altLang="ru-RU" b="1" dirty="0" err="1" smtClean="0"/>
              <a:t>Інкапсуляція</a:t>
            </a:r>
            <a:r>
              <a:rPr lang="ru-RU" altLang="ru-RU" b="1" dirty="0" smtClean="0"/>
              <a:t> пакета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9388" y="1628775"/>
            <a:ext cx="8569325" cy="4608513"/>
            <a:chOff x="179388" y="1628775"/>
            <a:chExt cx="8569325" cy="4608513"/>
          </a:xfrm>
        </p:grpSpPr>
        <p:sp>
          <p:nvSpPr>
            <p:cNvPr id="5" name="Rectangle 4"/>
            <p:cNvSpPr/>
            <p:nvPr/>
          </p:nvSpPr>
          <p:spPr>
            <a:xfrm>
              <a:off x="395288" y="2060575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рівень додатків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288" y="2636838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рівень представлення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88" y="3213100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сеансовий рівень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288" y="3789363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транспортний рівень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288" y="4365625"/>
              <a:ext cx="2016125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Мережевий рівень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288" y="4941888"/>
              <a:ext cx="2016125" cy="574675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рівень з'єднання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288" y="5516563"/>
              <a:ext cx="2016125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/>
                <a:t>фізичний рівень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0338" y="2060575"/>
              <a:ext cx="792162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92500" y="2060575"/>
              <a:ext cx="287338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00338" y="2636838"/>
              <a:ext cx="1079500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838" y="2636838"/>
              <a:ext cx="287337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0338" y="3213100"/>
              <a:ext cx="1366837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8763" y="3213100"/>
              <a:ext cx="287337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0338" y="3789363"/>
              <a:ext cx="16557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6100" y="3789363"/>
              <a:ext cx="287338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0338" y="4365625"/>
              <a:ext cx="1943100" cy="576263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3438" y="4365625"/>
              <a:ext cx="288925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0338" y="4941888"/>
              <a:ext cx="2232025" cy="574675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32363" y="4941888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0338" y="5516563"/>
              <a:ext cx="7921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9700" y="5516563"/>
              <a:ext cx="288925" cy="57626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084888" y="1844675"/>
              <a:ext cx="0" cy="403225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43663" y="3716338"/>
              <a:ext cx="792162" cy="576262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/>
                <a:t>data</a:t>
              </a:r>
              <a:endParaRPr lang="ru-RU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2500" y="5518150"/>
              <a:ext cx="287338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79838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6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68763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5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56100" y="5518150"/>
              <a:ext cx="287338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4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3438" y="5518150"/>
              <a:ext cx="288925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3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32363" y="5518150"/>
              <a:ext cx="287337" cy="57467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2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3663" y="2997200"/>
              <a:ext cx="288925" cy="576263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77050" y="2997200"/>
              <a:ext cx="1727200" cy="57626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службова інформація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5825" y="3716338"/>
              <a:ext cx="1512888" cy="5762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r>
                <a:rPr lang="ru-RU" b="1" dirty="0">
                  <a:solidFill>
                    <a:schemeClr val="tx1"/>
                  </a:solidFill>
                </a:rPr>
                <a:t>корисні дані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9388" y="1628775"/>
              <a:ext cx="5545137" cy="46085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>
                <a:defRPr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368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ru-RU" altLang="ru-RU" b="1" dirty="0" smtClean="0"/>
              <a:t>Передача </a:t>
            </a:r>
            <a:r>
              <a:rPr lang="ru-RU" altLang="ru-RU" b="1" dirty="0" err="1" smtClean="0"/>
              <a:t>повідомлення</a:t>
            </a:r>
            <a:r>
              <a:rPr lang="ru-RU" altLang="ru-RU" b="1" dirty="0" smtClean="0"/>
              <a:t> у </a:t>
            </a:r>
            <a:r>
              <a:rPr lang="ru-RU" altLang="ru-RU" b="1" dirty="0" err="1" smtClean="0"/>
              <a:t>мережі</a:t>
            </a:r>
            <a:endParaRPr lang="ru-RU" altLang="ru-RU" b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dirty="0" err="1" smtClean="0"/>
              <a:t>Повідомлення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складається</a:t>
            </a:r>
            <a:r>
              <a:rPr lang="ru-RU" altLang="ru-RU" dirty="0" smtClean="0"/>
              <a:t> з заголовку  і </a:t>
            </a:r>
            <a:r>
              <a:rPr lang="ru-RU" altLang="ru-RU" dirty="0" err="1" smtClean="0"/>
              <a:t>даних</a:t>
            </a:r>
            <a:endParaRPr lang="ru-RU" altLang="ru-RU" dirty="0" smtClean="0"/>
          </a:p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dirty="0" smtClean="0"/>
              <a:t>Для кожного </a:t>
            </a:r>
            <a:r>
              <a:rPr lang="ru-RU" altLang="ru-RU" dirty="0" err="1" smtClean="0"/>
              <a:t>наступного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рівня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повідомлення</a:t>
            </a:r>
            <a:r>
              <a:rPr lang="en-US" altLang="ru-RU" dirty="0" smtClean="0"/>
              <a:t> </a:t>
            </a:r>
            <a:r>
              <a:rPr lang="ru-RU" altLang="ru-RU" dirty="0" err="1" smtClean="0"/>
              <a:t>попереднього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рівня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представляється</a:t>
            </a:r>
            <a:r>
              <a:rPr lang="ru-RU" altLang="ru-RU" dirty="0" smtClean="0"/>
              <a:t> як </a:t>
            </a:r>
            <a:r>
              <a:rPr lang="ru-RU" altLang="ru-RU" dirty="0" err="1" smtClean="0"/>
              <a:t>єдине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ціле</a:t>
            </a:r>
            <a:endParaRPr lang="ru-RU" altLang="ru-RU" dirty="0" smtClean="0"/>
          </a:p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dirty="0" smtClean="0"/>
              <a:t>На </a:t>
            </a:r>
            <a:r>
              <a:rPr lang="ru-RU" altLang="ru-RU" dirty="0" err="1" smtClean="0"/>
              <a:t>фізичному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рівні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повідомлення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містить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інформацію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всіх</a:t>
            </a:r>
            <a:r>
              <a:rPr lang="ru-RU" altLang="ru-RU" dirty="0" smtClean="0"/>
              <a:t> семи </a:t>
            </a:r>
            <a:r>
              <a:rPr lang="ru-RU" altLang="ru-RU" dirty="0" err="1" smtClean="0"/>
              <a:t>рівнів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кодується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передається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одержувачу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42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ru-RU" b="1" dirty="0" smtClean="0"/>
              <a:t>Transmission Control Protocol</a:t>
            </a:r>
            <a:endParaRPr lang="ru-RU" altLang="ru-RU" b="1" dirty="0" smtClean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algn="l" rtl="0" eaLnBrk="1" hangingPunct="1"/>
            <a:endParaRPr lang="ru-RU" altLang="ru-RU" smtClean="0"/>
          </a:p>
          <a:p>
            <a:pPr algn="l" rtl="0" eaLnBrk="1" hangingPunct="1"/>
            <a:r>
              <a:rPr lang="en-US" altLang="ru-RU" smtClean="0"/>
              <a:t>TCP - </a:t>
            </a:r>
            <a:r>
              <a:rPr lang="ru-RU" altLang="ru-RU" smtClean="0"/>
              <a:t>заснований на </a:t>
            </a:r>
            <a:r>
              <a:rPr lang="ru-RU" altLang="ru-RU" smtClean="0">
                <a:solidFill>
                  <a:schemeClr val="accent1"/>
                </a:solidFill>
              </a:rPr>
              <a:t>з'єднаннях</a:t>
            </a:r>
            <a:r>
              <a:rPr lang="ru-RU" altLang="ru-RU" smtClean="0"/>
              <a:t> протокол, що забезпечує </a:t>
            </a:r>
            <a:r>
              <a:rPr lang="ru-RU" altLang="ru-RU" smtClean="0">
                <a:solidFill>
                  <a:schemeClr val="accent1"/>
                </a:solidFill>
              </a:rPr>
              <a:t>надійну </a:t>
            </a:r>
            <a:r>
              <a:rPr lang="ru-RU" altLang="ru-RU" smtClean="0"/>
              <a:t>передачу даних між </a:t>
            </a:r>
            <a:r>
              <a:rPr lang="ru-RU" altLang="ru-RU" smtClean="0">
                <a:solidFill>
                  <a:schemeClr val="accent1"/>
                </a:solidFill>
              </a:rPr>
              <a:t>двома </a:t>
            </a:r>
            <a:r>
              <a:rPr lang="ru-RU" altLang="ru-RU" smtClean="0"/>
              <a:t>комп'ютерами, зі збереженням </a:t>
            </a:r>
            <a:r>
              <a:rPr lang="ru-RU" altLang="ru-RU" smtClean="0">
                <a:solidFill>
                  <a:schemeClr val="accent1"/>
                </a:solidFill>
              </a:rPr>
              <a:t>порядку </a:t>
            </a:r>
            <a:r>
              <a:rPr lang="ru-RU" altLang="ru-RU" smtClean="0"/>
              <a:t>слідування даних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Використовується у: </a:t>
            </a:r>
            <a:r>
              <a:rPr lang="en-US" altLang="ru-RU" smtClean="0"/>
              <a:t>HTTP, FTP, Telnet </a:t>
            </a:r>
            <a:r>
              <a:rPr lang="ru-RU" altLang="ru-RU" smtClean="0"/>
              <a:t>та ін.</a:t>
            </a:r>
          </a:p>
        </p:txBody>
      </p:sp>
    </p:spTree>
    <p:extLst>
      <p:ext uri="{BB962C8B-B14F-4D97-AF65-F5344CB8AC3E}">
        <p14:creationId xmlns:p14="http://schemas.microsoft.com/office/powerpoint/2010/main" val="25564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ru-RU" b="1" dirty="0" smtClean="0"/>
              <a:t>User Datagram Protocol</a:t>
            </a:r>
            <a:endParaRPr lang="ru-RU" altLang="ru-RU" b="1" dirty="0" smtClean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endParaRPr lang="ru-RU" altLang="ru-RU" dirty="0" smtClean="0"/>
          </a:p>
          <a:p>
            <a:pPr lvl="4" algn="l" rtl="0" eaLnBrk="1" hangingPunct="1"/>
            <a:endParaRPr lang="ru-RU" altLang="ru-RU" dirty="0" smtClean="0"/>
          </a:p>
          <a:p>
            <a:pPr algn="l" rtl="0" eaLnBrk="1" hangingPunct="1"/>
            <a:r>
              <a:rPr lang="en-US" altLang="ru-RU" dirty="0" smtClean="0"/>
              <a:t>UDP - </a:t>
            </a:r>
            <a:r>
              <a:rPr lang="ru-RU" altLang="ru-RU" dirty="0" smtClean="0">
                <a:solidFill>
                  <a:schemeClr val="accent1"/>
                </a:solidFill>
              </a:rPr>
              <a:t>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заснований</a:t>
            </a:r>
            <a:r>
              <a:rPr lang="ru-RU" altLang="ru-RU" dirty="0" smtClean="0"/>
              <a:t> </a:t>
            </a:r>
            <a:r>
              <a:rPr lang="ru-RU" altLang="ru-RU" dirty="0" smtClean="0">
                <a:solidFill>
                  <a:schemeClr val="accent1"/>
                </a:solidFill>
              </a:rPr>
              <a:t>на </a:t>
            </a:r>
            <a:r>
              <a:rPr lang="ru-RU" altLang="ru-RU" dirty="0" err="1" smtClean="0">
                <a:solidFill>
                  <a:schemeClr val="accent1"/>
                </a:solidFill>
              </a:rPr>
              <a:t>з'єднаннях</a:t>
            </a:r>
            <a:r>
              <a:rPr lang="ru-RU" altLang="ru-RU" dirty="0" smtClean="0"/>
              <a:t> протокол, </a:t>
            </a:r>
            <a:r>
              <a:rPr lang="ru-RU" altLang="ru-RU" dirty="0" err="1" smtClean="0"/>
              <a:t>який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реалізує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пересилання</a:t>
            </a:r>
            <a:r>
              <a:rPr lang="ru-RU" altLang="ru-RU" dirty="0" smtClean="0"/>
              <a:t> </a:t>
            </a:r>
            <a:r>
              <a:rPr lang="ru-RU" altLang="ru-RU" dirty="0" err="1" smtClean="0">
                <a:solidFill>
                  <a:schemeClr val="accent1"/>
                </a:solidFill>
              </a:rPr>
              <a:t>незалежних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пакетів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даних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званих</a:t>
            </a:r>
            <a:r>
              <a:rPr lang="ru-RU" altLang="ru-RU" dirty="0" smtClean="0"/>
              <a:t> </a:t>
            </a:r>
            <a:r>
              <a:rPr lang="ru-RU" altLang="ru-RU" dirty="0" smtClean="0">
                <a:solidFill>
                  <a:schemeClr val="accent1"/>
                </a:solidFill>
              </a:rPr>
              <a:t>дейтаграммами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одного </a:t>
            </a:r>
            <a:r>
              <a:rPr lang="ru-RU" altLang="ru-RU" dirty="0" err="1" smtClean="0"/>
              <a:t>комп'ютера</a:t>
            </a:r>
            <a:r>
              <a:rPr lang="ru-RU" altLang="ru-RU" dirty="0" smtClean="0"/>
              <a:t> до </a:t>
            </a:r>
            <a:r>
              <a:rPr lang="ru-RU" altLang="ru-RU" dirty="0" err="1" smtClean="0"/>
              <a:t>іншого</a:t>
            </a:r>
            <a:r>
              <a:rPr lang="ru-RU" altLang="ru-RU" dirty="0" smtClean="0"/>
              <a:t> </a:t>
            </a:r>
            <a:r>
              <a:rPr lang="ru-RU" altLang="ru-RU" dirty="0" smtClean="0">
                <a:solidFill>
                  <a:schemeClr val="accent1"/>
                </a:solidFill>
              </a:rPr>
              <a:t>без </a:t>
            </a:r>
            <a:r>
              <a:rPr lang="ru-RU" altLang="ru-RU" dirty="0" err="1" smtClean="0">
                <a:solidFill>
                  <a:schemeClr val="accent1"/>
                </a:solidFill>
              </a:rPr>
              <a:t>гарантії</a:t>
            </a:r>
            <a:r>
              <a:rPr lang="ru-RU" altLang="ru-RU" dirty="0" smtClean="0">
                <a:solidFill>
                  <a:schemeClr val="accent1"/>
                </a:solidFill>
              </a:rPr>
              <a:t> </a:t>
            </a:r>
            <a:r>
              <a:rPr lang="ru-RU" altLang="ru-RU" dirty="0" err="1" smtClean="0">
                <a:solidFill>
                  <a:schemeClr val="accent1"/>
                </a:solidFill>
              </a:rPr>
              <a:t>їх</a:t>
            </a:r>
            <a:r>
              <a:rPr lang="ru-RU" altLang="ru-RU" dirty="0" smtClean="0">
                <a:solidFill>
                  <a:schemeClr val="accent1"/>
                </a:solidFill>
              </a:rPr>
              <a:t> доставки</a:t>
            </a:r>
          </a:p>
          <a:p>
            <a:pPr algn="l" rtl="0"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95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ru-RU" altLang="ru-RU" b="1" dirty="0" err="1" smtClean="0"/>
              <a:t>Основні</a:t>
            </a:r>
            <a:r>
              <a:rPr lang="ru-RU" altLang="ru-RU" b="1" dirty="0" smtClean="0"/>
              <a:t> характеристики </a:t>
            </a:r>
            <a:r>
              <a:rPr lang="en-US" altLang="ru-RU" b="1" dirty="0" smtClean="0"/>
              <a:t>TCP </a:t>
            </a:r>
            <a:r>
              <a:rPr lang="ru-RU" altLang="ru-RU" b="1" dirty="0" smtClean="0"/>
              <a:t>і </a:t>
            </a:r>
            <a:r>
              <a:rPr lang="en-US" altLang="ru-RU" b="1" dirty="0" smtClean="0"/>
              <a:t>UDP</a:t>
            </a:r>
            <a:endParaRPr lang="ru-RU" altLang="ru-RU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75973"/>
              </p:ext>
            </p:extLst>
          </p:nvPr>
        </p:nvGraphicFramePr>
        <p:xfrm>
          <a:off x="323850" y="1985963"/>
          <a:ext cx="8524876" cy="39084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262438"/>
                <a:gridCol w="4262438"/>
              </a:tblGrid>
              <a:tr h="34062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</a:rPr>
                        <a:t>TCP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921" marR="17921" marT="17909" marB="1790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</a:rPr>
                        <a:t>UDP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921" marR="17921" marT="17909" marB="17909" anchor="ctr">
                    <a:solidFill>
                      <a:schemeClr val="accent1"/>
                    </a:solidFill>
                  </a:tcPr>
                </a:tc>
              </a:tr>
              <a:tr h="645436"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Для роботи встановлює з'єднання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Працює без встановлення з'єднання</a:t>
                      </a:r>
                      <a:endParaRPr lang="en-US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340627"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Гарантована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доставка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Гарантій доставки немає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Передача повідомлення окремими сегментами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Передає повідомлення цілком у вигляді </a:t>
                      </a:r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датаграмм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При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отриманні </a:t>
                      </a: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повідомлення збирається із сегментів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Прийняті повідомлення не об'єднуються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645436"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Пересилає заново втрачені сегменти	</a:t>
                      </a: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Підтверджень про доставку немає</a:t>
                      </a:r>
                      <a:endParaRPr lang="ru-RU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  <a:tr h="340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Контроль потоку сегментів</a:t>
                      </a:r>
                      <a:endParaRPr lang="en-US" sz="2000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Без контролю потоку </a:t>
                      </a:r>
                      <a:r>
                        <a:rPr lang="ru-RU" sz="2000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датаграмм</a:t>
                      </a:r>
                      <a:endParaRPr lang="en-US" sz="2000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17921" marR="17921" marT="17909" marB="179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ru-RU" altLang="ru-RU" b="1" dirty="0" smtClean="0"/>
              <a:t>Модель «</a:t>
            </a:r>
            <a:r>
              <a:rPr lang="ru-RU" altLang="ru-RU" b="1" dirty="0" err="1" smtClean="0"/>
              <a:t>Клієнт</a:t>
            </a:r>
            <a:r>
              <a:rPr lang="ru-RU" altLang="ru-RU" b="1" dirty="0" smtClean="0"/>
              <a:t>-сервер»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Порядок </a:t>
            </a:r>
            <a:r>
              <a:rPr lang="ru-RU" altLang="ru-RU" sz="2800" dirty="0" err="1" smtClean="0"/>
              <a:t>роботи</a:t>
            </a:r>
            <a:endParaRPr lang="ru-RU" altLang="ru-RU" sz="28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Кожна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сторін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віртуального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називається</a:t>
            </a:r>
            <a:r>
              <a:rPr lang="ru-RU" altLang="ru-RU" sz="2400" dirty="0" smtClean="0"/>
              <a:t> «сокет» (</a:t>
            </a:r>
            <a:r>
              <a:rPr lang="ru-RU" altLang="ru-RU" sz="2400" dirty="0" err="1" smtClean="0"/>
              <a:t>socket</a:t>
            </a:r>
            <a:r>
              <a:rPr lang="ru-RU" altLang="ru-RU" sz="2400" dirty="0" smtClean="0"/>
              <a:t>)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Додаток</a:t>
            </a:r>
            <a:r>
              <a:rPr lang="ru-RU" altLang="ru-RU" sz="2400" dirty="0" smtClean="0"/>
              <a:t>-сервер </a:t>
            </a:r>
            <a:r>
              <a:rPr lang="ru-RU" altLang="ru-RU" sz="2400" dirty="0" err="1" smtClean="0"/>
              <a:t>ініціалізується</a:t>
            </a:r>
            <a:r>
              <a:rPr lang="ru-RU" altLang="ru-RU" sz="2400" dirty="0" smtClean="0"/>
              <a:t> при запуску і </a:t>
            </a:r>
            <a:r>
              <a:rPr lang="ru-RU" altLang="ru-RU" sz="2400" dirty="0" err="1" smtClean="0"/>
              <a:t>далі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діє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чекаючи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надходження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запиту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від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клієнта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Процес-клієнт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надсилає</a:t>
            </a:r>
            <a:r>
              <a:rPr lang="ru-RU" altLang="ru-RU" sz="2400" dirty="0" smtClean="0"/>
              <a:t> запит на </a:t>
            </a:r>
            <a:r>
              <a:rPr lang="ru-RU" altLang="ru-RU" sz="2400" dirty="0" err="1" smtClean="0"/>
              <a:t>встановлення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з'єднання</a:t>
            </a:r>
            <a:r>
              <a:rPr lang="ru-RU" altLang="ru-RU" sz="2400" dirty="0" smtClean="0"/>
              <a:t> з сервером, </a:t>
            </a:r>
            <a:r>
              <a:rPr lang="ru-RU" altLang="ru-RU" sz="2400" dirty="0" err="1" smtClean="0"/>
              <a:t>вимагаючи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виконати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/>
              <a:t>нього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певну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функцію</a:t>
            </a:r>
            <a:endParaRPr lang="ru-RU" altLang="ru-RU" sz="2400" dirty="0" smtClean="0"/>
          </a:p>
          <a:p>
            <a:pPr lvl="4" algn="l" rtl="0" eaLnBrk="1" hangingPunct="1">
              <a:lnSpc>
                <a:spcPct val="80000"/>
              </a:lnSpc>
            </a:pPr>
            <a:endParaRPr lang="ru-RU" altLang="ru-RU" sz="1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err="1" smtClean="0"/>
              <a:t>Види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додатків-серверів</a:t>
            </a:r>
            <a:endParaRPr lang="ru-RU" altLang="ru-RU" sz="28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Сервер </a:t>
            </a:r>
            <a:r>
              <a:rPr lang="ru-RU" altLang="ru-RU" sz="2400" dirty="0" err="1" smtClean="0"/>
              <a:t>послідовної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запитів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Сервер </a:t>
            </a:r>
            <a:r>
              <a:rPr lang="ru-RU" altLang="ru-RU" sz="2400" dirty="0" err="1" smtClean="0"/>
              <a:t>паралельної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запитів</a:t>
            </a: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08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1810</Words>
  <Application>Microsoft Office PowerPoint</Application>
  <PresentationFormat>Экран (4:3)</PresentationFormat>
  <Paragraphs>396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Крос-платформенне програмування</vt:lpstr>
      <vt:lpstr>План лекції</vt:lpstr>
      <vt:lpstr>Модель OSI</vt:lpstr>
      <vt:lpstr>Інкапсуляція пакета</vt:lpstr>
      <vt:lpstr>Передача повідомлення у мережі</vt:lpstr>
      <vt:lpstr>Transmission Control Protocol</vt:lpstr>
      <vt:lpstr>User Datagram Protocol</vt:lpstr>
      <vt:lpstr>Основні характеристики TCP і UDP</vt:lpstr>
      <vt:lpstr>Модель «Клієнт-сервер»</vt:lpstr>
      <vt:lpstr>Поняття порту  (port)</vt:lpstr>
      <vt:lpstr>Інтерфейс сокетів</vt:lpstr>
      <vt:lpstr>Зв'язок з файлової системою</vt:lpstr>
      <vt:lpstr>Проблеми мережевого вводу / виводу</vt:lpstr>
      <vt:lpstr>Абстракція сокета</vt:lpstr>
      <vt:lpstr>Презентация PowerPoint</vt:lpstr>
      <vt:lpstr>А що ж на Java?</vt:lpstr>
      <vt:lpstr>Пакет java.net</vt:lpstr>
      <vt:lpstr>Адресація</vt:lpstr>
      <vt:lpstr>Методи класу InetAddress</vt:lpstr>
      <vt:lpstr>Загальна схема з'єднання TCP-сокету</vt:lpstr>
      <vt:lpstr>Клас Socket</vt:lpstr>
      <vt:lpstr>Порядок роботи з клієнтським сокетом</vt:lpstr>
      <vt:lpstr>Приклад клієнта</vt:lpstr>
      <vt:lpstr>Приклад клієнта</vt:lpstr>
      <vt:lpstr>Клас ServerSocket</vt:lpstr>
      <vt:lpstr>Створення серверного сокета</vt:lpstr>
      <vt:lpstr>Сервер паралельної обробки запитів</vt:lpstr>
      <vt:lpstr>Дейтаграмми</vt:lpstr>
      <vt:lpstr>Клас DatagramPacket</vt:lpstr>
      <vt:lpstr>Клас DatagramSocket</vt:lpstr>
      <vt:lpstr>Передача дейтаграмм</vt:lpstr>
      <vt:lpstr>Uniform Resource Locator</vt:lpstr>
      <vt:lpstr>Пряме читання з URL</vt:lpstr>
      <vt:lpstr>Читання з URL-з’єднання</vt:lpstr>
      <vt:lpstr>Запис в URL-з'єднання</vt:lpstr>
      <vt:lpstr>Дякую за увагу!</vt:lpstr>
      <vt:lpstr>Посилання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308</cp:revision>
  <dcterms:created xsi:type="dcterms:W3CDTF">2018-02-05T20:48:26Z</dcterms:created>
  <dcterms:modified xsi:type="dcterms:W3CDTF">2021-04-15T08:24:23Z</dcterms:modified>
</cp:coreProperties>
</file>