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5"/>
  </p:notesMasterIdLst>
  <p:handoutMasterIdLst>
    <p:handoutMasterId r:id="rId66"/>
  </p:handoutMasterIdLst>
  <p:sldIdLst>
    <p:sldId id="258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  <p:sldId id="477" r:id="rId40"/>
    <p:sldId id="478" r:id="rId41"/>
    <p:sldId id="479" r:id="rId42"/>
    <p:sldId id="480" r:id="rId43"/>
    <p:sldId id="481" r:id="rId44"/>
    <p:sldId id="484" r:id="rId45"/>
    <p:sldId id="485" r:id="rId46"/>
    <p:sldId id="494" r:id="rId47"/>
    <p:sldId id="495" r:id="rId48"/>
    <p:sldId id="496" r:id="rId49"/>
    <p:sldId id="497" r:id="rId50"/>
    <p:sldId id="499" r:id="rId51"/>
    <p:sldId id="498" r:id="rId52"/>
    <p:sldId id="500" r:id="rId53"/>
    <p:sldId id="501" r:id="rId54"/>
    <p:sldId id="502" r:id="rId55"/>
    <p:sldId id="492" r:id="rId56"/>
    <p:sldId id="486" r:id="rId57"/>
    <p:sldId id="487" r:id="rId58"/>
    <p:sldId id="488" r:id="rId59"/>
    <p:sldId id="489" r:id="rId60"/>
    <p:sldId id="490" r:id="rId61"/>
    <p:sldId id="491" r:id="rId62"/>
    <p:sldId id="493" r:id="rId63"/>
    <p:sldId id="308" r:id="rId6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9" autoAdjust="0"/>
  </p:normalViewPr>
  <p:slideViewPr>
    <p:cSldViewPr>
      <p:cViewPr>
        <p:scale>
          <a:sx n="60" d="100"/>
          <a:sy n="60" d="100"/>
        </p:scale>
        <p:origin x="-2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2D7DB-EFAA-453B-AF22-F9B77A093EF3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697C-A5AC-41FE-8228-3BE12D73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24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1D51-BE2F-47B3-8EB1-683E823DF2C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99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0"/>
            <a:ext cx="8780462" cy="1366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636713"/>
            <a:ext cx="8780462" cy="4479925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138853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0"/>
            <a:ext cx="8780462" cy="1366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8780462" cy="216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388" y="3952875"/>
            <a:ext cx="8780462" cy="2163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365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 userDrawn="1"/>
        </p:nvSpPr>
        <p:spPr>
          <a:xfrm>
            <a:off x="8686824" y="652534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AFB936-5047-4134-B960-850ECAAEDA0E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chema/default.asp" TargetMode="External"/><Relationship Id="rId2" Type="http://schemas.openxmlformats.org/officeDocument/2006/relationships/hyperlink" Target="http://www.w3.org/XML/Schem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sl/" TargetMode="External"/><Relationship Id="rId2" Type="http://schemas.openxmlformats.org/officeDocument/2006/relationships/hyperlink" Target="http://www.w3.org/Style/XS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path/default.asp" TargetMode="External"/><Relationship Id="rId2" Type="http://schemas.openxmlformats.org/officeDocument/2006/relationships/hyperlink" Target="http://www.w3.org/TR/xpath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XML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dom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Крос-платформенне</a:t>
            </a:r>
            <a:r>
              <a:rPr lang="ru-RU" dirty="0" smtClean="0"/>
              <a:t> </a:t>
            </a:r>
            <a:r>
              <a:rPr lang="ru-RU" dirty="0" err="1"/>
              <a:t>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9" y="4725144"/>
            <a:ext cx="9144000" cy="1752600"/>
          </a:xfrm>
        </p:spPr>
        <p:txBody>
          <a:bodyPr>
            <a:normAutofit/>
          </a:bodyPr>
          <a:lstStyle/>
          <a:p>
            <a:r>
              <a:rPr lang="ru-RU" sz="1900" dirty="0" err="1" smtClean="0"/>
              <a:t>Підготовлене</a:t>
            </a:r>
            <a:r>
              <a:rPr lang="ru-RU" sz="1900" dirty="0" smtClean="0"/>
              <a:t> за матер</a:t>
            </a:r>
            <a:r>
              <a:rPr lang="uk-UA" sz="1900" dirty="0"/>
              <a:t>і</a:t>
            </a:r>
            <a:r>
              <a:rPr lang="ru-RU" sz="1900" dirty="0" err="1" smtClean="0"/>
              <a:t>алами</a:t>
            </a:r>
            <a:endParaRPr lang="ru-RU" sz="1900" dirty="0" smtClean="0"/>
          </a:p>
          <a:p>
            <a:r>
              <a:rPr lang="en-US" sz="1900" dirty="0" smtClean="0"/>
              <a:t>http://www.ccfit.nsu.ru/~rylov/java_lections/index.html</a:t>
            </a:r>
          </a:p>
          <a:p>
            <a:r>
              <a:rPr lang="en-US" sz="1900" dirty="0" smtClean="0"/>
              <a:t>http://github.com/a-vodka/java</a:t>
            </a:r>
            <a:r>
              <a:rPr lang="en-US" sz="2800" dirty="0" smtClean="0"/>
              <a:t>/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861047"/>
            <a:ext cx="227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Лекція №11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566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altLang="ru-RU" dirty="0" err="1" smtClean="0"/>
              <a:t>Правильний</a:t>
            </a:r>
            <a:r>
              <a:rPr lang="ru-RU" altLang="ru-RU" dirty="0" smtClean="0"/>
              <a:t> документ</a:t>
            </a:r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ct val="35000"/>
              </a:spcBef>
            </a:pPr>
            <a:r>
              <a:rPr lang="ru-RU" altLang="ru-RU" sz="2800" dirty="0" err="1" smtClean="0"/>
              <a:t>Починається</a:t>
            </a:r>
            <a:r>
              <a:rPr lang="ru-RU" altLang="ru-RU" sz="2800" dirty="0" smtClean="0"/>
              <a:t> з </a:t>
            </a:r>
            <a:r>
              <a:rPr lang="ru-RU" altLang="ru-RU" sz="2800" dirty="0" err="1" smtClean="0"/>
              <a:t>оголошення</a:t>
            </a:r>
            <a:endParaRPr lang="ru-RU" altLang="ru-RU" sz="2800" dirty="0" smtClean="0"/>
          </a:p>
          <a:p>
            <a:pPr algn="l" rtl="0">
              <a:spcBef>
                <a:spcPct val="35000"/>
              </a:spcBef>
            </a:pPr>
            <a:r>
              <a:rPr lang="ru-RU" altLang="ru-RU" sz="2800" dirty="0" err="1" smtClean="0"/>
              <a:t>Містить</a:t>
            </a:r>
            <a:r>
              <a:rPr lang="ru-RU" altLang="ru-RU" sz="2800" dirty="0" smtClean="0"/>
              <a:t> один </a:t>
            </a:r>
            <a:r>
              <a:rPr lang="ru-RU" altLang="ru-RU" sz="2800" dirty="0" err="1" smtClean="0"/>
              <a:t>унікальний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кореневий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елемент</a:t>
            </a:r>
            <a:endParaRPr lang="ru-RU" altLang="ru-RU" sz="2800" dirty="0" smtClean="0"/>
          </a:p>
          <a:p>
            <a:pPr algn="l" rtl="0">
              <a:spcBef>
                <a:spcPct val="35000"/>
              </a:spcBef>
            </a:pPr>
            <a:r>
              <a:rPr lang="ru-RU" altLang="ru-RU" sz="2800" dirty="0" err="1" smtClean="0"/>
              <a:t>Всі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відкриті</a:t>
            </a:r>
            <a:r>
              <a:rPr lang="ru-RU" altLang="ru-RU" sz="2800" dirty="0" smtClean="0"/>
              <a:t> теги </a:t>
            </a:r>
            <a:r>
              <a:rPr lang="ru-RU" altLang="ru-RU" sz="2800" dirty="0" err="1" smtClean="0"/>
              <a:t>закриваються</a:t>
            </a:r>
            <a:endParaRPr lang="ru-RU" altLang="ru-RU" sz="2800" dirty="0" smtClean="0"/>
          </a:p>
          <a:p>
            <a:pPr algn="l" rtl="0">
              <a:spcBef>
                <a:spcPct val="35000"/>
              </a:spcBef>
            </a:pPr>
            <a:r>
              <a:rPr lang="ru-RU" altLang="ru-RU" sz="2800" dirty="0" err="1" smtClean="0"/>
              <a:t>Враховано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чутливість</a:t>
            </a:r>
            <a:r>
              <a:rPr lang="ru-RU" altLang="ru-RU" sz="2800" dirty="0" smtClean="0"/>
              <a:t> до </a:t>
            </a:r>
            <a:r>
              <a:rPr lang="ru-RU" altLang="ru-RU" sz="2800" dirty="0" err="1" smtClean="0"/>
              <a:t>регістру</a:t>
            </a:r>
            <a:endParaRPr lang="ru-RU" altLang="ru-RU" sz="2800" dirty="0" smtClean="0"/>
          </a:p>
          <a:p>
            <a:pPr algn="l" rtl="0">
              <a:spcBef>
                <a:spcPct val="35000"/>
              </a:spcBef>
            </a:pPr>
            <a:r>
              <a:rPr lang="ru-RU" altLang="ru-RU" sz="2800" dirty="0" smtClean="0"/>
              <a:t>Теги </a:t>
            </a:r>
            <a:r>
              <a:rPr lang="ru-RU" altLang="ru-RU" sz="2800" dirty="0" err="1" smtClean="0"/>
              <a:t>коректно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вкладені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однин</a:t>
            </a:r>
            <a:r>
              <a:rPr lang="ru-RU" altLang="ru-RU" sz="2800" dirty="0" smtClean="0"/>
              <a:t> в </a:t>
            </a:r>
            <a:r>
              <a:rPr lang="ru-RU" altLang="ru-RU" sz="2800" dirty="0" err="1" smtClean="0"/>
              <a:t>одний</a:t>
            </a:r>
            <a:endParaRPr lang="ru-RU" altLang="ru-RU" sz="2800" dirty="0" smtClean="0"/>
          </a:p>
          <a:p>
            <a:pPr algn="l" rtl="0">
              <a:spcBef>
                <a:spcPct val="35000"/>
              </a:spcBef>
            </a:pPr>
            <a:r>
              <a:rPr lang="ru-RU" altLang="ru-RU" sz="2800" dirty="0" err="1" smtClean="0"/>
              <a:t>Значення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всіх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атрибутів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укладені</a:t>
            </a:r>
            <a:r>
              <a:rPr lang="ru-RU" altLang="ru-RU" sz="2800" dirty="0" smtClean="0"/>
              <a:t> в лапки</a:t>
            </a:r>
          </a:p>
          <a:p>
            <a:pPr algn="l" rtl="0">
              <a:spcBef>
                <a:spcPct val="35000"/>
              </a:spcBef>
            </a:pPr>
            <a:r>
              <a:rPr lang="ru-RU" altLang="ru-RU" sz="2800" dirty="0" err="1" smtClean="0"/>
              <a:t>Спеціальні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символи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задаються</a:t>
            </a:r>
            <a:r>
              <a:rPr lang="ru-RU" altLang="ru-RU" sz="2800" dirty="0" smtClean="0"/>
              <a:t> за </a:t>
            </a:r>
            <a:r>
              <a:rPr lang="ru-RU" altLang="ru-RU" sz="2800" dirty="0" err="1" smtClean="0"/>
              <a:t>допомогою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інструкцій</a:t>
            </a:r>
            <a:endParaRPr lang="ru-RU" alt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9573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fld id="{A0F5A6B1-06C7-42AF-858D-BBC4DFECF03B}" type="slidenum">
              <a:rPr lang="ru-RU" altLang="ru-RU" smtClean="0"/>
              <a:pPr algn="l" rtl="0" eaLnBrk="1" hangingPunct="1"/>
              <a:t>11</a:t>
            </a:fld>
            <a:endParaRPr lang="ru-RU" altLang="ru-RU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 eaLnBrk="1" hangingPunct="1"/>
            <a:r>
              <a:rPr lang="en-US" altLang="ru-RU" sz="4000" smtClean="0"/>
              <a:t>Document Type Definition</a:t>
            </a:r>
            <a:r>
              <a:rPr lang="ru-RU" altLang="ru-RU" sz="4000" smtClean="0"/>
              <a:t/>
            </a:r>
            <a:br>
              <a:rPr lang="ru-RU" altLang="ru-RU" sz="4000" smtClean="0"/>
            </a:br>
            <a:r>
              <a:rPr lang="en-US" altLang="ru-RU" sz="4000" smtClean="0"/>
              <a:t>(DTD)</a:t>
            </a:r>
            <a:endParaRPr lang="ru-RU" altLang="ru-RU" sz="4000" smtClean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36713"/>
            <a:ext cx="8780462" cy="258445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</a:pPr>
            <a:r>
              <a:rPr lang="ru-RU" altLang="ru-RU" sz="2600" smtClean="0"/>
              <a:t>Містить правила, що описують структуру документа</a:t>
            </a:r>
            <a:endParaRPr lang="en-US" altLang="ru-RU" sz="2600" smtClean="0"/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600" smtClean="0"/>
              <a:t>Транслятор може автоматично перевіряти документ на відповідність цим правилам</a:t>
            </a:r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600" smtClean="0"/>
              <a:t>Описує дочірні елементи і атрибути для кожного елемента</a:t>
            </a:r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600" smtClean="0"/>
              <a:t>включення в </a:t>
            </a:r>
            <a:r>
              <a:rPr lang="en-US" altLang="ru-RU" sz="2600" smtClean="0"/>
              <a:t>XML-</a:t>
            </a:r>
            <a:r>
              <a:rPr lang="ru-RU" altLang="ru-RU" sz="2600" smtClean="0"/>
              <a:t>документ</a:t>
            </a:r>
            <a:endParaRPr lang="ru-RU" altLang="ru-RU" sz="240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388" y="4292600"/>
            <a:ext cx="8785225" cy="17907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 dirty="0">
                <a:latin typeface="Courier New" pitchFamily="49" charset="0"/>
              </a:rPr>
              <a:t>&lt;!DOCTYPE </a:t>
            </a:r>
            <a:r>
              <a:rPr kumimoji="1" lang="ru-RU" altLang="ru-RU" b="1" dirty="0" err="1" smtClean="0">
                <a:latin typeface="Courier New" pitchFamily="49" charset="0"/>
              </a:rPr>
              <a:t>им’я</a:t>
            </a:r>
            <a:r>
              <a:rPr kumimoji="1" lang="ru-RU" altLang="ru-RU" b="1" dirty="0" smtClean="0">
                <a:latin typeface="Courier New" pitchFamily="49" charset="0"/>
              </a:rPr>
              <a:t> </a:t>
            </a:r>
            <a:r>
              <a:rPr kumimoji="1" lang="ru-RU" altLang="ru-RU" b="1" dirty="0">
                <a:latin typeface="Courier New" pitchFamily="49" charset="0"/>
              </a:rPr>
              <a:t>[правила</a:t>
            </a:r>
            <a:r>
              <a:rPr kumimoji="1" lang="en-US" altLang="ru-RU" b="1" dirty="0">
                <a:latin typeface="Courier New" pitchFamily="49" charset="0"/>
              </a:rPr>
              <a:t>]&gt;</a:t>
            </a:r>
          </a:p>
          <a:p>
            <a:pPr eaLnBrk="1" hangingPunct="1"/>
            <a:endParaRPr kumimoji="1" lang="en-US" altLang="ru-RU" b="1" dirty="0">
              <a:latin typeface="Courier New" pitchFamily="49" charset="0"/>
            </a:endParaRPr>
          </a:p>
          <a:p>
            <a:pPr eaLnBrk="1" hangingPunct="1"/>
            <a:r>
              <a:rPr kumimoji="1" lang="ru-RU" altLang="ru-RU" b="1" dirty="0">
                <a:latin typeface="Courier New" pitchFamily="49" charset="0"/>
              </a:rPr>
              <a:t>&lt;!DOCTYPE </a:t>
            </a:r>
            <a:r>
              <a:rPr kumimoji="1" lang="ru-RU" altLang="ru-RU" b="1" dirty="0" err="1">
                <a:latin typeface="Courier New" pitchFamily="49" charset="0"/>
              </a:rPr>
              <a:t>configuration</a:t>
            </a:r>
            <a:r>
              <a:rPr kumimoji="1" lang="ru-RU" altLang="ru-RU" b="1" dirty="0">
                <a:latin typeface="Courier New" pitchFamily="49" charset="0"/>
              </a:rPr>
              <a:t> SYSTEM "config.dtd"&gt;</a:t>
            </a:r>
          </a:p>
          <a:p>
            <a:pPr eaLnBrk="1" hangingPunct="1"/>
            <a:endParaRPr kumimoji="1" lang="en-US" altLang="ru-RU" b="1" i="1" dirty="0">
              <a:latin typeface="Courier New" pitchFamily="49" charset="0"/>
            </a:endParaRPr>
          </a:p>
          <a:p>
            <a:pPr eaLnBrk="1" hangingPunct="1"/>
            <a:r>
              <a:rPr kumimoji="1" lang="ru-RU" altLang="ru-RU" b="1" dirty="0">
                <a:latin typeface="Courier New" pitchFamily="49" charset="0"/>
              </a:rPr>
              <a:t>&lt;!DOCTYPE </a:t>
            </a:r>
            <a:r>
              <a:rPr kumimoji="1" lang="ru-RU" altLang="ru-RU" b="1" dirty="0" err="1">
                <a:latin typeface="Courier New" pitchFamily="49" charset="0"/>
              </a:rPr>
              <a:t>configuration</a:t>
            </a:r>
            <a:r>
              <a:rPr kumimoji="1" lang="ru-RU" altLang="ru-RU" b="1" dirty="0">
                <a:latin typeface="Courier New" pitchFamily="49" charset="0"/>
              </a:rPr>
              <a:t> SYSTEM "http://myserver.com/config.dtd"&gt;</a:t>
            </a:r>
          </a:p>
        </p:txBody>
      </p:sp>
    </p:spTree>
    <p:extLst>
      <p:ext uri="{BB962C8B-B14F-4D97-AF65-F5344CB8AC3E}">
        <p14:creationId xmlns:p14="http://schemas.microsoft.com/office/powerpoint/2010/main" val="350442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fld id="{E72528F4-8A2F-4E49-A7BC-0CCA1E6CEE60}" type="slidenum">
              <a:rPr lang="ru-RU" altLang="ru-RU" smtClean="0"/>
              <a:pPr algn="l" rtl="0" eaLnBrk="1" hangingPunct="1"/>
              <a:t>12</a:t>
            </a:fld>
            <a:endParaRPr lang="ru-RU" altLang="ru-RU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mtClean="0"/>
              <a:t>Регулярні вирази</a:t>
            </a:r>
          </a:p>
        </p:txBody>
      </p:sp>
      <p:graphicFrame>
        <p:nvGraphicFramePr>
          <p:cNvPr id="1387579" name="Group 5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412000"/>
              </p:ext>
            </p:extLst>
          </p:nvPr>
        </p:nvGraphicFramePr>
        <p:xfrm>
          <a:off x="179388" y="1557338"/>
          <a:ext cx="8780462" cy="4633913"/>
        </p:xfrm>
        <a:graphic>
          <a:graphicData uri="http://schemas.openxmlformats.org/drawingml/2006/table">
            <a:tbl>
              <a:tblPr/>
              <a:tblGrid>
                <a:gridCol w="3384550"/>
                <a:gridCol w="5395912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правило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суть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E*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або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більше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входжень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E+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або більше входжень 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E?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або 1 входження 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E1|E2|…|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Одне з Е1, Е2, ..., Е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E1, E2, …,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послідовність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E1, E2, ..., En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#PCDATA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текст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(#PCDATA|E1|…|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)*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змішане наповнення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Довільний дочірній тег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EMPTY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Немає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дочірніх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тегів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0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err="1"/>
              <a:t>П</a:t>
            </a:r>
            <a:r>
              <a:rPr lang="ru-RU" altLang="ru-RU" dirty="0" err="1" smtClean="0"/>
              <a:t>риклади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виразів</a:t>
            </a:r>
            <a:endParaRPr lang="ru-RU" altLang="ru-RU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1773238"/>
            <a:ext cx="8785225" cy="4159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sz="2400" b="1" dirty="0" err="1" smtClean="0">
                <a:latin typeface="Courier New" pitchFamily="49" charset="0"/>
              </a:rPr>
              <a:t>Опис</a:t>
            </a:r>
            <a:r>
              <a:rPr kumimoji="1" lang="ru-RU" altLang="ru-RU" sz="2400" b="1" dirty="0" smtClean="0">
                <a:latin typeface="Courier New" pitchFamily="49" charset="0"/>
              </a:rPr>
              <a:t> меню</a:t>
            </a:r>
            <a:endParaRPr kumimoji="1" lang="en-US" altLang="ru-RU" sz="2400" b="1" dirty="0">
              <a:latin typeface="Courier New" pitchFamily="49" charset="0"/>
            </a:endParaRPr>
          </a:p>
          <a:p>
            <a:pPr eaLnBrk="1" hangingPunct="1"/>
            <a:r>
              <a:rPr kumimoji="1" lang="ru-RU" altLang="ru-RU" sz="2400" b="1" dirty="0">
                <a:latin typeface="Courier New" pitchFamily="49" charset="0"/>
              </a:rPr>
              <a:t>&lt;!ELEMENT </a:t>
            </a:r>
            <a:r>
              <a:rPr kumimoji="1" lang="ru-RU" altLang="ru-RU" sz="2400" b="1" dirty="0" err="1">
                <a:latin typeface="Courier New" pitchFamily="49" charset="0"/>
              </a:rPr>
              <a:t>menu</a:t>
            </a:r>
            <a:r>
              <a:rPr kumimoji="1" lang="ru-RU" altLang="ru-RU" sz="2400" b="1" dirty="0">
                <a:latin typeface="Courier New" pitchFamily="49" charset="0"/>
              </a:rPr>
              <a:t> (</a:t>
            </a:r>
            <a:r>
              <a:rPr kumimoji="1" lang="ru-RU" altLang="ru-RU" sz="2400" b="1" dirty="0" err="1">
                <a:latin typeface="Courier New" pitchFamily="49" charset="0"/>
              </a:rPr>
              <a:t>item</a:t>
            </a:r>
            <a:r>
              <a:rPr kumimoji="1" lang="ru-RU" altLang="ru-RU" sz="2400" b="1" dirty="0">
                <a:latin typeface="Courier New" pitchFamily="49" charset="0"/>
              </a:rPr>
              <a:t>)*&gt;</a:t>
            </a:r>
          </a:p>
          <a:p>
            <a:pPr eaLnBrk="1" hangingPunct="1"/>
            <a:endParaRPr kumimoji="1" lang="ru-RU" altLang="ru-RU" sz="2400" b="1" dirty="0">
              <a:latin typeface="Courier New" pitchFamily="49" charset="0"/>
            </a:endParaRPr>
          </a:p>
          <a:p>
            <a:pPr eaLnBrk="1" hangingPunct="1"/>
            <a:r>
              <a:rPr kumimoji="1" lang="ru-RU" altLang="ru-RU" sz="2400" b="1" dirty="0" err="1" smtClean="0">
                <a:latin typeface="Courier New" pitchFamily="49" charset="0"/>
              </a:rPr>
              <a:t>Опис</a:t>
            </a:r>
            <a:r>
              <a:rPr kumimoji="1" lang="ru-RU" altLang="ru-RU" sz="2400" b="1" dirty="0" smtClean="0">
                <a:latin typeface="Courier New" pitchFamily="49" charset="0"/>
              </a:rPr>
              <a:t> </a:t>
            </a:r>
            <a:r>
              <a:rPr kumimoji="1" lang="ru-RU" altLang="ru-RU" sz="2400" b="1" dirty="0">
                <a:latin typeface="Courier New" pitchFamily="49" charset="0"/>
              </a:rPr>
              <a:t>шрифта</a:t>
            </a:r>
          </a:p>
          <a:p>
            <a:pPr eaLnBrk="1" hangingPunct="1"/>
            <a:r>
              <a:rPr kumimoji="1" lang="ru-RU" altLang="ru-RU" sz="2400" b="1" dirty="0">
                <a:latin typeface="Courier New" pitchFamily="49" charset="0"/>
              </a:rPr>
              <a:t>&lt;!ELEMENT </a:t>
            </a:r>
            <a:r>
              <a:rPr kumimoji="1" lang="ru-RU" altLang="ru-RU" sz="2400" b="1" dirty="0" err="1">
                <a:latin typeface="Courier New" pitchFamily="49" charset="0"/>
              </a:rPr>
              <a:t>font</a:t>
            </a:r>
            <a:r>
              <a:rPr kumimoji="1" lang="ru-RU" altLang="ru-RU" sz="2400" b="1" dirty="0">
                <a:latin typeface="Courier New" pitchFamily="49" charset="0"/>
              </a:rPr>
              <a:t> (</a:t>
            </a:r>
            <a:r>
              <a:rPr kumimoji="1" lang="ru-RU" altLang="ru-RU" sz="2400" b="1" dirty="0" err="1">
                <a:latin typeface="Courier New" pitchFamily="49" charset="0"/>
              </a:rPr>
              <a:t>name,size</a:t>
            </a:r>
            <a:r>
              <a:rPr kumimoji="1" lang="ru-RU" altLang="ru-RU" sz="2400" b="1" dirty="0">
                <a:latin typeface="Courier New" pitchFamily="49" charset="0"/>
              </a:rPr>
              <a:t>)&gt;</a:t>
            </a:r>
          </a:p>
          <a:p>
            <a:pPr eaLnBrk="1" hangingPunct="1"/>
            <a:r>
              <a:rPr kumimoji="1" lang="ru-RU" altLang="ru-RU" sz="2400" b="1" dirty="0">
                <a:latin typeface="Courier New" pitchFamily="49" charset="0"/>
              </a:rPr>
              <a:t>&lt;!ELEMENT </a:t>
            </a:r>
            <a:r>
              <a:rPr kumimoji="1" lang="ru-RU" altLang="ru-RU" sz="2400" b="1" dirty="0" err="1">
                <a:latin typeface="Courier New" pitchFamily="49" charset="0"/>
              </a:rPr>
              <a:t>name</a:t>
            </a:r>
            <a:r>
              <a:rPr kumimoji="1" lang="ru-RU" altLang="ru-RU" sz="2400" b="1" dirty="0">
                <a:latin typeface="Courier New" pitchFamily="49" charset="0"/>
              </a:rPr>
              <a:t> (#PCDATA)&gt;</a:t>
            </a:r>
          </a:p>
          <a:p>
            <a:pPr eaLnBrk="1" hangingPunct="1"/>
            <a:r>
              <a:rPr kumimoji="1" lang="ru-RU" altLang="ru-RU" sz="2400" b="1" dirty="0">
                <a:latin typeface="Courier New" pitchFamily="49" charset="0"/>
              </a:rPr>
              <a:t>&lt;!ELEMENT </a:t>
            </a:r>
            <a:r>
              <a:rPr kumimoji="1" lang="ru-RU" altLang="ru-RU" sz="2400" b="1" dirty="0" err="1">
                <a:latin typeface="Courier New" pitchFamily="49" charset="0"/>
              </a:rPr>
              <a:t>size</a:t>
            </a:r>
            <a:r>
              <a:rPr kumimoji="1" lang="ru-RU" altLang="ru-RU" sz="2400" b="1" dirty="0">
                <a:latin typeface="Courier New" pitchFamily="49" charset="0"/>
              </a:rPr>
              <a:t> (#PCDATA)&gt;</a:t>
            </a:r>
          </a:p>
          <a:p>
            <a:pPr eaLnBrk="1" hangingPunct="1"/>
            <a:endParaRPr kumimoji="1" lang="ru-RU" altLang="ru-RU" sz="2400" b="1" dirty="0">
              <a:latin typeface="Courier New" pitchFamily="49" charset="0"/>
            </a:endParaRPr>
          </a:p>
          <a:p>
            <a:pPr eaLnBrk="1" hangingPunct="1"/>
            <a:r>
              <a:rPr kumimoji="1" lang="ru-RU" altLang="ru-RU" sz="2400" b="1" dirty="0" err="1" smtClean="0">
                <a:latin typeface="Courier New" pitchFamily="49" charset="0"/>
              </a:rPr>
              <a:t>Опис</a:t>
            </a:r>
            <a:r>
              <a:rPr kumimoji="1" lang="ru-RU" altLang="ru-RU" sz="2400" b="1" dirty="0" smtClean="0">
                <a:latin typeface="Courier New" pitchFamily="49" charset="0"/>
              </a:rPr>
              <a:t> </a:t>
            </a:r>
            <a:r>
              <a:rPr kumimoji="1" lang="ru-RU" altLang="ru-RU" sz="2400" b="1" dirty="0" err="1" smtClean="0">
                <a:latin typeface="Courier New" pitchFamily="49" charset="0"/>
              </a:rPr>
              <a:t>глави</a:t>
            </a:r>
            <a:r>
              <a:rPr kumimoji="1" lang="ru-RU" altLang="ru-RU" sz="2400" b="1" dirty="0" smtClean="0">
                <a:latin typeface="Courier New" pitchFamily="49" charset="0"/>
              </a:rPr>
              <a:t> </a:t>
            </a:r>
            <a:r>
              <a:rPr kumimoji="1" lang="ru-RU" altLang="ru-RU" sz="2400" b="1" dirty="0">
                <a:latin typeface="Courier New" pitchFamily="49" charset="0"/>
              </a:rPr>
              <a:t>в </a:t>
            </a:r>
            <a:r>
              <a:rPr kumimoji="1" lang="ru-RU" altLang="ru-RU" sz="2400" b="1" dirty="0" err="1" smtClean="0">
                <a:latin typeface="Courier New" pitchFamily="49" charset="0"/>
              </a:rPr>
              <a:t>книзі</a:t>
            </a:r>
            <a:endParaRPr kumimoji="1" lang="ru-RU" altLang="ru-RU" sz="2400" b="1" dirty="0">
              <a:latin typeface="Courier New" pitchFamily="49" charset="0"/>
            </a:endParaRPr>
          </a:p>
          <a:p>
            <a:pPr eaLnBrk="1" hangingPunct="1"/>
            <a:r>
              <a:rPr kumimoji="1" lang="ru-RU" altLang="ru-RU" sz="2400" b="1" dirty="0">
                <a:latin typeface="Courier New" pitchFamily="49" charset="0"/>
              </a:rPr>
              <a:t>&lt;!ELEMENT </a:t>
            </a:r>
            <a:r>
              <a:rPr kumimoji="1" lang="ru-RU" altLang="ru-RU" sz="2400" b="1" dirty="0" err="1">
                <a:latin typeface="Courier New" pitchFamily="49" charset="0"/>
              </a:rPr>
              <a:t>chapter</a:t>
            </a:r>
            <a:endParaRPr kumimoji="1" lang="ru-RU" altLang="ru-RU" sz="2400" b="1" dirty="0">
              <a:latin typeface="Courier New" pitchFamily="49" charset="0"/>
            </a:endParaRPr>
          </a:p>
          <a:p>
            <a:pPr eaLnBrk="1" hangingPunct="1"/>
            <a:r>
              <a:rPr kumimoji="1" lang="ru-RU" altLang="ru-RU" sz="2400" b="1" dirty="0">
                <a:latin typeface="Courier New" pitchFamily="49" charset="0"/>
              </a:rPr>
              <a:t>(</a:t>
            </a:r>
            <a:r>
              <a:rPr kumimoji="1" lang="ru-RU" altLang="ru-RU" sz="2400" b="1" dirty="0" err="1">
                <a:latin typeface="Courier New" pitchFamily="49" charset="0"/>
              </a:rPr>
              <a:t>intro</a:t>
            </a:r>
            <a:r>
              <a:rPr kumimoji="1" lang="ru-RU" altLang="ru-RU" sz="2400" b="1" dirty="0">
                <a:latin typeface="Courier New" pitchFamily="49" charset="0"/>
              </a:rPr>
              <a:t>,(</a:t>
            </a:r>
            <a:r>
              <a:rPr kumimoji="1" lang="ru-RU" altLang="ru-RU" sz="2400" b="1" dirty="0" err="1">
                <a:latin typeface="Courier New" pitchFamily="49" charset="0"/>
              </a:rPr>
              <a:t>heading</a:t>
            </a:r>
            <a:r>
              <a:rPr kumimoji="1" lang="ru-RU" altLang="ru-RU" sz="2400" b="1" dirty="0">
                <a:latin typeface="Courier New" pitchFamily="49" charset="0"/>
              </a:rPr>
              <a:t>,(</a:t>
            </a:r>
            <a:r>
              <a:rPr kumimoji="1" lang="ru-RU" altLang="ru-RU" sz="2400" b="1" dirty="0" err="1">
                <a:latin typeface="Courier New" pitchFamily="49" charset="0"/>
              </a:rPr>
              <a:t>para|image|table|note</a:t>
            </a:r>
            <a:r>
              <a:rPr kumimoji="1" lang="ru-RU" altLang="ru-RU" sz="2400" b="1" dirty="0">
                <a:latin typeface="Courier New" pitchFamily="49" charset="0"/>
              </a:rPr>
              <a:t>)+)+)</a:t>
            </a:r>
            <a:r>
              <a:rPr kumimoji="1" lang="en-US" altLang="ru-RU" sz="2400" b="1" dirty="0">
                <a:latin typeface="Courier New" pitchFamily="49" charset="0"/>
              </a:rPr>
              <a:t>&gt;</a:t>
            </a:r>
            <a:endParaRPr kumimoji="1" lang="ru-RU" altLang="ru-RU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fld id="{83684DE1-EBF8-40D8-BBB1-E8EB9CCB55E5}" type="slidenum">
              <a:rPr lang="ru-RU" altLang="ru-RU" smtClean="0"/>
              <a:pPr algn="l" rtl="0" eaLnBrk="1" hangingPunct="1"/>
              <a:t>14</a:t>
            </a:fld>
            <a:endParaRPr lang="ru-RU" altLang="ru-RU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z="4000" smtClean="0"/>
              <a:t>Опис атрибутів: типи</a:t>
            </a:r>
          </a:p>
        </p:txBody>
      </p:sp>
      <p:graphicFrame>
        <p:nvGraphicFramePr>
          <p:cNvPr id="1390632" name="Group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195249"/>
              </p:ext>
            </p:extLst>
          </p:nvPr>
        </p:nvGraphicFramePr>
        <p:xfrm>
          <a:off x="179388" y="1636713"/>
          <a:ext cx="8780462" cy="4441861"/>
        </p:xfrm>
        <a:graphic>
          <a:graphicData uri="http://schemas.openxmlformats.org/drawingml/2006/table">
            <a:tbl>
              <a:tblPr/>
              <a:tblGrid>
                <a:gridCol w="3600450"/>
                <a:gridCol w="5180012"/>
              </a:tblGrid>
              <a:tr h="60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Тип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сенс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CDATA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довільний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рядок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(A1|A2|…|An)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Один з строкових атрибутів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A1, A2, ..., An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NMTOKEN, NMTOKENS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Один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або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більше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рядків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записаних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за правилами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імен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унікальний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IDREF, IDREFS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Одне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або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більше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посилань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на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унікальний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ENTITY, ENTITIES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Посилання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на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зовнішні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сутності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4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fld id="{CE825D9C-3B2D-4ED1-B3B5-1D3E2E7B324B}" type="slidenum">
              <a:rPr lang="ru-RU" altLang="ru-RU" smtClean="0"/>
              <a:pPr algn="l" rtl="0" eaLnBrk="1" hangingPunct="1"/>
              <a:t>15</a:t>
            </a:fld>
            <a:endParaRPr lang="ru-RU" altLang="ru-RU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z="4000" smtClean="0"/>
              <a:t>Опис атрибутів: значення</a:t>
            </a:r>
          </a:p>
        </p:txBody>
      </p:sp>
      <p:graphicFrame>
        <p:nvGraphicFramePr>
          <p:cNvPr id="1392673" name="Group 33"/>
          <p:cNvGraphicFramePr>
            <a:graphicFrameLocks noGrp="1"/>
          </p:cNvGraphicFramePr>
          <p:nvPr>
            <p:ph idx="1"/>
          </p:nvPr>
        </p:nvGraphicFramePr>
        <p:xfrm>
          <a:off x="179388" y="1636713"/>
          <a:ext cx="8780462" cy="4479926"/>
        </p:xfrm>
        <a:graphic>
          <a:graphicData uri="http://schemas.openxmlformats.org/drawingml/2006/table">
            <a:tbl>
              <a:tblPr/>
              <a:tblGrid>
                <a:gridCol w="3024187"/>
                <a:gridCol w="5756275"/>
              </a:tblGrid>
              <a:tr h="884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значення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сенс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#REQUIRED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Атрибут обов'язковий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#IMPLIED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Атрибут опціональний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Атрибут опціональний, якщо значення не вказано, то приймається рівним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#FIXED A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Атрибут не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вказується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або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дорівнює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9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err="1"/>
              <a:t>П</a:t>
            </a:r>
            <a:r>
              <a:rPr lang="ru-RU" altLang="ru-RU" dirty="0" err="1" smtClean="0"/>
              <a:t>риклади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виразів</a:t>
            </a:r>
            <a:endParaRPr lang="ru-RU" altLang="ru-RU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1522413"/>
            <a:ext cx="8785225" cy="47148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sz="2000" b="1" dirty="0">
                <a:latin typeface="Courier New" pitchFamily="49" charset="0"/>
              </a:rPr>
              <a:t>&lt;!ATTLIST </a:t>
            </a:r>
            <a:r>
              <a:rPr kumimoji="1" lang="ru-RU" altLang="ru-RU" sz="2000" b="1" dirty="0" err="1">
                <a:latin typeface="Courier New" pitchFamily="49" charset="0"/>
              </a:rPr>
              <a:t>font</a:t>
            </a:r>
            <a:r>
              <a:rPr kumimoji="1" lang="ru-RU" altLang="ru-RU" sz="2000" b="1" dirty="0">
                <a:latin typeface="Courier New" pitchFamily="49" charset="0"/>
              </a:rPr>
              <a:t> </a:t>
            </a:r>
            <a:r>
              <a:rPr kumimoji="1" lang="ru-RU" altLang="ru-RU" sz="2000" b="1" dirty="0" err="1">
                <a:latin typeface="Courier New" pitchFamily="49" charset="0"/>
              </a:rPr>
              <a:t>style</a:t>
            </a:r>
            <a:r>
              <a:rPr kumimoji="1" lang="ru-RU" altLang="ru-RU" sz="2000" b="1" dirty="0">
                <a:latin typeface="Courier New" pitchFamily="49" charset="0"/>
              </a:rPr>
              <a:t> (</a:t>
            </a:r>
            <a:r>
              <a:rPr kumimoji="1" lang="ru-RU" altLang="ru-RU" sz="2000" b="1" dirty="0" err="1">
                <a:latin typeface="Courier New" pitchFamily="49" charset="0"/>
              </a:rPr>
              <a:t>plain|bold|italic|bold-italic</a:t>
            </a:r>
            <a:r>
              <a:rPr kumimoji="1" lang="ru-RU" altLang="ru-RU" sz="2000" b="1" dirty="0">
                <a:latin typeface="Courier New" pitchFamily="49" charset="0"/>
              </a:rPr>
              <a:t>) </a:t>
            </a:r>
            <a:r>
              <a:rPr kumimoji="1" lang="ru-RU" altLang="ru-RU" sz="2000" b="1" dirty="0" err="1">
                <a:latin typeface="Courier New" pitchFamily="49" charset="0"/>
              </a:rPr>
              <a:t>plain</a:t>
            </a:r>
            <a:r>
              <a:rPr kumimoji="1" lang="ru-RU" altLang="ru-RU" sz="2000" b="1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kumimoji="1" lang="ru-RU" altLang="ru-RU" sz="2000" b="1" dirty="0">
                <a:latin typeface="Courier New" pitchFamily="49" charset="0"/>
              </a:rPr>
              <a:t>&lt;!ATTLIST </a:t>
            </a:r>
            <a:r>
              <a:rPr kumimoji="1" lang="ru-RU" altLang="ru-RU" sz="2000" b="1" dirty="0" err="1">
                <a:latin typeface="Courier New" pitchFamily="49" charset="0"/>
              </a:rPr>
              <a:t>size</a:t>
            </a:r>
            <a:r>
              <a:rPr kumimoji="1" lang="ru-RU" altLang="ru-RU" sz="2000" b="1" dirty="0">
                <a:latin typeface="Courier New" pitchFamily="49" charset="0"/>
              </a:rPr>
              <a:t> </a:t>
            </a:r>
            <a:r>
              <a:rPr kumimoji="1" lang="ru-RU" altLang="ru-RU" sz="2000" b="1" dirty="0" err="1">
                <a:latin typeface="Courier New" pitchFamily="49" charset="0"/>
              </a:rPr>
              <a:t>unit</a:t>
            </a:r>
            <a:r>
              <a:rPr kumimoji="1" lang="ru-RU" altLang="ru-RU" sz="2000" b="1" dirty="0">
                <a:latin typeface="Courier New" pitchFamily="49" charset="0"/>
              </a:rPr>
              <a:t> CDATA #IMPLIED&gt;</a:t>
            </a:r>
          </a:p>
          <a:p>
            <a:pPr eaLnBrk="1" hangingPunct="1"/>
            <a:endParaRPr kumimoji="1" lang="ru-RU" altLang="ru-RU" sz="2000" b="1" dirty="0">
              <a:latin typeface="Courier New" pitchFamily="49" charset="0"/>
            </a:endParaRPr>
          </a:p>
          <a:p>
            <a:pPr eaLnBrk="1" hangingPunct="1"/>
            <a:r>
              <a:rPr kumimoji="1" lang="ru-RU" altLang="ru-RU" sz="2000" b="1" dirty="0">
                <a:latin typeface="Courier New" pitchFamily="49" charset="0"/>
              </a:rPr>
              <a:t>&lt;!ELEMENT </a:t>
            </a:r>
            <a:r>
              <a:rPr kumimoji="1" lang="ru-RU" altLang="ru-RU" sz="2000" b="1" dirty="0" err="1">
                <a:latin typeface="Courier New" pitchFamily="49" charset="0"/>
              </a:rPr>
              <a:t>gridbag</a:t>
            </a:r>
            <a:r>
              <a:rPr kumimoji="1" lang="ru-RU" altLang="ru-RU" sz="2000" b="1" dirty="0">
                <a:latin typeface="Courier New" pitchFamily="49" charset="0"/>
              </a:rPr>
              <a:t> (</a:t>
            </a:r>
            <a:r>
              <a:rPr kumimoji="1" lang="ru-RU" altLang="ru-RU" sz="2000" b="1" dirty="0" err="1">
                <a:latin typeface="Courier New" pitchFamily="49" charset="0"/>
              </a:rPr>
              <a:t>row</a:t>
            </a:r>
            <a:r>
              <a:rPr kumimoji="1" lang="ru-RU" altLang="ru-RU" sz="2000" b="1" dirty="0">
                <a:latin typeface="Courier New" pitchFamily="49" charset="0"/>
              </a:rPr>
              <a:t>)*&gt;</a:t>
            </a:r>
          </a:p>
          <a:p>
            <a:pPr eaLnBrk="1" hangingPunct="1"/>
            <a:r>
              <a:rPr kumimoji="1" lang="ru-RU" altLang="ru-RU" sz="2000" b="1" dirty="0">
                <a:latin typeface="Courier New" pitchFamily="49" charset="0"/>
              </a:rPr>
              <a:t>&lt;!ELEMENT </a:t>
            </a:r>
            <a:r>
              <a:rPr kumimoji="1" lang="ru-RU" altLang="ru-RU" sz="2000" b="1" dirty="0" err="1">
                <a:latin typeface="Courier New" pitchFamily="49" charset="0"/>
              </a:rPr>
              <a:t>row</a:t>
            </a:r>
            <a:r>
              <a:rPr kumimoji="1" lang="ru-RU" altLang="ru-RU" sz="2000" b="1" dirty="0">
                <a:latin typeface="Courier New" pitchFamily="49" charset="0"/>
              </a:rPr>
              <a:t> (</a:t>
            </a:r>
            <a:r>
              <a:rPr kumimoji="1" lang="ru-RU" altLang="ru-RU" sz="2000" b="1" dirty="0" err="1">
                <a:latin typeface="Courier New" pitchFamily="49" charset="0"/>
              </a:rPr>
              <a:t>cell</a:t>
            </a:r>
            <a:r>
              <a:rPr kumimoji="1" lang="ru-RU" altLang="ru-RU" sz="2000" b="1" dirty="0">
                <a:latin typeface="Courier New" pitchFamily="49" charset="0"/>
              </a:rPr>
              <a:t>)*&gt;</a:t>
            </a:r>
          </a:p>
          <a:p>
            <a:pPr eaLnBrk="1" hangingPunct="1"/>
            <a:r>
              <a:rPr kumimoji="1" lang="ru-RU" altLang="ru-RU" sz="2000" b="1" dirty="0">
                <a:latin typeface="Courier New" pitchFamily="49" charset="0"/>
              </a:rPr>
              <a:t>&lt;!ATTLIST </a:t>
            </a:r>
            <a:r>
              <a:rPr kumimoji="1" lang="ru-RU" altLang="ru-RU" sz="2000" b="1" dirty="0" err="1">
                <a:latin typeface="Courier New" pitchFamily="49" charset="0"/>
              </a:rPr>
              <a:t>cell</a:t>
            </a:r>
            <a:r>
              <a:rPr kumimoji="1" lang="ru-RU" altLang="ru-RU" sz="2000" b="1" dirty="0">
                <a:latin typeface="Courier New" pitchFamily="49" charset="0"/>
              </a:rPr>
              <a:t> </a:t>
            </a:r>
            <a:r>
              <a:rPr kumimoji="1" lang="ru-RU" altLang="ru-RU" sz="2000" b="1" dirty="0" err="1">
                <a:latin typeface="Courier New" pitchFamily="49" charset="0"/>
              </a:rPr>
              <a:t>gridwidth</a:t>
            </a:r>
            <a:r>
              <a:rPr kumimoji="1" lang="ru-RU" altLang="ru-RU" sz="2000" b="1" dirty="0">
                <a:latin typeface="Courier New" pitchFamily="49" charset="0"/>
              </a:rPr>
              <a:t> CDATA "1"&gt;</a:t>
            </a:r>
          </a:p>
          <a:p>
            <a:pPr eaLnBrk="1" hangingPunct="1"/>
            <a:r>
              <a:rPr kumimoji="1" lang="ru-RU" altLang="ru-RU" sz="2000" b="1" dirty="0">
                <a:latin typeface="Courier New" pitchFamily="49" charset="0"/>
              </a:rPr>
              <a:t>&lt;!ATTLIST </a:t>
            </a:r>
            <a:r>
              <a:rPr kumimoji="1" lang="ru-RU" altLang="ru-RU" sz="2000" b="1" dirty="0" err="1">
                <a:latin typeface="Courier New" pitchFamily="49" charset="0"/>
              </a:rPr>
              <a:t>cell</a:t>
            </a:r>
            <a:r>
              <a:rPr kumimoji="1" lang="ru-RU" altLang="ru-RU" sz="2000" b="1" dirty="0">
                <a:latin typeface="Courier New" pitchFamily="49" charset="0"/>
              </a:rPr>
              <a:t> </a:t>
            </a:r>
            <a:r>
              <a:rPr kumimoji="1" lang="ru-RU" altLang="ru-RU" sz="2000" b="1" dirty="0" err="1">
                <a:latin typeface="Courier New" pitchFamily="49" charset="0"/>
              </a:rPr>
              <a:t>gridheight</a:t>
            </a:r>
            <a:r>
              <a:rPr kumimoji="1" lang="ru-RU" altLang="ru-RU" sz="2000" b="1" dirty="0">
                <a:latin typeface="Courier New" pitchFamily="49" charset="0"/>
              </a:rPr>
              <a:t> CDATA "1"&gt;</a:t>
            </a:r>
          </a:p>
          <a:p>
            <a:pPr eaLnBrk="1" hangingPunct="1"/>
            <a:r>
              <a:rPr kumimoji="1" lang="ru-RU" altLang="ru-RU" sz="2000" b="1" dirty="0">
                <a:latin typeface="Courier New" pitchFamily="49" charset="0"/>
              </a:rPr>
              <a:t>&lt;!ATTLIST </a:t>
            </a:r>
            <a:r>
              <a:rPr kumimoji="1" lang="ru-RU" altLang="ru-RU" sz="2000" b="1" dirty="0" err="1">
                <a:latin typeface="Courier New" pitchFamily="49" charset="0"/>
              </a:rPr>
              <a:t>cell</a:t>
            </a:r>
            <a:r>
              <a:rPr kumimoji="1" lang="ru-RU" altLang="ru-RU" sz="2000" b="1" dirty="0">
                <a:latin typeface="Courier New" pitchFamily="49" charset="0"/>
              </a:rPr>
              <a:t> </a:t>
            </a:r>
            <a:r>
              <a:rPr kumimoji="1" lang="ru-RU" altLang="ru-RU" sz="2000" b="1" dirty="0" err="1">
                <a:latin typeface="Courier New" pitchFamily="49" charset="0"/>
              </a:rPr>
              <a:t>fill</a:t>
            </a:r>
            <a:r>
              <a:rPr kumimoji="1" lang="ru-RU" altLang="ru-RU" sz="2000" b="1" dirty="0">
                <a:latin typeface="Courier New" pitchFamily="49" charset="0"/>
              </a:rPr>
              <a:t> (NONE|BOTH|HORIZONTAL|VERTICAL) "NONE"&gt;</a:t>
            </a:r>
          </a:p>
          <a:p>
            <a:pPr eaLnBrk="1" hangingPunct="1"/>
            <a:r>
              <a:rPr kumimoji="1" lang="ru-RU" altLang="ru-RU" sz="2000" b="1" dirty="0">
                <a:latin typeface="Courier New" pitchFamily="49" charset="0"/>
              </a:rPr>
              <a:t>&lt;!ATTLIST </a:t>
            </a:r>
            <a:r>
              <a:rPr kumimoji="1" lang="ru-RU" altLang="ru-RU" sz="2000" b="1" dirty="0" err="1">
                <a:latin typeface="Courier New" pitchFamily="49" charset="0"/>
              </a:rPr>
              <a:t>cell</a:t>
            </a:r>
            <a:r>
              <a:rPr kumimoji="1" lang="ru-RU" altLang="ru-RU" sz="2000" b="1" dirty="0">
                <a:latin typeface="Courier New" pitchFamily="49" charset="0"/>
              </a:rPr>
              <a:t> </a:t>
            </a:r>
            <a:r>
              <a:rPr kumimoji="1" lang="ru-RU" altLang="ru-RU" sz="2000" b="1" dirty="0" err="1">
                <a:latin typeface="Courier New" pitchFamily="49" charset="0"/>
              </a:rPr>
              <a:t>anchor</a:t>
            </a:r>
            <a:r>
              <a:rPr kumimoji="1" lang="ru-RU" altLang="ru-RU" sz="2000" b="1" dirty="0">
                <a:latin typeface="Courier New" pitchFamily="49" charset="0"/>
              </a:rPr>
              <a:t> (CENTER|NORTH|NORTHEAST|EAST</a:t>
            </a:r>
          </a:p>
          <a:p>
            <a:pPr eaLnBrk="1" hangingPunct="1"/>
            <a:r>
              <a:rPr kumimoji="1" lang="ru-RU" altLang="ru-RU" sz="2000" b="1" dirty="0">
                <a:latin typeface="Courier New" pitchFamily="49" charset="0"/>
              </a:rPr>
              <a:t>|SOUTHEAST|SOUTH|SOUTHWEST|WEST|NORTHWEST)</a:t>
            </a:r>
          </a:p>
          <a:p>
            <a:pPr eaLnBrk="1" hangingPunct="1"/>
            <a:r>
              <a:rPr kumimoji="1" lang="ru-RU" altLang="ru-RU" sz="2000" b="1" dirty="0">
                <a:latin typeface="Courier New" pitchFamily="49" charset="0"/>
              </a:rPr>
              <a:t>"CENTER"&gt;</a:t>
            </a:r>
          </a:p>
          <a:p>
            <a:pPr eaLnBrk="1" hangingPunct="1"/>
            <a:r>
              <a:rPr kumimoji="1" lang="ru-RU" altLang="ru-RU" sz="2000" b="1" dirty="0">
                <a:latin typeface="Courier New" pitchFamily="49" charset="0"/>
              </a:rPr>
              <a:t>&lt;!ATTLIST </a:t>
            </a:r>
            <a:r>
              <a:rPr kumimoji="1" lang="ru-RU" altLang="ru-RU" sz="2000" b="1" dirty="0" err="1">
                <a:latin typeface="Courier New" pitchFamily="49" charset="0"/>
              </a:rPr>
              <a:t>cell</a:t>
            </a:r>
            <a:r>
              <a:rPr kumimoji="1" lang="ru-RU" altLang="ru-RU" sz="2000" b="1" dirty="0">
                <a:latin typeface="Courier New" pitchFamily="49" charset="0"/>
              </a:rPr>
              <a:t> </a:t>
            </a:r>
            <a:r>
              <a:rPr kumimoji="1" lang="ru-RU" altLang="ru-RU" sz="2000" b="1" dirty="0" err="1">
                <a:latin typeface="Courier New" pitchFamily="49" charset="0"/>
              </a:rPr>
              <a:t>ipadx</a:t>
            </a:r>
            <a:r>
              <a:rPr kumimoji="1" lang="ru-RU" altLang="ru-RU" sz="2000" b="1" dirty="0">
                <a:latin typeface="Courier New" pitchFamily="49" charset="0"/>
              </a:rPr>
              <a:t> CDATA "0"&gt;</a:t>
            </a:r>
          </a:p>
          <a:p>
            <a:pPr eaLnBrk="1" hangingPunct="1"/>
            <a:r>
              <a:rPr kumimoji="1" lang="ru-RU" altLang="ru-RU" sz="2000" b="1" dirty="0">
                <a:latin typeface="Courier New" pitchFamily="49" charset="0"/>
              </a:rPr>
              <a:t>&lt;!ATTLIST </a:t>
            </a:r>
            <a:r>
              <a:rPr kumimoji="1" lang="ru-RU" altLang="ru-RU" sz="2000" b="1" dirty="0" err="1">
                <a:latin typeface="Courier New" pitchFamily="49" charset="0"/>
              </a:rPr>
              <a:t>cell</a:t>
            </a:r>
            <a:r>
              <a:rPr kumimoji="1" lang="ru-RU" altLang="ru-RU" sz="2000" b="1" dirty="0">
                <a:latin typeface="Courier New" pitchFamily="49" charset="0"/>
              </a:rPr>
              <a:t> </a:t>
            </a:r>
            <a:r>
              <a:rPr kumimoji="1" lang="ru-RU" altLang="ru-RU" sz="2000" b="1" dirty="0" err="1">
                <a:latin typeface="Courier New" pitchFamily="49" charset="0"/>
              </a:rPr>
              <a:t>ipady</a:t>
            </a:r>
            <a:r>
              <a:rPr kumimoji="1" lang="ru-RU" altLang="ru-RU" sz="2000" b="1" dirty="0">
                <a:latin typeface="Courier New" pitchFamily="49" charset="0"/>
              </a:rPr>
              <a:t> CDATA "0"&gt;</a:t>
            </a:r>
          </a:p>
        </p:txBody>
      </p:sp>
    </p:spTree>
    <p:extLst>
      <p:ext uri="{BB962C8B-B14F-4D97-AF65-F5344CB8AC3E}">
        <p14:creationId xmlns:p14="http://schemas.microsoft.com/office/powerpoint/2010/main" val="38633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ru-RU" smtClean="0"/>
              <a:t>XML Schema</a:t>
            </a:r>
            <a:endParaRPr lang="ru-RU" altLang="ru-RU" smtClean="0"/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36713"/>
            <a:ext cx="8780462" cy="4456112"/>
          </a:xfrm>
        </p:spPr>
        <p:txBody>
          <a:bodyPr/>
          <a:lstStyle/>
          <a:p>
            <a:pPr algn="l" rtl="0">
              <a:lnSpc>
                <a:spcPct val="90000"/>
              </a:lnSpc>
              <a:spcBef>
                <a:spcPct val="25000"/>
              </a:spcBef>
            </a:pPr>
            <a:r>
              <a:rPr lang="ru-RU" altLang="ru-RU" sz="2400" dirty="0" err="1" smtClean="0"/>
              <a:t>Призначена</a:t>
            </a:r>
            <a:r>
              <a:rPr lang="ru-RU" altLang="ru-RU" sz="2400" dirty="0" smtClean="0"/>
              <a:t> для того ж, </a:t>
            </a:r>
            <a:r>
              <a:rPr lang="ru-RU" altLang="ru-RU" sz="2400" dirty="0" err="1" smtClean="0"/>
              <a:t>що</a:t>
            </a:r>
            <a:r>
              <a:rPr lang="ru-RU" altLang="ru-RU" sz="2400" dirty="0" smtClean="0"/>
              <a:t> і </a:t>
            </a:r>
            <a:r>
              <a:rPr lang="en-US" altLang="ru-RU" sz="2400" dirty="0" smtClean="0"/>
              <a:t>DTD</a:t>
            </a:r>
          </a:p>
          <a:p>
            <a:pPr algn="l" rtl="0">
              <a:lnSpc>
                <a:spcPct val="90000"/>
              </a:lnSpc>
              <a:spcBef>
                <a:spcPct val="25000"/>
              </a:spcBef>
            </a:pPr>
            <a:r>
              <a:rPr lang="ru-RU" altLang="ru-RU" sz="2400" dirty="0" smtClean="0"/>
              <a:t>Для </a:t>
            </a:r>
            <a:r>
              <a:rPr lang="ru-RU" altLang="ru-RU" sz="2400" dirty="0" err="1" smtClean="0"/>
              <a:t>опису</a:t>
            </a:r>
            <a:r>
              <a:rPr lang="ru-RU" altLang="ru-RU" sz="2400" dirty="0" smtClean="0"/>
              <a:t> правил </a:t>
            </a:r>
            <a:r>
              <a:rPr lang="ru-RU" altLang="ru-RU" sz="2400" dirty="0" err="1" smtClean="0"/>
              <a:t>використовується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безпосередньо</a:t>
            </a:r>
            <a:r>
              <a:rPr lang="ru-RU" altLang="ru-RU" sz="2400" dirty="0" smtClean="0"/>
              <a:t> </a:t>
            </a:r>
            <a:r>
              <a:rPr lang="en-US" altLang="ru-RU" sz="2400" dirty="0" smtClean="0"/>
              <a:t>XML</a:t>
            </a:r>
            <a:endParaRPr lang="ru-RU" altLang="ru-RU" sz="2400" dirty="0" smtClean="0"/>
          </a:p>
          <a:p>
            <a:pPr algn="l" rtl="0">
              <a:lnSpc>
                <a:spcPct val="90000"/>
              </a:lnSpc>
              <a:spcBef>
                <a:spcPct val="25000"/>
              </a:spcBef>
            </a:pPr>
            <a:r>
              <a:rPr lang="ru-RU" altLang="ru-RU" sz="2400" dirty="0" err="1" smtClean="0"/>
              <a:t>Має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більш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гнучкі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можливості</a:t>
            </a:r>
            <a:r>
              <a:rPr lang="ru-RU" altLang="ru-RU" sz="2400" dirty="0" smtClean="0"/>
              <a:t>, </a:t>
            </a:r>
            <a:r>
              <a:rPr lang="ru-RU" altLang="ru-RU" sz="2400" dirty="0" err="1" smtClean="0"/>
              <a:t>ніж</a:t>
            </a:r>
            <a:r>
              <a:rPr lang="ru-RU" altLang="ru-RU" sz="2400" dirty="0" smtClean="0"/>
              <a:t> </a:t>
            </a:r>
            <a:r>
              <a:rPr lang="en-US" altLang="ru-RU" sz="2400" dirty="0" smtClean="0"/>
              <a:t>DTD</a:t>
            </a:r>
            <a:endParaRPr lang="ru-RU" altLang="ru-RU" sz="2400" dirty="0" smtClean="0"/>
          </a:p>
          <a:p>
            <a:pPr lvl="1" algn="l" rtl="0">
              <a:lnSpc>
                <a:spcPct val="90000"/>
              </a:lnSpc>
              <a:spcBef>
                <a:spcPct val="25000"/>
              </a:spcBef>
            </a:pPr>
            <a:r>
              <a:rPr lang="ru-RU" altLang="ru-RU" sz="2000" dirty="0" err="1" smtClean="0"/>
              <a:t>розширювана</a:t>
            </a:r>
            <a:endParaRPr lang="ru-RU" altLang="ru-RU" sz="2000" dirty="0" smtClean="0"/>
          </a:p>
          <a:p>
            <a:pPr lvl="1" algn="l" rtl="0">
              <a:lnSpc>
                <a:spcPct val="90000"/>
              </a:lnSpc>
              <a:spcBef>
                <a:spcPct val="25000"/>
              </a:spcBef>
            </a:pPr>
            <a:r>
              <a:rPr lang="ru-RU" altLang="ru-RU" sz="2000" dirty="0" err="1" smtClean="0"/>
              <a:t>Більш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гнучкі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можливості</a:t>
            </a:r>
            <a:endParaRPr lang="ru-RU" altLang="ru-RU" sz="2000" dirty="0" smtClean="0"/>
          </a:p>
          <a:p>
            <a:pPr lvl="1" algn="l" rtl="0">
              <a:lnSpc>
                <a:spcPct val="90000"/>
              </a:lnSpc>
              <a:spcBef>
                <a:spcPct val="25000"/>
              </a:spcBef>
            </a:pPr>
            <a:r>
              <a:rPr lang="ru-RU" altLang="ru-RU" sz="2000" dirty="0" smtClean="0"/>
              <a:t>Є </a:t>
            </a:r>
            <a:r>
              <a:rPr lang="ru-RU" altLang="ru-RU" sz="2000" dirty="0" err="1" smtClean="0"/>
              <a:t>поняття</a:t>
            </a:r>
            <a:r>
              <a:rPr lang="ru-RU" altLang="ru-RU" sz="2000" dirty="0" smtClean="0"/>
              <a:t> типу </a:t>
            </a:r>
            <a:r>
              <a:rPr lang="ru-RU" altLang="ru-RU" sz="2000" dirty="0" err="1" smtClean="0"/>
              <a:t>даних</a:t>
            </a:r>
            <a:endParaRPr lang="ru-RU" altLang="ru-RU" sz="2000" dirty="0" smtClean="0"/>
          </a:p>
          <a:p>
            <a:pPr lvl="1" algn="l" rtl="0">
              <a:lnSpc>
                <a:spcPct val="90000"/>
              </a:lnSpc>
              <a:spcBef>
                <a:spcPct val="25000"/>
              </a:spcBef>
            </a:pPr>
            <a:r>
              <a:rPr lang="ru-RU" altLang="ru-RU" sz="2000" dirty="0" smtClean="0"/>
              <a:t>Є </a:t>
            </a:r>
            <a:r>
              <a:rPr lang="ru-RU" altLang="ru-RU" sz="2000" dirty="0" err="1" smtClean="0"/>
              <a:t>поняття</a:t>
            </a:r>
            <a:r>
              <a:rPr lang="ru-RU" altLang="ru-RU" sz="2000" dirty="0" smtClean="0"/>
              <a:t> простору </a:t>
            </a:r>
            <a:r>
              <a:rPr lang="ru-RU" altLang="ru-RU" sz="2000" dirty="0" err="1" smtClean="0"/>
              <a:t>імен</a:t>
            </a:r>
            <a:endParaRPr lang="ru-RU" altLang="ru-RU" sz="2000" dirty="0" smtClean="0"/>
          </a:p>
          <a:p>
            <a:pPr algn="l" rtl="0">
              <a:lnSpc>
                <a:spcPct val="90000"/>
              </a:lnSpc>
              <a:spcBef>
                <a:spcPct val="25000"/>
              </a:spcBef>
            </a:pPr>
            <a:r>
              <a:rPr lang="ru-RU" altLang="ru-RU" sz="2400" dirty="0" err="1" smtClean="0"/>
              <a:t>Складніше</a:t>
            </a:r>
            <a:r>
              <a:rPr lang="ru-RU" altLang="ru-RU" sz="2400" dirty="0" smtClean="0"/>
              <a:t> в </a:t>
            </a:r>
            <a:r>
              <a:rPr lang="ru-RU" altLang="ru-RU" sz="2400" dirty="0" err="1" smtClean="0"/>
              <a:t>сприйнятті</a:t>
            </a:r>
            <a:r>
              <a:rPr lang="ru-RU" altLang="ru-RU" sz="2400" dirty="0" smtClean="0"/>
              <a:t> і </a:t>
            </a:r>
            <a:r>
              <a:rPr lang="ru-RU" altLang="ru-RU" sz="2400" dirty="0" err="1" smtClean="0"/>
              <a:t>програмуванні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засобів</a:t>
            </a:r>
            <a:r>
              <a:rPr lang="ru-RU" altLang="ru-RU" sz="2400" dirty="0" smtClean="0"/>
              <a:t>, </a:t>
            </a:r>
            <a:r>
              <a:rPr lang="ru-RU" altLang="ru-RU" sz="2400" dirty="0" err="1" smtClean="0"/>
              <a:t>її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обробляють</a:t>
            </a:r>
            <a:endParaRPr lang="ru-RU" altLang="ru-RU" sz="2400" dirty="0" smtClean="0"/>
          </a:p>
          <a:p>
            <a:pPr algn="l" rtl="0">
              <a:lnSpc>
                <a:spcPct val="90000"/>
              </a:lnSpc>
              <a:spcBef>
                <a:spcPct val="25000"/>
              </a:spcBef>
            </a:pPr>
            <a:r>
              <a:rPr lang="en-US" altLang="ru-RU" sz="2400" dirty="0" smtClean="0">
                <a:hlinkClick r:id="rId2"/>
              </a:rPr>
              <a:t>www.w3.org/XML/Schema</a:t>
            </a:r>
            <a:r>
              <a:rPr lang="ru-RU" altLang="ru-RU" sz="2400" dirty="0" smtClean="0"/>
              <a:t/>
            </a:r>
            <a:br>
              <a:rPr lang="ru-RU" altLang="ru-RU" sz="2400" dirty="0" smtClean="0"/>
            </a:br>
            <a:r>
              <a:rPr lang="ru-RU" altLang="ru-RU" sz="2400" dirty="0" smtClean="0">
                <a:hlinkClick r:id="rId3"/>
              </a:rPr>
              <a:t>http://www.w3schools.com/Schema/default.asp</a:t>
            </a:r>
            <a:endParaRPr lang="ru-RU" alt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9574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altLang="ru-RU" smtClean="0"/>
              <a:t>Підтримка типів даних</a:t>
            </a:r>
          </a:p>
        </p:txBody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ct val="80000"/>
              </a:spcBef>
            </a:pPr>
            <a:r>
              <a:rPr lang="ru-RU" altLang="ru-RU" smtClean="0"/>
              <a:t>Простіше описувати допустимий вміст документа</a:t>
            </a:r>
          </a:p>
          <a:p>
            <a:pPr algn="l" rtl="0">
              <a:spcBef>
                <a:spcPct val="80000"/>
              </a:spcBef>
            </a:pPr>
            <a:r>
              <a:rPr lang="ru-RU" altLang="ru-RU" smtClean="0"/>
              <a:t>Простіше перевіряти коректність даних</a:t>
            </a:r>
          </a:p>
          <a:p>
            <a:pPr algn="l" rtl="0">
              <a:spcBef>
                <a:spcPct val="80000"/>
              </a:spcBef>
            </a:pPr>
            <a:r>
              <a:rPr lang="ru-RU" altLang="ru-RU" smtClean="0"/>
              <a:t>Простіше накладати обмеження на дані</a:t>
            </a:r>
          </a:p>
          <a:p>
            <a:pPr algn="l" rtl="0">
              <a:spcBef>
                <a:spcPct val="80000"/>
              </a:spcBef>
            </a:pPr>
            <a:r>
              <a:rPr lang="ru-RU" altLang="ru-RU" smtClean="0"/>
              <a:t>Простіше визначати формат даних</a:t>
            </a:r>
          </a:p>
        </p:txBody>
      </p:sp>
    </p:spTree>
    <p:extLst>
      <p:ext uri="{BB962C8B-B14F-4D97-AF65-F5344CB8AC3E}">
        <p14:creationId xmlns:p14="http://schemas.microsoft.com/office/powerpoint/2010/main" val="23725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ru-RU" sz="4000" smtClean="0"/>
              <a:t>XML</a:t>
            </a:r>
            <a:r>
              <a:rPr lang="ru-RU" altLang="ru-RU" sz="4000" smtClean="0"/>
              <a:t> </a:t>
            </a:r>
            <a:r>
              <a:rPr lang="en-US" altLang="ru-RU" sz="4000" smtClean="0"/>
              <a:t>Schema </a:t>
            </a:r>
            <a:r>
              <a:rPr lang="ru-RU" altLang="ru-RU" sz="4000" smtClean="0"/>
              <a:t>описується на </a:t>
            </a:r>
            <a:r>
              <a:rPr lang="en-US" altLang="ru-RU" sz="4000" smtClean="0"/>
              <a:t>XML</a:t>
            </a:r>
            <a:endParaRPr lang="ru-RU" altLang="ru-RU" sz="4000" smtClean="0"/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ct val="50000"/>
              </a:spcBef>
            </a:pPr>
            <a:r>
              <a:rPr lang="ru-RU" altLang="ru-RU" dirty="0" smtClean="0"/>
              <a:t>Не </a:t>
            </a:r>
            <a:r>
              <a:rPr lang="ru-RU" altLang="ru-RU" dirty="0" err="1" smtClean="0"/>
              <a:t>потрібно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вивчення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ще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однієї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мови</a:t>
            </a:r>
            <a:endParaRPr lang="ru-RU" altLang="ru-RU" dirty="0" smtClean="0"/>
          </a:p>
          <a:p>
            <a:pPr algn="l" rtl="0">
              <a:spcBef>
                <a:spcPct val="50000"/>
              </a:spcBef>
            </a:pPr>
            <a:r>
              <a:rPr lang="ru-RU" altLang="ru-RU" dirty="0" smtClean="0"/>
              <a:t>Ви можете </a:t>
            </a:r>
            <a:r>
              <a:rPr lang="ru-RU" altLang="ru-RU" dirty="0" err="1" smtClean="0"/>
              <a:t>використовувати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звичний</a:t>
            </a:r>
            <a:r>
              <a:rPr lang="ru-RU" altLang="ru-RU" dirty="0" smtClean="0"/>
              <a:t> </a:t>
            </a:r>
            <a:r>
              <a:rPr lang="en-US" altLang="ru-RU" dirty="0" smtClean="0"/>
              <a:t>XML-</a:t>
            </a:r>
            <a:r>
              <a:rPr lang="ru-RU" altLang="ru-RU" dirty="0" smtClean="0"/>
              <a:t>редактор для </a:t>
            </a:r>
            <a:r>
              <a:rPr lang="ru-RU" altLang="ru-RU" dirty="0" err="1" smtClean="0"/>
              <a:t>роботи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зі</a:t>
            </a:r>
            <a:r>
              <a:rPr lang="ru-RU" altLang="ru-RU" dirty="0" smtClean="0"/>
              <a:t> схемою</a:t>
            </a:r>
          </a:p>
          <a:p>
            <a:pPr algn="l" rtl="0">
              <a:spcBef>
                <a:spcPct val="50000"/>
              </a:spcBef>
            </a:pPr>
            <a:r>
              <a:rPr lang="ru-RU" altLang="ru-RU" dirty="0" smtClean="0"/>
              <a:t>Ви можете </a:t>
            </a:r>
            <a:r>
              <a:rPr lang="ru-RU" altLang="ru-RU" dirty="0" err="1" smtClean="0"/>
              <a:t>працювати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зі</a:t>
            </a:r>
            <a:r>
              <a:rPr lang="ru-RU" altLang="ru-RU" dirty="0" smtClean="0"/>
              <a:t> схемою </a:t>
            </a:r>
            <a:r>
              <a:rPr lang="ru-RU" altLang="ru-RU" dirty="0" err="1" smtClean="0"/>
              <a:t>програмно</a:t>
            </a:r>
            <a:endParaRPr lang="en-US" altLang="ru-RU" dirty="0" smtClean="0"/>
          </a:p>
          <a:p>
            <a:pPr>
              <a:spcBef>
                <a:spcPct val="50000"/>
              </a:spcBef>
            </a:pPr>
            <a:r>
              <a:rPr lang="ru-RU" altLang="ru-RU" dirty="0" smtClean="0"/>
              <a:t>Ви можете </a:t>
            </a:r>
            <a:r>
              <a:rPr lang="ru-RU" altLang="ru-RU" dirty="0" err="1" smtClean="0"/>
              <a:t>змінювати</a:t>
            </a:r>
            <a:r>
              <a:rPr lang="ru-RU" altLang="ru-RU" dirty="0" smtClean="0"/>
              <a:t> свою схему за </a:t>
            </a:r>
            <a:r>
              <a:rPr lang="ru-RU" altLang="ru-RU" dirty="0" err="1" smtClean="0"/>
              <a:t>допомогою</a:t>
            </a:r>
            <a:r>
              <a:rPr lang="ru-RU" altLang="ru-RU" dirty="0" smtClean="0"/>
              <a:t> </a:t>
            </a:r>
            <a:r>
              <a:rPr lang="en-US" altLang="ru-RU" dirty="0" smtClean="0"/>
              <a:t>XSLT</a:t>
            </a:r>
            <a:r>
              <a:rPr lang="uk-UA" altLang="ru-RU" dirty="0" smtClean="0"/>
              <a:t> (</a:t>
            </a:r>
            <a:r>
              <a:rPr lang="en-US" altLang="ru-RU" dirty="0" smtClean="0"/>
              <a:t>Extensible </a:t>
            </a:r>
            <a:r>
              <a:rPr lang="en-US" altLang="ru-RU" dirty="0"/>
              <a:t>Stylesheet Language Transformations).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1058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smtClean="0"/>
              <a:t>План </a:t>
            </a:r>
            <a:r>
              <a:rPr lang="ru-RU" altLang="ru-RU" dirty="0" err="1" smtClean="0"/>
              <a:t>лекції</a:t>
            </a:r>
            <a:endParaRPr lang="ru-RU" altLang="ru-RU" dirty="0" smtClean="0"/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ru-RU" altLang="ru-RU" sz="2800" dirty="0" err="1" smtClean="0"/>
              <a:t>Загальні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принципи</a:t>
            </a:r>
            <a:endParaRPr lang="ru-RU" altLang="ru-RU" sz="2800" dirty="0" smtClean="0"/>
          </a:p>
          <a:p>
            <a:pPr lvl="4" algn="l" rtl="0" eaLnBrk="1" hangingPunct="1">
              <a:lnSpc>
                <a:spcPct val="90000"/>
              </a:lnSpc>
            </a:pPr>
            <a:endParaRPr lang="ru-RU" altLang="ru-RU" sz="1800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en-US" altLang="ru-RU" sz="2800" dirty="0" smtClean="0"/>
              <a:t>Document type definition</a:t>
            </a:r>
            <a:endParaRPr lang="ru-RU" altLang="ru-RU" sz="28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4" algn="l" rtl="0" eaLnBrk="1" hangingPunct="1">
              <a:lnSpc>
                <a:spcPct val="90000"/>
              </a:lnSpc>
            </a:pPr>
            <a:endParaRPr lang="ru-RU" altLang="ru-RU" sz="1800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en-US" altLang="ru-RU" sz="2800" dirty="0" smtClean="0"/>
              <a:t>SAX </a:t>
            </a:r>
            <a:r>
              <a:rPr lang="ru-RU" altLang="ru-RU" sz="2800" dirty="0" smtClean="0"/>
              <a:t>і </a:t>
            </a:r>
            <a:r>
              <a:rPr lang="en-US" altLang="ru-RU" sz="2800" dirty="0" smtClean="0"/>
              <a:t>DOM</a:t>
            </a:r>
            <a:endParaRPr lang="ru-RU" altLang="ru-RU" sz="2800" dirty="0" smtClean="0"/>
          </a:p>
          <a:p>
            <a:pPr lvl="4" algn="l" rtl="0" eaLnBrk="1" hangingPunct="1">
              <a:lnSpc>
                <a:spcPct val="90000"/>
              </a:lnSpc>
            </a:pPr>
            <a:endParaRPr lang="ru-RU" altLang="ru-RU" sz="1800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sz="2800" dirty="0" smtClean="0"/>
              <a:t>Робота з </a:t>
            </a:r>
            <a:r>
              <a:rPr lang="en-US" altLang="ru-RU" sz="2800" dirty="0" smtClean="0"/>
              <a:t>SAX </a:t>
            </a:r>
            <a:r>
              <a:rPr lang="ru-RU" altLang="ru-RU" sz="2800" dirty="0" smtClean="0"/>
              <a:t>і </a:t>
            </a:r>
            <a:r>
              <a:rPr lang="en-US" altLang="ru-RU" sz="2800" dirty="0" smtClean="0"/>
              <a:t>DOM </a:t>
            </a:r>
            <a:r>
              <a:rPr lang="ru-RU" altLang="ru-RU" sz="2800" dirty="0" smtClean="0"/>
              <a:t>в </a:t>
            </a:r>
            <a:r>
              <a:rPr lang="en-US" altLang="ru-RU" sz="2800" dirty="0" smtClean="0"/>
              <a:t>Java</a:t>
            </a:r>
          </a:p>
          <a:p>
            <a:pPr lvl="4" algn="l" rtl="0" eaLnBrk="1" hangingPunct="1">
              <a:lnSpc>
                <a:spcPct val="90000"/>
              </a:lnSpc>
            </a:pPr>
            <a:endParaRPr lang="en-US" altLang="ru-RU" sz="1800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sz="2800" dirty="0" err="1" smtClean="0"/>
              <a:t>запис</a:t>
            </a:r>
            <a:r>
              <a:rPr lang="ru-RU" altLang="ru-RU" sz="2800" dirty="0" smtClean="0"/>
              <a:t> </a:t>
            </a:r>
            <a:r>
              <a:rPr lang="en-US" altLang="ru-RU" sz="2800" dirty="0" smtClean="0"/>
              <a:t>XML </a:t>
            </a:r>
            <a:r>
              <a:rPr lang="ru-RU" altLang="ru-RU" sz="2800" dirty="0" smtClean="0"/>
              <a:t>в </a:t>
            </a:r>
            <a:r>
              <a:rPr lang="en-US" altLang="ru-RU" sz="2800" dirty="0" smtClean="0"/>
              <a:t>Java</a:t>
            </a:r>
          </a:p>
          <a:p>
            <a:pPr lvl="4" algn="l" rtl="0" eaLnBrk="1" hangingPunct="1">
              <a:lnSpc>
                <a:spcPct val="90000"/>
              </a:lnSpc>
            </a:pPr>
            <a:endParaRPr lang="en-US" altLang="ru-RU" sz="1800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en-US" altLang="ru-RU" sz="2800" dirty="0" smtClean="0"/>
              <a:t>XML-</a:t>
            </a:r>
            <a:r>
              <a:rPr lang="ru-RU" altLang="ru-RU" sz="2800" dirty="0" err="1" smtClean="0"/>
              <a:t>сериалізац</a:t>
            </a:r>
            <a:r>
              <a:rPr lang="uk-UA" altLang="ru-RU" sz="2800" dirty="0"/>
              <a:t>і</a:t>
            </a:r>
            <a:r>
              <a:rPr lang="ru-RU" altLang="ru-RU" sz="2800" dirty="0" smtClean="0"/>
              <a:t>я </a:t>
            </a:r>
            <a:r>
              <a:rPr lang="ru-RU" altLang="ru-RU" sz="2800" dirty="0" smtClean="0"/>
              <a:t>в </a:t>
            </a:r>
            <a:r>
              <a:rPr lang="en-US" altLang="ru-RU" sz="2800" dirty="0" smtClean="0"/>
              <a:t>Java</a:t>
            </a:r>
            <a:endParaRPr lang="ru-RU" alt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2657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altLang="ru-RU" smtClean="0"/>
              <a:t>Документ і тип </a:t>
            </a:r>
            <a:r>
              <a:rPr lang="en-US" altLang="ru-RU" smtClean="0"/>
              <a:t>DTD</a:t>
            </a:r>
            <a:endParaRPr lang="ru-RU" altLang="ru-RU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388" y="1628775"/>
            <a:ext cx="8785225" cy="248761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2200" b="1" dirty="0">
                <a:latin typeface="Courier New" pitchFamily="49" charset="0"/>
              </a:rPr>
              <a:t>&lt;?xml version="1.0"?&gt;</a:t>
            </a:r>
          </a:p>
          <a:p>
            <a:pPr eaLnBrk="1" hangingPunct="1"/>
            <a:r>
              <a:rPr kumimoji="1" lang="en-US" altLang="ru-RU" sz="2200" b="1" dirty="0">
                <a:latin typeface="Courier New" pitchFamily="49" charset="0"/>
              </a:rPr>
              <a:t>&lt;note&gt;</a:t>
            </a:r>
          </a:p>
          <a:p>
            <a:pPr eaLnBrk="1" hangingPunct="1"/>
            <a:r>
              <a:rPr kumimoji="1" lang="en-US" altLang="ru-RU" sz="2200" b="1" dirty="0">
                <a:latin typeface="Courier New" pitchFamily="49" charset="0"/>
              </a:rPr>
              <a:t>  &lt;to&gt;</a:t>
            </a:r>
            <a:r>
              <a:rPr kumimoji="1" lang="en-US" altLang="ru-RU" sz="2200" b="1" dirty="0" err="1">
                <a:latin typeface="Courier New" pitchFamily="49" charset="0"/>
              </a:rPr>
              <a:t>Tove</a:t>
            </a:r>
            <a:r>
              <a:rPr kumimoji="1" lang="en-US" altLang="ru-RU" sz="2200" b="1" dirty="0">
                <a:latin typeface="Courier New" pitchFamily="49" charset="0"/>
              </a:rPr>
              <a:t>&lt;/to&gt;</a:t>
            </a:r>
          </a:p>
          <a:p>
            <a:pPr eaLnBrk="1" hangingPunct="1"/>
            <a:r>
              <a:rPr kumimoji="1" lang="en-US" altLang="ru-RU" sz="2200" b="1" dirty="0">
                <a:latin typeface="Courier New" pitchFamily="49" charset="0"/>
              </a:rPr>
              <a:t>  &lt;from&gt;Jani&lt;/from&gt;</a:t>
            </a:r>
          </a:p>
          <a:p>
            <a:pPr eaLnBrk="1" hangingPunct="1"/>
            <a:r>
              <a:rPr kumimoji="1" lang="en-US" altLang="ru-RU" sz="2200" b="1" dirty="0">
                <a:latin typeface="Courier New" pitchFamily="49" charset="0"/>
              </a:rPr>
              <a:t>  &lt;heading&gt;Reminder&lt;/heading&gt;</a:t>
            </a:r>
          </a:p>
          <a:p>
            <a:pPr eaLnBrk="1" hangingPunct="1"/>
            <a:r>
              <a:rPr kumimoji="1" lang="en-US" altLang="ru-RU" sz="2200" b="1" dirty="0">
                <a:latin typeface="Courier New" pitchFamily="49" charset="0"/>
              </a:rPr>
              <a:t>  &lt;body&gt;Don't forget me this weekend!&lt;/body&gt;</a:t>
            </a:r>
          </a:p>
          <a:p>
            <a:pPr eaLnBrk="1" hangingPunct="1"/>
            <a:r>
              <a:rPr kumimoji="1" lang="en-US" altLang="ru-RU" sz="2200" b="1" dirty="0">
                <a:latin typeface="Courier New" pitchFamily="49" charset="0"/>
              </a:rPr>
              <a:t>&lt;/note&gt;</a:t>
            </a:r>
            <a:endParaRPr kumimoji="1" lang="ru-RU" altLang="ru-RU" sz="2200" b="1" dirty="0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388" y="4292600"/>
            <a:ext cx="8785225" cy="18176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2200" b="1" dirty="0">
                <a:latin typeface="Courier New" pitchFamily="49" charset="0"/>
              </a:rPr>
              <a:t>&lt;!ELEMENT note (to, from, heading, body)&gt;</a:t>
            </a:r>
          </a:p>
          <a:p>
            <a:pPr eaLnBrk="1" hangingPunct="1"/>
            <a:r>
              <a:rPr kumimoji="1" lang="en-US" altLang="ru-RU" sz="2200" b="1" dirty="0">
                <a:latin typeface="Courier New" pitchFamily="49" charset="0"/>
              </a:rPr>
              <a:t>&lt;!ELEMENT to (#PCDATA)&gt;</a:t>
            </a:r>
          </a:p>
          <a:p>
            <a:pPr eaLnBrk="1" hangingPunct="1"/>
            <a:r>
              <a:rPr kumimoji="1" lang="en-US" altLang="ru-RU" sz="2200" b="1" dirty="0">
                <a:latin typeface="Courier New" pitchFamily="49" charset="0"/>
              </a:rPr>
              <a:t>&lt;!ELEMENT from (#PCDATA)&gt;</a:t>
            </a:r>
          </a:p>
          <a:p>
            <a:pPr eaLnBrk="1" hangingPunct="1"/>
            <a:r>
              <a:rPr kumimoji="1" lang="en-US" altLang="ru-RU" sz="2200" b="1" dirty="0">
                <a:latin typeface="Courier New" pitchFamily="49" charset="0"/>
              </a:rPr>
              <a:t>&lt;!ELEMENT heading (#PCDATA)&gt;</a:t>
            </a:r>
          </a:p>
          <a:p>
            <a:pPr eaLnBrk="1" hangingPunct="1"/>
            <a:r>
              <a:rPr kumimoji="1" lang="en-US" altLang="ru-RU" sz="2200" b="1" dirty="0">
                <a:latin typeface="Courier New" pitchFamily="49" charset="0"/>
              </a:rPr>
              <a:t>&lt;!ELEMENT body (#PCDATA)&gt;</a:t>
            </a:r>
            <a:endParaRPr kumimoji="1" lang="ru-RU" altLang="ru-RU" sz="2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8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ru-RU" smtClean="0"/>
              <a:t>XML Schema </a:t>
            </a:r>
            <a:r>
              <a:rPr lang="ru-RU" altLang="ru-RU" smtClean="0"/>
              <a:t>для документа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388" y="1595438"/>
            <a:ext cx="8785225" cy="45434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600" b="1" dirty="0">
                <a:latin typeface="Courier New" pitchFamily="49" charset="0"/>
              </a:rPr>
              <a:t>&lt;?xml version="1.0"?&gt;</a:t>
            </a:r>
          </a:p>
          <a:p>
            <a:pPr eaLnBrk="1" hangingPunct="1"/>
            <a:r>
              <a:rPr kumimoji="1" lang="en-US" altLang="ru-RU" sz="1600" b="1" dirty="0">
                <a:latin typeface="Courier New" pitchFamily="49" charset="0"/>
              </a:rPr>
              <a:t>&lt;</a:t>
            </a:r>
            <a:r>
              <a:rPr kumimoji="1" lang="en-US" altLang="ru-RU" sz="1600" b="1" dirty="0" err="1">
                <a:latin typeface="Courier New" pitchFamily="49" charset="0"/>
              </a:rPr>
              <a:t>xs:schema</a:t>
            </a:r>
            <a:r>
              <a:rPr kumimoji="1" lang="en-US" altLang="ru-RU" sz="1600" b="1" dirty="0">
                <a:latin typeface="Courier New" pitchFamily="49" charset="0"/>
              </a:rPr>
              <a:t> </a:t>
            </a:r>
            <a:r>
              <a:rPr kumimoji="1" lang="en-US" altLang="ru-RU" sz="1600" b="1" dirty="0" err="1">
                <a:latin typeface="Courier New" pitchFamily="49" charset="0"/>
              </a:rPr>
              <a:t>xmlns:xs</a:t>
            </a:r>
            <a:r>
              <a:rPr kumimoji="1" lang="en-US" altLang="ru-RU" sz="1600" b="1" dirty="0">
                <a:latin typeface="Courier New" pitchFamily="49" charset="0"/>
              </a:rPr>
              <a:t>="http://www.w3.org/2001/XMLSchema"</a:t>
            </a:r>
          </a:p>
          <a:p>
            <a:pPr eaLnBrk="1" hangingPunct="1"/>
            <a:r>
              <a:rPr kumimoji="1" lang="en-US" altLang="ru-RU" sz="1600" b="1" dirty="0" err="1">
                <a:latin typeface="Courier New" pitchFamily="49" charset="0"/>
              </a:rPr>
              <a:t>targetNamespace</a:t>
            </a:r>
            <a:r>
              <a:rPr kumimoji="1" lang="en-US" altLang="ru-RU" sz="1600" b="1" dirty="0">
                <a:latin typeface="Courier New" pitchFamily="49" charset="0"/>
              </a:rPr>
              <a:t>="http://www.w3schools.com"</a:t>
            </a:r>
          </a:p>
          <a:p>
            <a:pPr eaLnBrk="1" hangingPunct="1"/>
            <a:r>
              <a:rPr kumimoji="1" lang="en-US" altLang="ru-RU" sz="1600" b="1" dirty="0" err="1">
                <a:latin typeface="Courier New" pitchFamily="49" charset="0"/>
              </a:rPr>
              <a:t>xmlns</a:t>
            </a:r>
            <a:r>
              <a:rPr kumimoji="1" lang="en-US" altLang="ru-RU" sz="1600" b="1" dirty="0">
                <a:latin typeface="Courier New" pitchFamily="49" charset="0"/>
              </a:rPr>
              <a:t>="http://www.w3schools.com"</a:t>
            </a:r>
          </a:p>
          <a:p>
            <a:pPr eaLnBrk="1" hangingPunct="1"/>
            <a:r>
              <a:rPr kumimoji="1" lang="en-US" altLang="ru-RU" sz="1600" b="1" dirty="0" err="1">
                <a:latin typeface="Courier New" pitchFamily="49" charset="0"/>
              </a:rPr>
              <a:t>elementFormDefault</a:t>
            </a:r>
            <a:r>
              <a:rPr kumimoji="1" lang="en-US" altLang="ru-RU" sz="1600" b="1" dirty="0">
                <a:latin typeface="Courier New" pitchFamily="49" charset="0"/>
              </a:rPr>
              <a:t>="qualified"&gt;</a:t>
            </a:r>
          </a:p>
          <a:p>
            <a:pPr eaLnBrk="1" hangingPunct="1"/>
            <a:endParaRPr kumimoji="1" lang="en-US" altLang="ru-RU" sz="1600" b="1" dirty="0">
              <a:latin typeface="Courier New" pitchFamily="49" charset="0"/>
            </a:endParaRPr>
          </a:p>
          <a:p>
            <a:pPr eaLnBrk="1" hangingPunct="1"/>
            <a:r>
              <a:rPr kumimoji="1" lang="en-US" altLang="ru-RU" sz="1600" b="1" dirty="0">
                <a:latin typeface="Courier New" pitchFamily="49" charset="0"/>
              </a:rPr>
              <a:t>&lt;</a:t>
            </a:r>
            <a:r>
              <a:rPr kumimoji="1" lang="en-US" altLang="ru-RU" sz="1600" b="1" dirty="0" err="1">
                <a:latin typeface="Courier New" pitchFamily="49" charset="0"/>
              </a:rPr>
              <a:t>xs:element</a:t>
            </a:r>
            <a:r>
              <a:rPr kumimoji="1" lang="en-US" altLang="ru-RU" sz="1600" b="1" dirty="0">
                <a:latin typeface="Courier New" pitchFamily="49" charset="0"/>
              </a:rPr>
              <a:t> name="note"&gt;</a:t>
            </a:r>
          </a:p>
          <a:p>
            <a:pPr eaLnBrk="1" hangingPunct="1"/>
            <a:r>
              <a:rPr kumimoji="1" lang="en-US" altLang="ru-RU" sz="1600" b="1" dirty="0">
                <a:latin typeface="Courier New" pitchFamily="49" charset="0"/>
              </a:rPr>
              <a:t>  &lt;</a:t>
            </a:r>
            <a:r>
              <a:rPr kumimoji="1" lang="en-US" altLang="ru-RU" sz="1600" b="1" dirty="0" err="1">
                <a:latin typeface="Courier New" pitchFamily="49" charset="0"/>
              </a:rPr>
              <a:t>xs:complexType</a:t>
            </a:r>
            <a:r>
              <a:rPr kumimoji="1" lang="en-US" altLang="ru-RU" sz="1600" b="1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kumimoji="1" lang="en-US" altLang="ru-RU" sz="1600" b="1" dirty="0">
                <a:latin typeface="Courier New" pitchFamily="49" charset="0"/>
              </a:rPr>
              <a:t>    &lt;</a:t>
            </a:r>
            <a:r>
              <a:rPr kumimoji="1" lang="en-US" altLang="ru-RU" sz="1600" b="1" dirty="0" err="1">
                <a:latin typeface="Courier New" pitchFamily="49" charset="0"/>
              </a:rPr>
              <a:t>xs:sequence</a:t>
            </a:r>
            <a:r>
              <a:rPr kumimoji="1" lang="en-US" altLang="ru-RU" sz="1600" b="1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kumimoji="1" lang="en-US" altLang="ru-RU" sz="1600" b="1" dirty="0">
                <a:latin typeface="Courier New" pitchFamily="49" charset="0"/>
              </a:rPr>
              <a:t>      &lt;</a:t>
            </a:r>
            <a:r>
              <a:rPr kumimoji="1" lang="en-US" altLang="ru-RU" sz="1600" b="1" dirty="0" err="1">
                <a:latin typeface="Courier New" pitchFamily="49" charset="0"/>
              </a:rPr>
              <a:t>xs:element</a:t>
            </a:r>
            <a:r>
              <a:rPr kumimoji="1" lang="en-US" altLang="ru-RU" sz="1600" b="1" dirty="0">
                <a:latin typeface="Courier New" pitchFamily="49" charset="0"/>
              </a:rPr>
              <a:t> name="to" type="</a:t>
            </a:r>
            <a:r>
              <a:rPr kumimoji="1" lang="en-US" altLang="ru-RU" sz="1600" b="1" dirty="0" err="1">
                <a:latin typeface="Courier New" pitchFamily="49" charset="0"/>
              </a:rPr>
              <a:t>xs:string</a:t>
            </a:r>
            <a:r>
              <a:rPr kumimoji="1" lang="en-US" altLang="ru-RU" sz="1600" b="1" dirty="0">
                <a:latin typeface="Courier New" pitchFamily="49" charset="0"/>
              </a:rPr>
              <a:t>"/&gt;</a:t>
            </a:r>
          </a:p>
          <a:p>
            <a:pPr eaLnBrk="1" hangingPunct="1"/>
            <a:r>
              <a:rPr kumimoji="1" lang="en-US" altLang="ru-RU" sz="1600" b="1" dirty="0">
                <a:latin typeface="Courier New" pitchFamily="49" charset="0"/>
              </a:rPr>
              <a:t>      &lt;</a:t>
            </a:r>
            <a:r>
              <a:rPr kumimoji="1" lang="en-US" altLang="ru-RU" sz="1600" b="1" dirty="0" err="1">
                <a:latin typeface="Courier New" pitchFamily="49" charset="0"/>
              </a:rPr>
              <a:t>xs:element</a:t>
            </a:r>
            <a:r>
              <a:rPr kumimoji="1" lang="en-US" altLang="ru-RU" sz="1600" b="1" dirty="0">
                <a:latin typeface="Courier New" pitchFamily="49" charset="0"/>
              </a:rPr>
              <a:t> name="from" type="</a:t>
            </a:r>
            <a:r>
              <a:rPr kumimoji="1" lang="en-US" altLang="ru-RU" sz="1600" b="1" dirty="0" err="1">
                <a:latin typeface="Courier New" pitchFamily="49" charset="0"/>
              </a:rPr>
              <a:t>xs:string</a:t>
            </a:r>
            <a:r>
              <a:rPr kumimoji="1" lang="en-US" altLang="ru-RU" sz="1600" b="1" dirty="0">
                <a:latin typeface="Courier New" pitchFamily="49" charset="0"/>
              </a:rPr>
              <a:t>"/&gt;</a:t>
            </a:r>
          </a:p>
          <a:p>
            <a:pPr eaLnBrk="1" hangingPunct="1"/>
            <a:r>
              <a:rPr kumimoji="1" lang="en-US" altLang="ru-RU" sz="1600" b="1" dirty="0">
                <a:latin typeface="Courier New" pitchFamily="49" charset="0"/>
              </a:rPr>
              <a:t>      &lt;</a:t>
            </a:r>
            <a:r>
              <a:rPr kumimoji="1" lang="en-US" altLang="ru-RU" sz="1600" b="1" dirty="0" err="1">
                <a:latin typeface="Courier New" pitchFamily="49" charset="0"/>
              </a:rPr>
              <a:t>xs:element</a:t>
            </a:r>
            <a:r>
              <a:rPr kumimoji="1" lang="en-US" altLang="ru-RU" sz="1600" b="1" dirty="0">
                <a:latin typeface="Courier New" pitchFamily="49" charset="0"/>
              </a:rPr>
              <a:t> name="heading" type="</a:t>
            </a:r>
            <a:r>
              <a:rPr kumimoji="1" lang="en-US" altLang="ru-RU" sz="1600" b="1" dirty="0" err="1">
                <a:latin typeface="Courier New" pitchFamily="49" charset="0"/>
              </a:rPr>
              <a:t>xs:string</a:t>
            </a:r>
            <a:r>
              <a:rPr kumimoji="1" lang="en-US" altLang="ru-RU" sz="1600" b="1" dirty="0">
                <a:latin typeface="Courier New" pitchFamily="49" charset="0"/>
              </a:rPr>
              <a:t>"/&gt;</a:t>
            </a:r>
          </a:p>
          <a:p>
            <a:pPr eaLnBrk="1" hangingPunct="1"/>
            <a:r>
              <a:rPr kumimoji="1" lang="en-US" altLang="ru-RU" sz="1600" b="1" dirty="0">
                <a:latin typeface="Courier New" pitchFamily="49" charset="0"/>
              </a:rPr>
              <a:t>      &lt;</a:t>
            </a:r>
            <a:r>
              <a:rPr kumimoji="1" lang="en-US" altLang="ru-RU" sz="1600" b="1" dirty="0" err="1">
                <a:latin typeface="Courier New" pitchFamily="49" charset="0"/>
              </a:rPr>
              <a:t>xs:element</a:t>
            </a:r>
            <a:r>
              <a:rPr kumimoji="1" lang="en-US" altLang="ru-RU" sz="1600" b="1" dirty="0">
                <a:latin typeface="Courier New" pitchFamily="49" charset="0"/>
              </a:rPr>
              <a:t> name="body" type="</a:t>
            </a:r>
            <a:r>
              <a:rPr kumimoji="1" lang="en-US" altLang="ru-RU" sz="1600" b="1" dirty="0" err="1">
                <a:latin typeface="Courier New" pitchFamily="49" charset="0"/>
              </a:rPr>
              <a:t>xs:string</a:t>
            </a:r>
            <a:r>
              <a:rPr kumimoji="1" lang="en-US" altLang="ru-RU" sz="1600" b="1" dirty="0">
                <a:latin typeface="Courier New" pitchFamily="49" charset="0"/>
              </a:rPr>
              <a:t>"/&gt;</a:t>
            </a:r>
          </a:p>
          <a:p>
            <a:pPr eaLnBrk="1" hangingPunct="1"/>
            <a:r>
              <a:rPr kumimoji="1" lang="en-US" altLang="ru-RU" sz="1600" b="1" dirty="0">
                <a:latin typeface="Courier New" pitchFamily="49" charset="0"/>
              </a:rPr>
              <a:t>    &lt;/</a:t>
            </a:r>
            <a:r>
              <a:rPr kumimoji="1" lang="en-US" altLang="ru-RU" sz="1600" b="1" dirty="0" err="1">
                <a:latin typeface="Courier New" pitchFamily="49" charset="0"/>
              </a:rPr>
              <a:t>xs:sequence</a:t>
            </a:r>
            <a:r>
              <a:rPr kumimoji="1" lang="en-US" altLang="ru-RU" sz="1600" b="1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kumimoji="1" lang="en-US" altLang="ru-RU" sz="1600" b="1" dirty="0">
                <a:latin typeface="Courier New" pitchFamily="49" charset="0"/>
              </a:rPr>
              <a:t>  &lt;/</a:t>
            </a:r>
            <a:r>
              <a:rPr kumimoji="1" lang="en-US" altLang="ru-RU" sz="1600" b="1" dirty="0" err="1">
                <a:latin typeface="Courier New" pitchFamily="49" charset="0"/>
              </a:rPr>
              <a:t>xs:complexType</a:t>
            </a:r>
            <a:r>
              <a:rPr kumimoji="1" lang="en-US" altLang="ru-RU" sz="1600" b="1" dirty="0">
                <a:latin typeface="Courier New" pitchFamily="49" charset="0"/>
              </a:rPr>
              <a:t>&gt;</a:t>
            </a:r>
          </a:p>
          <a:p>
            <a:pPr eaLnBrk="1" hangingPunct="1"/>
            <a:r>
              <a:rPr kumimoji="1" lang="en-US" altLang="ru-RU" sz="1600" b="1" dirty="0">
                <a:latin typeface="Courier New" pitchFamily="49" charset="0"/>
              </a:rPr>
              <a:t>&lt;/</a:t>
            </a:r>
            <a:r>
              <a:rPr kumimoji="1" lang="en-US" altLang="ru-RU" sz="1600" b="1" dirty="0" err="1">
                <a:latin typeface="Courier New" pitchFamily="49" charset="0"/>
              </a:rPr>
              <a:t>xs:element</a:t>
            </a:r>
            <a:r>
              <a:rPr kumimoji="1" lang="en-US" altLang="ru-RU" sz="1600" b="1" dirty="0">
                <a:latin typeface="Courier New" pitchFamily="49" charset="0"/>
              </a:rPr>
              <a:t>&gt;</a:t>
            </a:r>
          </a:p>
          <a:p>
            <a:pPr eaLnBrk="1" hangingPunct="1"/>
            <a:endParaRPr kumimoji="1" lang="en-US" altLang="ru-RU" sz="1600" b="1" dirty="0">
              <a:latin typeface="Courier New" pitchFamily="49" charset="0"/>
            </a:endParaRPr>
          </a:p>
          <a:p>
            <a:pPr eaLnBrk="1" hangingPunct="1"/>
            <a:r>
              <a:rPr kumimoji="1" lang="en-US" altLang="ru-RU" sz="1600" b="1" dirty="0">
                <a:latin typeface="Courier New" pitchFamily="49" charset="0"/>
              </a:rPr>
              <a:t>&lt;/</a:t>
            </a:r>
            <a:r>
              <a:rPr kumimoji="1" lang="en-US" altLang="ru-RU" sz="1600" b="1" dirty="0" err="1">
                <a:latin typeface="Courier New" pitchFamily="49" charset="0"/>
              </a:rPr>
              <a:t>xs:schema</a:t>
            </a:r>
            <a:r>
              <a:rPr kumimoji="1" lang="en-US" altLang="ru-RU" sz="1600" b="1" dirty="0">
                <a:latin typeface="Courier New" pitchFamily="49" charset="0"/>
              </a:rPr>
              <a:t>&gt;</a:t>
            </a:r>
            <a:endParaRPr kumimoji="1" lang="ru-RU" altLang="ru-RU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altLang="ru-RU" smtClean="0"/>
              <a:t>Вказівка ​​типу документа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9388" y="1690688"/>
            <a:ext cx="8785225" cy="19542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700" b="1" dirty="0">
                <a:latin typeface="Courier New" pitchFamily="49" charset="0"/>
              </a:rPr>
              <a:t>&lt;?xml version="1.0"?&gt;</a:t>
            </a:r>
          </a:p>
          <a:p>
            <a:pPr eaLnBrk="1" hangingPunct="1"/>
            <a:endParaRPr kumimoji="1" lang="en-US" altLang="ru-RU" sz="1700" b="1" dirty="0">
              <a:latin typeface="Courier New" pitchFamily="49" charset="0"/>
            </a:endParaRPr>
          </a:p>
          <a:p>
            <a:pPr eaLnBrk="1" hangingPunct="1"/>
            <a:r>
              <a:rPr kumimoji="1" lang="en-US" altLang="ru-RU" sz="1700" b="1" dirty="0">
                <a:latin typeface="Courier New" pitchFamily="49" charset="0"/>
              </a:rPr>
              <a:t>&lt;!DOCTYPE note SYSTEM</a:t>
            </a:r>
            <a:r>
              <a:rPr kumimoji="1" lang="ru-RU" altLang="ru-RU" sz="1700" b="1" dirty="0">
                <a:latin typeface="Courier New" pitchFamily="49" charset="0"/>
              </a:rPr>
              <a:t> </a:t>
            </a:r>
            <a:r>
              <a:rPr kumimoji="1" lang="en-US" altLang="ru-RU" sz="1700" b="1" dirty="0">
                <a:latin typeface="Courier New" pitchFamily="49" charset="0"/>
              </a:rPr>
              <a:t>"http://www.w3schools.com/dtd/note.dtd"&gt;</a:t>
            </a:r>
          </a:p>
          <a:p>
            <a:pPr eaLnBrk="1" hangingPunct="1"/>
            <a:endParaRPr kumimoji="1" lang="en-US" altLang="ru-RU" sz="1700" b="1" dirty="0">
              <a:latin typeface="Courier New" pitchFamily="49" charset="0"/>
            </a:endParaRPr>
          </a:p>
          <a:p>
            <a:pPr eaLnBrk="1" hangingPunct="1"/>
            <a:r>
              <a:rPr kumimoji="1" lang="en-US" altLang="ru-RU" sz="1700" b="1" dirty="0">
                <a:latin typeface="Courier New" pitchFamily="49" charset="0"/>
              </a:rPr>
              <a:t>&lt;note&gt;</a:t>
            </a:r>
          </a:p>
          <a:p>
            <a:pPr eaLnBrk="1" hangingPunct="1"/>
            <a:r>
              <a:rPr kumimoji="1" lang="ru-RU" altLang="ru-RU" sz="1700" b="1" dirty="0">
                <a:latin typeface="Courier New" pitchFamily="49" charset="0"/>
              </a:rPr>
              <a:t>  </a:t>
            </a:r>
            <a:r>
              <a:rPr kumimoji="1" lang="en-US" altLang="ru-RU" sz="1700" b="1" dirty="0">
                <a:latin typeface="Courier New" pitchFamily="49" charset="0"/>
              </a:rPr>
              <a:t>&lt;!-- Some content --&gt;</a:t>
            </a:r>
          </a:p>
          <a:p>
            <a:pPr eaLnBrk="1" hangingPunct="1"/>
            <a:r>
              <a:rPr kumimoji="1" lang="en-US" altLang="ru-RU" sz="1700" b="1" dirty="0">
                <a:latin typeface="Courier New" pitchFamily="49" charset="0"/>
              </a:rPr>
              <a:t>&lt;/note&gt;</a:t>
            </a:r>
            <a:endParaRPr kumimoji="1" lang="ru-RU" altLang="ru-RU" sz="17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388" y="3860800"/>
            <a:ext cx="8785225" cy="22129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&lt;?xml version="1.0"?&gt;</a:t>
            </a:r>
          </a:p>
          <a:p>
            <a:pPr eaLnBrk="1" hangingPunct="1"/>
            <a:endParaRPr kumimoji="1" lang="en-US" altLang="ru-RU" sz="1700" b="1">
              <a:latin typeface="Courier New" pitchFamily="49" charset="0"/>
            </a:endParaRP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&lt;note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xmlns="http://www.w3schools.com"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xmlns:xsi="http://www.w3.org/2001/XMLSchema-instance"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xsi:schemaLocation="http://www.w3schools.com note.xsd"&gt;</a:t>
            </a:r>
          </a:p>
          <a:p>
            <a:pPr eaLnBrk="1" hangingPunct="1"/>
            <a:r>
              <a:rPr kumimoji="1" lang="ru-RU" altLang="ru-RU" sz="1700" b="1">
                <a:latin typeface="Courier New" pitchFamily="49" charset="0"/>
              </a:rPr>
              <a:t> </a:t>
            </a:r>
            <a:r>
              <a:rPr kumimoji="1" lang="en-US" altLang="ru-RU" sz="1700" b="1">
                <a:latin typeface="Courier New" pitchFamily="49" charset="0"/>
              </a:rPr>
              <a:t>&lt;!-- Some content --&gt;</a:t>
            </a:r>
          </a:p>
          <a:p>
            <a:pPr eaLnBrk="1" hangingPunct="1"/>
            <a:r>
              <a:rPr kumimoji="1" lang="en-US" altLang="ru-RU" sz="1700" b="1">
                <a:latin typeface="Courier New" pitchFamily="49" charset="0"/>
              </a:rPr>
              <a:t>&lt;/note&gt;</a:t>
            </a:r>
            <a:endParaRPr kumimoji="1" lang="ru-RU" altLang="ru-RU" sz="17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ru-RU" sz="4000" dirty="0" smtClean="0"/>
              <a:t>Extensible Stylesheet Language (XSL)</a:t>
            </a:r>
            <a:endParaRPr lang="ru-RU" altLang="ru-RU" sz="4000" dirty="0" smtClean="0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80000"/>
              </a:lnSpc>
              <a:spcBef>
                <a:spcPct val="40000"/>
              </a:spcBef>
            </a:pPr>
            <a:r>
              <a:rPr lang="ru-RU" altLang="ru-RU" sz="2600" smtClean="0"/>
              <a:t>Комплекс технологій, пов'язаних з перетворенням і представленням </a:t>
            </a:r>
            <a:r>
              <a:rPr lang="en-US" altLang="ru-RU" sz="2600" smtClean="0"/>
              <a:t>XML-</a:t>
            </a:r>
            <a:r>
              <a:rPr lang="ru-RU" altLang="ru-RU" sz="2600" smtClean="0"/>
              <a:t>документів</a:t>
            </a:r>
            <a:endParaRPr lang="en-US" altLang="ru-RU" sz="2600" smtClean="0"/>
          </a:p>
          <a:p>
            <a:pPr algn="l" rtl="0">
              <a:lnSpc>
                <a:spcPct val="80000"/>
              </a:lnSpc>
              <a:spcBef>
                <a:spcPct val="40000"/>
              </a:spcBef>
            </a:pPr>
            <a:r>
              <a:rPr lang="ru-RU" altLang="ru-RU" sz="2600" smtClean="0"/>
              <a:t>Зазвичай використовується для перетворення документів в </a:t>
            </a:r>
            <a:r>
              <a:rPr lang="en-US" altLang="ru-RU" sz="2600" smtClean="0"/>
              <a:t>XML</a:t>
            </a:r>
            <a:r>
              <a:rPr lang="ru-RU" altLang="ru-RU" sz="2600" smtClean="0"/>
              <a:t>, </a:t>
            </a:r>
            <a:r>
              <a:rPr lang="en-US" altLang="ru-RU" sz="2600" smtClean="0"/>
              <a:t>HTML, </a:t>
            </a:r>
            <a:r>
              <a:rPr lang="ru-RU" altLang="ru-RU" sz="2600" smtClean="0"/>
              <a:t>текст</a:t>
            </a:r>
            <a:r>
              <a:rPr lang="en-US" altLang="ru-RU" sz="2600" smtClean="0"/>
              <a:t> </a:t>
            </a:r>
            <a:r>
              <a:rPr lang="ru-RU" altLang="ru-RU" sz="2600" smtClean="0"/>
              <a:t>і </a:t>
            </a:r>
            <a:r>
              <a:rPr lang="en-US" altLang="ru-RU" sz="2600" smtClean="0"/>
              <a:t>PDF (XSL-FO)</a:t>
            </a:r>
            <a:endParaRPr lang="ru-RU" altLang="ru-RU" sz="2600" smtClean="0"/>
          </a:p>
          <a:p>
            <a:pPr algn="l" rtl="0">
              <a:lnSpc>
                <a:spcPct val="80000"/>
              </a:lnSpc>
              <a:spcBef>
                <a:spcPct val="40000"/>
              </a:spcBef>
            </a:pPr>
            <a:r>
              <a:rPr lang="en-US" altLang="ru-RU" sz="2600" smtClean="0"/>
              <a:t>XSL Transformations (XSLT) - </a:t>
            </a:r>
            <a:r>
              <a:rPr lang="ru-RU" altLang="ru-RU" sz="2600" smtClean="0"/>
              <a:t>мова, на якому описуються правила перетворення</a:t>
            </a:r>
          </a:p>
          <a:p>
            <a:pPr algn="l" rtl="0">
              <a:lnSpc>
                <a:spcPct val="80000"/>
              </a:lnSpc>
              <a:spcBef>
                <a:spcPct val="40000"/>
              </a:spcBef>
            </a:pPr>
            <a:r>
              <a:rPr lang="en-US" altLang="ru-RU" sz="2600" smtClean="0"/>
              <a:t>XPath - </a:t>
            </a:r>
            <a:r>
              <a:rPr lang="ru-RU" altLang="ru-RU" sz="2600" smtClean="0"/>
              <a:t>мова, яка дозволяє формулювати використовувані в процесі перетворення виразу, що використовують різні фрагменти документа</a:t>
            </a:r>
          </a:p>
          <a:p>
            <a:pPr algn="l" rtl="0">
              <a:lnSpc>
                <a:spcPct val="80000"/>
              </a:lnSpc>
              <a:spcBef>
                <a:spcPct val="40000"/>
              </a:spcBef>
            </a:pPr>
            <a:r>
              <a:rPr lang="ru-RU" altLang="ru-RU" sz="2600" smtClean="0">
                <a:hlinkClick r:id="rId2"/>
              </a:rPr>
              <a:t>http://www.w3.org/Style/XSL/</a:t>
            </a:r>
            <a:r>
              <a:rPr lang="en-US" altLang="ru-RU" sz="2600" smtClean="0"/>
              <a:t/>
            </a:r>
            <a:br>
              <a:rPr lang="en-US" altLang="ru-RU" sz="2600" smtClean="0"/>
            </a:br>
            <a:r>
              <a:rPr lang="ru-RU" altLang="ru-RU" sz="2600" smtClean="0">
                <a:hlinkClick r:id="rId3"/>
              </a:rPr>
              <a:t>http://www.w3schools.com/xsl/</a:t>
            </a:r>
            <a:endParaRPr lang="ru-RU" altLang="ru-RU" sz="2600" smtClean="0"/>
          </a:p>
        </p:txBody>
      </p:sp>
    </p:spTree>
    <p:extLst>
      <p:ext uri="{BB962C8B-B14F-4D97-AF65-F5344CB8AC3E}">
        <p14:creationId xmlns:p14="http://schemas.microsoft.com/office/powerpoint/2010/main" val="11179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ru-RU" smtClean="0"/>
              <a:t>XPath</a:t>
            </a:r>
            <a:endParaRPr lang="ru-RU" altLang="ru-RU" smtClean="0"/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ru-RU" altLang="ru-RU" smtClean="0"/>
              <a:t>Допоміжний мова, що дозволяє звертатися до елементів документа</a:t>
            </a:r>
          </a:p>
          <a:p>
            <a:pPr algn="l" rtl="0"/>
            <a:r>
              <a:rPr lang="ru-RU" altLang="ru-RU" smtClean="0"/>
              <a:t>Ім'я елемента представляється у вигляді шляху</a:t>
            </a:r>
            <a:br>
              <a:rPr lang="ru-RU" altLang="ru-RU" smtClean="0"/>
            </a:br>
            <a:r>
              <a:rPr lang="ru-RU" altLang="ru-RU" b="1" smtClean="0">
                <a:solidFill>
                  <a:schemeClr val="accent1"/>
                </a:solidFill>
                <a:latin typeface="Courier New" pitchFamily="49" charset="0"/>
              </a:rPr>
              <a:t>/ Bookstore / book / title</a:t>
            </a:r>
          </a:p>
          <a:p>
            <a:pPr algn="l" rtl="0"/>
            <a:r>
              <a:rPr lang="ru-RU" altLang="ru-RU" smtClean="0"/>
              <a:t>Звернення може відбуватися і до атрибутів</a:t>
            </a:r>
          </a:p>
          <a:p>
            <a:pPr algn="l" rtl="0"/>
            <a:r>
              <a:rPr lang="ru-RU" altLang="ru-RU" smtClean="0">
                <a:hlinkClick r:id="rId2"/>
              </a:rPr>
              <a:t>http://www.w3.org/TR/xpath</a:t>
            </a:r>
            <a:r>
              <a:rPr lang="ru-RU" altLang="ru-RU" smtClean="0"/>
              <a:t/>
            </a:r>
            <a:br>
              <a:rPr lang="ru-RU" altLang="ru-RU" smtClean="0"/>
            </a:br>
            <a:r>
              <a:rPr lang="ru-RU" altLang="ru-RU" smtClean="0">
                <a:hlinkClick r:id="rId3"/>
              </a:rPr>
              <a:t>http://www.w3schools.com/Xpath/default.asp</a:t>
            </a: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244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fld id="{D2CF8BAF-0814-4226-ACA7-6B86D61931B3}" type="slidenum">
              <a:rPr lang="ru-RU" altLang="ru-RU" smtClean="0"/>
              <a:pPr algn="l" rtl="0" eaLnBrk="1" hangingPunct="1"/>
              <a:t>25</a:t>
            </a:fld>
            <a:endParaRPr lang="ru-RU" altLang="ru-RU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altLang="ru-RU" dirty="0" err="1" smtClean="0"/>
              <a:t>Приклади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виразів</a:t>
            </a:r>
            <a:r>
              <a:rPr lang="ru-RU" altLang="ru-RU" dirty="0" smtClean="0"/>
              <a:t> </a:t>
            </a:r>
            <a:r>
              <a:rPr lang="en-US" altLang="ru-RU" dirty="0" smtClean="0"/>
              <a:t>XPath</a:t>
            </a:r>
            <a:endParaRPr lang="ru-RU" altLang="ru-RU" dirty="0" smtClean="0"/>
          </a:p>
        </p:txBody>
      </p:sp>
      <p:graphicFrame>
        <p:nvGraphicFramePr>
          <p:cNvPr id="1471550" name="Group 62"/>
          <p:cNvGraphicFramePr>
            <a:graphicFrameLocks noGrp="1"/>
          </p:cNvGraphicFramePr>
          <p:nvPr>
            <p:ph idx="1"/>
          </p:nvPr>
        </p:nvGraphicFramePr>
        <p:xfrm>
          <a:off x="179388" y="1628775"/>
          <a:ext cx="8780462" cy="4602246"/>
        </p:xfrm>
        <a:graphic>
          <a:graphicData uri="http://schemas.openxmlformats.org/drawingml/2006/table">
            <a:tbl>
              <a:tblPr/>
              <a:tblGrid>
                <a:gridCol w="2736850"/>
                <a:gridCol w="6043612"/>
              </a:tblGrid>
              <a:tr h="51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вираз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результат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bookstore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Всі дочірні елементи для елемента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bookstore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/bookstore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кореневий елемент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bookstore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bookstore/book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всі елементи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book, </a:t>
                      </a: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дочірні для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bookstore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//book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всі елементи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 </a:t>
                      </a: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 документі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bookstore//book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всі елементи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 </a:t>
                      </a: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 рамках елемента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bookstore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@</a:t>
                      </a: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lang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атрибути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lang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Поточний елемент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..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Батьківський елемент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6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altLang="ru-RU" dirty="0" err="1" smtClean="0"/>
              <a:t>Принципи</a:t>
            </a:r>
            <a:r>
              <a:rPr lang="ru-RU" altLang="ru-RU" dirty="0" smtClean="0"/>
              <a:t> </a:t>
            </a:r>
            <a:r>
              <a:rPr lang="en-US" altLang="ru-RU" dirty="0" smtClean="0"/>
              <a:t>XSL</a:t>
            </a:r>
            <a:endParaRPr lang="ru-RU" altLang="ru-RU" dirty="0" smtClean="0"/>
          </a:p>
        </p:txBody>
      </p:sp>
      <p:sp>
        <p:nvSpPr>
          <p:cNvPr id="147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80000"/>
              </a:lnSpc>
              <a:spcBef>
                <a:spcPct val="35000"/>
              </a:spcBef>
            </a:pPr>
            <a:r>
              <a:rPr lang="ru-RU" altLang="ru-RU" sz="2800" dirty="0" smtClean="0"/>
              <a:t>Контекстно-</a:t>
            </a:r>
            <a:r>
              <a:rPr lang="ru-RU" altLang="ru-RU" sz="2800" dirty="0" err="1" smtClean="0"/>
              <a:t>залежн</a:t>
            </a:r>
            <a:r>
              <a:rPr lang="uk-UA" altLang="ru-RU" sz="2800" dirty="0" smtClean="0"/>
              <a:t>а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мова</a:t>
            </a:r>
            <a:endParaRPr lang="ru-RU" altLang="ru-RU" sz="2800" dirty="0" smtClean="0"/>
          </a:p>
          <a:p>
            <a:pPr algn="l" rtl="0">
              <a:lnSpc>
                <a:spcPct val="80000"/>
              </a:lnSpc>
              <a:spcBef>
                <a:spcPct val="35000"/>
              </a:spcBef>
            </a:pPr>
            <a:r>
              <a:rPr lang="ru-RU" altLang="ru-RU" sz="2800" dirty="0" err="1" smtClean="0"/>
              <a:t>Основні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елементи</a:t>
            </a:r>
            <a:r>
              <a:rPr lang="ru-RU" altLang="ru-RU" sz="2800" dirty="0" smtClean="0"/>
              <a:t> - текст, </a:t>
            </a:r>
            <a:r>
              <a:rPr lang="ru-RU" altLang="ru-RU" sz="2800" dirty="0" err="1" smtClean="0"/>
              <a:t>що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виводиться</a:t>
            </a:r>
            <a:r>
              <a:rPr lang="ru-RU" altLang="ru-RU" sz="2800" dirty="0" smtClean="0"/>
              <a:t> і </a:t>
            </a:r>
            <a:r>
              <a:rPr lang="ru-RU" altLang="ru-RU" sz="2800" dirty="0" err="1" smtClean="0"/>
              <a:t>шаблони</a:t>
            </a:r>
            <a:endParaRPr lang="ru-RU" altLang="ru-RU" sz="2800" dirty="0" smtClean="0"/>
          </a:p>
          <a:p>
            <a:pPr lvl="1" algn="l" rtl="0">
              <a:lnSpc>
                <a:spcPct val="80000"/>
              </a:lnSpc>
              <a:spcBef>
                <a:spcPct val="35000"/>
              </a:spcBef>
            </a:pPr>
            <a:r>
              <a:rPr lang="ru-RU" altLang="ru-RU" sz="2400" dirty="0" smtClean="0"/>
              <a:t>Текст просто </a:t>
            </a:r>
            <a:r>
              <a:rPr lang="ru-RU" altLang="ru-RU" sz="2400" dirty="0" err="1" smtClean="0"/>
              <a:t>виводиться</a:t>
            </a:r>
            <a:endParaRPr lang="ru-RU" altLang="ru-RU" sz="2400" dirty="0" smtClean="0"/>
          </a:p>
          <a:p>
            <a:pPr lvl="1" algn="l" rtl="0">
              <a:lnSpc>
                <a:spcPct val="80000"/>
              </a:lnSpc>
              <a:spcBef>
                <a:spcPct val="35000"/>
              </a:spcBef>
            </a:pPr>
            <a:r>
              <a:rPr lang="ru-RU" altLang="ru-RU" sz="2400" dirty="0" err="1" smtClean="0"/>
              <a:t>Шаблони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описують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деякі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дії</a:t>
            </a:r>
            <a:endParaRPr lang="ru-RU" altLang="ru-RU" sz="2400" dirty="0" smtClean="0"/>
          </a:p>
          <a:p>
            <a:pPr lvl="2" algn="l" rtl="0">
              <a:lnSpc>
                <a:spcPct val="80000"/>
              </a:lnSpc>
              <a:spcBef>
                <a:spcPct val="35000"/>
              </a:spcBef>
            </a:pPr>
            <a:r>
              <a:rPr lang="ru-RU" altLang="ru-RU" sz="2000" dirty="0" err="1" smtClean="0"/>
              <a:t>Можуть</a:t>
            </a:r>
            <a:r>
              <a:rPr lang="ru-RU" altLang="ru-RU" sz="2000" dirty="0" smtClean="0"/>
              <a:t> бути </a:t>
            </a:r>
            <a:r>
              <a:rPr lang="ru-RU" altLang="ru-RU" sz="2000" dirty="0" err="1" smtClean="0"/>
              <a:t>викликані</a:t>
            </a:r>
            <a:r>
              <a:rPr lang="ru-RU" altLang="ru-RU" sz="2000" dirty="0" smtClean="0"/>
              <a:t> явно</a:t>
            </a:r>
          </a:p>
          <a:p>
            <a:pPr lvl="2" algn="l" rtl="0">
              <a:lnSpc>
                <a:spcPct val="80000"/>
              </a:lnSpc>
              <a:spcBef>
                <a:spcPct val="35000"/>
              </a:spcBef>
            </a:pPr>
            <a:r>
              <a:rPr lang="ru-RU" altLang="ru-RU" sz="2000" dirty="0" err="1" smtClean="0"/>
              <a:t>Можуть</a:t>
            </a:r>
            <a:r>
              <a:rPr lang="ru-RU" altLang="ru-RU" sz="2000" dirty="0" smtClean="0"/>
              <a:t> бути </a:t>
            </a:r>
            <a:r>
              <a:rPr lang="ru-RU" altLang="ru-RU" sz="2000" dirty="0" err="1" smtClean="0"/>
              <a:t>викликані</a:t>
            </a:r>
            <a:r>
              <a:rPr lang="ru-RU" altLang="ru-RU" sz="2000" dirty="0" smtClean="0"/>
              <a:t> неявно, за </a:t>
            </a:r>
            <a:r>
              <a:rPr lang="ru-RU" altLang="ru-RU" sz="2000" dirty="0" err="1" smtClean="0"/>
              <a:t>умовою</a:t>
            </a:r>
            <a:r>
              <a:rPr lang="ru-RU" altLang="ru-RU" sz="2000" dirty="0" smtClean="0"/>
              <a:t> </a:t>
            </a:r>
            <a:r>
              <a:rPr lang="ru-RU" altLang="ru-RU" sz="2000" dirty="0" err="1" smtClean="0"/>
              <a:t>збігу</a:t>
            </a:r>
            <a:r>
              <a:rPr lang="ru-RU" altLang="ru-RU" sz="2000" dirty="0" smtClean="0"/>
              <a:t> шаблону</a:t>
            </a:r>
          </a:p>
          <a:p>
            <a:pPr algn="l" rtl="0">
              <a:lnSpc>
                <a:spcPct val="80000"/>
              </a:lnSpc>
              <a:spcBef>
                <a:spcPct val="35000"/>
              </a:spcBef>
            </a:pPr>
            <a:r>
              <a:rPr lang="ru-RU" altLang="ru-RU" sz="2800" dirty="0" smtClean="0"/>
              <a:t>Є </a:t>
            </a:r>
            <a:r>
              <a:rPr lang="ru-RU" altLang="ru-RU" sz="2800" dirty="0" err="1" smtClean="0"/>
              <a:t>засоби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управління</a:t>
            </a:r>
            <a:r>
              <a:rPr lang="ru-RU" altLang="ru-RU" sz="2800" dirty="0" smtClean="0"/>
              <a:t> ходом </a:t>
            </a:r>
            <a:r>
              <a:rPr lang="ru-RU" altLang="ru-RU" sz="2800" dirty="0" err="1" smtClean="0"/>
              <a:t>виконання</a:t>
            </a:r>
            <a:endParaRPr lang="ru-RU" altLang="ru-RU" sz="2800" dirty="0" smtClean="0"/>
          </a:p>
          <a:p>
            <a:pPr algn="l" rtl="0">
              <a:lnSpc>
                <a:spcPct val="80000"/>
              </a:lnSpc>
              <a:spcBef>
                <a:spcPct val="35000"/>
              </a:spcBef>
            </a:pPr>
            <a:r>
              <a:rPr lang="ru-RU" altLang="ru-RU" sz="2800" dirty="0" err="1" smtClean="0"/>
              <a:t>Дозволяє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створювати</a:t>
            </a:r>
            <a:r>
              <a:rPr lang="ru-RU" altLang="ru-RU" sz="2800" dirty="0" smtClean="0"/>
              <a:t> і </a:t>
            </a:r>
            <a:r>
              <a:rPr lang="ru-RU" altLang="ru-RU" sz="2800" dirty="0" err="1" smtClean="0"/>
              <a:t>викликати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бібіліотеки</a:t>
            </a:r>
            <a:r>
              <a:rPr lang="ru-RU" altLang="ru-RU" sz="2800" dirty="0" smtClean="0"/>
              <a:t> за </a:t>
            </a:r>
            <a:r>
              <a:rPr lang="ru-RU" altLang="ru-RU" sz="2800" dirty="0" err="1" smtClean="0"/>
              <a:t>допомогою</a:t>
            </a:r>
            <a:r>
              <a:rPr lang="ru-RU" altLang="ru-RU" sz="2800" dirty="0" smtClean="0"/>
              <a:t> тега 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&lt;</a:t>
            </a:r>
            <a:r>
              <a:rPr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Xsl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: include </a:t>
            </a:r>
            <a:r>
              <a:rPr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href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 = "..." /&gt;</a:t>
            </a:r>
            <a:endParaRPr lang="ru-RU" alt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4939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altLang="ru-RU" dirty="0"/>
              <a:t>П</a:t>
            </a:r>
            <a:r>
              <a:rPr lang="ru-RU" altLang="ru-RU" dirty="0" smtClean="0"/>
              <a:t>риклад </a:t>
            </a:r>
            <a:r>
              <a:rPr lang="en-US" altLang="ru-RU" dirty="0" smtClean="0"/>
              <a:t>XML</a:t>
            </a:r>
            <a:r>
              <a:rPr lang="ru-RU" altLang="ru-RU" dirty="0" smtClean="0"/>
              <a:t> (</a:t>
            </a:r>
            <a:r>
              <a:rPr lang="en-US" altLang="ru-RU" dirty="0" smtClean="0"/>
              <a:t>catalog.xml</a:t>
            </a:r>
            <a:r>
              <a:rPr lang="ru-RU" altLang="ru-RU" dirty="0" smtClean="0"/>
              <a:t>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1700213"/>
            <a:ext cx="8785225" cy="42957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&lt;?xml-stylesheet type="text/xsl" href="tranformation.xsl" ?&gt;</a:t>
            </a:r>
            <a:endParaRPr kumimoji="1" lang="ru-RU" altLang="ru-RU" sz="13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&lt;catalog&gt;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&lt;cd&gt;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&lt;title&gt;Empire Burlesque&lt;/title&gt;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&lt;artist&gt;Bob Dylan&lt;/artist&gt;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&lt;country&gt;USA&lt;/country&gt;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&lt;company&gt;Columbia&lt;/company&gt;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&lt;price&gt;10.90&lt;/price&gt;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&lt;year&gt;1985&lt;/year&gt;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&lt;/cd&gt;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&lt;cd&gt;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&lt;title&gt;Hide your heart&lt;/title&gt;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&lt;artist&gt;Bonnie Tyler&lt;/artist&gt;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&lt;country&gt;UK&lt;/country&gt;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&lt;company&gt;CBS Records&lt;/company&gt;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&lt;price&gt;9.90&lt;/price&gt;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&lt;year&gt;1988&lt;/year&gt;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&lt;/cd&gt;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/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&lt;/catalog&gt;</a:t>
            </a:r>
          </a:p>
        </p:txBody>
      </p:sp>
    </p:spTree>
    <p:extLst>
      <p:ext uri="{BB962C8B-B14F-4D97-AF65-F5344CB8AC3E}">
        <p14:creationId xmlns:p14="http://schemas.microsoft.com/office/powerpoint/2010/main" val="30105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altLang="ru-RU" dirty="0" smtClean="0"/>
              <a:t>Приклад </a:t>
            </a:r>
            <a:r>
              <a:rPr lang="en-US" altLang="ru-RU" dirty="0" smtClean="0"/>
              <a:t>XSL (tranformation.xsl)</a:t>
            </a:r>
            <a:endParaRPr lang="ru-RU" altLang="ru-RU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1657350"/>
            <a:ext cx="8785225" cy="45085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&lt;xsl:stylesheet version="1.0"</a:t>
            </a:r>
            <a:r>
              <a:rPr kumimoji="1" lang="ru-RU" altLang="ru-RU" sz="1300" b="1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xmlns:xsl="http://www.w3.org/1999/XSL/Transform"&gt;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&lt;xsl:template match="/"&gt;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&lt;html&gt;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&lt;h2&gt;My CD Collection&lt;/h2&gt;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&lt;table border="1"&gt;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&lt;tr bgcolor="#9acd32"&gt;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  &lt;th&gt;Title&lt;/th&gt;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  &lt;th&gt;Artist&lt;/th&gt;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&lt;/tr&gt;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&lt;xsl:for-each select="catalog/cd"&gt;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  &lt;tr&gt;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    &lt;td&gt;&lt;xsl:value-of select="title"/&gt;&lt;/td&gt;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    &lt;td&gt;&lt;xsl:value-of select="artist"/&gt;&lt;/td&gt;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  &lt;/tr&gt;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  &lt;/xsl:for-each&gt;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  &lt;/table&gt;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  &lt;/html&gt;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&lt;/xsl:template&gt;</a:t>
            </a:r>
          </a:p>
          <a:p>
            <a:pPr eaLnBrk="1" hangingPunct="1"/>
            <a:r>
              <a:rPr kumimoji="1" lang="en-US" altLang="ru-RU" sz="1300" b="1">
                <a:latin typeface="Courier New" pitchFamily="49" charset="0"/>
                <a:cs typeface="Courier New" pitchFamily="49" charset="0"/>
              </a:rPr>
              <a:t>&lt;/xsl:stylesheet&gt;</a:t>
            </a:r>
            <a:endParaRPr kumimoji="1" lang="ru-RU" altLang="ru-RU" sz="13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altLang="ru-RU" dirty="0"/>
              <a:t>Р</a:t>
            </a:r>
            <a:r>
              <a:rPr lang="ru-RU" altLang="ru-RU" dirty="0" smtClean="0"/>
              <a:t>езультат </a:t>
            </a:r>
            <a:r>
              <a:rPr lang="ru-RU" altLang="ru-RU" dirty="0" err="1" smtClean="0"/>
              <a:t>трансформації</a:t>
            </a:r>
            <a:endParaRPr lang="ru-RU" altLang="ru-RU" dirty="0" smtClean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557338"/>
            <a:ext cx="3240087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7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mtClean="0"/>
              <a:t>Біля витоків</a:t>
            </a:r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ru-RU" dirty="0" smtClean="0">
                <a:solidFill>
                  <a:schemeClr val="accent1"/>
                </a:solidFill>
              </a:rPr>
              <a:t>Standard Generalized Markup Language (SGML)</a:t>
            </a:r>
            <a:endParaRPr lang="ru-RU" altLang="ru-RU" dirty="0" smtClean="0">
              <a:solidFill>
                <a:schemeClr val="accent1"/>
              </a:solidFill>
            </a:endParaRPr>
          </a:p>
          <a:p>
            <a:pPr lvl="1" algn="l" rtl="0" eaLnBrk="1" hangingPunct="1"/>
            <a:r>
              <a:rPr lang="ru-RU" altLang="ru-RU" dirty="0" err="1" smtClean="0"/>
              <a:t>Призначався</a:t>
            </a:r>
            <a:r>
              <a:rPr lang="ru-RU" altLang="ru-RU" dirty="0" smtClean="0"/>
              <a:t> для </a:t>
            </a:r>
            <a:r>
              <a:rPr lang="ru-RU" altLang="ru-RU" dirty="0" err="1" smtClean="0"/>
              <a:t>опису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структури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складних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документів</a:t>
            </a:r>
            <a:endParaRPr lang="ru-RU" altLang="ru-RU" dirty="0" smtClean="0"/>
          </a:p>
          <a:p>
            <a:pPr lvl="1" algn="l" rtl="0" eaLnBrk="1" hangingPunct="1"/>
            <a:r>
              <a:rPr lang="ru-RU" altLang="ru-RU" dirty="0" err="1" smtClean="0"/>
              <a:t>Був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розроблений</a:t>
            </a:r>
            <a:r>
              <a:rPr lang="ru-RU" altLang="ru-RU" dirty="0" smtClean="0"/>
              <a:t> в </a:t>
            </a:r>
            <a:r>
              <a:rPr lang="ru-RU" altLang="ru-RU" dirty="0" smtClean="0">
                <a:solidFill>
                  <a:schemeClr val="accent1"/>
                </a:solidFill>
              </a:rPr>
              <a:t>1970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році</a:t>
            </a:r>
            <a:endParaRPr lang="ru-RU" altLang="ru-RU" dirty="0" smtClean="0"/>
          </a:p>
          <a:p>
            <a:pPr lvl="1" algn="l" rtl="0" eaLnBrk="1" hangingPunct="1"/>
            <a:r>
              <a:rPr lang="ru-RU" altLang="ru-RU" dirty="0" err="1" smtClean="0"/>
              <a:t>Головні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цілі</a:t>
            </a:r>
            <a:r>
              <a:rPr lang="ru-RU" altLang="ru-RU" dirty="0" smtClean="0"/>
              <a:t>:</a:t>
            </a:r>
          </a:p>
          <a:p>
            <a:pPr lvl="2" algn="l" rtl="0" eaLnBrk="1" hangingPunct="1"/>
            <a:r>
              <a:rPr lang="ru-RU" altLang="ru-RU" dirty="0" err="1" smtClean="0"/>
              <a:t>Всі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документи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повинні</a:t>
            </a:r>
            <a:r>
              <a:rPr lang="ru-RU" altLang="ru-RU" dirty="0" smtClean="0"/>
              <a:t> бути </a:t>
            </a:r>
            <a:r>
              <a:rPr lang="ru-RU" altLang="ru-RU" dirty="0" err="1" smtClean="0"/>
              <a:t>виконані</a:t>
            </a:r>
            <a:r>
              <a:rPr lang="ru-RU" altLang="ru-RU" dirty="0" smtClean="0"/>
              <a:t> в </a:t>
            </a:r>
            <a:r>
              <a:rPr lang="ru-RU" altLang="ru-RU" dirty="0" err="1" smtClean="0"/>
              <a:t>суворій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відповідності</a:t>
            </a:r>
            <a:r>
              <a:rPr lang="ru-RU" altLang="ru-RU" dirty="0" smtClean="0"/>
              <a:t> з правилами</a:t>
            </a:r>
          </a:p>
          <a:p>
            <a:pPr lvl="2" algn="l" rtl="0" eaLnBrk="1" hangingPunct="1"/>
            <a:r>
              <a:rPr lang="ru-RU" altLang="ru-RU" dirty="0" err="1" smtClean="0"/>
              <a:t>Зменшення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кількості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документації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2819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mtClean="0"/>
              <a:t>Обробка </a:t>
            </a:r>
            <a:r>
              <a:rPr lang="en-US" altLang="ru-RU" smtClean="0"/>
              <a:t>XML</a:t>
            </a:r>
            <a:endParaRPr lang="ru-RU" altLang="ru-RU" smtClean="0"/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buFont typeface="Wingdings" pitchFamily="2" charset="2"/>
              <a:buNone/>
            </a:pPr>
            <a:r>
              <a:rPr lang="ru-RU" altLang="ru-RU" smtClean="0"/>
              <a:t>два підходу</a:t>
            </a:r>
          </a:p>
          <a:p>
            <a:pPr algn="l" rtl="0" eaLnBrk="1" hangingPunct="1"/>
            <a:r>
              <a:rPr lang="en-US" altLang="ru-RU" b="1" smtClean="0">
                <a:solidFill>
                  <a:schemeClr val="accent1"/>
                </a:solidFill>
              </a:rPr>
              <a:t>Simple API for XML (SAX)</a:t>
            </a:r>
            <a:r>
              <a:rPr lang="ru-RU" altLang="ru-RU" b="1" smtClean="0">
                <a:solidFill>
                  <a:schemeClr val="accent1"/>
                </a:solidFill>
              </a:rPr>
              <a:t/>
            </a:r>
            <a:br>
              <a:rPr lang="ru-RU" altLang="ru-RU" b="1" smtClean="0">
                <a:solidFill>
                  <a:schemeClr val="accent1"/>
                </a:solidFill>
              </a:rPr>
            </a:br>
            <a:r>
              <a:rPr lang="ru-RU" altLang="ru-RU" smtClean="0"/>
              <a:t>Породжує події в процесі читання </a:t>
            </a:r>
            <a:r>
              <a:rPr lang="en-US" altLang="ru-RU" smtClean="0"/>
              <a:t>XML </a:t>
            </a:r>
            <a:r>
              <a:rPr lang="ru-RU" altLang="ru-RU" smtClean="0"/>
              <a:t>документа</a:t>
            </a:r>
            <a:endParaRPr lang="en-US" altLang="ru-RU" smtClean="0"/>
          </a:p>
          <a:p>
            <a:pPr algn="l" rtl="0" eaLnBrk="1" hangingPunct="1"/>
            <a:endParaRPr lang="en-US" altLang="ru-RU" smtClean="0"/>
          </a:p>
          <a:p>
            <a:pPr algn="l" rtl="0" eaLnBrk="1" hangingPunct="1"/>
            <a:r>
              <a:rPr lang="en-US" altLang="ru-RU" b="1" smtClean="0">
                <a:solidFill>
                  <a:schemeClr val="accent1"/>
                </a:solidFill>
              </a:rPr>
              <a:t>Document Object Model (DOM)</a:t>
            </a:r>
            <a:r>
              <a:rPr lang="ru-RU" altLang="ru-RU" b="1" smtClean="0">
                <a:solidFill>
                  <a:schemeClr val="accent1"/>
                </a:solidFill>
              </a:rPr>
              <a:t/>
            </a:r>
            <a:br>
              <a:rPr lang="ru-RU" altLang="ru-RU" b="1" smtClean="0">
                <a:solidFill>
                  <a:schemeClr val="accent1"/>
                </a:solidFill>
              </a:rPr>
            </a:br>
            <a:r>
              <a:rPr lang="ru-RU" altLang="ru-RU" smtClean="0"/>
              <a:t>являє </a:t>
            </a:r>
            <a:r>
              <a:rPr lang="en-US" altLang="ru-RU" smtClean="0"/>
              <a:t>XML </a:t>
            </a:r>
            <a:r>
              <a:rPr lang="ru-RU" altLang="ru-RU" smtClean="0"/>
              <a:t>документ у формі деревовидної структури елементів</a:t>
            </a:r>
          </a:p>
        </p:txBody>
      </p:sp>
    </p:spTree>
    <p:extLst>
      <p:ext uri="{BB962C8B-B14F-4D97-AF65-F5344CB8AC3E}">
        <p14:creationId xmlns:p14="http://schemas.microsoft.com/office/powerpoint/2010/main" val="35809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err="1"/>
              <a:t>Л</a:t>
            </a:r>
            <a:r>
              <a:rPr lang="ru-RU" altLang="ru-RU" dirty="0" err="1" smtClean="0"/>
              <a:t>огіка</a:t>
            </a:r>
            <a:r>
              <a:rPr lang="ru-RU" altLang="ru-RU" dirty="0" smtClean="0"/>
              <a:t> </a:t>
            </a:r>
            <a:r>
              <a:rPr lang="en-US" altLang="ru-RU" dirty="0" smtClean="0"/>
              <a:t>SAX</a:t>
            </a:r>
            <a:endParaRPr lang="ru-RU" altLang="ru-RU" dirty="0" smtClean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11188" y="1628775"/>
            <a:ext cx="7993062" cy="4537075"/>
            <a:chOff x="385" y="1026"/>
            <a:chExt cx="5035" cy="2858"/>
          </a:xfrm>
        </p:grpSpPr>
        <p:sp>
          <p:nvSpPr>
            <p:cNvPr id="33797" name="Rectangle 8"/>
            <p:cNvSpPr>
              <a:spLocks noChangeArrowheads="1"/>
            </p:cNvSpPr>
            <p:nvPr/>
          </p:nvSpPr>
          <p:spPr bwMode="auto">
            <a:xfrm>
              <a:off x="1338" y="1026"/>
              <a:ext cx="1905" cy="2177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SAX</a:t>
              </a:r>
            </a:p>
            <a:p>
              <a:pPr algn="ctr" rtl="0" eaLnBrk="1" hangingPunct="1"/>
              <a:r>
                <a:rPr lang="en-US" altLang="ru-RU" sz="2000" b="1"/>
                <a:t>Parser</a:t>
              </a:r>
              <a:endParaRPr lang="ru-RU" altLang="ru-RU" sz="2000" b="1"/>
            </a:p>
          </p:txBody>
        </p:sp>
        <p:sp>
          <p:nvSpPr>
            <p:cNvPr id="33798" name="AutoShape 9"/>
            <p:cNvSpPr>
              <a:spLocks noChangeArrowheads="1"/>
            </p:cNvSpPr>
            <p:nvPr/>
          </p:nvSpPr>
          <p:spPr bwMode="auto">
            <a:xfrm flipV="1">
              <a:off x="385" y="1570"/>
              <a:ext cx="771" cy="1044"/>
            </a:xfrm>
            <a:prstGeom prst="foldedCorner">
              <a:avLst>
                <a:gd name="adj" fmla="val 27370"/>
              </a:avLst>
            </a:prstGeom>
            <a:solidFill>
              <a:schemeClr val="accent2">
                <a:alpha val="25098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XML</a:t>
              </a:r>
              <a:endParaRPr lang="ru-RU" altLang="ru-RU" sz="2000" b="1"/>
            </a:p>
          </p:txBody>
        </p:sp>
        <p:sp>
          <p:nvSpPr>
            <p:cNvPr id="33799" name="Rectangle 10"/>
            <p:cNvSpPr>
              <a:spLocks noChangeArrowheads="1"/>
            </p:cNvSpPr>
            <p:nvPr/>
          </p:nvSpPr>
          <p:spPr bwMode="auto">
            <a:xfrm>
              <a:off x="1338" y="3385"/>
              <a:ext cx="1906" cy="49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SAX Parser Factory</a:t>
              </a:r>
              <a:endParaRPr lang="ru-RU" altLang="ru-RU" sz="2000" b="1"/>
            </a:p>
          </p:txBody>
        </p:sp>
        <p:sp>
          <p:nvSpPr>
            <p:cNvPr id="33800" name="Rectangle 11"/>
            <p:cNvSpPr>
              <a:spLocks noChangeArrowheads="1"/>
            </p:cNvSpPr>
            <p:nvPr/>
          </p:nvSpPr>
          <p:spPr bwMode="auto">
            <a:xfrm>
              <a:off x="2789" y="1648"/>
              <a:ext cx="953" cy="408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Error</a:t>
              </a:r>
            </a:p>
            <a:p>
              <a:pPr algn="ctr" rtl="0" eaLnBrk="1" hangingPunct="1"/>
              <a:r>
                <a:rPr lang="en-US" altLang="ru-RU" sz="2000" b="1"/>
                <a:t>Handler</a:t>
              </a:r>
              <a:endParaRPr lang="ru-RU" altLang="ru-RU" sz="2000" b="1"/>
            </a:p>
          </p:txBody>
        </p:sp>
        <p:sp>
          <p:nvSpPr>
            <p:cNvPr id="33801" name="Rectangle 12"/>
            <p:cNvSpPr>
              <a:spLocks noChangeArrowheads="1"/>
            </p:cNvSpPr>
            <p:nvPr/>
          </p:nvSpPr>
          <p:spPr bwMode="auto">
            <a:xfrm>
              <a:off x="2789" y="2704"/>
              <a:ext cx="953" cy="409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Entity</a:t>
              </a:r>
            </a:p>
            <a:p>
              <a:pPr algn="ctr" rtl="0" eaLnBrk="1" hangingPunct="1"/>
              <a:r>
                <a:rPr lang="en-US" altLang="ru-RU" sz="2000" b="1"/>
                <a:t>Resolver</a:t>
              </a:r>
              <a:endParaRPr lang="ru-RU" altLang="ru-RU" sz="2000" b="1"/>
            </a:p>
          </p:txBody>
        </p:sp>
        <p:sp>
          <p:nvSpPr>
            <p:cNvPr id="33802" name="Rectangle 14"/>
            <p:cNvSpPr>
              <a:spLocks noChangeArrowheads="1"/>
            </p:cNvSpPr>
            <p:nvPr/>
          </p:nvSpPr>
          <p:spPr bwMode="auto">
            <a:xfrm>
              <a:off x="3515" y="1026"/>
              <a:ext cx="1905" cy="590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Business</a:t>
              </a:r>
            </a:p>
            <a:p>
              <a:pPr algn="ctr" rtl="0" eaLnBrk="1" hangingPunct="1"/>
              <a:r>
                <a:rPr lang="en-US" altLang="ru-RU" sz="2000" b="1"/>
                <a:t>Logic</a:t>
              </a:r>
              <a:endParaRPr lang="ru-RU" altLang="ru-RU" sz="2000" b="1"/>
            </a:p>
          </p:txBody>
        </p:sp>
        <p:sp>
          <p:nvSpPr>
            <p:cNvPr id="33803" name="Line 15"/>
            <p:cNvSpPr>
              <a:spLocks noChangeShapeType="1"/>
            </p:cNvSpPr>
            <p:nvPr/>
          </p:nvSpPr>
          <p:spPr bwMode="auto">
            <a:xfrm>
              <a:off x="1156" y="2115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rtl="0"/>
              <a:endParaRPr lang="ru-RU"/>
            </a:p>
          </p:txBody>
        </p:sp>
        <p:sp>
          <p:nvSpPr>
            <p:cNvPr id="33804" name="Line 18"/>
            <p:cNvSpPr>
              <a:spLocks noChangeShapeType="1"/>
            </p:cNvSpPr>
            <p:nvPr/>
          </p:nvSpPr>
          <p:spPr bwMode="auto">
            <a:xfrm flipV="1">
              <a:off x="2291" y="3203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rtl="0"/>
              <a:endParaRPr lang="ru-RU"/>
            </a:p>
          </p:txBody>
        </p:sp>
        <p:sp>
          <p:nvSpPr>
            <p:cNvPr id="33805" name="Rectangle 25"/>
            <p:cNvSpPr>
              <a:spLocks noChangeArrowheads="1"/>
            </p:cNvSpPr>
            <p:nvPr/>
          </p:nvSpPr>
          <p:spPr bwMode="auto">
            <a:xfrm>
              <a:off x="2789" y="1117"/>
              <a:ext cx="953" cy="408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Document</a:t>
              </a:r>
            </a:p>
            <a:p>
              <a:pPr algn="ctr" rtl="0" eaLnBrk="1" hangingPunct="1"/>
              <a:r>
                <a:rPr lang="en-US" altLang="ru-RU" sz="2000" b="1"/>
                <a:t>Handler</a:t>
              </a:r>
              <a:endParaRPr lang="ru-RU" altLang="ru-RU" sz="2000" b="1"/>
            </a:p>
          </p:txBody>
        </p:sp>
        <p:sp>
          <p:nvSpPr>
            <p:cNvPr id="33806" name="Rectangle 26"/>
            <p:cNvSpPr>
              <a:spLocks noChangeArrowheads="1"/>
            </p:cNvSpPr>
            <p:nvPr/>
          </p:nvSpPr>
          <p:spPr bwMode="auto">
            <a:xfrm>
              <a:off x="2789" y="2184"/>
              <a:ext cx="953" cy="408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DTD</a:t>
              </a:r>
            </a:p>
            <a:p>
              <a:pPr algn="ctr" rtl="0" eaLnBrk="1" hangingPunct="1"/>
              <a:r>
                <a:rPr lang="en-US" altLang="ru-RU" sz="2000" b="1"/>
                <a:t>Handler</a:t>
              </a:r>
              <a:endParaRPr lang="ru-RU" altLang="ru-RU" sz="2000" b="1"/>
            </a:p>
          </p:txBody>
        </p:sp>
        <p:sp>
          <p:nvSpPr>
            <p:cNvPr id="33807" name="Freeform 29"/>
            <p:cNvSpPr>
              <a:spLocks/>
            </p:cNvSpPr>
            <p:nvPr/>
          </p:nvSpPr>
          <p:spPr bwMode="auto">
            <a:xfrm>
              <a:off x="2154" y="1326"/>
              <a:ext cx="635" cy="470"/>
            </a:xfrm>
            <a:custGeom>
              <a:avLst/>
              <a:gdLst>
                <a:gd name="T0" fmla="*/ 0 w 635"/>
                <a:gd name="T1" fmla="*/ 426 h 470"/>
                <a:gd name="T2" fmla="*/ 370 w 635"/>
                <a:gd name="T3" fmla="*/ 235 h 470"/>
                <a:gd name="T4" fmla="*/ 635 w 635"/>
                <a:gd name="T5" fmla="*/ 18 h 470"/>
                <a:gd name="T6" fmla="*/ 0 60000 65536"/>
                <a:gd name="T7" fmla="*/ 0 60000 65536"/>
                <a:gd name="T8" fmla="*/ 0 60000 65536"/>
                <a:gd name="T9" fmla="*/ 0 w 635"/>
                <a:gd name="T10" fmla="*/ 0 h 470"/>
                <a:gd name="T11" fmla="*/ 635 w 635"/>
                <a:gd name="T12" fmla="*/ 470 h 4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5" h="470">
                  <a:moveTo>
                    <a:pt x="0" y="426"/>
                  </a:moveTo>
                  <a:cubicBezTo>
                    <a:pt x="62" y="394"/>
                    <a:pt x="203" y="470"/>
                    <a:pt x="370" y="235"/>
                  </a:cubicBezTo>
                  <a:cubicBezTo>
                    <a:pt x="537" y="0"/>
                    <a:pt x="580" y="63"/>
                    <a:pt x="635" y="1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 rtl="0"/>
              <a:endParaRPr lang="ru-RU"/>
            </a:p>
          </p:txBody>
        </p:sp>
        <p:sp>
          <p:nvSpPr>
            <p:cNvPr id="33808" name="Text Box 30"/>
            <p:cNvSpPr txBox="1">
              <a:spLocks noChangeArrowheads="1"/>
            </p:cNvSpPr>
            <p:nvPr/>
          </p:nvSpPr>
          <p:spPr bwMode="auto">
            <a:xfrm>
              <a:off x="1912" y="1389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/>
              <a:r>
                <a:rPr lang="en-US" altLang="ru-RU" sz="2000" i="1"/>
                <a:t>Events</a:t>
              </a:r>
              <a:endParaRPr lang="ru-RU" altLang="ru-RU" sz="2000" i="1"/>
            </a:p>
          </p:txBody>
        </p:sp>
      </p:grpSp>
    </p:spTree>
    <p:extLst>
      <p:ext uri="{BB962C8B-B14F-4D97-AF65-F5344CB8AC3E}">
        <p14:creationId xmlns:p14="http://schemas.microsoft.com/office/powerpoint/2010/main" val="33624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uk-UA" altLang="ru-RU" dirty="0" smtClean="0"/>
              <a:t>Л</a:t>
            </a:r>
            <a:r>
              <a:rPr lang="ru-RU" altLang="ru-RU" dirty="0" err="1" smtClean="0"/>
              <a:t>огіка</a:t>
            </a:r>
            <a:r>
              <a:rPr lang="ru-RU" altLang="ru-RU" dirty="0" smtClean="0"/>
              <a:t> </a:t>
            </a:r>
            <a:r>
              <a:rPr lang="en-US" altLang="ru-RU" dirty="0" smtClean="0"/>
              <a:t>DOM</a:t>
            </a:r>
            <a:endParaRPr lang="ru-RU" altLang="ru-RU" dirty="0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95288" y="1628775"/>
            <a:ext cx="8353425" cy="4537075"/>
            <a:chOff x="249" y="1026"/>
            <a:chExt cx="5262" cy="2858"/>
          </a:xfrm>
        </p:grpSpPr>
        <p:sp>
          <p:nvSpPr>
            <p:cNvPr id="34821" name="Rectangle 6"/>
            <p:cNvSpPr>
              <a:spLocks noChangeArrowheads="1"/>
            </p:cNvSpPr>
            <p:nvPr/>
          </p:nvSpPr>
          <p:spPr bwMode="auto">
            <a:xfrm>
              <a:off x="1202" y="1026"/>
              <a:ext cx="1905" cy="2177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DOM</a:t>
              </a:r>
            </a:p>
            <a:p>
              <a:pPr algn="ctr" rtl="0" eaLnBrk="1" hangingPunct="1"/>
              <a:r>
                <a:rPr lang="en-US" altLang="ru-RU" sz="2000" b="1"/>
                <a:t>Document</a:t>
              </a:r>
            </a:p>
            <a:p>
              <a:pPr algn="ctr" rtl="0" eaLnBrk="1" hangingPunct="1"/>
              <a:r>
                <a:rPr lang="en-US" altLang="ru-RU" sz="2000" b="1"/>
                <a:t>Builder</a:t>
              </a:r>
              <a:endParaRPr lang="ru-RU" altLang="ru-RU" sz="2000" b="1"/>
            </a:p>
          </p:txBody>
        </p:sp>
        <p:sp>
          <p:nvSpPr>
            <p:cNvPr id="34822" name="AutoShape 4"/>
            <p:cNvSpPr>
              <a:spLocks noChangeArrowheads="1"/>
            </p:cNvSpPr>
            <p:nvPr/>
          </p:nvSpPr>
          <p:spPr bwMode="auto">
            <a:xfrm flipV="1">
              <a:off x="249" y="1570"/>
              <a:ext cx="771" cy="1044"/>
            </a:xfrm>
            <a:prstGeom prst="foldedCorner">
              <a:avLst>
                <a:gd name="adj" fmla="val 27370"/>
              </a:avLst>
            </a:prstGeom>
            <a:solidFill>
              <a:schemeClr val="accent2">
                <a:alpha val="25098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XML</a:t>
              </a:r>
              <a:endParaRPr lang="ru-RU" altLang="ru-RU" sz="2000" b="1"/>
            </a:p>
          </p:txBody>
        </p:sp>
        <p:sp>
          <p:nvSpPr>
            <p:cNvPr id="34823" name="Rectangle 5"/>
            <p:cNvSpPr>
              <a:spLocks noChangeArrowheads="1"/>
            </p:cNvSpPr>
            <p:nvPr/>
          </p:nvSpPr>
          <p:spPr bwMode="auto">
            <a:xfrm>
              <a:off x="1201" y="3385"/>
              <a:ext cx="1906" cy="49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Document Builder</a:t>
              </a:r>
            </a:p>
            <a:p>
              <a:pPr algn="ctr" rtl="0" eaLnBrk="1" hangingPunct="1"/>
              <a:r>
                <a:rPr lang="en-US" altLang="ru-RU" sz="2000" b="1"/>
                <a:t>Factory</a:t>
              </a:r>
              <a:endParaRPr lang="ru-RU" altLang="ru-RU" sz="2000" b="1"/>
            </a:p>
          </p:txBody>
        </p:sp>
        <p:sp>
          <p:nvSpPr>
            <p:cNvPr id="34824" name="Rectangle 7"/>
            <p:cNvSpPr>
              <a:spLocks noChangeArrowheads="1"/>
            </p:cNvSpPr>
            <p:nvPr/>
          </p:nvSpPr>
          <p:spPr bwMode="auto">
            <a:xfrm>
              <a:off x="2653" y="2206"/>
              <a:ext cx="953" cy="408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Error</a:t>
              </a:r>
            </a:p>
            <a:p>
              <a:pPr algn="ctr" rtl="0" eaLnBrk="1" hangingPunct="1"/>
              <a:r>
                <a:rPr lang="en-US" altLang="ru-RU" sz="2000" b="1"/>
                <a:t>Handler</a:t>
              </a:r>
              <a:endParaRPr lang="ru-RU" altLang="ru-RU" sz="2000" b="1"/>
            </a:p>
          </p:txBody>
        </p:sp>
        <p:sp>
          <p:nvSpPr>
            <p:cNvPr id="34825" name="Rectangle 8"/>
            <p:cNvSpPr>
              <a:spLocks noChangeArrowheads="1"/>
            </p:cNvSpPr>
            <p:nvPr/>
          </p:nvSpPr>
          <p:spPr bwMode="auto">
            <a:xfrm>
              <a:off x="2653" y="2704"/>
              <a:ext cx="953" cy="409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Entity</a:t>
              </a:r>
            </a:p>
            <a:p>
              <a:pPr algn="ctr" rtl="0" eaLnBrk="1" hangingPunct="1"/>
              <a:r>
                <a:rPr lang="en-US" altLang="ru-RU" sz="2000" b="1"/>
                <a:t>Resolver</a:t>
              </a:r>
              <a:endParaRPr lang="ru-RU" altLang="ru-RU" sz="2000" b="1"/>
            </a:p>
          </p:txBody>
        </p:sp>
        <p:sp>
          <p:nvSpPr>
            <p:cNvPr id="34826" name="Rectangle 9"/>
            <p:cNvSpPr>
              <a:spLocks noChangeArrowheads="1"/>
            </p:cNvSpPr>
            <p:nvPr/>
          </p:nvSpPr>
          <p:spPr bwMode="auto">
            <a:xfrm>
              <a:off x="3288" y="1026"/>
              <a:ext cx="726" cy="1043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DOM</a:t>
              </a:r>
            </a:p>
            <a:p>
              <a:pPr algn="ctr" rtl="0" eaLnBrk="1" hangingPunct="1"/>
              <a:r>
                <a:rPr lang="en-US" altLang="ru-RU" sz="2000" b="1"/>
                <a:t>Tree</a:t>
              </a:r>
            </a:p>
            <a:p>
              <a:pPr algn="ctr" rtl="0" eaLnBrk="1" hangingPunct="1"/>
              <a:endParaRPr lang="en-US" altLang="ru-RU" sz="2000" b="1"/>
            </a:p>
            <a:p>
              <a:pPr algn="ctr" rtl="0" eaLnBrk="1" hangingPunct="1"/>
              <a:endParaRPr lang="en-US" altLang="ru-RU" sz="2000" b="1"/>
            </a:p>
            <a:p>
              <a:pPr algn="ctr" rtl="0" eaLnBrk="1" hangingPunct="1"/>
              <a:endParaRPr lang="ru-RU" altLang="ru-RU" sz="2000" b="1"/>
            </a:p>
          </p:txBody>
        </p:sp>
        <p:sp>
          <p:nvSpPr>
            <p:cNvPr id="34827" name="Rectangle 10"/>
            <p:cNvSpPr>
              <a:spLocks noChangeArrowheads="1"/>
            </p:cNvSpPr>
            <p:nvPr/>
          </p:nvSpPr>
          <p:spPr bwMode="auto">
            <a:xfrm>
              <a:off x="4195" y="1026"/>
              <a:ext cx="1316" cy="1043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rtl="0" eaLnBrk="1" hangingPunct="1"/>
              <a:r>
                <a:rPr lang="en-US" altLang="ru-RU" sz="2000" b="1"/>
                <a:t>Business</a:t>
              </a:r>
            </a:p>
            <a:p>
              <a:pPr algn="ctr" rtl="0" eaLnBrk="1" hangingPunct="1"/>
              <a:r>
                <a:rPr lang="en-US" altLang="ru-RU" sz="2000" b="1"/>
                <a:t>Logic</a:t>
              </a:r>
              <a:endParaRPr lang="ru-RU" altLang="ru-RU" sz="2000" b="1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>
              <a:off x="1020" y="2115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rtl="0"/>
              <a:endParaRPr lang="ru-RU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3107" y="1570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rtl="0"/>
              <a:endParaRPr lang="ru-RU"/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4014" y="1570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rtl="0"/>
              <a:endParaRPr lang="ru-RU"/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 flipV="1">
              <a:off x="2154" y="3203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rtl="0"/>
              <a:endParaRPr lang="ru-RU"/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3560" y="1480"/>
              <a:ext cx="182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/>
              <a:endParaRPr lang="ru-RU" altLang="ru-RU"/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3424" y="1798"/>
              <a:ext cx="182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/>
              <a:endParaRPr lang="ru-RU" altLang="ru-RU"/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3696" y="1798"/>
              <a:ext cx="182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/>
              <a:endParaRPr lang="ru-RU" altLang="ru-RU"/>
            </a:p>
          </p:txBody>
        </p:sp>
        <p:cxnSp>
          <p:nvCxnSpPr>
            <p:cNvPr id="34835" name="AutoShape 19"/>
            <p:cNvCxnSpPr>
              <a:cxnSpLocks noChangeShapeType="1"/>
              <a:stCxn id="34832" idx="2"/>
              <a:endCxn id="34833" idx="0"/>
            </p:cNvCxnSpPr>
            <p:nvPr/>
          </p:nvCxnSpPr>
          <p:spPr bwMode="auto">
            <a:xfrm rot="5400000">
              <a:off x="3522" y="1662"/>
              <a:ext cx="121" cy="136"/>
            </a:xfrm>
            <a:prstGeom prst="bentConnector3">
              <a:avLst>
                <a:gd name="adj1" fmla="val 49588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6" name="AutoShape 20"/>
            <p:cNvCxnSpPr>
              <a:cxnSpLocks noChangeShapeType="1"/>
              <a:stCxn id="34832" idx="2"/>
              <a:endCxn id="34834" idx="0"/>
            </p:cNvCxnSpPr>
            <p:nvPr/>
          </p:nvCxnSpPr>
          <p:spPr bwMode="auto">
            <a:xfrm rot="16200000" flipH="1">
              <a:off x="3658" y="1662"/>
              <a:ext cx="121" cy="136"/>
            </a:xfrm>
            <a:prstGeom prst="bentConnector3">
              <a:avLst>
                <a:gd name="adj1" fmla="val 49588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633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mtClean="0"/>
              <a:t>Особливості </a:t>
            </a:r>
            <a:r>
              <a:rPr lang="en-US" altLang="ru-RU" smtClean="0"/>
              <a:t>SAX </a:t>
            </a:r>
            <a:r>
              <a:rPr lang="ru-RU" altLang="ru-RU" smtClean="0"/>
              <a:t>і </a:t>
            </a:r>
            <a:r>
              <a:rPr lang="en-US" altLang="ru-RU" smtClean="0"/>
              <a:t>DOM</a:t>
            </a:r>
            <a:endParaRPr lang="ru-RU" altLang="ru-RU" smtClean="0"/>
          </a:p>
        </p:txBody>
      </p:sp>
      <p:graphicFrame>
        <p:nvGraphicFramePr>
          <p:cNvPr id="1401892" name="Group 36"/>
          <p:cNvGraphicFramePr>
            <a:graphicFrameLocks noGrp="1"/>
          </p:cNvGraphicFramePr>
          <p:nvPr>
            <p:ph idx="1"/>
          </p:nvPr>
        </p:nvGraphicFramePr>
        <p:xfrm>
          <a:off x="179388" y="1773238"/>
          <a:ext cx="8780462" cy="4252913"/>
        </p:xfrm>
        <a:graphic>
          <a:graphicData uri="http://schemas.openxmlformats.org/drawingml/2006/table">
            <a:tbl>
              <a:tblPr/>
              <a:tblGrid>
                <a:gridCol w="4240212"/>
                <a:gridCol w="4540250"/>
              </a:tblGrid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SAX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DOM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Модель обробки подій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Деревоподібна структура даних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Послідовний доступ (потік подій)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Довільний доступ (структура даних в пам'яті)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Використовується мало пам'яті (породжуються тільки події)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Використовується багато пам'яті (документ завантажений повністю)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Для обробки частин документа (обробка релевантних подій)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Для редагування документа (обробка даних в пам'яті)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Для одноразової обробки документа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Для багаторазової обробки документа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3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mtClean="0"/>
              <a:t>Робота з </a:t>
            </a:r>
            <a:r>
              <a:rPr lang="en-US" altLang="ru-RU" smtClean="0"/>
              <a:t>XML </a:t>
            </a:r>
            <a:r>
              <a:rPr lang="ru-RU" altLang="ru-RU" smtClean="0"/>
              <a:t>в </a:t>
            </a:r>
            <a:r>
              <a:rPr lang="en-US" altLang="ru-RU" smtClean="0"/>
              <a:t>Java</a:t>
            </a:r>
            <a:endParaRPr lang="ru-RU" altLang="ru-RU" smtClean="0"/>
          </a:p>
        </p:txBody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ru-RU" altLang="ru-RU" smtClean="0"/>
              <a:t>стандартні інтерфейси</a:t>
            </a:r>
          </a:p>
          <a:p>
            <a:pPr lvl="1" algn="l" rtl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ru-RU" altLang="ru-RU" smtClean="0"/>
              <a:t>В оригіналі описані на </a:t>
            </a:r>
            <a:r>
              <a:rPr lang="en-US" altLang="ru-RU" smtClean="0"/>
              <a:t>Interface Definition Language (OMG IDL)</a:t>
            </a:r>
          </a:p>
          <a:p>
            <a:pPr lvl="1" algn="l" rtl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ru-RU" altLang="ru-RU" smtClean="0"/>
              <a:t>пакет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org.w3c.dom</a:t>
            </a:r>
          </a:p>
          <a:p>
            <a:pPr lvl="1" algn="l" rtl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ru-RU" altLang="ru-RU" smtClean="0"/>
              <a:t>пакет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org.xml.sax</a:t>
            </a:r>
            <a:endParaRPr lang="ru-RU" altLang="ru-RU" smtClean="0">
              <a:solidFill>
                <a:schemeClr val="accent1"/>
              </a:solidFill>
            </a:endParaRPr>
          </a:p>
          <a:p>
            <a:pPr algn="l" rtl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ru-RU" altLang="ru-RU" smtClean="0"/>
              <a:t>реалізують класи</a:t>
            </a:r>
            <a:endParaRPr lang="en-US" altLang="ru-RU" smtClean="0"/>
          </a:p>
          <a:p>
            <a:pPr lvl="1" algn="l" rtl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ru-RU" altLang="ru-RU" smtClean="0"/>
              <a:t>Надаються окремо ...</a:t>
            </a:r>
          </a:p>
          <a:p>
            <a:pPr lvl="1" algn="l" rtl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ru-RU" smtClean="0"/>
              <a:t>JAVA API for XML Processing (JAXP)</a:t>
            </a:r>
            <a:br>
              <a:rPr lang="en-US" altLang="ru-RU" smtClean="0"/>
            </a:br>
            <a:r>
              <a:rPr lang="ru-RU" altLang="ru-RU" smtClean="0"/>
              <a:t>пакет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javax.xml</a:t>
            </a:r>
            <a:endParaRPr lang="ru-RU" altLang="ru-RU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mtClean="0"/>
              <a:t>Робота з </a:t>
            </a:r>
            <a:r>
              <a:rPr lang="en-US" altLang="ru-RU" smtClean="0"/>
              <a:t>SAX</a:t>
            </a:r>
            <a:endParaRPr lang="ru-RU" altLang="ru-RU" smtClean="0"/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r>
              <a:rPr lang="ru-RU" altLang="ru-RU" sz="2400" dirty="0" err="1" smtClean="0"/>
              <a:t>Обробку</a:t>
            </a:r>
            <a:r>
              <a:rPr lang="ru-RU" altLang="ru-RU" sz="2400" dirty="0" smtClean="0"/>
              <a:t> документа </a:t>
            </a:r>
            <a:r>
              <a:rPr lang="ru-RU" altLang="ru-RU" sz="2400" dirty="0" err="1" smtClean="0"/>
              <a:t>виробляє</a:t>
            </a:r>
            <a:r>
              <a:rPr lang="ru-RU" altLang="ru-RU" sz="2400" dirty="0" smtClean="0"/>
              <a:t> транслятор, </a:t>
            </a:r>
            <a:r>
              <a:rPr lang="ru-RU" altLang="ru-RU" sz="2400" dirty="0" err="1" smtClean="0"/>
              <a:t>що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передає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інформацію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зареєстрованим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обробникам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подій</a:t>
            </a:r>
            <a:endParaRPr lang="ru-RU" altLang="ru-RU" sz="2400" dirty="0" smtClean="0"/>
          </a:p>
          <a:p>
            <a:pPr algn="l" rtl="0" eaLnBrk="1" hangingPunct="1">
              <a:lnSpc>
                <a:spcPct val="80000"/>
              </a:lnSpc>
            </a:pPr>
            <a:endParaRPr lang="ru-RU" altLang="ru-RU" sz="24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400" dirty="0" err="1" smtClean="0"/>
              <a:t>Обробники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повинні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реалізовувати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інтерфейси</a:t>
            </a:r>
            <a:endParaRPr lang="ru-RU" altLang="ru-RU" sz="2400" dirty="0" smtClean="0"/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org.xml.sax.ContentHandler</a:t>
            </a:r>
            <a:endParaRPr lang="en-US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org.xml.sax.DTDHandler</a:t>
            </a:r>
            <a:endParaRPr lang="en-US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org.xml.sax.EntityResolver</a:t>
            </a:r>
            <a:endParaRPr lang="en-US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org.xml.sax.ErrorHandler</a:t>
            </a:r>
            <a:endParaRPr lang="en-US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org.xml.sax.Locator</a:t>
            </a:r>
            <a:endParaRPr lang="en-US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org.xml.sax.ext.DeclHandler</a:t>
            </a:r>
            <a:endParaRPr lang="en-US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org.xml.sax.ext.EntityResolver2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ru-RU" sz="2000" b="1" dirty="0" err="1" smtClean="0">
                <a:solidFill>
                  <a:schemeClr val="accent1"/>
                </a:solidFill>
                <a:latin typeface="Courier New" pitchFamily="49" charset="0"/>
              </a:rPr>
              <a:t>org.xml.sax.ext.LexicalHandler</a:t>
            </a:r>
            <a:endParaRPr lang="en-US" altLang="ru-RU" sz="20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ru-RU" sz="2000" b="1" dirty="0" smtClean="0">
                <a:solidFill>
                  <a:schemeClr val="accent1"/>
                </a:solidFill>
                <a:latin typeface="Courier New" pitchFamily="49" charset="0"/>
              </a:rPr>
              <a:t>org.xml.sax.ext.Locator2</a:t>
            </a:r>
            <a:endParaRPr lang="ru-RU" altLang="ru-RU" sz="2000" dirty="0" smtClean="0">
              <a:solidFill>
                <a:schemeClr val="accent1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32588" y="3429000"/>
            <a:ext cx="1014412" cy="1368425"/>
            <a:chOff x="4422" y="2069"/>
            <a:chExt cx="639" cy="862"/>
          </a:xfrm>
        </p:grpSpPr>
        <p:sp>
          <p:nvSpPr>
            <p:cNvPr id="37897" name="AutoShape 5"/>
            <p:cNvSpPr>
              <a:spLocks/>
            </p:cNvSpPr>
            <p:nvPr/>
          </p:nvSpPr>
          <p:spPr bwMode="auto">
            <a:xfrm>
              <a:off x="4422" y="2069"/>
              <a:ext cx="136" cy="862"/>
            </a:xfrm>
            <a:prstGeom prst="rightBrace">
              <a:avLst>
                <a:gd name="adj1" fmla="val 528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/>
              <a:endParaRPr lang="ru-RU" altLang="ru-RU"/>
            </a:p>
          </p:txBody>
        </p:sp>
        <p:sp>
          <p:nvSpPr>
            <p:cNvPr id="37898" name="Text Box 6"/>
            <p:cNvSpPr txBox="1">
              <a:spLocks noChangeArrowheads="1"/>
            </p:cNvSpPr>
            <p:nvPr/>
          </p:nvSpPr>
          <p:spPr bwMode="auto">
            <a:xfrm>
              <a:off x="4649" y="2383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/>
              <a:r>
                <a:rPr kumimoji="1" lang="en-US" altLang="ru-RU" b="1">
                  <a:solidFill>
                    <a:schemeClr val="accent1"/>
                  </a:solidFill>
                </a:rPr>
                <a:t>SAX</a:t>
              </a:r>
              <a:endParaRPr kumimoji="1" lang="ru-RU" altLang="ru-RU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32588" y="4868863"/>
            <a:ext cx="1141412" cy="1152525"/>
            <a:chOff x="4422" y="2976"/>
            <a:chExt cx="719" cy="726"/>
          </a:xfrm>
        </p:grpSpPr>
        <p:sp>
          <p:nvSpPr>
            <p:cNvPr id="37895" name="AutoShape 8"/>
            <p:cNvSpPr>
              <a:spLocks/>
            </p:cNvSpPr>
            <p:nvPr/>
          </p:nvSpPr>
          <p:spPr bwMode="auto">
            <a:xfrm>
              <a:off x="4422" y="2976"/>
              <a:ext cx="136" cy="726"/>
            </a:xfrm>
            <a:prstGeom prst="rightBrace">
              <a:avLst>
                <a:gd name="adj1" fmla="val 4448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/>
              <a:endParaRPr lang="ru-RU" altLang="ru-RU"/>
            </a:p>
          </p:txBody>
        </p:sp>
        <p:sp>
          <p:nvSpPr>
            <p:cNvPr id="37896" name="Text Box 9"/>
            <p:cNvSpPr txBox="1">
              <a:spLocks noChangeArrowheads="1"/>
            </p:cNvSpPr>
            <p:nvPr/>
          </p:nvSpPr>
          <p:spPr bwMode="auto">
            <a:xfrm>
              <a:off x="4649" y="3220"/>
              <a:ext cx="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rtl="0" eaLnBrk="1" hangingPunct="1"/>
              <a:r>
                <a:rPr kumimoji="1" lang="en-US" altLang="ru-RU" b="1">
                  <a:solidFill>
                    <a:schemeClr val="accent1"/>
                  </a:solidFill>
                </a:rPr>
                <a:t>SAX2</a:t>
              </a:r>
              <a:endParaRPr kumimoji="1" lang="ru-RU" altLang="ru-RU" b="1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/>
              <a:t>П</a:t>
            </a:r>
            <a:r>
              <a:rPr lang="ru-RU" altLang="ru-RU" dirty="0" smtClean="0"/>
              <a:t>акет </a:t>
            </a:r>
            <a:r>
              <a:rPr lang="en-US" altLang="ru-RU" dirty="0" err="1" smtClean="0"/>
              <a:t>javax.xml.parsers</a:t>
            </a:r>
            <a:endParaRPr lang="ru-RU" altLang="ru-RU" dirty="0" smtClean="0"/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ru-RU" altLang="ru-RU" dirty="0" err="1" smtClean="0"/>
              <a:t>клас</a:t>
            </a:r>
            <a:r>
              <a:rPr lang="ru-RU" altLang="ru-RU" dirty="0" smtClean="0"/>
              <a:t> </a:t>
            </a:r>
            <a:r>
              <a:rPr lang="en-US" altLang="ru-RU" b="1" dirty="0" err="1" smtClean="0">
                <a:solidFill>
                  <a:schemeClr val="accent1"/>
                </a:solidFill>
                <a:latin typeface="Courier New" pitchFamily="49" charset="0"/>
              </a:rPr>
              <a:t>SAXParserFactory</a:t>
            </a:r>
            <a:r>
              <a:rPr lang="en-US" altLang="ru-RU" dirty="0" smtClean="0">
                <a:solidFill>
                  <a:schemeClr val="accent1"/>
                </a:solidFill>
              </a:rPr>
              <a:t/>
            </a:r>
            <a:br>
              <a:rPr lang="en-US" altLang="ru-RU" dirty="0" smtClean="0">
                <a:solidFill>
                  <a:schemeClr val="accent1"/>
                </a:solidFill>
              </a:rPr>
            </a:br>
            <a:r>
              <a:rPr lang="ru-RU" altLang="ru-RU" dirty="0" err="1" smtClean="0"/>
              <a:t>зразок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проектування</a:t>
            </a:r>
            <a:r>
              <a:rPr lang="ru-RU" altLang="ru-RU" dirty="0" smtClean="0"/>
              <a:t> </a:t>
            </a:r>
            <a:r>
              <a:rPr lang="en-US" altLang="ru-RU" dirty="0" smtClean="0"/>
              <a:t>Singleton, </a:t>
            </a:r>
            <a:r>
              <a:rPr lang="ru-RU" altLang="ru-RU" dirty="0" err="1" smtClean="0"/>
              <a:t>дозволяє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налаштувати</a:t>
            </a:r>
            <a:r>
              <a:rPr lang="ru-RU" altLang="ru-RU" dirty="0" smtClean="0"/>
              <a:t> і </a:t>
            </a:r>
            <a:r>
              <a:rPr lang="ru-RU" altLang="ru-RU" dirty="0" err="1" smtClean="0"/>
              <a:t>отримати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примірник</a:t>
            </a:r>
            <a:r>
              <a:rPr lang="ru-RU" altLang="ru-RU" dirty="0" smtClean="0"/>
              <a:t> фабрики для </a:t>
            </a:r>
            <a:r>
              <a:rPr lang="ru-RU" altLang="ru-RU" dirty="0" err="1" smtClean="0"/>
              <a:t>виробництва</a:t>
            </a:r>
            <a:r>
              <a:rPr lang="ru-RU" altLang="ru-RU" dirty="0" smtClean="0"/>
              <a:t> </a:t>
            </a:r>
            <a:r>
              <a:rPr lang="en-US" altLang="ru-RU" b="1" dirty="0" err="1" smtClean="0">
                <a:solidFill>
                  <a:schemeClr val="accent1"/>
                </a:solidFill>
                <a:latin typeface="Courier New" pitchFamily="49" charset="0"/>
              </a:rPr>
              <a:t>SAXParser</a:t>
            </a:r>
            <a:endParaRPr lang="ru-RU" alt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>
              <a:lnSpc>
                <a:spcPct val="90000"/>
              </a:lnSpc>
            </a:pPr>
            <a:endParaRPr lang="ru-RU" altLang="ru-RU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dirty="0" err="1" smtClean="0"/>
              <a:t>клас</a:t>
            </a:r>
            <a:r>
              <a:rPr lang="en-US" altLang="ru-RU" dirty="0" smtClean="0"/>
              <a:t> </a:t>
            </a:r>
            <a:r>
              <a:rPr lang="en-US" altLang="ru-RU" b="1" dirty="0" err="1" smtClean="0">
                <a:solidFill>
                  <a:schemeClr val="accent1"/>
                </a:solidFill>
                <a:latin typeface="Courier New" pitchFamily="49" charset="0"/>
              </a:rPr>
              <a:t>SAXParser</a:t>
            </a:r>
            <a:r>
              <a:rPr lang="en-US" altLang="ru-RU" dirty="0" smtClean="0"/>
              <a:t/>
            </a:r>
            <a:br>
              <a:rPr lang="en-US" altLang="ru-RU" dirty="0" smtClean="0"/>
            </a:br>
            <a:r>
              <a:rPr lang="ru-RU" altLang="ru-RU" dirty="0" err="1" smtClean="0"/>
              <a:t>Безпосередньо</a:t>
            </a:r>
            <a:r>
              <a:rPr lang="ru-RU" altLang="ru-RU" dirty="0" smtClean="0"/>
              <a:t> </a:t>
            </a:r>
            <a:r>
              <a:rPr lang="ru-RU" altLang="ru-RU" dirty="0" smtClean="0"/>
              <a:t>є транслятором, </a:t>
            </a:r>
            <a:r>
              <a:rPr lang="ru-RU" altLang="ru-RU" dirty="0" err="1" smtClean="0"/>
              <a:t>екземпляри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виходять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від</a:t>
            </a:r>
            <a:r>
              <a:rPr lang="ru-RU" altLang="ru-RU" dirty="0" smtClean="0"/>
              <a:t> фабрики </a:t>
            </a:r>
            <a:r>
              <a:rPr lang="en-US" altLang="ru-RU" b="1" dirty="0" err="1" smtClean="0">
                <a:solidFill>
                  <a:schemeClr val="accent1"/>
                </a:solidFill>
                <a:latin typeface="Courier New" pitchFamily="49" charset="0"/>
              </a:rPr>
              <a:t>SAXParserFactory</a:t>
            </a:r>
            <a:endParaRPr lang="ru-RU" altLang="ru-RU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1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/>
              <a:t>С</a:t>
            </a:r>
            <a:r>
              <a:rPr lang="ru-RU" altLang="ru-RU" dirty="0" smtClean="0"/>
              <a:t>емантика документа</a:t>
            </a:r>
          </a:p>
        </p:txBody>
      </p:sp>
      <p:sp>
        <p:nvSpPr>
          <p:cNvPr id="140698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ru-RU" altLang="ru-RU" smtClean="0"/>
              <a:t>виникаючі події</a:t>
            </a:r>
            <a:endParaRPr lang="ru-RU" altLang="ru-RU" b="1" smtClean="0">
              <a:solidFill>
                <a:srgbClr val="FFFFCC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ru-RU" altLang="ru-RU" b="1" smtClean="0">
                <a:solidFill>
                  <a:schemeClr val="accent1"/>
                </a:solidFill>
                <a:latin typeface="Courier New" pitchFamily="49" charset="0"/>
              </a:rPr>
              <a:t>startElement / endElement</a:t>
            </a:r>
            <a:r>
              <a:rPr lang="ru-RU" altLang="ru-RU" smtClean="0">
                <a:solidFill>
                  <a:schemeClr val="accent1"/>
                </a:solidFill>
              </a:rPr>
              <a:t/>
            </a:r>
            <a:br>
              <a:rPr lang="ru-RU" altLang="ru-RU" smtClean="0">
                <a:solidFill>
                  <a:schemeClr val="accent1"/>
                </a:solidFill>
              </a:rPr>
            </a:br>
            <a:r>
              <a:rPr lang="ru-RU" altLang="ru-RU" smtClean="0"/>
              <a:t>Хто відкриває і закриває тег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ru-RU" altLang="ru-RU" b="1" smtClean="0">
                <a:solidFill>
                  <a:schemeClr val="accent1"/>
                </a:solidFill>
                <a:latin typeface="Courier New" pitchFamily="49" charset="0"/>
              </a:rPr>
              <a:t>characters</a:t>
            </a:r>
            <a:r>
              <a:rPr lang="ru-RU" altLang="ru-RU" smtClean="0">
                <a:solidFill>
                  <a:schemeClr val="accent1"/>
                </a:solidFill>
              </a:rPr>
              <a:t/>
            </a:r>
            <a:br>
              <a:rPr lang="ru-RU" altLang="ru-RU" smtClean="0">
                <a:solidFill>
                  <a:schemeClr val="accent1"/>
                </a:solidFill>
              </a:rPr>
            </a:br>
            <a:r>
              <a:rPr lang="ru-RU" altLang="ru-RU" smtClean="0"/>
              <a:t>символи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ru-RU" altLang="ru-RU" b="1" smtClean="0">
                <a:solidFill>
                  <a:schemeClr val="accent1"/>
                </a:solidFill>
                <a:latin typeface="Courier New" pitchFamily="49" charset="0"/>
              </a:rPr>
              <a:t>startDocument / endDocument</a:t>
            </a:r>
            <a:r>
              <a:rPr lang="ru-RU" altLang="ru-RU" smtClean="0">
                <a:solidFill>
                  <a:schemeClr val="accent1"/>
                </a:solidFill>
              </a:rPr>
              <a:t/>
            </a:r>
            <a:br>
              <a:rPr lang="ru-RU" altLang="ru-RU" smtClean="0">
                <a:solidFill>
                  <a:schemeClr val="accent1"/>
                </a:solidFill>
              </a:rPr>
            </a:br>
            <a:r>
              <a:rPr lang="ru-RU" altLang="ru-RU" smtClean="0"/>
              <a:t>Початок і кінець документа</a:t>
            </a:r>
          </a:p>
        </p:txBody>
      </p:sp>
      <p:sp>
        <p:nvSpPr>
          <p:cNvPr id="140698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1"/>
            <a:ext cx="4038600" cy="4205063"/>
          </a:xfrm>
        </p:spPr>
        <p:txBody>
          <a:bodyPr>
            <a:normAutofit lnSpcReduction="10000"/>
          </a:bodyPr>
          <a:lstStyle/>
          <a:p>
            <a:pPr algn="l" rtl="0" eaLnBrk="1" hangingPunct="1">
              <a:lnSpc>
                <a:spcPct val="90000"/>
              </a:lnSpc>
            </a:pPr>
            <a:r>
              <a:rPr lang="ru-RU" altLang="ru-RU" dirty="0" err="1" smtClean="0"/>
              <a:t>інтерфейс</a:t>
            </a:r>
            <a:r>
              <a:rPr lang="ru-RU" altLang="ru-RU" dirty="0" smtClean="0"/>
              <a:t> </a:t>
            </a:r>
            <a:r>
              <a:rPr lang="en-US" altLang="ru-RU" b="1" dirty="0" err="1" smtClean="0">
                <a:solidFill>
                  <a:schemeClr val="accent1"/>
                </a:solidFill>
                <a:latin typeface="Courier New" pitchFamily="49" charset="0"/>
              </a:rPr>
              <a:t>ContentHandler</a:t>
            </a:r>
            <a:endParaRPr lang="ru-RU" alt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ru-RU" b="1" dirty="0" err="1" smtClean="0">
                <a:solidFill>
                  <a:schemeClr val="accent1"/>
                </a:solidFill>
                <a:latin typeface="Courier New" pitchFamily="49" charset="0"/>
              </a:rPr>
              <a:t>startElement</a:t>
            </a:r>
            <a:r>
              <a:rPr lang="en-US" altLang="ru-RU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  <a:endParaRPr lang="ru-RU" alt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90000"/>
              </a:lnSpc>
            </a:pPr>
            <a:endParaRPr lang="en-US" alt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ru-RU" b="1" dirty="0" err="1" smtClean="0">
                <a:solidFill>
                  <a:schemeClr val="accent1"/>
                </a:solidFill>
                <a:latin typeface="Courier New" pitchFamily="49" charset="0"/>
              </a:rPr>
              <a:t>endElement</a:t>
            </a:r>
            <a:r>
              <a:rPr lang="en-US" altLang="ru-RU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  <a:endParaRPr lang="ru-RU" alt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90000"/>
              </a:lnSpc>
            </a:pPr>
            <a:endParaRPr lang="en-US" alt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ru-RU" b="1" dirty="0" smtClean="0">
                <a:solidFill>
                  <a:schemeClr val="accent1"/>
                </a:solidFill>
                <a:latin typeface="Courier New" pitchFamily="49" charset="0"/>
              </a:rPr>
              <a:t>characters ()</a:t>
            </a:r>
            <a:endParaRPr lang="ru-RU" alt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90000"/>
              </a:lnSpc>
            </a:pPr>
            <a:endParaRPr lang="ru-RU" alt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ru-RU" b="1" dirty="0" err="1" smtClean="0">
                <a:solidFill>
                  <a:schemeClr val="accent1"/>
                </a:solidFill>
                <a:latin typeface="Courier New" pitchFamily="49" charset="0"/>
              </a:rPr>
              <a:t>startDocument</a:t>
            </a:r>
            <a:r>
              <a:rPr lang="en-US" altLang="ru-RU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  <a:endParaRPr lang="ru-RU" alt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90000"/>
              </a:lnSpc>
            </a:pPr>
            <a:endParaRPr lang="en-US" alt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ru-RU" b="1" dirty="0" err="1" smtClean="0">
                <a:solidFill>
                  <a:schemeClr val="accent1"/>
                </a:solidFill>
                <a:latin typeface="Courier New" pitchFamily="49" charset="0"/>
              </a:rPr>
              <a:t>endDocument</a:t>
            </a:r>
            <a:r>
              <a:rPr lang="en-US" altLang="ru-RU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7055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z="4000" smtClean="0"/>
              <a:t>Створення обробника подій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ru-RU" altLang="ru-RU" dirty="0" err="1" smtClean="0"/>
              <a:t>Реалізація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потрібного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інтерфейсу</a:t>
            </a:r>
            <a:r>
              <a:rPr lang="ru-RU" altLang="ru-RU" dirty="0" smtClean="0"/>
              <a:t>, настройка на </a:t>
            </a:r>
            <a:r>
              <a:rPr lang="ru-RU" altLang="ru-RU" dirty="0" err="1" smtClean="0"/>
              <a:t>нього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використовуваного</a:t>
            </a:r>
            <a:r>
              <a:rPr lang="ru-RU" altLang="ru-RU" dirty="0" smtClean="0"/>
              <a:t> транслятора</a:t>
            </a:r>
          </a:p>
          <a:p>
            <a:pPr algn="l" rtl="0" eaLnBrk="1" hangingPunct="1">
              <a:lnSpc>
                <a:spcPct val="90000"/>
              </a:lnSpc>
            </a:pPr>
            <a:endParaRPr lang="ru-RU" altLang="ru-RU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dirty="0" err="1" smtClean="0"/>
              <a:t>Використання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класу</a:t>
            </a:r>
            <a:r>
              <a:rPr lang="ru-RU" altLang="ru-RU" dirty="0" smtClean="0"/>
              <a:t> </a:t>
            </a:r>
            <a:r>
              <a:rPr lang="ru-RU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org.xml.sax.helpers.DefaultHandler</a:t>
            </a:r>
            <a:r>
              <a:rPr lang="ru-RU" altLang="ru-RU" sz="2800" b="1" dirty="0" smtClean="0">
                <a:solidFill>
                  <a:srgbClr val="FFFFCC"/>
                </a:solidFill>
                <a:latin typeface="Courier New" pitchFamily="49" charset="0"/>
              </a:rPr>
              <a:t> </a:t>
            </a:r>
            <a:r>
              <a:rPr lang="ru-RU" altLang="ru-RU" dirty="0" err="1" smtClean="0"/>
              <a:t>або</a:t>
            </a:r>
            <a:r>
              <a:rPr lang="ru-RU" altLang="ru-RU" dirty="0" smtClean="0"/>
              <a:t> </a:t>
            </a:r>
            <a:r>
              <a:rPr lang="ru-RU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org.xml.sax.helpers.DefaultHandler2 </a:t>
            </a:r>
            <a:r>
              <a:rPr lang="ru-RU" altLang="ru-RU" sz="2800" dirty="0" err="1" smtClean="0"/>
              <a:t>реалізують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всі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інтерфейси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обробки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подій</a:t>
            </a:r>
            <a:r>
              <a:rPr lang="ru-RU" altLang="ru-RU" sz="2800" dirty="0" smtClean="0"/>
              <a:t> (</a:t>
            </a:r>
            <a:r>
              <a:rPr lang="ru-RU" altLang="ru-RU" sz="2800" dirty="0" err="1" smtClean="0"/>
              <a:t>всі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методи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мають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порожні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тіла</a:t>
            </a:r>
            <a:r>
              <a:rPr lang="ru-RU" altLang="ru-RU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58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mtClean="0"/>
              <a:t>Робота з </a:t>
            </a:r>
            <a:r>
              <a:rPr lang="en-US" altLang="ru-RU" smtClean="0"/>
              <a:t>DOM</a:t>
            </a:r>
            <a:endParaRPr lang="ru-RU" altLang="ru-RU" smtClean="0"/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ru-RU" altLang="ru-RU" smtClean="0"/>
              <a:t>Зчитування документа, знову ж таки, реалізує транслятор</a:t>
            </a:r>
            <a:endParaRPr lang="en-US" altLang="ru-RU" smtClean="0"/>
          </a:p>
          <a:p>
            <a:pPr algn="l" rtl="0" eaLnBrk="1" hangingPunct="1">
              <a:lnSpc>
                <a:spcPct val="90000"/>
              </a:lnSpc>
            </a:pPr>
            <a:endParaRPr lang="ru-RU" altLang="ru-RU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smtClean="0"/>
              <a:t>Результат зчитування повертається у вигляді дерева об'єктів, що реалізують інтерфейс </a:t>
            </a:r>
            <a:r>
              <a:rPr lang="en-US" altLang="ru-RU" b="1" smtClean="0">
                <a:solidFill>
                  <a:schemeClr val="accent1"/>
                </a:solidFill>
                <a:latin typeface="Courier New" pitchFamily="49" charset="0"/>
              </a:rPr>
              <a:t>org.w3c.dom.Node</a:t>
            </a:r>
            <a:r>
              <a:rPr lang="ru-RU" altLang="ru-RU" smtClean="0">
                <a:solidFill>
                  <a:schemeClr val="accent1"/>
                </a:solidFill>
              </a:rPr>
              <a:t> </a:t>
            </a:r>
            <a:endParaRPr lang="en-US" altLang="ru-RU" smtClean="0">
              <a:solidFill>
                <a:schemeClr val="accent1"/>
              </a:solidFill>
            </a:endParaRPr>
          </a:p>
          <a:p>
            <a:pPr algn="l" rtl="0" eaLnBrk="1" hangingPunct="1">
              <a:lnSpc>
                <a:spcPct val="90000"/>
              </a:lnSpc>
            </a:pPr>
            <a:endParaRPr lang="en-US" altLang="ru-RU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smtClean="0"/>
              <a:t>Подальша обробка ведеться вже на рівні бізнес-логіки</a:t>
            </a:r>
          </a:p>
        </p:txBody>
      </p:sp>
    </p:spTree>
    <p:extLst>
      <p:ext uri="{BB962C8B-B14F-4D97-AF65-F5344CB8AC3E}">
        <p14:creationId xmlns:p14="http://schemas.microsoft.com/office/powerpoint/2010/main" val="25759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err="1"/>
              <a:t>С</a:t>
            </a:r>
            <a:r>
              <a:rPr lang="ru-RU" altLang="ru-RU" dirty="0" err="1" smtClean="0"/>
              <a:t>падкоємці</a:t>
            </a:r>
            <a:endParaRPr lang="ru-RU" altLang="ru-RU" dirty="0" smtClean="0"/>
          </a:p>
        </p:txBody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ru-RU" smtClean="0">
                <a:solidFill>
                  <a:schemeClr val="accent1"/>
                </a:solidFill>
              </a:rPr>
              <a:t>Hypertext Markup Language (HTML)</a:t>
            </a:r>
            <a:r>
              <a:rPr lang="ru-RU" altLang="ru-RU" smtClean="0">
                <a:solidFill>
                  <a:schemeClr val="accent1"/>
                </a:solidFill>
              </a:rPr>
              <a:t/>
            </a:r>
            <a:br>
              <a:rPr lang="ru-RU" altLang="ru-RU" smtClean="0">
                <a:solidFill>
                  <a:schemeClr val="accent1"/>
                </a:solidFill>
              </a:rPr>
            </a:br>
            <a:r>
              <a:rPr lang="ru-RU" altLang="ru-RU" smtClean="0"/>
              <a:t>Мова розмітки гіпертексту (опис уявлення </a:t>
            </a:r>
            <a:r>
              <a:rPr lang="en-US" altLang="ru-RU" smtClean="0"/>
              <a:t>Web-</a:t>
            </a:r>
            <a:r>
              <a:rPr lang="ru-RU" altLang="ru-RU" smtClean="0"/>
              <a:t>сторінки)</a:t>
            </a:r>
            <a:endParaRPr lang="en-US" altLang="ru-RU" smtClean="0"/>
          </a:p>
          <a:p>
            <a:pPr algn="l" rtl="0" eaLnBrk="1" hangingPunct="1"/>
            <a:endParaRPr lang="en-US" altLang="ru-RU" smtClean="0">
              <a:solidFill>
                <a:srgbClr val="99FFCC"/>
              </a:solidFill>
            </a:endParaRPr>
          </a:p>
          <a:p>
            <a:pPr algn="l" rtl="0" eaLnBrk="1" hangingPunct="1"/>
            <a:r>
              <a:rPr lang="en-US" altLang="ru-RU" smtClean="0">
                <a:solidFill>
                  <a:schemeClr val="accent1"/>
                </a:solidFill>
              </a:rPr>
              <a:t>Extensible Markup Language (XML)</a:t>
            </a:r>
            <a:r>
              <a:rPr lang="ru-RU" altLang="ru-RU" smtClean="0">
                <a:solidFill>
                  <a:schemeClr val="accent1"/>
                </a:solidFill>
              </a:rPr>
              <a:t/>
            </a:r>
            <a:br>
              <a:rPr lang="ru-RU" altLang="ru-RU" smtClean="0">
                <a:solidFill>
                  <a:schemeClr val="accent1"/>
                </a:solidFill>
              </a:rPr>
            </a:br>
            <a:r>
              <a:rPr lang="ru-RU" altLang="ru-RU" smtClean="0"/>
              <a:t>Мова для опису ієрархічних даних (портіруемость зберігання даних)</a:t>
            </a:r>
            <a:br>
              <a:rPr lang="ru-RU" altLang="ru-RU" smtClean="0"/>
            </a:br>
            <a:r>
              <a:rPr lang="ru-RU" altLang="ru-RU" sz="2400" smtClean="0">
                <a:hlinkClick r:id="rId2"/>
              </a:rPr>
              <a:t>http://www.w3.org/</a:t>
            </a:r>
            <a:r>
              <a:rPr lang="en-US" altLang="ru-RU" sz="2400" smtClean="0">
                <a:hlinkClick r:id="rId2"/>
              </a:rPr>
              <a:t>XML /</a:t>
            </a:r>
            <a:endParaRPr lang="ru-RU" altLang="ru-RU" smtClean="0"/>
          </a:p>
          <a:p>
            <a:pPr algn="l" rtl="0"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04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/>
              <a:t>П</a:t>
            </a:r>
            <a:r>
              <a:rPr lang="ru-RU" altLang="ru-RU" dirty="0" smtClean="0"/>
              <a:t>акет </a:t>
            </a:r>
            <a:r>
              <a:rPr lang="en-US" altLang="ru-RU" dirty="0" smtClean="0"/>
              <a:t>org.w3c.dom</a:t>
            </a:r>
            <a:endParaRPr lang="ru-RU" altLang="ru-RU" dirty="0" smtClean="0"/>
          </a:p>
        </p:txBody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184576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400" dirty="0" err="1" smtClean="0"/>
              <a:t>базовий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інтерфейс</a:t>
            </a:r>
            <a:r>
              <a:rPr lang="ru-RU" altLang="ru-RU" sz="2400" dirty="0" smtClean="0"/>
              <a:t> </a:t>
            </a:r>
            <a:r>
              <a:rPr lang="ru-RU" altLang="ru-RU" sz="2400" dirty="0" smtClean="0"/>
              <a:t> </a:t>
            </a:r>
            <a:r>
              <a:rPr lang="en-US" altLang="ru-RU" sz="2600" b="1" dirty="0" smtClean="0">
                <a:solidFill>
                  <a:schemeClr val="accent1"/>
                </a:solidFill>
                <a:latin typeface="Courier New" pitchFamily="49" charset="0"/>
              </a:rPr>
              <a:t>Node</a:t>
            </a:r>
            <a:r>
              <a:rPr lang="ru-RU" altLang="ru-RU" sz="2400" dirty="0" smtClean="0"/>
              <a:t>, </a:t>
            </a:r>
            <a:r>
              <a:rPr lang="ru-RU" altLang="ru-RU" sz="2400" dirty="0" err="1"/>
              <a:t>м</a:t>
            </a:r>
            <a:r>
              <a:rPr lang="ru-RU" altLang="ru-RU" sz="2400" dirty="0" err="1" smtClean="0"/>
              <a:t>істить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основні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методи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роботи</a:t>
            </a:r>
            <a:r>
              <a:rPr lang="ru-RU" altLang="ru-RU" sz="2400" dirty="0" smtClean="0"/>
              <a:t> з </a:t>
            </a:r>
            <a:r>
              <a:rPr lang="ru-RU" altLang="ru-RU" sz="2400" dirty="0" err="1" smtClean="0"/>
              <a:t>вузлом</a:t>
            </a:r>
            <a:endParaRPr lang="ru-RU" altLang="ru-RU" sz="2400" dirty="0" smtClean="0"/>
          </a:p>
          <a:p>
            <a:pPr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400" dirty="0" err="1" smtClean="0"/>
              <a:t>Від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нього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успадковують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специфічні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інтерфейси</a:t>
            </a:r>
            <a:r>
              <a:rPr lang="ru-RU" altLang="ru-RU" sz="2400" dirty="0" smtClean="0"/>
              <a:t> для </a:t>
            </a:r>
            <a:r>
              <a:rPr lang="ru-RU" altLang="ru-RU" sz="2400" dirty="0" err="1" smtClean="0"/>
              <a:t>конкретних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видів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вузлів</a:t>
            </a:r>
            <a:r>
              <a:rPr lang="ru-RU" altLang="ru-RU" sz="2400" dirty="0" smtClean="0"/>
              <a:t>:</a:t>
            </a:r>
          </a:p>
          <a:p>
            <a:pPr lvl="1"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ru-RU" sz="2100" b="1" dirty="0" smtClean="0">
                <a:solidFill>
                  <a:schemeClr val="accent1"/>
                </a:solidFill>
                <a:latin typeface="Courier New" pitchFamily="49" charset="0"/>
              </a:rPr>
              <a:t>Document</a:t>
            </a:r>
          </a:p>
          <a:p>
            <a:pPr lvl="1"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ru-RU" sz="2100" b="1" dirty="0" smtClean="0">
                <a:solidFill>
                  <a:schemeClr val="accent1"/>
                </a:solidFill>
                <a:latin typeface="Courier New" pitchFamily="49" charset="0"/>
              </a:rPr>
              <a:t>Element</a:t>
            </a:r>
          </a:p>
          <a:p>
            <a:pPr lvl="1"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ru-RU" sz="2100" b="1" dirty="0" smtClean="0">
                <a:solidFill>
                  <a:schemeClr val="accent1"/>
                </a:solidFill>
                <a:latin typeface="Courier New" pitchFamily="49" charset="0"/>
              </a:rPr>
              <a:t>Text</a:t>
            </a:r>
          </a:p>
          <a:p>
            <a:pPr lvl="1"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ru-RU" sz="2100" b="1" dirty="0" smtClean="0">
                <a:solidFill>
                  <a:schemeClr val="accent1"/>
                </a:solidFill>
                <a:latin typeface="Courier New" pitchFamily="49" charset="0"/>
              </a:rPr>
              <a:t>Comment</a:t>
            </a:r>
          </a:p>
          <a:p>
            <a:pPr lvl="1"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ru-RU" sz="2100" b="1" dirty="0" err="1" smtClean="0">
                <a:solidFill>
                  <a:schemeClr val="accent1"/>
                </a:solidFill>
                <a:latin typeface="Courier New" pitchFamily="49" charset="0"/>
              </a:rPr>
              <a:t>Attr</a:t>
            </a:r>
            <a:endParaRPr lang="en-US" altLang="ru-RU" sz="21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100" dirty="0" smtClean="0"/>
              <a:t>та </a:t>
            </a:r>
            <a:r>
              <a:rPr lang="ru-RU" altLang="ru-RU" sz="2100" dirty="0" err="1" smtClean="0"/>
              <a:t>ін</a:t>
            </a:r>
            <a:r>
              <a:rPr lang="ru-RU" altLang="ru-RU" sz="2100" dirty="0" smtClean="0"/>
              <a:t>.</a:t>
            </a:r>
          </a:p>
          <a:p>
            <a:pPr algn="l" rtl="0" eaLnBrk="1" hangingPunct="1">
              <a:lnSpc>
                <a:spcPct val="80000"/>
              </a:lnSpc>
              <a:spcBef>
                <a:spcPct val="25000"/>
              </a:spcBef>
            </a:pPr>
            <a:r>
              <a:rPr lang="ru-RU" altLang="ru-RU" sz="2600" dirty="0" err="1" smtClean="0"/>
              <a:t>Кожен</a:t>
            </a:r>
            <a:r>
              <a:rPr lang="ru-RU" altLang="ru-RU" sz="2600" dirty="0" smtClean="0"/>
              <a:t> </a:t>
            </a:r>
            <a:r>
              <a:rPr lang="ru-RU" altLang="ru-RU" sz="2600" dirty="0" err="1" smtClean="0"/>
              <a:t>інтерфейс</a:t>
            </a:r>
            <a:r>
              <a:rPr lang="ru-RU" altLang="ru-RU" sz="2600" dirty="0" smtClean="0"/>
              <a:t> </a:t>
            </a:r>
            <a:r>
              <a:rPr lang="ru-RU" altLang="ru-RU" sz="2600" dirty="0" err="1" smtClean="0"/>
              <a:t>додає</a:t>
            </a:r>
            <a:r>
              <a:rPr lang="ru-RU" altLang="ru-RU" sz="2600" dirty="0" smtClean="0"/>
              <a:t> </a:t>
            </a:r>
            <a:r>
              <a:rPr lang="ru-RU" altLang="ru-RU" sz="2600" dirty="0" err="1" smtClean="0"/>
              <a:t>нову</a:t>
            </a:r>
            <a:r>
              <a:rPr lang="ru-RU" altLang="ru-RU" sz="2600" dirty="0" smtClean="0"/>
              <a:t> </a:t>
            </a:r>
            <a:r>
              <a:rPr lang="ru-RU" altLang="ru-RU" sz="2600" dirty="0" err="1" smtClean="0"/>
              <a:t>функціональність</a:t>
            </a:r>
            <a:r>
              <a:rPr lang="ru-RU" altLang="ru-RU" sz="2600" dirty="0" smtClean="0"/>
              <a:t> (</a:t>
            </a:r>
            <a:r>
              <a:rPr lang="ru-RU" altLang="ru-RU" sz="2600" dirty="0" err="1" smtClean="0"/>
              <a:t>наприклад</a:t>
            </a:r>
            <a:r>
              <a:rPr lang="ru-RU" altLang="ru-RU" sz="2600" dirty="0" smtClean="0"/>
              <a:t> </a:t>
            </a:r>
            <a:r>
              <a:rPr lang="en-US" altLang="ru-RU" sz="2600" b="1" dirty="0" smtClean="0">
                <a:solidFill>
                  <a:schemeClr val="accent1"/>
                </a:solidFill>
                <a:latin typeface="Courier New" pitchFamily="49" charset="0"/>
              </a:rPr>
              <a:t>Document</a:t>
            </a:r>
            <a:r>
              <a:rPr lang="ru-RU" altLang="ru-RU" sz="2600" dirty="0" smtClean="0"/>
              <a:t>, є фабрикою для </a:t>
            </a:r>
            <a:r>
              <a:rPr lang="ru-RU" altLang="ru-RU" sz="2600" dirty="0" err="1" smtClean="0"/>
              <a:t>створення</a:t>
            </a:r>
            <a:r>
              <a:rPr lang="ru-RU" altLang="ru-RU" sz="2600" dirty="0" smtClean="0"/>
              <a:t> </a:t>
            </a:r>
            <a:r>
              <a:rPr lang="ru-RU" altLang="ru-RU" sz="2600" dirty="0" err="1" smtClean="0"/>
              <a:t>інших</a:t>
            </a:r>
            <a:r>
              <a:rPr lang="ru-RU" altLang="ru-RU" sz="2600" dirty="0" smtClean="0"/>
              <a:t> </a:t>
            </a:r>
            <a:r>
              <a:rPr lang="ru-RU" altLang="ru-RU" sz="2600" dirty="0" err="1" smtClean="0"/>
              <a:t>вузлів</a:t>
            </a:r>
            <a:r>
              <a:rPr lang="ru-RU" altLang="ru-RU" sz="2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/>
              <a:t>П</a:t>
            </a:r>
            <a:r>
              <a:rPr lang="ru-RU" altLang="ru-RU" dirty="0" smtClean="0"/>
              <a:t>акет </a:t>
            </a:r>
            <a:r>
              <a:rPr lang="en-US" altLang="ru-RU" dirty="0" err="1" smtClean="0"/>
              <a:t>javax.xml.parsers</a:t>
            </a:r>
            <a:endParaRPr lang="ru-RU" altLang="ru-RU" dirty="0" smtClean="0"/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ru-RU" altLang="ru-RU" dirty="0" err="1" smtClean="0"/>
              <a:t>клас</a:t>
            </a:r>
            <a:r>
              <a:rPr lang="ru-RU" altLang="ru-RU" dirty="0" smtClean="0"/>
              <a:t> </a:t>
            </a:r>
            <a:r>
              <a:rPr lang="en-US" altLang="ru-RU" b="1" dirty="0" err="1" smtClean="0">
                <a:solidFill>
                  <a:schemeClr val="accent1"/>
                </a:solidFill>
                <a:latin typeface="Courier New" pitchFamily="49" charset="0"/>
              </a:rPr>
              <a:t>DocumentBuilderFactory</a:t>
            </a:r>
            <a:r>
              <a:rPr lang="en-US" altLang="ru-RU" dirty="0" smtClean="0">
                <a:solidFill>
                  <a:schemeClr val="accent1"/>
                </a:solidFill>
              </a:rPr>
              <a:t/>
            </a:r>
            <a:br>
              <a:rPr lang="en-US" altLang="ru-RU" dirty="0" smtClean="0">
                <a:solidFill>
                  <a:schemeClr val="accent1"/>
                </a:solidFill>
              </a:rPr>
            </a:br>
            <a:r>
              <a:rPr lang="ru-RU" altLang="ru-RU" dirty="0" err="1" smtClean="0"/>
              <a:t>зразок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проектування</a:t>
            </a:r>
            <a:r>
              <a:rPr lang="ru-RU" altLang="ru-RU" dirty="0" smtClean="0"/>
              <a:t> </a:t>
            </a:r>
            <a:r>
              <a:rPr lang="en-US" altLang="ru-RU" dirty="0" smtClean="0"/>
              <a:t>Singleton, </a:t>
            </a:r>
            <a:r>
              <a:rPr lang="ru-RU" altLang="ru-RU" dirty="0" err="1" smtClean="0"/>
              <a:t>дозволяє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налаштувати</a:t>
            </a:r>
            <a:r>
              <a:rPr lang="ru-RU" altLang="ru-RU" dirty="0" smtClean="0"/>
              <a:t> і </a:t>
            </a:r>
            <a:r>
              <a:rPr lang="ru-RU" altLang="ru-RU" dirty="0" err="1" smtClean="0"/>
              <a:t>отримати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примірник</a:t>
            </a:r>
            <a:r>
              <a:rPr lang="ru-RU" altLang="ru-RU" dirty="0" smtClean="0"/>
              <a:t> фабрики для </a:t>
            </a:r>
            <a:r>
              <a:rPr lang="ru-RU" altLang="ru-RU" dirty="0" err="1" smtClean="0"/>
              <a:t>виробництва</a:t>
            </a:r>
            <a:r>
              <a:rPr lang="ru-RU" altLang="ru-RU" dirty="0" smtClean="0"/>
              <a:t> </a:t>
            </a:r>
            <a:r>
              <a:rPr lang="en-US" altLang="ru-RU" b="1" dirty="0" err="1" smtClean="0">
                <a:solidFill>
                  <a:schemeClr val="accent1"/>
                </a:solidFill>
                <a:latin typeface="Courier New" pitchFamily="49" charset="0"/>
              </a:rPr>
              <a:t>DocumentBuilder</a:t>
            </a:r>
            <a:endParaRPr lang="ru-RU" alt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4" algn="l" rtl="0" eaLnBrk="1" hangingPunct="1">
              <a:lnSpc>
                <a:spcPct val="90000"/>
              </a:lnSpc>
            </a:pPr>
            <a:endParaRPr lang="ru-RU" altLang="ru-RU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dirty="0" err="1" smtClean="0"/>
              <a:t>клас</a:t>
            </a:r>
            <a:r>
              <a:rPr lang="en-US" altLang="ru-RU" dirty="0" smtClean="0"/>
              <a:t> </a:t>
            </a:r>
            <a:r>
              <a:rPr lang="en-US" altLang="ru-RU" b="1" dirty="0" err="1" smtClean="0">
                <a:solidFill>
                  <a:schemeClr val="accent1"/>
                </a:solidFill>
                <a:latin typeface="Courier New" pitchFamily="49" charset="0"/>
              </a:rPr>
              <a:t>DocumentBuilder</a:t>
            </a:r>
            <a:r>
              <a:rPr lang="en-US" altLang="ru-RU" dirty="0" smtClean="0">
                <a:solidFill>
                  <a:schemeClr val="accent1"/>
                </a:solidFill>
              </a:rPr>
              <a:t/>
            </a:r>
            <a:br>
              <a:rPr lang="en-US" altLang="ru-RU" dirty="0" smtClean="0">
                <a:solidFill>
                  <a:schemeClr val="accent1"/>
                </a:solidFill>
              </a:rPr>
            </a:br>
            <a:r>
              <a:rPr lang="ru-RU" altLang="ru-RU" dirty="0" err="1" smtClean="0"/>
              <a:t>Безпосередньо</a:t>
            </a:r>
            <a:r>
              <a:rPr lang="ru-RU" altLang="ru-RU" dirty="0" smtClean="0"/>
              <a:t> є транслятором, </a:t>
            </a:r>
            <a:r>
              <a:rPr lang="ru-RU" altLang="ru-RU" dirty="0" err="1" smtClean="0"/>
              <a:t>екземпляри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виходять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від</a:t>
            </a:r>
            <a:r>
              <a:rPr lang="ru-RU" altLang="ru-RU" dirty="0" smtClean="0"/>
              <a:t> фабрики </a:t>
            </a:r>
            <a:r>
              <a:rPr lang="en-US" altLang="ru-RU" b="1" dirty="0" err="1" smtClean="0">
                <a:solidFill>
                  <a:schemeClr val="accent1"/>
                </a:solidFill>
                <a:latin typeface="Courier New" pitchFamily="49" charset="0"/>
              </a:rPr>
              <a:t>DocumentBuilderFactory</a:t>
            </a:r>
            <a:endParaRPr lang="ru-RU" altLang="ru-RU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err="1" smtClean="0"/>
              <a:t>Запис</a:t>
            </a:r>
            <a:r>
              <a:rPr lang="ru-RU" altLang="ru-RU" dirty="0" smtClean="0"/>
              <a:t> </a:t>
            </a:r>
            <a:r>
              <a:rPr lang="en-US" altLang="ru-RU" dirty="0" smtClean="0"/>
              <a:t>XML</a:t>
            </a:r>
            <a:endParaRPr lang="ru-RU" altLang="ru-RU" dirty="0" smtClean="0"/>
          </a:p>
        </p:txBody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ru-RU" altLang="ru-RU" sz="3600" dirty="0" err="1" smtClean="0"/>
              <a:t>засобами</a:t>
            </a:r>
            <a:r>
              <a:rPr lang="ru-RU" altLang="ru-RU" sz="3600" dirty="0" smtClean="0"/>
              <a:t> пакету</a:t>
            </a:r>
            <a:r>
              <a:rPr lang="en-US" altLang="ru-RU" sz="3600" dirty="0" smtClean="0"/>
              <a:t/>
            </a:r>
            <a:br>
              <a:rPr lang="en-US" altLang="ru-RU" sz="3600" dirty="0" smtClean="0"/>
            </a:br>
            <a:r>
              <a:rPr lang="en-US" altLang="ru-RU" sz="3600" b="1" dirty="0" err="1" smtClean="0">
                <a:solidFill>
                  <a:schemeClr val="accent1"/>
                </a:solidFill>
                <a:latin typeface="Courier New" pitchFamily="49" charset="0"/>
              </a:rPr>
              <a:t>javax.xml.transform</a:t>
            </a:r>
            <a:endParaRPr lang="ru-RU" altLang="ru-RU" sz="3600" dirty="0" smtClean="0">
              <a:solidFill>
                <a:schemeClr val="accent1"/>
              </a:solidFill>
            </a:endParaRPr>
          </a:p>
          <a:p>
            <a:pPr algn="l" rtl="0" eaLnBrk="1" hangingPunct="1"/>
            <a:endParaRPr lang="en-US" altLang="ru-RU" sz="3600" dirty="0" smtClean="0"/>
          </a:p>
          <a:p>
            <a:pPr algn="l" rtl="0" eaLnBrk="1" hangingPunct="1"/>
            <a:r>
              <a:rPr lang="ru-RU" altLang="ru-RU" sz="3600" dirty="0" err="1" smtClean="0"/>
              <a:t>засобами</a:t>
            </a:r>
            <a:r>
              <a:rPr lang="ru-RU" altLang="ru-RU" sz="3600" dirty="0" smtClean="0"/>
              <a:t> </a:t>
            </a:r>
            <a:r>
              <a:rPr lang="en-US" altLang="ru-RU" sz="3600" dirty="0" smtClean="0"/>
              <a:t>API </a:t>
            </a:r>
            <a:r>
              <a:rPr lang="ru-RU" altLang="ru-RU" sz="3600" dirty="0" err="1" smtClean="0"/>
              <a:t>третіх</a:t>
            </a:r>
            <a:r>
              <a:rPr lang="ru-RU" altLang="ru-RU" sz="3600" dirty="0" smtClean="0"/>
              <a:t> </a:t>
            </a:r>
            <a:r>
              <a:rPr lang="ru-RU" altLang="ru-RU" sz="3600" dirty="0" err="1" smtClean="0"/>
              <a:t>фірм</a:t>
            </a:r>
            <a:r>
              <a:rPr lang="ru-RU" altLang="ru-RU" sz="3600" dirty="0" smtClean="0"/>
              <a:t/>
            </a:r>
            <a:br>
              <a:rPr lang="ru-RU" altLang="ru-RU" sz="3600" dirty="0" smtClean="0"/>
            </a:br>
            <a:r>
              <a:rPr lang="en-US" altLang="ru-RU" sz="3600" dirty="0" smtClean="0"/>
              <a:t>JDOM (</a:t>
            </a:r>
            <a:r>
              <a:rPr lang="en-US" altLang="ru-RU" sz="3600" dirty="0" smtClean="0">
                <a:hlinkClick r:id="rId2"/>
              </a:rPr>
              <a:t>www.jdom.org</a:t>
            </a:r>
            <a:r>
              <a:rPr lang="en-US" altLang="ru-RU" sz="3600" dirty="0" smtClean="0"/>
              <a:t>)</a:t>
            </a:r>
          </a:p>
          <a:p>
            <a:pPr lvl="1" algn="l" rtl="0" eaLnBrk="1" hangingPunct="1"/>
            <a:r>
              <a:rPr lang="ru-RU" altLang="ru-RU" dirty="0" smtClean="0"/>
              <a:t>Той же </a:t>
            </a:r>
            <a:r>
              <a:rPr lang="en-US" altLang="ru-RU" dirty="0" smtClean="0"/>
              <a:t>DOM, </a:t>
            </a:r>
            <a:r>
              <a:rPr lang="ru-RU" altLang="ru-RU" dirty="0" smtClean="0"/>
              <a:t>але </a:t>
            </a:r>
            <a:r>
              <a:rPr lang="ru-RU" altLang="ru-RU" dirty="0" err="1" smtClean="0"/>
              <a:t>реалізований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більш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дружньо</a:t>
            </a:r>
            <a:r>
              <a:rPr lang="ru-RU" altLang="ru-RU" dirty="0" smtClean="0"/>
              <a:t> для </a:t>
            </a:r>
            <a:r>
              <a:rPr lang="en-US" altLang="ru-RU" dirty="0" smtClean="0"/>
              <a:t>Java</a:t>
            </a:r>
          </a:p>
          <a:p>
            <a:pPr lvl="1" algn="l" rtl="0" eaLnBrk="1" hangingPunct="1"/>
            <a:r>
              <a:rPr lang="ru-RU" altLang="ru-RU" dirty="0" err="1" smtClean="0"/>
              <a:t>підтримує</a:t>
            </a:r>
            <a:r>
              <a:rPr lang="ru-RU" altLang="ru-RU" dirty="0" smtClean="0"/>
              <a:t> </a:t>
            </a:r>
            <a:r>
              <a:rPr lang="en-US" altLang="ru-RU" dirty="0" smtClean="0"/>
              <a:t>XPath </a:t>
            </a:r>
            <a:r>
              <a:rPr lang="ru-RU" altLang="ru-RU" dirty="0" smtClean="0"/>
              <a:t> і </a:t>
            </a:r>
            <a:r>
              <a:rPr lang="en-US" altLang="ru-RU" dirty="0" smtClean="0"/>
              <a:t>XSLT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960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fld id="{0BCFF982-C14A-473D-8841-0629895ADFEA}" type="slidenum">
              <a:rPr lang="ru-RU" altLang="ru-RU" smtClean="0"/>
              <a:pPr algn="l" rtl="0" eaLnBrk="1" hangingPunct="1"/>
              <a:t>43</a:t>
            </a:fld>
            <a:endParaRPr lang="ru-RU" altLang="ru-RU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err="1" smtClean="0"/>
              <a:t>Налаштування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перетворювача</a:t>
            </a:r>
            <a:endParaRPr lang="ru-RU" altLang="ru-RU" dirty="0" smtClean="0"/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r>
              <a:rPr lang="ru-RU" altLang="ru-RU" sz="2800" dirty="0" smtClean="0"/>
              <a:t>Метод </a:t>
            </a:r>
            <a:r>
              <a:rPr lang="ru-RU" altLang="ru-RU" sz="2800" dirty="0" err="1" smtClean="0"/>
              <a:t>створення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об'єкта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перетворювача</a:t>
            </a:r>
            <a:r>
              <a:rPr lang="ru-RU" altLang="ru-RU" sz="2800" dirty="0" smtClean="0"/>
              <a:t> </a:t>
            </a:r>
            <a:r>
              <a:rPr kumimoji="1" lang="ru-RU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TransformerFactory</a:t>
            </a:r>
            <a:r>
              <a:rPr kumimoji="1"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.</a:t>
            </a:r>
            <a:r>
              <a:rPr kumimoji="1"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newTransformer</a:t>
            </a:r>
            <a:r>
              <a:rPr kumimoji="1"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 ()</a:t>
            </a:r>
            <a:r>
              <a:rPr kumimoji="1" lang="ru-RU" altLang="ru-RU" sz="2800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kumimoji="1" lang="ru-RU" altLang="ru-RU" sz="2800" dirty="0" err="1" smtClean="0"/>
              <a:t>має</a:t>
            </a:r>
            <a:r>
              <a:rPr kumimoji="1" lang="ru-RU" altLang="ru-RU" sz="2800" dirty="0" smtClean="0"/>
              <a:t> 2 </a:t>
            </a:r>
            <a:r>
              <a:rPr kumimoji="1" lang="ru-RU" altLang="ru-RU" sz="2800" dirty="0" err="1" smtClean="0"/>
              <a:t>форми</a:t>
            </a:r>
            <a:r>
              <a:rPr kumimoji="1" lang="ru-RU" altLang="ru-RU" sz="2800" dirty="0" smtClean="0"/>
              <a:t>: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dirty="0" smtClean="0"/>
              <a:t>без </a:t>
            </a:r>
            <a:r>
              <a:rPr lang="ru-RU" altLang="ru-RU" sz="2400" dirty="0" err="1" smtClean="0"/>
              <a:t>аргументів</a:t>
            </a:r>
            <a:r>
              <a:rPr lang="ru-RU" altLang="ru-RU" sz="2400" dirty="0" smtClean="0"/>
              <a:t> - буде </a:t>
            </a:r>
            <a:r>
              <a:rPr lang="ru-RU" altLang="ru-RU" sz="2400" dirty="0" err="1" smtClean="0"/>
              <a:t>створюватися</a:t>
            </a:r>
            <a:r>
              <a:rPr lang="ru-RU" altLang="ru-RU" sz="2400" dirty="0" smtClean="0"/>
              <a:t> «</a:t>
            </a:r>
            <a:r>
              <a:rPr lang="ru-RU" altLang="ru-RU" sz="2400" dirty="0" err="1" smtClean="0"/>
              <a:t>копія</a:t>
            </a:r>
            <a:r>
              <a:rPr lang="ru-RU" altLang="ru-RU" sz="2400" dirty="0" smtClean="0"/>
              <a:t>» </a:t>
            </a:r>
            <a:r>
              <a:rPr lang="ru-RU" altLang="ru-RU" sz="2400" dirty="0" err="1" smtClean="0"/>
              <a:t>вихідного</a:t>
            </a:r>
            <a:r>
              <a:rPr lang="ru-RU" altLang="ru-RU" sz="2400" dirty="0" smtClean="0"/>
              <a:t> документа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ru-RU" altLang="ru-RU" sz="2400" dirty="0" smtClean="0"/>
              <a:t>з аргументом типу </a:t>
            </a:r>
            <a:r>
              <a:rPr lang="en-US" alt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Source</a:t>
            </a:r>
            <a:r>
              <a:rPr lang="en-US" altLang="ru-RU" sz="2400" dirty="0" smtClean="0"/>
              <a:t> - </a:t>
            </a:r>
            <a:r>
              <a:rPr lang="ru-RU" altLang="ru-RU" sz="2400" dirty="0" err="1" smtClean="0"/>
              <a:t>посилання</a:t>
            </a:r>
            <a:r>
              <a:rPr lang="ru-RU" altLang="ru-RU" sz="2400" dirty="0" smtClean="0"/>
              <a:t> на </a:t>
            </a:r>
            <a:r>
              <a:rPr lang="ru-RU" altLang="ru-RU" sz="2400" dirty="0" err="1" smtClean="0"/>
              <a:t>завантажений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об'єкт</a:t>
            </a:r>
            <a:r>
              <a:rPr lang="ru-RU" altLang="ru-RU" sz="2400" dirty="0" smtClean="0"/>
              <a:t> </a:t>
            </a:r>
            <a:r>
              <a:rPr lang="en-US" altLang="ru-RU" sz="2400" dirty="0" smtClean="0"/>
              <a:t>xml-</a:t>
            </a:r>
            <a:r>
              <a:rPr lang="ru-RU" altLang="ru-RU" sz="2400" dirty="0" smtClean="0"/>
              <a:t>документа, в </a:t>
            </a:r>
            <a:r>
              <a:rPr lang="ru-RU" altLang="ru-RU" sz="2400" dirty="0" err="1" smtClean="0"/>
              <a:t>якому</a:t>
            </a:r>
            <a:r>
              <a:rPr lang="ru-RU" altLang="ru-RU" sz="2400" dirty="0" smtClean="0"/>
              <a:t> описано </a:t>
            </a:r>
            <a:r>
              <a:rPr lang="en-US" altLang="ru-RU" sz="2400" dirty="0" smtClean="0"/>
              <a:t>XSL</a:t>
            </a:r>
            <a:r>
              <a:rPr lang="ru-RU" altLang="ru-RU" sz="2400" dirty="0" smtClean="0"/>
              <a:t>-</a:t>
            </a:r>
            <a:r>
              <a:rPr lang="ru-RU" altLang="ru-RU" sz="2400" dirty="0" err="1"/>
              <a:t>п</a:t>
            </a:r>
            <a:r>
              <a:rPr lang="ru-RU" altLang="ru-RU" sz="2400" dirty="0" err="1" smtClean="0"/>
              <a:t>еретворення</a:t>
            </a:r>
            <a:endParaRPr lang="en-US" altLang="ru-RU" sz="2400" dirty="0" smtClean="0"/>
          </a:p>
          <a:p>
            <a:pPr lvl="1" algn="l" rtl="0" eaLnBrk="1" hangingPunct="1">
              <a:lnSpc>
                <a:spcPct val="80000"/>
              </a:lnSpc>
            </a:pPr>
            <a:endParaRPr lang="ru-RU" altLang="ru-RU" sz="24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ru-RU" altLang="ru-RU" sz="2800" dirty="0" smtClean="0"/>
              <a:t>метод 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Transformer</a:t>
            </a:r>
            <a:r>
              <a:rPr lang="ru-RU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.</a:t>
            </a:r>
            <a:r>
              <a:rPr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setOutputProperty</a:t>
            </a:r>
            <a:r>
              <a:rPr lang="uk-UA" altLang="ru-RU" sz="2800" b="1" dirty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  <a:r>
              <a:rPr lang="en-US" altLang="ru-RU" sz="2800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800" dirty="0" err="1" smtClean="0"/>
              <a:t>дозволяє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налаштувати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деякі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параметри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виведення</a:t>
            </a:r>
            <a:r>
              <a:rPr lang="ru-RU" altLang="ru-RU" sz="2800" dirty="0" smtClean="0"/>
              <a:t> (див. </a:t>
            </a:r>
            <a:r>
              <a:rPr lang="ru-RU" altLang="ru-RU" sz="2800" dirty="0" err="1" smtClean="0"/>
              <a:t>клас</a:t>
            </a:r>
            <a:r>
              <a:rPr lang="ru-RU" altLang="ru-RU" sz="2800" dirty="0" smtClean="0"/>
              <a:t> </a:t>
            </a:r>
            <a:r>
              <a:rPr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OutputKeys</a:t>
            </a:r>
            <a:r>
              <a:rPr lang="en-US" altLang="ru-RU" sz="2800" dirty="0" smtClean="0"/>
              <a:t>)</a:t>
            </a:r>
            <a:endParaRPr lang="ru-RU" alt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0078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" y="1349896"/>
            <a:ext cx="7787208" cy="1143000"/>
          </a:xfrm>
        </p:spPr>
        <p:txBody>
          <a:bodyPr>
            <a:normAutofit/>
          </a:bodyPr>
          <a:lstStyle/>
          <a:p>
            <a:pPr rtl="0" eaLnBrk="1" hangingPunct="1"/>
            <a:r>
              <a:rPr lang="ru-RU" altLang="ru-RU" sz="4000" dirty="0" err="1" smtClean="0"/>
              <a:t>Крок</a:t>
            </a:r>
            <a:r>
              <a:rPr lang="ru-RU" altLang="ru-RU" sz="4000" dirty="0" smtClean="0"/>
              <a:t> 1. </a:t>
            </a:r>
            <a:r>
              <a:rPr lang="ru-RU" altLang="ru-RU" sz="4000" dirty="0" err="1" smtClean="0"/>
              <a:t>Збереження</a:t>
            </a:r>
            <a:r>
              <a:rPr lang="ru-RU" altLang="ru-RU" sz="4000" dirty="0" smtClean="0"/>
              <a:t> </a:t>
            </a:r>
            <a:r>
              <a:rPr lang="en-US" altLang="ru-RU" sz="4000" dirty="0" smtClean="0"/>
              <a:t>JavaBeans</a:t>
            </a:r>
            <a:endParaRPr lang="ru-RU" altLang="ru-RU" sz="4000" dirty="0" smtClean="0"/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92896"/>
            <a:ext cx="8229600" cy="4320480"/>
          </a:xfrm>
        </p:spPr>
        <p:txBody>
          <a:bodyPr>
            <a:normAutofit lnSpcReduction="10000"/>
          </a:bodyPr>
          <a:lstStyle/>
          <a:p>
            <a:pPr algn="l" rtl="0" eaLnBrk="1" hangingPunct="1">
              <a:lnSpc>
                <a:spcPct val="80000"/>
              </a:lnSpc>
              <a:spcBef>
                <a:spcPct val="80000"/>
              </a:spcBef>
            </a:pPr>
            <a:r>
              <a:rPr lang="ru-RU" altLang="ru-RU" dirty="0" smtClean="0"/>
              <a:t>У </a:t>
            </a:r>
            <a:r>
              <a:rPr lang="ru-RU" altLang="ru-RU" dirty="0" err="1" smtClean="0"/>
              <a:t>версії</a:t>
            </a:r>
            <a:r>
              <a:rPr lang="ru-RU" altLang="ru-RU" dirty="0" smtClean="0"/>
              <a:t> </a:t>
            </a:r>
            <a:r>
              <a:rPr lang="en-US" altLang="ru-RU" dirty="0" err="1" smtClean="0"/>
              <a:t>JavaSE</a:t>
            </a:r>
            <a:r>
              <a:rPr lang="en-US" altLang="ru-RU" dirty="0" smtClean="0"/>
              <a:t> 1.4 </a:t>
            </a:r>
            <a:r>
              <a:rPr lang="ru-RU" altLang="ru-RU" dirty="0" smtClean="0"/>
              <a:t>для </a:t>
            </a:r>
            <a:r>
              <a:rPr lang="ru-RU" altLang="ru-RU" dirty="0" err="1" smtClean="0"/>
              <a:t>об'єктів</a:t>
            </a:r>
            <a:r>
              <a:rPr lang="ru-RU" altLang="ru-RU" dirty="0" smtClean="0"/>
              <a:t> </a:t>
            </a:r>
            <a:r>
              <a:rPr lang="en-US" altLang="ru-RU" dirty="0" smtClean="0"/>
              <a:t>JavaBeans </a:t>
            </a:r>
            <a:r>
              <a:rPr lang="ru-RU" altLang="ru-RU" dirty="0" err="1" smtClean="0"/>
              <a:t>з'явилися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механізми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подібні</a:t>
            </a:r>
            <a:r>
              <a:rPr lang="ru-RU" altLang="ru-RU" dirty="0" smtClean="0"/>
              <a:t> до </a:t>
            </a:r>
            <a:r>
              <a:rPr lang="ru-RU" altLang="ru-RU" dirty="0" err="1" smtClean="0"/>
              <a:t>сериализації</a:t>
            </a:r>
            <a:r>
              <a:rPr lang="ru-RU" altLang="ru-RU" dirty="0" smtClean="0"/>
              <a:t> </a:t>
            </a:r>
          </a:p>
          <a:p>
            <a:pPr algn="l" rtl="0" eaLnBrk="1" hangingPunct="1">
              <a:lnSpc>
                <a:spcPct val="80000"/>
              </a:lnSpc>
              <a:spcBef>
                <a:spcPct val="80000"/>
              </a:spcBef>
            </a:pPr>
            <a:r>
              <a:rPr lang="ru-RU" altLang="ru-RU" dirty="0" err="1" smtClean="0"/>
              <a:t>Реалізовували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їх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класи</a:t>
            </a:r>
            <a:r>
              <a:rPr lang="ru-RU" altLang="ru-RU" dirty="0" smtClean="0"/>
              <a:t> </a:t>
            </a:r>
            <a:r>
              <a:rPr lang="en-US" altLang="ru-RU" b="1" dirty="0" err="1" smtClean="0">
                <a:solidFill>
                  <a:schemeClr val="accent1"/>
                </a:solidFill>
                <a:latin typeface="Courier New" pitchFamily="49" charset="0"/>
              </a:rPr>
              <a:t>java.beans.XMLEncoder</a:t>
            </a:r>
            <a:r>
              <a:rPr lang="en-US" altLang="ru-RU" dirty="0" smtClean="0"/>
              <a:t> </a:t>
            </a:r>
            <a:r>
              <a:rPr lang="ru-RU" altLang="ru-RU" dirty="0" smtClean="0"/>
              <a:t>і </a:t>
            </a:r>
            <a:r>
              <a:rPr lang="en-US" altLang="ru-RU" b="1" dirty="0" err="1" smtClean="0">
                <a:solidFill>
                  <a:schemeClr val="accent1"/>
                </a:solidFill>
                <a:latin typeface="Courier New" pitchFamily="49" charset="0"/>
              </a:rPr>
              <a:t>java.beans.XMLDecoder</a:t>
            </a:r>
            <a:endParaRPr lang="en-US" alt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>
              <a:lnSpc>
                <a:spcPct val="80000"/>
              </a:lnSpc>
              <a:spcBef>
                <a:spcPct val="80000"/>
              </a:spcBef>
            </a:pPr>
            <a:r>
              <a:rPr lang="ru-RU" altLang="ru-RU" dirty="0" err="1" smtClean="0"/>
              <a:t>Недолік</a:t>
            </a:r>
            <a:r>
              <a:rPr lang="ru-RU" altLang="ru-RU" dirty="0" smtClean="0"/>
              <a:t>: </a:t>
            </a:r>
            <a:r>
              <a:rPr lang="ru-RU" altLang="ru-RU" dirty="0" err="1" smtClean="0"/>
              <a:t>механізм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заснований</a:t>
            </a:r>
            <a:r>
              <a:rPr lang="ru-RU" altLang="ru-RU" dirty="0" smtClean="0"/>
              <a:t> на </a:t>
            </a:r>
            <a:r>
              <a:rPr lang="ru-RU" altLang="ru-RU" dirty="0" err="1" smtClean="0"/>
              <a:t>інтроспекції</a:t>
            </a:r>
            <a:r>
              <a:rPr lang="ru-RU" altLang="ru-RU" dirty="0" smtClean="0"/>
              <a:t>, </a:t>
            </a:r>
            <a:r>
              <a:rPr lang="ru-RU" altLang="ru-RU" dirty="0" err="1" smtClean="0"/>
              <a:t>вимагає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дотримання</a:t>
            </a:r>
            <a:r>
              <a:rPr lang="ru-RU" altLang="ru-RU" dirty="0" smtClean="0"/>
              <a:t> правил </a:t>
            </a:r>
            <a:r>
              <a:rPr lang="ru-RU" altLang="ru-RU" dirty="0" err="1" smtClean="0"/>
              <a:t>іменування</a:t>
            </a:r>
            <a:r>
              <a:rPr lang="ru-RU" altLang="ru-RU" dirty="0" smtClean="0"/>
              <a:t> і т.д.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71600" y="241302"/>
            <a:ext cx="66967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altLang="ru-RU" sz="3600" dirty="0" smtClean="0"/>
              <a:t>Для </a:t>
            </a:r>
            <a:r>
              <a:rPr lang="ru-RU" altLang="ru-RU" sz="3600" dirty="0" err="1" smtClean="0"/>
              <a:t>запису</a:t>
            </a:r>
            <a:r>
              <a:rPr lang="ru-RU" altLang="ru-RU" sz="3600" dirty="0" smtClean="0"/>
              <a:t> та </a:t>
            </a:r>
            <a:r>
              <a:rPr lang="ru-RU" altLang="ru-RU" sz="3600" dirty="0" err="1" smtClean="0"/>
              <a:t>зчитування</a:t>
            </a:r>
            <a:r>
              <a:rPr lang="ru-RU" altLang="ru-RU" sz="3600" dirty="0" smtClean="0"/>
              <a:t> з </a:t>
            </a:r>
            <a:r>
              <a:rPr lang="en-US" altLang="ru-RU" sz="3600" dirty="0" smtClean="0"/>
              <a:t>XML </a:t>
            </a:r>
            <a:r>
              <a:rPr lang="ru-RU" altLang="ru-RU" sz="3600" dirty="0" err="1" smtClean="0"/>
              <a:t>безпосередньо</a:t>
            </a:r>
            <a:r>
              <a:rPr lang="ru-RU" altLang="ru-RU" sz="3600" dirty="0" smtClean="0"/>
              <a:t> </a:t>
            </a:r>
            <a:r>
              <a:rPr lang="ru-RU" altLang="ru-RU" sz="3600" dirty="0" err="1" smtClean="0"/>
              <a:t>об'єктів</a:t>
            </a:r>
            <a:r>
              <a:rPr lang="ru-RU" altLang="ru-RU" sz="3600" dirty="0" smtClean="0"/>
              <a:t> </a:t>
            </a:r>
            <a:r>
              <a:rPr lang="en-US" altLang="ru-RU" sz="3600" dirty="0" smtClean="0"/>
              <a:t>Java</a:t>
            </a:r>
            <a:r>
              <a:rPr lang="uk-UA" altLang="ru-RU" sz="3600" dirty="0" smtClean="0"/>
              <a:t>…</a:t>
            </a:r>
            <a:endParaRPr lang="ru-RU" alt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13584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229600" cy="1143000"/>
          </a:xfrm>
        </p:spPr>
        <p:txBody>
          <a:bodyPr>
            <a:normAutofit fontScale="90000"/>
          </a:bodyPr>
          <a:lstStyle/>
          <a:p>
            <a:pPr rtl="0" eaLnBrk="1" hangingPunct="1"/>
            <a:r>
              <a:rPr lang="ru-RU" altLang="ru-RU" sz="4000" dirty="0" err="1" smtClean="0"/>
              <a:t>Крок</a:t>
            </a:r>
            <a:r>
              <a:rPr lang="ru-RU" altLang="ru-RU" sz="4000" dirty="0" smtClean="0"/>
              <a:t> 2.</a:t>
            </a:r>
            <a:r>
              <a:rPr lang="en-US" altLang="ru-RU" sz="4000" dirty="0" smtClean="0"/>
              <a:t> Java Architecture for XML Binding (JAXB)</a:t>
            </a:r>
            <a:endParaRPr lang="ru-RU" altLang="ru-RU" sz="4000" dirty="0" smtClean="0"/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ru-RU" altLang="ru-RU" dirty="0" smtClean="0"/>
              <a:t>У </a:t>
            </a:r>
            <a:r>
              <a:rPr lang="ru-RU" altLang="ru-RU" dirty="0" err="1" smtClean="0"/>
              <a:t>версії</a:t>
            </a:r>
            <a:r>
              <a:rPr lang="ru-RU" altLang="ru-RU" dirty="0" smtClean="0"/>
              <a:t> </a:t>
            </a:r>
            <a:r>
              <a:rPr lang="en-US" altLang="ru-RU" dirty="0" err="1" smtClean="0"/>
              <a:t>JavaSE</a:t>
            </a:r>
            <a:r>
              <a:rPr lang="en-US" altLang="ru-RU" dirty="0" smtClean="0"/>
              <a:t> 1.5 </a:t>
            </a:r>
            <a:r>
              <a:rPr lang="ru-RU" altLang="ru-RU" dirty="0" err="1" smtClean="0"/>
              <a:t>з'явилися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нові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механізми</a:t>
            </a:r>
            <a:r>
              <a:rPr lang="ru-RU" altLang="ru-RU" dirty="0" smtClean="0"/>
              <a:t> </a:t>
            </a:r>
            <a:r>
              <a:rPr lang="en-US" altLang="ru-RU" dirty="0" smtClean="0"/>
              <a:t>JAXB</a:t>
            </a:r>
            <a:endParaRPr lang="ru-RU" altLang="ru-RU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dirty="0" err="1" smtClean="0"/>
              <a:t>Пов'язані</a:t>
            </a:r>
            <a:r>
              <a:rPr lang="ru-RU" altLang="ru-RU" dirty="0" smtClean="0"/>
              <a:t> з ними </a:t>
            </a:r>
            <a:r>
              <a:rPr lang="ru-RU" altLang="ru-RU" dirty="0" err="1" smtClean="0"/>
              <a:t>класи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знаходяться</a:t>
            </a:r>
            <a:r>
              <a:rPr lang="ru-RU" altLang="ru-RU" dirty="0" smtClean="0"/>
              <a:t> в </a:t>
            </a:r>
            <a:r>
              <a:rPr lang="ru-RU" altLang="ru-RU" dirty="0" err="1" smtClean="0"/>
              <a:t>пакеті</a:t>
            </a:r>
            <a:r>
              <a:rPr lang="ru-RU" altLang="ru-RU" dirty="0" smtClean="0"/>
              <a:t> </a:t>
            </a:r>
            <a:r>
              <a:rPr lang="en-US" altLang="ru-RU" b="1" dirty="0" err="1" smtClean="0">
                <a:solidFill>
                  <a:schemeClr val="accent1"/>
                </a:solidFill>
                <a:latin typeface="Courier New" pitchFamily="49" charset="0"/>
              </a:rPr>
              <a:t>javax.xml.bind</a:t>
            </a:r>
            <a:endParaRPr lang="en-US" alt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ru-RU" altLang="ru-RU" dirty="0" err="1" smtClean="0"/>
              <a:t>Дозволяють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виробляти</a:t>
            </a:r>
            <a:r>
              <a:rPr lang="ru-RU" altLang="ru-RU" dirty="0" smtClean="0"/>
              <a:t> «</a:t>
            </a:r>
            <a:r>
              <a:rPr lang="ru-RU" altLang="ru-RU" dirty="0" err="1" smtClean="0"/>
              <a:t>сериалізацію</a:t>
            </a:r>
            <a:r>
              <a:rPr lang="ru-RU" altLang="ru-RU" dirty="0" smtClean="0"/>
              <a:t>» </a:t>
            </a:r>
            <a:r>
              <a:rPr lang="ru-RU" altLang="ru-RU" dirty="0" err="1" smtClean="0"/>
              <a:t>об'єктів</a:t>
            </a:r>
            <a:r>
              <a:rPr lang="ru-RU" altLang="ru-RU" dirty="0" smtClean="0"/>
              <a:t> і </a:t>
            </a:r>
            <a:r>
              <a:rPr lang="ru-RU" altLang="ru-RU" dirty="0" err="1" smtClean="0"/>
              <a:t>їх</a:t>
            </a:r>
            <a:r>
              <a:rPr lang="ru-RU" altLang="ru-RU" dirty="0" smtClean="0"/>
              <a:t> структур в </a:t>
            </a:r>
            <a:r>
              <a:rPr lang="en-US" altLang="ru-RU" dirty="0" smtClean="0"/>
              <a:t>XML</a:t>
            </a:r>
            <a:endParaRPr lang="ru-RU" altLang="ru-RU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dirty="0" err="1" smtClean="0"/>
              <a:t>Класи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об'єктів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повинні</a:t>
            </a:r>
            <a:r>
              <a:rPr lang="ru-RU" altLang="ru-RU" dirty="0" smtClean="0"/>
              <a:t> бути </a:t>
            </a:r>
            <a:r>
              <a:rPr lang="ru-RU" altLang="ru-RU" dirty="0" err="1" smtClean="0"/>
              <a:t>спеціальним</a:t>
            </a:r>
            <a:r>
              <a:rPr lang="ru-RU" altLang="ru-RU" dirty="0" smtClean="0"/>
              <a:t> чином </a:t>
            </a:r>
            <a:r>
              <a:rPr lang="ru-RU" altLang="ru-RU" dirty="0" err="1" smtClean="0"/>
              <a:t>підготовлені</a:t>
            </a:r>
            <a:endParaRPr lang="ru-RU" altLang="ru-RU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dirty="0" smtClean="0"/>
              <a:t>Активно </a:t>
            </a:r>
            <a:r>
              <a:rPr lang="ru-RU" altLang="ru-RU" dirty="0" err="1" smtClean="0"/>
              <a:t>використовує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механізм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анотацій</a:t>
            </a:r>
            <a:r>
              <a:rPr lang="ru-RU" altLang="ru-RU" dirty="0" smtClean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34262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Анотація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/>
              <a:t>Анотація</a:t>
            </a:r>
            <a:r>
              <a:rPr lang="ru-RU" dirty="0"/>
              <a:t> "</a:t>
            </a:r>
            <a:r>
              <a:rPr lang="en-US" dirty="0"/>
              <a:t>annotation" </a:t>
            </a:r>
            <a:r>
              <a:rPr lang="ru-RU" dirty="0"/>
              <a:t>в </a:t>
            </a:r>
            <a:r>
              <a:rPr lang="ru-RU" dirty="0" err="1"/>
              <a:t>мові</a:t>
            </a:r>
            <a:r>
              <a:rPr lang="ru-RU" dirty="0"/>
              <a:t> </a:t>
            </a:r>
            <a:r>
              <a:rPr lang="en-US" dirty="0"/>
              <a:t>Java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спеціальна</a:t>
            </a:r>
            <a:r>
              <a:rPr lang="ru-RU" dirty="0"/>
              <a:t> форма </a:t>
            </a:r>
            <a:r>
              <a:rPr lang="ru-RU" dirty="0" err="1"/>
              <a:t>синтетичних</a:t>
            </a:r>
            <a:r>
              <a:rPr lang="ru-RU" dirty="0"/>
              <a:t> </a:t>
            </a:r>
            <a:r>
              <a:rPr lang="ru-RU" dirty="0" err="1"/>
              <a:t>метаданих</a:t>
            </a:r>
            <a:r>
              <a:rPr lang="ru-RU" dirty="0"/>
              <a:t>, яка </a:t>
            </a:r>
            <a:r>
              <a:rPr lang="ru-RU" dirty="0" err="1"/>
              <a:t>може</a:t>
            </a:r>
            <a:r>
              <a:rPr lang="ru-RU" dirty="0"/>
              <a:t> бути додана </a:t>
            </a:r>
            <a:r>
              <a:rPr lang="ru-RU" dirty="0" smtClean="0"/>
              <a:t>у </a:t>
            </a:r>
            <a:r>
              <a:rPr lang="ru-RU" dirty="0" err="1"/>
              <a:t>вихідний</a:t>
            </a:r>
            <a:r>
              <a:rPr lang="ru-RU" dirty="0"/>
              <a:t> код. </a:t>
            </a:r>
            <a:r>
              <a:rPr lang="ru-RU" dirty="0" err="1"/>
              <a:t>Анотації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для </a:t>
            </a:r>
            <a:r>
              <a:rPr lang="ru-RU" dirty="0" err="1"/>
              <a:t>аналізу</a:t>
            </a:r>
            <a:r>
              <a:rPr lang="ru-RU" dirty="0"/>
              <a:t> коду, </a:t>
            </a:r>
            <a:r>
              <a:rPr lang="ru-RU" dirty="0" err="1"/>
              <a:t>компіляції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. </a:t>
            </a:r>
            <a:r>
              <a:rPr lang="ru-RU" dirty="0" err="1"/>
              <a:t>Анотовані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пакети</a:t>
            </a:r>
            <a:r>
              <a:rPr lang="ru-RU" dirty="0"/>
              <a:t>, </a:t>
            </a:r>
            <a:r>
              <a:rPr lang="ru-RU" dirty="0" err="1"/>
              <a:t>класи</a:t>
            </a:r>
            <a:r>
              <a:rPr lang="ru-RU" dirty="0"/>
              <a:t>, </a:t>
            </a:r>
            <a:r>
              <a:rPr lang="ru-RU" dirty="0" err="1"/>
              <a:t>методи</a:t>
            </a:r>
            <a:r>
              <a:rPr lang="ru-RU" dirty="0"/>
              <a:t>, </a:t>
            </a:r>
            <a:r>
              <a:rPr lang="ru-RU" dirty="0" err="1"/>
              <a:t>змінні</a:t>
            </a:r>
            <a:r>
              <a:rPr lang="ru-RU" dirty="0"/>
              <a:t> і </a:t>
            </a:r>
            <a:r>
              <a:rPr lang="ru-RU" dirty="0" err="1"/>
              <a:t>параметри</a:t>
            </a:r>
            <a:r>
              <a:rPr lang="ru-RU" dirty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Анотація</a:t>
            </a:r>
            <a:r>
              <a:rPr lang="ru-RU" dirty="0"/>
              <a:t> </a:t>
            </a:r>
            <a:r>
              <a:rPr lang="ru-RU" dirty="0" err="1"/>
              <a:t>виконує</a:t>
            </a:r>
            <a:r>
              <a:rPr lang="ru-RU" dirty="0"/>
              <a:t> </a:t>
            </a:r>
            <a:r>
              <a:rPr lang="ru-RU" dirty="0" err="1"/>
              <a:t>наступні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необхідну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для </a:t>
            </a:r>
            <a:r>
              <a:rPr lang="ru-RU" dirty="0" err="1"/>
              <a:t>компілятора</a:t>
            </a:r>
            <a:r>
              <a:rPr lang="ru-RU" dirty="0"/>
              <a:t>;</a:t>
            </a:r>
          </a:p>
          <a:p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інструментів</a:t>
            </a:r>
            <a:r>
              <a:rPr lang="ru-RU" dirty="0"/>
              <a:t> для </a:t>
            </a:r>
            <a:r>
              <a:rPr lang="ru-RU" dirty="0" err="1"/>
              <a:t>генерації</a:t>
            </a:r>
            <a:r>
              <a:rPr lang="ru-RU" dirty="0"/>
              <a:t> </a:t>
            </a:r>
            <a:r>
              <a:rPr lang="ru-RU" dirty="0" err="1"/>
              <a:t>іншого</a:t>
            </a:r>
            <a:r>
              <a:rPr lang="ru-RU" dirty="0"/>
              <a:t> коду, </a:t>
            </a:r>
            <a:r>
              <a:rPr lang="ru-RU" dirty="0" err="1"/>
              <a:t>конфігурацій</a:t>
            </a:r>
            <a:r>
              <a:rPr lang="ru-RU" dirty="0"/>
              <a:t> і т. д .;</a:t>
            </a:r>
          </a:p>
          <a:p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використана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роботи</a:t>
            </a:r>
            <a:r>
              <a:rPr lang="ru-RU" dirty="0"/>
              <a:t> коду.</a:t>
            </a:r>
          </a:p>
        </p:txBody>
      </p:sp>
    </p:spTree>
    <p:extLst>
      <p:ext uri="{BB962C8B-B14F-4D97-AF65-F5344CB8AC3E}">
        <p14:creationId xmlns:p14="http://schemas.microsoft.com/office/powerpoint/2010/main" val="37151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Вбудовані</a:t>
            </a:r>
            <a:r>
              <a:rPr lang="ru-RU" dirty="0"/>
              <a:t> </a:t>
            </a:r>
            <a:r>
              <a:rPr lang="ru-RU" dirty="0" err="1" smtClean="0"/>
              <a:t>анотації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 smtClean="0"/>
              <a:t>Відслідковуються</a:t>
            </a:r>
            <a:r>
              <a:rPr lang="ru-RU" dirty="0" smtClean="0"/>
              <a:t> </a:t>
            </a:r>
            <a:r>
              <a:rPr lang="ru-RU" dirty="0" err="1"/>
              <a:t>середовищем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IDE і </a:t>
            </a:r>
            <a:r>
              <a:rPr lang="ru-RU" dirty="0" err="1"/>
              <a:t>застосовуються</a:t>
            </a:r>
            <a:r>
              <a:rPr lang="ru-RU" dirty="0"/>
              <a:t> до </a:t>
            </a:r>
            <a:r>
              <a:rPr lang="ru-RU" dirty="0" err="1"/>
              <a:t>java</a:t>
            </a:r>
            <a:r>
              <a:rPr lang="ru-RU" dirty="0"/>
              <a:t>-коду методу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uk-UA" dirty="0"/>
          </a:p>
          <a:p>
            <a:r>
              <a:rPr lang="ru-RU" b="1" dirty="0"/>
              <a:t>@</a:t>
            </a:r>
            <a:r>
              <a:rPr lang="ru-RU" b="1" dirty="0" err="1"/>
              <a:t>Override</a:t>
            </a:r>
            <a:r>
              <a:rPr lang="ru-RU" b="1" dirty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Перевірка</a:t>
            </a:r>
            <a:r>
              <a:rPr lang="ru-RU" dirty="0" smtClean="0"/>
              <a:t> </a:t>
            </a:r>
            <a:r>
              <a:rPr lang="ru-RU" dirty="0" err="1"/>
              <a:t>перевизначення</a:t>
            </a:r>
            <a:r>
              <a:rPr lang="ru-RU" dirty="0"/>
              <a:t> методу. </a:t>
            </a:r>
            <a:r>
              <a:rPr lang="en-US" dirty="0"/>
              <a:t>IDE </a:t>
            </a:r>
            <a:r>
              <a:rPr lang="ru-RU" dirty="0" err="1"/>
              <a:t>викликає</a:t>
            </a:r>
            <a:r>
              <a:rPr lang="ru-RU" dirty="0"/>
              <a:t> </a:t>
            </a:r>
            <a:r>
              <a:rPr lang="ru-RU" dirty="0" err="1"/>
              <a:t>попередження</a:t>
            </a:r>
            <a:r>
              <a:rPr lang="ru-RU" dirty="0"/>
              <a:t> </a:t>
            </a:r>
            <a:r>
              <a:rPr lang="ru-RU" dirty="0" err="1"/>
              <a:t>компіляції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метод не </a:t>
            </a:r>
            <a:r>
              <a:rPr lang="ru-RU" dirty="0" err="1"/>
              <a:t>знайдений</a:t>
            </a:r>
            <a:r>
              <a:rPr lang="ru-RU" dirty="0"/>
              <a:t> в </a:t>
            </a:r>
            <a:r>
              <a:rPr lang="ru-RU" dirty="0" err="1"/>
              <a:t>батьківському</a:t>
            </a:r>
            <a:r>
              <a:rPr lang="ru-RU" dirty="0"/>
              <a:t> </a:t>
            </a:r>
            <a:r>
              <a:rPr lang="ru-RU" dirty="0" err="1"/>
              <a:t>класі</a:t>
            </a:r>
            <a:r>
              <a:rPr lang="ru-RU" dirty="0"/>
              <a:t>.</a:t>
            </a:r>
          </a:p>
          <a:p>
            <a:r>
              <a:rPr lang="ru-RU" b="1" dirty="0"/>
              <a:t>@</a:t>
            </a:r>
            <a:r>
              <a:rPr lang="ru-RU" b="1" dirty="0" err="1"/>
              <a:t>Deprecated</a:t>
            </a:r>
            <a:r>
              <a:rPr lang="ru-RU" b="1" dirty="0"/>
              <a:t> 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IDE </a:t>
            </a:r>
            <a:r>
              <a:rPr lang="ru-RU" dirty="0" err="1"/>
              <a:t>зазначає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метод </a:t>
            </a:r>
            <a:r>
              <a:rPr lang="ru-RU" dirty="0" err="1"/>
              <a:t>застарів</a:t>
            </a:r>
            <a:r>
              <a:rPr lang="ru-RU" dirty="0"/>
              <a:t> і </a:t>
            </a:r>
            <a:r>
              <a:rPr lang="ru-RU" dirty="0" err="1"/>
              <a:t>викликає</a:t>
            </a:r>
            <a:r>
              <a:rPr lang="ru-RU" dirty="0"/>
              <a:t> </a:t>
            </a:r>
            <a:r>
              <a:rPr lang="ru-RU" dirty="0" err="1"/>
              <a:t>попередження</a:t>
            </a:r>
            <a:r>
              <a:rPr lang="ru-RU" dirty="0"/>
              <a:t> </a:t>
            </a:r>
            <a:r>
              <a:rPr lang="ru-RU" dirty="0" err="1"/>
              <a:t>компіляції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метод </a:t>
            </a:r>
            <a:r>
              <a:rPr lang="ru-RU" dirty="0" err="1"/>
              <a:t>використовується</a:t>
            </a:r>
            <a:r>
              <a:rPr lang="ru-RU" dirty="0"/>
              <a:t>.</a:t>
            </a:r>
          </a:p>
          <a:p>
            <a:r>
              <a:rPr lang="ru-RU" b="1" dirty="0"/>
              <a:t>@</a:t>
            </a:r>
            <a:r>
              <a:rPr lang="ru-RU" b="1" dirty="0" err="1"/>
              <a:t>SuppressWarnings</a:t>
            </a:r>
            <a:r>
              <a:rPr lang="ru-RU" b="1" dirty="0"/>
              <a:t> </a:t>
            </a:r>
            <a:r>
              <a:rPr lang="ru-RU" b="1" dirty="0" smtClean="0"/>
              <a:t>- </a:t>
            </a:r>
            <a:r>
              <a:rPr lang="ru-RU" dirty="0" err="1" smtClean="0"/>
              <a:t>Анотація</a:t>
            </a:r>
            <a:r>
              <a:rPr lang="ru-RU" dirty="0" smtClean="0"/>
              <a:t> </a:t>
            </a:r>
            <a:r>
              <a:rPr lang="ru-RU" dirty="0" err="1"/>
              <a:t>вказує</a:t>
            </a:r>
            <a:r>
              <a:rPr lang="ru-RU" dirty="0"/>
              <a:t> </a:t>
            </a:r>
            <a:r>
              <a:rPr lang="en-US" dirty="0"/>
              <a:t>IDE </a:t>
            </a:r>
            <a:r>
              <a:rPr lang="ru-RU" dirty="0" err="1"/>
              <a:t>придушити</a:t>
            </a:r>
            <a:r>
              <a:rPr lang="ru-RU" dirty="0"/>
              <a:t> </a:t>
            </a:r>
            <a:r>
              <a:rPr lang="ru-RU" dirty="0" err="1"/>
              <a:t>попередження</a:t>
            </a:r>
            <a:r>
              <a:rPr lang="ru-RU" dirty="0"/>
              <a:t> </a:t>
            </a:r>
            <a:r>
              <a:rPr lang="ru-RU" dirty="0" err="1"/>
              <a:t>компіляції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37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Анотації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застосовуються</a:t>
            </a:r>
            <a:r>
              <a:rPr lang="ru-RU" dirty="0"/>
              <a:t> до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анотацій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@Retention - </a:t>
            </a:r>
            <a:r>
              <a:rPr lang="ru-RU" dirty="0" err="1"/>
              <a:t>Визначає</a:t>
            </a:r>
            <a:r>
              <a:rPr lang="ru-RU" dirty="0"/>
              <a:t>, як </a:t>
            </a:r>
            <a:r>
              <a:rPr lang="ru-RU" dirty="0" err="1"/>
              <a:t>зазначена</a:t>
            </a:r>
            <a:r>
              <a:rPr lang="ru-RU" dirty="0"/>
              <a:t> </a:t>
            </a:r>
            <a:r>
              <a:rPr lang="ru-RU" dirty="0" err="1"/>
              <a:t>анотація</a:t>
            </a:r>
            <a:r>
              <a:rPr lang="ru-RU" dirty="0"/>
              <a:t> буде </a:t>
            </a:r>
            <a:r>
              <a:rPr lang="ru-RU" dirty="0" err="1"/>
              <a:t>зберігатися</a:t>
            </a:r>
            <a:r>
              <a:rPr lang="ru-RU" dirty="0"/>
              <a:t> - в </a:t>
            </a:r>
            <a:r>
              <a:rPr lang="ru-RU" dirty="0" err="1"/>
              <a:t>коді</a:t>
            </a:r>
            <a:r>
              <a:rPr lang="ru-RU" dirty="0"/>
              <a:t>, в </a:t>
            </a:r>
            <a:r>
              <a:rPr lang="ru-RU" dirty="0" err="1"/>
              <a:t>скомпільованому</a:t>
            </a:r>
            <a:r>
              <a:rPr lang="ru-RU" dirty="0"/>
              <a:t> </a:t>
            </a:r>
            <a:r>
              <a:rPr lang="ru-RU" dirty="0" err="1"/>
              <a:t>класі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роботи</a:t>
            </a:r>
            <a:r>
              <a:rPr lang="ru-RU" dirty="0"/>
              <a:t> коду.</a:t>
            </a:r>
          </a:p>
          <a:p>
            <a:r>
              <a:rPr lang="ru-RU" b="1" dirty="0"/>
              <a:t>@</a:t>
            </a:r>
            <a:r>
              <a:rPr lang="en-US" b="1" dirty="0"/>
              <a:t>Documented </a:t>
            </a:r>
            <a:r>
              <a:rPr lang="en-US" dirty="0"/>
              <a:t>- </a:t>
            </a:r>
            <a:r>
              <a:rPr lang="ru-RU" dirty="0" err="1"/>
              <a:t>Зазначає</a:t>
            </a:r>
            <a:r>
              <a:rPr lang="ru-RU" dirty="0"/>
              <a:t> </a:t>
            </a:r>
            <a:r>
              <a:rPr lang="ru-RU" dirty="0" err="1"/>
              <a:t>анотацію</a:t>
            </a:r>
            <a:r>
              <a:rPr lang="ru-RU" dirty="0"/>
              <a:t> для </a:t>
            </a:r>
            <a:r>
              <a:rPr lang="ru-RU" dirty="0" err="1"/>
              <a:t>включення</a:t>
            </a:r>
            <a:r>
              <a:rPr lang="ru-RU" dirty="0"/>
              <a:t> в </a:t>
            </a:r>
            <a:r>
              <a:rPr lang="ru-RU" dirty="0" err="1"/>
              <a:t>документацію</a:t>
            </a:r>
            <a:r>
              <a:rPr lang="ru-RU" dirty="0"/>
              <a:t>.</a:t>
            </a:r>
          </a:p>
          <a:p>
            <a:r>
              <a:rPr lang="ru-RU" b="1" dirty="0"/>
              <a:t>@</a:t>
            </a:r>
            <a:r>
              <a:rPr lang="en-US" b="1" dirty="0"/>
              <a:t>Target </a:t>
            </a:r>
            <a:r>
              <a:rPr lang="en-US" dirty="0"/>
              <a:t>- </a:t>
            </a:r>
            <a:r>
              <a:rPr lang="ru-RU" dirty="0" err="1"/>
              <a:t>Зазначає</a:t>
            </a:r>
            <a:r>
              <a:rPr lang="ru-RU" dirty="0"/>
              <a:t> </a:t>
            </a:r>
            <a:r>
              <a:rPr lang="ru-RU" dirty="0" err="1"/>
              <a:t>анотацію</a:t>
            </a:r>
            <a:r>
              <a:rPr lang="ru-RU" dirty="0"/>
              <a:t> як </a:t>
            </a:r>
            <a:r>
              <a:rPr lang="ru-RU" dirty="0" err="1" smtClean="0"/>
              <a:t>обмежуючу</a:t>
            </a:r>
            <a:r>
              <a:rPr lang="ru-RU" dirty="0" smtClean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en-US" dirty="0"/>
              <a:t>java-</a:t>
            </a:r>
            <a:r>
              <a:rPr lang="ru-RU" dirty="0" err="1"/>
              <a:t>анотації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до </a:t>
            </a:r>
            <a:r>
              <a:rPr lang="ru-RU" dirty="0" err="1"/>
              <a:t>неї</a:t>
            </a:r>
            <a:r>
              <a:rPr lang="ru-RU" dirty="0"/>
              <a:t> </a:t>
            </a:r>
            <a:r>
              <a:rPr lang="ru-RU" dirty="0" err="1"/>
              <a:t>застосовані</a:t>
            </a:r>
            <a:r>
              <a:rPr lang="ru-RU" dirty="0"/>
              <a:t>.</a:t>
            </a:r>
          </a:p>
          <a:p>
            <a:r>
              <a:rPr lang="ru-RU" b="1" dirty="0"/>
              <a:t>@</a:t>
            </a:r>
            <a:r>
              <a:rPr lang="en-US" b="1" dirty="0"/>
              <a:t>Inherited </a:t>
            </a:r>
            <a:r>
              <a:rPr lang="en-US" dirty="0"/>
              <a:t>- </a:t>
            </a:r>
            <a:r>
              <a:rPr lang="ru-RU" dirty="0" err="1"/>
              <a:t>Зазначає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анотація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розширена</a:t>
            </a:r>
            <a:r>
              <a:rPr lang="ru-RU" dirty="0"/>
              <a:t> </a:t>
            </a:r>
            <a:r>
              <a:rPr lang="ru-RU" dirty="0" err="1"/>
              <a:t>підкласами</a:t>
            </a:r>
            <a:r>
              <a:rPr lang="ru-RU" dirty="0"/>
              <a:t> </a:t>
            </a:r>
            <a:r>
              <a:rPr lang="ru-RU" dirty="0" err="1" smtClean="0"/>
              <a:t>анотуючого</a:t>
            </a:r>
            <a:r>
              <a:rPr lang="ru-RU" dirty="0" smtClean="0"/>
              <a:t> </a:t>
            </a:r>
            <a:r>
              <a:rPr lang="ru-RU" dirty="0" err="1"/>
              <a:t>класу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92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Синтаксис </a:t>
            </a:r>
            <a:r>
              <a:rPr lang="ru-RU" dirty="0" smtClean="0"/>
              <a:t>@</a:t>
            </a:r>
            <a:r>
              <a:rPr lang="en-US" dirty="0"/>
              <a:t>interface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229600" cy="36724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/>
              <a:t>Анотації</a:t>
            </a:r>
            <a:r>
              <a:rPr lang="ru-RU" dirty="0"/>
              <a:t> - </a:t>
            </a:r>
            <a:r>
              <a:rPr lang="ru-RU" dirty="0" err="1"/>
              <a:t>дескриптори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включаються</a:t>
            </a:r>
            <a:r>
              <a:rPr lang="ru-RU" dirty="0"/>
              <a:t> в текст </a:t>
            </a:r>
            <a:r>
              <a:rPr lang="ru-RU" dirty="0" err="1"/>
              <a:t>програми</a:t>
            </a:r>
            <a:r>
              <a:rPr lang="ru-RU" dirty="0"/>
              <a:t>, і </a:t>
            </a:r>
            <a:r>
              <a:rPr lang="ru-RU" dirty="0" err="1"/>
              <a:t>використовуються</a:t>
            </a:r>
            <a:r>
              <a:rPr lang="ru-RU" dirty="0"/>
              <a:t> для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метаданих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коду, </a:t>
            </a:r>
            <a:r>
              <a:rPr lang="ru-RU" dirty="0" err="1"/>
              <a:t>необхідних</a:t>
            </a:r>
            <a:r>
              <a:rPr lang="ru-RU" dirty="0"/>
              <a:t> на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етапах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 </a:t>
            </a:r>
            <a:r>
              <a:rPr lang="ru-RU" dirty="0" err="1"/>
              <a:t>програми</a:t>
            </a:r>
            <a:r>
              <a:rPr lang="ru-RU" dirty="0"/>
              <a:t>. </a:t>
            </a:r>
            <a:r>
              <a:rPr lang="ru-RU" dirty="0" err="1"/>
              <a:t>Інформація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зберігається</a:t>
            </a:r>
            <a:r>
              <a:rPr lang="ru-RU" dirty="0"/>
              <a:t> в </a:t>
            </a:r>
            <a:r>
              <a:rPr lang="ru-RU" dirty="0" err="1"/>
              <a:t>анотаціях</a:t>
            </a:r>
            <a:r>
              <a:rPr lang="ru-RU" dirty="0"/>
              <a:t>,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використовуватися</a:t>
            </a:r>
            <a:r>
              <a:rPr lang="ru-RU" dirty="0"/>
              <a:t> </a:t>
            </a:r>
            <a:r>
              <a:rPr lang="ru-RU" dirty="0" err="1"/>
              <a:t>відповідними</a:t>
            </a:r>
            <a:r>
              <a:rPr lang="ru-RU" dirty="0"/>
              <a:t> </a:t>
            </a:r>
            <a:r>
              <a:rPr lang="ru-RU" dirty="0" err="1" smtClean="0"/>
              <a:t>обрабниками</a:t>
            </a:r>
            <a:r>
              <a:rPr lang="ru-RU" dirty="0" smtClean="0"/>
              <a:t>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необхідних</a:t>
            </a:r>
            <a:r>
              <a:rPr lang="ru-RU" dirty="0"/>
              <a:t> </a:t>
            </a:r>
            <a:r>
              <a:rPr lang="ru-RU" dirty="0" err="1"/>
              <a:t>допоміжних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для </a:t>
            </a:r>
            <a:r>
              <a:rPr lang="ru-RU" dirty="0" err="1"/>
              <a:t>маркування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полів</a:t>
            </a:r>
            <a:r>
              <a:rPr lang="ru-RU" dirty="0"/>
              <a:t> і т.д. </a:t>
            </a:r>
            <a:r>
              <a:rPr lang="ru-RU" dirty="0" err="1"/>
              <a:t>Тобто</a:t>
            </a:r>
            <a:r>
              <a:rPr lang="ru-RU" dirty="0"/>
              <a:t>, </a:t>
            </a:r>
            <a:r>
              <a:rPr lang="ru-RU" dirty="0" err="1"/>
              <a:t>анотації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застосовані</a:t>
            </a:r>
            <a:r>
              <a:rPr lang="ru-RU" dirty="0"/>
              <a:t> до </a:t>
            </a:r>
            <a:r>
              <a:rPr lang="ru-RU" dirty="0" err="1"/>
              <a:t>декларацій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полів</a:t>
            </a:r>
            <a:r>
              <a:rPr lang="ru-RU" dirty="0"/>
              <a:t>, </a:t>
            </a:r>
            <a:r>
              <a:rPr lang="ru-RU" dirty="0" err="1" smtClean="0"/>
              <a:t>методів</a:t>
            </a:r>
            <a:r>
              <a:rPr lang="ru-RU" dirty="0" smtClean="0"/>
              <a:t> і т.д.</a:t>
            </a:r>
            <a:endParaRPr lang="ru-RU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dirty="0"/>
              <a:t>Для </a:t>
            </a:r>
            <a:r>
              <a:rPr lang="ru-RU" dirty="0" err="1"/>
              <a:t>опису</a:t>
            </a:r>
            <a:r>
              <a:rPr lang="ru-RU" dirty="0"/>
              <a:t> </a:t>
            </a:r>
            <a:r>
              <a:rPr lang="ru-RU" dirty="0" err="1"/>
              <a:t>нової</a:t>
            </a:r>
            <a:r>
              <a:rPr lang="ru-RU" dirty="0"/>
              <a:t> </a:t>
            </a:r>
            <a:r>
              <a:rPr lang="ru-RU" dirty="0" err="1"/>
              <a:t>анотації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dirty="0" err="1"/>
              <a:t>ключове</a:t>
            </a:r>
            <a:r>
              <a:rPr lang="ru-RU" dirty="0"/>
              <a:t> слово </a:t>
            </a:r>
            <a:r>
              <a:rPr lang="ru-RU" b="1" dirty="0"/>
              <a:t>@</a:t>
            </a:r>
            <a:r>
              <a:rPr lang="en-US" b="1" dirty="0"/>
              <a:t>interface</a:t>
            </a:r>
            <a:r>
              <a:rPr lang="en-US" dirty="0"/>
              <a:t>. </a:t>
            </a:r>
            <a:r>
              <a:rPr lang="ru-RU" dirty="0" err="1"/>
              <a:t>наприклад</a:t>
            </a:r>
            <a:r>
              <a:rPr lang="ru-RU" dirty="0"/>
              <a:t>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39952" y="3645024"/>
            <a:ext cx="4608512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8"/>
                <a:cs typeface="Arial" pitchFamily="34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8"/>
                <a:cs typeface="Arial" pitchFamily="34" charset="0"/>
              </a:rPr>
              <a:t>interface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8"/>
                <a:cs typeface="Arial" pitchFamily="34" charset="0"/>
              </a:rPr>
              <a:t>Description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8"/>
                <a:cs typeface="Arial" pitchFamily="34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title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();</a:t>
            </a:r>
            <a:endParaRPr lang="ru-RU" altLang="ru-RU" sz="2000" dirty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version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default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8"/>
                <a:cs typeface="Arial" pitchFamily="34" charset="0"/>
              </a:rPr>
              <a:t>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8"/>
                <a:cs typeface="Arial" pitchFamily="34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();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95445" y="5301208"/>
            <a:ext cx="5585183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8"/>
                <a:cs typeface="Arial" pitchFamily="34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8"/>
                <a:cs typeface="Arial" pitchFamily="34" charset="0"/>
              </a:rPr>
              <a:t>Description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title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title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version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8"/>
                <a:cs typeface="Arial" pitchFamily="34" charset="0"/>
              </a:rPr>
              <a:t>2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endParaRPr lang="ru-RU" altLang="ru-RU" sz="2000" dirty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8"/>
                <a:cs typeface="Arial" pitchFamily="34" charset="0"/>
              </a:rPr>
              <a:t>Sample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8"/>
                <a:cs typeface="Arial" pitchFamily="34" charset="0"/>
              </a:rPr>
              <a:t>	// 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940152" y="5445224"/>
            <a:ext cx="32757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Приклад </a:t>
            </a:r>
            <a:r>
              <a:rPr lang="ru-RU" sz="2400" dirty="0" err="1"/>
              <a:t>використання</a:t>
            </a:r>
            <a:r>
              <a:rPr lang="ru-RU" sz="2400" dirty="0"/>
              <a:t> </a:t>
            </a:r>
            <a:endParaRPr lang="ru-RU" sz="2400" dirty="0" smtClean="0"/>
          </a:p>
          <a:p>
            <a:r>
              <a:rPr lang="ru-RU" sz="2400" dirty="0" err="1" smtClean="0"/>
              <a:t>анотації</a:t>
            </a:r>
            <a:r>
              <a:rPr lang="ru-RU" sz="2400" dirty="0" smtClean="0"/>
              <a:t> </a:t>
            </a:r>
            <a:r>
              <a:rPr lang="en-US" sz="2400" dirty="0"/>
              <a:t>Description: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337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err="1" smtClean="0"/>
              <a:t>Відмінності</a:t>
            </a:r>
            <a:r>
              <a:rPr lang="ru-RU" altLang="ru-RU" dirty="0" smtClean="0"/>
              <a:t> </a:t>
            </a:r>
            <a:r>
              <a:rPr lang="en-US" altLang="ru-RU" dirty="0" smtClean="0"/>
              <a:t>XML </a:t>
            </a:r>
            <a:r>
              <a:rPr lang="ru-RU" altLang="ru-RU" dirty="0" err="1" smtClean="0"/>
              <a:t>від</a:t>
            </a:r>
            <a:r>
              <a:rPr lang="ru-RU" altLang="ru-RU" dirty="0" smtClean="0"/>
              <a:t> </a:t>
            </a:r>
            <a:r>
              <a:rPr lang="en-US" altLang="ru-RU" dirty="0" smtClean="0"/>
              <a:t>HTML</a:t>
            </a:r>
            <a:endParaRPr lang="ru-RU" altLang="ru-RU" dirty="0" smtClean="0"/>
          </a:p>
        </p:txBody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ru-RU" sz="2800" dirty="0" smtClean="0"/>
              <a:t>XML </a:t>
            </a:r>
            <a:r>
              <a:rPr lang="ru-RU" altLang="ru-RU" sz="2800" dirty="0" err="1" smtClean="0"/>
              <a:t>чутливий</a:t>
            </a:r>
            <a:r>
              <a:rPr lang="ru-RU" altLang="ru-RU" sz="2800" dirty="0" smtClean="0"/>
              <a:t> до </a:t>
            </a:r>
            <a:r>
              <a:rPr lang="ru-RU" altLang="ru-RU" sz="2800" dirty="0" err="1" smtClean="0"/>
              <a:t>регістру</a:t>
            </a:r>
            <a:endParaRPr lang="ru-RU" altLang="ru-RU" sz="2800" dirty="0" smtClean="0"/>
          </a:p>
          <a:p>
            <a:pPr algn="l" rtl="0" eaLnBrk="1" hangingPunct="1">
              <a:lnSpc>
                <a:spcPct val="90000"/>
              </a:lnSpc>
              <a:spcBef>
                <a:spcPct val="70000"/>
              </a:spcBef>
            </a:pPr>
            <a:r>
              <a:rPr lang="ru-RU" altLang="ru-RU" sz="2800" dirty="0" smtClean="0"/>
              <a:t>В </a:t>
            </a:r>
            <a:r>
              <a:rPr lang="en-US" altLang="ru-RU" sz="2800" dirty="0" smtClean="0"/>
              <a:t>XML </a:t>
            </a:r>
            <a:r>
              <a:rPr lang="ru-RU" altLang="ru-RU" sz="2800" dirty="0" err="1" smtClean="0"/>
              <a:t>потрібно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закривати</a:t>
            </a:r>
            <a:r>
              <a:rPr lang="ru-RU" altLang="ru-RU" sz="2800" dirty="0" smtClean="0"/>
              <a:t> теги</a:t>
            </a:r>
          </a:p>
          <a:p>
            <a:pPr algn="l" rtl="0" eaLnBrk="1" hangingPunct="1">
              <a:lnSpc>
                <a:spcPct val="90000"/>
              </a:lnSpc>
              <a:spcBef>
                <a:spcPct val="70000"/>
              </a:spcBef>
            </a:pPr>
            <a:r>
              <a:rPr lang="ru-RU" altLang="ru-RU" sz="2800" dirty="0" smtClean="0"/>
              <a:t>В </a:t>
            </a:r>
            <a:r>
              <a:rPr lang="en-US" altLang="ru-RU" sz="2800" dirty="0" smtClean="0"/>
              <a:t>XML </a:t>
            </a:r>
            <a:r>
              <a:rPr lang="ru-RU" altLang="ru-RU" sz="2800" dirty="0" smtClean="0"/>
              <a:t>часто </a:t>
            </a:r>
            <a:r>
              <a:rPr lang="ru-RU" altLang="ru-RU" sz="2800" dirty="0" err="1" smtClean="0"/>
              <a:t>зустрічаються</a:t>
            </a:r>
            <a:r>
              <a:rPr lang="ru-RU" altLang="ru-RU" sz="2800" dirty="0" smtClean="0"/>
              <a:t> теги,</a:t>
            </a:r>
            <a:r>
              <a:rPr lang="en-US" altLang="ru-RU" sz="2800" dirty="0" smtClean="0"/>
              <a:t> </a:t>
            </a:r>
            <a:r>
              <a:rPr lang="uk-UA" altLang="ru-RU" sz="2800" dirty="0" smtClean="0"/>
              <a:t>що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одночасно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відкривають</a:t>
            </a:r>
            <a:r>
              <a:rPr lang="ru-RU" altLang="ru-RU" sz="2800" dirty="0" smtClean="0"/>
              <a:t> та </a:t>
            </a:r>
            <a:r>
              <a:rPr lang="ru-RU" altLang="ru-RU" sz="2800" dirty="0" err="1" smtClean="0"/>
              <a:t>закривають</a:t>
            </a:r>
            <a:r>
              <a:rPr lang="ru-RU" altLang="ru-RU" sz="2800" dirty="0" smtClean="0"/>
              <a:t/>
            </a:r>
            <a:br>
              <a:rPr lang="ru-RU" altLang="ru-RU" sz="2800" dirty="0" smtClean="0"/>
            </a:br>
            <a:r>
              <a:rPr lang="ru-RU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&lt;</a:t>
            </a:r>
            <a:r>
              <a:rPr lang="ru-RU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Img</a:t>
            </a:r>
            <a:r>
              <a:rPr lang="ru-RU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src</a:t>
            </a:r>
            <a:r>
              <a:rPr lang="ru-RU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 = "coffeecup.png" /&gt;</a:t>
            </a:r>
          </a:p>
          <a:p>
            <a:pPr algn="l" rtl="0" eaLnBrk="1" hangingPunct="1">
              <a:lnSpc>
                <a:spcPct val="90000"/>
              </a:lnSpc>
              <a:spcBef>
                <a:spcPct val="70000"/>
              </a:spcBef>
            </a:pPr>
            <a:r>
              <a:rPr lang="ru-RU" altLang="ru-RU" sz="2800" dirty="0" smtClean="0"/>
              <a:t>В </a:t>
            </a:r>
            <a:r>
              <a:rPr lang="en-US" altLang="ru-RU" sz="2800" dirty="0" smtClean="0"/>
              <a:t>XML </a:t>
            </a:r>
            <a:r>
              <a:rPr lang="ru-RU" altLang="ru-RU" sz="2800" dirty="0" err="1" smtClean="0"/>
              <a:t>значення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атрибутів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повинні</a:t>
            </a:r>
            <a:r>
              <a:rPr lang="ru-RU" altLang="ru-RU" sz="2800" dirty="0" smtClean="0"/>
              <a:t> бути </a:t>
            </a:r>
            <a:r>
              <a:rPr lang="ru-RU" altLang="ru-RU" sz="2800" dirty="0" err="1" smtClean="0"/>
              <a:t>укладені</a:t>
            </a:r>
            <a:r>
              <a:rPr lang="ru-RU" altLang="ru-RU" sz="2800" dirty="0" smtClean="0"/>
              <a:t> в лапки</a:t>
            </a:r>
          </a:p>
          <a:p>
            <a:pPr algn="l" rtl="0" eaLnBrk="1" hangingPunct="1">
              <a:lnSpc>
                <a:spcPct val="90000"/>
              </a:lnSpc>
              <a:spcBef>
                <a:spcPct val="70000"/>
              </a:spcBef>
            </a:pPr>
            <a:r>
              <a:rPr lang="ru-RU" altLang="ru-RU" sz="2800" dirty="0" smtClean="0"/>
              <a:t>В </a:t>
            </a:r>
            <a:r>
              <a:rPr lang="en-US" altLang="ru-RU" sz="2800" dirty="0" smtClean="0"/>
              <a:t>XML </a:t>
            </a:r>
            <a:r>
              <a:rPr lang="ru-RU" altLang="ru-RU" sz="2800" dirty="0" err="1" smtClean="0"/>
              <a:t>всі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атрибути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повинні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мати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значення</a:t>
            </a:r>
            <a:endParaRPr lang="ru-RU" alt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682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Анотація</a:t>
            </a:r>
            <a:r>
              <a:rPr lang="ru-RU" dirty="0" smtClean="0"/>
              <a:t> </a:t>
            </a:r>
            <a:r>
              <a:rPr lang="ru-RU" dirty="0"/>
              <a:t>з параметрами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3273" y="692696"/>
            <a:ext cx="5570756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import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java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lang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annotation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.*;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8"/>
                <a:cs typeface="Arial" pitchFamily="34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8"/>
                <a:cs typeface="Arial" pitchFamily="34" charset="0"/>
              </a:rPr>
              <a:t>Target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8"/>
                <a:cs typeface="Arial" pitchFamily="34" charset="0"/>
              </a:rPr>
              <a:t>ElementType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FIELD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8"/>
                <a:cs typeface="Arial" pitchFamily="34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8"/>
                <a:cs typeface="Arial" pitchFamily="34" charset="0"/>
              </a:rPr>
              <a:t>Retention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8"/>
                <a:cs typeface="Arial" pitchFamily="34" charset="0"/>
              </a:rPr>
              <a:t>RetentionPolicy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RUNTIME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endParaRPr lang="ru-RU" altLang="ru-RU" sz="2000" dirty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8"/>
                <a:cs typeface="Arial" pitchFamily="34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8"/>
                <a:cs typeface="Arial" pitchFamily="34" charset="0"/>
              </a:rPr>
              <a:t>interface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8"/>
                <a:cs typeface="Arial" pitchFamily="34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endParaRPr lang="ru-RU" altLang="ru-RU" sz="2000" dirty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8"/>
                <a:cs typeface="Arial" pitchFamily="34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();</a:t>
            </a:r>
            <a:endParaRPr lang="ru-RU" altLang="ru-RU" sz="2000" dirty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8"/>
                <a:cs typeface="Arial" pitchFamily="34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default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3573016"/>
            <a:ext cx="88204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 </a:t>
            </a:r>
            <a:r>
              <a:rPr lang="ru-RU" sz="2000" dirty="0" err="1"/>
              <a:t>даному</a:t>
            </a:r>
            <a:r>
              <a:rPr lang="ru-RU" sz="2000" dirty="0"/>
              <a:t> </a:t>
            </a:r>
            <a:r>
              <a:rPr lang="ru-RU" sz="2000" dirty="0" err="1"/>
              <a:t>прикладі</a:t>
            </a:r>
            <a:r>
              <a:rPr lang="ru-RU" sz="2000" dirty="0"/>
              <a:t> </a:t>
            </a:r>
            <a:r>
              <a:rPr lang="ru-RU" sz="2000" dirty="0" err="1"/>
              <a:t>анотація</a:t>
            </a:r>
            <a:r>
              <a:rPr lang="ru-RU" sz="2000" dirty="0"/>
              <a:t> </a:t>
            </a:r>
            <a:r>
              <a:rPr lang="ru-RU" sz="2000" dirty="0" err="1"/>
              <a:t>включає</a:t>
            </a:r>
            <a:r>
              <a:rPr lang="ru-RU" sz="2000" dirty="0"/>
              <a:t> в себе </a:t>
            </a:r>
            <a:r>
              <a:rPr lang="ru-RU" sz="2000" dirty="0" err="1"/>
              <a:t>кілька</a:t>
            </a:r>
            <a:r>
              <a:rPr lang="ru-RU" sz="2000" dirty="0"/>
              <a:t> </a:t>
            </a:r>
            <a:r>
              <a:rPr lang="ru-RU" sz="2000" dirty="0" err="1"/>
              <a:t>полів</a:t>
            </a:r>
            <a:r>
              <a:rPr lang="ru-RU" sz="2000" dirty="0"/>
              <a:t> (</a:t>
            </a:r>
            <a:r>
              <a:rPr lang="en-US" sz="2000" dirty="0"/>
              <a:t>name, type),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задати</a:t>
            </a:r>
            <a:r>
              <a:rPr lang="ru-RU" sz="2000" dirty="0"/>
              <a:t> як </a:t>
            </a:r>
            <a:r>
              <a:rPr lang="ru-RU" sz="2000" dirty="0" err="1"/>
              <a:t>обов'язковими</a:t>
            </a:r>
            <a:r>
              <a:rPr lang="ru-RU" sz="2000" dirty="0"/>
              <a:t>, так і </a:t>
            </a:r>
            <a:r>
              <a:rPr lang="ru-RU" sz="2000" dirty="0" err="1"/>
              <a:t>необов'язковими</a:t>
            </a:r>
            <a:r>
              <a:rPr lang="ru-RU" sz="2000" dirty="0"/>
              <a:t>. В </a:t>
            </a:r>
            <a:r>
              <a:rPr lang="ru-RU" sz="2000" dirty="0" err="1"/>
              <a:t>останньому</a:t>
            </a:r>
            <a:r>
              <a:rPr lang="ru-RU" sz="2000" dirty="0"/>
              <a:t> </a:t>
            </a:r>
            <a:r>
              <a:rPr lang="ru-RU" sz="2000" dirty="0" err="1"/>
              <a:t>випадку</a:t>
            </a:r>
            <a:r>
              <a:rPr lang="ru-RU" sz="2000" dirty="0"/>
              <a:t> </a:t>
            </a:r>
            <a:r>
              <a:rPr lang="ru-RU" sz="2000" dirty="0" err="1"/>
              <a:t>підставляється</a:t>
            </a:r>
            <a:r>
              <a:rPr lang="ru-RU" sz="2000" dirty="0"/>
              <a:t> </a:t>
            </a:r>
            <a:r>
              <a:rPr lang="en-US" sz="2000" dirty="0"/>
              <a:t>default </a:t>
            </a:r>
            <a:r>
              <a:rPr lang="ru-RU" sz="2000" dirty="0" err="1"/>
              <a:t>значення</a:t>
            </a:r>
            <a:r>
              <a:rPr lang="ru-RU" sz="2000" dirty="0"/>
              <a:t> поля.</a:t>
            </a:r>
          </a:p>
          <a:p>
            <a:endParaRPr lang="ru-RU" sz="2000" dirty="0"/>
          </a:p>
          <a:p>
            <a:r>
              <a:rPr lang="ru-RU" sz="2000" dirty="0"/>
              <a:t>З синтаксису </a:t>
            </a:r>
            <a:r>
              <a:rPr lang="ru-RU" sz="2000" dirty="0" err="1"/>
              <a:t>анотації</a:t>
            </a:r>
            <a:r>
              <a:rPr lang="ru-RU" sz="2000" dirty="0"/>
              <a:t> </a:t>
            </a:r>
            <a:r>
              <a:rPr lang="ru-RU" sz="2000" dirty="0" err="1"/>
              <a:t>випливає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саму </a:t>
            </a:r>
            <a:r>
              <a:rPr lang="ru-RU" sz="2000" dirty="0" err="1"/>
              <a:t>анотацію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Позначити</a:t>
            </a:r>
            <a:r>
              <a:rPr lang="ru-RU" sz="2000" dirty="0"/>
              <a:t> </a:t>
            </a:r>
            <a:r>
              <a:rPr lang="ru-RU" sz="2000" dirty="0" err="1"/>
              <a:t>декількома</a:t>
            </a:r>
            <a:r>
              <a:rPr lang="ru-RU" sz="2000" dirty="0"/>
              <a:t> параметрами. В </a:t>
            </a:r>
            <a:r>
              <a:rPr lang="ru-RU" sz="2000" dirty="0" err="1"/>
              <a:t>якості</a:t>
            </a:r>
            <a:r>
              <a:rPr lang="ru-RU" sz="2000" dirty="0"/>
              <a:t> </a:t>
            </a:r>
            <a:r>
              <a:rPr lang="ru-RU" sz="2000" dirty="0" err="1"/>
              <a:t>типів</a:t>
            </a:r>
            <a:r>
              <a:rPr lang="ru-RU" sz="2000" dirty="0"/>
              <a:t> </a:t>
            </a:r>
            <a:r>
              <a:rPr lang="ru-RU" sz="2000" dirty="0" err="1"/>
              <a:t>параметрів</a:t>
            </a:r>
            <a:r>
              <a:rPr lang="ru-RU" sz="2000" dirty="0"/>
              <a:t> </a:t>
            </a:r>
            <a:r>
              <a:rPr lang="ru-RU" sz="2000" dirty="0" err="1"/>
              <a:t>анотації</a:t>
            </a:r>
            <a:r>
              <a:rPr lang="ru-RU" sz="2000" dirty="0"/>
              <a:t> </a:t>
            </a:r>
            <a:r>
              <a:rPr lang="ru-RU" sz="2000" dirty="0" err="1"/>
              <a:t>можуть</a:t>
            </a:r>
            <a:r>
              <a:rPr lang="ru-RU" sz="2000" dirty="0"/>
              <a:t> </a:t>
            </a:r>
            <a:r>
              <a:rPr lang="ru-RU" sz="2000" dirty="0" err="1"/>
              <a:t>використовуватися</a:t>
            </a:r>
            <a:r>
              <a:rPr lang="ru-RU" sz="2000" dirty="0"/>
              <a:t> </a:t>
            </a:r>
            <a:r>
              <a:rPr lang="ru-RU" sz="2000" dirty="0" err="1"/>
              <a:t>тільки</a:t>
            </a:r>
            <a:r>
              <a:rPr lang="ru-RU" sz="2000" dirty="0"/>
              <a:t> </a:t>
            </a:r>
            <a:r>
              <a:rPr lang="ru-RU" sz="2000" dirty="0" err="1"/>
              <a:t>примітивні</a:t>
            </a:r>
            <a:r>
              <a:rPr lang="ru-RU" sz="2000" dirty="0"/>
              <a:t> </a:t>
            </a:r>
            <a:r>
              <a:rPr lang="ru-RU" sz="2000" dirty="0" err="1"/>
              <a:t>типи</a:t>
            </a:r>
            <a:r>
              <a:rPr lang="ru-RU" sz="2000" dirty="0"/>
              <a:t>, </a:t>
            </a:r>
            <a:r>
              <a:rPr lang="ru-RU" sz="2000" dirty="0" err="1"/>
              <a:t>перерахування</a:t>
            </a:r>
            <a:r>
              <a:rPr lang="ru-RU" sz="2000" dirty="0"/>
              <a:t> та </a:t>
            </a:r>
            <a:r>
              <a:rPr lang="ru-RU" sz="2000" dirty="0" err="1"/>
              <a:t>клас</a:t>
            </a:r>
            <a:r>
              <a:rPr lang="ru-RU" sz="2000" dirty="0"/>
              <a:t> </a:t>
            </a:r>
            <a:r>
              <a:rPr lang="en-US" sz="2000" dirty="0"/>
              <a:t>String. </a:t>
            </a:r>
            <a:r>
              <a:rPr lang="ru-RU" sz="2000" dirty="0" err="1"/>
              <a:t>Якщо</a:t>
            </a:r>
            <a:r>
              <a:rPr lang="ru-RU" sz="2000" dirty="0"/>
              <a:t> у </a:t>
            </a:r>
            <a:r>
              <a:rPr lang="ru-RU" sz="2000" dirty="0" err="1"/>
              <a:t>анотації</a:t>
            </a:r>
            <a:r>
              <a:rPr lang="ru-RU" sz="2000" dirty="0"/>
              <a:t> </a:t>
            </a:r>
            <a:r>
              <a:rPr lang="ru-RU" sz="2000" dirty="0" err="1"/>
              <a:t>немає</a:t>
            </a:r>
            <a:r>
              <a:rPr lang="ru-RU" sz="2000" dirty="0"/>
              <a:t> </a:t>
            </a:r>
            <a:r>
              <a:rPr lang="ru-RU" sz="2000" dirty="0" err="1"/>
              <a:t>елементів</a:t>
            </a:r>
            <a:r>
              <a:rPr lang="ru-RU" sz="2000" dirty="0"/>
              <a:t>,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називають</a:t>
            </a:r>
            <a:r>
              <a:rPr lang="ru-RU" sz="2000" dirty="0"/>
              <a:t> маркером (</a:t>
            </a:r>
            <a:r>
              <a:rPr lang="en-US" sz="2000" dirty="0"/>
              <a:t>marker annotation type). </a:t>
            </a:r>
            <a:r>
              <a:rPr lang="ru-RU" sz="2000" dirty="0"/>
              <a:t>В </a:t>
            </a:r>
            <a:r>
              <a:rPr lang="ru-RU" sz="2000" dirty="0" err="1"/>
              <a:t>цьому</a:t>
            </a:r>
            <a:r>
              <a:rPr lang="ru-RU" sz="2000" dirty="0"/>
              <a:t> </a:t>
            </a:r>
            <a:r>
              <a:rPr lang="ru-RU" sz="2000" dirty="0" err="1"/>
              <a:t>випадку</a:t>
            </a:r>
            <a:r>
              <a:rPr lang="ru-RU" sz="2000" dirty="0"/>
              <a:t> при </a:t>
            </a:r>
            <a:r>
              <a:rPr lang="ru-RU" sz="2000" dirty="0" err="1"/>
              <a:t>використанні</a:t>
            </a:r>
            <a:r>
              <a:rPr lang="ru-RU" sz="2000" dirty="0"/>
              <a:t> </a:t>
            </a:r>
            <a:r>
              <a:rPr lang="ru-RU" sz="2000" dirty="0" err="1"/>
              <a:t>анотації</a:t>
            </a:r>
            <a:r>
              <a:rPr lang="ru-RU" sz="2000" dirty="0"/>
              <a:t> </a:t>
            </a:r>
            <a:r>
              <a:rPr lang="ru-RU" sz="2000" dirty="0" err="1"/>
              <a:t>круглі</a:t>
            </a:r>
            <a:r>
              <a:rPr lang="ru-RU" sz="2000" dirty="0"/>
              <a:t> дужки </a:t>
            </a:r>
            <a:r>
              <a:rPr lang="ru-RU" sz="2000" dirty="0" err="1"/>
              <a:t>можна</a:t>
            </a:r>
            <a:r>
              <a:rPr lang="ru-RU" sz="2000" dirty="0"/>
              <a:t> не </a:t>
            </a:r>
            <a:r>
              <a:rPr lang="ru-RU" sz="2000" dirty="0" err="1"/>
              <a:t>писати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37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Параметри</a:t>
            </a:r>
            <a:r>
              <a:rPr lang="ru-RU" dirty="0" smtClean="0"/>
              <a:t> </a:t>
            </a:r>
            <a:r>
              <a:rPr lang="ru-RU" dirty="0" err="1" smtClean="0"/>
              <a:t>анотації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678" y="1412776"/>
            <a:ext cx="8822810" cy="25488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1. </a:t>
            </a:r>
            <a:r>
              <a:rPr lang="ru-RU" dirty="0" err="1" smtClean="0"/>
              <a:t>Анотація</a:t>
            </a:r>
            <a:r>
              <a:rPr lang="ru-RU" dirty="0" smtClean="0"/>
              <a:t> </a:t>
            </a:r>
            <a:r>
              <a:rPr lang="ru-RU" b="1" dirty="0" smtClean="0"/>
              <a:t>@</a:t>
            </a:r>
            <a:r>
              <a:rPr lang="en-US" b="1" dirty="0" smtClean="0"/>
              <a:t>Retention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 smtClean="0"/>
              <a:t>визначити</a:t>
            </a:r>
            <a:r>
              <a:rPr lang="ru-RU" dirty="0" smtClean="0"/>
              <a:t> </a:t>
            </a:r>
            <a:r>
              <a:rPr lang="ru-RU" dirty="0" err="1" smtClean="0"/>
              <a:t>життєвий</a:t>
            </a:r>
            <a:r>
              <a:rPr lang="ru-RU" dirty="0" smtClean="0"/>
              <a:t> цикл </a:t>
            </a:r>
            <a:r>
              <a:rPr lang="ru-RU" dirty="0" err="1" smtClean="0"/>
              <a:t>анотації</a:t>
            </a:r>
            <a:r>
              <a:rPr lang="ru-RU" dirty="0" smtClean="0"/>
              <a:t>: </a:t>
            </a:r>
            <a:r>
              <a:rPr lang="ru-RU" dirty="0" err="1" smtClean="0"/>
              <a:t>чи</a:t>
            </a:r>
            <a:r>
              <a:rPr lang="ru-RU" dirty="0" smtClean="0"/>
              <a:t> буде вона </a:t>
            </a:r>
            <a:r>
              <a:rPr lang="ru-RU" dirty="0" err="1" smtClean="0"/>
              <a:t>тільки</a:t>
            </a:r>
            <a:r>
              <a:rPr lang="ru-RU" dirty="0" smtClean="0"/>
              <a:t> в </a:t>
            </a:r>
            <a:r>
              <a:rPr lang="ru-RU" dirty="0" err="1" smtClean="0"/>
              <a:t>вихідному</a:t>
            </a:r>
            <a:r>
              <a:rPr lang="ru-RU" dirty="0" smtClean="0"/>
              <a:t> </a:t>
            </a:r>
            <a:r>
              <a:rPr lang="ru-RU" dirty="0" err="1" smtClean="0"/>
              <a:t>коді</a:t>
            </a:r>
            <a:r>
              <a:rPr lang="ru-RU" dirty="0" smtClean="0"/>
              <a:t>, </a:t>
            </a:r>
            <a:r>
              <a:rPr lang="ru-RU" dirty="0" err="1" smtClean="0"/>
              <a:t>чи</a:t>
            </a:r>
            <a:r>
              <a:rPr lang="ru-RU" dirty="0" smtClean="0"/>
              <a:t> в </a:t>
            </a:r>
            <a:r>
              <a:rPr lang="ru-RU" dirty="0" err="1" smtClean="0"/>
              <a:t>скомпільованому</a:t>
            </a:r>
            <a:r>
              <a:rPr lang="ru-RU" dirty="0" smtClean="0"/>
              <a:t> </a:t>
            </a:r>
            <a:r>
              <a:rPr lang="ru-RU" dirty="0" err="1" smtClean="0"/>
              <a:t>файлі</a:t>
            </a:r>
            <a:r>
              <a:rPr lang="ru-RU" dirty="0" smtClean="0"/>
              <a:t>, </a:t>
            </a:r>
            <a:r>
              <a:rPr lang="ru-RU" dirty="0" err="1" smtClean="0"/>
              <a:t>або</a:t>
            </a:r>
            <a:r>
              <a:rPr lang="ru-RU" dirty="0" smtClean="0"/>
              <a:t> вона буде </a:t>
            </a:r>
            <a:r>
              <a:rPr lang="ru-RU" dirty="0" err="1" smtClean="0"/>
              <a:t>також</a:t>
            </a:r>
            <a:r>
              <a:rPr lang="ru-RU" dirty="0" smtClean="0"/>
              <a:t> видна і в </a:t>
            </a:r>
            <a:r>
              <a:rPr lang="ru-RU" dirty="0" err="1" smtClean="0"/>
              <a:t>процесі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. </a:t>
            </a:r>
            <a:r>
              <a:rPr lang="ru-RU" dirty="0" err="1" smtClean="0"/>
              <a:t>Вибір</a:t>
            </a:r>
            <a:r>
              <a:rPr lang="ru-RU" dirty="0" smtClean="0"/>
              <a:t> </a:t>
            </a:r>
            <a:r>
              <a:rPr lang="ru-RU" dirty="0" err="1" smtClean="0"/>
              <a:t>потрібного</a:t>
            </a:r>
            <a:r>
              <a:rPr lang="ru-RU" dirty="0" smtClean="0"/>
              <a:t> типу </a:t>
            </a:r>
            <a:r>
              <a:rPr lang="ru-RU" dirty="0" err="1" smtClean="0"/>
              <a:t>анотації</a:t>
            </a:r>
            <a:r>
              <a:rPr lang="ru-RU" dirty="0" smtClean="0"/>
              <a:t> @</a:t>
            </a:r>
            <a:r>
              <a:rPr lang="en-US" dirty="0" smtClean="0"/>
              <a:t>Retention </a:t>
            </a:r>
            <a:r>
              <a:rPr lang="ru-RU" dirty="0" err="1" smtClean="0"/>
              <a:t>залежить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того, як буде </a:t>
            </a:r>
            <a:r>
              <a:rPr lang="ru-RU" dirty="0" err="1" smtClean="0"/>
              <a:t>використовуватися</a:t>
            </a:r>
            <a:r>
              <a:rPr lang="ru-RU" dirty="0" smtClean="0"/>
              <a:t> </a:t>
            </a:r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 err="1" smtClean="0"/>
              <a:t>анотація</a:t>
            </a:r>
            <a:r>
              <a:rPr lang="ru-RU" dirty="0" smtClean="0"/>
              <a:t>. </a:t>
            </a:r>
            <a:r>
              <a:rPr lang="ru-RU" dirty="0" err="1" smtClean="0"/>
              <a:t>Наприклад</a:t>
            </a:r>
            <a:r>
              <a:rPr lang="ru-RU" dirty="0" smtClean="0"/>
              <a:t>, </a:t>
            </a:r>
            <a:r>
              <a:rPr lang="ru-RU" dirty="0" err="1" smtClean="0"/>
              <a:t>генерувати</a:t>
            </a:r>
            <a:r>
              <a:rPr lang="ru-RU" dirty="0" smtClean="0"/>
              <a:t> </a:t>
            </a:r>
            <a:r>
              <a:rPr lang="ru-RU" dirty="0" err="1" smtClean="0"/>
              <a:t>щось</a:t>
            </a:r>
            <a:r>
              <a:rPr lang="ru-RU" dirty="0" smtClean="0"/>
              <a:t> з </a:t>
            </a:r>
            <a:r>
              <a:rPr lang="ru-RU" dirty="0" err="1" smtClean="0"/>
              <a:t>вихідних</a:t>
            </a:r>
            <a:r>
              <a:rPr lang="ru-RU" dirty="0" smtClean="0"/>
              <a:t> </a:t>
            </a:r>
            <a:r>
              <a:rPr lang="ru-RU" dirty="0" err="1" smtClean="0"/>
              <a:t>кодів</a:t>
            </a:r>
            <a:r>
              <a:rPr lang="ru-RU" dirty="0" smtClean="0"/>
              <a:t>, </a:t>
            </a:r>
            <a:r>
              <a:rPr lang="ru-RU" dirty="0" err="1" smtClean="0"/>
              <a:t>або</a:t>
            </a:r>
            <a:r>
              <a:rPr lang="ru-RU" dirty="0" smtClean="0"/>
              <a:t> в </a:t>
            </a:r>
            <a:r>
              <a:rPr lang="ru-RU" dirty="0" err="1" smtClean="0"/>
              <a:t>процесі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 "</a:t>
            </a:r>
            <a:r>
              <a:rPr lang="ru-RU" dirty="0" err="1" smtClean="0"/>
              <a:t>стукати</a:t>
            </a:r>
            <a:r>
              <a:rPr lang="ru-RU" dirty="0" smtClean="0"/>
              <a:t>" до </a:t>
            </a:r>
            <a:r>
              <a:rPr lang="ru-RU" dirty="0" err="1" smtClean="0"/>
              <a:t>класу</a:t>
            </a:r>
            <a:r>
              <a:rPr lang="ru-RU" dirty="0" smtClean="0"/>
              <a:t> через </a:t>
            </a:r>
            <a:r>
              <a:rPr lang="en-US" dirty="0" smtClean="0"/>
              <a:t>reflection.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378904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RetentionPolicy.SOURCE</a:t>
            </a:r>
            <a:r>
              <a:rPr lang="en-US" sz="2400" dirty="0"/>
              <a:t> </a:t>
            </a:r>
            <a:r>
              <a:rPr lang="uk-UA" sz="2400" dirty="0" smtClean="0"/>
              <a:t> - </a:t>
            </a:r>
            <a:r>
              <a:rPr lang="ru-RU" sz="2400" dirty="0" err="1" smtClean="0"/>
              <a:t>анотація</a:t>
            </a:r>
            <a:r>
              <a:rPr lang="ru-RU" sz="2400" dirty="0" smtClean="0"/>
              <a:t> </a:t>
            </a:r>
            <a:r>
              <a:rPr lang="ru-RU" sz="2400" dirty="0" err="1"/>
              <a:t>використовується</a:t>
            </a:r>
            <a:r>
              <a:rPr lang="ru-RU" sz="2400" dirty="0"/>
              <a:t> на </a:t>
            </a:r>
            <a:r>
              <a:rPr lang="ru-RU" sz="2400" dirty="0" err="1"/>
              <a:t>етапі</a:t>
            </a:r>
            <a:r>
              <a:rPr lang="ru-RU" sz="2400" dirty="0"/>
              <a:t> </a:t>
            </a:r>
            <a:r>
              <a:rPr lang="ru-RU" sz="2400" dirty="0" err="1"/>
              <a:t>компіляції</a:t>
            </a:r>
            <a:r>
              <a:rPr lang="ru-RU" sz="2400" dirty="0"/>
              <a:t> і повинна </a:t>
            </a:r>
            <a:r>
              <a:rPr lang="ru-RU" sz="2400" dirty="0" err="1"/>
              <a:t>відкидатися</a:t>
            </a:r>
            <a:r>
              <a:rPr lang="ru-RU" sz="2400" dirty="0"/>
              <a:t> </a:t>
            </a:r>
            <a:r>
              <a:rPr lang="ru-RU" sz="2400" dirty="0" err="1"/>
              <a:t>компілятором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RetentionPolicy.CLASS</a:t>
            </a:r>
            <a:r>
              <a:rPr lang="en-US" sz="2400" dirty="0"/>
              <a:t> </a:t>
            </a:r>
            <a:r>
              <a:rPr lang="ru-RU" sz="2400" dirty="0" err="1"/>
              <a:t>аннтоація</a:t>
            </a:r>
            <a:r>
              <a:rPr lang="ru-RU" sz="2400" dirty="0"/>
              <a:t> буде записана в </a:t>
            </a:r>
            <a:r>
              <a:rPr lang="en-US" sz="2400" dirty="0"/>
              <a:t>class-</a:t>
            </a:r>
            <a:r>
              <a:rPr lang="ru-RU" sz="2400" dirty="0"/>
              <a:t>файл </a:t>
            </a:r>
            <a:r>
              <a:rPr lang="ru-RU" sz="2400" dirty="0" err="1"/>
              <a:t>компілятором</a:t>
            </a:r>
            <a:r>
              <a:rPr lang="ru-RU" sz="2400" dirty="0"/>
              <a:t>, але не повинна бути доступна </a:t>
            </a:r>
            <a:r>
              <a:rPr lang="ru-RU" sz="2400" dirty="0" err="1"/>
              <a:t>під</a:t>
            </a:r>
            <a:r>
              <a:rPr lang="ru-RU" sz="2400" dirty="0"/>
              <a:t> час </a:t>
            </a:r>
            <a:r>
              <a:rPr lang="ru-RU" sz="2400" dirty="0" err="1"/>
              <a:t>виконання</a:t>
            </a:r>
            <a:r>
              <a:rPr lang="ru-RU" sz="2400" dirty="0"/>
              <a:t> (</a:t>
            </a:r>
            <a:r>
              <a:rPr lang="en-US" sz="2400" dirty="0"/>
              <a:t>runtime)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RetentionPolicy.RUNTIME</a:t>
            </a:r>
            <a:r>
              <a:rPr lang="en-US" sz="2400" dirty="0"/>
              <a:t> </a:t>
            </a:r>
            <a:r>
              <a:rPr lang="ru-RU" sz="2400" dirty="0" err="1"/>
              <a:t>анотація</a:t>
            </a:r>
            <a:r>
              <a:rPr lang="ru-RU" sz="2400" dirty="0"/>
              <a:t> буде записана в </a:t>
            </a:r>
            <a:r>
              <a:rPr lang="en-US" sz="2400" dirty="0"/>
              <a:t>class-</a:t>
            </a:r>
            <a:r>
              <a:rPr lang="ru-RU" sz="2400" dirty="0"/>
              <a:t>файл і доступна </a:t>
            </a:r>
            <a:r>
              <a:rPr lang="ru-RU" sz="2400" dirty="0" err="1"/>
              <a:t>під</a:t>
            </a:r>
            <a:r>
              <a:rPr lang="ru-RU" sz="2400" dirty="0"/>
              <a:t> час </a:t>
            </a:r>
            <a:r>
              <a:rPr lang="ru-RU" sz="2400" dirty="0" err="1"/>
              <a:t>виконання</a:t>
            </a:r>
            <a:r>
              <a:rPr lang="ru-RU" sz="2400" dirty="0"/>
              <a:t> через </a:t>
            </a:r>
            <a:r>
              <a:rPr lang="en-US" sz="2400" dirty="0"/>
              <a:t>reflection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326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60648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2. Параметр </a:t>
            </a:r>
            <a:r>
              <a:rPr lang="ru-RU" sz="2400" b="1" dirty="0"/>
              <a:t>@</a:t>
            </a:r>
            <a:r>
              <a:rPr lang="ru-RU" sz="2400" b="1" dirty="0" err="1"/>
              <a:t>Target</a:t>
            </a:r>
            <a:r>
              <a:rPr lang="ru-RU" sz="2400" b="1" dirty="0"/>
              <a:t> </a:t>
            </a:r>
            <a:r>
              <a:rPr lang="ru-RU" sz="2400" dirty="0" err="1"/>
              <a:t>вказує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саме</a:t>
            </a:r>
            <a:r>
              <a:rPr lang="ru-RU" sz="2400" dirty="0"/>
              <a:t> </a:t>
            </a:r>
            <a:r>
              <a:rPr lang="ru-RU" sz="2400" dirty="0" err="1"/>
              <a:t>має</a:t>
            </a:r>
            <a:r>
              <a:rPr lang="ru-RU" sz="2400" dirty="0"/>
              <a:t> бути </a:t>
            </a:r>
            <a:r>
              <a:rPr lang="ru-RU" sz="2400" dirty="0" err="1"/>
              <a:t>позначено</a:t>
            </a:r>
            <a:r>
              <a:rPr lang="ru-RU" sz="2400" dirty="0"/>
              <a:t> </a:t>
            </a:r>
            <a:r>
              <a:rPr lang="ru-RU" sz="2400" dirty="0" err="1"/>
              <a:t>анотацією</a:t>
            </a:r>
            <a:r>
              <a:rPr lang="ru-RU" sz="2400" dirty="0"/>
              <a:t>.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може</a:t>
            </a:r>
            <a:r>
              <a:rPr lang="ru-RU" sz="2400" dirty="0"/>
              <a:t> бути поле, метод, тип і т.д. Для </a:t>
            </a:r>
            <a:r>
              <a:rPr lang="ru-RU" sz="2400" dirty="0" err="1"/>
              <a:t>цього</a:t>
            </a:r>
            <a:r>
              <a:rPr lang="ru-RU" sz="2400" dirty="0"/>
              <a:t> </a:t>
            </a:r>
            <a:r>
              <a:rPr lang="ru-RU" sz="2400" dirty="0" err="1"/>
              <a:t>слід</a:t>
            </a:r>
            <a:r>
              <a:rPr lang="ru-RU" sz="2400" dirty="0"/>
              <a:t> </a:t>
            </a:r>
            <a:r>
              <a:rPr lang="ru-RU" sz="2400" dirty="0" err="1"/>
              <a:t>використовувати</a:t>
            </a:r>
            <a:r>
              <a:rPr lang="ru-RU" sz="2400" dirty="0"/>
              <a:t> </a:t>
            </a:r>
            <a:r>
              <a:rPr lang="ru-RU" sz="2400" dirty="0" err="1"/>
              <a:t>параметри</a:t>
            </a:r>
            <a:r>
              <a:rPr lang="ru-RU" sz="2400" dirty="0"/>
              <a:t> до </a:t>
            </a:r>
            <a:r>
              <a:rPr lang="ru-RU" sz="2400" dirty="0" err="1"/>
              <a:t>анотації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700808"/>
            <a:ext cx="88204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@Target (</a:t>
            </a:r>
            <a:r>
              <a:rPr lang="en-US" sz="2400" dirty="0" err="1"/>
              <a:t>ElementType.PACKAGE</a:t>
            </a:r>
            <a:r>
              <a:rPr lang="en-US" sz="2400" dirty="0"/>
              <a:t>) </a:t>
            </a:r>
            <a:r>
              <a:rPr lang="ru-RU" sz="2400" dirty="0" err="1"/>
              <a:t>тільки</a:t>
            </a:r>
            <a:r>
              <a:rPr lang="ru-RU" sz="2400" dirty="0"/>
              <a:t> для </a:t>
            </a:r>
            <a:r>
              <a:rPr lang="ru-RU" sz="2400" dirty="0" err="1"/>
              <a:t>пакетів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@</a:t>
            </a:r>
            <a:r>
              <a:rPr lang="en-US" sz="2400" dirty="0"/>
              <a:t>Target (</a:t>
            </a:r>
            <a:r>
              <a:rPr lang="en-US" sz="2400" dirty="0" err="1"/>
              <a:t>ElementType.TYPE</a:t>
            </a:r>
            <a:r>
              <a:rPr lang="en-US" sz="2400" dirty="0"/>
              <a:t>) </a:t>
            </a:r>
            <a:r>
              <a:rPr lang="ru-RU" sz="2400" dirty="0" err="1"/>
              <a:t>тільки</a:t>
            </a:r>
            <a:r>
              <a:rPr lang="ru-RU" sz="2400" dirty="0"/>
              <a:t> для </a:t>
            </a:r>
            <a:r>
              <a:rPr lang="ru-RU" sz="2400" dirty="0" err="1"/>
              <a:t>класів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@</a:t>
            </a:r>
            <a:r>
              <a:rPr lang="en-US" sz="2400" dirty="0"/>
              <a:t>Target (</a:t>
            </a:r>
            <a:r>
              <a:rPr lang="en-US" sz="2400" dirty="0" err="1"/>
              <a:t>ElementType.CONSTRUCTOR</a:t>
            </a:r>
            <a:r>
              <a:rPr lang="en-US" sz="2400" dirty="0"/>
              <a:t>) </a:t>
            </a:r>
            <a:r>
              <a:rPr lang="ru-RU" sz="2400" dirty="0" err="1"/>
              <a:t>тільки</a:t>
            </a:r>
            <a:r>
              <a:rPr lang="ru-RU" sz="2400" dirty="0"/>
              <a:t> для </a:t>
            </a:r>
            <a:r>
              <a:rPr lang="ru-RU" sz="2400" dirty="0" err="1"/>
              <a:t>конструкторів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@</a:t>
            </a:r>
            <a:r>
              <a:rPr lang="en-US" sz="2400" dirty="0"/>
              <a:t>Target (</a:t>
            </a:r>
            <a:r>
              <a:rPr lang="en-US" sz="2400" dirty="0" err="1"/>
              <a:t>ElementType.METHOD</a:t>
            </a:r>
            <a:r>
              <a:rPr lang="en-US" sz="2400" dirty="0"/>
              <a:t>) </a:t>
            </a:r>
            <a:r>
              <a:rPr lang="ru-RU" sz="2400" dirty="0" err="1"/>
              <a:t>тільки</a:t>
            </a:r>
            <a:r>
              <a:rPr lang="ru-RU" sz="2400" dirty="0"/>
              <a:t> для </a:t>
            </a:r>
            <a:r>
              <a:rPr lang="ru-RU" sz="2400" dirty="0" err="1"/>
              <a:t>методів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@</a:t>
            </a:r>
            <a:r>
              <a:rPr lang="en-US" sz="2400" dirty="0"/>
              <a:t>Target (</a:t>
            </a:r>
            <a:r>
              <a:rPr lang="en-US" sz="2400" dirty="0" err="1"/>
              <a:t>ElementType.FIELD</a:t>
            </a:r>
            <a:r>
              <a:rPr lang="en-US" sz="2400" dirty="0"/>
              <a:t>) </a:t>
            </a:r>
            <a:r>
              <a:rPr lang="ru-RU" sz="2400" dirty="0" err="1"/>
              <a:t>тільки</a:t>
            </a:r>
            <a:r>
              <a:rPr lang="ru-RU" sz="2400" dirty="0"/>
              <a:t> для </a:t>
            </a:r>
            <a:r>
              <a:rPr lang="ru-RU" sz="2400" dirty="0" err="1"/>
              <a:t>атрибутів</a:t>
            </a:r>
            <a:r>
              <a:rPr lang="ru-RU" sz="2400" dirty="0"/>
              <a:t> (</a:t>
            </a:r>
            <a:r>
              <a:rPr lang="ru-RU" sz="2400" dirty="0" err="1"/>
              <a:t>змінних</a:t>
            </a:r>
            <a:r>
              <a:rPr lang="ru-RU" sz="2400" dirty="0"/>
              <a:t>) </a:t>
            </a:r>
            <a:r>
              <a:rPr lang="ru-RU" sz="2400" dirty="0" err="1"/>
              <a:t>класу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@</a:t>
            </a:r>
            <a:r>
              <a:rPr lang="en-US" sz="2400" dirty="0"/>
              <a:t>Target (</a:t>
            </a:r>
            <a:r>
              <a:rPr lang="en-US" sz="2400" dirty="0" err="1"/>
              <a:t>ElementType.PARAMATER</a:t>
            </a:r>
            <a:r>
              <a:rPr lang="en-US" sz="2400" dirty="0"/>
              <a:t>) </a:t>
            </a:r>
            <a:r>
              <a:rPr lang="ru-RU" sz="2400" dirty="0" err="1"/>
              <a:t>тільки</a:t>
            </a:r>
            <a:r>
              <a:rPr lang="ru-RU" sz="2400" dirty="0"/>
              <a:t> для </a:t>
            </a:r>
            <a:r>
              <a:rPr lang="ru-RU" sz="2400" dirty="0" err="1"/>
              <a:t>параметрів</a:t>
            </a:r>
            <a:r>
              <a:rPr lang="ru-RU" sz="2400" dirty="0"/>
              <a:t> методу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@</a:t>
            </a:r>
            <a:r>
              <a:rPr lang="en-US" sz="2400" dirty="0"/>
              <a:t>Target (</a:t>
            </a:r>
            <a:r>
              <a:rPr lang="en-US" sz="2400" dirty="0" err="1"/>
              <a:t>ElementType.LOCAL_VARIABLE</a:t>
            </a:r>
            <a:r>
              <a:rPr lang="en-US" sz="2400" dirty="0"/>
              <a:t>) </a:t>
            </a:r>
            <a:r>
              <a:rPr lang="ru-RU" sz="2400" dirty="0" err="1"/>
              <a:t>тільки</a:t>
            </a:r>
            <a:r>
              <a:rPr lang="ru-RU" sz="2400" dirty="0"/>
              <a:t> для </a:t>
            </a:r>
            <a:r>
              <a:rPr lang="ru-RU" sz="2400" dirty="0" err="1"/>
              <a:t>локальних</a:t>
            </a:r>
            <a:r>
              <a:rPr lang="ru-RU" sz="2400" dirty="0"/>
              <a:t> </a:t>
            </a:r>
            <a:r>
              <a:rPr lang="ru-RU" sz="2400" dirty="0" err="1"/>
              <a:t>змінних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186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677014"/>
            <a:ext cx="78488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У </a:t>
            </a:r>
            <a:r>
              <a:rPr lang="ru-RU" sz="2800" dirty="0" err="1"/>
              <a:t>разі</a:t>
            </a:r>
            <a:r>
              <a:rPr lang="ru-RU" sz="2800" dirty="0"/>
              <a:t>, </a:t>
            </a:r>
            <a:r>
              <a:rPr lang="ru-RU" sz="2800" dirty="0" err="1"/>
              <a:t>якщо</a:t>
            </a:r>
            <a:r>
              <a:rPr lang="ru-RU" sz="2800" dirty="0"/>
              <a:t> </a:t>
            </a:r>
            <a:r>
              <a:rPr lang="ru-RU" sz="2800" dirty="0" err="1"/>
              <a:t>необхідно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б </a:t>
            </a:r>
            <a:r>
              <a:rPr lang="ru-RU" sz="2800" dirty="0" err="1"/>
              <a:t>анотація</a:t>
            </a:r>
            <a:r>
              <a:rPr lang="ru-RU" sz="2800" dirty="0"/>
              <a:t> </a:t>
            </a:r>
            <a:r>
              <a:rPr lang="ru-RU" sz="2800" dirty="0" err="1"/>
              <a:t>використовувалася</a:t>
            </a:r>
            <a:r>
              <a:rPr lang="ru-RU" sz="2800" dirty="0"/>
              <a:t> </a:t>
            </a:r>
            <a:r>
              <a:rPr lang="ru-RU" sz="2800" dirty="0" err="1"/>
              <a:t>більше</a:t>
            </a:r>
            <a:r>
              <a:rPr lang="ru-RU" sz="2800" dirty="0"/>
              <a:t> </a:t>
            </a:r>
            <a:r>
              <a:rPr lang="ru-RU" sz="2800" dirty="0" err="1"/>
              <a:t>ніж</a:t>
            </a:r>
            <a:r>
              <a:rPr lang="ru-RU" sz="2800" dirty="0"/>
              <a:t> для одного типу </a:t>
            </a:r>
            <a:r>
              <a:rPr lang="ru-RU" sz="2800" dirty="0" err="1"/>
              <a:t>параметрів</a:t>
            </a:r>
            <a:r>
              <a:rPr lang="ru-RU" sz="2800" dirty="0"/>
              <a:t>, то </a:t>
            </a:r>
            <a:r>
              <a:rPr lang="ru-RU" sz="2800" dirty="0" err="1"/>
              <a:t>можна</a:t>
            </a:r>
            <a:r>
              <a:rPr lang="ru-RU" sz="2800" dirty="0"/>
              <a:t> </a:t>
            </a:r>
            <a:r>
              <a:rPr lang="ru-RU" sz="2800" dirty="0" err="1"/>
              <a:t>вказати</a:t>
            </a:r>
            <a:r>
              <a:rPr lang="ru-RU" sz="2800" dirty="0"/>
              <a:t> @</a:t>
            </a:r>
            <a:r>
              <a:rPr lang="ru-RU" sz="2800" dirty="0" err="1"/>
              <a:t>Target</a:t>
            </a:r>
            <a:r>
              <a:rPr lang="ru-RU" sz="2800" dirty="0"/>
              <a:t> </a:t>
            </a:r>
            <a:r>
              <a:rPr lang="ru-RU" sz="2800" dirty="0" err="1"/>
              <a:t>наступним</a:t>
            </a:r>
            <a:r>
              <a:rPr lang="ru-RU" sz="2800" dirty="0"/>
              <a:t> чином: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765" y="2884874"/>
            <a:ext cx="88681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8"/>
                <a:cs typeface="Arial" pitchFamily="34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8"/>
                <a:cs typeface="Arial" pitchFamily="34" charset="0"/>
              </a:rPr>
              <a:t>Target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({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8"/>
                <a:cs typeface="Arial" pitchFamily="34" charset="0"/>
              </a:rPr>
              <a:t>ElementType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PARAMETER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8"/>
                <a:cs typeface="Arial" pitchFamily="34" charset="0"/>
              </a:rPr>
              <a:t>ElementType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LOCAL_VARIABLE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})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3628181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 </a:t>
            </a:r>
            <a:r>
              <a:rPr lang="ru-RU" sz="2800" dirty="0" err="1"/>
              <a:t>даному</a:t>
            </a:r>
            <a:r>
              <a:rPr lang="ru-RU" sz="2800" dirty="0"/>
              <a:t> </a:t>
            </a:r>
            <a:r>
              <a:rPr lang="ru-RU" sz="2800" dirty="0" err="1"/>
              <a:t>випадку</a:t>
            </a:r>
            <a:r>
              <a:rPr lang="ru-RU" sz="2800" dirty="0"/>
              <a:t> </a:t>
            </a:r>
            <a:r>
              <a:rPr lang="ru-RU" sz="2800" dirty="0" err="1"/>
              <a:t>анотацію</a:t>
            </a:r>
            <a:r>
              <a:rPr lang="ru-RU" sz="2800" dirty="0"/>
              <a:t> </a:t>
            </a:r>
            <a:r>
              <a:rPr lang="ru-RU" sz="2800" dirty="0" err="1"/>
              <a:t>можна</a:t>
            </a:r>
            <a:r>
              <a:rPr lang="ru-RU" sz="2800" dirty="0"/>
              <a:t> </a:t>
            </a:r>
            <a:r>
              <a:rPr lang="ru-RU" sz="2800" dirty="0" err="1"/>
              <a:t>використовувати</a:t>
            </a:r>
            <a:r>
              <a:rPr lang="ru-RU" sz="2800" dirty="0"/>
              <a:t> </a:t>
            </a:r>
            <a:r>
              <a:rPr lang="ru-RU" sz="2800" dirty="0" err="1"/>
              <a:t>тільки</a:t>
            </a:r>
            <a:r>
              <a:rPr lang="ru-RU" sz="2800" dirty="0"/>
              <a:t> для </a:t>
            </a:r>
            <a:r>
              <a:rPr lang="ru-RU" sz="2800" dirty="0" err="1"/>
              <a:t>параметрів</a:t>
            </a:r>
            <a:r>
              <a:rPr lang="ru-RU" sz="2800" dirty="0"/>
              <a:t> методу і для </a:t>
            </a:r>
            <a:r>
              <a:rPr lang="ru-RU" sz="2800" dirty="0" err="1"/>
              <a:t>локальних</a:t>
            </a:r>
            <a:r>
              <a:rPr lang="ru-RU" sz="2800" dirty="0"/>
              <a:t> </a:t>
            </a:r>
            <a:r>
              <a:rPr lang="ru-RU" sz="2800" dirty="0" err="1"/>
              <a:t>змінних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2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836712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Параметр @</a:t>
            </a:r>
            <a:r>
              <a:rPr lang="ru-RU" sz="2400" dirty="0" err="1"/>
              <a:t>Documented</a:t>
            </a:r>
            <a:r>
              <a:rPr lang="ru-RU" sz="2400" dirty="0"/>
              <a:t> </a:t>
            </a:r>
            <a:r>
              <a:rPr lang="ru-RU" sz="2400" dirty="0" err="1"/>
              <a:t>вказує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помічені</a:t>
            </a:r>
            <a:r>
              <a:rPr lang="ru-RU" sz="2400" dirty="0"/>
              <a:t> таким чином </a:t>
            </a:r>
            <a:r>
              <a:rPr lang="ru-RU" sz="2400" dirty="0" err="1"/>
              <a:t>анотацією</a:t>
            </a:r>
            <a:r>
              <a:rPr lang="ru-RU" sz="2400" dirty="0"/>
              <a:t> </a:t>
            </a:r>
            <a:r>
              <a:rPr lang="ru-RU" sz="2400" dirty="0" err="1"/>
              <a:t>клас</a:t>
            </a:r>
            <a:r>
              <a:rPr lang="ru-RU" sz="2400" dirty="0"/>
              <a:t> / метод / поле </a:t>
            </a:r>
            <a:r>
              <a:rPr lang="ru-RU" sz="2400" dirty="0" err="1"/>
              <a:t>повинні</a:t>
            </a:r>
            <a:r>
              <a:rPr lang="ru-RU" sz="2400" dirty="0"/>
              <a:t> бути </a:t>
            </a:r>
            <a:r>
              <a:rPr lang="ru-RU" sz="2400" dirty="0" err="1"/>
              <a:t>додані</a:t>
            </a:r>
            <a:r>
              <a:rPr lang="ru-RU" sz="2400" dirty="0"/>
              <a:t> в </a:t>
            </a:r>
            <a:r>
              <a:rPr lang="ru-RU" sz="2400" dirty="0" err="1"/>
              <a:t>javadoc</a:t>
            </a:r>
            <a:r>
              <a:rPr lang="ru-RU" sz="2400" dirty="0"/>
              <a:t>. </a:t>
            </a:r>
            <a:r>
              <a:rPr lang="ru-RU" sz="2400" dirty="0" err="1"/>
              <a:t>Наприклад</a:t>
            </a:r>
            <a:r>
              <a:rPr lang="ru-RU" sz="2400" dirty="0"/>
              <a:t>, </a:t>
            </a:r>
            <a:r>
              <a:rPr lang="ru-RU" sz="2400" dirty="0" err="1"/>
              <a:t>клас</a:t>
            </a:r>
            <a:r>
              <a:rPr lang="ru-RU" sz="2400" dirty="0"/>
              <a:t>, </a:t>
            </a:r>
            <a:r>
              <a:rPr lang="ru-RU" sz="2400" dirty="0" err="1"/>
              <a:t>позначений</a:t>
            </a:r>
            <a:r>
              <a:rPr lang="ru-RU" sz="2400" dirty="0"/>
              <a:t> </a:t>
            </a:r>
            <a:r>
              <a:rPr lang="ru-RU" sz="2400" dirty="0" err="1"/>
              <a:t>анотацією</a:t>
            </a:r>
            <a:r>
              <a:rPr lang="ru-RU" sz="2400" dirty="0"/>
              <a:t> без @</a:t>
            </a:r>
            <a:r>
              <a:rPr lang="ru-RU" sz="2400" dirty="0" err="1"/>
              <a:t>Documented</a:t>
            </a:r>
            <a:r>
              <a:rPr lang="ru-RU" sz="2400" dirty="0"/>
              <a:t>, буде </a:t>
            </a:r>
            <a:r>
              <a:rPr lang="ru-RU" sz="2400" dirty="0" err="1"/>
              <a:t>виглядати</a:t>
            </a:r>
            <a:r>
              <a:rPr lang="ru-RU" sz="2400" dirty="0"/>
              <a:t> так: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2780928"/>
            <a:ext cx="67746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public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class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8"/>
                <a:cs typeface="Arial" pitchFamily="34" charset="0"/>
              </a:rPr>
              <a:t>TestClass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extends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java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lang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8"/>
                <a:cs typeface="Arial" pitchFamily="34" charset="0"/>
              </a:rPr>
              <a:t>Object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713402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 </a:t>
            </a:r>
            <a:r>
              <a:rPr lang="ru-RU" sz="2400" dirty="0" err="1"/>
              <a:t>якщо</a:t>
            </a:r>
            <a:r>
              <a:rPr lang="ru-RU" sz="2400" dirty="0"/>
              <a:t> в </a:t>
            </a:r>
            <a:r>
              <a:rPr lang="ru-RU" sz="2400" dirty="0" err="1"/>
              <a:t>опис</a:t>
            </a:r>
            <a:r>
              <a:rPr lang="ru-RU" sz="2400" dirty="0"/>
              <a:t> </a:t>
            </a:r>
            <a:r>
              <a:rPr lang="ru-RU" sz="2400" dirty="0" err="1"/>
              <a:t>анотації</a:t>
            </a:r>
            <a:r>
              <a:rPr lang="ru-RU" sz="2400" dirty="0"/>
              <a:t> </a:t>
            </a:r>
            <a:r>
              <a:rPr lang="ru-RU" sz="2400" dirty="0" err="1"/>
              <a:t>додати</a:t>
            </a:r>
            <a:r>
              <a:rPr lang="ru-RU" sz="2400" dirty="0"/>
              <a:t> @</a:t>
            </a:r>
            <a:r>
              <a:rPr lang="ru-RU" sz="2400" dirty="0" err="1"/>
              <a:t>Documented</a:t>
            </a:r>
            <a:r>
              <a:rPr lang="ru-RU" sz="2400" dirty="0"/>
              <a:t>, </a:t>
            </a:r>
            <a:r>
              <a:rPr lang="ru-RU" sz="2400" dirty="0" err="1"/>
              <a:t>отримаємо</a:t>
            </a:r>
            <a:r>
              <a:rPr lang="ru-RU" sz="2400" dirty="0"/>
              <a:t>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60658" y="4869160"/>
            <a:ext cx="67746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8"/>
                <a:cs typeface="Arial" pitchFamily="34" charset="0"/>
              </a:rPr>
              <a:t>@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8"/>
                <a:cs typeface="Arial" pitchFamily="34" charset="0"/>
              </a:rPr>
              <a:t>ControlledObject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endParaRPr lang="ru-RU" altLang="ru-RU" sz="2400" dirty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public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class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8"/>
                <a:cs typeface="Arial" pitchFamily="34" charset="0"/>
              </a:rPr>
              <a:t>TestClass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extends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java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lang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itchFamily="34" charset="-128"/>
                <a:cs typeface="Arial" pitchFamily="34" charset="0"/>
              </a:rPr>
              <a:t>Object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59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z="4000" dirty="0"/>
              <a:t>П</a:t>
            </a:r>
            <a:r>
              <a:rPr lang="ru-RU" altLang="ru-RU" sz="4000" dirty="0" smtClean="0"/>
              <a:t>акет </a:t>
            </a:r>
            <a:r>
              <a:rPr lang="en-US" altLang="ru-RU" sz="4000" dirty="0" err="1" smtClean="0"/>
              <a:t>javax.xml.bind.annotation</a:t>
            </a:r>
            <a:endParaRPr lang="ru-RU" altLang="ru-RU" sz="4000" dirty="0" smtClean="0"/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  <a:spcBef>
                <a:spcPct val="75000"/>
              </a:spcBef>
            </a:pPr>
            <a:r>
              <a:rPr lang="ru-RU" altLang="ru-RU" sz="2800" dirty="0" err="1" smtClean="0"/>
              <a:t>Містить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різноманітні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анотації</a:t>
            </a:r>
            <a:r>
              <a:rPr lang="ru-RU" altLang="ru-RU" sz="2800" dirty="0" smtClean="0"/>
              <a:t>, </a:t>
            </a:r>
            <a:r>
              <a:rPr lang="ru-RU" altLang="ru-RU" sz="2800" dirty="0" err="1" smtClean="0"/>
              <a:t>що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описують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параметри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маршалинга</a:t>
            </a:r>
            <a:r>
              <a:rPr lang="ru-RU" altLang="ru-RU" sz="2800" dirty="0" smtClean="0"/>
              <a:t> і </a:t>
            </a:r>
            <a:r>
              <a:rPr lang="ru-RU" altLang="ru-RU" sz="2800" dirty="0" err="1" smtClean="0"/>
              <a:t>анмаршалінга</a:t>
            </a:r>
            <a:endParaRPr lang="ru-RU" altLang="ru-RU" sz="2800" dirty="0" smtClean="0"/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@</a:t>
            </a:r>
            <a:r>
              <a:rPr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XmlRootElement</a:t>
            </a:r>
            <a:r>
              <a:rPr lang="en-US" altLang="ru-RU" sz="2800" dirty="0" smtClean="0"/>
              <a:t/>
            </a:r>
            <a:br>
              <a:rPr lang="en-US" altLang="ru-RU" sz="2800" dirty="0" smtClean="0"/>
            </a:br>
            <a:r>
              <a:rPr lang="ru-RU" altLang="ru-RU" sz="2800" dirty="0" err="1" smtClean="0"/>
              <a:t>Позначає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кореневий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елемент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структури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що</a:t>
            </a:r>
            <a:r>
              <a:rPr lang="ru-RU" altLang="ru-RU" sz="2800" dirty="0" smtClean="0"/>
              <a:t> </a:t>
            </a:r>
            <a:r>
              <a:rPr lang="ru-RU" altLang="ru-RU" sz="2800" dirty="0" err="1" smtClean="0"/>
              <a:t>зберігається</a:t>
            </a:r>
            <a:endParaRPr lang="en-US" altLang="ru-RU" sz="2800" dirty="0" smtClean="0"/>
          </a:p>
          <a:p>
            <a:pPr algn="l" rtl="0"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@</a:t>
            </a:r>
            <a:r>
              <a:rPr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XmlElement</a:t>
            </a:r>
            <a:r>
              <a:rPr lang="ru-RU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altLang="ru-RU" sz="2800" dirty="0" err="1" smtClean="0"/>
              <a:t>Позначає</a:t>
            </a:r>
            <a:r>
              <a:rPr lang="ru-RU" altLang="ru-RU" sz="2800" dirty="0" smtClean="0"/>
              <a:t> поля і </a:t>
            </a:r>
            <a:r>
              <a:rPr lang="ru-RU" altLang="ru-RU" sz="2800" dirty="0" err="1" smtClean="0"/>
              <a:t>властивості</a:t>
            </a:r>
            <a:r>
              <a:rPr lang="ru-RU" altLang="ru-RU" sz="2800" dirty="0" smtClean="0"/>
              <a:t> (для </a:t>
            </a:r>
            <a:r>
              <a:rPr lang="en-US" altLang="ru-RU" sz="2800" dirty="0" smtClean="0"/>
              <a:t>JavaBeans</a:t>
            </a:r>
            <a:r>
              <a:rPr lang="ru-RU" altLang="ru-RU" sz="2800" dirty="0" smtClean="0"/>
              <a:t>)</a:t>
            </a:r>
            <a:endParaRPr lang="en-US" altLang="ru-RU" sz="2800" dirty="0" smtClean="0"/>
          </a:p>
          <a:p>
            <a:pPr algn="l" rtl="0"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>@</a:t>
            </a:r>
            <a:r>
              <a:rPr lang="en-US" altLang="ru-RU" sz="2800" b="1" dirty="0" err="1" smtClean="0">
                <a:solidFill>
                  <a:schemeClr val="accent1"/>
                </a:solidFill>
                <a:latin typeface="Courier New" pitchFamily="49" charset="0"/>
              </a:rPr>
              <a:t>XmlTransient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altLang="ru-RU" sz="2800" b="1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altLang="ru-RU" sz="2800" dirty="0" err="1" smtClean="0"/>
              <a:t>Позначає</a:t>
            </a:r>
            <a:r>
              <a:rPr lang="ru-RU" altLang="ru-RU" sz="2800" dirty="0" smtClean="0"/>
              <a:t> те, </a:t>
            </a:r>
            <a:r>
              <a:rPr lang="ru-RU" altLang="ru-RU" sz="2800" dirty="0" err="1" smtClean="0"/>
              <a:t>що</a:t>
            </a:r>
            <a:r>
              <a:rPr lang="ru-RU" altLang="ru-RU" sz="2800" dirty="0" smtClean="0"/>
              <a:t> поле не буде </a:t>
            </a:r>
            <a:r>
              <a:rPr lang="ru-RU" altLang="ru-RU" sz="2800" dirty="0" err="1" smtClean="0"/>
              <a:t>зберігатися</a:t>
            </a:r>
            <a:endParaRPr lang="ru-RU" alt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5467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mtClean="0"/>
              <a:t>Приклад. </a:t>
            </a:r>
            <a:r>
              <a:rPr lang="en-US" altLang="ru-RU" smtClean="0"/>
              <a:t>RootClass</a:t>
            </a:r>
            <a:endParaRPr lang="ru-RU" altLang="ru-RU" smtClean="0"/>
          </a:p>
        </p:txBody>
      </p:sp>
      <p:sp>
        <p:nvSpPr>
          <p:cNvPr id="1439747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785225" cy="45434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import javax.xml.bind.annotation. *;</a:t>
            </a:r>
          </a:p>
          <a:p>
            <a:pPr algn="l" rtl="0" eaLnBrk="1" hangingPunct="1"/>
            <a:endParaRPr kumimoji="1" lang="ru-RU" altLang="ru-RU" sz="1600" b="1">
              <a:latin typeface="Courier New" pitchFamily="49" charset="0"/>
            </a:endParaRPr>
          </a:p>
          <a:p>
            <a:pPr algn="l" rtl="0" eaLnBrk="1" hangingPunct="1"/>
            <a:r>
              <a:rPr kumimoji="1" lang="ru-RU" altLang="ru-RU" sz="1600" b="1">
                <a:solidFill>
                  <a:schemeClr val="accent2"/>
                </a:solidFill>
                <a:latin typeface="Courier New" pitchFamily="49" charset="0"/>
              </a:rPr>
              <a:t>@XmlRootElement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public class RootClass {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private int value;</a:t>
            </a:r>
          </a:p>
          <a:p>
            <a:pPr algn="l" rtl="0" eaLnBrk="1" hangingPunct="1"/>
            <a:endParaRPr kumimoji="1" lang="ru-RU" altLang="ru-RU" sz="1600" b="1">
              <a:latin typeface="Courier New" pitchFamily="49" charset="0"/>
            </a:endParaRP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</a:t>
            </a:r>
            <a:r>
              <a:rPr kumimoji="1" lang="ru-RU" altLang="ru-RU" sz="1600" b="1">
                <a:solidFill>
                  <a:schemeClr val="accent2"/>
                </a:solidFill>
                <a:latin typeface="Courier New" pitchFamily="49" charset="0"/>
              </a:rPr>
              <a:t>@XmlElement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private NodeClass name = new NodeClass ();</a:t>
            </a:r>
          </a:p>
          <a:p>
            <a:pPr algn="l" rtl="0" eaLnBrk="1" hangingPunct="1"/>
            <a:endParaRPr kumimoji="1" lang="ru-RU" altLang="ru-RU" sz="1600" b="1">
              <a:latin typeface="Courier New" pitchFamily="49" charset="0"/>
            </a:endParaRP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public RootClass () {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value = 0;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name.setInnerValue ( "");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}</a:t>
            </a:r>
          </a:p>
          <a:p>
            <a:pPr algn="l" rtl="0" eaLnBrk="1" hangingPunct="1"/>
            <a:endParaRPr kumimoji="1" lang="ru-RU" altLang="ru-RU" sz="1600" b="1">
              <a:latin typeface="Courier New" pitchFamily="49" charset="0"/>
            </a:endParaRPr>
          </a:p>
          <a:p>
            <a:pPr algn="l" rtl="0" eaLnBrk="1" hangingPunct="1"/>
            <a:r>
              <a:rPr kumimoji="1" lang="en-US" altLang="ru-RU" sz="1600" b="1">
                <a:latin typeface="Courier New" pitchFamily="49" charset="0"/>
              </a:rPr>
              <a:t> </a:t>
            </a:r>
            <a:r>
              <a:rPr kumimoji="1" lang="ru-RU" altLang="ru-RU" sz="1600" b="1">
                <a:latin typeface="Courier New" pitchFamily="49" charset="0"/>
              </a:rPr>
              <a:t>public NodeClass getName () {return name; }</a:t>
            </a:r>
          </a:p>
          <a:p>
            <a:pPr algn="l" rtl="0" eaLnBrk="1" hangingPunct="1"/>
            <a:r>
              <a:rPr kumimoji="1" lang="ru-RU" altLang="ru-RU" sz="1600">
                <a:latin typeface="Courier New" pitchFamily="49" charset="0"/>
              </a:rPr>
              <a:t> </a:t>
            </a:r>
            <a:r>
              <a:rPr kumimoji="1" lang="en-US" altLang="ru-RU" sz="1600">
                <a:latin typeface="Courier New" pitchFamily="49" charset="0"/>
              </a:rPr>
              <a:t> </a:t>
            </a:r>
            <a:r>
              <a:rPr kumimoji="1" lang="ru-RU" altLang="ru-RU" sz="1600" b="1">
                <a:latin typeface="Courier New" pitchFamily="49" charset="0"/>
              </a:rPr>
              <a:t>public int getValue () {return value; }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public void setValue (int newValue) {value = newValue; }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173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mtClean="0"/>
              <a:t>Приклад. </a:t>
            </a:r>
            <a:r>
              <a:rPr lang="en-US" altLang="ru-RU" smtClean="0"/>
              <a:t>NodeClass</a:t>
            </a:r>
            <a:r>
              <a:rPr lang="ru-RU" altLang="ru-RU" smtClean="0"/>
              <a:t> (1)</a:t>
            </a:r>
          </a:p>
        </p:txBody>
      </p:sp>
      <p:sp>
        <p:nvSpPr>
          <p:cNvPr id="1440771" name="Text Box 3"/>
          <p:cNvSpPr txBox="1">
            <a:spLocks noChangeArrowheads="1"/>
          </p:cNvSpPr>
          <p:nvPr/>
        </p:nvSpPr>
        <p:spPr bwMode="auto">
          <a:xfrm>
            <a:off x="179388" y="1844675"/>
            <a:ext cx="8785225" cy="40544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public class NodeClass {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private String innerValue = "";</a:t>
            </a:r>
          </a:p>
          <a:p>
            <a:pPr algn="l" rtl="0" eaLnBrk="1" hangingPunct="1"/>
            <a:r>
              <a:rPr kumimoji="1" lang="en-US" altLang="ru-RU" sz="1600" b="1">
                <a:latin typeface="Courier New" pitchFamily="49" charset="0"/>
              </a:rPr>
              <a:t> </a:t>
            </a:r>
            <a:r>
              <a:rPr kumimoji="1" lang="ru-RU" altLang="ru-RU" sz="1600" b="1">
                <a:latin typeface="Courier New" pitchFamily="49" charset="0"/>
              </a:rPr>
              <a:t>private double rval = Math.random ();</a:t>
            </a:r>
          </a:p>
          <a:p>
            <a:pPr algn="l" rtl="0" eaLnBrk="1" hangingPunct="1"/>
            <a:endParaRPr kumimoji="1" lang="ru-RU" altLang="ru-RU" sz="1600" b="1">
              <a:latin typeface="Courier New" pitchFamily="49" charset="0"/>
            </a:endParaRP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public String getInnerValue () {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return innerValue;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}</a:t>
            </a:r>
          </a:p>
          <a:p>
            <a:pPr algn="l" rtl="0" eaLnBrk="1" hangingPunct="1"/>
            <a:endParaRPr kumimoji="1" lang="ru-RU" altLang="ru-RU" sz="1600" b="1">
              <a:latin typeface="Courier New" pitchFamily="49" charset="0"/>
            </a:endParaRP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public void setInnerValue (String newInnerValue) {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innerValue = newInnerValue;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}</a:t>
            </a:r>
          </a:p>
          <a:p>
            <a:pPr algn="l" rtl="0" eaLnBrk="1" hangingPunct="1"/>
            <a:endParaRPr kumimoji="1" lang="ru-RU" altLang="ru-RU" sz="1600" b="1">
              <a:latin typeface="Courier New" pitchFamily="49" charset="0"/>
            </a:endParaRP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public void print () {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System.out.println (rval);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}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790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mtClean="0"/>
              <a:t>Приклад. </a:t>
            </a:r>
            <a:r>
              <a:rPr lang="en-US" altLang="ru-RU" smtClean="0"/>
              <a:t>WriterJAXB</a:t>
            </a:r>
            <a:endParaRPr lang="ru-RU" altLang="ru-RU" smtClean="0"/>
          </a:p>
        </p:txBody>
      </p:sp>
      <p:sp>
        <p:nvSpPr>
          <p:cNvPr id="1442819" name="Text Box 3"/>
          <p:cNvSpPr txBox="1">
            <a:spLocks noChangeArrowheads="1"/>
          </p:cNvSpPr>
          <p:nvPr/>
        </p:nvSpPr>
        <p:spPr bwMode="auto">
          <a:xfrm>
            <a:off x="179388" y="1522413"/>
            <a:ext cx="8785225" cy="47148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import javax.xml.bind. *;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import java.io. *;</a:t>
            </a:r>
          </a:p>
          <a:p>
            <a:pPr algn="l" rtl="0" eaLnBrk="1" hangingPunct="1"/>
            <a:endParaRPr kumimoji="1" lang="ru-RU" altLang="ru-RU" sz="1500" b="1">
              <a:latin typeface="Courier New" pitchFamily="49" charset="0"/>
            </a:endParaRP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public class WriterJAXB {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public static void main (String [] args) {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try {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RootClass object1 = new RootClass ();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object1.setValue (5);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object1.getName (). setInnerValue ( "ABC");</a:t>
            </a:r>
            <a:endParaRPr kumimoji="1" lang="en-US" altLang="ru-RU" sz="1500" b="1">
              <a:latin typeface="Courier New" pitchFamily="49" charset="0"/>
            </a:endParaRPr>
          </a:p>
          <a:p>
            <a:pPr algn="l" rtl="0" eaLnBrk="1" hangingPunct="1"/>
            <a:r>
              <a:rPr kumimoji="1" lang="en-US" altLang="ru-RU" sz="1500">
                <a:latin typeface="Courier New" pitchFamily="49" charset="0"/>
              </a:rPr>
              <a:t> </a:t>
            </a:r>
            <a:r>
              <a:rPr kumimoji="1" lang="ru-RU" altLang="ru-RU" sz="1500">
                <a:latin typeface="Courier New" pitchFamily="49" charset="0"/>
              </a:rPr>
              <a:t> </a:t>
            </a:r>
            <a:r>
              <a:rPr kumimoji="1" lang="ru-RU" altLang="ru-RU" sz="1500" b="1">
                <a:latin typeface="Courier New" pitchFamily="49" charset="0"/>
              </a:rPr>
              <a:t>JAXBContext jc = JAXBContext.newInstance (RootClass.class);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Marshaller m = jc.createMarshaller ();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OutputStream os = new FileOutputStream ( "test.xml");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m.marshal (object1, os);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os.close ();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}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catch (JAXBException e) {e.printStackTrace ();}</a:t>
            </a:r>
            <a:endParaRPr kumimoji="1" lang="en-US" altLang="ru-RU" sz="1500" b="1">
              <a:latin typeface="Courier New" pitchFamily="49" charset="0"/>
            </a:endParaRPr>
          </a:p>
          <a:p>
            <a:pPr algn="l" rtl="0" eaLnBrk="1" hangingPunct="1"/>
            <a:r>
              <a:rPr kumimoji="1" lang="en-US" altLang="ru-RU" sz="1500" b="1">
                <a:latin typeface="Courier New" pitchFamily="49" charset="0"/>
              </a:rPr>
              <a:t> </a:t>
            </a:r>
            <a:r>
              <a:rPr kumimoji="1" lang="ru-RU" altLang="ru-RU" sz="1500" b="1">
                <a:latin typeface="Courier New" pitchFamily="49" charset="0"/>
              </a:rPr>
              <a:t> catch (FileNotFoundException e) {e.printStackTrace ();}</a:t>
            </a:r>
            <a:endParaRPr kumimoji="1" lang="en-US" altLang="ru-RU" sz="1500" b="1">
              <a:latin typeface="Courier New" pitchFamily="49" charset="0"/>
            </a:endParaRPr>
          </a:p>
          <a:p>
            <a:pPr algn="l" rtl="0" eaLnBrk="1" hangingPunct="1"/>
            <a:r>
              <a:rPr kumimoji="1" lang="en-US" altLang="ru-RU" sz="1500" b="1">
                <a:latin typeface="Courier New" pitchFamily="49" charset="0"/>
              </a:rPr>
              <a:t> </a:t>
            </a:r>
            <a:r>
              <a:rPr kumimoji="1" lang="ru-RU" altLang="ru-RU" sz="1500" b="1">
                <a:latin typeface="Courier New" pitchFamily="49" charset="0"/>
              </a:rPr>
              <a:t> catch (IOException e) {e.printStackTrace ();}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}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7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z="4000" smtClean="0"/>
              <a:t>Вміст файлу після виконання (</a:t>
            </a:r>
            <a:r>
              <a:rPr lang="en-US" altLang="ru-RU" sz="4000" smtClean="0"/>
              <a:t>1</a:t>
            </a:r>
            <a:r>
              <a:rPr lang="ru-RU" altLang="ru-RU" sz="4000" smtClean="0"/>
              <a:t>)</a:t>
            </a:r>
          </a:p>
        </p:txBody>
      </p:sp>
      <p:sp>
        <p:nvSpPr>
          <p:cNvPr id="144384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9388" y="3644900"/>
            <a:ext cx="8780462" cy="2471738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ru-RU" altLang="ru-RU" sz="2400" smtClean="0"/>
              <a:t>Що збережено: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ru-RU" altLang="ru-RU" sz="2000" smtClean="0"/>
              <a:t>значення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name</a:t>
            </a:r>
            <a:r>
              <a:rPr lang="en-US" altLang="ru-RU" sz="2000" smtClean="0"/>
              <a:t>, </a:t>
            </a:r>
            <a:r>
              <a:rPr lang="ru-RU" altLang="ru-RU" sz="2000" smtClean="0"/>
              <a:t>позначене анотацією</a:t>
            </a:r>
          </a:p>
          <a:p>
            <a:pPr lvl="2" algn="l" rtl="0" eaLnBrk="1" hangingPunct="1">
              <a:lnSpc>
                <a:spcPct val="90000"/>
              </a:lnSpc>
            </a:pPr>
            <a:r>
              <a:rPr lang="ru-RU" altLang="ru-RU" sz="1800" smtClean="0"/>
              <a:t>значення </a:t>
            </a:r>
            <a:r>
              <a:rPr lang="en-US" altLang="ru-RU" sz="1800" b="1" smtClean="0">
                <a:solidFill>
                  <a:schemeClr val="accent1"/>
                </a:solidFill>
                <a:latin typeface="Courier New" pitchFamily="49" charset="0"/>
              </a:rPr>
              <a:t>innerValue</a:t>
            </a:r>
            <a:r>
              <a:rPr lang="en-US" altLang="ru-RU" sz="1800" smtClean="0"/>
              <a:t>, </a:t>
            </a:r>
            <a:r>
              <a:rPr lang="ru-RU" altLang="ru-RU" sz="1800" smtClean="0"/>
              <a:t>НЕ позначене анотацією</a:t>
            </a:r>
          </a:p>
          <a:p>
            <a:pPr lvl="2" algn="l" rtl="0" eaLnBrk="1" hangingPunct="1">
              <a:lnSpc>
                <a:spcPct val="90000"/>
              </a:lnSpc>
            </a:pPr>
            <a:r>
              <a:rPr lang="ru-RU" altLang="ru-RU" sz="1800" smtClean="0"/>
              <a:t>значення </a:t>
            </a:r>
            <a:r>
              <a:rPr lang="en-US" altLang="ru-RU" sz="1800" b="1" smtClean="0">
                <a:solidFill>
                  <a:schemeClr val="accent1"/>
                </a:solidFill>
                <a:latin typeface="Courier New" pitchFamily="49" charset="0"/>
              </a:rPr>
              <a:t>rval</a:t>
            </a:r>
            <a:r>
              <a:rPr lang="en-US" altLang="ru-RU" sz="1800" smtClean="0"/>
              <a:t> </a:t>
            </a:r>
            <a:r>
              <a:rPr lang="ru-RU" altLang="ru-RU" sz="1800" smtClean="0">
                <a:solidFill>
                  <a:schemeClr val="accent2"/>
                </a:solidFill>
              </a:rPr>
              <a:t>не записано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ru-RU" altLang="ru-RU" sz="2000" smtClean="0"/>
              <a:t>значення </a:t>
            </a:r>
            <a:r>
              <a:rPr lang="en-US" altLang="ru-RU" sz="2000" b="1" smtClean="0">
                <a:solidFill>
                  <a:schemeClr val="accent1"/>
                </a:solidFill>
                <a:latin typeface="Courier New" pitchFamily="49" charset="0"/>
              </a:rPr>
              <a:t>value</a:t>
            </a:r>
            <a:r>
              <a:rPr lang="en-US" altLang="ru-RU" sz="2000" smtClean="0"/>
              <a:t>, </a:t>
            </a:r>
            <a:r>
              <a:rPr lang="ru-RU" altLang="ru-RU" sz="2000" smtClean="0"/>
              <a:t>НЕ позначене анотацією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ru-RU" altLang="ru-RU" sz="2400" smtClean="0"/>
              <a:t>Збереглися елементи, які є властивостями </a:t>
            </a:r>
            <a:r>
              <a:rPr lang="en-US" altLang="ru-RU" sz="2400" smtClean="0"/>
              <a:t>JavaBeans</a:t>
            </a:r>
            <a:endParaRPr lang="ru-RU" altLang="ru-RU" sz="2400" smtClean="0"/>
          </a:p>
        </p:txBody>
      </p:sp>
      <p:sp>
        <p:nvSpPr>
          <p:cNvPr id="1443846" name="Text Box 6"/>
          <p:cNvSpPr txBox="1">
            <a:spLocks noChangeArrowheads="1"/>
          </p:cNvSpPr>
          <p:nvPr/>
        </p:nvSpPr>
        <p:spPr bwMode="auto">
          <a:xfrm>
            <a:off x="179388" y="1628775"/>
            <a:ext cx="8785225" cy="18542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&lt;? Xml version = "1.0" encoding = "UTF-8" standalone = "yes"?&gt;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&lt;RootClass&gt;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&lt;Name&gt;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&lt;InnerValue&gt; ABC &lt;/ innerValue&gt;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&lt;/ Name&gt;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&lt;Value&gt; 5 &lt;/ value&gt;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&lt;/ RootClass&gt;</a:t>
            </a:r>
          </a:p>
        </p:txBody>
      </p:sp>
    </p:spTree>
    <p:extLst>
      <p:ext uri="{BB962C8B-B14F-4D97-AF65-F5344CB8AC3E}">
        <p14:creationId xmlns:p14="http://schemas.microsoft.com/office/powerpoint/2010/main" val="16212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smtClean="0"/>
              <a:t>Приклад </a:t>
            </a:r>
            <a:r>
              <a:rPr lang="en-US" altLang="ru-RU" dirty="0" smtClean="0"/>
              <a:t>XML</a:t>
            </a:r>
            <a:endParaRPr lang="ru-RU" altLang="ru-RU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1628775"/>
            <a:ext cx="8785225" cy="45370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&lt;configuration&gt;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&lt;title&gt;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  &lt;font&gt; &lt;name&gt;Helvetica&lt;/name&gt; &lt;size&gt;36&lt;/size&gt; &lt;/font&gt;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&lt;/title&gt;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&lt;body&gt; &lt;name&gt;Times Roman&lt;/name&gt; &lt;size&gt;12&lt;/size&gt; &lt;/body&gt;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&lt;window&gt; &lt;width&gt;400&lt;/width&gt; &lt;height&gt;200&lt;/height&gt;</a:t>
            </a:r>
            <a:r>
              <a:rPr kumimoji="1" lang="en-US" altLang="ru-RU" b="1">
                <a:latin typeface="Courier New" pitchFamily="49" charset="0"/>
              </a:rPr>
              <a:t> </a:t>
            </a:r>
            <a:r>
              <a:rPr kumimoji="1" lang="ru-RU" altLang="ru-RU" b="1">
                <a:latin typeface="Courier New" pitchFamily="49" charset="0"/>
              </a:rPr>
              <a:t>&lt;/window&gt;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&lt;color&gt;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</a:t>
            </a:r>
            <a:r>
              <a:rPr kumimoji="1" lang="ru-RU" altLang="ru-RU" b="1">
                <a:latin typeface="Courier New" pitchFamily="49" charset="0"/>
              </a:rPr>
              <a:t> &lt;red&gt;0&lt;/red&gt;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</a:t>
            </a:r>
            <a:r>
              <a:rPr kumimoji="1" lang="ru-RU" altLang="ru-RU" b="1">
                <a:latin typeface="Courier New" pitchFamily="49" charset="0"/>
              </a:rPr>
              <a:t> &lt;green&gt;50&lt;/green&gt;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</a:t>
            </a:r>
            <a:r>
              <a:rPr kumimoji="1" lang="ru-RU" altLang="ru-RU" b="1">
                <a:latin typeface="Courier New" pitchFamily="49" charset="0"/>
              </a:rPr>
              <a:t> &lt;blue&gt;100&lt;/blue&gt; </a:t>
            </a:r>
            <a:r>
              <a:rPr kumimoji="1" lang="en-US" altLang="ru-RU" b="1">
                <a:latin typeface="Courier New" pitchFamily="49" charset="0"/>
              </a:rPr>
              <a:t>  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</a:t>
            </a:r>
            <a:r>
              <a:rPr kumimoji="1" lang="ru-RU" altLang="ru-RU" b="1">
                <a:latin typeface="Courier New" pitchFamily="49" charset="0"/>
              </a:rPr>
              <a:t>&lt;/color&gt;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  &lt;menu&gt;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</a:t>
            </a:r>
            <a:r>
              <a:rPr kumimoji="1" lang="ru-RU" altLang="ru-RU" b="1">
                <a:latin typeface="Courier New" pitchFamily="49" charset="0"/>
              </a:rPr>
              <a:t> &lt;item&gt;Times Roman&lt;/item&gt; 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  </a:t>
            </a:r>
            <a:r>
              <a:rPr kumimoji="1" lang="ru-RU" altLang="ru-RU" b="1">
                <a:latin typeface="Courier New" pitchFamily="49" charset="0"/>
              </a:rPr>
              <a:t>&lt;item&gt;Helvetica&lt;/item&gt; </a:t>
            </a:r>
          </a:p>
          <a:p>
            <a:pPr eaLnBrk="1" hangingPunct="1"/>
            <a:r>
              <a:rPr kumimoji="1" lang="en-US" altLang="ru-RU" b="1">
                <a:latin typeface="Courier New" pitchFamily="49" charset="0"/>
              </a:rPr>
              <a:t>  </a:t>
            </a:r>
            <a:r>
              <a:rPr kumimoji="1" lang="ru-RU" altLang="ru-RU" b="1">
                <a:latin typeface="Courier New" pitchFamily="49" charset="0"/>
              </a:rPr>
              <a:t>&lt;/menu&gt;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9059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mtClean="0"/>
              <a:t>Приклад. </a:t>
            </a:r>
            <a:r>
              <a:rPr lang="en-US" altLang="ru-RU" smtClean="0"/>
              <a:t>NodeClass</a:t>
            </a:r>
            <a:r>
              <a:rPr lang="ru-RU" altLang="ru-RU" smtClean="0"/>
              <a:t> (</a:t>
            </a:r>
            <a:r>
              <a:rPr lang="en-US" altLang="ru-RU" smtClean="0"/>
              <a:t>2</a:t>
            </a:r>
            <a:r>
              <a:rPr lang="ru-RU" altLang="ru-RU" smtClean="0"/>
              <a:t>)</a:t>
            </a:r>
          </a:p>
        </p:txBody>
      </p:sp>
      <p:sp>
        <p:nvSpPr>
          <p:cNvPr id="1445891" name="Text Box 3"/>
          <p:cNvSpPr txBox="1">
            <a:spLocks noChangeArrowheads="1"/>
          </p:cNvSpPr>
          <p:nvPr/>
        </p:nvSpPr>
        <p:spPr bwMode="auto">
          <a:xfrm>
            <a:off x="179388" y="1628775"/>
            <a:ext cx="8785225" cy="45434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kumimoji="1" lang="ru-RU" altLang="ru-RU" sz="1600" b="1">
                <a:solidFill>
                  <a:schemeClr val="accent2"/>
                </a:solidFill>
                <a:latin typeface="Courier New" pitchFamily="49" charset="0"/>
              </a:rPr>
              <a:t>import javax.xml.bind.annotation. *;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public class NodeClass {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private String innerValue = "";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</a:t>
            </a:r>
            <a:r>
              <a:rPr kumimoji="1" lang="ru-RU" altLang="ru-RU" sz="1600" b="1">
                <a:solidFill>
                  <a:schemeClr val="accent2"/>
                </a:solidFill>
                <a:latin typeface="Courier New" pitchFamily="49" charset="0"/>
              </a:rPr>
              <a:t>@XmlElement</a:t>
            </a:r>
          </a:p>
          <a:p>
            <a:pPr algn="l" rtl="0" eaLnBrk="1" hangingPunct="1"/>
            <a:r>
              <a:rPr kumimoji="1" lang="en-US" altLang="ru-RU" sz="1600" b="1">
                <a:latin typeface="Courier New" pitchFamily="49" charset="0"/>
              </a:rPr>
              <a:t> </a:t>
            </a:r>
            <a:r>
              <a:rPr kumimoji="1" lang="ru-RU" altLang="ru-RU" sz="1600" b="1">
                <a:latin typeface="Courier New" pitchFamily="49" charset="0"/>
              </a:rPr>
              <a:t>private double rval = Math.random ();</a:t>
            </a:r>
          </a:p>
          <a:p>
            <a:pPr algn="l" rtl="0" eaLnBrk="1" hangingPunct="1"/>
            <a:endParaRPr kumimoji="1" lang="ru-RU" altLang="ru-RU" sz="1600" b="1">
              <a:latin typeface="Courier New" pitchFamily="49" charset="0"/>
            </a:endParaRP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public String getInnerValue () {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return innerValue;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}</a:t>
            </a:r>
          </a:p>
          <a:p>
            <a:pPr algn="l" rtl="0" eaLnBrk="1" hangingPunct="1"/>
            <a:endParaRPr kumimoji="1" lang="ru-RU" altLang="ru-RU" sz="1600" b="1">
              <a:latin typeface="Courier New" pitchFamily="49" charset="0"/>
            </a:endParaRP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public void setInnerValue (String newInnerValue) {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innerValue = newInnerValue;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}</a:t>
            </a:r>
          </a:p>
          <a:p>
            <a:pPr algn="l" rtl="0" eaLnBrk="1" hangingPunct="1"/>
            <a:endParaRPr kumimoji="1" lang="ru-RU" altLang="ru-RU" sz="1600" b="1">
              <a:latin typeface="Courier New" pitchFamily="49" charset="0"/>
            </a:endParaRP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public void print () {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System.out.println (rval);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}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37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fld id="{DE983EE7-9326-4705-AEAB-138BFBE02195}" type="slidenum">
              <a:rPr lang="ru-RU" altLang="ru-RU" smtClean="0"/>
              <a:pPr algn="l" rtl="0" eaLnBrk="1" hangingPunct="1"/>
              <a:t>61</a:t>
            </a:fld>
            <a:endParaRPr lang="ru-RU" altLang="ru-RU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z="4000" smtClean="0"/>
              <a:t>Вміст файлу після виконання (</a:t>
            </a:r>
            <a:r>
              <a:rPr lang="en-US" altLang="ru-RU" sz="4000" smtClean="0"/>
              <a:t>2</a:t>
            </a:r>
            <a:r>
              <a:rPr lang="ru-RU" altLang="ru-RU" sz="4000" smtClean="0"/>
              <a:t>)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79388" y="4005263"/>
            <a:ext cx="8780462" cy="2111375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ru-RU" altLang="ru-RU" sz="2800" smtClean="0"/>
              <a:t>Збереглися елементи, які є властивостями </a:t>
            </a:r>
            <a:r>
              <a:rPr lang="en-US" altLang="ru-RU" sz="2800" smtClean="0"/>
              <a:t>JavaBeans</a:t>
            </a:r>
            <a:endParaRPr lang="ru-RU" altLang="ru-RU" sz="2800" smtClean="0"/>
          </a:p>
          <a:p>
            <a:pPr lvl="4" algn="l" rtl="0" eaLnBrk="1" hangingPunct="1">
              <a:lnSpc>
                <a:spcPct val="90000"/>
              </a:lnSpc>
            </a:pPr>
            <a:endParaRPr lang="en-US" altLang="ru-RU" sz="1800" smtClean="0"/>
          </a:p>
          <a:p>
            <a:pPr algn="l" rtl="0" eaLnBrk="1" hangingPunct="1">
              <a:lnSpc>
                <a:spcPct val="90000"/>
              </a:lnSpc>
            </a:pPr>
            <a:r>
              <a:rPr lang="ru-RU" altLang="ru-RU" sz="2800" smtClean="0"/>
              <a:t>Збереглися елементи, помічені анотаціями</a:t>
            </a:r>
          </a:p>
        </p:txBody>
      </p:sp>
      <p:sp>
        <p:nvSpPr>
          <p:cNvPr id="1446916" name="Text Box 4"/>
          <p:cNvSpPr txBox="1">
            <a:spLocks noChangeArrowheads="1"/>
          </p:cNvSpPr>
          <p:nvPr/>
        </p:nvSpPr>
        <p:spPr bwMode="auto">
          <a:xfrm>
            <a:off x="179388" y="1628775"/>
            <a:ext cx="8785225" cy="20986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&lt;? Xml version = "1.0" encoding = "UTF-8" standalone = "yes"?&gt;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&lt;RootClass&gt;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&lt;Name&gt;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&lt;Rval&gt; 0.9878295088863659 &lt;/ rval&gt;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&lt;InnerValue&gt; ABC &lt;/ innerValue&gt;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&lt;/ Name&gt;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 &lt;Value&gt; 5 &lt;/ value&gt;</a:t>
            </a:r>
          </a:p>
          <a:p>
            <a:pPr algn="l" rtl="0" eaLnBrk="1" hangingPunct="1"/>
            <a:r>
              <a:rPr kumimoji="1" lang="ru-RU" altLang="ru-RU" sz="1600" b="1">
                <a:latin typeface="Courier New" pitchFamily="49" charset="0"/>
              </a:rPr>
              <a:t>&lt;/ RootClass&gt;</a:t>
            </a:r>
          </a:p>
        </p:txBody>
      </p:sp>
    </p:spTree>
    <p:extLst>
      <p:ext uri="{BB962C8B-B14F-4D97-AF65-F5344CB8AC3E}">
        <p14:creationId xmlns:p14="http://schemas.microsoft.com/office/powerpoint/2010/main" val="10001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smtClean="0"/>
              <a:t>Приклад. </a:t>
            </a:r>
            <a:r>
              <a:rPr lang="en-US" altLang="ru-RU" smtClean="0"/>
              <a:t>ReaderJAXB</a:t>
            </a:r>
            <a:endParaRPr lang="ru-RU" altLang="ru-RU" smtClean="0"/>
          </a:p>
        </p:txBody>
      </p:sp>
      <p:sp>
        <p:nvSpPr>
          <p:cNvPr id="1449987" name="Text Box 3"/>
          <p:cNvSpPr txBox="1">
            <a:spLocks noChangeArrowheads="1"/>
          </p:cNvSpPr>
          <p:nvPr/>
        </p:nvSpPr>
        <p:spPr bwMode="auto">
          <a:xfrm>
            <a:off x="179388" y="1628775"/>
            <a:ext cx="8785225" cy="44862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import javax.xml.bind.</a:t>
            </a:r>
            <a:r>
              <a:rPr kumimoji="1" lang="en-US" altLang="ru-RU" sz="1500" b="1">
                <a:latin typeface="Courier New" pitchFamily="49" charset="0"/>
              </a:rPr>
              <a:t>*</a:t>
            </a:r>
            <a:r>
              <a:rPr kumimoji="1" lang="ru-RU" altLang="ru-RU" sz="1500" b="1">
                <a:latin typeface="Courier New" pitchFamily="49" charset="0"/>
              </a:rPr>
              <a:t>;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import java.io.</a:t>
            </a:r>
            <a:r>
              <a:rPr kumimoji="1" lang="en-US" altLang="ru-RU" sz="1500" b="1">
                <a:latin typeface="Courier New" pitchFamily="49" charset="0"/>
              </a:rPr>
              <a:t>*</a:t>
            </a:r>
            <a:r>
              <a:rPr kumimoji="1" lang="ru-RU" altLang="ru-RU" sz="1500" b="1">
                <a:latin typeface="Courier New" pitchFamily="49" charset="0"/>
              </a:rPr>
              <a:t>;</a:t>
            </a:r>
          </a:p>
          <a:p>
            <a:pPr algn="l" rtl="0" eaLnBrk="1" hangingPunct="1"/>
            <a:endParaRPr kumimoji="1" lang="ru-RU" altLang="ru-RU" sz="1500" b="1">
              <a:latin typeface="Courier New" pitchFamily="49" charset="0"/>
            </a:endParaRP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public class ReaderJAXB {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public static void main (String [] args) {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try {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JAXBContext jc = JAXBContext.newInstance (RootClass.class);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InputStream is = new FileInputStream ( "test.xml");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Unmarshaller um = jc.createUnmarshaller ();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RootClass object2 = (RootClass) um.unmarshal (is);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System.out.println (object2.getValue ());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System.out.println (object2.getName (). GetInnerValue ());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is.close ();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} 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catch (JAXBException e) {e.printStackTrace ();} 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catch (FileNotFoundException e) {e.printStackTrace ();}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catch (IOException e) {e.printStackTrace ();}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 }</a:t>
            </a:r>
          </a:p>
          <a:p>
            <a:pPr algn="l" rtl="0" eaLnBrk="1" hangingPunct="1"/>
            <a:r>
              <a:rPr kumimoji="1" lang="ru-RU" altLang="ru-RU" sz="15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59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204864"/>
            <a:ext cx="8229600" cy="1143000"/>
          </a:xfrm>
        </p:spPr>
        <p:txBody>
          <a:bodyPr/>
          <a:lstStyle/>
          <a:p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2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smtClean="0"/>
              <a:t>Структура</a:t>
            </a:r>
            <a:r>
              <a:rPr lang="en-US" altLang="ru-RU" dirty="0" smtClean="0"/>
              <a:t> XML</a:t>
            </a:r>
            <a:r>
              <a:rPr lang="ru-RU" altLang="ru-RU" dirty="0" smtClean="0"/>
              <a:t>-документа</a:t>
            </a:r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smtClean="0"/>
              <a:t>Заголовок</a:t>
            </a:r>
            <a:endParaRPr lang="en-US" altLang="ru-RU" dirty="0" smtClean="0"/>
          </a:p>
          <a:p>
            <a:pPr algn="l" rtl="0" eaLnBrk="1" hangingPunct="1"/>
            <a:endParaRPr lang="ru-RU" altLang="ru-RU" sz="2100" dirty="0" smtClean="0"/>
          </a:p>
          <a:p>
            <a:pPr lvl="4" algn="l" rtl="0" eaLnBrk="1" hangingPunct="1"/>
            <a:endParaRPr lang="en-US" altLang="ru-RU" sz="1500" dirty="0" smtClean="0"/>
          </a:p>
          <a:p>
            <a:pPr lvl="4" algn="l" rtl="0" eaLnBrk="1" hangingPunct="1"/>
            <a:endParaRPr lang="ru-RU" altLang="ru-RU" sz="1500" dirty="0" smtClean="0"/>
          </a:p>
          <a:p>
            <a:pPr algn="l" rtl="0" eaLnBrk="1" hangingPunct="1"/>
            <a:r>
              <a:rPr lang="ru-RU" altLang="ru-RU" dirty="0" err="1" smtClean="0"/>
              <a:t>Оголошення</a:t>
            </a:r>
            <a:r>
              <a:rPr lang="ru-RU" altLang="ru-RU" dirty="0" smtClean="0"/>
              <a:t> типу документа</a:t>
            </a:r>
          </a:p>
          <a:p>
            <a:pPr algn="l" rtl="0" eaLnBrk="1" hangingPunct="1"/>
            <a:endParaRPr lang="ru-RU" altLang="ru-RU" dirty="0" smtClean="0"/>
          </a:p>
          <a:p>
            <a:pPr algn="l" rtl="0" eaLnBrk="1" hangingPunct="1"/>
            <a:endParaRPr lang="ru-RU" altLang="ru-RU" dirty="0" smtClean="0"/>
          </a:p>
          <a:p>
            <a:pPr algn="l" rtl="0" eaLnBrk="1" hangingPunct="1"/>
            <a:r>
              <a:rPr lang="ru-RU" altLang="ru-RU" dirty="0" err="1" smtClean="0"/>
              <a:t>кореневий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елемент</a:t>
            </a:r>
            <a:endParaRPr lang="ru-RU" altLang="ru-RU" dirty="0" smtClean="0"/>
          </a:p>
          <a:p>
            <a:pPr algn="l" rtl="0" eaLnBrk="1" hangingPunct="1"/>
            <a:endParaRPr lang="ru-RU" altLang="ru-RU" dirty="0" smtClean="0"/>
          </a:p>
        </p:txBody>
      </p:sp>
      <p:sp>
        <p:nvSpPr>
          <p:cNvPr id="1383430" name="Text Box 6"/>
          <p:cNvSpPr txBox="1">
            <a:spLocks noChangeArrowheads="1"/>
          </p:cNvSpPr>
          <p:nvPr/>
        </p:nvSpPr>
        <p:spPr bwMode="auto">
          <a:xfrm>
            <a:off x="179388" y="5445125"/>
            <a:ext cx="8785225" cy="6921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kumimoji="1" lang="ru-RU" altLang="ru-RU" b="1">
                <a:latin typeface="Courier New" pitchFamily="49" charset="0"/>
              </a:rPr>
              <a:t>&lt;</a:t>
            </a:r>
            <a:r>
              <a:rPr kumimoji="1" lang="en-US" altLang="ru-RU" b="1">
                <a:latin typeface="Courier New" pitchFamily="49" charset="0"/>
              </a:rPr>
              <a:t>configuration</a:t>
            </a:r>
            <a:r>
              <a:rPr kumimoji="1" lang="ru-RU" altLang="ru-RU" b="1">
                <a:latin typeface="Courier New" pitchFamily="49" charset="0"/>
              </a:rPr>
              <a:t>&gt;</a:t>
            </a:r>
          </a:p>
          <a:p>
            <a:pPr algn="l" rtl="0" eaLnBrk="1" hangingPunct="1"/>
            <a:r>
              <a:rPr kumimoji="1" lang="ru-RU" altLang="ru-RU" b="1">
                <a:latin typeface="Courier New" pitchFamily="49" charset="0"/>
              </a:rPr>
              <a:t>&lt;</a:t>
            </a:r>
            <a:r>
              <a:rPr kumimoji="1" lang="en-US" altLang="ru-RU" b="1">
                <a:latin typeface="Courier New" pitchFamily="49" charset="0"/>
              </a:rPr>
              <a:t>/ configuration</a:t>
            </a:r>
            <a:r>
              <a:rPr kumimoji="1" lang="ru-RU" altLang="ru-RU" b="1">
                <a:latin typeface="Courier New" pitchFamily="49" charset="0"/>
              </a:rPr>
              <a:t>&gt;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388" y="2174875"/>
            <a:ext cx="8785225" cy="9667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&lt;?xml version="1.0"?&gt;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&lt;?xml version="1.0" encoding="UTF-8"?&gt;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&lt;?xml-stylesheet type=</a:t>
            </a:r>
            <a:r>
              <a:rPr kumimoji="1" lang="en-US" altLang="ru-RU" b="1">
                <a:latin typeface="Courier New" pitchFamily="49" charset="0"/>
              </a:rPr>
              <a:t>"</a:t>
            </a:r>
            <a:r>
              <a:rPr kumimoji="1" lang="ru-RU" altLang="ru-RU" b="1">
                <a:latin typeface="Courier New" pitchFamily="49" charset="0"/>
              </a:rPr>
              <a:t>text/xsl</a:t>
            </a:r>
            <a:r>
              <a:rPr kumimoji="1" lang="en-US" altLang="ru-RU" b="1">
                <a:latin typeface="Courier New" pitchFamily="49" charset="0"/>
              </a:rPr>
              <a:t>"</a:t>
            </a:r>
            <a:r>
              <a:rPr kumimoji="1" lang="ru-RU" altLang="ru-RU" b="1">
                <a:latin typeface="Courier New" pitchFamily="49" charset="0"/>
              </a:rPr>
              <a:t> href=</a:t>
            </a:r>
            <a:r>
              <a:rPr kumimoji="1" lang="en-US" altLang="ru-RU" b="1">
                <a:latin typeface="Courier New" pitchFamily="49" charset="0"/>
              </a:rPr>
              <a:t>"</a:t>
            </a:r>
            <a:r>
              <a:rPr kumimoji="1" lang="ru-RU" altLang="ru-RU" b="1">
                <a:latin typeface="Courier New" pitchFamily="49" charset="0"/>
              </a:rPr>
              <a:t>ex01-1.xsl</a:t>
            </a:r>
            <a:r>
              <a:rPr kumimoji="1" lang="en-US" altLang="ru-RU" b="1">
                <a:latin typeface="Courier New" pitchFamily="49" charset="0"/>
              </a:rPr>
              <a:t>"</a:t>
            </a:r>
            <a:r>
              <a:rPr kumimoji="1" lang="ru-RU" altLang="ru-RU" b="1">
                <a:latin typeface="Courier New" pitchFamily="49" charset="0"/>
              </a:rPr>
              <a:t>?&gt;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388" y="3789040"/>
            <a:ext cx="8785225" cy="9255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&lt;!DOCTYPE web-app PUBLIC "-//Sun Microsystems, Inc.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//DTD Web Application 2.2//EN"</a:t>
            </a:r>
            <a:endParaRPr kumimoji="1" lang="en-US" altLang="ru-RU" b="1">
              <a:latin typeface="Courier New" pitchFamily="49" charset="0"/>
            </a:endParaRP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"http://java.sun.com/j2ee/dtds/web-app_2_2.dtd"&gt;</a:t>
            </a:r>
          </a:p>
        </p:txBody>
      </p:sp>
    </p:spTree>
    <p:extLst>
      <p:ext uri="{BB962C8B-B14F-4D97-AF65-F5344CB8AC3E}">
        <p14:creationId xmlns:p14="http://schemas.microsoft.com/office/powerpoint/2010/main" val="316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smtClean="0"/>
              <a:t>Структура</a:t>
            </a:r>
            <a:r>
              <a:rPr lang="en-US" altLang="ru-RU" dirty="0" smtClean="0"/>
              <a:t> XML-</a:t>
            </a:r>
            <a:r>
              <a:rPr lang="ru-RU" altLang="ru-RU" dirty="0" smtClean="0"/>
              <a:t>документа</a:t>
            </a:r>
          </a:p>
        </p:txBody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err="1" smtClean="0"/>
              <a:t>Змішане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наповнення</a:t>
            </a:r>
            <a:r>
              <a:rPr lang="ru-RU" altLang="ru-RU" dirty="0" smtClean="0"/>
              <a:t> не </a:t>
            </a:r>
            <a:r>
              <a:rPr lang="ru-RU" altLang="ru-RU" dirty="0" err="1" smtClean="0"/>
              <a:t>рекомендується</a:t>
            </a:r>
            <a:endParaRPr lang="ru-RU" altLang="ru-RU" dirty="0" smtClean="0"/>
          </a:p>
          <a:p>
            <a:pPr algn="l" rtl="0" eaLnBrk="1" hangingPunct="1"/>
            <a:endParaRPr lang="ru-RU" altLang="ru-RU" dirty="0" smtClean="0"/>
          </a:p>
          <a:p>
            <a:pPr algn="l" rtl="0" eaLnBrk="1" hangingPunct="1"/>
            <a:endParaRPr lang="ru-RU" altLang="ru-RU" dirty="0" smtClean="0"/>
          </a:p>
          <a:p>
            <a:pPr algn="l" rtl="0" eaLnBrk="1" hangingPunct="1"/>
            <a:endParaRPr lang="ru-RU" altLang="ru-RU" dirty="0" smtClean="0"/>
          </a:p>
          <a:p>
            <a:pPr algn="l" rtl="0" eaLnBrk="1" hangingPunct="1"/>
            <a:r>
              <a:rPr lang="ru-RU" altLang="ru-RU" dirty="0" err="1" smtClean="0"/>
              <a:t>існують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атрибути</a:t>
            </a:r>
            <a:endParaRPr lang="ru-RU" altLang="ru-RU" dirty="0" smtClean="0"/>
          </a:p>
          <a:p>
            <a:pPr algn="l" rtl="0" eaLnBrk="1" hangingPunct="1"/>
            <a:endParaRPr lang="ru-RU" altLang="ru-RU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388" y="2305050"/>
            <a:ext cx="8785225" cy="12414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&lt;font&gt;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	Helvetica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	&lt;size&gt;36&lt;/size&gt;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&lt;/font&gt;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4681538"/>
            <a:ext cx="8785225" cy="12414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&lt;font&gt;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	&lt;name&gt;Helvetica&lt;/name&gt;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	&lt;size unit="pt"&gt;36&lt;/size&gt;</a:t>
            </a:r>
          </a:p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&lt;/font&gt;</a:t>
            </a:r>
          </a:p>
        </p:txBody>
      </p:sp>
    </p:spTree>
    <p:extLst>
      <p:ext uri="{BB962C8B-B14F-4D97-AF65-F5344CB8AC3E}">
        <p14:creationId xmlns:p14="http://schemas.microsoft.com/office/powerpoint/2010/main" val="7243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ru-RU" altLang="ru-RU" dirty="0" err="1" smtClean="0"/>
              <a:t>Деякі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інструкції</a:t>
            </a:r>
            <a:endParaRPr lang="ru-RU" altLang="ru-RU" dirty="0" smtClean="0"/>
          </a:p>
        </p:txBody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ru-RU" altLang="ru-RU" smtClean="0"/>
              <a:t>символи</a:t>
            </a:r>
          </a:p>
          <a:p>
            <a:pPr algn="l" rtl="0" eaLnBrk="1" hangingPunct="1"/>
            <a:endParaRPr lang="ru-RU" altLang="ru-RU" smtClean="0"/>
          </a:p>
          <a:p>
            <a:pPr algn="l" rtl="0" eaLnBrk="1" hangingPunct="1"/>
            <a:r>
              <a:rPr lang="ru-RU" altLang="ru-RU" smtClean="0"/>
              <a:t>стандартні символи</a:t>
            </a:r>
          </a:p>
          <a:p>
            <a:pPr algn="l" rtl="0" eaLnBrk="1" hangingPunct="1"/>
            <a:endParaRPr lang="en-US" altLang="ru-RU" smtClean="0"/>
          </a:p>
          <a:p>
            <a:pPr algn="l" rtl="0" eaLnBrk="1" hangingPunct="1"/>
            <a:r>
              <a:rPr lang="ru-RU" altLang="ru-RU" smtClean="0"/>
              <a:t>інструкції обробки</a:t>
            </a:r>
          </a:p>
          <a:p>
            <a:pPr algn="l" rtl="0" eaLnBrk="1" hangingPunct="1"/>
            <a:endParaRPr lang="ru-RU" altLang="ru-RU" smtClean="0"/>
          </a:p>
          <a:p>
            <a:pPr algn="l" rtl="0" eaLnBrk="1" hangingPunct="1"/>
            <a:r>
              <a:rPr lang="ru-RU" altLang="ru-RU" smtClean="0"/>
              <a:t>Коментарі</a:t>
            </a:r>
          </a:p>
          <a:p>
            <a:pPr algn="l" rtl="0" eaLnBrk="1" hangingPunct="1"/>
            <a:endParaRPr lang="ru-RU" altLang="ru-RU" smtClean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388" y="2290763"/>
            <a:ext cx="8785225" cy="4175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&amp;#233</a:t>
            </a:r>
            <a:r>
              <a:rPr kumimoji="1" lang="en-US" altLang="ru-RU" b="1">
                <a:latin typeface="Courier New" pitchFamily="49" charset="0"/>
              </a:rPr>
              <a:t>, </a:t>
            </a:r>
            <a:r>
              <a:rPr kumimoji="1" lang="ru-RU" altLang="ru-RU" b="1">
                <a:latin typeface="Courier New" pitchFamily="49" charset="0"/>
              </a:rPr>
              <a:t>&amp;#x2122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3443288"/>
            <a:ext cx="8785225" cy="4175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&amp;lt</a:t>
            </a:r>
            <a:r>
              <a:rPr kumimoji="1" lang="en-US" altLang="ru-RU" b="1">
                <a:latin typeface="Courier New" pitchFamily="49" charset="0"/>
              </a:rPr>
              <a:t>; </a:t>
            </a:r>
            <a:r>
              <a:rPr kumimoji="1" lang="ru-RU" altLang="ru-RU" b="1">
                <a:latin typeface="Courier New" pitchFamily="49" charset="0"/>
              </a:rPr>
              <a:t>&amp;gt</a:t>
            </a:r>
            <a:r>
              <a:rPr kumimoji="1" lang="en-US" altLang="ru-RU" b="1">
                <a:latin typeface="Courier New" pitchFamily="49" charset="0"/>
              </a:rPr>
              <a:t>; </a:t>
            </a:r>
            <a:r>
              <a:rPr kumimoji="1" lang="ru-RU" altLang="ru-RU" b="1">
                <a:latin typeface="Courier New" pitchFamily="49" charset="0"/>
              </a:rPr>
              <a:t>&amp;amp</a:t>
            </a:r>
            <a:r>
              <a:rPr kumimoji="1" lang="en-US" altLang="ru-RU" b="1">
                <a:latin typeface="Courier New" pitchFamily="49" charset="0"/>
              </a:rPr>
              <a:t>; </a:t>
            </a:r>
            <a:r>
              <a:rPr kumimoji="1" lang="ru-RU" altLang="ru-RU" b="1">
                <a:latin typeface="Courier New" pitchFamily="49" charset="0"/>
              </a:rPr>
              <a:t>&amp;quot</a:t>
            </a:r>
            <a:r>
              <a:rPr kumimoji="1" lang="en-US" altLang="ru-RU" b="1">
                <a:latin typeface="Courier New" pitchFamily="49" charset="0"/>
              </a:rPr>
              <a:t>; </a:t>
            </a:r>
            <a:r>
              <a:rPr kumimoji="1" lang="ru-RU" altLang="ru-RU" b="1">
                <a:latin typeface="Courier New" pitchFamily="49" charset="0"/>
              </a:rPr>
              <a:t>&amp;apos</a:t>
            </a:r>
            <a:r>
              <a:rPr kumimoji="1" lang="en-US" altLang="ru-RU" b="1">
                <a:latin typeface="Courier New" pitchFamily="49" charset="0"/>
              </a:rPr>
              <a:t>;</a:t>
            </a:r>
            <a:endParaRPr kumimoji="1" lang="ru-RU" altLang="ru-RU" b="1">
              <a:latin typeface="Courier New" pitchFamily="49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79388" y="4652963"/>
            <a:ext cx="8785225" cy="4175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&lt;?xml</a:t>
            </a:r>
            <a:r>
              <a:rPr kumimoji="1" lang="en-US" altLang="ru-RU" b="1">
                <a:latin typeface="Courier New" pitchFamily="49" charset="0"/>
              </a:rPr>
              <a:t> version=</a:t>
            </a:r>
            <a:r>
              <a:rPr kumimoji="1" lang="ru-RU" altLang="ru-RU" b="1">
                <a:latin typeface="Courier New" pitchFamily="49" charset="0"/>
              </a:rPr>
              <a:t>"</a:t>
            </a:r>
            <a:r>
              <a:rPr kumimoji="1" lang="en-US" altLang="ru-RU" b="1">
                <a:latin typeface="Courier New" pitchFamily="49" charset="0"/>
              </a:rPr>
              <a:t>1.0</a:t>
            </a:r>
            <a:r>
              <a:rPr kumimoji="1" lang="ru-RU" altLang="ru-RU" b="1">
                <a:latin typeface="Courier New" pitchFamily="49" charset="0"/>
              </a:rPr>
              <a:t>"?&gt;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79388" y="5748338"/>
            <a:ext cx="8785225" cy="4175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ru-RU" altLang="ru-RU" b="1">
                <a:latin typeface="Courier New" pitchFamily="49" charset="0"/>
              </a:rPr>
              <a:t>&lt;!-- This is a comment. --&gt;</a:t>
            </a:r>
          </a:p>
        </p:txBody>
      </p:sp>
    </p:spTree>
    <p:extLst>
      <p:ext uri="{BB962C8B-B14F-4D97-AF65-F5344CB8AC3E}">
        <p14:creationId xmlns:p14="http://schemas.microsoft.com/office/powerpoint/2010/main" val="36071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4325</TotalTime>
  <Words>3385</Words>
  <Application>Microsoft Office PowerPoint</Application>
  <PresentationFormat>Экран (4:3)</PresentationFormat>
  <Paragraphs>681</Paragraphs>
  <Slides>63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4" baseType="lpstr">
      <vt:lpstr>Тема Office</vt:lpstr>
      <vt:lpstr>Крос-платформенне програмування</vt:lpstr>
      <vt:lpstr>План лекції</vt:lpstr>
      <vt:lpstr>Біля витоків</vt:lpstr>
      <vt:lpstr>Спадкоємці</vt:lpstr>
      <vt:lpstr>Відмінності XML від HTML</vt:lpstr>
      <vt:lpstr>Приклад XML</vt:lpstr>
      <vt:lpstr>Структура XML-документа</vt:lpstr>
      <vt:lpstr>Структура XML-документа</vt:lpstr>
      <vt:lpstr>Деякі інструкції</vt:lpstr>
      <vt:lpstr>Правильний документ</vt:lpstr>
      <vt:lpstr>Document Type Definition (DTD)</vt:lpstr>
      <vt:lpstr>Регулярні вирази</vt:lpstr>
      <vt:lpstr>Приклади виразів</vt:lpstr>
      <vt:lpstr>Опис атрибутів: типи</vt:lpstr>
      <vt:lpstr>Опис атрибутів: значення</vt:lpstr>
      <vt:lpstr>Приклади виразів</vt:lpstr>
      <vt:lpstr>XML Schema</vt:lpstr>
      <vt:lpstr>Підтримка типів даних</vt:lpstr>
      <vt:lpstr>XML Schema описується на XML</vt:lpstr>
      <vt:lpstr>Документ і тип DTD</vt:lpstr>
      <vt:lpstr>XML Schema для документа</vt:lpstr>
      <vt:lpstr>Вказівка ​​типу документа</vt:lpstr>
      <vt:lpstr>Extensible Stylesheet Language (XSL)</vt:lpstr>
      <vt:lpstr>XPath</vt:lpstr>
      <vt:lpstr>Приклади виразів XPath</vt:lpstr>
      <vt:lpstr>Принципи XSL</vt:lpstr>
      <vt:lpstr>Приклад XML (catalog.xml)</vt:lpstr>
      <vt:lpstr>Приклад XSL (tranformation.xsl)</vt:lpstr>
      <vt:lpstr>Результат трансформації</vt:lpstr>
      <vt:lpstr>Обробка XML</vt:lpstr>
      <vt:lpstr>Логіка SAX</vt:lpstr>
      <vt:lpstr>Логіка DOM</vt:lpstr>
      <vt:lpstr>Особливості SAX і DOM</vt:lpstr>
      <vt:lpstr>Робота з XML в Java</vt:lpstr>
      <vt:lpstr>Робота з SAX</vt:lpstr>
      <vt:lpstr>Пакет javax.xml.parsers</vt:lpstr>
      <vt:lpstr>Семантика документа</vt:lpstr>
      <vt:lpstr>Створення обробника подій</vt:lpstr>
      <vt:lpstr>Робота з DOM</vt:lpstr>
      <vt:lpstr>Пакет org.w3c.dom</vt:lpstr>
      <vt:lpstr>Пакет javax.xml.parsers</vt:lpstr>
      <vt:lpstr>Запис XML</vt:lpstr>
      <vt:lpstr>Налаштування перетворювача</vt:lpstr>
      <vt:lpstr>Крок 1. Збереження JavaBeans</vt:lpstr>
      <vt:lpstr>Крок 2. Java Architecture for XML Binding (JAXB)</vt:lpstr>
      <vt:lpstr>Анотація</vt:lpstr>
      <vt:lpstr>Вбудовані анотації</vt:lpstr>
      <vt:lpstr>Анотації, що застосовуються до інших анотацій</vt:lpstr>
      <vt:lpstr>Синтаксис @interface </vt:lpstr>
      <vt:lpstr>Анотація з параметрами</vt:lpstr>
      <vt:lpstr>Параметри анотації</vt:lpstr>
      <vt:lpstr>Презентация PowerPoint</vt:lpstr>
      <vt:lpstr>Презентация PowerPoint</vt:lpstr>
      <vt:lpstr>Презентация PowerPoint</vt:lpstr>
      <vt:lpstr>Пакет javax.xml.bind.annotation</vt:lpstr>
      <vt:lpstr>Приклад. RootClass</vt:lpstr>
      <vt:lpstr>Приклад. NodeClass (1)</vt:lpstr>
      <vt:lpstr>Приклад. WriterJAXB</vt:lpstr>
      <vt:lpstr>Вміст файлу після виконання (1)</vt:lpstr>
      <vt:lpstr>Приклад. NodeClass (2)</vt:lpstr>
      <vt:lpstr>Вміст файлу після виконання (2)</vt:lpstr>
      <vt:lpstr>Приклад. ReaderJAXB</vt:lpstr>
      <vt:lpstr>Дякую за увагу!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Пользователь Windows</cp:lastModifiedBy>
  <cp:revision>325</cp:revision>
  <dcterms:created xsi:type="dcterms:W3CDTF">2018-02-05T20:48:26Z</dcterms:created>
  <dcterms:modified xsi:type="dcterms:W3CDTF">2021-04-29T09:00:00Z</dcterms:modified>
</cp:coreProperties>
</file>