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25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08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69" autoAdjust="0"/>
  </p:normalViewPr>
  <p:slideViewPr>
    <p:cSldViewPr>
      <p:cViewPr>
        <p:scale>
          <a:sx n="50" d="100"/>
          <a:sy n="50" d="100"/>
        </p:scale>
        <p:origin x="-576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2D7DB-EFAA-453B-AF22-F9B77A093EF3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0697C-A5AC-41FE-8228-3BE12D735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1249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38D8-92C4-433B-B2C4-FDB2E38D560E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1D51-BE2F-47B3-8EB1-683E823DF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5965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226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880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475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TextBox 6"/>
          <p:cNvSpPr txBox="1"/>
          <p:nvPr userDrawn="1"/>
        </p:nvSpPr>
        <p:spPr>
          <a:xfrm>
            <a:off x="8686824" y="651179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47FCF39-049A-4197-848A-23BB514FF615}" type="slidenum">
              <a:rPr lang="ru-RU" b="1" smtClean="0">
                <a:solidFill>
                  <a:schemeClr val="bg1"/>
                </a:solidFill>
              </a:rPr>
              <a:t>‹#›</a:t>
            </a:fld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99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 userDrawn="1"/>
        </p:nvSpPr>
        <p:spPr>
          <a:xfrm>
            <a:off x="8686824" y="651179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47FCF39-049A-4197-848A-23BB514FF615}" type="slidenum">
              <a:rPr lang="ru-RU" b="1" smtClean="0">
                <a:solidFill>
                  <a:schemeClr val="bg1"/>
                </a:solidFill>
              </a:rPr>
              <a:t>‹#›</a:t>
            </a:fld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332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638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03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302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Box 4"/>
          <p:cNvSpPr txBox="1"/>
          <p:nvPr userDrawn="1"/>
        </p:nvSpPr>
        <p:spPr>
          <a:xfrm>
            <a:off x="8686824" y="6525344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EAFB936-5047-4134-B960-850ECAAEDA0E}" type="slidenum">
              <a:rPr lang="ru-RU" b="1" smtClean="0">
                <a:solidFill>
                  <a:schemeClr val="bg1"/>
                </a:solidFill>
              </a:rPr>
              <a:t>‹#›</a:t>
            </a:fld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708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47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5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 userDrawn="1"/>
        </p:nvSpPr>
        <p:spPr>
          <a:xfrm>
            <a:off x="8686824" y="651179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47FCF39-049A-4197-848A-23BB514FF615}" type="slidenum">
              <a:rPr lang="ru-RU" b="1" smtClean="0">
                <a:solidFill>
                  <a:schemeClr val="bg1"/>
                </a:solidFill>
              </a:rPr>
              <a:t>‹#›</a:t>
            </a:fld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1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st.com/hello?key1=value1&amp;key2=value2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Крос-платформенне</a:t>
            </a:r>
            <a:r>
              <a:rPr lang="ru-RU" dirty="0" smtClean="0"/>
              <a:t> </a:t>
            </a:r>
            <a:r>
              <a:rPr lang="ru-RU" dirty="0" err="1"/>
              <a:t>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9" y="4725144"/>
            <a:ext cx="9144000" cy="1752600"/>
          </a:xfrm>
        </p:spPr>
        <p:txBody>
          <a:bodyPr>
            <a:normAutofit/>
          </a:bodyPr>
          <a:lstStyle/>
          <a:p>
            <a:r>
              <a:rPr lang="ru-RU" sz="1900" dirty="0" err="1" smtClean="0"/>
              <a:t>Підготовлене</a:t>
            </a:r>
            <a:r>
              <a:rPr lang="ru-RU" sz="1900" dirty="0" smtClean="0"/>
              <a:t> за матер</a:t>
            </a:r>
            <a:r>
              <a:rPr lang="uk-UA" sz="1900" dirty="0"/>
              <a:t>і</a:t>
            </a:r>
            <a:r>
              <a:rPr lang="ru-RU" sz="1900" dirty="0" err="1" smtClean="0"/>
              <a:t>алами</a:t>
            </a:r>
            <a:endParaRPr lang="ru-RU" sz="1900" dirty="0" smtClean="0"/>
          </a:p>
          <a:p>
            <a:r>
              <a:rPr lang="en-US" sz="1900" dirty="0" smtClean="0"/>
              <a:t>http://www.ccfit.nsu.ru/~rylov/java_lections/index.html</a:t>
            </a:r>
          </a:p>
          <a:p>
            <a:r>
              <a:rPr lang="en-US" sz="1900" dirty="0" smtClean="0"/>
              <a:t>http://github.com/a-vodka/java</a:t>
            </a:r>
            <a:r>
              <a:rPr lang="en-US" sz="2800" dirty="0" smtClean="0"/>
              <a:t>/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3861047"/>
            <a:ext cx="2270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/>
              <a:t>Лекція №12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5661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/>
          </a:bodyPr>
          <a:lstStyle/>
          <a:p>
            <a:r>
              <a:rPr lang="en-US" b="1" dirty="0"/>
              <a:t>JSP - </a:t>
            </a:r>
            <a:r>
              <a:rPr lang="ru-RU" b="1" dirty="0"/>
              <a:t>Синтаксис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686800" cy="54006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 </a:t>
            </a:r>
            <a:r>
              <a:rPr lang="ru-RU" dirty="0" err="1" smtClean="0"/>
              <a:t>скріплет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Скріплет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містити</a:t>
            </a:r>
            <a:r>
              <a:rPr lang="ru-RU" dirty="0"/>
              <a:t> будь-яку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операторів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 </a:t>
            </a:r>
            <a:r>
              <a:rPr lang="en-US" dirty="0"/>
              <a:t>JAVA, </a:t>
            </a:r>
            <a:r>
              <a:rPr lang="ru-RU" dirty="0" err="1"/>
              <a:t>оголошень</a:t>
            </a:r>
            <a:r>
              <a:rPr lang="ru-RU" dirty="0"/>
              <a:t> </a:t>
            </a:r>
            <a:r>
              <a:rPr lang="ru-RU" dirty="0" err="1"/>
              <a:t>змінних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виразів</a:t>
            </a:r>
            <a:r>
              <a:rPr lang="ru-RU" dirty="0"/>
              <a:t>, </a:t>
            </a:r>
            <a:r>
              <a:rPr lang="ru-RU" dirty="0" err="1"/>
              <a:t>допустимих</a:t>
            </a:r>
            <a:r>
              <a:rPr lang="ru-RU" dirty="0"/>
              <a:t> на </a:t>
            </a:r>
            <a:r>
              <a:rPr lang="ru-RU" dirty="0" err="1"/>
              <a:t>мові</a:t>
            </a:r>
            <a:r>
              <a:rPr lang="ru-RU" dirty="0"/>
              <a:t> </a:t>
            </a:r>
            <a:r>
              <a:rPr lang="ru-RU" dirty="0" err="1"/>
              <a:t>сценаріїв</a:t>
            </a:r>
            <a:r>
              <a:rPr lang="ru-RU" dirty="0"/>
              <a:t> </a:t>
            </a:r>
            <a:r>
              <a:rPr lang="ru-RU" dirty="0" err="1"/>
              <a:t>сторінок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&lt;% code fragment </a:t>
            </a:r>
            <a:r>
              <a:rPr lang="en-US" dirty="0" smtClean="0">
                <a:solidFill>
                  <a:srgbClr val="002060"/>
                </a:solidFill>
              </a:rPr>
              <a:t>%&gt;</a:t>
            </a:r>
            <a:endParaRPr lang="uk-UA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uk-UA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ru-RU" dirty="0"/>
              <a:t>Ви можете </a:t>
            </a:r>
            <a:r>
              <a:rPr lang="ru-RU" dirty="0" err="1"/>
              <a:t>написати</a:t>
            </a:r>
            <a:r>
              <a:rPr lang="ru-RU" dirty="0"/>
              <a:t> XML-</a:t>
            </a:r>
            <a:r>
              <a:rPr lang="ru-RU" dirty="0" err="1"/>
              <a:t>еквівалент</a:t>
            </a:r>
            <a:r>
              <a:rPr lang="ru-RU" dirty="0"/>
              <a:t> </a:t>
            </a:r>
            <a:r>
              <a:rPr lang="ru-RU" dirty="0" err="1"/>
              <a:t>вищевказаного</a:t>
            </a:r>
            <a:r>
              <a:rPr lang="ru-RU" dirty="0"/>
              <a:t> синтаксису </a:t>
            </a:r>
            <a:r>
              <a:rPr lang="ru-RU" dirty="0" err="1"/>
              <a:t>наступним</a:t>
            </a:r>
            <a:r>
              <a:rPr lang="ru-RU" dirty="0"/>
              <a:t> чином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&lt;</a:t>
            </a:r>
            <a:r>
              <a:rPr lang="en-US" dirty="0" err="1">
                <a:solidFill>
                  <a:srgbClr val="002060"/>
                </a:solidFill>
              </a:rPr>
              <a:t>jsp:scriptlet</a:t>
            </a:r>
            <a:r>
              <a:rPr lang="en-US" dirty="0">
                <a:solidFill>
                  <a:srgbClr val="002060"/>
                </a:solidFill>
              </a:rPr>
              <a:t>&gt; </a:t>
            </a:r>
            <a:endParaRPr lang="uk-UA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uk-UA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code fragment</a:t>
            </a:r>
            <a:endParaRPr lang="uk-UA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&lt;/</a:t>
            </a:r>
            <a:r>
              <a:rPr lang="en-US" dirty="0" err="1">
                <a:solidFill>
                  <a:srgbClr val="002060"/>
                </a:solidFill>
              </a:rPr>
              <a:t>jsp:scriptlet</a:t>
            </a:r>
            <a:r>
              <a:rPr lang="en-US" dirty="0">
                <a:solidFill>
                  <a:srgbClr val="002060"/>
                </a:solidFill>
              </a:rPr>
              <a:t>&gt;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28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/>
          </a:bodyPr>
          <a:lstStyle/>
          <a:p>
            <a:r>
              <a:rPr lang="en-US" b="1" dirty="0"/>
              <a:t>JSP - </a:t>
            </a:r>
            <a:r>
              <a:rPr lang="ru-RU" b="1" dirty="0"/>
              <a:t>Синтаксис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686800" cy="54006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 </a:t>
            </a:r>
            <a:r>
              <a:rPr lang="ru-RU" dirty="0" err="1"/>
              <a:t>декларації</a:t>
            </a:r>
            <a:r>
              <a:rPr lang="ru-RU" dirty="0"/>
              <a:t> </a:t>
            </a:r>
            <a:r>
              <a:rPr lang="en-US" dirty="0"/>
              <a:t>JSP</a:t>
            </a:r>
          </a:p>
          <a:p>
            <a:pPr marL="0" indent="0">
              <a:buNone/>
            </a:pPr>
            <a:r>
              <a:rPr lang="ru-RU" dirty="0" err="1" smtClean="0"/>
              <a:t>Оголошує</a:t>
            </a:r>
            <a:r>
              <a:rPr lang="ru-RU" dirty="0" smtClean="0"/>
              <a:t> </a:t>
            </a:r>
            <a:r>
              <a:rPr lang="ru-RU" dirty="0"/>
              <a:t>одну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змінних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можете </a:t>
            </a:r>
            <a:r>
              <a:rPr lang="ru-RU" dirty="0" err="1"/>
              <a:t>використовувати</a:t>
            </a:r>
            <a:r>
              <a:rPr lang="ru-RU" dirty="0"/>
              <a:t> в </a:t>
            </a:r>
            <a:r>
              <a:rPr lang="ru-RU" dirty="0" err="1"/>
              <a:t>коді</a:t>
            </a:r>
            <a:r>
              <a:rPr lang="ru-RU" dirty="0"/>
              <a:t> </a:t>
            </a:r>
            <a:r>
              <a:rPr lang="en-US" dirty="0"/>
              <a:t>Java </a:t>
            </a:r>
            <a:r>
              <a:rPr lang="ru-RU" dirty="0" err="1"/>
              <a:t>пізніше</a:t>
            </a:r>
            <a:r>
              <a:rPr lang="ru-RU" dirty="0"/>
              <a:t> в </a:t>
            </a:r>
            <a:r>
              <a:rPr lang="ru-RU" dirty="0" err="1"/>
              <a:t>файлі</a:t>
            </a:r>
            <a:r>
              <a:rPr lang="ru-RU" dirty="0"/>
              <a:t> </a:t>
            </a:r>
            <a:r>
              <a:rPr lang="en-US" dirty="0"/>
              <a:t>JSP. </a:t>
            </a:r>
            <a:r>
              <a:rPr lang="ru-RU" dirty="0"/>
              <a:t>Ви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оголосити</a:t>
            </a:r>
            <a:r>
              <a:rPr lang="ru-RU" dirty="0"/>
              <a:t> </a:t>
            </a:r>
            <a:r>
              <a:rPr lang="ru-RU" dirty="0" err="1"/>
              <a:t>змінну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метод, перш </a:t>
            </a:r>
            <a:r>
              <a:rPr lang="ru-RU" dirty="0" err="1"/>
              <a:t>ніж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в </a:t>
            </a:r>
            <a:r>
              <a:rPr lang="ru-RU" dirty="0" err="1"/>
              <a:t>файлі</a:t>
            </a:r>
            <a:r>
              <a:rPr lang="ru-RU" dirty="0"/>
              <a:t> </a:t>
            </a:r>
            <a:r>
              <a:rPr lang="en-US" dirty="0"/>
              <a:t>JSP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&lt;%! declaration; [ declaration; ]+ ... </a:t>
            </a:r>
            <a:r>
              <a:rPr lang="en-US" dirty="0" smtClean="0">
                <a:solidFill>
                  <a:srgbClr val="002060"/>
                </a:solidFill>
              </a:rPr>
              <a:t>%&gt;</a:t>
            </a:r>
            <a:endParaRPr lang="uk-UA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uk-UA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ru-RU" dirty="0"/>
              <a:t>Ви можете </a:t>
            </a:r>
            <a:r>
              <a:rPr lang="ru-RU" dirty="0" err="1"/>
              <a:t>написати</a:t>
            </a:r>
            <a:r>
              <a:rPr lang="ru-RU" dirty="0"/>
              <a:t> XML-</a:t>
            </a:r>
            <a:r>
              <a:rPr lang="ru-RU" dirty="0" err="1"/>
              <a:t>еквівалент</a:t>
            </a:r>
            <a:r>
              <a:rPr lang="ru-RU" dirty="0"/>
              <a:t> </a:t>
            </a:r>
            <a:r>
              <a:rPr lang="ru-RU" dirty="0" err="1"/>
              <a:t>вищевказаного</a:t>
            </a:r>
            <a:r>
              <a:rPr lang="ru-RU" dirty="0"/>
              <a:t> синтаксису </a:t>
            </a:r>
            <a:r>
              <a:rPr lang="ru-RU" dirty="0" err="1"/>
              <a:t>наступним</a:t>
            </a:r>
            <a:r>
              <a:rPr lang="ru-RU" dirty="0"/>
              <a:t> чином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&lt;</a:t>
            </a:r>
            <a:r>
              <a:rPr lang="en-US" dirty="0" err="1">
                <a:solidFill>
                  <a:srgbClr val="002060"/>
                </a:solidFill>
              </a:rPr>
              <a:t>jsp:declaration</a:t>
            </a:r>
            <a:r>
              <a:rPr lang="en-US" dirty="0">
                <a:solidFill>
                  <a:srgbClr val="00206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</a:t>
            </a:r>
            <a:r>
              <a:rPr lang="uk-UA" dirty="0" smtClean="0">
                <a:solidFill>
                  <a:srgbClr val="002060"/>
                </a:solidFill>
              </a:rPr>
              <a:t>    </a:t>
            </a:r>
            <a:r>
              <a:rPr lang="en-US" dirty="0" smtClean="0">
                <a:solidFill>
                  <a:srgbClr val="002060"/>
                </a:solidFill>
              </a:rPr>
              <a:t>code </a:t>
            </a:r>
            <a:r>
              <a:rPr lang="en-US" dirty="0">
                <a:solidFill>
                  <a:srgbClr val="002060"/>
                </a:solidFill>
              </a:rPr>
              <a:t>fragment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&lt;/</a:t>
            </a:r>
            <a:r>
              <a:rPr lang="en-US" dirty="0" err="1">
                <a:solidFill>
                  <a:srgbClr val="002060"/>
                </a:solidFill>
              </a:rPr>
              <a:t>jsp:declaration</a:t>
            </a:r>
            <a:r>
              <a:rPr lang="en-US" dirty="0">
                <a:solidFill>
                  <a:srgbClr val="002060"/>
                </a:solidFill>
              </a:rPr>
              <a:t>&gt;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9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/>
          </a:bodyPr>
          <a:lstStyle/>
          <a:p>
            <a:r>
              <a:rPr lang="en-US" b="1" dirty="0"/>
              <a:t>JSP - </a:t>
            </a:r>
            <a:r>
              <a:rPr lang="ru-RU" b="1" dirty="0"/>
              <a:t>Синтаксис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686800" cy="54006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 </a:t>
            </a:r>
            <a:r>
              <a:rPr lang="en-US" dirty="0"/>
              <a:t>JSP Expression</a:t>
            </a:r>
          </a:p>
          <a:p>
            <a:pPr marL="0" indent="0">
              <a:buNone/>
            </a:pPr>
            <a:r>
              <a:rPr lang="ru-RU" dirty="0" err="1"/>
              <a:t>Елемент</a:t>
            </a:r>
            <a:r>
              <a:rPr lang="ru-RU" dirty="0"/>
              <a:t> </a:t>
            </a:r>
            <a:r>
              <a:rPr lang="ru-RU" dirty="0" err="1" smtClean="0"/>
              <a:t>виразу</a:t>
            </a:r>
            <a:r>
              <a:rPr lang="ru-RU" dirty="0" smtClean="0"/>
              <a:t> </a:t>
            </a:r>
            <a:r>
              <a:rPr lang="en-US" dirty="0" smtClean="0"/>
              <a:t>JSP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err="1"/>
              <a:t>вираз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 </a:t>
            </a:r>
            <a:r>
              <a:rPr lang="ru-RU" dirty="0" err="1"/>
              <a:t>сценаріїв</a:t>
            </a:r>
            <a:r>
              <a:rPr lang="ru-RU" dirty="0"/>
              <a:t>, яке </a:t>
            </a:r>
            <a:r>
              <a:rPr lang="ru-RU" dirty="0" err="1"/>
              <a:t>оцінюється</a:t>
            </a:r>
            <a:r>
              <a:rPr lang="ru-RU" dirty="0"/>
              <a:t>, </a:t>
            </a:r>
            <a:r>
              <a:rPr lang="ru-RU" dirty="0" err="1"/>
              <a:t>перетворюється</a:t>
            </a:r>
            <a:r>
              <a:rPr lang="ru-RU" dirty="0"/>
              <a:t> в рядок і </a:t>
            </a:r>
            <a:r>
              <a:rPr lang="ru-RU" dirty="0" err="1"/>
              <a:t>вставляється</a:t>
            </a:r>
            <a:r>
              <a:rPr lang="ru-RU" dirty="0"/>
              <a:t> там, де </a:t>
            </a:r>
            <a:r>
              <a:rPr lang="ru-RU" dirty="0" err="1"/>
              <a:t>вираз</a:t>
            </a:r>
            <a:r>
              <a:rPr lang="ru-RU" dirty="0"/>
              <a:t> </a:t>
            </a:r>
            <a:r>
              <a:rPr lang="ru-RU" dirty="0" err="1"/>
              <a:t>з'являється</a:t>
            </a:r>
            <a:r>
              <a:rPr lang="ru-RU" dirty="0"/>
              <a:t> в </a:t>
            </a:r>
            <a:r>
              <a:rPr lang="ru-RU" dirty="0" err="1"/>
              <a:t>файлі</a:t>
            </a:r>
            <a:r>
              <a:rPr lang="ru-RU" dirty="0"/>
              <a:t> </a:t>
            </a:r>
            <a:r>
              <a:rPr lang="en-US" dirty="0"/>
              <a:t>JSP.</a:t>
            </a:r>
          </a:p>
          <a:p>
            <a:pPr marL="0" indent="0">
              <a:buNone/>
            </a:pPr>
            <a:r>
              <a:rPr lang="ru-RU" dirty="0" err="1" smtClean="0"/>
              <a:t>Оскільки</a:t>
            </a:r>
            <a:r>
              <a:rPr lang="ru-RU" dirty="0" smtClean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виразу</a:t>
            </a:r>
            <a:r>
              <a:rPr lang="ru-RU" dirty="0"/>
              <a:t> </a:t>
            </a:r>
            <a:r>
              <a:rPr lang="ru-RU" dirty="0" err="1"/>
              <a:t>перетворюється</a:t>
            </a:r>
            <a:r>
              <a:rPr lang="ru-RU" dirty="0"/>
              <a:t> в рядок, </a:t>
            </a:r>
            <a:r>
              <a:rPr lang="ru-RU" dirty="0" err="1"/>
              <a:t>ви</a:t>
            </a:r>
            <a:r>
              <a:rPr lang="ru-RU" dirty="0"/>
              <a:t> можете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вираз</a:t>
            </a:r>
            <a:r>
              <a:rPr lang="ru-RU" dirty="0"/>
              <a:t> в рядку тексту, </a:t>
            </a:r>
            <a:r>
              <a:rPr lang="ru-RU" dirty="0" err="1"/>
              <a:t>незалежно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того, </a:t>
            </a:r>
            <a:r>
              <a:rPr lang="ru-RU" dirty="0" err="1"/>
              <a:t>позначено</a:t>
            </a:r>
            <a:r>
              <a:rPr lang="ru-RU" dirty="0"/>
              <a:t> </a:t>
            </a:r>
            <a:r>
              <a:rPr lang="ru-RU" dirty="0" err="1"/>
              <a:t>воно</a:t>
            </a:r>
            <a:r>
              <a:rPr lang="ru-RU" dirty="0"/>
              <a:t> тегом </a:t>
            </a:r>
            <a:r>
              <a:rPr lang="en-US" dirty="0"/>
              <a:t>HTML, </a:t>
            </a:r>
            <a:r>
              <a:rPr lang="ru-RU" dirty="0"/>
              <a:t>в </a:t>
            </a:r>
            <a:r>
              <a:rPr lang="ru-RU" dirty="0" err="1"/>
              <a:t>файлі</a:t>
            </a:r>
            <a:r>
              <a:rPr lang="ru-RU" dirty="0"/>
              <a:t> </a:t>
            </a:r>
            <a:r>
              <a:rPr lang="en-US" dirty="0"/>
              <a:t>JSP.</a:t>
            </a:r>
          </a:p>
          <a:p>
            <a:pPr marL="0" indent="0">
              <a:buNone/>
            </a:pPr>
            <a:r>
              <a:rPr lang="ru-RU" dirty="0" err="1" smtClean="0"/>
              <a:t>Елемент</a:t>
            </a:r>
            <a:r>
              <a:rPr lang="ru-RU" dirty="0" smtClean="0"/>
              <a:t> </a:t>
            </a:r>
            <a:r>
              <a:rPr lang="en-US" dirty="0"/>
              <a:t>expression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містити</a:t>
            </a:r>
            <a:r>
              <a:rPr lang="ru-RU" dirty="0"/>
              <a:t> будь-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вираз</a:t>
            </a:r>
            <a:r>
              <a:rPr lang="ru-RU" dirty="0"/>
              <a:t>, </a:t>
            </a:r>
            <a:r>
              <a:rPr lang="ru-RU" dirty="0" err="1" smtClean="0"/>
              <a:t>допустимий</a:t>
            </a:r>
            <a:r>
              <a:rPr lang="ru-RU" dirty="0" smtClean="0"/>
              <a:t> </a:t>
            </a:r>
            <a:r>
              <a:rPr lang="ru-RU" dirty="0" err="1"/>
              <a:t>відповідно</a:t>
            </a:r>
            <a:r>
              <a:rPr lang="ru-RU" dirty="0"/>
              <a:t> до </a:t>
            </a:r>
            <a:r>
              <a:rPr lang="ru-RU" dirty="0" err="1"/>
              <a:t>специфікації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 </a:t>
            </a:r>
            <a:r>
              <a:rPr lang="en-US" dirty="0"/>
              <a:t>Java, </a:t>
            </a:r>
            <a:r>
              <a:rPr lang="ru-RU" dirty="0"/>
              <a:t>але </a:t>
            </a:r>
            <a:r>
              <a:rPr lang="ru-RU" dirty="0" err="1"/>
              <a:t>ви</a:t>
            </a:r>
            <a:r>
              <a:rPr lang="ru-RU" dirty="0"/>
              <a:t> не можете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крапку</a:t>
            </a:r>
            <a:r>
              <a:rPr lang="ru-RU" dirty="0"/>
              <a:t> з комою для </a:t>
            </a:r>
            <a:r>
              <a:rPr lang="ru-RU" dirty="0" err="1"/>
              <a:t>завершення</a:t>
            </a:r>
            <a:r>
              <a:rPr lang="ru-RU" dirty="0"/>
              <a:t> </a:t>
            </a:r>
            <a:r>
              <a:rPr lang="ru-RU" dirty="0" err="1" smtClean="0"/>
              <a:t>виразу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&lt;%= expression </a:t>
            </a:r>
            <a:r>
              <a:rPr lang="en-US" dirty="0" smtClean="0">
                <a:solidFill>
                  <a:srgbClr val="002060"/>
                </a:solidFill>
              </a:rPr>
              <a:t>%&gt;</a:t>
            </a:r>
            <a:endParaRPr lang="uk-UA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uk-UA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ru-RU" dirty="0"/>
              <a:t>Ви можете </a:t>
            </a:r>
            <a:r>
              <a:rPr lang="ru-RU" dirty="0" err="1"/>
              <a:t>написати</a:t>
            </a:r>
            <a:r>
              <a:rPr lang="ru-RU" dirty="0"/>
              <a:t> XML-</a:t>
            </a:r>
            <a:r>
              <a:rPr lang="ru-RU" dirty="0" err="1"/>
              <a:t>еквівалент</a:t>
            </a:r>
            <a:r>
              <a:rPr lang="ru-RU" dirty="0"/>
              <a:t> </a:t>
            </a:r>
            <a:r>
              <a:rPr lang="ru-RU" dirty="0" err="1"/>
              <a:t>вищевказаного</a:t>
            </a:r>
            <a:r>
              <a:rPr lang="ru-RU" dirty="0"/>
              <a:t> синтаксису </a:t>
            </a:r>
            <a:r>
              <a:rPr lang="ru-RU" dirty="0" err="1"/>
              <a:t>наступним</a:t>
            </a:r>
            <a:r>
              <a:rPr lang="ru-RU" dirty="0"/>
              <a:t> чином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&lt;</a:t>
            </a:r>
            <a:r>
              <a:rPr lang="en-US" dirty="0" err="1">
                <a:solidFill>
                  <a:srgbClr val="002060"/>
                </a:solidFill>
              </a:rPr>
              <a:t>jsp:expression</a:t>
            </a:r>
            <a:r>
              <a:rPr lang="en-US" dirty="0">
                <a:solidFill>
                  <a:srgbClr val="00206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</a:t>
            </a:r>
            <a:r>
              <a:rPr lang="uk-UA" dirty="0" smtClean="0">
                <a:solidFill>
                  <a:srgbClr val="002060"/>
                </a:solidFill>
              </a:rPr>
              <a:t>  </a:t>
            </a:r>
            <a:r>
              <a:rPr lang="en-US" dirty="0" smtClean="0">
                <a:solidFill>
                  <a:srgbClr val="002060"/>
                </a:solidFill>
              </a:rPr>
              <a:t>expression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&lt;/</a:t>
            </a:r>
            <a:r>
              <a:rPr lang="en-US" dirty="0" err="1">
                <a:solidFill>
                  <a:srgbClr val="002060"/>
                </a:solidFill>
              </a:rPr>
              <a:t>jsp:expression</a:t>
            </a:r>
            <a:r>
              <a:rPr lang="en-US" dirty="0">
                <a:solidFill>
                  <a:srgbClr val="002060"/>
                </a:solidFill>
              </a:rPr>
              <a:t>&gt;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4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/>
          </a:bodyPr>
          <a:lstStyle/>
          <a:p>
            <a:r>
              <a:rPr lang="en-US" b="1" dirty="0"/>
              <a:t>JSP - </a:t>
            </a:r>
            <a:r>
              <a:rPr lang="ru-RU" b="1" dirty="0"/>
              <a:t>Синтаксис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686800" cy="568863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 </a:t>
            </a:r>
            <a:r>
              <a:rPr lang="ru-RU" dirty="0" err="1"/>
              <a:t>Коментарі</a:t>
            </a:r>
            <a:r>
              <a:rPr lang="ru-RU" dirty="0"/>
              <a:t> JSP</a:t>
            </a:r>
          </a:p>
          <a:p>
            <a:pPr marL="0" indent="0">
              <a:buNone/>
            </a:pPr>
            <a:r>
              <a:rPr lang="ru-RU" dirty="0" err="1"/>
              <a:t>Коментар</a:t>
            </a:r>
            <a:r>
              <a:rPr lang="ru-RU" dirty="0"/>
              <a:t> JSP </a:t>
            </a:r>
            <a:r>
              <a:rPr lang="ru-RU" dirty="0" err="1"/>
              <a:t>зазначає</a:t>
            </a:r>
            <a:r>
              <a:rPr lang="ru-RU" dirty="0"/>
              <a:t> текст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оператори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контейнер JSP повинен </a:t>
            </a:r>
            <a:r>
              <a:rPr lang="ru-RU" dirty="0" err="1"/>
              <a:t>ігнорувати</a:t>
            </a:r>
            <a:r>
              <a:rPr lang="ru-RU" dirty="0"/>
              <a:t>. </a:t>
            </a:r>
            <a:r>
              <a:rPr lang="ru-RU" dirty="0" err="1"/>
              <a:t>Коментар</a:t>
            </a:r>
            <a:r>
              <a:rPr lang="ru-RU" dirty="0"/>
              <a:t> JSP </a:t>
            </a:r>
            <a:r>
              <a:rPr lang="ru-RU" dirty="0" err="1"/>
              <a:t>корисний</a:t>
            </a:r>
            <a:r>
              <a:rPr lang="ru-RU" dirty="0"/>
              <a:t>, коли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хочете</a:t>
            </a:r>
            <a:r>
              <a:rPr lang="ru-RU" dirty="0"/>
              <a:t> </a:t>
            </a:r>
            <a:r>
              <a:rPr lang="ru-RU" dirty="0" err="1"/>
              <a:t>приховати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«</a:t>
            </a:r>
            <a:r>
              <a:rPr lang="ru-RU" dirty="0" err="1" smtClean="0"/>
              <a:t>закоментувати</a:t>
            </a:r>
            <a:r>
              <a:rPr lang="ru-RU" dirty="0" smtClean="0"/>
              <a:t>» </a:t>
            </a:r>
            <a:r>
              <a:rPr lang="ru-RU" dirty="0" err="1" smtClean="0"/>
              <a:t>частину</a:t>
            </a:r>
            <a:r>
              <a:rPr lang="ru-RU" dirty="0" smtClean="0"/>
              <a:t> </a:t>
            </a:r>
            <a:r>
              <a:rPr lang="ru-RU" dirty="0" err="1"/>
              <a:t>вашої</a:t>
            </a:r>
            <a:r>
              <a:rPr lang="ru-RU" dirty="0"/>
              <a:t> </a:t>
            </a:r>
            <a:r>
              <a:rPr lang="ru-RU" dirty="0" err="1"/>
              <a:t>сторінки</a:t>
            </a:r>
            <a:r>
              <a:rPr lang="ru-RU" dirty="0"/>
              <a:t> JSP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sz="1100" dirty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&lt;%-- This is JSP comment </a:t>
            </a:r>
            <a:r>
              <a:rPr lang="en-US" dirty="0" smtClean="0">
                <a:solidFill>
                  <a:srgbClr val="002060"/>
                </a:solidFill>
              </a:rPr>
              <a:t>--%&gt;</a:t>
            </a:r>
            <a:endParaRPr lang="uk-UA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uk-UA" sz="11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ru-RU" u="sng" dirty="0" err="1" smtClean="0"/>
              <a:t>Спеціальні</a:t>
            </a:r>
            <a:r>
              <a:rPr lang="ru-RU" u="sng" dirty="0" smtClean="0"/>
              <a:t> </a:t>
            </a:r>
            <a:r>
              <a:rPr lang="ru-RU" u="sng" dirty="0" err="1" smtClean="0"/>
              <a:t>конструкції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>
                <a:solidFill>
                  <a:srgbClr val="002060"/>
                </a:solidFill>
              </a:rPr>
              <a:t>&lt;% - </a:t>
            </a:r>
            <a:r>
              <a:rPr lang="ru-RU" dirty="0" err="1">
                <a:solidFill>
                  <a:srgbClr val="002060"/>
                </a:solidFill>
              </a:rPr>
              <a:t>коментар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smtClean="0">
                <a:solidFill>
                  <a:srgbClr val="002060"/>
                </a:solidFill>
              </a:rPr>
              <a:t>-%&gt;   </a:t>
            </a:r>
            <a:r>
              <a:rPr lang="ru-RU" dirty="0" err="1" smtClean="0"/>
              <a:t>Коментар</a:t>
            </a:r>
            <a:r>
              <a:rPr lang="ru-RU" dirty="0" smtClean="0"/>
              <a:t> </a:t>
            </a:r>
            <a:r>
              <a:rPr lang="en-US" dirty="0"/>
              <a:t>JSP. </a:t>
            </a:r>
            <a:r>
              <a:rPr lang="ru-RU" dirty="0" err="1"/>
              <a:t>Ігнорується</a:t>
            </a:r>
            <a:r>
              <a:rPr lang="ru-RU" dirty="0"/>
              <a:t> </a:t>
            </a:r>
            <a:r>
              <a:rPr lang="ru-RU" dirty="0" err="1"/>
              <a:t>двигуном</a:t>
            </a:r>
            <a:r>
              <a:rPr lang="ru-RU" dirty="0"/>
              <a:t> </a:t>
            </a:r>
            <a:r>
              <a:rPr lang="en-US" dirty="0"/>
              <a:t>JSP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&lt;! - </a:t>
            </a:r>
            <a:r>
              <a:rPr lang="ru-RU" dirty="0" err="1">
                <a:solidFill>
                  <a:srgbClr val="002060"/>
                </a:solidFill>
              </a:rPr>
              <a:t>коментар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smtClean="0">
                <a:solidFill>
                  <a:srgbClr val="002060"/>
                </a:solidFill>
              </a:rPr>
              <a:t>-&gt;        </a:t>
            </a:r>
            <a:r>
              <a:rPr lang="en-US" dirty="0" smtClean="0"/>
              <a:t>HTML-</a:t>
            </a:r>
            <a:r>
              <a:rPr lang="ru-RU" dirty="0" err="1"/>
              <a:t>коментар</a:t>
            </a:r>
            <a:r>
              <a:rPr lang="ru-RU" dirty="0"/>
              <a:t>. </a:t>
            </a:r>
            <a:r>
              <a:rPr lang="ru-RU" dirty="0" err="1"/>
              <a:t>Ігнорується</a:t>
            </a:r>
            <a:r>
              <a:rPr lang="ru-RU" dirty="0"/>
              <a:t> браузером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smtClean="0">
                <a:solidFill>
                  <a:srgbClr val="002060"/>
                </a:solidFill>
              </a:rPr>
              <a:t>&lt;\%   </a:t>
            </a:r>
            <a:r>
              <a:rPr lang="ru-RU" dirty="0" smtClean="0"/>
              <a:t>                            </a:t>
            </a:r>
            <a:r>
              <a:rPr lang="ru-RU" dirty="0" err="1" smtClean="0"/>
              <a:t>Являє</a:t>
            </a:r>
            <a:r>
              <a:rPr lang="ru-RU" dirty="0" smtClean="0"/>
              <a:t> </a:t>
            </a:r>
            <a:r>
              <a:rPr lang="ru-RU" dirty="0" err="1"/>
              <a:t>статичний</a:t>
            </a:r>
            <a:r>
              <a:rPr lang="ru-RU" dirty="0"/>
              <a:t> &lt;% </a:t>
            </a:r>
            <a:r>
              <a:rPr lang="ru-RU" dirty="0" err="1"/>
              <a:t>літерал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2060"/>
                </a:solidFill>
              </a:rPr>
              <a:t>% \&gt;                              </a:t>
            </a:r>
            <a:r>
              <a:rPr lang="ru-RU" dirty="0" err="1" smtClean="0"/>
              <a:t>Являє</a:t>
            </a:r>
            <a:r>
              <a:rPr lang="ru-RU" dirty="0" smtClean="0"/>
              <a:t> </a:t>
            </a:r>
            <a:r>
              <a:rPr lang="ru-RU" dirty="0" err="1" smtClean="0"/>
              <a:t>статичний</a:t>
            </a:r>
            <a:r>
              <a:rPr lang="en-US" dirty="0" smtClean="0"/>
              <a:t> </a:t>
            </a:r>
            <a:r>
              <a:rPr lang="ru-RU" dirty="0" smtClean="0"/>
              <a:t>%&gt; </a:t>
            </a:r>
            <a:r>
              <a:rPr lang="ru-RU" dirty="0" err="1"/>
              <a:t>літерал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2060"/>
                </a:solidFill>
              </a:rPr>
              <a:t>\ </a:t>
            </a:r>
            <a:r>
              <a:rPr lang="en-US" dirty="0" smtClean="0">
                <a:solidFill>
                  <a:srgbClr val="002060"/>
                </a:solidFill>
              </a:rPr>
              <a:t>‘                                  </a:t>
            </a:r>
            <a:r>
              <a:rPr lang="ru-RU" dirty="0" smtClean="0"/>
              <a:t>Одиночна </a:t>
            </a:r>
            <a:r>
              <a:rPr lang="ru-RU" dirty="0"/>
              <a:t>лапки в </a:t>
            </a:r>
            <a:r>
              <a:rPr lang="ru-RU" dirty="0" err="1"/>
              <a:t>атрибуті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</a:t>
            </a:r>
            <a:r>
              <a:rPr lang="ru-RU" dirty="0" err="1" smtClean="0"/>
              <a:t>використовує</a:t>
            </a:r>
            <a:r>
              <a:rPr lang="ru-RU" dirty="0" smtClean="0"/>
              <a:t> </a:t>
            </a:r>
            <a:r>
              <a:rPr lang="ru-RU" dirty="0" err="1"/>
              <a:t>одинарні</a:t>
            </a:r>
            <a:r>
              <a:rPr lang="ru-RU" dirty="0"/>
              <a:t> </a:t>
            </a:r>
            <a:r>
              <a:rPr lang="en-US" dirty="0" smtClean="0"/>
              <a:t> </a:t>
            </a:r>
            <a:r>
              <a:rPr lang="ru-RU" dirty="0" smtClean="0"/>
              <a:t>лапки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2060"/>
                </a:solidFill>
              </a:rPr>
              <a:t>\ “</a:t>
            </a:r>
            <a:r>
              <a:rPr lang="en-US" dirty="0" smtClean="0">
                <a:solidFill>
                  <a:srgbClr val="002060"/>
                </a:solidFill>
              </a:rPr>
              <a:t>                                 </a:t>
            </a:r>
            <a:r>
              <a:rPr lang="ru-RU" dirty="0" smtClean="0"/>
              <a:t>Лапки </a:t>
            </a:r>
            <a:r>
              <a:rPr lang="ru-RU" dirty="0"/>
              <a:t>в </a:t>
            </a:r>
            <a:r>
              <a:rPr lang="ru-RU" dirty="0" err="1"/>
              <a:t>атрибуті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використовує</a:t>
            </a:r>
            <a:r>
              <a:rPr lang="ru-RU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</a:t>
            </a:r>
            <a:r>
              <a:rPr lang="ru-RU" dirty="0" err="1" smtClean="0"/>
              <a:t>подвійні</a:t>
            </a:r>
            <a:r>
              <a:rPr lang="ru-RU" dirty="0" smtClean="0"/>
              <a:t> </a:t>
            </a:r>
            <a:r>
              <a:rPr lang="ru-RU" dirty="0"/>
              <a:t>лапки</a:t>
            </a:r>
            <a:r>
              <a:rPr lang="ru-RU" dirty="0" smtClean="0"/>
              <a:t>.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19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/>
          </a:bodyPr>
          <a:lstStyle/>
          <a:p>
            <a:r>
              <a:rPr lang="en-US" b="1" dirty="0"/>
              <a:t>JSP - </a:t>
            </a:r>
            <a:r>
              <a:rPr lang="ru-RU" b="1" dirty="0"/>
              <a:t>Синтаксис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435280" cy="5904656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 </a:t>
            </a:r>
            <a:r>
              <a:rPr lang="ru-RU" sz="2600" dirty="0" err="1"/>
              <a:t>дії</a:t>
            </a:r>
            <a:r>
              <a:rPr lang="ru-RU" sz="2600" dirty="0"/>
              <a:t> </a:t>
            </a:r>
            <a:r>
              <a:rPr lang="en-US" sz="2600" dirty="0"/>
              <a:t>JSP</a:t>
            </a:r>
          </a:p>
          <a:p>
            <a:pPr marL="0" indent="0">
              <a:buNone/>
            </a:pPr>
            <a:r>
              <a:rPr lang="ru-RU" sz="2600" dirty="0" err="1"/>
              <a:t>Дії</a:t>
            </a:r>
            <a:r>
              <a:rPr lang="ru-RU" sz="2600" dirty="0"/>
              <a:t> </a:t>
            </a:r>
            <a:r>
              <a:rPr lang="en-US" sz="2600" dirty="0"/>
              <a:t>JSP </a:t>
            </a:r>
            <a:r>
              <a:rPr lang="ru-RU" sz="2600" dirty="0" err="1"/>
              <a:t>використовують</a:t>
            </a:r>
            <a:r>
              <a:rPr lang="ru-RU" sz="2600" dirty="0"/>
              <a:t> </a:t>
            </a:r>
            <a:r>
              <a:rPr lang="ru-RU" sz="2600" dirty="0" err="1"/>
              <a:t>конструкції</a:t>
            </a:r>
            <a:r>
              <a:rPr lang="ru-RU" sz="2600" dirty="0"/>
              <a:t> в </a:t>
            </a:r>
            <a:r>
              <a:rPr lang="ru-RU" sz="2600" dirty="0" err="1"/>
              <a:t>синтаксисі</a:t>
            </a:r>
            <a:r>
              <a:rPr lang="ru-RU" sz="2600" dirty="0"/>
              <a:t> </a:t>
            </a:r>
            <a:r>
              <a:rPr lang="en-US" sz="2600" dirty="0"/>
              <a:t>XML </a:t>
            </a:r>
            <a:r>
              <a:rPr lang="ru-RU" sz="2600" dirty="0"/>
              <a:t>для </a:t>
            </a:r>
            <a:r>
              <a:rPr lang="ru-RU" sz="2600" dirty="0" err="1"/>
              <a:t>управління</a:t>
            </a:r>
            <a:r>
              <a:rPr lang="ru-RU" sz="2600" dirty="0"/>
              <a:t> </a:t>
            </a:r>
            <a:r>
              <a:rPr lang="ru-RU" sz="2600" dirty="0" err="1"/>
              <a:t>поведінкою</a:t>
            </a:r>
            <a:r>
              <a:rPr lang="ru-RU" sz="2600" dirty="0"/>
              <a:t> </a:t>
            </a:r>
            <a:r>
              <a:rPr lang="ru-RU" sz="2600" dirty="0" err="1"/>
              <a:t>механізму</a:t>
            </a:r>
            <a:r>
              <a:rPr lang="ru-RU" sz="2600" dirty="0"/>
              <a:t> </a:t>
            </a:r>
            <a:r>
              <a:rPr lang="ru-RU" sz="2600" dirty="0" err="1"/>
              <a:t>сервлету</a:t>
            </a:r>
            <a:r>
              <a:rPr lang="ru-RU" sz="2600" dirty="0"/>
              <a:t>. Ви можете </a:t>
            </a:r>
            <a:r>
              <a:rPr lang="ru-RU" sz="2600" dirty="0" err="1"/>
              <a:t>динамічно</a:t>
            </a:r>
            <a:r>
              <a:rPr lang="ru-RU" sz="2600" dirty="0"/>
              <a:t> </a:t>
            </a:r>
            <a:r>
              <a:rPr lang="ru-RU" sz="2600" dirty="0" err="1"/>
              <a:t>вставляти</a:t>
            </a:r>
            <a:r>
              <a:rPr lang="ru-RU" sz="2600" dirty="0"/>
              <a:t> файл, повторно </a:t>
            </a:r>
            <a:r>
              <a:rPr lang="ru-RU" sz="2600" dirty="0" err="1"/>
              <a:t>використовувати</a:t>
            </a:r>
            <a:r>
              <a:rPr lang="ru-RU" sz="2600" dirty="0"/>
              <a:t> </a:t>
            </a:r>
            <a:r>
              <a:rPr lang="ru-RU" sz="2600" dirty="0" err="1"/>
              <a:t>компоненти</a:t>
            </a:r>
            <a:r>
              <a:rPr lang="ru-RU" sz="2600" dirty="0"/>
              <a:t> </a:t>
            </a:r>
            <a:r>
              <a:rPr lang="en-US" sz="2600" dirty="0"/>
              <a:t>JavaBeans, </a:t>
            </a:r>
            <a:r>
              <a:rPr lang="ru-RU" sz="2600" dirty="0" err="1"/>
              <a:t>перенаправляти</a:t>
            </a:r>
            <a:r>
              <a:rPr lang="ru-RU" sz="2600" dirty="0"/>
              <a:t> </a:t>
            </a:r>
            <a:r>
              <a:rPr lang="ru-RU" sz="2600" dirty="0" err="1"/>
              <a:t>користувача</a:t>
            </a:r>
            <a:r>
              <a:rPr lang="ru-RU" sz="2600" dirty="0"/>
              <a:t> на </a:t>
            </a:r>
            <a:r>
              <a:rPr lang="ru-RU" sz="2600" dirty="0" err="1"/>
              <a:t>іншу</a:t>
            </a:r>
            <a:r>
              <a:rPr lang="ru-RU" sz="2600" dirty="0"/>
              <a:t> </a:t>
            </a:r>
            <a:r>
              <a:rPr lang="ru-RU" sz="2600" dirty="0" err="1"/>
              <a:t>сторінку</a:t>
            </a:r>
            <a:r>
              <a:rPr lang="ru-RU" sz="2600" dirty="0"/>
              <a:t> </a:t>
            </a:r>
            <a:r>
              <a:rPr lang="ru-RU" sz="2600" dirty="0" err="1"/>
              <a:t>або</a:t>
            </a:r>
            <a:r>
              <a:rPr lang="ru-RU" sz="2600" dirty="0"/>
              <a:t> </a:t>
            </a:r>
            <a:r>
              <a:rPr lang="ru-RU" sz="2600" dirty="0" err="1"/>
              <a:t>генерувати</a:t>
            </a:r>
            <a:r>
              <a:rPr lang="ru-RU" sz="2600" dirty="0"/>
              <a:t> </a:t>
            </a:r>
            <a:r>
              <a:rPr lang="en-US" sz="2600" dirty="0"/>
              <a:t>HTML </a:t>
            </a:r>
            <a:r>
              <a:rPr lang="ru-RU" sz="2600" dirty="0"/>
              <a:t>для </a:t>
            </a:r>
            <a:r>
              <a:rPr lang="ru-RU" sz="2600" dirty="0" err="1"/>
              <a:t>плагіна</a:t>
            </a:r>
            <a:r>
              <a:rPr lang="ru-RU" sz="2600" dirty="0"/>
              <a:t> </a:t>
            </a:r>
            <a:r>
              <a:rPr lang="en-US" sz="2600" dirty="0"/>
              <a:t>Java</a:t>
            </a:r>
            <a:r>
              <a:rPr lang="en-US" sz="2600" dirty="0" smtClean="0"/>
              <a:t>.</a:t>
            </a:r>
            <a:endParaRPr lang="uk-UA" sz="2600" dirty="0" smtClean="0"/>
          </a:p>
          <a:p>
            <a:pPr marL="0" indent="0">
              <a:buNone/>
            </a:pPr>
            <a:endParaRPr lang="ru-RU" sz="1300" dirty="0" smtClean="0"/>
          </a:p>
          <a:p>
            <a:pPr marL="0" indent="0">
              <a:buNone/>
            </a:pPr>
            <a:r>
              <a:rPr lang="en-US" sz="2600" dirty="0">
                <a:solidFill>
                  <a:srgbClr val="002060"/>
                </a:solidFill>
              </a:rPr>
              <a:t>&lt;</a:t>
            </a:r>
            <a:r>
              <a:rPr lang="en-US" sz="2600" dirty="0" err="1">
                <a:solidFill>
                  <a:srgbClr val="002060"/>
                </a:solidFill>
              </a:rPr>
              <a:t>jsp:action_name</a:t>
            </a:r>
            <a:r>
              <a:rPr lang="en-US" sz="2600" dirty="0">
                <a:solidFill>
                  <a:srgbClr val="002060"/>
                </a:solidFill>
              </a:rPr>
              <a:t> attribute="value" </a:t>
            </a:r>
            <a:r>
              <a:rPr lang="en-US" sz="2600" dirty="0" smtClean="0">
                <a:solidFill>
                  <a:srgbClr val="002060"/>
                </a:solidFill>
              </a:rPr>
              <a:t>/&gt;</a:t>
            </a:r>
            <a:endParaRPr lang="uk-UA" sz="26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uk-UA" sz="1300" dirty="0"/>
          </a:p>
          <a:p>
            <a:pPr marL="0" indent="0">
              <a:buNone/>
            </a:pPr>
            <a:r>
              <a:rPr lang="ru-RU" sz="2600" i="1" u="sng" dirty="0" err="1"/>
              <a:t>Елементи</a:t>
            </a:r>
            <a:r>
              <a:rPr lang="ru-RU" sz="2600" i="1" u="sng" dirty="0"/>
              <a:t> </a:t>
            </a:r>
            <a:r>
              <a:rPr lang="ru-RU" sz="2600" i="1" u="sng" dirty="0" err="1"/>
              <a:t>дії</a:t>
            </a:r>
            <a:r>
              <a:rPr lang="ru-RU" sz="2600" i="1" u="sng" dirty="0"/>
              <a:t> - </a:t>
            </a:r>
            <a:r>
              <a:rPr lang="ru-RU" sz="2600" i="1" u="sng" dirty="0" err="1"/>
              <a:t>це</a:t>
            </a:r>
            <a:r>
              <a:rPr lang="ru-RU" sz="2600" i="1" u="sng" dirty="0"/>
              <a:t> в основному </a:t>
            </a:r>
            <a:r>
              <a:rPr lang="ru-RU" sz="2600" i="1" u="sng" dirty="0" err="1"/>
              <a:t>визначені</a:t>
            </a:r>
            <a:r>
              <a:rPr lang="ru-RU" sz="2600" i="1" u="sng" dirty="0"/>
              <a:t> </a:t>
            </a:r>
            <a:r>
              <a:rPr lang="ru-RU" sz="2600" i="1" u="sng" dirty="0" err="1" smtClean="0"/>
              <a:t>функції</a:t>
            </a:r>
            <a:r>
              <a:rPr lang="ru-RU" sz="2600" i="1" u="sng" dirty="0"/>
              <a:t>:</a:t>
            </a:r>
            <a:endParaRPr lang="ru-RU" sz="2600" i="1" u="sng" dirty="0" smtClean="0"/>
          </a:p>
          <a:p>
            <a:pPr marL="0" indent="0">
              <a:buNone/>
            </a:pPr>
            <a:r>
              <a:rPr lang="en-US" sz="2600" b="1" dirty="0" smtClean="0"/>
              <a:t>JSP</a:t>
            </a:r>
            <a:r>
              <a:rPr lang="en-US" sz="2600" b="1" dirty="0"/>
              <a:t>: </a:t>
            </a:r>
            <a:r>
              <a:rPr lang="en-US" sz="2600" b="1" dirty="0" smtClean="0"/>
              <a:t>include</a:t>
            </a:r>
            <a:r>
              <a:rPr lang="uk-UA" sz="2600" b="1" dirty="0" smtClean="0"/>
              <a:t> </a:t>
            </a:r>
            <a:r>
              <a:rPr lang="uk-UA" sz="2600" dirty="0" smtClean="0"/>
              <a:t>- Включає файл під час запиту сторінки.</a:t>
            </a:r>
          </a:p>
          <a:p>
            <a:pPr marL="0" indent="0">
              <a:buNone/>
            </a:pPr>
            <a:r>
              <a:rPr lang="en-US" sz="2600" b="1" dirty="0" smtClean="0"/>
              <a:t>JSP</a:t>
            </a:r>
            <a:r>
              <a:rPr lang="en-US" sz="2600" b="1" dirty="0"/>
              <a:t>: </a:t>
            </a:r>
            <a:r>
              <a:rPr lang="en-US" sz="2600" b="1" dirty="0" err="1"/>
              <a:t>useBean</a:t>
            </a:r>
            <a:r>
              <a:rPr lang="en-US" sz="2600" b="1" dirty="0"/>
              <a:t> </a:t>
            </a:r>
            <a:r>
              <a:rPr lang="en-US" sz="2600" dirty="0"/>
              <a:t>- </a:t>
            </a:r>
            <a:r>
              <a:rPr lang="uk-UA" sz="2600" dirty="0"/>
              <a:t>Знаходить або створює екземпляр </a:t>
            </a:r>
            <a:r>
              <a:rPr lang="en-US" sz="2600" dirty="0"/>
              <a:t>JavaBean.</a:t>
            </a:r>
          </a:p>
          <a:p>
            <a:pPr marL="0" indent="0">
              <a:buNone/>
            </a:pPr>
            <a:r>
              <a:rPr lang="en-US" sz="2600" b="1" dirty="0"/>
              <a:t>JSP: </a:t>
            </a:r>
            <a:r>
              <a:rPr lang="en-US" sz="2600" b="1" dirty="0" err="1"/>
              <a:t>SetProperty</a:t>
            </a:r>
            <a:r>
              <a:rPr lang="en-US" sz="2600" b="1" dirty="0"/>
              <a:t> </a:t>
            </a:r>
            <a:r>
              <a:rPr lang="en-US" sz="2600" dirty="0"/>
              <a:t>- </a:t>
            </a:r>
            <a:r>
              <a:rPr lang="uk-UA" sz="2600" dirty="0"/>
              <a:t>Встановлює властивість </a:t>
            </a:r>
            <a:r>
              <a:rPr lang="en-US" sz="2600" dirty="0"/>
              <a:t>JavaBean.</a:t>
            </a:r>
          </a:p>
          <a:p>
            <a:pPr marL="0" indent="0">
              <a:buNone/>
            </a:pPr>
            <a:r>
              <a:rPr lang="en-US" sz="2600" b="1" dirty="0"/>
              <a:t>JSP: </a:t>
            </a:r>
            <a:r>
              <a:rPr lang="en-US" sz="2600" b="1" dirty="0" err="1"/>
              <a:t>GetProperty</a:t>
            </a:r>
            <a:r>
              <a:rPr lang="en-US" sz="2600" b="1" dirty="0"/>
              <a:t> - </a:t>
            </a:r>
            <a:r>
              <a:rPr lang="uk-UA" sz="2600" dirty="0"/>
              <a:t>Вставляє властивість </a:t>
            </a:r>
            <a:r>
              <a:rPr lang="en-US" sz="2600" dirty="0"/>
              <a:t>JavaBean </a:t>
            </a:r>
            <a:r>
              <a:rPr lang="uk-UA" sz="2600" dirty="0"/>
              <a:t>в </a:t>
            </a:r>
            <a:r>
              <a:rPr lang="uk-UA" sz="2600" dirty="0" smtClean="0"/>
              <a:t>вивід.</a:t>
            </a:r>
            <a:endParaRPr lang="uk-UA" sz="2600" dirty="0"/>
          </a:p>
          <a:p>
            <a:pPr marL="0" indent="0">
              <a:buNone/>
            </a:pPr>
            <a:r>
              <a:rPr lang="en-US" sz="2600" b="1" dirty="0"/>
              <a:t>JSP: </a:t>
            </a:r>
            <a:r>
              <a:rPr lang="en-US" sz="2600" b="1" dirty="0" smtClean="0"/>
              <a:t>forward</a:t>
            </a:r>
            <a:r>
              <a:rPr lang="uk-UA" sz="2600" b="1" dirty="0" smtClean="0"/>
              <a:t> </a:t>
            </a:r>
            <a:r>
              <a:rPr lang="uk-UA" sz="2600" dirty="0" smtClean="0"/>
              <a:t>- </a:t>
            </a:r>
            <a:r>
              <a:rPr lang="uk-UA" sz="2600" dirty="0"/>
              <a:t>Переадресує запит на нову сторінку.</a:t>
            </a:r>
          </a:p>
          <a:p>
            <a:pPr marL="0" indent="0">
              <a:buNone/>
            </a:pPr>
            <a:r>
              <a:rPr lang="en-US" sz="2600" b="1" dirty="0"/>
              <a:t>JSP: </a:t>
            </a:r>
            <a:r>
              <a:rPr lang="en-US" sz="2600" b="1" dirty="0" smtClean="0"/>
              <a:t>plugin</a:t>
            </a:r>
            <a:r>
              <a:rPr lang="uk-UA" sz="2600" b="1" dirty="0" smtClean="0"/>
              <a:t> </a:t>
            </a:r>
            <a:r>
              <a:rPr lang="uk-UA" sz="2600" dirty="0" smtClean="0"/>
              <a:t>- </a:t>
            </a:r>
            <a:r>
              <a:rPr lang="uk-UA" sz="2600" dirty="0"/>
              <a:t>Генерує специфічний для браузера код, який створює тег </a:t>
            </a:r>
            <a:r>
              <a:rPr lang="en-US" sz="2600" dirty="0"/>
              <a:t>OBJECT </a:t>
            </a:r>
            <a:r>
              <a:rPr lang="uk-UA" sz="2600" dirty="0"/>
              <a:t>або </a:t>
            </a:r>
            <a:r>
              <a:rPr lang="en-US" sz="2600" dirty="0"/>
              <a:t>EMBED </a:t>
            </a:r>
            <a:r>
              <a:rPr lang="uk-UA" sz="2600" dirty="0"/>
              <a:t>для </a:t>
            </a:r>
            <a:r>
              <a:rPr lang="uk-UA" sz="2600" dirty="0" err="1"/>
              <a:t>плагіна</a:t>
            </a:r>
            <a:r>
              <a:rPr lang="uk-UA" sz="2600" dirty="0"/>
              <a:t> </a:t>
            </a:r>
            <a:r>
              <a:rPr lang="en-US" sz="2600" dirty="0"/>
              <a:t>Java.</a:t>
            </a:r>
          </a:p>
          <a:p>
            <a:pPr marL="0" indent="0">
              <a:buNone/>
            </a:pPr>
            <a:r>
              <a:rPr lang="en-US" sz="2600" b="1" dirty="0"/>
              <a:t>JSP: </a:t>
            </a:r>
            <a:r>
              <a:rPr lang="en-US" sz="2600" b="1" dirty="0" smtClean="0"/>
              <a:t>element</a:t>
            </a:r>
            <a:r>
              <a:rPr lang="uk-UA" sz="2600" b="1" dirty="0" smtClean="0"/>
              <a:t> </a:t>
            </a:r>
            <a:r>
              <a:rPr lang="uk-UA" sz="2600" dirty="0" smtClean="0"/>
              <a:t>- </a:t>
            </a:r>
            <a:r>
              <a:rPr lang="uk-UA" sz="2600" dirty="0"/>
              <a:t>Визначає елементи </a:t>
            </a:r>
            <a:r>
              <a:rPr lang="en-US" sz="2600" dirty="0"/>
              <a:t>XML </a:t>
            </a:r>
            <a:r>
              <a:rPr lang="uk-UA" sz="2600" dirty="0" err="1"/>
              <a:t>динамічно</a:t>
            </a:r>
            <a:r>
              <a:rPr lang="uk-UA" sz="2600" dirty="0"/>
              <a:t>.</a:t>
            </a:r>
          </a:p>
          <a:p>
            <a:pPr marL="0" indent="0">
              <a:buNone/>
            </a:pPr>
            <a:r>
              <a:rPr lang="en-US" sz="2600" b="1" dirty="0"/>
              <a:t>JSP: </a:t>
            </a:r>
            <a:r>
              <a:rPr lang="en-US" sz="2600" b="1" dirty="0" smtClean="0"/>
              <a:t>attribute</a:t>
            </a:r>
            <a:r>
              <a:rPr lang="uk-UA" sz="2600" b="1" dirty="0" smtClean="0"/>
              <a:t> </a:t>
            </a:r>
            <a:r>
              <a:rPr lang="uk-UA" sz="2600" dirty="0" smtClean="0"/>
              <a:t>- </a:t>
            </a:r>
            <a:r>
              <a:rPr lang="uk-UA" sz="2600" dirty="0"/>
              <a:t>Визначає </a:t>
            </a:r>
            <a:r>
              <a:rPr lang="uk-UA" sz="2600" dirty="0" err="1"/>
              <a:t>динамічно</a:t>
            </a:r>
            <a:r>
              <a:rPr lang="uk-UA" sz="2600" dirty="0"/>
              <a:t> певний атрибут елемента </a:t>
            </a:r>
            <a:r>
              <a:rPr lang="en-US" sz="2600" dirty="0"/>
              <a:t>XML.</a:t>
            </a:r>
          </a:p>
          <a:p>
            <a:pPr marL="0" indent="0">
              <a:buNone/>
            </a:pPr>
            <a:r>
              <a:rPr lang="en-US" sz="2600" b="1" dirty="0"/>
              <a:t>JSP: </a:t>
            </a:r>
            <a:r>
              <a:rPr lang="en-US" sz="2600" b="1" dirty="0" smtClean="0"/>
              <a:t>body</a:t>
            </a:r>
            <a:r>
              <a:rPr lang="uk-UA" sz="2600" b="1" dirty="0" smtClean="0"/>
              <a:t> </a:t>
            </a:r>
            <a:r>
              <a:rPr lang="uk-UA" sz="2600" dirty="0" smtClean="0"/>
              <a:t>- </a:t>
            </a:r>
            <a:r>
              <a:rPr lang="uk-UA" sz="2600" dirty="0" err="1" smtClean="0"/>
              <a:t>ДІ</a:t>
            </a:r>
            <a:r>
              <a:rPr lang="uk-UA" sz="2600" dirty="0" err="1" smtClean="0"/>
              <a:t>инамічно</a:t>
            </a:r>
            <a:r>
              <a:rPr lang="uk-UA" sz="2600" dirty="0" smtClean="0"/>
              <a:t> </a:t>
            </a:r>
            <a:r>
              <a:rPr lang="uk-UA" sz="2600" dirty="0"/>
              <a:t>визначається тіло </a:t>
            </a:r>
            <a:r>
              <a:rPr lang="en-US" sz="2600" dirty="0"/>
              <a:t>XML-</a:t>
            </a:r>
            <a:r>
              <a:rPr lang="uk-UA" sz="2600" dirty="0"/>
              <a:t>елемента.</a:t>
            </a:r>
          </a:p>
          <a:p>
            <a:pPr marL="0" indent="0">
              <a:buNone/>
            </a:pPr>
            <a:r>
              <a:rPr lang="en-US" sz="2600" b="1" dirty="0"/>
              <a:t>JSP: </a:t>
            </a:r>
            <a:r>
              <a:rPr lang="en-US" sz="2600" b="1" dirty="0" smtClean="0"/>
              <a:t>text</a:t>
            </a:r>
            <a:r>
              <a:rPr lang="uk-UA" sz="2600" b="1" dirty="0" smtClean="0"/>
              <a:t> </a:t>
            </a:r>
            <a:r>
              <a:rPr lang="uk-UA" sz="2600" dirty="0" smtClean="0"/>
              <a:t>- </a:t>
            </a:r>
            <a:r>
              <a:rPr lang="uk-UA" sz="2600" dirty="0"/>
              <a:t>Використовується для написання тексту шаблону на сторінках і документах </a:t>
            </a:r>
            <a:r>
              <a:rPr lang="en-US" sz="2600" dirty="0"/>
              <a:t>JSP.</a:t>
            </a:r>
            <a:endParaRPr lang="uk-UA" sz="2600" dirty="0" smtClean="0"/>
          </a:p>
        </p:txBody>
      </p:sp>
    </p:spTree>
    <p:extLst>
      <p:ext uri="{BB962C8B-B14F-4D97-AF65-F5344CB8AC3E}">
        <p14:creationId xmlns:p14="http://schemas.microsoft.com/office/powerpoint/2010/main" val="91625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/>
          </a:bodyPr>
          <a:lstStyle/>
          <a:p>
            <a:r>
              <a:rPr lang="en-US" b="1" dirty="0"/>
              <a:t>JSP - </a:t>
            </a:r>
            <a:r>
              <a:rPr lang="ru-RU" b="1" dirty="0"/>
              <a:t>Синтаксис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435280" cy="59046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600" i="1" u="sng" dirty="0" err="1" smtClean="0"/>
              <a:t>Неявні</a:t>
            </a:r>
            <a:r>
              <a:rPr lang="ru-RU" sz="2600" i="1" u="sng" dirty="0" smtClean="0"/>
              <a:t> </a:t>
            </a:r>
            <a:r>
              <a:rPr lang="ru-RU" sz="2600" i="1" u="sng" dirty="0" err="1"/>
              <a:t>об'єкти</a:t>
            </a:r>
            <a:r>
              <a:rPr lang="ru-RU" sz="2600" i="1" u="sng" dirty="0"/>
              <a:t> </a:t>
            </a:r>
            <a:r>
              <a:rPr lang="en-US" sz="2600" i="1" u="sng" dirty="0" smtClean="0"/>
              <a:t>JSP</a:t>
            </a:r>
            <a:r>
              <a:rPr lang="uk-UA" sz="2600" i="1" u="sng" dirty="0"/>
              <a:t> - автоматично визначені </a:t>
            </a:r>
            <a:r>
              <a:rPr lang="uk-UA" sz="2600" i="1" u="sng" dirty="0" smtClean="0"/>
              <a:t>змінні:</a:t>
            </a:r>
          </a:p>
          <a:p>
            <a:pPr marL="0" indent="0">
              <a:buNone/>
            </a:pPr>
            <a:r>
              <a:rPr lang="en-US" sz="2600" b="1" dirty="0" smtClean="0"/>
              <a:t>Request </a:t>
            </a:r>
            <a:r>
              <a:rPr lang="uk-UA" sz="2600" dirty="0" smtClean="0"/>
              <a:t>- </a:t>
            </a:r>
            <a:r>
              <a:rPr lang="uk-UA" sz="2600" dirty="0"/>
              <a:t>Це об'єкт </a:t>
            </a:r>
            <a:r>
              <a:rPr lang="en-US" sz="2600" dirty="0" err="1"/>
              <a:t>HttpServletRequest</a:t>
            </a:r>
            <a:r>
              <a:rPr lang="en-US" sz="2600" dirty="0"/>
              <a:t>, </a:t>
            </a:r>
            <a:r>
              <a:rPr lang="uk-UA" sz="2600" dirty="0"/>
              <a:t>пов'язаний із запитом.</a:t>
            </a:r>
          </a:p>
          <a:p>
            <a:pPr marL="0" indent="0">
              <a:buNone/>
            </a:pPr>
            <a:r>
              <a:rPr lang="en-US" sz="2600" b="1" dirty="0" smtClean="0"/>
              <a:t>Response </a:t>
            </a:r>
            <a:r>
              <a:rPr lang="uk-UA" sz="2600" dirty="0" smtClean="0"/>
              <a:t>- </a:t>
            </a:r>
            <a:r>
              <a:rPr lang="uk-UA" sz="2600" dirty="0"/>
              <a:t>Це об'єкт </a:t>
            </a:r>
            <a:r>
              <a:rPr lang="en-US" sz="2600" dirty="0" err="1"/>
              <a:t>HttpServletResponse</a:t>
            </a:r>
            <a:r>
              <a:rPr lang="en-US" sz="2600" dirty="0"/>
              <a:t>, </a:t>
            </a:r>
            <a:r>
              <a:rPr lang="uk-UA" sz="2600" dirty="0"/>
              <a:t>пов'язаний з відповіддю клієнту.</a:t>
            </a:r>
          </a:p>
          <a:p>
            <a:pPr marL="0" indent="0">
              <a:buNone/>
            </a:pPr>
            <a:r>
              <a:rPr lang="en-US" sz="2600" b="1" dirty="0" smtClean="0"/>
              <a:t>Out</a:t>
            </a:r>
            <a:r>
              <a:rPr lang="uk-UA" sz="2600" dirty="0" smtClean="0"/>
              <a:t> </a:t>
            </a:r>
            <a:r>
              <a:rPr lang="uk-UA" sz="2600" dirty="0"/>
              <a:t>- Це об'єкт </a:t>
            </a:r>
            <a:r>
              <a:rPr lang="en-US" sz="2600" dirty="0" err="1"/>
              <a:t>PrintWriter</a:t>
            </a:r>
            <a:r>
              <a:rPr lang="en-US" sz="2600" dirty="0"/>
              <a:t>, </a:t>
            </a:r>
            <a:r>
              <a:rPr lang="uk-UA" sz="2600" dirty="0"/>
              <a:t>який використовується для відправки виведення клієнту.</a:t>
            </a:r>
          </a:p>
          <a:p>
            <a:pPr marL="0" indent="0">
              <a:buNone/>
            </a:pPr>
            <a:r>
              <a:rPr lang="en-US" sz="2600" b="1" dirty="0" smtClean="0"/>
              <a:t>Session </a:t>
            </a:r>
            <a:r>
              <a:rPr lang="uk-UA" sz="2600" dirty="0" smtClean="0"/>
              <a:t>- </a:t>
            </a:r>
            <a:r>
              <a:rPr lang="uk-UA" sz="2600" dirty="0"/>
              <a:t>Це об'єкт </a:t>
            </a:r>
            <a:r>
              <a:rPr lang="en-US" sz="2600" dirty="0" err="1"/>
              <a:t>HttpSession</a:t>
            </a:r>
            <a:r>
              <a:rPr lang="en-US" sz="2600" dirty="0"/>
              <a:t>, </a:t>
            </a:r>
            <a:r>
              <a:rPr lang="uk-UA" sz="2600" dirty="0"/>
              <a:t>пов'язаний із запитом.</a:t>
            </a:r>
          </a:p>
          <a:p>
            <a:pPr marL="0" indent="0">
              <a:buNone/>
            </a:pPr>
            <a:r>
              <a:rPr lang="en-US" sz="2600" b="1" dirty="0" smtClean="0"/>
              <a:t>Application </a:t>
            </a:r>
            <a:r>
              <a:rPr lang="uk-UA" sz="2600" dirty="0" smtClean="0"/>
              <a:t>- </a:t>
            </a:r>
            <a:r>
              <a:rPr lang="uk-UA" sz="2600" dirty="0"/>
              <a:t>Це об'єкт </a:t>
            </a:r>
            <a:r>
              <a:rPr lang="en-US" sz="2600" dirty="0" err="1"/>
              <a:t>ServletContext</a:t>
            </a:r>
            <a:r>
              <a:rPr lang="en-US" sz="2600" dirty="0"/>
              <a:t>, </a:t>
            </a:r>
            <a:r>
              <a:rPr lang="uk-UA" sz="2600" dirty="0"/>
              <a:t>пов'язаний з контекстом додатки.</a:t>
            </a:r>
          </a:p>
          <a:p>
            <a:pPr marL="0" indent="0">
              <a:buNone/>
            </a:pPr>
            <a:r>
              <a:rPr lang="en-US" sz="2600" b="1" dirty="0" err="1" smtClean="0"/>
              <a:t>Config</a:t>
            </a:r>
            <a:r>
              <a:rPr lang="en-US" sz="2600" b="1" dirty="0" smtClean="0"/>
              <a:t> </a:t>
            </a:r>
            <a:r>
              <a:rPr lang="uk-UA" sz="2600" dirty="0" smtClean="0"/>
              <a:t>- </a:t>
            </a:r>
            <a:r>
              <a:rPr lang="uk-UA" sz="2600" dirty="0"/>
              <a:t>Це об'єкт </a:t>
            </a:r>
            <a:r>
              <a:rPr lang="en-US" sz="2600" dirty="0" err="1"/>
              <a:t>ServletConfig</a:t>
            </a:r>
            <a:r>
              <a:rPr lang="en-US" sz="2600" dirty="0"/>
              <a:t>, </a:t>
            </a:r>
            <a:r>
              <a:rPr lang="uk-UA" sz="2600" dirty="0"/>
              <a:t>пов'язаний зі сторінкою.</a:t>
            </a:r>
          </a:p>
          <a:p>
            <a:pPr marL="0" indent="0">
              <a:buNone/>
            </a:pPr>
            <a:r>
              <a:rPr lang="en-US" sz="2600" b="1" dirty="0" err="1"/>
              <a:t>PageContext</a:t>
            </a:r>
            <a:r>
              <a:rPr lang="en-US" sz="2600" dirty="0"/>
              <a:t> - </a:t>
            </a:r>
            <a:r>
              <a:rPr lang="uk-UA" sz="2600" dirty="0"/>
              <a:t>Це </a:t>
            </a:r>
            <a:r>
              <a:rPr lang="uk-UA" sz="2600" dirty="0" err="1" smtClean="0"/>
              <a:t>інкапсулює</a:t>
            </a:r>
            <a:r>
              <a:rPr lang="uk-UA" sz="2600" dirty="0" smtClean="0"/>
              <a:t> використання </a:t>
            </a:r>
            <a:r>
              <a:rPr lang="uk-UA" sz="2600" dirty="0"/>
              <a:t>специфічних для сервера функцій, таких як </a:t>
            </a:r>
            <a:r>
              <a:rPr lang="en-US" sz="2600" dirty="0" err="1"/>
              <a:t>JspWriters</a:t>
            </a:r>
            <a:r>
              <a:rPr lang="en-US" sz="2600" dirty="0"/>
              <a:t> </a:t>
            </a:r>
            <a:r>
              <a:rPr lang="uk-UA" sz="2600" dirty="0"/>
              <a:t>з більш високою продуктивністю.</a:t>
            </a:r>
          </a:p>
          <a:p>
            <a:pPr marL="0" indent="0">
              <a:buNone/>
            </a:pPr>
            <a:r>
              <a:rPr lang="en-US" sz="2600" b="1" dirty="0" smtClean="0"/>
              <a:t>Page </a:t>
            </a:r>
            <a:r>
              <a:rPr lang="uk-UA" sz="2600" dirty="0" smtClean="0"/>
              <a:t>- </a:t>
            </a:r>
            <a:r>
              <a:rPr lang="uk-UA" sz="2600" dirty="0"/>
              <a:t>Це просто синонім </a:t>
            </a:r>
            <a:r>
              <a:rPr lang="en-US" sz="2600" dirty="0" smtClean="0"/>
              <a:t>This </a:t>
            </a:r>
            <a:r>
              <a:rPr lang="uk-UA" sz="2600" dirty="0" smtClean="0"/>
              <a:t>і </a:t>
            </a:r>
            <a:r>
              <a:rPr lang="uk-UA" sz="2600" dirty="0"/>
              <a:t>використовується для виклику методів, визначених переведеним класом </a:t>
            </a:r>
            <a:r>
              <a:rPr lang="uk-UA" sz="2600" dirty="0" err="1"/>
              <a:t>сервлету</a:t>
            </a:r>
            <a:r>
              <a:rPr lang="uk-UA" sz="2600" dirty="0"/>
              <a:t>.</a:t>
            </a:r>
          </a:p>
          <a:p>
            <a:pPr marL="0" indent="0">
              <a:buNone/>
            </a:pPr>
            <a:r>
              <a:rPr lang="uk-UA" sz="2600" b="1" dirty="0"/>
              <a:t>виняток</a:t>
            </a:r>
            <a:r>
              <a:rPr lang="uk-UA" sz="2600" dirty="0"/>
              <a:t> - Об'єкт </a:t>
            </a:r>
            <a:r>
              <a:rPr lang="en-US" sz="2600" dirty="0"/>
              <a:t>Exception </a:t>
            </a:r>
            <a:r>
              <a:rPr lang="uk-UA" sz="2600" dirty="0"/>
              <a:t>дозволяє отримати доступ до даних виключення з допомогою призначеного </a:t>
            </a:r>
            <a:r>
              <a:rPr lang="en-US" sz="2600" dirty="0"/>
              <a:t>JSP.</a:t>
            </a:r>
            <a:endParaRPr lang="uk-UA" sz="2600" dirty="0" smtClean="0"/>
          </a:p>
        </p:txBody>
      </p:sp>
    </p:spTree>
    <p:extLst>
      <p:ext uri="{BB962C8B-B14F-4D97-AF65-F5344CB8AC3E}">
        <p14:creationId xmlns:p14="http://schemas.microsoft.com/office/powerpoint/2010/main" val="100822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/>
          </a:bodyPr>
          <a:lstStyle/>
          <a:p>
            <a:r>
              <a:rPr lang="en-US" b="1" dirty="0"/>
              <a:t>JSP - </a:t>
            </a:r>
            <a:r>
              <a:rPr lang="ru-RU" b="1" dirty="0" err="1"/>
              <a:t>Директиви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err="1" smtClean="0"/>
              <a:t>Директиви</a:t>
            </a:r>
            <a:r>
              <a:rPr lang="ru-RU" dirty="0" smtClean="0"/>
              <a:t> </a:t>
            </a:r>
            <a:r>
              <a:rPr lang="ru-RU" dirty="0" err="1"/>
              <a:t>надають</a:t>
            </a:r>
            <a:r>
              <a:rPr lang="ru-RU" dirty="0"/>
              <a:t> </a:t>
            </a:r>
            <a:r>
              <a:rPr lang="ru-RU" dirty="0" err="1"/>
              <a:t>вказівки</a:t>
            </a:r>
            <a:r>
              <a:rPr lang="ru-RU" dirty="0"/>
              <a:t> і </a:t>
            </a:r>
            <a:r>
              <a:rPr lang="ru-RU" dirty="0" err="1"/>
              <a:t>інструкції</a:t>
            </a:r>
            <a:r>
              <a:rPr lang="ru-RU" dirty="0"/>
              <a:t> контейнеру, </a:t>
            </a:r>
            <a:r>
              <a:rPr lang="ru-RU" dirty="0" err="1"/>
              <a:t>розповідаючи</a:t>
            </a:r>
            <a:r>
              <a:rPr lang="ru-RU" dirty="0"/>
              <a:t> </a:t>
            </a:r>
            <a:r>
              <a:rPr lang="ru-RU" dirty="0" err="1"/>
              <a:t>йому</a:t>
            </a:r>
            <a:r>
              <a:rPr lang="ru-RU" dirty="0"/>
              <a:t>, як </a:t>
            </a:r>
            <a:r>
              <a:rPr lang="ru-RU" dirty="0" err="1"/>
              <a:t>обробляти</a:t>
            </a:r>
            <a:r>
              <a:rPr lang="ru-RU" dirty="0"/>
              <a:t> </a:t>
            </a:r>
            <a:r>
              <a:rPr lang="ru-RU" dirty="0" err="1"/>
              <a:t>певні</a:t>
            </a:r>
            <a:r>
              <a:rPr lang="ru-RU" dirty="0"/>
              <a:t> </a:t>
            </a:r>
            <a:r>
              <a:rPr lang="ru-RU" dirty="0" err="1"/>
              <a:t>аспекти</a:t>
            </a:r>
            <a:r>
              <a:rPr lang="ru-RU" dirty="0"/>
              <a:t> </a:t>
            </a:r>
            <a:r>
              <a:rPr lang="en-US" dirty="0" smtClean="0"/>
              <a:t>JSP.</a:t>
            </a:r>
            <a:r>
              <a:rPr lang="ru-RU" dirty="0" smtClean="0"/>
              <a:t> Директива </a:t>
            </a:r>
            <a:r>
              <a:rPr lang="en-US" dirty="0"/>
              <a:t>JSP </a:t>
            </a:r>
            <a:r>
              <a:rPr lang="ru-RU" dirty="0" err="1"/>
              <a:t>впливає</a:t>
            </a:r>
            <a:r>
              <a:rPr lang="ru-RU" dirty="0"/>
              <a:t> на </a:t>
            </a:r>
            <a:r>
              <a:rPr lang="ru-RU" dirty="0" err="1"/>
              <a:t>загальну</a:t>
            </a:r>
            <a:r>
              <a:rPr lang="ru-RU" dirty="0"/>
              <a:t> структуру </a:t>
            </a:r>
            <a:r>
              <a:rPr lang="ru-RU" dirty="0" err="1"/>
              <a:t>класу</a:t>
            </a:r>
            <a:r>
              <a:rPr lang="ru-RU" dirty="0"/>
              <a:t> </a:t>
            </a:r>
            <a:r>
              <a:rPr lang="ru-RU" dirty="0" err="1"/>
              <a:t>сервлета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sz="900" dirty="0" smtClean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&lt;%@ directive attribute = "value" </a:t>
            </a:r>
            <a:r>
              <a:rPr lang="en-US" dirty="0" smtClean="0">
                <a:solidFill>
                  <a:srgbClr val="002060"/>
                </a:solidFill>
              </a:rPr>
              <a:t>%&gt;</a:t>
            </a:r>
            <a:endParaRPr lang="uk-UA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ru-RU" sz="1000" dirty="0" smtClean="0"/>
          </a:p>
          <a:p>
            <a:pPr marL="0" indent="0">
              <a:buNone/>
            </a:pPr>
            <a:r>
              <a:rPr lang="ru-RU" dirty="0" err="1"/>
              <a:t>Директиви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ряд </a:t>
            </a:r>
            <a:r>
              <a:rPr lang="ru-RU" dirty="0" err="1"/>
              <a:t>атрибутів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 smtClean="0"/>
              <a:t>перераховуються</a:t>
            </a:r>
            <a:r>
              <a:rPr lang="ru-RU" dirty="0" smtClean="0"/>
              <a:t> у </a:t>
            </a:r>
            <a:r>
              <a:rPr lang="ru-RU" dirty="0" err="1"/>
              <a:t>вигляді</a:t>
            </a:r>
            <a:r>
              <a:rPr lang="ru-RU" dirty="0"/>
              <a:t> пар ключ-</a:t>
            </a:r>
            <a:r>
              <a:rPr lang="ru-RU" dirty="0" err="1"/>
              <a:t>значення</a:t>
            </a:r>
            <a:r>
              <a:rPr lang="ru-RU" dirty="0"/>
              <a:t> і </a:t>
            </a:r>
            <a:r>
              <a:rPr lang="ru-RU" dirty="0" err="1" smtClean="0"/>
              <a:t>розділен</a:t>
            </a:r>
            <a:r>
              <a:rPr lang="uk-UA" dirty="0" smtClean="0"/>
              <a:t>і </a:t>
            </a:r>
            <a:r>
              <a:rPr lang="ru-RU" dirty="0" smtClean="0"/>
              <a:t>комами.</a:t>
            </a:r>
          </a:p>
          <a:p>
            <a:pPr marL="0" indent="0">
              <a:buNone/>
            </a:pPr>
            <a:endParaRPr lang="ru-RU" sz="1000" dirty="0" smtClean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&lt;% @ Page ...%&gt; </a:t>
            </a:r>
            <a:r>
              <a:rPr lang="en-US" dirty="0"/>
              <a:t>- </a:t>
            </a:r>
            <a:r>
              <a:rPr lang="ru-RU" dirty="0" err="1"/>
              <a:t>Визначає</a:t>
            </a:r>
            <a:r>
              <a:rPr lang="ru-RU" dirty="0"/>
              <a:t> </a:t>
            </a:r>
            <a:r>
              <a:rPr lang="ru-RU" dirty="0" err="1"/>
              <a:t>залежні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сторінки</a:t>
            </a:r>
            <a:r>
              <a:rPr lang="ru-RU" dirty="0"/>
              <a:t> </a:t>
            </a:r>
            <a:r>
              <a:rPr lang="ru-RU" dirty="0" err="1"/>
              <a:t>атрибути</a:t>
            </a:r>
            <a:r>
              <a:rPr lang="ru-RU" dirty="0"/>
              <a:t>, </a:t>
            </a:r>
            <a:r>
              <a:rPr lang="ru-RU" dirty="0" err="1"/>
              <a:t>такі</a:t>
            </a:r>
            <a:r>
              <a:rPr lang="ru-RU" dirty="0"/>
              <a:t> як </a:t>
            </a:r>
            <a:r>
              <a:rPr lang="ru-RU" dirty="0" err="1"/>
              <a:t>мова</a:t>
            </a:r>
            <a:r>
              <a:rPr lang="ru-RU" dirty="0"/>
              <a:t> </a:t>
            </a:r>
            <a:r>
              <a:rPr lang="ru-RU" dirty="0" err="1"/>
              <a:t>сценаріїв</a:t>
            </a:r>
            <a:r>
              <a:rPr lang="ru-RU" dirty="0"/>
              <a:t>, </a:t>
            </a:r>
            <a:r>
              <a:rPr lang="ru-RU" dirty="0" err="1"/>
              <a:t>сторінка</a:t>
            </a:r>
            <a:r>
              <a:rPr lang="ru-RU" dirty="0"/>
              <a:t> </a:t>
            </a:r>
            <a:r>
              <a:rPr lang="ru-RU" dirty="0" err="1"/>
              <a:t>помилок</a:t>
            </a:r>
            <a:r>
              <a:rPr lang="ru-RU" dirty="0"/>
              <a:t> і </a:t>
            </a:r>
            <a:r>
              <a:rPr lang="ru-RU" dirty="0" err="1"/>
              <a:t>вимоги</a:t>
            </a:r>
            <a:r>
              <a:rPr lang="ru-RU" dirty="0"/>
              <a:t> до </a:t>
            </a:r>
            <a:r>
              <a:rPr lang="ru-RU" dirty="0" err="1"/>
              <a:t>буферизації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rgbClr val="002060"/>
                </a:solidFill>
              </a:rPr>
              <a:t>&lt;% @ </a:t>
            </a:r>
            <a:r>
              <a:rPr lang="en-US" dirty="0">
                <a:solidFill>
                  <a:srgbClr val="002060"/>
                </a:solidFill>
              </a:rPr>
              <a:t>Include ...%&gt; </a:t>
            </a:r>
            <a:r>
              <a:rPr lang="en-US" dirty="0"/>
              <a:t>- </a:t>
            </a:r>
            <a:r>
              <a:rPr lang="ru-RU" dirty="0" err="1"/>
              <a:t>Включає</a:t>
            </a:r>
            <a:r>
              <a:rPr lang="ru-RU" dirty="0"/>
              <a:t> файл на </a:t>
            </a:r>
            <a:r>
              <a:rPr lang="ru-RU" dirty="0" err="1"/>
              <a:t>етапі</a:t>
            </a:r>
            <a:r>
              <a:rPr lang="ru-RU" dirty="0"/>
              <a:t> перекладу.</a:t>
            </a:r>
          </a:p>
          <a:p>
            <a:pPr marL="0" indent="0">
              <a:buNone/>
            </a:pPr>
            <a:r>
              <a:rPr lang="ru-RU" dirty="0">
                <a:solidFill>
                  <a:srgbClr val="002060"/>
                </a:solidFill>
              </a:rPr>
              <a:t>&lt;% @ </a:t>
            </a:r>
            <a:r>
              <a:rPr lang="en-US" dirty="0" err="1">
                <a:solidFill>
                  <a:srgbClr val="002060"/>
                </a:solidFill>
              </a:rPr>
              <a:t>Taglib</a:t>
            </a:r>
            <a:r>
              <a:rPr lang="en-US" dirty="0">
                <a:solidFill>
                  <a:srgbClr val="002060"/>
                </a:solidFill>
              </a:rPr>
              <a:t> ...%&gt; </a:t>
            </a:r>
            <a:r>
              <a:rPr lang="en-US" dirty="0"/>
              <a:t>- </a:t>
            </a:r>
            <a:r>
              <a:rPr lang="ru-RU" dirty="0" err="1"/>
              <a:t>Оголошує</a:t>
            </a:r>
            <a:r>
              <a:rPr lang="ru-RU" dirty="0"/>
              <a:t> </a:t>
            </a:r>
            <a:r>
              <a:rPr lang="ru-RU" dirty="0" err="1"/>
              <a:t>бібліотеку</a:t>
            </a:r>
            <a:r>
              <a:rPr lang="ru-RU" dirty="0"/>
              <a:t> </a:t>
            </a:r>
            <a:r>
              <a:rPr lang="ru-RU" dirty="0" err="1"/>
              <a:t>тегів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err="1"/>
              <a:t>користувальницькі</a:t>
            </a:r>
            <a:r>
              <a:rPr lang="ru-RU" dirty="0"/>
              <a:t> </a:t>
            </a:r>
            <a:r>
              <a:rPr lang="ru-RU" dirty="0" err="1"/>
              <a:t>дії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використовуються</a:t>
            </a:r>
            <a:r>
              <a:rPr lang="ru-RU" dirty="0"/>
              <a:t> на </a:t>
            </a:r>
            <a:r>
              <a:rPr lang="ru-RU" dirty="0" err="1"/>
              <a:t>сторінці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57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20" y="620688"/>
            <a:ext cx="9129480" cy="587727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000" dirty="0" smtClean="0"/>
              <a:t>Директива </a:t>
            </a:r>
            <a:r>
              <a:rPr lang="ru-RU" sz="2000" dirty="0" err="1"/>
              <a:t>сторінки</a:t>
            </a:r>
            <a:r>
              <a:rPr lang="ru-RU" sz="2000" dirty="0"/>
              <a:t> </a:t>
            </a:r>
            <a:r>
              <a:rPr lang="en-US" sz="2000" i="1" dirty="0" smtClean="0"/>
              <a:t>page</a:t>
            </a:r>
            <a:r>
              <a:rPr lang="en-US" sz="2000" dirty="0" smtClean="0"/>
              <a:t> </a:t>
            </a:r>
            <a:r>
              <a:rPr lang="ru-RU" sz="2000" dirty="0" err="1" smtClean="0"/>
              <a:t>використовується</a:t>
            </a:r>
            <a:r>
              <a:rPr lang="ru-RU" sz="2000" dirty="0" smtClean="0"/>
              <a:t> </a:t>
            </a:r>
            <a:r>
              <a:rPr lang="ru-RU" sz="2000" dirty="0"/>
              <a:t>для </a:t>
            </a:r>
            <a:r>
              <a:rPr lang="ru-RU" sz="2000" dirty="0" err="1"/>
              <a:t>надання</a:t>
            </a:r>
            <a:r>
              <a:rPr lang="ru-RU" sz="2000" dirty="0"/>
              <a:t> </a:t>
            </a:r>
            <a:r>
              <a:rPr lang="ru-RU" sz="2000" dirty="0" err="1"/>
              <a:t>інструкцій</a:t>
            </a:r>
            <a:r>
              <a:rPr lang="ru-RU" sz="2000" dirty="0"/>
              <a:t> контейнеру. </a:t>
            </a:r>
            <a:r>
              <a:rPr lang="ru-RU" sz="2000" dirty="0" err="1"/>
              <a:t>Ці</a:t>
            </a:r>
            <a:r>
              <a:rPr lang="ru-RU" sz="2000" dirty="0"/>
              <a:t> </a:t>
            </a:r>
            <a:r>
              <a:rPr lang="ru-RU" sz="2000" dirty="0" err="1"/>
              <a:t>інструкції</a:t>
            </a:r>
            <a:r>
              <a:rPr lang="ru-RU" sz="2000" dirty="0"/>
              <a:t> </a:t>
            </a:r>
            <a:r>
              <a:rPr lang="ru-RU" sz="2000" dirty="0" err="1"/>
              <a:t>відносяться</a:t>
            </a:r>
            <a:r>
              <a:rPr lang="ru-RU" sz="2000" dirty="0"/>
              <a:t> до </a:t>
            </a:r>
            <a:r>
              <a:rPr lang="ru-RU" sz="2000" dirty="0" err="1"/>
              <a:t>поточної</a:t>
            </a:r>
            <a:r>
              <a:rPr lang="ru-RU" sz="2000" dirty="0"/>
              <a:t> </a:t>
            </a:r>
            <a:r>
              <a:rPr lang="ru-RU" sz="2000" dirty="0" err="1"/>
              <a:t>сторінці</a:t>
            </a:r>
            <a:r>
              <a:rPr lang="ru-RU" sz="2000" dirty="0"/>
              <a:t> </a:t>
            </a:r>
            <a:r>
              <a:rPr lang="en-US" sz="2000" dirty="0"/>
              <a:t>JSP. </a:t>
            </a:r>
            <a:r>
              <a:rPr lang="ru-RU" sz="2000" dirty="0"/>
              <a:t>Ви можете </a:t>
            </a:r>
            <a:r>
              <a:rPr lang="ru-RU" sz="2000" dirty="0" err="1"/>
              <a:t>кодувати</a:t>
            </a:r>
            <a:r>
              <a:rPr lang="ru-RU" sz="2000" dirty="0"/>
              <a:t> </a:t>
            </a:r>
            <a:r>
              <a:rPr lang="ru-RU" sz="2000" dirty="0" err="1"/>
              <a:t>директиви</a:t>
            </a:r>
            <a:r>
              <a:rPr lang="ru-RU" sz="2000" dirty="0"/>
              <a:t> </a:t>
            </a:r>
            <a:r>
              <a:rPr lang="ru-RU" sz="2000" dirty="0" smtClean="0"/>
              <a:t>в </a:t>
            </a:r>
            <a:r>
              <a:rPr lang="ru-RU" sz="2000" dirty="0"/>
              <a:t>будь-</a:t>
            </a:r>
            <a:r>
              <a:rPr lang="ru-RU" sz="2000" dirty="0" err="1"/>
              <a:t>якому</a:t>
            </a:r>
            <a:r>
              <a:rPr lang="ru-RU" sz="2000" dirty="0"/>
              <a:t> </a:t>
            </a:r>
            <a:r>
              <a:rPr lang="ru-RU" sz="2000" dirty="0" err="1"/>
              <a:t>місці</a:t>
            </a:r>
            <a:r>
              <a:rPr lang="ru-RU" sz="2000" dirty="0"/>
              <a:t> </a:t>
            </a:r>
            <a:r>
              <a:rPr lang="ru-RU" sz="2000" dirty="0" err="1"/>
              <a:t>вашої</a:t>
            </a:r>
            <a:r>
              <a:rPr lang="ru-RU" sz="2000" dirty="0"/>
              <a:t> </a:t>
            </a:r>
            <a:r>
              <a:rPr lang="ru-RU" sz="2000" dirty="0" err="1" smtClean="0"/>
              <a:t>сторінки</a:t>
            </a:r>
            <a:r>
              <a:rPr lang="en-US" sz="2000" dirty="0" smtClean="0"/>
              <a:t>. </a:t>
            </a:r>
            <a:r>
              <a:rPr lang="ru-RU" sz="2000" dirty="0"/>
              <a:t>За </a:t>
            </a:r>
            <a:r>
              <a:rPr lang="ru-RU" sz="2000" dirty="0" err="1" smtClean="0"/>
              <a:t>угодженням</a:t>
            </a:r>
            <a:r>
              <a:rPr lang="ru-RU" sz="2000" dirty="0" smtClean="0"/>
              <a:t>, </a:t>
            </a:r>
            <a:r>
              <a:rPr lang="ru-RU" sz="2000" dirty="0" err="1"/>
              <a:t>директиви</a:t>
            </a:r>
            <a:r>
              <a:rPr lang="ru-RU" sz="2000" dirty="0"/>
              <a:t> </a:t>
            </a:r>
            <a:r>
              <a:rPr lang="ru-RU" sz="2000" dirty="0" err="1"/>
              <a:t>сторінки</a:t>
            </a:r>
            <a:r>
              <a:rPr lang="ru-RU" sz="2000" dirty="0"/>
              <a:t> </a:t>
            </a:r>
            <a:r>
              <a:rPr lang="ru-RU" sz="2000" dirty="0" err="1"/>
              <a:t>кодуються</a:t>
            </a:r>
            <a:r>
              <a:rPr lang="ru-RU" sz="2000" dirty="0"/>
              <a:t> у </a:t>
            </a:r>
            <a:r>
              <a:rPr lang="ru-RU" sz="2000" dirty="0" err="1"/>
              <a:t>верхній</a:t>
            </a:r>
            <a:r>
              <a:rPr lang="ru-RU" sz="2000" dirty="0"/>
              <a:t> </a:t>
            </a:r>
            <a:r>
              <a:rPr lang="ru-RU" sz="2000" dirty="0" err="1" smtClean="0"/>
              <a:t>частині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 algn="ctr">
              <a:buNone/>
            </a:pPr>
            <a:r>
              <a:rPr lang="ru-RU" sz="2000" dirty="0" smtClean="0">
                <a:solidFill>
                  <a:srgbClr val="002060"/>
                </a:solidFill>
              </a:rPr>
              <a:t>&lt;% </a:t>
            </a:r>
            <a:r>
              <a:rPr lang="ru-RU" sz="2000" dirty="0">
                <a:solidFill>
                  <a:srgbClr val="002060"/>
                </a:solidFill>
              </a:rPr>
              <a:t>@ </a:t>
            </a:r>
            <a:r>
              <a:rPr lang="en-US" sz="2000" dirty="0" smtClean="0">
                <a:solidFill>
                  <a:srgbClr val="002060"/>
                </a:solidFill>
              </a:rPr>
              <a:t>page </a:t>
            </a:r>
            <a:r>
              <a:rPr lang="en-US" sz="2000" dirty="0">
                <a:solidFill>
                  <a:srgbClr val="002060"/>
                </a:solidFill>
              </a:rPr>
              <a:t>attribute = "value</a:t>
            </a:r>
            <a:r>
              <a:rPr lang="en-US" sz="2000" dirty="0" smtClean="0">
                <a:solidFill>
                  <a:srgbClr val="002060"/>
                </a:solidFill>
              </a:rPr>
              <a:t>"%&gt;</a:t>
            </a:r>
            <a:endParaRPr lang="ru-RU" sz="20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800" dirty="0"/>
          </a:p>
          <a:p>
            <a:pPr>
              <a:buFont typeface="Wingdings" panose="05000000000000000000" pitchFamily="2" charset="2"/>
              <a:buChar char="v"/>
            </a:pPr>
            <a:r>
              <a:rPr lang="uk-UA" sz="2000" dirty="0"/>
              <a:t>Директива </a:t>
            </a:r>
            <a:r>
              <a:rPr lang="uk-UA" sz="2000" dirty="0" smtClean="0"/>
              <a:t>включення </a:t>
            </a:r>
            <a:r>
              <a:rPr lang="en-US" sz="2000" i="1" dirty="0" smtClean="0"/>
              <a:t>include</a:t>
            </a:r>
            <a:r>
              <a:rPr lang="en-US" sz="2000" dirty="0" smtClean="0"/>
              <a:t> </a:t>
            </a:r>
            <a:r>
              <a:rPr lang="uk-UA" sz="2000" dirty="0"/>
              <a:t>використовується для включення файлу на етапі перекладу. Ця директива вказує контейнеру об'єднувати вміст інших зовнішніх файлів з поточним </a:t>
            </a:r>
            <a:r>
              <a:rPr lang="en-US" sz="2000" dirty="0"/>
              <a:t>JSP </a:t>
            </a:r>
            <a:r>
              <a:rPr lang="uk-UA" sz="2000" dirty="0"/>
              <a:t>на етапі трансляції. Ви можете кодувати директиви включення в будь-якому місці </a:t>
            </a:r>
            <a:r>
              <a:rPr lang="uk-UA" sz="2000" dirty="0" smtClean="0"/>
              <a:t>вашої сторінки </a:t>
            </a:r>
            <a:r>
              <a:rPr lang="en-US" sz="2000" dirty="0" smtClean="0"/>
              <a:t>JSP.</a:t>
            </a:r>
            <a:endParaRPr lang="en-US" sz="2000" dirty="0"/>
          </a:p>
          <a:p>
            <a:pPr marL="0" indent="0" algn="ctr">
              <a:buNone/>
            </a:pPr>
            <a:r>
              <a:rPr lang="uk-UA" sz="2000" dirty="0" smtClean="0">
                <a:solidFill>
                  <a:srgbClr val="002060"/>
                </a:solidFill>
              </a:rPr>
              <a:t>&lt;% </a:t>
            </a:r>
            <a:r>
              <a:rPr lang="uk-UA" sz="2000" dirty="0">
                <a:solidFill>
                  <a:srgbClr val="002060"/>
                </a:solidFill>
              </a:rPr>
              <a:t>@ </a:t>
            </a:r>
            <a:r>
              <a:rPr lang="en-US" sz="2000" dirty="0">
                <a:solidFill>
                  <a:srgbClr val="002060"/>
                </a:solidFill>
              </a:rPr>
              <a:t>Include file = "relative </a:t>
            </a:r>
            <a:r>
              <a:rPr lang="en-US" sz="2000" dirty="0" err="1">
                <a:solidFill>
                  <a:srgbClr val="002060"/>
                </a:solidFill>
              </a:rPr>
              <a:t>url</a:t>
            </a:r>
            <a:r>
              <a:rPr lang="en-US" sz="2000" dirty="0" smtClean="0">
                <a:solidFill>
                  <a:srgbClr val="002060"/>
                </a:solidFill>
              </a:rPr>
              <a:t>"&gt;</a:t>
            </a:r>
            <a:endParaRPr lang="uk-UA" sz="2000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800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/>
              <a:t>Директива </a:t>
            </a:r>
            <a:r>
              <a:rPr lang="en-US" sz="2000" i="1" dirty="0" err="1" smtClean="0"/>
              <a:t>taglib</a:t>
            </a:r>
            <a:r>
              <a:rPr lang="uk-UA" sz="2000" dirty="0" smtClean="0"/>
              <a:t>. </a:t>
            </a:r>
            <a:r>
              <a:rPr lang="en-US" sz="2000" dirty="0" smtClean="0"/>
              <a:t>API </a:t>
            </a:r>
            <a:r>
              <a:rPr lang="ru-RU" sz="2000" dirty="0" err="1"/>
              <a:t>сторінок</a:t>
            </a:r>
            <a:r>
              <a:rPr lang="ru-RU" sz="2000" dirty="0"/>
              <a:t> </a:t>
            </a:r>
            <a:r>
              <a:rPr lang="en-US" sz="2000" dirty="0" err="1"/>
              <a:t>JavaServer</a:t>
            </a:r>
            <a:r>
              <a:rPr lang="en-US" sz="2000" dirty="0"/>
              <a:t> </a:t>
            </a:r>
            <a:r>
              <a:rPr lang="ru-RU" sz="2000" dirty="0" err="1"/>
              <a:t>дозволяє</a:t>
            </a:r>
            <a:r>
              <a:rPr lang="ru-RU" sz="2000" dirty="0"/>
              <a:t> </a:t>
            </a:r>
            <a:r>
              <a:rPr lang="ru-RU" sz="2000" dirty="0" err="1"/>
              <a:t>визначати</a:t>
            </a:r>
            <a:r>
              <a:rPr lang="ru-RU" sz="2000" dirty="0"/>
              <a:t> </a:t>
            </a:r>
            <a:r>
              <a:rPr lang="ru-RU" sz="2000" dirty="0" err="1"/>
              <a:t>призначені</a:t>
            </a:r>
            <a:r>
              <a:rPr lang="ru-RU" sz="2000" dirty="0"/>
              <a:t> для </a:t>
            </a:r>
            <a:r>
              <a:rPr lang="ru-RU" sz="2000" dirty="0" err="1"/>
              <a:t>користувача</a:t>
            </a:r>
            <a:r>
              <a:rPr lang="ru-RU" sz="2000" dirty="0"/>
              <a:t> теги </a:t>
            </a:r>
            <a:r>
              <a:rPr lang="en-US" sz="2000" dirty="0"/>
              <a:t>JSP,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виглядають</a:t>
            </a:r>
            <a:r>
              <a:rPr lang="ru-RU" sz="2000" dirty="0"/>
              <a:t> як теги </a:t>
            </a:r>
            <a:r>
              <a:rPr lang="en-US" sz="2000" dirty="0"/>
              <a:t>HTML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en-US" sz="2000" dirty="0"/>
              <a:t>XML, </a:t>
            </a:r>
            <a:r>
              <a:rPr lang="ru-RU" sz="2000" dirty="0"/>
              <a:t>а </a:t>
            </a:r>
            <a:r>
              <a:rPr lang="ru-RU" sz="2000" dirty="0" err="1"/>
              <a:t>бібліотека</a:t>
            </a:r>
            <a:r>
              <a:rPr lang="ru-RU" sz="2000" dirty="0"/>
              <a:t> </a:t>
            </a:r>
            <a:r>
              <a:rPr lang="ru-RU" sz="2000" dirty="0" err="1"/>
              <a:t>тегів</a:t>
            </a:r>
            <a:r>
              <a:rPr lang="ru-RU" sz="2000" dirty="0"/>
              <a:t> </a:t>
            </a:r>
            <a:r>
              <a:rPr lang="ru-RU" sz="2000" dirty="0" err="1"/>
              <a:t>являє</a:t>
            </a:r>
            <a:r>
              <a:rPr lang="ru-RU" sz="2000" dirty="0"/>
              <a:t> собою </a:t>
            </a:r>
            <a:r>
              <a:rPr lang="ru-RU" sz="2000" dirty="0" err="1"/>
              <a:t>набір</a:t>
            </a:r>
            <a:r>
              <a:rPr lang="ru-RU" sz="2000" dirty="0"/>
              <a:t> </a:t>
            </a:r>
            <a:r>
              <a:rPr lang="ru-RU" sz="2000" dirty="0" err="1"/>
              <a:t>користувальницьких</a:t>
            </a:r>
            <a:r>
              <a:rPr lang="ru-RU" sz="2000" dirty="0"/>
              <a:t> </a:t>
            </a:r>
            <a:r>
              <a:rPr lang="ru-RU" sz="2000" dirty="0" err="1"/>
              <a:t>тегів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реалізують</a:t>
            </a:r>
            <a:r>
              <a:rPr lang="ru-RU" sz="2000" dirty="0"/>
              <a:t> </a:t>
            </a:r>
            <a:r>
              <a:rPr lang="ru-RU" sz="2000" dirty="0" err="1" smtClean="0"/>
              <a:t>настроювану</a:t>
            </a:r>
            <a:r>
              <a:rPr lang="ru-RU" sz="2000" dirty="0" smtClean="0"/>
              <a:t>  </a:t>
            </a:r>
            <a:r>
              <a:rPr lang="ru-RU" sz="2000" dirty="0" err="1" smtClean="0"/>
              <a:t>поведінку</a:t>
            </a:r>
            <a:r>
              <a:rPr lang="ru-RU" sz="2000" dirty="0" smtClean="0"/>
              <a:t>. Директива </a:t>
            </a:r>
            <a:r>
              <a:rPr lang="en-US" sz="2000" dirty="0" err="1"/>
              <a:t>taglib</a:t>
            </a:r>
            <a:r>
              <a:rPr lang="en-US" sz="2000" dirty="0"/>
              <a:t> </a:t>
            </a:r>
            <a:r>
              <a:rPr lang="ru-RU" sz="2000" dirty="0" err="1"/>
              <a:t>оголошує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ваша </a:t>
            </a:r>
            <a:r>
              <a:rPr lang="ru-RU" sz="2000" dirty="0" err="1"/>
              <a:t>сторінка</a:t>
            </a:r>
            <a:r>
              <a:rPr lang="ru-RU" sz="2000" dirty="0"/>
              <a:t> </a:t>
            </a:r>
            <a:r>
              <a:rPr lang="en-US" sz="2000" dirty="0"/>
              <a:t>JSP </a:t>
            </a:r>
            <a:r>
              <a:rPr lang="ru-RU" sz="2000" dirty="0" err="1"/>
              <a:t>використовує</a:t>
            </a:r>
            <a:r>
              <a:rPr lang="ru-RU" sz="2000" dirty="0"/>
              <a:t> </a:t>
            </a:r>
            <a:r>
              <a:rPr lang="ru-RU" sz="2000" dirty="0" err="1"/>
              <a:t>набір</a:t>
            </a:r>
            <a:r>
              <a:rPr lang="ru-RU" sz="2000" dirty="0"/>
              <a:t> </a:t>
            </a:r>
            <a:r>
              <a:rPr lang="ru-RU" sz="2000" dirty="0" err="1"/>
              <a:t>параметрів</a:t>
            </a:r>
            <a:r>
              <a:rPr lang="ru-RU" sz="2000" dirty="0"/>
              <a:t> </a:t>
            </a:r>
            <a:r>
              <a:rPr lang="ru-RU" sz="2000" dirty="0" err="1"/>
              <a:t>тегів</a:t>
            </a:r>
            <a:r>
              <a:rPr lang="ru-RU" sz="2000" dirty="0"/>
              <a:t>, </a:t>
            </a:r>
            <a:r>
              <a:rPr lang="ru-RU" sz="2000" dirty="0" err="1"/>
              <a:t>визначає</a:t>
            </a:r>
            <a:r>
              <a:rPr lang="ru-RU" sz="2000" dirty="0"/>
              <a:t> </a:t>
            </a:r>
            <a:r>
              <a:rPr lang="ru-RU" sz="2000" dirty="0" err="1"/>
              <a:t>місце</a:t>
            </a:r>
            <a:r>
              <a:rPr lang="ru-RU" sz="2000" dirty="0"/>
              <a:t> </a:t>
            </a:r>
            <a:r>
              <a:rPr lang="ru-RU" sz="2000" dirty="0" err="1"/>
              <a:t>розташування</a:t>
            </a:r>
            <a:r>
              <a:rPr lang="ru-RU" sz="2000" dirty="0"/>
              <a:t> </a:t>
            </a:r>
            <a:r>
              <a:rPr lang="ru-RU" sz="2000" dirty="0" err="1"/>
              <a:t>бібліотеки</a:t>
            </a:r>
            <a:r>
              <a:rPr lang="ru-RU" sz="2000" dirty="0"/>
              <a:t> і </a:t>
            </a:r>
            <a:r>
              <a:rPr lang="ru-RU" sz="2000" dirty="0" err="1"/>
              <a:t>надає</a:t>
            </a:r>
            <a:r>
              <a:rPr lang="ru-RU" sz="2000" dirty="0"/>
              <a:t> </a:t>
            </a:r>
            <a:r>
              <a:rPr lang="ru-RU" sz="2000" dirty="0" err="1" smtClean="0"/>
              <a:t>засоби</a:t>
            </a:r>
            <a:r>
              <a:rPr lang="ru-RU" sz="2000" dirty="0" smtClean="0"/>
              <a:t> для </a:t>
            </a:r>
            <a:r>
              <a:rPr lang="ru-RU" sz="2000" dirty="0" err="1"/>
              <a:t>ідентифікації</a:t>
            </a:r>
            <a:r>
              <a:rPr lang="ru-RU" sz="2000" dirty="0"/>
              <a:t> </a:t>
            </a:r>
            <a:r>
              <a:rPr lang="ru-RU" sz="2000" dirty="0" err="1" smtClean="0"/>
              <a:t>настроюваних</a:t>
            </a:r>
            <a:r>
              <a:rPr lang="ru-RU" sz="2000" dirty="0" smtClean="0"/>
              <a:t> </a:t>
            </a:r>
            <a:r>
              <a:rPr lang="ru-RU" sz="2000" dirty="0" err="1"/>
              <a:t>тегів</a:t>
            </a:r>
            <a:r>
              <a:rPr lang="ru-RU" sz="2000" dirty="0"/>
              <a:t> на </a:t>
            </a:r>
            <a:r>
              <a:rPr lang="ru-RU" sz="2000" dirty="0" err="1"/>
              <a:t>вашій</a:t>
            </a:r>
            <a:r>
              <a:rPr lang="ru-RU" sz="2000" dirty="0"/>
              <a:t> </a:t>
            </a:r>
            <a:r>
              <a:rPr lang="ru-RU" sz="2000" dirty="0" err="1"/>
              <a:t>сторінці</a:t>
            </a:r>
            <a:r>
              <a:rPr lang="ru-RU" sz="2000" dirty="0"/>
              <a:t> </a:t>
            </a:r>
            <a:r>
              <a:rPr lang="en-US" sz="2000" dirty="0"/>
              <a:t>JSP.</a:t>
            </a:r>
          </a:p>
          <a:p>
            <a:pPr marL="0" indent="0" algn="ctr">
              <a:buNone/>
            </a:pPr>
            <a:r>
              <a:rPr lang="ru-RU" sz="2000" dirty="0" smtClean="0">
                <a:solidFill>
                  <a:srgbClr val="002060"/>
                </a:solidFill>
              </a:rPr>
              <a:t>&lt;% </a:t>
            </a:r>
            <a:r>
              <a:rPr lang="ru-RU" sz="2000" dirty="0">
                <a:solidFill>
                  <a:srgbClr val="002060"/>
                </a:solidFill>
              </a:rPr>
              <a:t>@ </a:t>
            </a:r>
            <a:r>
              <a:rPr lang="en-US" sz="2000" dirty="0" err="1">
                <a:solidFill>
                  <a:srgbClr val="002060"/>
                </a:solidFill>
              </a:rPr>
              <a:t>Taglib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uri</a:t>
            </a:r>
            <a:r>
              <a:rPr lang="en-US" sz="2000" dirty="0">
                <a:solidFill>
                  <a:srgbClr val="002060"/>
                </a:solidFill>
              </a:rPr>
              <a:t> = "</a:t>
            </a:r>
            <a:r>
              <a:rPr lang="en-US" sz="2000" dirty="0" err="1">
                <a:solidFill>
                  <a:srgbClr val="002060"/>
                </a:solidFill>
              </a:rPr>
              <a:t>uri</a:t>
            </a:r>
            <a:r>
              <a:rPr lang="en-US" sz="2000" dirty="0">
                <a:solidFill>
                  <a:srgbClr val="002060"/>
                </a:solidFill>
              </a:rPr>
              <a:t>" prefix = "</a:t>
            </a:r>
            <a:r>
              <a:rPr lang="en-US" sz="2000" dirty="0" err="1">
                <a:solidFill>
                  <a:srgbClr val="002060"/>
                </a:solidFill>
              </a:rPr>
              <a:t>prefixOfTag</a:t>
            </a:r>
            <a:r>
              <a:rPr lang="en-US" sz="2000" dirty="0" smtClean="0">
                <a:solidFill>
                  <a:srgbClr val="002060"/>
                </a:solidFill>
              </a:rPr>
              <a:t>"&gt;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0"/>
            <a:ext cx="822960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JSP - </a:t>
            </a:r>
            <a:r>
              <a:rPr lang="ru-RU" b="1" smtClean="0"/>
              <a:t>Директиви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9725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JSP - </a:t>
            </a:r>
            <a:r>
              <a:rPr lang="ru-RU" b="1" dirty="0"/>
              <a:t>запит </a:t>
            </a:r>
            <a:r>
              <a:rPr lang="ru-RU" b="1" dirty="0" err="1"/>
              <a:t>клієнта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06" y="476672"/>
            <a:ext cx="8955782" cy="72008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sz="2200" dirty="0" err="1"/>
              <a:t>Об'єкт</a:t>
            </a:r>
            <a:r>
              <a:rPr lang="ru-RU" sz="2200" dirty="0"/>
              <a:t> </a:t>
            </a:r>
            <a:r>
              <a:rPr lang="en-US" sz="2200" dirty="0" err="1"/>
              <a:t>HttpServletRequest</a:t>
            </a:r>
            <a:r>
              <a:rPr lang="en-US" sz="2200" dirty="0"/>
              <a:t> - </a:t>
            </a:r>
            <a:r>
              <a:rPr lang="ru-RU" sz="2200" dirty="0"/>
              <a:t>є </a:t>
            </a:r>
            <a:r>
              <a:rPr lang="ru-RU" sz="2200" dirty="0" err="1"/>
              <a:t>екземпляром</a:t>
            </a:r>
            <a:r>
              <a:rPr lang="ru-RU" sz="2200" dirty="0"/>
              <a:t> </a:t>
            </a:r>
            <a:r>
              <a:rPr lang="ru-RU" sz="2200" dirty="0" err="1"/>
              <a:t>об'єкта</a:t>
            </a:r>
            <a:r>
              <a:rPr lang="ru-RU" sz="2200" dirty="0"/>
              <a:t> </a:t>
            </a:r>
            <a:r>
              <a:rPr lang="en-US" sz="2200" dirty="0" err="1"/>
              <a:t>javax.servlet.http.HttpServletRequest</a:t>
            </a:r>
            <a:r>
              <a:rPr lang="en-US" sz="2200" dirty="0"/>
              <a:t>.</a:t>
            </a:r>
            <a:endParaRPr lang="ru-RU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 smtClean="0"/>
              <a:t>Accept</a:t>
            </a:r>
            <a:r>
              <a:rPr lang="uk-UA" sz="2200" b="1" dirty="0" smtClean="0"/>
              <a:t> </a:t>
            </a:r>
            <a:r>
              <a:rPr lang="ru-RU" sz="2200" dirty="0" smtClean="0"/>
              <a:t>- </a:t>
            </a:r>
            <a:r>
              <a:rPr lang="ru-RU" sz="2200" dirty="0" err="1"/>
              <a:t>Цей</a:t>
            </a:r>
            <a:r>
              <a:rPr lang="ru-RU" sz="2200" dirty="0"/>
              <a:t> заголовок </a:t>
            </a:r>
            <a:r>
              <a:rPr lang="ru-RU" sz="2200" dirty="0" err="1"/>
              <a:t>визначає</a:t>
            </a:r>
            <a:r>
              <a:rPr lang="ru-RU" sz="2200" dirty="0"/>
              <a:t> </a:t>
            </a:r>
            <a:r>
              <a:rPr lang="ru-RU" sz="2200" dirty="0" err="1"/>
              <a:t>типи</a:t>
            </a:r>
            <a:r>
              <a:rPr lang="ru-RU" sz="2200" dirty="0"/>
              <a:t> </a:t>
            </a:r>
            <a:r>
              <a:rPr lang="en-US" sz="2200" dirty="0"/>
              <a:t>MIME, </a:t>
            </a:r>
            <a:r>
              <a:rPr lang="ru-RU" sz="2200" dirty="0" err="1"/>
              <a:t>які</a:t>
            </a:r>
            <a:r>
              <a:rPr lang="ru-RU" sz="2200" dirty="0"/>
              <a:t> </a:t>
            </a:r>
            <a:r>
              <a:rPr lang="ru-RU" sz="2200" dirty="0" err="1"/>
              <a:t>можуть</a:t>
            </a:r>
            <a:r>
              <a:rPr lang="ru-RU" sz="2200" dirty="0"/>
              <a:t> </a:t>
            </a:r>
            <a:r>
              <a:rPr lang="ru-RU" sz="2200" dirty="0" err="1"/>
              <a:t>обробляти</a:t>
            </a:r>
            <a:r>
              <a:rPr lang="ru-RU" sz="2200" dirty="0"/>
              <a:t> браузер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err="1"/>
              <a:t>інші</a:t>
            </a:r>
            <a:r>
              <a:rPr lang="ru-RU" sz="2200" dirty="0"/>
              <a:t> </a:t>
            </a:r>
            <a:r>
              <a:rPr lang="ru-RU" sz="2200" dirty="0" err="1"/>
              <a:t>клієнти</a:t>
            </a:r>
            <a:r>
              <a:rPr lang="ru-RU" sz="2200" dirty="0"/>
              <a:t>.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en-US" sz="2200" dirty="0"/>
              <a:t>image / </a:t>
            </a:r>
            <a:r>
              <a:rPr lang="en-US" sz="2200" dirty="0" err="1"/>
              <a:t>png</a:t>
            </a:r>
            <a:r>
              <a:rPr lang="en-US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en-US" sz="2200" dirty="0"/>
              <a:t>image / jpeg - </a:t>
            </a:r>
            <a:r>
              <a:rPr lang="ru-RU" sz="2200" dirty="0" err="1"/>
              <a:t>дві</a:t>
            </a:r>
            <a:r>
              <a:rPr lang="ru-RU" sz="2200" dirty="0"/>
              <a:t> </a:t>
            </a:r>
            <a:r>
              <a:rPr lang="ru-RU" sz="2200" dirty="0" err="1"/>
              <a:t>найбільш</a:t>
            </a:r>
            <a:r>
              <a:rPr lang="ru-RU" sz="2200" dirty="0"/>
              <a:t> </a:t>
            </a:r>
            <a:r>
              <a:rPr lang="ru-RU" sz="2200" dirty="0" err="1"/>
              <a:t>поширені</a:t>
            </a:r>
            <a:r>
              <a:rPr lang="ru-RU" sz="2200" dirty="0"/>
              <a:t> </a:t>
            </a:r>
            <a:r>
              <a:rPr lang="ru-RU" sz="2200" dirty="0" err="1"/>
              <a:t>можливості</a:t>
            </a:r>
            <a:r>
              <a:rPr lang="ru-RU" sz="22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Accept-Charset - </a:t>
            </a:r>
            <a:r>
              <a:rPr lang="ru-RU" sz="2200" dirty="0" err="1"/>
              <a:t>Цей</a:t>
            </a:r>
            <a:r>
              <a:rPr lang="ru-RU" sz="2200" dirty="0"/>
              <a:t> заголовок </a:t>
            </a:r>
            <a:r>
              <a:rPr lang="ru-RU" sz="2200" dirty="0" err="1"/>
              <a:t>визначає</a:t>
            </a:r>
            <a:r>
              <a:rPr lang="ru-RU" sz="2200" dirty="0"/>
              <a:t> </a:t>
            </a:r>
            <a:r>
              <a:rPr lang="ru-RU" sz="2200" dirty="0" err="1"/>
              <a:t>набори</a:t>
            </a:r>
            <a:r>
              <a:rPr lang="ru-RU" sz="2200" dirty="0"/>
              <a:t> </a:t>
            </a:r>
            <a:r>
              <a:rPr lang="ru-RU" sz="2200" dirty="0" err="1"/>
              <a:t>символів</a:t>
            </a:r>
            <a:r>
              <a:rPr lang="ru-RU" sz="2200" dirty="0"/>
              <a:t>, </a:t>
            </a:r>
            <a:r>
              <a:rPr lang="ru-RU" sz="2200" dirty="0" err="1"/>
              <a:t>які</a:t>
            </a:r>
            <a:r>
              <a:rPr lang="ru-RU" sz="2200" dirty="0"/>
              <a:t> браузер </a:t>
            </a:r>
            <a:r>
              <a:rPr lang="ru-RU" sz="2200" dirty="0" err="1"/>
              <a:t>може</a:t>
            </a:r>
            <a:r>
              <a:rPr lang="ru-RU" sz="2200" dirty="0"/>
              <a:t> </a:t>
            </a:r>
            <a:r>
              <a:rPr lang="ru-RU" sz="2200" dirty="0" err="1"/>
              <a:t>використовувати</a:t>
            </a:r>
            <a:r>
              <a:rPr lang="ru-RU" sz="2200" dirty="0"/>
              <a:t> для </a:t>
            </a:r>
            <a:r>
              <a:rPr lang="ru-RU" sz="2200" dirty="0" err="1"/>
              <a:t>відображення</a:t>
            </a:r>
            <a:r>
              <a:rPr lang="ru-RU" sz="2200" dirty="0"/>
              <a:t> </a:t>
            </a:r>
            <a:r>
              <a:rPr lang="ru-RU" sz="2200" dirty="0" err="1"/>
              <a:t>інформації</a:t>
            </a:r>
            <a:r>
              <a:rPr lang="ru-RU" sz="2200" dirty="0"/>
              <a:t>. </a:t>
            </a:r>
            <a:r>
              <a:rPr lang="ru-RU" sz="2200" dirty="0" err="1"/>
              <a:t>Наприклад</a:t>
            </a:r>
            <a:r>
              <a:rPr lang="ru-RU" sz="2200" dirty="0"/>
              <a:t>, </a:t>
            </a:r>
            <a:r>
              <a:rPr lang="en-US" sz="2200" dirty="0"/>
              <a:t>ISO-8859-1.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Accept-Encoding</a:t>
            </a:r>
            <a:r>
              <a:rPr lang="en-US" sz="2200" dirty="0"/>
              <a:t> - </a:t>
            </a:r>
            <a:r>
              <a:rPr lang="ru-RU" sz="2200" dirty="0" err="1"/>
              <a:t>Цей</a:t>
            </a:r>
            <a:r>
              <a:rPr lang="ru-RU" sz="2200" dirty="0"/>
              <a:t> заголовок </a:t>
            </a:r>
            <a:r>
              <a:rPr lang="ru-RU" sz="2200" dirty="0" err="1"/>
              <a:t>визначає</a:t>
            </a:r>
            <a:r>
              <a:rPr lang="ru-RU" sz="2200" dirty="0"/>
              <a:t> </a:t>
            </a:r>
            <a:r>
              <a:rPr lang="ru-RU" sz="2200" dirty="0" err="1"/>
              <a:t>типи</a:t>
            </a:r>
            <a:r>
              <a:rPr lang="ru-RU" sz="2200" dirty="0"/>
              <a:t> </a:t>
            </a:r>
            <a:r>
              <a:rPr lang="ru-RU" sz="2200" dirty="0" err="1"/>
              <a:t>кодувань</a:t>
            </a:r>
            <a:r>
              <a:rPr lang="ru-RU" sz="2200" dirty="0"/>
              <a:t>, </a:t>
            </a:r>
            <a:r>
              <a:rPr lang="ru-RU" sz="2200" dirty="0" err="1"/>
              <a:t>які</a:t>
            </a:r>
            <a:r>
              <a:rPr lang="ru-RU" sz="2200" dirty="0"/>
              <a:t> браузер </a:t>
            </a:r>
            <a:r>
              <a:rPr lang="ru-RU" sz="2200" dirty="0" err="1"/>
              <a:t>знає</a:t>
            </a:r>
            <a:r>
              <a:rPr lang="ru-RU" sz="2200" dirty="0"/>
              <a:t>, як </a:t>
            </a:r>
            <a:r>
              <a:rPr lang="ru-RU" sz="2200" dirty="0" err="1"/>
              <a:t>обробляти</a:t>
            </a:r>
            <a:r>
              <a:rPr lang="ru-RU" sz="2200" dirty="0"/>
              <a:t>.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en-US" sz="2200" dirty="0" err="1"/>
              <a:t>gzip</a:t>
            </a:r>
            <a:r>
              <a:rPr lang="en-US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en-US" sz="2200" dirty="0"/>
              <a:t>compress </a:t>
            </a:r>
            <a:r>
              <a:rPr lang="ru-RU" sz="2200" dirty="0"/>
              <a:t>є </a:t>
            </a:r>
            <a:r>
              <a:rPr lang="ru-RU" sz="2200" dirty="0" err="1"/>
              <a:t>двома</a:t>
            </a:r>
            <a:r>
              <a:rPr lang="ru-RU" sz="2200" dirty="0"/>
              <a:t> </a:t>
            </a:r>
            <a:r>
              <a:rPr lang="ru-RU" sz="2200" dirty="0" err="1"/>
              <a:t>найбільш</a:t>
            </a:r>
            <a:r>
              <a:rPr lang="ru-RU" sz="2200" dirty="0"/>
              <a:t> </a:t>
            </a:r>
            <a:r>
              <a:rPr lang="ru-RU" sz="2200" dirty="0" err="1"/>
              <a:t>поширеними</a:t>
            </a:r>
            <a:r>
              <a:rPr lang="ru-RU" sz="2200" dirty="0"/>
              <a:t> </a:t>
            </a:r>
            <a:r>
              <a:rPr lang="ru-RU" sz="2200" dirty="0" err="1"/>
              <a:t>можливостями</a:t>
            </a:r>
            <a:r>
              <a:rPr lang="ru-RU" sz="22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Accept-Language</a:t>
            </a:r>
            <a:r>
              <a:rPr lang="en-US" sz="2200" dirty="0"/>
              <a:t> - </a:t>
            </a:r>
            <a:r>
              <a:rPr lang="ru-RU" sz="2200" dirty="0" err="1"/>
              <a:t>Цей</a:t>
            </a:r>
            <a:r>
              <a:rPr lang="ru-RU" sz="2200" dirty="0"/>
              <a:t> заголовок </a:t>
            </a:r>
            <a:r>
              <a:rPr lang="ru-RU" sz="2200" dirty="0" err="1"/>
              <a:t>визначає</a:t>
            </a:r>
            <a:r>
              <a:rPr lang="ru-RU" sz="2200" dirty="0"/>
              <a:t> </a:t>
            </a:r>
            <a:r>
              <a:rPr lang="ru-RU" sz="2200" dirty="0" err="1" smtClean="0"/>
              <a:t>мови</a:t>
            </a:r>
            <a:r>
              <a:rPr lang="ru-RU" sz="2200" dirty="0" smtClean="0"/>
              <a:t> </a:t>
            </a:r>
            <a:r>
              <a:rPr lang="ru-RU" sz="2200" dirty="0" err="1"/>
              <a:t>клієнта</a:t>
            </a:r>
            <a:r>
              <a:rPr lang="ru-RU" sz="2200" dirty="0"/>
              <a:t> в </a:t>
            </a:r>
            <a:r>
              <a:rPr lang="ru-RU" sz="2200" dirty="0" err="1"/>
              <a:t>разі</a:t>
            </a:r>
            <a:r>
              <a:rPr lang="ru-RU" sz="2200" dirty="0"/>
              <a:t>, </a:t>
            </a:r>
            <a:r>
              <a:rPr lang="ru-RU" sz="2200" dirty="0" err="1"/>
              <a:t>якщо</a:t>
            </a:r>
            <a:r>
              <a:rPr lang="ru-RU" sz="2200" dirty="0"/>
              <a:t> </a:t>
            </a:r>
            <a:r>
              <a:rPr lang="ru-RU" sz="2200" dirty="0" err="1"/>
              <a:t>сервлет</a:t>
            </a:r>
            <a:r>
              <a:rPr lang="ru-RU" sz="2200" dirty="0"/>
              <a:t> </a:t>
            </a:r>
            <a:r>
              <a:rPr lang="ru-RU" sz="2200" dirty="0" err="1"/>
              <a:t>може</a:t>
            </a:r>
            <a:r>
              <a:rPr lang="ru-RU" sz="2200" dirty="0"/>
              <a:t> </a:t>
            </a:r>
            <a:r>
              <a:rPr lang="ru-RU" sz="2200" dirty="0" err="1"/>
              <a:t>видавати</a:t>
            </a:r>
            <a:r>
              <a:rPr lang="ru-RU" sz="2200" dirty="0"/>
              <a:t> </a:t>
            </a:r>
            <a:r>
              <a:rPr lang="ru-RU" sz="2200" dirty="0" err="1"/>
              <a:t>результати</a:t>
            </a:r>
            <a:r>
              <a:rPr lang="ru-RU" sz="2200" dirty="0"/>
              <a:t> </a:t>
            </a:r>
            <a:r>
              <a:rPr lang="ru-RU" sz="2200" dirty="0" err="1"/>
              <a:t>більш</a:t>
            </a:r>
            <a:r>
              <a:rPr lang="ru-RU" sz="2200" dirty="0"/>
              <a:t> </a:t>
            </a:r>
            <a:r>
              <a:rPr lang="ru-RU" sz="2200" dirty="0" err="1"/>
              <a:t>ніж</a:t>
            </a:r>
            <a:r>
              <a:rPr lang="ru-RU" sz="2200" dirty="0"/>
              <a:t> на </a:t>
            </a:r>
            <a:r>
              <a:rPr lang="ru-RU" sz="2200" dirty="0" err="1"/>
              <a:t>одній</a:t>
            </a:r>
            <a:r>
              <a:rPr lang="ru-RU" sz="2200" dirty="0"/>
              <a:t> </a:t>
            </a:r>
            <a:r>
              <a:rPr lang="ru-RU" sz="2200" dirty="0" err="1"/>
              <a:t>мові</a:t>
            </a:r>
            <a:r>
              <a:rPr lang="ru-RU" sz="2200" dirty="0"/>
              <a:t>. </a:t>
            </a:r>
            <a:r>
              <a:rPr lang="ru-RU" sz="2200" dirty="0" err="1"/>
              <a:t>Наприклад</a:t>
            </a:r>
            <a:r>
              <a:rPr lang="ru-RU" sz="2200" dirty="0"/>
              <a:t>, </a:t>
            </a:r>
            <a:r>
              <a:rPr lang="en-US" sz="2200" dirty="0" err="1"/>
              <a:t>en</a:t>
            </a:r>
            <a:r>
              <a:rPr lang="en-US" sz="2200" dirty="0"/>
              <a:t>, </a:t>
            </a:r>
            <a:r>
              <a:rPr lang="en-US" sz="2200" dirty="0" err="1"/>
              <a:t>en</a:t>
            </a:r>
            <a:r>
              <a:rPr lang="en-US" sz="2200" dirty="0"/>
              <a:t>-us, </a:t>
            </a:r>
            <a:r>
              <a:rPr lang="en-US" sz="2200" dirty="0" err="1"/>
              <a:t>ru</a:t>
            </a:r>
            <a:r>
              <a:rPr lang="en-US" sz="2200" dirty="0"/>
              <a:t> </a:t>
            </a:r>
            <a:r>
              <a:rPr lang="ru-RU" sz="2200" dirty="0"/>
              <a:t>і т. Д.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 smtClean="0"/>
              <a:t>Authorization</a:t>
            </a:r>
            <a:r>
              <a:rPr lang="uk-UA" sz="2200" b="1" dirty="0" smtClean="0"/>
              <a:t> </a:t>
            </a:r>
            <a:r>
              <a:rPr lang="ru-RU" sz="2200" dirty="0" smtClean="0"/>
              <a:t>- </a:t>
            </a:r>
            <a:r>
              <a:rPr lang="ru-RU" sz="2200" dirty="0" err="1"/>
              <a:t>Цей</a:t>
            </a:r>
            <a:r>
              <a:rPr lang="ru-RU" sz="2200" dirty="0"/>
              <a:t> заголовок </a:t>
            </a:r>
            <a:r>
              <a:rPr lang="ru-RU" sz="2200" dirty="0" err="1"/>
              <a:t>використовується</a:t>
            </a:r>
            <a:r>
              <a:rPr lang="ru-RU" sz="2200" dirty="0"/>
              <a:t> </a:t>
            </a:r>
            <a:r>
              <a:rPr lang="ru-RU" sz="2200" dirty="0" err="1"/>
              <a:t>клієнтами</a:t>
            </a:r>
            <a:r>
              <a:rPr lang="ru-RU" sz="2200" dirty="0"/>
              <a:t> для </a:t>
            </a:r>
            <a:r>
              <a:rPr lang="ru-RU" sz="2200" dirty="0" err="1"/>
              <a:t>ідентифікації</a:t>
            </a:r>
            <a:r>
              <a:rPr lang="ru-RU" sz="2200" dirty="0"/>
              <a:t> себе при </a:t>
            </a:r>
            <a:r>
              <a:rPr lang="ru-RU" sz="2200" dirty="0" err="1"/>
              <a:t>доступі</a:t>
            </a:r>
            <a:r>
              <a:rPr lang="ru-RU" sz="2200" dirty="0"/>
              <a:t> до </a:t>
            </a:r>
            <a:r>
              <a:rPr lang="ru-RU" sz="2200" dirty="0" err="1"/>
              <a:t>захищених</a:t>
            </a:r>
            <a:r>
              <a:rPr lang="ru-RU" sz="2200" dirty="0"/>
              <a:t> паролем веб-</a:t>
            </a:r>
            <a:r>
              <a:rPr lang="ru-RU" sz="2200" dirty="0" err="1"/>
              <a:t>сторінок</a:t>
            </a:r>
            <a:r>
              <a:rPr lang="ru-RU" sz="22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Main</a:t>
            </a:r>
            <a:r>
              <a:rPr lang="en-US" sz="2400" dirty="0"/>
              <a:t> </a:t>
            </a:r>
            <a:r>
              <a:rPr lang="ru-RU" sz="2400" dirty="0"/>
              <a:t>- </a:t>
            </a:r>
            <a:r>
              <a:rPr lang="ru-RU" sz="2400" dirty="0" err="1"/>
              <a:t>Цей</a:t>
            </a:r>
            <a:r>
              <a:rPr lang="ru-RU" sz="2400" dirty="0"/>
              <a:t> заголовок </a:t>
            </a:r>
            <a:r>
              <a:rPr lang="ru-RU" sz="2400" dirty="0" err="1"/>
              <a:t>вказує</a:t>
            </a:r>
            <a:r>
              <a:rPr lang="ru-RU" sz="2400" dirty="0"/>
              <a:t> хост і порт, як </a:t>
            </a:r>
            <a:r>
              <a:rPr lang="ru-RU" sz="2400" dirty="0" err="1"/>
              <a:t>зазначено</a:t>
            </a:r>
            <a:r>
              <a:rPr lang="ru-RU" sz="2400" dirty="0"/>
              <a:t> в початковому </a:t>
            </a:r>
            <a:r>
              <a:rPr lang="en-US" sz="2400" dirty="0"/>
              <a:t>URL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85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552728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b="1" dirty="0"/>
              <a:t>С</a:t>
            </a:r>
            <a:r>
              <a:rPr lang="en-US" b="1" dirty="0" err="1" smtClean="0"/>
              <a:t>onnection</a:t>
            </a:r>
            <a:r>
              <a:rPr lang="uk-UA" b="1" dirty="0" smtClean="0"/>
              <a:t> </a:t>
            </a:r>
            <a:r>
              <a:rPr lang="ru-RU" dirty="0" smtClean="0"/>
              <a:t> </a:t>
            </a:r>
            <a:r>
              <a:rPr lang="ru-RU" dirty="0"/>
              <a:t>- </a:t>
            </a:r>
            <a:r>
              <a:rPr lang="ru-RU" dirty="0" err="1"/>
              <a:t>Цей</a:t>
            </a:r>
            <a:r>
              <a:rPr lang="ru-RU" dirty="0"/>
              <a:t> заголовок </a:t>
            </a:r>
            <a:r>
              <a:rPr lang="ru-RU" dirty="0" err="1"/>
              <a:t>вказує</a:t>
            </a:r>
            <a:r>
              <a:rPr lang="ru-RU" dirty="0"/>
              <a:t>,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клієнт</a:t>
            </a:r>
            <a:r>
              <a:rPr lang="ru-RU" dirty="0"/>
              <a:t> </a:t>
            </a:r>
            <a:r>
              <a:rPr lang="ru-RU" dirty="0" err="1"/>
              <a:t>обробляти</a:t>
            </a:r>
            <a:r>
              <a:rPr lang="ru-RU" dirty="0"/>
              <a:t> </a:t>
            </a:r>
            <a:r>
              <a:rPr lang="ru-RU" dirty="0" err="1"/>
              <a:t>постійні</a:t>
            </a:r>
            <a:r>
              <a:rPr lang="ru-RU" dirty="0"/>
              <a:t> </a:t>
            </a:r>
            <a:r>
              <a:rPr lang="ru-RU" dirty="0" err="1"/>
              <a:t>з'єднання</a:t>
            </a:r>
            <a:r>
              <a:rPr lang="ru-RU" dirty="0"/>
              <a:t> </a:t>
            </a:r>
            <a:r>
              <a:rPr lang="en-US" dirty="0"/>
              <a:t>HTTP. </a:t>
            </a:r>
            <a:r>
              <a:rPr lang="ru-RU" dirty="0" err="1"/>
              <a:t>Постійні</a:t>
            </a:r>
            <a:r>
              <a:rPr lang="ru-RU" dirty="0"/>
              <a:t> </a:t>
            </a:r>
            <a:r>
              <a:rPr lang="ru-RU" dirty="0" err="1"/>
              <a:t>з'єднання</a:t>
            </a:r>
            <a:r>
              <a:rPr lang="ru-RU" dirty="0"/>
              <a:t> </a:t>
            </a:r>
            <a:r>
              <a:rPr lang="ru-RU" dirty="0" err="1"/>
              <a:t>дозволяють</a:t>
            </a:r>
            <a:r>
              <a:rPr lang="ru-RU" dirty="0"/>
              <a:t> </a:t>
            </a:r>
            <a:r>
              <a:rPr lang="ru-RU" dirty="0" err="1"/>
              <a:t>клієнту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іншому</a:t>
            </a:r>
            <a:r>
              <a:rPr lang="ru-RU" dirty="0"/>
              <a:t> браузеру </a:t>
            </a:r>
            <a:r>
              <a:rPr lang="ru-RU" dirty="0" err="1"/>
              <a:t>отримувати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/>
              <a:t> за один запит.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en-US" dirty="0"/>
              <a:t>Keep-Alive </a:t>
            </a:r>
            <a:r>
              <a:rPr lang="ru-RU" dirty="0" err="1"/>
              <a:t>означає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слід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постійні</a:t>
            </a:r>
            <a:r>
              <a:rPr lang="ru-RU" dirty="0"/>
              <a:t> </a:t>
            </a:r>
            <a:r>
              <a:rPr lang="ru-RU" dirty="0" err="1"/>
              <a:t>з'єднання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en-US" b="1" dirty="0" smtClean="0"/>
              <a:t>Content-Length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ru-RU" dirty="0" err="1"/>
              <a:t>Цей</a:t>
            </a:r>
            <a:r>
              <a:rPr lang="ru-RU" dirty="0"/>
              <a:t> заголовок </a:t>
            </a:r>
            <a:r>
              <a:rPr lang="ru-RU" dirty="0" err="1"/>
              <a:t>застосовується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до </a:t>
            </a:r>
            <a:r>
              <a:rPr lang="ru-RU" dirty="0" err="1"/>
              <a:t>запитів</a:t>
            </a:r>
            <a:r>
              <a:rPr lang="ru-RU" dirty="0"/>
              <a:t> </a:t>
            </a:r>
            <a:r>
              <a:rPr lang="en-US" dirty="0"/>
              <a:t>POST </a:t>
            </a:r>
            <a:r>
              <a:rPr lang="ru-RU" dirty="0"/>
              <a:t>і </a:t>
            </a:r>
            <a:r>
              <a:rPr lang="ru-RU" dirty="0" err="1"/>
              <a:t>дає</a:t>
            </a:r>
            <a:r>
              <a:rPr lang="ru-RU" dirty="0"/>
              <a:t> </a:t>
            </a:r>
            <a:r>
              <a:rPr lang="ru-RU" dirty="0" err="1"/>
              <a:t>розмір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en-US" dirty="0"/>
              <a:t>POST </a:t>
            </a:r>
            <a:r>
              <a:rPr lang="ru-RU" dirty="0"/>
              <a:t>в байтах.</a:t>
            </a:r>
          </a:p>
          <a:p>
            <a:pPr marL="0" indent="0">
              <a:buNone/>
            </a:pPr>
            <a:r>
              <a:rPr lang="en-US" b="1" dirty="0" smtClean="0"/>
              <a:t>Cookies</a:t>
            </a:r>
            <a:r>
              <a:rPr lang="uk-UA" b="1" dirty="0" smtClean="0"/>
              <a:t> </a:t>
            </a:r>
            <a:r>
              <a:rPr lang="ru-RU" dirty="0" smtClean="0"/>
              <a:t>- </a:t>
            </a:r>
            <a:r>
              <a:rPr lang="ru-RU" dirty="0" smtClean="0"/>
              <a:t>заголовок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ru-RU" dirty="0" err="1"/>
              <a:t>куки</a:t>
            </a:r>
            <a:r>
              <a:rPr lang="ru-RU" dirty="0"/>
              <a:t> на </a:t>
            </a:r>
            <a:r>
              <a:rPr lang="ru-RU" dirty="0" err="1"/>
              <a:t>сервери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раніше</a:t>
            </a:r>
            <a:r>
              <a:rPr lang="ru-RU" dirty="0"/>
              <a:t> </a:t>
            </a:r>
            <a:r>
              <a:rPr lang="ru-RU" dirty="0" err="1"/>
              <a:t>відправили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в браузер.</a:t>
            </a:r>
          </a:p>
          <a:p>
            <a:pPr marL="0" indent="0">
              <a:buNone/>
            </a:pPr>
            <a:r>
              <a:rPr lang="en-US" b="1" dirty="0" smtClean="0"/>
              <a:t>If-Modified-Since </a:t>
            </a:r>
            <a:r>
              <a:rPr lang="en-US" dirty="0"/>
              <a:t>- </a:t>
            </a:r>
            <a:r>
              <a:rPr lang="ru-RU" dirty="0" smtClean="0"/>
              <a:t>заголовок </a:t>
            </a:r>
            <a:r>
              <a:rPr lang="ru-RU" dirty="0" err="1"/>
              <a:t>вказує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клієнт</a:t>
            </a:r>
            <a:r>
              <a:rPr lang="ru-RU" dirty="0"/>
              <a:t> </a:t>
            </a:r>
            <a:r>
              <a:rPr lang="ru-RU" dirty="0" err="1" smtClean="0"/>
              <a:t>затребує</a:t>
            </a:r>
            <a:r>
              <a:rPr lang="ru-RU" dirty="0" smtClean="0"/>
              <a:t> </a:t>
            </a:r>
            <a:r>
              <a:rPr lang="ru-RU" dirty="0" err="1" smtClean="0"/>
              <a:t>сторінку</a:t>
            </a:r>
            <a:r>
              <a:rPr lang="ru-RU" dirty="0"/>
              <a:t>,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якщо</a:t>
            </a:r>
            <a:r>
              <a:rPr lang="ru-RU" dirty="0"/>
              <a:t> вона </a:t>
            </a:r>
            <a:r>
              <a:rPr lang="ru-RU" dirty="0" err="1"/>
              <a:t>була</a:t>
            </a:r>
            <a:r>
              <a:rPr lang="ru-RU" dirty="0"/>
              <a:t> </a:t>
            </a:r>
            <a:r>
              <a:rPr lang="ru-RU" dirty="0" err="1"/>
              <a:t>змінена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зазначеної</a:t>
            </a:r>
            <a:r>
              <a:rPr lang="ru-RU" dirty="0"/>
              <a:t> </a:t>
            </a:r>
            <a:r>
              <a:rPr lang="ru-RU" dirty="0" err="1"/>
              <a:t>дати</a:t>
            </a:r>
            <a:r>
              <a:rPr lang="ru-RU" dirty="0"/>
              <a:t>. Сервер </a:t>
            </a:r>
            <a:r>
              <a:rPr lang="ru-RU" dirty="0" err="1"/>
              <a:t>відправляє</a:t>
            </a:r>
            <a:r>
              <a:rPr lang="ru-RU" dirty="0"/>
              <a:t> код 304, </a:t>
            </a:r>
            <a:r>
              <a:rPr lang="ru-RU" dirty="0" smtClean="0"/>
              <a:t>(</a:t>
            </a:r>
            <a:r>
              <a:rPr lang="ru-RU" dirty="0" err="1" smtClean="0"/>
              <a:t>Незмінений</a:t>
            </a:r>
            <a:r>
              <a:rPr lang="ru-RU" dirty="0" smtClean="0"/>
              <a:t> заголовок),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новіший</a:t>
            </a:r>
            <a:r>
              <a:rPr lang="ru-RU" dirty="0"/>
              <a:t> результат не </a:t>
            </a:r>
            <a:r>
              <a:rPr lang="ru-RU" dirty="0" err="1"/>
              <a:t>доступний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en-US" b="1" dirty="0" smtClean="0"/>
              <a:t>If-Unmodified-</a:t>
            </a:r>
            <a:r>
              <a:rPr lang="ru-RU" b="1" dirty="0"/>
              <a:t>С </a:t>
            </a:r>
            <a:r>
              <a:rPr lang="ru-RU" dirty="0"/>
              <a:t>- </a:t>
            </a:r>
            <a:r>
              <a:rPr lang="ru-RU" dirty="0" err="1"/>
              <a:t>Цей</a:t>
            </a:r>
            <a:r>
              <a:rPr lang="ru-RU" dirty="0"/>
              <a:t> заголовок є </a:t>
            </a:r>
            <a:r>
              <a:rPr lang="ru-RU" dirty="0" err="1"/>
              <a:t>протилежністю</a:t>
            </a:r>
            <a:r>
              <a:rPr lang="ru-RU" dirty="0"/>
              <a:t> </a:t>
            </a:r>
            <a:r>
              <a:rPr lang="en-US" dirty="0"/>
              <a:t>If-Modified-Since;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вказує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операція</a:t>
            </a:r>
            <a:r>
              <a:rPr lang="ru-RU" dirty="0"/>
              <a:t> повинна </a:t>
            </a:r>
            <a:r>
              <a:rPr lang="ru-RU" dirty="0" err="1"/>
              <a:t>завершитися</a:t>
            </a:r>
            <a:r>
              <a:rPr lang="ru-RU" dirty="0"/>
              <a:t> </a:t>
            </a:r>
            <a:r>
              <a:rPr lang="ru-RU" dirty="0" err="1"/>
              <a:t>успішно</a:t>
            </a:r>
            <a:r>
              <a:rPr lang="ru-RU" dirty="0"/>
              <a:t>,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якщо</a:t>
            </a:r>
            <a:r>
              <a:rPr lang="ru-RU" dirty="0"/>
              <a:t> документ старше </a:t>
            </a:r>
            <a:r>
              <a:rPr lang="ru-RU" dirty="0" err="1"/>
              <a:t>зазначеної</a:t>
            </a:r>
            <a:r>
              <a:rPr lang="ru-RU" dirty="0"/>
              <a:t> </a:t>
            </a:r>
            <a:r>
              <a:rPr lang="ru-RU" dirty="0" err="1"/>
              <a:t>дати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en-US" b="1" dirty="0" err="1"/>
              <a:t>Referer</a:t>
            </a:r>
            <a:r>
              <a:rPr lang="en-US" dirty="0"/>
              <a:t> - </a:t>
            </a:r>
            <a:r>
              <a:rPr lang="ru-RU" dirty="0" err="1"/>
              <a:t>Цей</a:t>
            </a:r>
            <a:r>
              <a:rPr lang="ru-RU" dirty="0"/>
              <a:t> заголовок </a:t>
            </a:r>
            <a:r>
              <a:rPr lang="ru-RU" dirty="0" err="1"/>
              <a:t>вказує</a:t>
            </a:r>
            <a:r>
              <a:rPr lang="ru-RU" dirty="0"/>
              <a:t> </a:t>
            </a:r>
            <a:r>
              <a:rPr lang="en-US" dirty="0"/>
              <a:t>URL-</a:t>
            </a:r>
            <a:r>
              <a:rPr lang="ru-RU" dirty="0" smtClean="0"/>
              <a:t>адресу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посилається</a:t>
            </a:r>
            <a:r>
              <a:rPr lang="ru-RU" dirty="0" smtClean="0"/>
              <a:t> веб-</a:t>
            </a:r>
            <a:r>
              <a:rPr lang="ru-RU" dirty="0" err="1" smtClean="0"/>
              <a:t>сторінкою</a:t>
            </a:r>
            <a:r>
              <a:rPr lang="ru-RU" dirty="0" smtClean="0"/>
              <a:t>.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перебуваєте</a:t>
            </a:r>
            <a:r>
              <a:rPr lang="ru-RU" dirty="0"/>
              <a:t> на веб-</a:t>
            </a:r>
            <a:r>
              <a:rPr lang="ru-RU" dirty="0" err="1"/>
              <a:t>сторінці</a:t>
            </a:r>
            <a:r>
              <a:rPr lang="ru-RU" dirty="0"/>
              <a:t> 1 і </a:t>
            </a:r>
            <a:r>
              <a:rPr lang="ru-RU" dirty="0" err="1"/>
              <a:t>натискаєте</a:t>
            </a:r>
            <a:r>
              <a:rPr lang="ru-RU" dirty="0"/>
              <a:t> </a:t>
            </a:r>
            <a:r>
              <a:rPr lang="ru-RU" dirty="0" err="1"/>
              <a:t>посилання</a:t>
            </a:r>
            <a:r>
              <a:rPr lang="ru-RU" dirty="0"/>
              <a:t> на веб-</a:t>
            </a:r>
            <a:r>
              <a:rPr lang="ru-RU" dirty="0" err="1"/>
              <a:t>сторінку</a:t>
            </a:r>
            <a:r>
              <a:rPr lang="ru-RU" dirty="0"/>
              <a:t> </a:t>
            </a:r>
            <a:r>
              <a:rPr lang="ru-RU" dirty="0" smtClean="0"/>
              <a:t>2,то у </a:t>
            </a:r>
            <a:r>
              <a:rPr lang="en-US" dirty="0"/>
              <a:t>URL-</a:t>
            </a:r>
            <a:r>
              <a:rPr lang="ru-RU" dirty="0"/>
              <a:t>адресу веб-</a:t>
            </a:r>
            <a:r>
              <a:rPr lang="ru-RU" dirty="0" err="1"/>
              <a:t>сторінки</a:t>
            </a:r>
            <a:r>
              <a:rPr lang="ru-RU" dirty="0"/>
              <a:t> 1 </a:t>
            </a:r>
            <a:r>
              <a:rPr lang="ru-RU" dirty="0" err="1"/>
              <a:t>включається</a:t>
            </a:r>
            <a:r>
              <a:rPr lang="ru-RU" dirty="0"/>
              <a:t> </a:t>
            </a:r>
            <a:r>
              <a:rPr lang="ru-RU" dirty="0" smtClean="0"/>
              <a:t>заголовок </a:t>
            </a:r>
            <a:r>
              <a:rPr lang="en-US" dirty="0" err="1"/>
              <a:t>Referer</a:t>
            </a:r>
            <a:r>
              <a:rPr lang="en-US" dirty="0"/>
              <a:t>, </a:t>
            </a:r>
            <a:r>
              <a:rPr lang="ru-RU" dirty="0"/>
              <a:t>коли браузер </a:t>
            </a:r>
            <a:r>
              <a:rPr lang="ru-RU" dirty="0" err="1"/>
              <a:t>запитує</a:t>
            </a:r>
            <a:r>
              <a:rPr lang="ru-RU" dirty="0"/>
              <a:t> веб-</a:t>
            </a:r>
            <a:r>
              <a:rPr lang="ru-RU" dirty="0" err="1"/>
              <a:t>сторінку</a:t>
            </a:r>
            <a:r>
              <a:rPr lang="ru-RU" dirty="0"/>
              <a:t> 2.</a:t>
            </a:r>
          </a:p>
          <a:p>
            <a:pPr marL="0" indent="0">
              <a:buNone/>
            </a:pPr>
            <a:r>
              <a:rPr lang="en-US" b="1" dirty="0"/>
              <a:t>User-Agent</a:t>
            </a:r>
            <a:r>
              <a:rPr lang="en-US" dirty="0"/>
              <a:t> - </a:t>
            </a:r>
            <a:r>
              <a:rPr lang="ru-RU" dirty="0" err="1"/>
              <a:t>Цей</a:t>
            </a:r>
            <a:r>
              <a:rPr lang="ru-RU" dirty="0"/>
              <a:t> заголовок </a:t>
            </a:r>
            <a:r>
              <a:rPr lang="ru-RU" dirty="0" err="1"/>
              <a:t>ідентифікує</a:t>
            </a:r>
            <a:r>
              <a:rPr lang="ru-RU" dirty="0"/>
              <a:t> браузер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інший</a:t>
            </a:r>
            <a:r>
              <a:rPr lang="ru-RU" dirty="0"/>
              <a:t> </a:t>
            </a:r>
            <a:r>
              <a:rPr lang="ru-RU" dirty="0" err="1"/>
              <a:t>клієнт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робить</a:t>
            </a:r>
            <a:r>
              <a:rPr lang="ru-RU" dirty="0"/>
              <a:t> запит, і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використовуватися</a:t>
            </a:r>
            <a:r>
              <a:rPr lang="ru-RU" dirty="0"/>
              <a:t> для </a:t>
            </a:r>
            <a:r>
              <a:rPr lang="ru-RU" dirty="0" err="1"/>
              <a:t>повернення</a:t>
            </a:r>
            <a:r>
              <a:rPr lang="ru-RU" dirty="0"/>
              <a:t> </a:t>
            </a:r>
            <a:r>
              <a:rPr lang="ru-RU" dirty="0" err="1"/>
              <a:t>різного</a:t>
            </a:r>
            <a:r>
              <a:rPr lang="ru-RU" dirty="0"/>
              <a:t> контенту в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типи</a:t>
            </a:r>
            <a:r>
              <a:rPr lang="ru-RU" dirty="0"/>
              <a:t> </a:t>
            </a:r>
            <a:r>
              <a:rPr lang="ru-RU" dirty="0" err="1"/>
              <a:t>браузерів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JSP - </a:t>
            </a:r>
            <a:r>
              <a:rPr lang="ru-RU" b="1" dirty="0"/>
              <a:t>запит </a:t>
            </a:r>
            <a:r>
              <a:rPr lang="ru-RU" b="1" dirty="0" err="1"/>
              <a:t>клієнта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081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JSP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28833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68958"/>
          </a:xfrm>
        </p:spPr>
        <p:txBody>
          <a:bodyPr/>
          <a:lstStyle/>
          <a:p>
            <a:r>
              <a:rPr lang="en-US" b="1" dirty="0"/>
              <a:t>JSP - </a:t>
            </a:r>
            <a:r>
              <a:rPr lang="ru-RU" b="1" dirty="0" err="1"/>
              <a:t>відповідь</a:t>
            </a:r>
            <a:r>
              <a:rPr lang="ru-RU" b="1" dirty="0"/>
              <a:t> сервера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08720"/>
            <a:ext cx="8784976" cy="576064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3800" dirty="0" smtClean="0"/>
              <a:t>Коли </a:t>
            </a:r>
            <a:r>
              <a:rPr lang="ru-RU" sz="3800" dirty="0"/>
              <a:t>веб-сервер </a:t>
            </a:r>
            <a:r>
              <a:rPr lang="ru-RU" sz="3800" dirty="0" err="1"/>
              <a:t>відповідає</a:t>
            </a:r>
            <a:r>
              <a:rPr lang="ru-RU" sz="3800" dirty="0"/>
              <a:t> на запит </a:t>
            </a:r>
            <a:r>
              <a:rPr lang="en-US" sz="3800" dirty="0"/>
              <a:t>HTTP, </a:t>
            </a:r>
            <a:r>
              <a:rPr lang="ru-RU" sz="3800" dirty="0" err="1"/>
              <a:t>відповідь</a:t>
            </a:r>
            <a:r>
              <a:rPr lang="ru-RU" sz="3800" dirty="0"/>
              <a:t> </a:t>
            </a:r>
            <a:r>
              <a:rPr lang="ru-RU" sz="3800" dirty="0" err="1"/>
              <a:t>зазвичай</a:t>
            </a:r>
            <a:r>
              <a:rPr lang="ru-RU" sz="3800" dirty="0"/>
              <a:t> </a:t>
            </a:r>
            <a:r>
              <a:rPr lang="ru-RU" sz="3800" dirty="0" err="1"/>
              <a:t>складається</a:t>
            </a:r>
            <a:r>
              <a:rPr lang="ru-RU" sz="3800" dirty="0"/>
              <a:t> з рядка стану, </a:t>
            </a:r>
            <a:r>
              <a:rPr lang="ru-RU" sz="3800" dirty="0" err="1"/>
              <a:t>деяких</a:t>
            </a:r>
            <a:r>
              <a:rPr lang="ru-RU" sz="3800" dirty="0"/>
              <a:t> </a:t>
            </a:r>
            <a:r>
              <a:rPr lang="ru-RU" sz="3800" dirty="0" err="1"/>
              <a:t>заголовків</a:t>
            </a:r>
            <a:r>
              <a:rPr lang="ru-RU" sz="3800" dirty="0"/>
              <a:t> </a:t>
            </a:r>
            <a:r>
              <a:rPr lang="ru-RU" sz="3800" dirty="0" err="1"/>
              <a:t>відповіді</a:t>
            </a:r>
            <a:r>
              <a:rPr lang="ru-RU" sz="3800" dirty="0"/>
              <a:t>, </a:t>
            </a:r>
            <a:r>
              <a:rPr lang="ru-RU" sz="3800" dirty="0" err="1"/>
              <a:t>порожнього</a:t>
            </a:r>
            <a:r>
              <a:rPr lang="ru-RU" sz="3800" dirty="0"/>
              <a:t> рядка і документа. </a:t>
            </a:r>
            <a:endParaRPr lang="ru-RU" sz="3800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720000">
              <a:buNone/>
            </a:pPr>
            <a:r>
              <a:rPr lang="en-US" dirty="0">
                <a:solidFill>
                  <a:srgbClr val="002060"/>
                </a:solidFill>
              </a:rPr>
              <a:t>HTTP/1.1 200 OK</a:t>
            </a:r>
          </a:p>
          <a:p>
            <a:pPr marL="0" indent="720000">
              <a:buNone/>
            </a:pPr>
            <a:r>
              <a:rPr lang="en-US" dirty="0">
                <a:solidFill>
                  <a:srgbClr val="002060"/>
                </a:solidFill>
              </a:rPr>
              <a:t>Content-Type: text/html</a:t>
            </a:r>
          </a:p>
          <a:p>
            <a:pPr marL="0" indent="720000">
              <a:buNone/>
            </a:pPr>
            <a:r>
              <a:rPr lang="en-US" dirty="0">
                <a:solidFill>
                  <a:srgbClr val="002060"/>
                </a:solidFill>
              </a:rPr>
              <a:t>Header2: ...</a:t>
            </a:r>
          </a:p>
          <a:p>
            <a:pPr marL="0" indent="720000">
              <a:buNone/>
            </a:pPr>
            <a:r>
              <a:rPr lang="en-US" dirty="0">
                <a:solidFill>
                  <a:srgbClr val="002060"/>
                </a:solidFill>
              </a:rPr>
              <a:t>...</a:t>
            </a:r>
          </a:p>
          <a:p>
            <a:pPr marL="0" indent="720000">
              <a:buNone/>
            </a:pPr>
            <a:r>
              <a:rPr lang="en-US" dirty="0" err="1">
                <a:solidFill>
                  <a:srgbClr val="002060"/>
                </a:solidFill>
              </a:rPr>
              <a:t>HeaderN</a:t>
            </a:r>
            <a:r>
              <a:rPr lang="en-US" dirty="0">
                <a:solidFill>
                  <a:srgbClr val="002060"/>
                </a:solidFill>
              </a:rPr>
              <a:t>: ...</a:t>
            </a:r>
          </a:p>
          <a:p>
            <a:pPr marL="0" indent="720000">
              <a:buNone/>
            </a:pPr>
            <a:r>
              <a:rPr lang="en-US" dirty="0">
                <a:solidFill>
                  <a:srgbClr val="002060"/>
                </a:solidFill>
              </a:rPr>
              <a:t>   (Blank Line)</a:t>
            </a:r>
          </a:p>
          <a:p>
            <a:pPr marL="0" indent="720000">
              <a:buNone/>
            </a:pPr>
            <a:r>
              <a:rPr lang="en-US" dirty="0">
                <a:solidFill>
                  <a:srgbClr val="002060"/>
                </a:solidFill>
              </a:rPr>
              <a:t>&lt;!</a:t>
            </a:r>
            <a:r>
              <a:rPr lang="en-US" dirty="0" err="1">
                <a:solidFill>
                  <a:srgbClr val="002060"/>
                </a:solidFill>
              </a:rPr>
              <a:t>doctype</a:t>
            </a:r>
            <a:r>
              <a:rPr lang="en-US" dirty="0">
                <a:solidFill>
                  <a:srgbClr val="002060"/>
                </a:solidFill>
              </a:rPr>
              <a:t> ...&gt;</a:t>
            </a:r>
          </a:p>
          <a:p>
            <a:pPr marL="0" indent="72000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720000">
              <a:buNone/>
            </a:pPr>
            <a:r>
              <a:rPr lang="en-US" dirty="0">
                <a:solidFill>
                  <a:srgbClr val="002060"/>
                </a:solidFill>
              </a:rPr>
              <a:t>&lt;html&gt;</a:t>
            </a:r>
          </a:p>
          <a:p>
            <a:pPr marL="0" indent="720000">
              <a:buNone/>
            </a:pPr>
            <a:r>
              <a:rPr lang="en-US" dirty="0">
                <a:solidFill>
                  <a:srgbClr val="002060"/>
                </a:solidFill>
              </a:rPr>
              <a:t>   &lt;head&gt;...&lt;/head&gt;</a:t>
            </a:r>
          </a:p>
          <a:p>
            <a:pPr marL="0" indent="720000">
              <a:buNone/>
            </a:pPr>
            <a:r>
              <a:rPr lang="en-US" dirty="0">
                <a:solidFill>
                  <a:srgbClr val="002060"/>
                </a:solidFill>
              </a:rPr>
              <a:t>   &lt;body&gt;</a:t>
            </a:r>
          </a:p>
          <a:p>
            <a:pPr marL="0" indent="720000">
              <a:buNone/>
            </a:pPr>
            <a:r>
              <a:rPr lang="en-US" dirty="0">
                <a:solidFill>
                  <a:srgbClr val="002060"/>
                </a:solidFill>
              </a:rPr>
              <a:t>      ...</a:t>
            </a:r>
          </a:p>
          <a:p>
            <a:pPr marL="0" indent="720000">
              <a:buNone/>
            </a:pPr>
            <a:r>
              <a:rPr lang="en-US" dirty="0">
                <a:solidFill>
                  <a:srgbClr val="002060"/>
                </a:solidFill>
              </a:rPr>
              <a:t>   &lt;/body&gt;</a:t>
            </a:r>
          </a:p>
          <a:p>
            <a:pPr marL="0" indent="720000">
              <a:buNone/>
            </a:pPr>
            <a:r>
              <a:rPr lang="en-US" dirty="0">
                <a:solidFill>
                  <a:srgbClr val="002060"/>
                </a:solidFill>
              </a:rPr>
              <a:t>&lt;/html&gt;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92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 smtClean="0"/>
              <a:t>Об</a:t>
            </a:r>
            <a:r>
              <a:rPr lang="ru-RU" dirty="0" err="1" smtClean="0"/>
              <a:t>'єкт</a:t>
            </a:r>
            <a:r>
              <a:rPr lang="ru-RU" dirty="0" smtClean="0"/>
              <a:t> </a:t>
            </a:r>
            <a:r>
              <a:rPr lang="en-US" dirty="0" err="1" smtClean="0"/>
              <a:t>HttpServletResponse</a:t>
            </a:r>
            <a:r>
              <a:rPr lang="uk-UA" dirty="0" smtClean="0"/>
              <a:t> - о</a:t>
            </a:r>
            <a:r>
              <a:rPr lang="ru-RU" dirty="0" err="1" smtClean="0"/>
              <a:t>б'єкт</a:t>
            </a:r>
            <a:r>
              <a:rPr lang="ru-RU" dirty="0" smtClean="0"/>
              <a:t> </a:t>
            </a:r>
            <a:r>
              <a:rPr lang="ru-RU" dirty="0" err="1"/>
              <a:t>відповіді</a:t>
            </a:r>
            <a:r>
              <a:rPr lang="ru-RU" dirty="0"/>
              <a:t> є </a:t>
            </a:r>
            <a:r>
              <a:rPr lang="ru-RU" dirty="0" err="1"/>
              <a:t>екземпляром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r>
              <a:rPr lang="ru-RU" dirty="0"/>
              <a:t> </a:t>
            </a:r>
            <a:r>
              <a:rPr lang="en-US" dirty="0" err="1"/>
              <a:t>javax.servlet.http.HttpServletResponse</a:t>
            </a:r>
            <a:r>
              <a:rPr lang="en-US" dirty="0"/>
              <a:t>. </a:t>
            </a:r>
            <a:r>
              <a:rPr lang="ru-RU" dirty="0"/>
              <a:t>Так само, як сервер </a:t>
            </a:r>
            <a:r>
              <a:rPr lang="ru-RU" dirty="0" err="1"/>
              <a:t>створює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ru-RU" dirty="0" err="1"/>
              <a:t>запиту</a:t>
            </a:r>
            <a:r>
              <a:rPr lang="ru-RU" dirty="0"/>
              <a:t>,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створює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для </a:t>
            </a:r>
            <a:r>
              <a:rPr lang="ru-RU" dirty="0" err="1"/>
              <a:t>подання</a:t>
            </a:r>
            <a:r>
              <a:rPr lang="ru-RU" dirty="0"/>
              <a:t> </a:t>
            </a:r>
            <a:r>
              <a:rPr lang="ru-RU" dirty="0" err="1"/>
              <a:t>відповіді</a:t>
            </a:r>
            <a:r>
              <a:rPr lang="ru-RU" dirty="0"/>
              <a:t> </a:t>
            </a:r>
            <a:r>
              <a:rPr lang="ru-RU" dirty="0" err="1"/>
              <a:t>клієнту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ru-RU" dirty="0" err="1"/>
              <a:t>відповіді</a:t>
            </a:r>
            <a:r>
              <a:rPr lang="ru-RU" dirty="0"/>
              <a:t>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визначає</a:t>
            </a:r>
            <a:r>
              <a:rPr lang="ru-RU" dirty="0"/>
              <a:t> </a:t>
            </a:r>
            <a:r>
              <a:rPr lang="ru-RU" dirty="0" err="1"/>
              <a:t>інтерфейси</a:t>
            </a:r>
            <a:r>
              <a:rPr lang="ru-RU" dirty="0"/>
              <a:t>, </a:t>
            </a:r>
            <a:r>
              <a:rPr lang="ru-RU" dirty="0" err="1"/>
              <a:t>пов'язані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створенням</a:t>
            </a:r>
            <a:r>
              <a:rPr lang="ru-RU" dirty="0"/>
              <a:t> </a:t>
            </a:r>
            <a:r>
              <a:rPr lang="ru-RU" dirty="0" err="1"/>
              <a:t>нових</a:t>
            </a:r>
            <a:r>
              <a:rPr lang="ru-RU" dirty="0"/>
              <a:t> </a:t>
            </a:r>
            <a:r>
              <a:rPr lang="ru-RU" dirty="0" err="1"/>
              <a:t>заголовків</a:t>
            </a:r>
            <a:r>
              <a:rPr lang="ru-RU" dirty="0"/>
              <a:t> </a:t>
            </a:r>
            <a:r>
              <a:rPr lang="en-US" dirty="0"/>
              <a:t>HTTP. </a:t>
            </a:r>
            <a:r>
              <a:rPr lang="ru-RU" dirty="0"/>
              <a:t>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 smtClean="0"/>
              <a:t>об'єкта</a:t>
            </a:r>
            <a:r>
              <a:rPr lang="ru-RU" dirty="0" smtClean="0"/>
              <a:t>,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додавати</a:t>
            </a:r>
            <a:r>
              <a:rPr lang="ru-RU" dirty="0" smtClean="0"/>
              <a:t> </a:t>
            </a:r>
            <a:r>
              <a:rPr lang="ru-RU" dirty="0" err="1"/>
              <a:t>нові</a:t>
            </a:r>
            <a:r>
              <a:rPr lang="ru-RU" dirty="0"/>
              <a:t> </a:t>
            </a:r>
            <a:r>
              <a:rPr lang="ru-RU" dirty="0" err="1"/>
              <a:t>файли</a:t>
            </a:r>
            <a:r>
              <a:rPr lang="ru-RU" dirty="0"/>
              <a:t> </a:t>
            </a:r>
            <a:r>
              <a:rPr lang="en-US" dirty="0"/>
              <a:t>cookie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мітки</a:t>
            </a:r>
            <a:r>
              <a:rPr lang="ru-RU" dirty="0"/>
              <a:t> </a:t>
            </a:r>
            <a:r>
              <a:rPr lang="ru-RU" dirty="0" err="1"/>
              <a:t>дати</a:t>
            </a:r>
            <a:r>
              <a:rPr lang="ru-RU" dirty="0"/>
              <a:t>, </a:t>
            </a:r>
            <a:r>
              <a:rPr lang="ru-RU" dirty="0" err="1"/>
              <a:t>коди</a:t>
            </a:r>
            <a:r>
              <a:rPr lang="ru-RU" dirty="0"/>
              <a:t> стану </a:t>
            </a:r>
            <a:r>
              <a:rPr lang="en-US" dirty="0"/>
              <a:t>HTTP </a:t>
            </a:r>
            <a:r>
              <a:rPr lang="ru-RU" dirty="0"/>
              <a:t>і т. д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68958"/>
          </a:xfrm>
        </p:spPr>
        <p:txBody>
          <a:bodyPr/>
          <a:lstStyle/>
          <a:p>
            <a:r>
              <a:rPr lang="en-US" b="1" dirty="0"/>
              <a:t>JSP - </a:t>
            </a:r>
            <a:r>
              <a:rPr lang="ru-RU" b="1" dirty="0" err="1"/>
              <a:t>відповідь</a:t>
            </a:r>
            <a:r>
              <a:rPr lang="ru-RU" b="1" dirty="0"/>
              <a:t> сервера</a:t>
            </a:r>
          </a:p>
        </p:txBody>
      </p:sp>
    </p:spTree>
    <p:extLst>
      <p:ext uri="{BB962C8B-B14F-4D97-AF65-F5344CB8AC3E}">
        <p14:creationId xmlns:p14="http://schemas.microsoft.com/office/powerpoint/2010/main" val="93993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JSP - Http </a:t>
            </a:r>
            <a:r>
              <a:rPr lang="ru-RU" b="1" dirty="0" err="1"/>
              <a:t>коди</a:t>
            </a:r>
            <a:r>
              <a:rPr lang="ru-RU" b="1" dirty="0"/>
              <a:t> </a:t>
            </a:r>
            <a:r>
              <a:rPr lang="ru-RU" b="1" dirty="0" smtClean="0"/>
              <a:t>стану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4087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Формат </a:t>
            </a:r>
            <a:r>
              <a:rPr lang="en-US" dirty="0"/>
              <a:t>HTTP-</a:t>
            </a:r>
            <a:r>
              <a:rPr lang="ru-RU" dirty="0" err="1"/>
              <a:t>запиту</a:t>
            </a:r>
            <a:r>
              <a:rPr lang="ru-RU" dirty="0"/>
              <a:t> </a:t>
            </a:r>
            <a:r>
              <a:rPr lang="ru-RU" dirty="0" smtClean="0"/>
              <a:t>/ </a:t>
            </a:r>
            <a:r>
              <a:rPr lang="ru-RU" dirty="0" err="1" smtClean="0"/>
              <a:t>відповіді</a:t>
            </a:r>
            <a:r>
              <a:rPr lang="ru-RU" dirty="0" smtClean="0"/>
              <a:t> </a:t>
            </a:r>
            <a:r>
              <a:rPr lang="ru-RU" dirty="0" err="1" smtClean="0"/>
              <a:t>матиме</a:t>
            </a:r>
            <a:r>
              <a:rPr lang="ru-RU" dirty="0" smtClean="0"/>
              <a:t> </a:t>
            </a:r>
            <a:r>
              <a:rPr lang="ru-RU" dirty="0" err="1"/>
              <a:t>наступну</a:t>
            </a:r>
            <a:r>
              <a:rPr lang="ru-RU" dirty="0"/>
              <a:t> структуру:</a:t>
            </a:r>
          </a:p>
          <a:p>
            <a:pPr marL="0" indent="0">
              <a:buNone/>
            </a:pPr>
            <a:r>
              <a:rPr lang="ru-RU" dirty="0" smtClean="0"/>
              <a:t>- </a:t>
            </a:r>
            <a:r>
              <a:rPr lang="ru-RU" dirty="0" err="1" smtClean="0"/>
              <a:t>Початковий</a:t>
            </a:r>
            <a:r>
              <a:rPr lang="ru-RU" dirty="0" smtClean="0"/>
              <a:t> </a:t>
            </a:r>
            <a:r>
              <a:rPr lang="ru-RU" dirty="0"/>
              <a:t>рядок стану + </a:t>
            </a:r>
            <a:r>
              <a:rPr lang="en-US" dirty="0"/>
              <a:t>CRLF (</a:t>
            </a:r>
            <a:r>
              <a:rPr lang="ru-RU" dirty="0" err="1"/>
              <a:t>повернення</a:t>
            </a:r>
            <a:r>
              <a:rPr lang="ru-RU" dirty="0"/>
              <a:t> каретки + </a:t>
            </a:r>
            <a:r>
              <a:rPr lang="ru-RU" dirty="0" err="1" smtClean="0"/>
              <a:t>переведення</a:t>
            </a:r>
            <a:r>
              <a:rPr lang="ru-RU" dirty="0" smtClean="0"/>
              <a:t> </a:t>
            </a:r>
            <a:r>
              <a:rPr lang="ru-RU" dirty="0"/>
              <a:t>рядка, </a:t>
            </a:r>
            <a:r>
              <a:rPr lang="ru-RU" dirty="0" err="1" smtClean="0"/>
              <a:t>тобто</a:t>
            </a:r>
            <a:r>
              <a:rPr lang="ru-RU" dirty="0" smtClean="0"/>
              <a:t> </a:t>
            </a:r>
            <a:r>
              <a:rPr lang="ru-RU" dirty="0" err="1"/>
              <a:t>Новий</a:t>
            </a:r>
            <a:r>
              <a:rPr lang="ru-RU" dirty="0"/>
              <a:t> рядок)</a:t>
            </a:r>
          </a:p>
          <a:p>
            <a:pPr marL="0" indent="0">
              <a:buNone/>
            </a:pPr>
            <a:r>
              <a:rPr lang="ru-RU" dirty="0" smtClean="0"/>
              <a:t>- Нуль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 </a:t>
            </a:r>
            <a:r>
              <a:rPr lang="ru-RU" dirty="0" err="1"/>
              <a:t>рядків</a:t>
            </a:r>
            <a:r>
              <a:rPr lang="ru-RU" dirty="0"/>
              <a:t> заголовка + </a:t>
            </a:r>
            <a:r>
              <a:rPr lang="en-US" dirty="0" smtClean="0"/>
              <a:t>CRLF</a:t>
            </a:r>
            <a:endParaRPr lang="uk-UA" dirty="0" smtClean="0"/>
          </a:p>
          <a:p>
            <a:pPr marL="0" indent="0">
              <a:buNone/>
            </a:pPr>
            <a:r>
              <a:rPr lang="uk-UA" dirty="0" smtClean="0"/>
              <a:t>- </a:t>
            </a:r>
            <a:r>
              <a:rPr lang="ru-RU" dirty="0" err="1" smtClean="0"/>
              <a:t>Порожній</a:t>
            </a:r>
            <a:r>
              <a:rPr lang="ru-RU" dirty="0" smtClean="0"/>
              <a:t> </a:t>
            </a:r>
            <a:r>
              <a:rPr lang="ru-RU" dirty="0"/>
              <a:t>рядок 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en-US" dirty="0"/>
              <a:t>CRLF</a:t>
            </a:r>
          </a:p>
          <a:p>
            <a:pPr marL="0" indent="0">
              <a:buNone/>
            </a:pPr>
            <a:r>
              <a:rPr lang="ru-RU" dirty="0" smtClean="0"/>
              <a:t>- </a:t>
            </a:r>
            <a:r>
              <a:rPr lang="ru-RU" dirty="0" err="1" smtClean="0"/>
              <a:t>Необов'язкове</a:t>
            </a:r>
            <a:r>
              <a:rPr lang="ru-RU" dirty="0" smtClean="0"/>
              <a:t> </a:t>
            </a:r>
            <a:r>
              <a:rPr lang="ru-RU" dirty="0" err="1"/>
              <a:t>тіло</a:t>
            </a:r>
            <a:r>
              <a:rPr lang="ru-RU" dirty="0"/>
              <a:t> </a:t>
            </a:r>
            <a:r>
              <a:rPr lang="ru-RU" dirty="0" err="1"/>
              <a:t>повідомлення</a:t>
            </a:r>
            <a:r>
              <a:rPr lang="ru-RU" dirty="0"/>
              <a:t>, </a:t>
            </a:r>
            <a:r>
              <a:rPr lang="ru-RU" dirty="0" err="1"/>
              <a:t>таке</a:t>
            </a:r>
            <a:r>
              <a:rPr lang="ru-RU" dirty="0"/>
              <a:t> як файл, </a:t>
            </a:r>
            <a:r>
              <a:rPr lang="ru-RU" dirty="0" err="1"/>
              <a:t>дані</a:t>
            </a:r>
            <a:r>
              <a:rPr lang="ru-RU" dirty="0"/>
              <a:t> </a:t>
            </a:r>
            <a:r>
              <a:rPr lang="ru-RU" dirty="0" err="1"/>
              <a:t>запиту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вихідні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</a:t>
            </a:r>
            <a:r>
              <a:rPr lang="ru-RU" dirty="0" err="1"/>
              <a:t>запиту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i="1" dirty="0" err="1"/>
              <a:t>Методи</a:t>
            </a:r>
            <a:r>
              <a:rPr lang="ru-RU" b="1" i="1" dirty="0"/>
              <a:t> для установки коду стану </a:t>
            </a:r>
            <a:r>
              <a:rPr lang="en-US" b="1" i="1" dirty="0"/>
              <a:t>HTTP, </a:t>
            </a:r>
            <a:r>
              <a:rPr lang="ru-RU" b="1" i="1" dirty="0" err="1"/>
              <a:t>доступні</a:t>
            </a:r>
            <a:r>
              <a:rPr lang="ru-RU" b="1" i="1" dirty="0"/>
              <a:t> з </a:t>
            </a:r>
            <a:r>
              <a:rPr lang="ru-RU" b="1" i="1" dirty="0" err="1"/>
              <a:t>об'єктом</a:t>
            </a:r>
            <a:r>
              <a:rPr lang="ru-RU" b="1" i="1" dirty="0"/>
              <a:t> </a:t>
            </a:r>
            <a:r>
              <a:rPr lang="en-US" b="1" i="1" dirty="0" err="1"/>
              <a:t>HttpServletResponse</a:t>
            </a:r>
            <a:r>
              <a:rPr lang="en-US" b="1" i="1" dirty="0" smtClean="0"/>
              <a:t>.</a:t>
            </a:r>
            <a:endParaRPr lang="uk-UA" b="1" i="1" dirty="0" smtClean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public void </a:t>
            </a:r>
            <a:r>
              <a:rPr lang="en-US" dirty="0" err="1">
                <a:solidFill>
                  <a:srgbClr val="002060"/>
                </a:solidFill>
              </a:rPr>
              <a:t>setStatus</a:t>
            </a:r>
            <a:r>
              <a:rPr lang="en-US" dirty="0">
                <a:solidFill>
                  <a:srgbClr val="002060"/>
                </a:solidFill>
              </a:rPr>
              <a:t> (</a:t>
            </a:r>
            <a:r>
              <a:rPr lang="en-US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statusCode</a:t>
            </a:r>
            <a:r>
              <a:rPr lang="en-US" dirty="0">
                <a:solidFill>
                  <a:srgbClr val="002060"/>
                </a:solidFill>
              </a:rPr>
              <a:t>) </a:t>
            </a:r>
            <a:r>
              <a:rPr lang="en-US" dirty="0"/>
              <a:t>- </a:t>
            </a:r>
            <a:r>
              <a:rPr lang="ru-RU" dirty="0" err="1"/>
              <a:t>Цей</a:t>
            </a:r>
            <a:r>
              <a:rPr lang="ru-RU" dirty="0"/>
              <a:t> метод </a:t>
            </a:r>
            <a:r>
              <a:rPr lang="ru-RU" dirty="0" err="1"/>
              <a:t>встановлює</a:t>
            </a:r>
            <a:r>
              <a:rPr lang="ru-RU" dirty="0"/>
              <a:t> </a:t>
            </a:r>
            <a:r>
              <a:rPr lang="ru-RU" dirty="0" err="1"/>
              <a:t>довільний</a:t>
            </a:r>
            <a:r>
              <a:rPr lang="ru-RU" dirty="0"/>
              <a:t> код стану. Метод </a:t>
            </a:r>
            <a:r>
              <a:rPr lang="en-US" dirty="0" err="1"/>
              <a:t>setStatus</a:t>
            </a:r>
            <a:r>
              <a:rPr lang="en-US" dirty="0"/>
              <a:t> </a:t>
            </a:r>
            <a:r>
              <a:rPr lang="ru-RU" dirty="0" err="1"/>
              <a:t>приймає</a:t>
            </a:r>
            <a:r>
              <a:rPr lang="ru-RU" dirty="0"/>
              <a:t> </a:t>
            </a:r>
            <a:r>
              <a:rPr lang="en-US" dirty="0" err="1"/>
              <a:t>int</a:t>
            </a:r>
            <a:r>
              <a:rPr lang="en-US" dirty="0"/>
              <a:t> (</a:t>
            </a:r>
            <a:r>
              <a:rPr lang="ru-RU" dirty="0"/>
              <a:t>код стану) в </a:t>
            </a:r>
            <a:r>
              <a:rPr lang="ru-RU" dirty="0" err="1"/>
              <a:t>якості</a:t>
            </a:r>
            <a:r>
              <a:rPr lang="ru-RU" dirty="0"/>
              <a:t> аргументу. </a:t>
            </a:r>
            <a:r>
              <a:rPr lang="ru-RU" dirty="0" err="1"/>
              <a:t>Якщо</a:t>
            </a:r>
            <a:r>
              <a:rPr lang="ru-RU" dirty="0"/>
              <a:t> в </a:t>
            </a:r>
            <a:r>
              <a:rPr lang="ru-RU" dirty="0" err="1"/>
              <a:t>вашій</a:t>
            </a:r>
            <a:r>
              <a:rPr lang="ru-RU" dirty="0"/>
              <a:t> </a:t>
            </a:r>
            <a:r>
              <a:rPr lang="ru-RU" dirty="0" err="1"/>
              <a:t>відповіді</a:t>
            </a:r>
            <a:r>
              <a:rPr lang="ru-RU" dirty="0"/>
              <a:t> </a:t>
            </a:r>
            <a:r>
              <a:rPr lang="ru-RU" dirty="0" err="1"/>
              <a:t>міститься</a:t>
            </a:r>
            <a:r>
              <a:rPr lang="ru-RU" dirty="0"/>
              <a:t> </a:t>
            </a:r>
            <a:r>
              <a:rPr lang="ru-RU" dirty="0" err="1"/>
              <a:t>спеціальний</a:t>
            </a:r>
            <a:r>
              <a:rPr lang="ru-RU" dirty="0"/>
              <a:t> код стану та документ, </a:t>
            </a:r>
            <a:r>
              <a:rPr lang="ru-RU" dirty="0" err="1"/>
              <a:t>обов'язково</a:t>
            </a:r>
            <a:r>
              <a:rPr lang="ru-RU" dirty="0"/>
              <a:t> </a:t>
            </a:r>
            <a:r>
              <a:rPr lang="ru-RU" dirty="0" err="1"/>
              <a:t>викличте</a:t>
            </a:r>
            <a:r>
              <a:rPr lang="ru-RU" dirty="0"/>
              <a:t> </a:t>
            </a:r>
            <a:r>
              <a:rPr lang="en-US" dirty="0" err="1"/>
              <a:t>setStatus</a:t>
            </a:r>
            <a:r>
              <a:rPr lang="en-US" dirty="0"/>
              <a:t>, </a:t>
            </a:r>
            <a:r>
              <a:rPr lang="ru-RU" dirty="0"/>
              <a:t>перш </a:t>
            </a:r>
            <a:r>
              <a:rPr lang="ru-RU" dirty="0" err="1"/>
              <a:t>ніж</a:t>
            </a:r>
            <a:r>
              <a:rPr lang="ru-RU" dirty="0"/>
              <a:t> </a:t>
            </a:r>
            <a:r>
              <a:rPr lang="ru-RU" dirty="0" err="1"/>
              <a:t>фактично</a:t>
            </a:r>
            <a:r>
              <a:rPr lang="ru-RU" dirty="0"/>
              <a:t> </a:t>
            </a:r>
            <a:r>
              <a:rPr lang="ru-RU" dirty="0" err="1"/>
              <a:t>повертати</a:t>
            </a:r>
            <a:r>
              <a:rPr lang="ru-RU" dirty="0"/>
              <a:t> </a:t>
            </a:r>
            <a:r>
              <a:rPr lang="ru-RU" dirty="0" smtClean="0"/>
              <a:t>будь-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/>
              <a:t>контент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en-US" dirty="0" err="1"/>
              <a:t>PrintWriter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public void </a:t>
            </a:r>
            <a:r>
              <a:rPr lang="en-US" dirty="0" err="1">
                <a:solidFill>
                  <a:srgbClr val="002060"/>
                </a:solidFill>
              </a:rPr>
              <a:t>sendRedirect</a:t>
            </a:r>
            <a:r>
              <a:rPr lang="en-US" dirty="0">
                <a:solidFill>
                  <a:srgbClr val="002060"/>
                </a:solidFill>
              </a:rPr>
              <a:t> (String </a:t>
            </a:r>
            <a:r>
              <a:rPr lang="en-US" dirty="0" err="1">
                <a:solidFill>
                  <a:srgbClr val="002060"/>
                </a:solidFill>
              </a:rPr>
              <a:t>url</a:t>
            </a:r>
            <a:r>
              <a:rPr lang="en-US" dirty="0">
                <a:solidFill>
                  <a:srgbClr val="002060"/>
                </a:solidFill>
              </a:rPr>
              <a:t>) </a:t>
            </a:r>
            <a:r>
              <a:rPr lang="en-US" dirty="0"/>
              <a:t>- </a:t>
            </a:r>
            <a:r>
              <a:rPr lang="ru-RU" dirty="0" err="1"/>
              <a:t>Цей</a:t>
            </a:r>
            <a:r>
              <a:rPr lang="ru-RU" dirty="0"/>
              <a:t> метод </a:t>
            </a:r>
            <a:r>
              <a:rPr lang="ru-RU" dirty="0" err="1"/>
              <a:t>генерує</a:t>
            </a:r>
            <a:r>
              <a:rPr lang="ru-RU" dirty="0"/>
              <a:t> </a:t>
            </a:r>
            <a:r>
              <a:rPr lang="ru-RU" dirty="0" err="1"/>
              <a:t>відповідь</a:t>
            </a:r>
            <a:r>
              <a:rPr lang="ru-RU" dirty="0"/>
              <a:t> 302 разом з заголовком </a:t>
            </a:r>
            <a:r>
              <a:rPr lang="en-US" dirty="0"/>
              <a:t>Location,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en-US" dirty="0"/>
              <a:t>URL </a:t>
            </a:r>
            <a:r>
              <a:rPr lang="ru-RU" dirty="0"/>
              <a:t>нового документа.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public void </a:t>
            </a:r>
            <a:r>
              <a:rPr lang="en-US" dirty="0" err="1">
                <a:solidFill>
                  <a:srgbClr val="002060"/>
                </a:solidFill>
              </a:rPr>
              <a:t>sendError</a:t>
            </a:r>
            <a:r>
              <a:rPr lang="en-US" dirty="0">
                <a:solidFill>
                  <a:srgbClr val="002060"/>
                </a:solidFill>
              </a:rPr>
              <a:t> (</a:t>
            </a:r>
            <a:r>
              <a:rPr lang="en-US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code, String message) </a:t>
            </a:r>
            <a:r>
              <a:rPr lang="en-US" dirty="0"/>
              <a:t>- </a:t>
            </a:r>
            <a:r>
              <a:rPr lang="ru-RU" dirty="0" err="1"/>
              <a:t>Цей</a:t>
            </a:r>
            <a:r>
              <a:rPr lang="ru-RU" dirty="0"/>
              <a:t> метод </a:t>
            </a:r>
            <a:r>
              <a:rPr lang="ru-RU" dirty="0" err="1"/>
              <a:t>відправляє</a:t>
            </a:r>
            <a:r>
              <a:rPr lang="ru-RU" dirty="0"/>
              <a:t> код стану (</a:t>
            </a:r>
            <a:r>
              <a:rPr lang="ru-RU" dirty="0" err="1"/>
              <a:t>зазвичай</a:t>
            </a:r>
            <a:r>
              <a:rPr lang="ru-RU" dirty="0"/>
              <a:t> 404) разом з коротким </a:t>
            </a:r>
            <a:r>
              <a:rPr lang="ru-RU" dirty="0" err="1"/>
              <a:t>повідомленням</a:t>
            </a:r>
            <a:r>
              <a:rPr lang="ru-RU" dirty="0"/>
              <a:t>, яке автоматично </a:t>
            </a:r>
            <a:r>
              <a:rPr lang="ru-RU" dirty="0" err="1"/>
              <a:t>форматується</a:t>
            </a:r>
            <a:r>
              <a:rPr lang="ru-RU" dirty="0"/>
              <a:t> </a:t>
            </a:r>
            <a:r>
              <a:rPr lang="ru-RU" dirty="0" err="1"/>
              <a:t>всередині</a:t>
            </a:r>
            <a:r>
              <a:rPr lang="ru-RU" dirty="0"/>
              <a:t> документа </a:t>
            </a:r>
            <a:r>
              <a:rPr lang="en-US" dirty="0"/>
              <a:t>HTML </a:t>
            </a:r>
            <a:r>
              <a:rPr lang="ru-RU" dirty="0"/>
              <a:t>і </a:t>
            </a:r>
            <a:r>
              <a:rPr lang="ru-RU" dirty="0" err="1"/>
              <a:t>відправляється</a:t>
            </a:r>
            <a:r>
              <a:rPr lang="ru-RU" dirty="0"/>
              <a:t> </a:t>
            </a:r>
            <a:r>
              <a:rPr lang="ru-RU" dirty="0" err="1"/>
              <a:t>клієнту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220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n-US" b="1" dirty="0"/>
              <a:t>JSP - </a:t>
            </a:r>
            <a:r>
              <a:rPr lang="ru-RU" b="1" dirty="0" err="1"/>
              <a:t>Обробка</a:t>
            </a:r>
            <a:r>
              <a:rPr lang="ru-RU" b="1" dirty="0"/>
              <a:t> форм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892480" cy="63093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200" b="1" dirty="0" smtClean="0"/>
              <a:t>Метод </a:t>
            </a:r>
            <a:r>
              <a:rPr lang="en-US" sz="2200" b="1" dirty="0"/>
              <a:t>GET</a:t>
            </a:r>
            <a:endParaRPr lang="uk-UA" sz="2200" b="1" dirty="0"/>
          </a:p>
          <a:p>
            <a:pPr marL="0" indent="0">
              <a:buNone/>
            </a:pPr>
            <a:r>
              <a:rPr lang="ru-RU" sz="2200" dirty="0"/>
              <a:t>Метод </a:t>
            </a:r>
            <a:r>
              <a:rPr lang="en-US" sz="2200" dirty="0"/>
              <a:t>GET </a:t>
            </a:r>
            <a:r>
              <a:rPr lang="ru-RU" sz="2200" dirty="0" err="1"/>
              <a:t>відправляє</a:t>
            </a:r>
            <a:r>
              <a:rPr lang="ru-RU" sz="2200" dirty="0"/>
              <a:t> </a:t>
            </a:r>
            <a:r>
              <a:rPr lang="ru-RU" sz="2200" dirty="0" err="1"/>
              <a:t>закодовану</a:t>
            </a:r>
            <a:r>
              <a:rPr lang="ru-RU" sz="2200" dirty="0"/>
              <a:t> </a:t>
            </a:r>
            <a:r>
              <a:rPr lang="ru-RU" sz="2200" dirty="0" err="1"/>
              <a:t>інформацію</a:t>
            </a:r>
            <a:r>
              <a:rPr lang="ru-RU" sz="2200" dirty="0"/>
              <a:t> </a:t>
            </a:r>
            <a:r>
              <a:rPr lang="ru-RU" sz="2200" dirty="0" err="1"/>
              <a:t>користувача</a:t>
            </a:r>
            <a:r>
              <a:rPr lang="ru-RU" sz="2200" dirty="0"/>
              <a:t>, </a:t>
            </a:r>
            <a:r>
              <a:rPr lang="ru-RU" sz="2200" dirty="0" err="1"/>
              <a:t>додану</a:t>
            </a:r>
            <a:r>
              <a:rPr lang="ru-RU" sz="2200" dirty="0"/>
              <a:t> до </a:t>
            </a:r>
            <a:r>
              <a:rPr lang="ru-RU" sz="2200" dirty="0" err="1"/>
              <a:t>запиту</a:t>
            </a:r>
            <a:r>
              <a:rPr lang="ru-RU" sz="2200" dirty="0"/>
              <a:t> </a:t>
            </a:r>
            <a:r>
              <a:rPr lang="ru-RU" sz="2200" dirty="0" err="1"/>
              <a:t>сторінки</a:t>
            </a:r>
            <a:r>
              <a:rPr lang="ru-RU" sz="2200" dirty="0"/>
              <a:t>. </a:t>
            </a:r>
            <a:r>
              <a:rPr lang="ru-RU" sz="2200" dirty="0" err="1"/>
              <a:t>Сторінка</a:t>
            </a:r>
            <a:r>
              <a:rPr lang="ru-RU" sz="2200" dirty="0"/>
              <a:t> і </a:t>
            </a:r>
            <a:r>
              <a:rPr lang="ru-RU" sz="2200" dirty="0" err="1"/>
              <a:t>закодована</a:t>
            </a:r>
            <a:r>
              <a:rPr lang="ru-RU" sz="2200" dirty="0"/>
              <a:t> </a:t>
            </a:r>
            <a:r>
              <a:rPr lang="ru-RU" sz="2200" dirty="0" err="1"/>
              <a:t>інформація</a:t>
            </a:r>
            <a:r>
              <a:rPr lang="ru-RU" sz="2200" dirty="0"/>
              <a:t> </a:t>
            </a:r>
            <a:r>
              <a:rPr lang="ru-RU" sz="2200" dirty="0" err="1"/>
              <a:t>розділені</a:t>
            </a:r>
            <a:r>
              <a:rPr lang="ru-RU" sz="2200" dirty="0"/>
              <a:t> </a:t>
            </a:r>
            <a:r>
              <a:rPr lang="ru-RU" sz="2200" dirty="0" smtClean="0"/>
              <a:t>знаком </a:t>
            </a:r>
            <a:r>
              <a:rPr lang="ru-RU" sz="2200" b="1" dirty="0" smtClean="0">
                <a:solidFill>
                  <a:srgbClr val="FF0000"/>
                </a:solidFill>
              </a:rPr>
              <a:t>?</a:t>
            </a:r>
            <a:r>
              <a:rPr lang="ru-RU" sz="2200" dirty="0" smtClean="0"/>
              <a:t> </a:t>
            </a:r>
            <a:endParaRPr lang="ru-RU" sz="2200" dirty="0"/>
          </a:p>
          <a:p>
            <a:pPr marL="0" indent="0">
              <a:buNone/>
            </a:pPr>
            <a:endParaRPr lang="ru-RU" sz="600" dirty="0"/>
          </a:p>
          <a:p>
            <a:pPr marL="0" indent="0">
              <a:buNone/>
            </a:pPr>
            <a:r>
              <a:rPr lang="en-US" sz="2200" dirty="0">
                <a:hlinkClick r:id="rId2"/>
              </a:rPr>
              <a:t>http://</a:t>
            </a:r>
            <a:r>
              <a:rPr lang="en-US" sz="2200" dirty="0" smtClean="0">
                <a:hlinkClick r:id="rId2"/>
              </a:rPr>
              <a:t>www.test.com/hello?key1=value1&amp;key2=value2</a:t>
            </a:r>
            <a:endParaRPr lang="uk-UA" sz="2200" dirty="0" smtClean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ru-RU" sz="2200" dirty="0"/>
              <a:t>Метод </a:t>
            </a:r>
            <a:r>
              <a:rPr lang="en-US" sz="2200" dirty="0"/>
              <a:t>GET </a:t>
            </a:r>
            <a:r>
              <a:rPr lang="ru-RU" sz="2200" dirty="0"/>
              <a:t>є методом за </a:t>
            </a:r>
            <a:r>
              <a:rPr lang="ru-RU" sz="2200" dirty="0" err="1"/>
              <a:t>замовчуванням</a:t>
            </a:r>
            <a:r>
              <a:rPr lang="ru-RU" sz="2200" dirty="0"/>
              <a:t> для </a:t>
            </a:r>
            <a:r>
              <a:rPr lang="ru-RU" sz="2200" dirty="0" err="1"/>
              <a:t>передачі</a:t>
            </a:r>
            <a:r>
              <a:rPr lang="ru-RU" sz="2200" dirty="0"/>
              <a:t> </a:t>
            </a:r>
            <a:r>
              <a:rPr lang="ru-RU" sz="2200" dirty="0" err="1"/>
              <a:t>інформації</a:t>
            </a:r>
            <a:r>
              <a:rPr lang="ru-RU" sz="2200" dirty="0"/>
              <a:t> з браузера на веб-сервер, і </a:t>
            </a:r>
            <a:r>
              <a:rPr lang="ru-RU" sz="2200" dirty="0" err="1"/>
              <a:t>він</a:t>
            </a:r>
            <a:r>
              <a:rPr lang="ru-RU" sz="2200" dirty="0"/>
              <a:t> </a:t>
            </a:r>
            <a:r>
              <a:rPr lang="ru-RU" sz="2200" dirty="0" err="1"/>
              <a:t>генерує</a:t>
            </a:r>
            <a:r>
              <a:rPr lang="ru-RU" sz="2200" dirty="0"/>
              <a:t> </a:t>
            </a:r>
            <a:r>
              <a:rPr lang="ru-RU" sz="2200" dirty="0" err="1"/>
              <a:t>довгий</a:t>
            </a:r>
            <a:r>
              <a:rPr lang="ru-RU" sz="2200" dirty="0"/>
              <a:t> рядок, </a:t>
            </a:r>
            <a:r>
              <a:rPr lang="ru-RU" sz="2200" dirty="0" err="1" smtClean="0"/>
              <a:t>який</a:t>
            </a:r>
            <a:r>
              <a:rPr lang="ru-RU" sz="2200" dirty="0" smtClean="0"/>
              <a:t> </a:t>
            </a:r>
            <a:r>
              <a:rPr lang="ru-RU" sz="2200" dirty="0" err="1"/>
              <a:t>з'являється</a:t>
            </a:r>
            <a:r>
              <a:rPr lang="ru-RU" sz="2200" dirty="0"/>
              <a:t> в поле </a:t>
            </a:r>
            <a:r>
              <a:rPr lang="en-US" sz="2200" dirty="0"/>
              <a:t>Location: </a:t>
            </a:r>
            <a:r>
              <a:rPr lang="ru-RU" sz="2200" dirty="0" err="1"/>
              <a:t>вашого</a:t>
            </a:r>
            <a:r>
              <a:rPr lang="ru-RU" sz="2200" dirty="0"/>
              <a:t> браузера. </a:t>
            </a:r>
            <a:r>
              <a:rPr lang="ru-RU" sz="2200" i="1" dirty="0" smtClean="0"/>
              <a:t>НЕ </a:t>
            </a:r>
            <a:r>
              <a:rPr lang="ru-RU" sz="2200" i="1" dirty="0" err="1" smtClean="0"/>
              <a:t>рекомендується</a:t>
            </a:r>
            <a:r>
              <a:rPr lang="ru-RU" sz="2200" i="1" dirty="0"/>
              <a:t>, </a:t>
            </a:r>
            <a:r>
              <a:rPr lang="ru-RU" sz="2200" dirty="0" smtClean="0"/>
              <a:t>метод </a:t>
            </a:r>
            <a:r>
              <a:rPr lang="en-US" sz="2200" dirty="0"/>
              <a:t>GET </a:t>
            </a:r>
            <a:r>
              <a:rPr lang="ru-RU" sz="2200" dirty="0" smtClean="0"/>
              <a:t> </a:t>
            </a:r>
            <a:r>
              <a:rPr lang="ru-RU" sz="2200" dirty="0" err="1" smtClean="0"/>
              <a:t>використовувати</a:t>
            </a:r>
            <a:r>
              <a:rPr lang="ru-RU" sz="2200" dirty="0" smtClean="0"/>
              <a:t> , </a:t>
            </a:r>
            <a:r>
              <a:rPr lang="ru-RU" sz="2200" dirty="0" err="1" smtClean="0"/>
              <a:t>якщо</a:t>
            </a:r>
            <a:r>
              <a:rPr lang="ru-RU" sz="2200" dirty="0" smtClean="0"/>
              <a:t> </a:t>
            </a:r>
            <a:r>
              <a:rPr lang="ru-RU" sz="2200" dirty="0"/>
              <a:t>у вас є пароль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err="1"/>
              <a:t>інша</a:t>
            </a:r>
            <a:r>
              <a:rPr lang="ru-RU" sz="2200" dirty="0"/>
              <a:t> </a:t>
            </a:r>
            <a:r>
              <a:rPr lang="ru-RU" sz="2200" dirty="0" err="1"/>
              <a:t>конфіденційна</a:t>
            </a:r>
            <a:r>
              <a:rPr lang="ru-RU" sz="2200" dirty="0"/>
              <a:t> </a:t>
            </a:r>
            <a:r>
              <a:rPr lang="ru-RU" sz="2200" dirty="0" err="1"/>
              <a:t>інформація</a:t>
            </a:r>
            <a:r>
              <a:rPr lang="ru-RU" sz="2200" dirty="0"/>
              <a:t> для </a:t>
            </a:r>
            <a:r>
              <a:rPr lang="ru-RU" sz="2200" dirty="0" err="1"/>
              <a:t>передачі</a:t>
            </a:r>
            <a:r>
              <a:rPr lang="ru-RU" sz="2200" dirty="0"/>
              <a:t> на сервер.</a:t>
            </a:r>
          </a:p>
          <a:p>
            <a:pPr marL="0" indent="0">
              <a:buNone/>
            </a:pPr>
            <a:endParaRPr lang="ru-RU" sz="800" dirty="0"/>
          </a:p>
          <a:p>
            <a:pPr marL="0" indent="0">
              <a:buNone/>
            </a:pPr>
            <a:r>
              <a:rPr lang="ru-RU" sz="2200" dirty="0"/>
              <a:t>Метод </a:t>
            </a:r>
            <a:r>
              <a:rPr lang="en-US" sz="2200" dirty="0"/>
              <a:t>GET </a:t>
            </a:r>
            <a:r>
              <a:rPr lang="ru-RU" sz="2200" dirty="0" err="1"/>
              <a:t>має</a:t>
            </a:r>
            <a:r>
              <a:rPr lang="ru-RU" sz="2200" dirty="0"/>
              <a:t> </a:t>
            </a:r>
            <a:r>
              <a:rPr lang="ru-RU" sz="2200" dirty="0" err="1"/>
              <a:t>обмеження</a:t>
            </a:r>
            <a:r>
              <a:rPr lang="ru-RU" sz="2200" dirty="0"/>
              <a:t> за </a:t>
            </a:r>
            <a:r>
              <a:rPr lang="ru-RU" sz="2200" dirty="0" err="1"/>
              <a:t>розміром</a:t>
            </a:r>
            <a:r>
              <a:rPr lang="ru-RU" sz="2200" dirty="0"/>
              <a:t>: в рядку </a:t>
            </a:r>
            <a:r>
              <a:rPr lang="ru-RU" sz="2200" dirty="0" err="1"/>
              <a:t>запиту</a:t>
            </a:r>
            <a:r>
              <a:rPr lang="ru-RU" sz="2200" dirty="0"/>
              <a:t> </a:t>
            </a:r>
            <a:r>
              <a:rPr lang="ru-RU" sz="2200" dirty="0" err="1"/>
              <a:t>може</a:t>
            </a:r>
            <a:r>
              <a:rPr lang="ru-RU" sz="2200" dirty="0"/>
              <a:t> бути </a:t>
            </a:r>
            <a:r>
              <a:rPr lang="ru-RU" sz="2200" dirty="0" err="1"/>
              <a:t>тільки</a:t>
            </a:r>
            <a:r>
              <a:rPr lang="ru-RU" sz="2200" dirty="0"/>
              <a:t> 1024 </a:t>
            </a:r>
            <a:r>
              <a:rPr lang="ru-RU" sz="2200" dirty="0" err="1"/>
              <a:t>символів</a:t>
            </a:r>
            <a:r>
              <a:rPr lang="ru-RU" sz="2200" dirty="0"/>
              <a:t>.</a:t>
            </a:r>
          </a:p>
          <a:p>
            <a:pPr marL="0" indent="0">
              <a:buNone/>
            </a:pPr>
            <a:endParaRPr lang="ru-RU" sz="800" dirty="0"/>
          </a:p>
          <a:p>
            <a:pPr marL="0" indent="0">
              <a:buNone/>
            </a:pPr>
            <a:r>
              <a:rPr lang="ru-RU" sz="2200" dirty="0" err="1"/>
              <a:t>Ця</a:t>
            </a:r>
            <a:r>
              <a:rPr lang="ru-RU" sz="2200" dirty="0"/>
              <a:t> </a:t>
            </a:r>
            <a:r>
              <a:rPr lang="ru-RU" sz="2200" dirty="0" err="1"/>
              <a:t>інформація</a:t>
            </a:r>
            <a:r>
              <a:rPr lang="ru-RU" sz="2200" dirty="0"/>
              <a:t> </a:t>
            </a:r>
            <a:r>
              <a:rPr lang="ru-RU" sz="2200" dirty="0" err="1"/>
              <a:t>передається</a:t>
            </a:r>
            <a:r>
              <a:rPr lang="ru-RU" sz="2200" dirty="0"/>
              <a:t> з </a:t>
            </a:r>
            <a:r>
              <a:rPr lang="ru-RU" sz="2200" dirty="0" err="1"/>
              <a:t>використанням</a:t>
            </a:r>
            <a:r>
              <a:rPr lang="ru-RU" sz="2200" dirty="0"/>
              <a:t> заголовка </a:t>
            </a:r>
            <a:r>
              <a:rPr lang="en-US" sz="2200" dirty="0"/>
              <a:t>QUERY_STRING </a:t>
            </a:r>
            <a:r>
              <a:rPr lang="ru-RU" sz="2200" dirty="0"/>
              <a:t>і буде доступна через </a:t>
            </a:r>
            <a:r>
              <a:rPr lang="ru-RU" sz="2200" dirty="0" err="1"/>
              <a:t>змінну</a:t>
            </a:r>
            <a:r>
              <a:rPr lang="ru-RU" sz="2200" dirty="0"/>
              <a:t> </a:t>
            </a:r>
            <a:r>
              <a:rPr lang="ru-RU" sz="2200" dirty="0" err="1"/>
              <a:t>середовища</a:t>
            </a:r>
            <a:r>
              <a:rPr lang="ru-RU" sz="2200" dirty="0"/>
              <a:t> </a:t>
            </a:r>
            <a:r>
              <a:rPr lang="en-US" sz="2200" dirty="0"/>
              <a:t>QUERY_STRING, </a:t>
            </a:r>
            <a:r>
              <a:rPr lang="ru-RU" sz="2200" dirty="0"/>
              <a:t>яку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/>
              <a:t>обробити</a:t>
            </a:r>
            <a:r>
              <a:rPr lang="ru-RU" sz="2200" dirty="0"/>
              <a:t> за </a:t>
            </a:r>
            <a:r>
              <a:rPr lang="ru-RU" sz="2200" dirty="0" err="1"/>
              <a:t>допомогою</a:t>
            </a:r>
            <a:r>
              <a:rPr lang="ru-RU" sz="2200" dirty="0"/>
              <a:t> </a:t>
            </a:r>
            <a:r>
              <a:rPr lang="ru-RU" sz="2200" dirty="0" err="1"/>
              <a:t>методів</a:t>
            </a:r>
            <a:r>
              <a:rPr lang="ru-RU" sz="2200" dirty="0"/>
              <a:t> </a:t>
            </a:r>
            <a:r>
              <a:rPr lang="en-US" sz="2200" dirty="0" err="1"/>
              <a:t>getQueryString</a:t>
            </a:r>
            <a:r>
              <a:rPr lang="en-US" sz="2200" dirty="0"/>
              <a:t> () </a:t>
            </a:r>
            <a:r>
              <a:rPr lang="ru-RU" sz="2200" dirty="0"/>
              <a:t>і </a:t>
            </a:r>
            <a:r>
              <a:rPr lang="en-US" sz="2200" dirty="0" err="1"/>
              <a:t>getParameter</a:t>
            </a:r>
            <a:r>
              <a:rPr lang="en-US" sz="2200" dirty="0"/>
              <a:t> () </a:t>
            </a:r>
            <a:r>
              <a:rPr lang="ru-RU" sz="2200" dirty="0" err="1"/>
              <a:t>об'єкта</a:t>
            </a:r>
            <a:r>
              <a:rPr lang="ru-RU" sz="2200" dirty="0"/>
              <a:t> </a:t>
            </a:r>
            <a:r>
              <a:rPr lang="ru-RU" sz="2200" dirty="0" err="1"/>
              <a:t>запиту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2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n-US" b="1" dirty="0"/>
              <a:t>JSP - </a:t>
            </a:r>
            <a:r>
              <a:rPr lang="ru-RU" b="1" dirty="0" err="1"/>
              <a:t>Обробка</a:t>
            </a:r>
            <a:r>
              <a:rPr lang="ru-RU" b="1" dirty="0"/>
              <a:t> форм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892480" cy="63093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200" b="1" dirty="0" smtClean="0"/>
              <a:t>Метод </a:t>
            </a:r>
            <a:r>
              <a:rPr lang="en-US" sz="2400" b="1" dirty="0" smtClean="0"/>
              <a:t>POST</a:t>
            </a:r>
            <a:endParaRPr lang="uk-UA" sz="2400" b="1" dirty="0" smtClean="0"/>
          </a:p>
          <a:p>
            <a:pPr marL="0" indent="0">
              <a:buNone/>
            </a:pPr>
            <a:r>
              <a:rPr lang="ru-RU" sz="2400" dirty="0"/>
              <a:t>Як правило, </a:t>
            </a:r>
            <a:r>
              <a:rPr lang="ru-RU" sz="2400" dirty="0" err="1"/>
              <a:t>більш</a:t>
            </a:r>
            <a:r>
              <a:rPr lang="ru-RU" sz="2400" dirty="0"/>
              <a:t> </a:t>
            </a:r>
            <a:r>
              <a:rPr lang="ru-RU" sz="2400" dirty="0" err="1"/>
              <a:t>надійним</a:t>
            </a:r>
            <a:r>
              <a:rPr lang="ru-RU" sz="2400" dirty="0"/>
              <a:t> методом </a:t>
            </a:r>
            <a:r>
              <a:rPr lang="ru-RU" sz="2400" dirty="0" err="1"/>
              <a:t>передачі</a:t>
            </a:r>
            <a:r>
              <a:rPr lang="ru-RU" sz="2400" dirty="0"/>
              <a:t> </a:t>
            </a:r>
            <a:r>
              <a:rPr lang="ru-RU" sz="2400" dirty="0" err="1"/>
              <a:t>інформації</a:t>
            </a:r>
            <a:r>
              <a:rPr lang="ru-RU" sz="2400" dirty="0"/>
              <a:t> в </a:t>
            </a:r>
            <a:r>
              <a:rPr lang="ru-RU" sz="2400" dirty="0" err="1" smtClean="0"/>
              <a:t>бекенд-програму</a:t>
            </a:r>
            <a:r>
              <a:rPr lang="ru-RU" sz="2400" dirty="0" smtClean="0"/>
              <a:t> </a:t>
            </a:r>
            <a:r>
              <a:rPr lang="ru-RU" sz="2400" dirty="0"/>
              <a:t>є метод </a:t>
            </a:r>
            <a:r>
              <a:rPr lang="en-US" sz="2400" dirty="0"/>
              <a:t>POST.</a:t>
            </a:r>
          </a:p>
          <a:p>
            <a:pPr marL="0" indent="0">
              <a:buNone/>
            </a:pPr>
            <a:r>
              <a:rPr lang="ru-RU" sz="2400" dirty="0" err="1" smtClean="0"/>
              <a:t>Цей</a:t>
            </a:r>
            <a:r>
              <a:rPr lang="ru-RU" sz="2400" dirty="0" smtClean="0"/>
              <a:t> </a:t>
            </a:r>
            <a:r>
              <a:rPr lang="ru-RU" sz="2400" dirty="0"/>
              <a:t>метод </a:t>
            </a:r>
            <a:r>
              <a:rPr lang="ru-RU" sz="2400" dirty="0" err="1"/>
              <a:t>упаковує</a:t>
            </a:r>
            <a:r>
              <a:rPr lang="ru-RU" sz="2400" dirty="0"/>
              <a:t> </a:t>
            </a:r>
            <a:r>
              <a:rPr lang="ru-RU" sz="2400" dirty="0" err="1"/>
              <a:t>інформацію</a:t>
            </a:r>
            <a:r>
              <a:rPr lang="ru-RU" sz="2400" dirty="0"/>
              <a:t> точно так же, як метод </a:t>
            </a:r>
            <a:r>
              <a:rPr lang="en-US" sz="2400" dirty="0"/>
              <a:t>GET, </a:t>
            </a:r>
            <a:r>
              <a:rPr lang="ru-RU" sz="2400" dirty="0"/>
              <a:t>але </a:t>
            </a:r>
            <a:r>
              <a:rPr lang="ru-RU" sz="2400" dirty="0" err="1"/>
              <a:t>замість</a:t>
            </a:r>
            <a:r>
              <a:rPr lang="ru-RU" sz="2400" dirty="0"/>
              <a:t> </a:t>
            </a:r>
            <a:r>
              <a:rPr lang="ru-RU" sz="2400" dirty="0" err="1"/>
              <a:t>відправки</a:t>
            </a:r>
            <a:r>
              <a:rPr lang="ru-RU" sz="2400" dirty="0"/>
              <a:t> </a:t>
            </a:r>
            <a:r>
              <a:rPr lang="ru-RU" sz="2400" dirty="0" err="1"/>
              <a:t>її</a:t>
            </a:r>
            <a:r>
              <a:rPr lang="ru-RU" sz="2400" dirty="0"/>
              <a:t> в </a:t>
            </a:r>
            <a:r>
              <a:rPr lang="ru-RU" sz="2400" dirty="0" err="1"/>
              <a:t>вигляді</a:t>
            </a:r>
            <a:r>
              <a:rPr lang="ru-RU" sz="2400" dirty="0"/>
              <a:t> текстового рядка </a:t>
            </a:r>
            <a:r>
              <a:rPr lang="ru-RU" sz="2400" dirty="0" err="1"/>
              <a:t>після</a:t>
            </a:r>
            <a:r>
              <a:rPr lang="ru-RU" sz="2400" dirty="0"/>
              <a:t> </a:t>
            </a:r>
            <a:r>
              <a:rPr lang="ru-RU" sz="2400" dirty="0" smtClean="0"/>
              <a:t>символу </a:t>
            </a:r>
            <a:r>
              <a:rPr lang="ru-RU" sz="2400" b="1" dirty="0" smtClean="0">
                <a:solidFill>
                  <a:srgbClr val="FF0000"/>
                </a:solidFill>
              </a:rPr>
              <a:t>?</a:t>
            </a:r>
            <a:r>
              <a:rPr lang="ru-RU" sz="2400" dirty="0" smtClean="0"/>
              <a:t> </a:t>
            </a:r>
            <a:r>
              <a:rPr lang="ru-RU" sz="2400" dirty="0"/>
              <a:t>в </a:t>
            </a:r>
            <a:r>
              <a:rPr lang="en-US" sz="2400" dirty="0"/>
              <a:t>URL </a:t>
            </a:r>
            <a:r>
              <a:rPr lang="ru-RU" sz="2400" dirty="0" err="1"/>
              <a:t>він</a:t>
            </a:r>
            <a:r>
              <a:rPr lang="ru-RU" sz="2400" dirty="0"/>
              <a:t> </a:t>
            </a:r>
            <a:r>
              <a:rPr lang="ru-RU" sz="2400" dirty="0" err="1"/>
              <a:t>відправляє</a:t>
            </a:r>
            <a:r>
              <a:rPr lang="ru-RU" sz="2400" dirty="0"/>
              <a:t> </a:t>
            </a:r>
            <a:r>
              <a:rPr lang="ru-RU" sz="2400" dirty="0" err="1"/>
              <a:t>його</a:t>
            </a:r>
            <a:r>
              <a:rPr lang="ru-RU" sz="2400" dirty="0"/>
              <a:t> як </a:t>
            </a:r>
            <a:r>
              <a:rPr lang="ru-RU" sz="2400" dirty="0" err="1"/>
              <a:t>окреме</a:t>
            </a:r>
            <a:r>
              <a:rPr lang="ru-RU" sz="2400" dirty="0"/>
              <a:t> </a:t>
            </a:r>
            <a:r>
              <a:rPr lang="ru-RU" sz="2400" dirty="0" err="1"/>
              <a:t>повідомлення</a:t>
            </a:r>
            <a:r>
              <a:rPr lang="ru-RU" sz="2400" dirty="0"/>
              <a:t>. </a:t>
            </a:r>
            <a:r>
              <a:rPr lang="ru-RU" sz="2400" dirty="0" err="1"/>
              <a:t>Це</a:t>
            </a:r>
            <a:r>
              <a:rPr lang="ru-RU" sz="2400" dirty="0"/>
              <a:t> </a:t>
            </a:r>
            <a:r>
              <a:rPr lang="ru-RU" sz="2400" dirty="0" err="1"/>
              <a:t>повідомлення</a:t>
            </a:r>
            <a:r>
              <a:rPr lang="ru-RU" sz="2400" dirty="0"/>
              <a:t> </a:t>
            </a:r>
            <a:r>
              <a:rPr lang="ru-RU" sz="2400" dirty="0" err="1"/>
              <a:t>надходить</a:t>
            </a:r>
            <a:r>
              <a:rPr lang="ru-RU" sz="2400" dirty="0"/>
              <a:t> в </a:t>
            </a:r>
            <a:r>
              <a:rPr lang="ru-RU" sz="2400" dirty="0" err="1" smtClean="0"/>
              <a:t>бекенд-програму</a:t>
            </a:r>
            <a:r>
              <a:rPr lang="ru-RU" sz="2400" dirty="0" smtClean="0"/>
              <a:t> </a:t>
            </a:r>
            <a:r>
              <a:rPr lang="ru-RU" sz="2400" dirty="0"/>
              <a:t>у </a:t>
            </a:r>
            <a:r>
              <a:rPr lang="ru-RU" sz="2400" dirty="0" err="1"/>
              <a:t>вигляді</a:t>
            </a:r>
            <a:r>
              <a:rPr lang="ru-RU" sz="2400" dirty="0"/>
              <a:t> стандартного </a:t>
            </a:r>
            <a:r>
              <a:rPr lang="ru-RU" sz="2400" dirty="0" err="1"/>
              <a:t>введення</a:t>
            </a:r>
            <a:r>
              <a:rPr lang="ru-RU" sz="2400" dirty="0"/>
              <a:t>, </a:t>
            </a:r>
            <a:r>
              <a:rPr lang="ru-RU" sz="2400" dirty="0" err="1"/>
              <a:t>який</a:t>
            </a:r>
            <a:r>
              <a:rPr lang="ru-RU" sz="2400" dirty="0"/>
              <a:t> </a:t>
            </a:r>
            <a:r>
              <a:rPr lang="ru-RU" sz="2400" dirty="0" err="1"/>
              <a:t>ви</a:t>
            </a:r>
            <a:r>
              <a:rPr lang="ru-RU" sz="2400" dirty="0"/>
              <a:t> можете </a:t>
            </a:r>
            <a:r>
              <a:rPr lang="ru-RU" sz="2400" dirty="0" err="1"/>
              <a:t>проаналізувати</a:t>
            </a:r>
            <a:r>
              <a:rPr lang="ru-RU" sz="2400" dirty="0"/>
              <a:t> і </a:t>
            </a:r>
            <a:r>
              <a:rPr lang="ru-RU" sz="2400" dirty="0" err="1"/>
              <a:t>використовувати</a:t>
            </a:r>
            <a:r>
              <a:rPr lang="ru-RU" sz="2400" dirty="0"/>
              <a:t> для </a:t>
            </a:r>
            <a:r>
              <a:rPr lang="ru-RU" sz="2400" dirty="0" err="1"/>
              <a:t>обробки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/>
              <a:t>JSP </a:t>
            </a:r>
            <a:r>
              <a:rPr lang="ru-RU" sz="2400" dirty="0" err="1"/>
              <a:t>обробляє</a:t>
            </a:r>
            <a:r>
              <a:rPr lang="ru-RU" sz="2400" dirty="0"/>
              <a:t> </a:t>
            </a:r>
            <a:r>
              <a:rPr lang="ru-RU" sz="2400" dirty="0" err="1"/>
              <a:t>запити</a:t>
            </a:r>
            <a:r>
              <a:rPr lang="ru-RU" sz="2400" dirty="0"/>
              <a:t> такого типу, </a:t>
            </a:r>
            <a:r>
              <a:rPr lang="ru-RU" sz="2400" dirty="0" err="1"/>
              <a:t>використовуючи</a:t>
            </a:r>
            <a:r>
              <a:rPr lang="ru-RU" sz="2400" dirty="0"/>
              <a:t> метод </a:t>
            </a:r>
            <a:r>
              <a:rPr lang="en-US" sz="2400" dirty="0" err="1"/>
              <a:t>getParameter</a:t>
            </a:r>
            <a:r>
              <a:rPr lang="en-US" sz="2400" dirty="0"/>
              <a:t> () </a:t>
            </a:r>
            <a:r>
              <a:rPr lang="ru-RU" sz="2400" dirty="0"/>
              <a:t>для </a:t>
            </a:r>
            <a:r>
              <a:rPr lang="ru-RU" sz="2400" dirty="0" err="1"/>
              <a:t>читання</a:t>
            </a:r>
            <a:r>
              <a:rPr lang="ru-RU" sz="2400" dirty="0"/>
              <a:t> </a:t>
            </a:r>
            <a:r>
              <a:rPr lang="ru-RU" sz="2400" dirty="0" err="1"/>
              <a:t>простих</a:t>
            </a:r>
            <a:r>
              <a:rPr lang="ru-RU" sz="2400" dirty="0"/>
              <a:t> </a:t>
            </a:r>
            <a:r>
              <a:rPr lang="ru-RU" sz="2400" dirty="0" err="1"/>
              <a:t>параметрів</a:t>
            </a:r>
            <a:r>
              <a:rPr lang="ru-RU" sz="2400" dirty="0"/>
              <a:t> і метод </a:t>
            </a:r>
            <a:r>
              <a:rPr lang="en-US" sz="2400" dirty="0" err="1"/>
              <a:t>getInputStream</a:t>
            </a:r>
            <a:r>
              <a:rPr lang="en-US" sz="2400" dirty="0"/>
              <a:t> () </a:t>
            </a:r>
            <a:r>
              <a:rPr lang="ru-RU" sz="2400" dirty="0"/>
              <a:t>для </a:t>
            </a:r>
            <a:r>
              <a:rPr lang="ru-RU" sz="2400" dirty="0" err="1"/>
              <a:t>читання</a:t>
            </a:r>
            <a:r>
              <a:rPr lang="ru-RU" sz="2400" dirty="0"/>
              <a:t> потоку </a:t>
            </a:r>
            <a:r>
              <a:rPr lang="ru-RU" sz="2400" dirty="0" err="1"/>
              <a:t>двійкових</a:t>
            </a:r>
            <a:r>
              <a:rPr lang="ru-RU" sz="2400" dirty="0"/>
              <a:t> </a:t>
            </a:r>
            <a:r>
              <a:rPr lang="ru-RU" sz="2400" dirty="0" err="1"/>
              <a:t>даних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надходять</a:t>
            </a:r>
            <a:r>
              <a:rPr lang="ru-RU" sz="2400" dirty="0"/>
              <a:t> </a:t>
            </a:r>
            <a:r>
              <a:rPr lang="ru-RU" sz="2400" dirty="0" err="1"/>
              <a:t>від</a:t>
            </a:r>
            <a:r>
              <a:rPr lang="ru-RU" sz="2400" dirty="0"/>
              <a:t> </a:t>
            </a:r>
            <a:r>
              <a:rPr lang="ru-RU" sz="2400" dirty="0" err="1"/>
              <a:t>клієнта</a:t>
            </a:r>
            <a:r>
              <a:rPr lang="ru-RU" sz="2400" dirty="0"/>
              <a:t>.</a:t>
            </a:r>
            <a:endParaRPr lang="en-US" sz="2400" dirty="0"/>
          </a:p>
          <a:p>
            <a:pPr marL="0" indent="0" algn="ctr">
              <a:buNone/>
            </a:pPr>
            <a:endParaRPr lang="uk-UA" sz="2200" b="1" dirty="0"/>
          </a:p>
        </p:txBody>
      </p:sp>
    </p:spTree>
    <p:extLst>
      <p:ext uri="{BB962C8B-B14F-4D97-AF65-F5344CB8AC3E}">
        <p14:creationId xmlns:p14="http://schemas.microsoft.com/office/powerpoint/2010/main" val="14728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200" b="1" dirty="0" err="1"/>
              <a:t>Читання</a:t>
            </a:r>
            <a:r>
              <a:rPr lang="ru-RU" sz="3200" b="1" dirty="0"/>
              <a:t> </a:t>
            </a:r>
            <a:r>
              <a:rPr lang="ru-RU" sz="3200" b="1" dirty="0" err="1"/>
              <a:t>даних</a:t>
            </a:r>
            <a:r>
              <a:rPr lang="ru-RU" sz="3200" b="1" dirty="0"/>
              <a:t> </a:t>
            </a:r>
            <a:r>
              <a:rPr lang="ru-RU" sz="3200" b="1" dirty="0" err="1"/>
              <a:t>форми</a:t>
            </a:r>
            <a:r>
              <a:rPr lang="ru-RU" sz="3200" b="1" dirty="0"/>
              <a:t> з </a:t>
            </a:r>
            <a:r>
              <a:rPr lang="ru-RU" sz="3200" b="1" dirty="0" err="1"/>
              <a:t>використанням</a:t>
            </a:r>
            <a:r>
              <a:rPr lang="ru-RU" sz="3200" b="1" dirty="0"/>
              <a:t> </a:t>
            </a:r>
            <a:r>
              <a:rPr lang="en-US" sz="3200" b="1" dirty="0"/>
              <a:t>JSP</a:t>
            </a:r>
            <a:br>
              <a:rPr lang="en-US" sz="3200" b="1" dirty="0"/>
            </a:b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886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JSP </a:t>
            </a:r>
            <a:r>
              <a:rPr lang="ru-RU" dirty="0"/>
              <a:t>автоматично </a:t>
            </a:r>
            <a:r>
              <a:rPr lang="ru-RU" dirty="0" err="1"/>
              <a:t>обробляє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</a:t>
            </a:r>
            <a:r>
              <a:rPr lang="ru-RU" dirty="0" err="1"/>
              <a:t>форми</a:t>
            </a:r>
            <a:r>
              <a:rPr lang="ru-RU" dirty="0"/>
              <a:t>, </a:t>
            </a:r>
            <a:r>
              <a:rPr lang="ru-RU" dirty="0" err="1"/>
              <a:t>використовуючи</a:t>
            </a:r>
            <a:r>
              <a:rPr lang="ru-RU" dirty="0"/>
              <a:t>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в </a:t>
            </a:r>
            <a:r>
              <a:rPr lang="ru-RU" dirty="0" err="1"/>
              <a:t>залежності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ситуації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 err="1"/>
              <a:t>getParameter</a:t>
            </a:r>
            <a:r>
              <a:rPr lang="en-US" dirty="0"/>
              <a:t> () - </a:t>
            </a:r>
            <a:r>
              <a:rPr lang="ru-RU" dirty="0" err="1" smtClean="0"/>
              <a:t>викликає</a:t>
            </a:r>
            <a:r>
              <a:rPr lang="ru-RU" dirty="0" smtClean="0"/>
              <a:t> </a:t>
            </a:r>
            <a:r>
              <a:rPr lang="ru-RU" dirty="0"/>
              <a:t>метод </a:t>
            </a:r>
            <a:r>
              <a:rPr lang="en-US" dirty="0" err="1"/>
              <a:t>request.getParameter</a:t>
            </a:r>
            <a:r>
              <a:rPr lang="en-US" dirty="0"/>
              <a:t> (),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отримати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параметра </a:t>
            </a:r>
            <a:r>
              <a:rPr lang="ru-RU" dirty="0" err="1"/>
              <a:t>форми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en-US" dirty="0" err="1"/>
              <a:t>getParameterValues</a:t>
            </a:r>
            <a:r>
              <a:rPr lang="en-US" dirty="0"/>
              <a:t> ​​() - </a:t>
            </a:r>
            <a:r>
              <a:rPr lang="ru-RU" dirty="0" err="1" smtClean="0"/>
              <a:t>Викличе</a:t>
            </a:r>
            <a:r>
              <a:rPr lang="ru-RU" dirty="0" smtClean="0"/>
              <a:t> метод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параметр </a:t>
            </a:r>
            <a:r>
              <a:rPr lang="ru-RU" dirty="0" err="1"/>
              <a:t>з'являється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 одного разу і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значень</a:t>
            </a:r>
            <a:r>
              <a:rPr lang="ru-RU" dirty="0"/>
              <a:t>,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прапорець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en-US" dirty="0" err="1"/>
              <a:t>getParameterNames</a:t>
            </a:r>
            <a:r>
              <a:rPr lang="en-US" dirty="0"/>
              <a:t> () - </a:t>
            </a:r>
            <a:r>
              <a:rPr lang="ru-RU" dirty="0" err="1" smtClean="0"/>
              <a:t>викличе</a:t>
            </a:r>
            <a:r>
              <a:rPr lang="ru-RU" dirty="0" smtClean="0"/>
              <a:t> </a:t>
            </a:r>
            <a:r>
              <a:rPr lang="ru-RU" dirty="0" err="1"/>
              <a:t>цей</a:t>
            </a:r>
            <a:r>
              <a:rPr lang="ru-RU" dirty="0"/>
              <a:t> метод,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хочете</a:t>
            </a:r>
            <a:r>
              <a:rPr lang="ru-RU" dirty="0"/>
              <a:t> </a:t>
            </a:r>
            <a:r>
              <a:rPr lang="ru-RU" dirty="0" err="1"/>
              <a:t>отримати</a:t>
            </a:r>
            <a:r>
              <a:rPr lang="ru-RU" dirty="0"/>
              <a:t> </a:t>
            </a:r>
            <a:r>
              <a:rPr lang="ru-RU" dirty="0" err="1"/>
              <a:t>повний</a:t>
            </a:r>
            <a:r>
              <a:rPr lang="ru-RU" dirty="0"/>
              <a:t> список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параметрів</a:t>
            </a:r>
            <a:r>
              <a:rPr lang="ru-RU" dirty="0"/>
              <a:t> в поточному </a:t>
            </a:r>
            <a:r>
              <a:rPr lang="ru-RU" dirty="0" err="1"/>
              <a:t>запиті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en-US" dirty="0" err="1"/>
              <a:t>getInputStream</a:t>
            </a:r>
            <a:r>
              <a:rPr lang="en-US" dirty="0"/>
              <a:t> () - </a:t>
            </a:r>
            <a:r>
              <a:rPr lang="ru-RU" dirty="0" err="1"/>
              <a:t>викликає</a:t>
            </a:r>
            <a:r>
              <a:rPr lang="ru-RU" dirty="0"/>
              <a:t> </a:t>
            </a:r>
            <a:r>
              <a:rPr lang="ru-RU" dirty="0" err="1"/>
              <a:t>цей</a:t>
            </a:r>
            <a:r>
              <a:rPr lang="ru-RU" dirty="0"/>
              <a:t> метод для </a:t>
            </a:r>
            <a:r>
              <a:rPr lang="ru-RU" dirty="0" err="1"/>
              <a:t>читання</a:t>
            </a:r>
            <a:r>
              <a:rPr lang="ru-RU" dirty="0"/>
              <a:t> потоку </a:t>
            </a:r>
            <a:r>
              <a:rPr lang="ru-RU" dirty="0" err="1"/>
              <a:t>двійкових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надходять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клієнта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731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1143000"/>
          </a:xfrm>
        </p:spPr>
        <p:txBody>
          <a:bodyPr>
            <a:noAutofit/>
          </a:bodyPr>
          <a:lstStyle/>
          <a:p>
            <a:r>
              <a:rPr lang="ru-RU" sz="3200" b="1" dirty="0"/>
              <a:t>Приклад методу GET з </a:t>
            </a:r>
            <a:r>
              <a:rPr lang="ru-RU" sz="3200" b="1" dirty="0" err="1"/>
              <a:t>використанням</a:t>
            </a:r>
            <a:r>
              <a:rPr lang="ru-RU" sz="3200" b="1" dirty="0"/>
              <a:t> URL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err="1"/>
              <a:t>Наступний</a:t>
            </a:r>
            <a:r>
              <a:rPr lang="ru-RU" dirty="0"/>
              <a:t> </a:t>
            </a:r>
            <a:r>
              <a:rPr lang="en-US" dirty="0"/>
              <a:t>URL-</a:t>
            </a:r>
            <a:r>
              <a:rPr lang="ru-RU" dirty="0" smtClean="0"/>
              <a:t>адреса </a:t>
            </a:r>
            <a:r>
              <a:rPr lang="ru-RU" dirty="0" err="1"/>
              <a:t>передасть</a:t>
            </a:r>
            <a:r>
              <a:rPr lang="ru-RU" dirty="0"/>
              <a:t> два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програмі</a:t>
            </a:r>
            <a:r>
              <a:rPr lang="ru-RU" dirty="0"/>
              <a:t> </a:t>
            </a:r>
            <a:r>
              <a:rPr lang="en-US" dirty="0" err="1"/>
              <a:t>HelloForm</a:t>
            </a:r>
            <a:r>
              <a:rPr lang="en-US" dirty="0"/>
              <a:t> </a:t>
            </a:r>
            <a:r>
              <a:rPr lang="ru-RU" dirty="0"/>
              <a:t>за </a:t>
            </a:r>
            <a:r>
              <a:rPr lang="ru-RU" dirty="0" err="1"/>
              <a:t>допомогою</a:t>
            </a:r>
            <a:r>
              <a:rPr lang="ru-RU" dirty="0"/>
              <a:t> методу </a:t>
            </a:r>
            <a:r>
              <a:rPr lang="en-US" dirty="0"/>
              <a:t>GET.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</a:rPr>
              <a:t>http: // localhost: 8080 / </a:t>
            </a:r>
            <a:r>
              <a:rPr lang="en-US" sz="3000" dirty="0" err="1">
                <a:solidFill>
                  <a:srgbClr val="002060"/>
                </a:solidFill>
              </a:rPr>
              <a:t>main.jsp</a:t>
            </a:r>
            <a:r>
              <a:rPr lang="en-US" sz="3000" dirty="0">
                <a:solidFill>
                  <a:srgbClr val="002060"/>
                </a:solidFill>
              </a:rPr>
              <a:t>? </a:t>
            </a:r>
            <a:r>
              <a:rPr lang="en-US" sz="3000" dirty="0" err="1">
                <a:solidFill>
                  <a:srgbClr val="002060"/>
                </a:solidFill>
              </a:rPr>
              <a:t>First_name</a:t>
            </a:r>
            <a:r>
              <a:rPr lang="en-US" sz="3000" dirty="0">
                <a:solidFill>
                  <a:srgbClr val="002060"/>
                </a:solidFill>
              </a:rPr>
              <a:t> = ZARA &amp; </a:t>
            </a:r>
            <a:r>
              <a:rPr lang="en-US" sz="3000" dirty="0" err="1">
                <a:solidFill>
                  <a:srgbClr val="002060"/>
                </a:solidFill>
              </a:rPr>
              <a:t>last_name</a:t>
            </a:r>
            <a:r>
              <a:rPr lang="en-US" sz="3000" dirty="0">
                <a:solidFill>
                  <a:srgbClr val="002060"/>
                </a:solidFill>
              </a:rPr>
              <a:t> = </a:t>
            </a:r>
            <a:r>
              <a:rPr lang="en-US" sz="3000" dirty="0" smtClean="0">
                <a:solidFill>
                  <a:srgbClr val="002060"/>
                </a:solidFill>
              </a:rPr>
              <a:t>ALI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002060"/>
                </a:solidFill>
              </a:rPr>
              <a:t>в </a:t>
            </a:r>
            <a:r>
              <a:rPr lang="en-US" sz="3000" dirty="0" err="1">
                <a:solidFill>
                  <a:srgbClr val="002060"/>
                </a:solidFill>
              </a:rPr>
              <a:t>поле</a:t>
            </a:r>
            <a:r>
              <a:rPr lang="en-US" sz="3000" dirty="0">
                <a:solidFill>
                  <a:srgbClr val="002060"/>
                </a:solidFill>
              </a:rPr>
              <a:t> </a:t>
            </a:r>
            <a:r>
              <a:rPr lang="en-US" sz="3000" dirty="0" smtClean="0">
                <a:solidFill>
                  <a:srgbClr val="002060"/>
                </a:solidFill>
              </a:rPr>
              <a:t>Location </a:t>
            </a:r>
            <a:r>
              <a:rPr lang="uk-UA" sz="3000" dirty="0" smtClean="0">
                <a:solidFill>
                  <a:srgbClr val="002060"/>
                </a:solidFill>
              </a:rPr>
              <a:t>браузера</a:t>
            </a:r>
            <a:r>
              <a:rPr lang="en-US" sz="3000" dirty="0" smtClean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err="1"/>
              <a:t>Нижче</a:t>
            </a:r>
            <a:r>
              <a:rPr lang="ru-RU" dirty="0"/>
              <a:t> приведена </a:t>
            </a:r>
            <a:r>
              <a:rPr lang="en-US" dirty="0"/>
              <a:t>JSP-</a:t>
            </a:r>
            <a:r>
              <a:rPr lang="ru-RU" dirty="0" err="1"/>
              <a:t>програма</a:t>
            </a:r>
            <a:r>
              <a:rPr lang="ru-RU" dirty="0"/>
              <a:t> </a:t>
            </a:r>
            <a:r>
              <a:rPr lang="en-US" dirty="0" err="1"/>
              <a:t>main.jsp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введення</a:t>
            </a:r>
            <a:r>
              <a:rPr lang="ru-RU" dirty="0"/>
              <a:t>, </a:t>
            </a:r>
            <a:r>
              <a:rPr lang="ru-RU" dirty="0" err="1" smtClean="0"/>
              <a:t>отриманного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/>
              <a:t>веб-браузера. </a:t>
            </a:r>
            <a:r>
              <a:rPr lang="ru-RU" dirty="0" err="1" smtClean="0"/>
              <a:t>Використаємо</a:t>
            </a:r>
            <a:r>
              <a:rPr lang="ru-RU" dirty="0" smtClean="0"/>
              <a:t> </a:t>
            </a:r>
            <a:r>
              <a:rPr lang="ru-RU" dirty="0"/>
              <a:t>метод </a:t>
            </a:r>
            <a:r>
              <a:rPr lang="en-US" dirty="0" err="1"/>
              <a:t>getParameter</a:t>
            </a:r>
            <a:r>
              <a:rPr lang="en-US" dirty="0"/>
              <a:t> (),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дуже</a:t>
            </a:r>
            <a:r>
              <a:rPr lang="ru-RU" dirty="0"/>
              <a:t> легко </a:t>
            </a:r>
            <a:r>
              <a:rPr lang="ru-RU" dirty="0" err="1"/>
              <a:t>отримати</a:t>
            </a:r>
            <a:r>
              <a:rPr lang="ru-RU" dirty="0"/>
              <a:t> доступ до </a:t>
            </a:r>
            <a:r>
              <a:rPr lang="ru-RU" dirty="0" err="1"/>
              <a:t>переданої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 </a:t>
            </a:r>
            <a:r>
              <a:rPr lang="ru-RU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233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/>
              <a:t>Приклад методу GET з </a:t>
            </a:r>
            <a:r>
              <a:rPr lang="ru-RU" sz="3200" b="1" dirty="0" err="1"/>
              <a:t>використанням</a:t>
            </a:r>
            <a:r>
              <a:rPr lang="ru-RU" sz="3200" b="1" dirty="0"/>
              <a:t> URL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856" y="126876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&lt;html&gt;</a:t>
            </a:r>
          </a:p>
          <a:p>
            <a:pPr marL="0" indent="0">
              <a:buNone/>
            </a:pPr>
            <a:r>
              <a:rPr lang="en-US" sz="1600" dirty="0"/>
              <a:t>   &lt;head&gt;</a:t>
            </a:r>
          </a:p>
          <a:p>
            <a:pPr marL="0" indent="0">
              <a:buNone/>
            </a:pPr>
            <a:r>
              <a:rPr lang="en-US" sz="1600" dirty="0"/>
              <a:t>      &lt;title&gt;Using GET Method to Read Form Data&lt;/title&gt;</a:t>
            </a:r>
          </a:p>
          <a:p>
            <a:pPr marL="0" indent="0">
              <a:buNone/>
            </a:pPr>
            <a:r>
              <a:rPr lang="en-US" sz="1600" dirty="0"/>
              <a:t>   &lt;/head&gt;</a:t>
            </a:r>
          </a:p>
          <a:p>
            <a:pPr marL="0" indent="0">
              <a:buNone/>
            </a:pPr>
            <a:r>
              <a:rPr lang="en-US" sz="1600" dirty="0"/>
              <a:t>   </a:t>
            </a:r>
          </a:p>
          <a:p>
            <a:pPr marL="0" indent="0">
              <a:buNone/>
            </a:pPr>
            <a:r>
              <a:rPr lang="en-US" sz="1600" dirty="0"/>
              <a:t>   &lt;body&gt;</a:t>
            </a:r>
          </a:p>
          <a:p>
            <a:pPr marL="0" indent="0">
              <a:buNone/>
            </a:pPr>
            <a:r>
              <a:rPr lang="en-US" sz="1600" dirty="0"/>
              <a:t>      &lt;h1&gt;Using GET Method to Read Form Data&lt;/h1&gt;</a:t>
            </a:r>
          </a:p>
          <a:p>
            <a:pPr marL="0" indent="0">
              <a:buNone/>
            </a:pPr>
            <a:r>
              <a:rPr lang="en-US" sz="1600" dirty="0"/>
              <a:t>      &lt;</a:t>
            </a:r>
            <a:r>
              <a:rPr lang="en-US" sz="1600" dirty="0" err="1"/>
              <a:t>ul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         &lt;li&gt;&lt;p&gt;&lt;b&gt;First Name:&lt;/b&gt;</a:t>
            </a:r>
          </a:p>
          <a:p>
            <a:pPr marL="0" indent="0">
              <a:buNone/>
            </a:pPr>
            <a:r>
              <a:rPr lang="en-US" sz="1600" dirty="0"/>
              <a:t>            &lt;%= </a:t>
            </a:r>
            <a:r>
              <a:rPr lang="en-US" sz="1600" dirty="0" err="1"/>
              <a:t>request.getParameter</a:t>
            </a:r>
            <a:r>
              <a:rPr lang="en-US" sz="1600" dirty="0"/>
              <a:t>("</a:t>
            </a:r>
            <a:r>
              <a:rPr lang="en-US" sz="1600" dirty="0" err="1"/>
              <a:t>first_name</a:t>
            </a:r>
            <a:r>
              <a:rPr lang="en-US" sz="1600" dirty="0"/>
              <a:t>")%&gt;</a:t>
            </a:r>
          </a:p>
          <a:p>
            <a:pPr marL="0" indent="0">
              <a:buNone/>
            </a:pPr>
            <a:r>
              <a:rPr lang="en-US" sz="1600" dirty="0"/>
              <a:t>         &lt;/p&gt;&lt;/li&gt;</a:t>
            </a:r>
          </a:p>
          <a:p>
            <a:pPr marL="0" indent="0">
              <a:buNone/>
            </a:pPr>
            <a:r>
              <a:rPr lang="en-US" sz="1600" dirty="0"/>
              <a:t>         &lt;li&gt;&lt;p&gt;&lt;b&gt;Last  Name:&lt;/b&gt;</a:t>
            </a:r>
          </a:p>
          <a:p>
            <a:pPr marL="0" indent="0">
              <a:buNone/>
            </a:pPr>
            <a:r>
              <a:rPr lang="en-US" sz="1600" dirty="0"/>
              <a:t>            &lt;%= </a:t>
            </a:r>
            <a:r>
              <a:rPr lang="en-US" sz="1600" dirty="0" err="1"/>
              <a:t>request.getParameter</a:t>
            </a:r>
            <a:r>
              <a:rPr lang="en-US" sz="1600" dirty="0"/>
              <a:t>("</a:t>
            </a:r>
            <a:r>
              <a:rPr lang="en-US" sz="1600" dirty="0" err="1"/>
              <a:t>last_name</a:t>
            </a:r>
            <a:r>
              <a:rPr lang="en-US" sz="1600" dirty="0"/>
              <a:t>")%&gt;</a:t>
            </a:r>
          </a:p>
          <a:p>
            <a:pPr marL="0" indent="0">
              <a:buNone/>
            </a:pPr>
            <a:r>
              <a:rPr lang="en-US" sz="1600" dirty="0"/>
              <a:t>         &lt;/p&gt;&lt;/li&gt;</a:t>
            </a:r>
          </a:p>
          <a:p>
            <a:pPr marL="0" indent="0">
              <a:buNone/>
            </a:pPr>
            <a:r>
              <a:rPr lang="en-US" sz="1600" dirty="0"/>
              <a:t>      &lt;/</a:t>
            </a:r>
            <a:r>
              <a:rPr lang="en-US" sz="1600" dirty="0" err="1"/>
              <a:t>ul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   </a:t>
            </a:r>
          </a:p>
          <a:p>
            <a:pPr marL="0" indent="0">
              <a:buNone/>
            </a:pPr>
            <a:r>
              <a:rPr lang="en-US" sz="1600" dirty="0"/>
              <a:t>   &lt;/body&gt;</a:t>
            </a:r>
          </a:p>
          <a:p>
            <a:pPr marL="0" indent="0">
              <a:buNone/>
            </a:pPr>
            <a:r>
              <a:rPr lang="en-US" sz="1600" dirty="0"/>
              <a:t>&lt;/html&gt;</a:t>
            </a:r>
            <a:endParaRPr lang="ru-RU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436096" y="1772816"/>
            <a:ext cx="3240360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Using GET Method to Read Form </a:t>
            </a:r>
            <a:r>
              <a:rPr lang="en-US" dirty="0" smtClean="0"/>
              <a:t>Data</a:t>
            </a:r>
            <a:endParaRPr lang="uk-UA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Name</a:t>
            </a:r>
            <a:r>
              <a:rPr lang="uk-UA" dirty="0" smtClean="0"/>
              <a:t>: </a:t>
            </a:r>
            <a:r>
              <a:rPr lang="en-US" dirty="0"/>
              <a:t>ZARA </a:t>
            </a:r>
            <a:endParaRPr lang="uk-UA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Last  </a:t>
            </a:r>
            <a:r>
              <a:rPr lang="en-US" dirty="0" smtClean="0"/>
              <a:t>Name: Ali</a:t>
            </a:r>
            <a:endParaRPr lang="uk-UA" dirty="0" smtClean="0"/>
          </a:p>
          <a:p>
            <a:pPr algn="ctr"/>
            <a:endParaRPr lang="uk-UA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731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445624" cy="706090"/>
          </a:xfrm>
        </p:spPr>
        <p:txBody>
          <a:bodyPr>
            <a:noAutofit/>
          </a:bodyPr>
          <a:lstStyle/>
          <a:p>
            <a:r>
              <a:rPr lang="ru-RU" sz="3200" b="1" dirty="0"/>
              <a:t>Приклад методу GET з </a:t>
            </a:r>
            <a:r>
              <a:rPr lang="ru-RU" sz="3200" b="1" dirty="0" err="1"/>
              <a:t>використанням</a:t>
            </a:r>
            <a:r>
              <a:rPr lang="ru-RU" sz="3200" b="1" dirty="0"/>
              <a:t> </a:t>
            </a:r>
            <a:r>
              <a:rPr lang="ru-RU" sz="3200" b="1" dirty="0" err="1"/>
              <a:t>форми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err="1" smtClean="0"/>
              <a:t>Нижче</a:t>
            </a:r>
            <a:r>
              <a:rPr lang="ru-RU" dirty="0" smtClean="0"/>
              <a:t> </a:t>
            </a:r>
            <a:r>
              <a:rPr lang="ru-RU" dirty="0"/>
              <a:t>наведено приклад,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передає</a:t>
            </a:r>
            <a:r>
              <a:rPr lang="ru-RU" dirty="0"/>
              <a:t> два </a:t>
            </a:r>
            <a:r>
              <a:rPr lang="ru-RU" dirty="0" err="1"/>
              <a:t>значення</a:t>
            </a:r>
            <a:r>
              <a:rPr lang="ru-RU" dirty="0"/>
              <a:t>, </a:t>
            </a:r>
            <a:r>
              <a:rPr lang="ru-RU" dirty="0" err="1"/>
              <a:t>використовуючи</a:t>
            </a:r>
            <a:r>
              <a:rPr lang="ru-RU" dirty="0"/>
              <a:t> HTML-форму і кнопку </a:t>
            </a:r>
            <a:r>
              <a:rPr lang="ru-RU" dirty="0" err="1"/>
              <a:t>відправки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 &lt;body&gt;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   &lt;form action = "</a:t>
            </a:r>
            <a:r>
              <a:rPr lang="en-US" dirty="0" err="1"/>
              <a:t>main.jsp</a:t>
            </a:r>
            <a:r>
              <a:rPr lang="en-US" dirty="0"/>
              <a:t>" method = "GET"&gt;</a:t>
            </a:r>
          </a:p>
          <a:p>
            <a:pPr marL="0" indent="0">
              <a:buNone/>
            </a:pPr>
            <a:r>
              <a:rPr lang="en-US" dirty="0"/>
              <a:t>         First Name: &lt;input type = "text" name = "</a:t>
            </a:r>
            <a:r>
              <a:rPr lang="en-US" dirty="0" err="1"/>
              <a:t>first_name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     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pPr marL="0" indent="0">
              <a:buNone/>
            </a:pPr>
            <a:r>
              <a:rPr lang="en-US" dirty="0"/>
              <a:t>         Last Name: &lt;input type = "text" name = "</a:t>
            </a:r>
            <a:r>
              <a:rPr lang="en-US" dirty="0" err="1"/>
              <a:t>last_name</a:t>
            </a:r>
            <a:r>
              <a:rPr lang="en-US" dirty="0"/>
              <a:t>" /&gt;</a:t>
            </a:r>
          </a:p>
          <a:p>
            <a:pPr marL="0" indent="0">
              <a:buNone/>
            </a:pPr>
            <a:r>
              <a:rPr lang="en-US" dirty="0"/>
              <a:t>         &lt;input type = "submit" value = "Submit" /&gt;</a:t>
            </a:r>
          </a:p>
          <a:p>
            <a:pPr marL="0" indent="0">
              <a:buNone/>
            </a:pPr>
            <a:r>
              <a:rPr lang="en-US" dirty="0"/>
              <a:t>      &lt;/form&gt;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&lt;/body&gt;</a:t>
            </a:r>
          </a:p>
          <a:p>
            <a:pPr marL="0" indent="0">
              <a:buNone/>
            </a:pPr>
            <a:r>
              <a:rPr lang="en-US" dirty="0"/>
              <a:t>&lt;/html</a:t>
            </a:r>
            <a:r>
              <a:rPr lang="en-US" dirty="0" smtClean="0"/>
              <a:t>&gt;</a:t>
            </a:r>
            <a:endParaRPr lang="uk-UA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580065"/>
            <a:ext cx="6844787" cy="16521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16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45032" y="332656"/>
            <a:ext cx="9289032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Приклад методу </a:t>
            </a:r>
            <a:r>
              <a:rPr lang="en-US" sz="3200" b="1" dirty="0"/>
              <a:t>POST </a:t>
            </a:r>
            <a:r>
              <a:rPr lang="ru-RU" sz="3200" b="1" dirty="0"/>
              <a:t>з </a:t>
            </a:r>
            <a:r>
              <a:rPr lang="ru-RU" sz="3200" b="1" dirty="0" err="1"/>
              <a:t>використанням</a:t>
            </a:r>
            <a:r>
              <a:rPr lang="ru-RU" sz="3200" b="1" dirty="0"/>
              <a:t> </a:t>
            </a:r>
            <a:r>
              <a:rPr lang="ru-RU" sz="3200" b="1" dirty="0" err="1"/>
              <a:t>форми</a:t>
            </a:r>
            <a:r>
              <a:rPr lang="ru-RU" sz="3200" b="1" dirty="0"/>
              <a:t/>
            </a:r>
            <a:br>
              <a:rPr lang="ru-RU" sz="3200" b="1" dirty="0"/>
            </a:b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4200" dirty="0" err="1" smtClean="0"/>
              <a:t>Нижче</a:t>
            </a:r>
            <a:r>
              <a:rPr lang="ru-RU" sz="4200" dirty="0" smtClean="0"/>
              <a:t> </a:t>
            </a:r>
            <a:r>
              <a:rPr lang="ru-RU" sz="4200" dirty="0"/>
              <a:t>приведена </a:t>
            </a:r>
            <a:r>
              <a:rPr lang="en-US" sz="4200" dirty="0"/>
              <a:t>JSP-</a:t>
            </a:r>
            <a:r>
              <a:rPr lang="ru-RU" sz="4200" dirty="0" err="1"/>
              <a:t>програма</a:t>
            </a:r>
            <a:r>
              <a:rPr lang="ru-RU" sz="4200" dirty="0"/>
              <a:t> </a:t>
            </a:r>
            <a:r>
              <a:rPr lang="en-US" sz="4200" dirty="0" err="1"/>
              <a:t>main.jsp</a:t>
            </a:r>
            <a:r>
              <a:rPr lang="en-US" sz="4200" dirty="0"/>
              <a:t>, </a:t>
            </a:r>
            <a:r>
              <a:rPr lang="ru-RU" sz="4200" dirty="0"/>
              <a:t>яка </a:t>
            </a:r>
            <a:r>
              <a:rPr lang="ru-RU" sz="4200" dirty="0" err="1"/>
              <a:t>обробляє</a:t>
            </a:r>
            <a:r>
              <a:rPr lang="ru-RU" sz="4200" dirty="0"/>
              <a:t> </a:t>
            </a:r>
            <a:r>
              <a:rPr lang="ru-RU" sz="4200" dirty="0" err="1"/>
              <a:t>введення</a:t>
            </a:r>
            <a:r>
              <a:rPr lang="ru-RU" sz="4200" dirty="0"/>
              <a:t> </a:t>
            </a:r>
            <a:r>
              <a:rPr lang="ru-RU" sz="4200" dirty="0" err="1"/>
              <a:t>даних</a:t>
            </a:r>
            <a:r>
              <a:rPr lang="ru-RU" sz="4200" dirty="0"/>
              <a:t> через веб-браузер з </a:t>
            </a:r>
            <a:r>
              <a:rPr lang="ru-RU" sz="4200" dirty="0" err="1"/>
              <a:t>використанням</a:t>
            </a:r>
            <a:r>
              <a:rPr lang="ru-RU" sz="4200" dirty="0"/>
              <a:t> </a:t>
            </a:r>
            <a:r>
              <a:rPr lang="ru-RU" sz="4200" dirty="0" err="1"/>
              <a:t>методів</a:t>
            </a:r>
            <a:r>
              <a:rPr lang="ru-RU" sz="4200" dirty="0"/>
              <a:t> </a:t>
            </a:r>
            <a:r>
              <a:rPr lang="en-US" sz="4200" dirty="0"/>
              <a:t>GET </a:t>
            </a:r>
            <a:r>
              <a:rPr lang="ru-RU" sz="4200" dirty="0" err="1"/>
              <a:t>або</a:t>
            </a:r>
            <a:r>
              <a:rPr lang="ru-RU" sz="4200" dirty="0"/>
              <a:t> </a:t>
            </a:r>
            <a:r>
              <a:rPr lang="en-US" sz="4200" dirty="0"/>
              <a:t>POST</a:t>
            </a:r>
            <a:r>
              <a:rPr lang="en-US" sz="4200" dirty="0" smtClean="0"/>
              <a:t>.</a:t>
            </a:r>
            <a:endParaRPr lang="uk-UA" sz="42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html&gt;</a:t>
            </a:r>
          </a:p>
          <a:p>
            <a:pPr marL="0" indent="0">
              <a:buNone/>
            </a:pPr>
            <a:r>
              <a:rPr lang="en-US" dirty="0"/>
              <a:t>   &lt;head&gt;</a:t>
            </a:r>
          </a:p>
          <a:p>
            <a:pPr marL="0" indent="0">
              <a:buNone/>
            </a:pPr>
            <a:r>
              <a:rPr lang="en-US" dirty="0"/>
              <a:t>      &lt;title&gt;Using GET and POST Method to Read Form Data&lt;/title&gt;</a:t>
            </a:r>
          </a:p>
          <a:p>
            <a:pPr marL="0" indent="0">
              <a:buNone/>
            </a:pPr>
            <a:r>
              <a:rPr lang="en-US" dirty="0"/>
              <a:t>   &lt;/head&gt;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&lt;body&gt;</a:t>
            </a:r>
          </a:p>
          <a:p>
            <a:pPr marL="0" indent="0">
              <a:buNone/>
            </a:pPr>
            <a:r>
              <a:rPr lang="en-US" dirty="0"/>
              <a:t>      &lt;center&gt;</a:t>
            </a:r>
          </a:p>
          <a:p>
            <a:pPr marL="0" indent="0">
              <a:buNone/>
            </a:pPr>
            <a:r>
              <a:rPr lang="en-US" dirty="0"/>
              <a:t>      &lt;h1&gt;Using POST Method to Read Form Data&lt;/h1&gt;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   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&lt;li&gt;&lt;p&gt;&lt;b&gt;First Name:&lt;/b&gt;</a:t>
            </a:r>
          </a:p>
          <a:p>
            <a:pPr marL="0" indent="0">
              <a:buNone/>
            </a:pPr>
            <a:r>
              <a:rPr lang="en-US" dirty="0"/>
              <a:t>            &lt;%= </a:t>
            </a:r>
            <a:r>
              <a:rPr lang="en-US" dirty="0" err="1"/>
              <a:t>request.getParameter</a:t>
            </a:r>
            <a:r>
              <a:rPr lang="en-US" dirty="0"/>
              <a:t>("</a:t>
            </a:r>
            <a:r>
              <a:rPr lang="en-US" dirty="0" err="1"/>
              <a:t>first_name</a:t>
            </a:r>
            <a:r>
              <a:rPr lang="en-US" dirty="0"/>
              <a:t>")%&gt;</a:t>
            </a:r>
          </a:p>
          <a:p>
            <a:pPr marL="0" indent="0">
              <a:buNone/>
            </a:pPr>
            <a:r>
              <a:rPr lang="en-US" dirty="0"/>
              <a:t>         &lt;/p&gt;&lt;/li&gt;</a:t>
            </a:r>
          </a:p>
          <a:p>
            <a:pPr marL="0" indent="0">
              <a:buNone/>
            </a:pPr>
            <a:r>
              <a:rPr lang="en-US" dirty="0"/>
              <a:t>         &lt;li&gt;&lt;p&gt;&lt;b&gt;Last  Name:&lt;/b&gt;</a:t>
            </a:r>
          </a:p>
          <a:p>
            <a:pPr marL="0" indent="0">
              <a:buNone/>
            </a:pPr>
            <a:r>
              <a:rPr lang="en-US" dirty="0"/>
              <a:t>            &lt;%= </a:t>
            </a:r>
            <a:r>
              <a:rPr lang="en-US" dirty="0" err="1"/>
              <a:t>request.getParameter</a:t>
            </a:r>
            <a:r>
              <a:rPr lang="en-US" dirty="0"/>
              <a:t>("</a:t>
            </a:r>
            <a:r>
              <a:rPr lang="en-US" dirty="0" err="1"/>
              <a:t>last_name</a:t>
            </a:r>
            <a:r>
              <a:rPr lang="en-US" dirty="0"/>
              <a:t>")%&gt;</a:t>
            </a:r>
          </a:p>
          <a:p>
            <a:pPr marL="0" indent="0">
              <a:buNone/>
            </a:pPr>
            <a:r>
              <a:rPr lang="en-US" dirty="0"/>
              <a:t>         &lt;/p&gt;&lt;/li&gt;</a:t>
            </a:r>
          </a:p>
          <a:p>
            <a:pPr marL="0" indent="0">
              <a:buNone/>
            </a:pPr>
            <a:r>
              <a:rPr lang="en-US" dirty="0"/>
              <a:t>      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13142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JavaServer</a:t>
            </a:r>
            <a:r>
              <a:rPr lang="en-US" b="1" dirty="0"/>
              <a:t> Pages (JSP)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JavaServer</a:t>
            </a:r>
            <a:r>
              <a:rPr lang="en-US" dirty="0"/>
              <a:t> Pages (JSP)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технологія</a:t>
            </a:r>
            <a:r>
              <a:rPr lang="ru-RU" dirty="0"/>
              <a:t> для </a:t>
            </a:r>
            <a:r>
              <a:rPr lang="ru-RU" dirty="0" err="1"/>
              <a:t>розробки</a:t>
            </a:r>
            <a:r>
              <a:rPr lang="ru-RU" dirty="0"/>
              <a:t> веб-</a:t>
            </a:r>
            <a:r>
              <a:rPr lang="ru-RU" dirty="0" err="1"/>
              <a:t>сторінок</a:t>
            </a:r>
            <a:r>
              <a:rPr lang="ru-RU" dirty="0"/>
              <a:t>, яка </a:t>
            </a:r>
            <a:r>
              <a:rPr lang="ru-RU" dirty="0" err="1"/>
              <a:t>підтримує</a:t>
            </a:r>
            <a:r>
              <a:rPr lang="ru-RU" dirty="0"/>
              <a:t> </a:t>
            </a:r>
            <a:r>
              <a:rPr lang="ru-RU" dirty="0" err="1"/>
              <a:t>динамічний</a:t>
            </a:r>
            <a:r>
              <a:rPr lang="ru-RU" dirty="0"/>
              <a:t> контент.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допомагає</a:t>
            </a:r>
            <a:r>
              <a:rPr lang="ru-RU" dirty="0"/>
              <a:t> </a:t>
            </a:r>
            <a:r>
              <a:rPr lang="ru-RU" dirty="0" err="1"/>
              <a:t>розробникам</a:t>
            </a:r>
            <a:r>
              <a:rPr lang="ru-RU" dirty="0"/>
              <a:t> </a:t>
            </a:r>
            <a:r>
              <a:rPr lang="ru-RU" dirty="0" err="1"/>
              <a:t>вставляти</a:t>
            </a:r>
            <a:r>
              <a:rPr lang="ru-RU" dirty="0"/>
              <a:t> </a:t>
            </a:r>
            <a:r>
              <a:rPr lang="en-US" dirty="0"/>
              <a:t>Java-</a:t>
            </a:r>
            <a:r>
              <a:rPr lang="ru-RU" dirty="0"/>
              <a:t>код в </a:t>
            </a:r>
            <a:r>
              <a:rPr lang="en-US" dirty="0"/>
              <a:t>HTML-</a:t>
            </a:r>
            <a:r>
              <a:rPr lang="ru-RU" dirty="0" err="1"/>
              <a:t>сторінки</a:t>
            </a:r>
            <a:r>
              <a:rPr lang="ru-RU" dirty="0"/>
              <a:t>, </a:t>
            </a:r>
            <a:r>
              <a:rPr lang="ru-RU" dirty="0" err="1"/>
              <a:t>використовуючи</a:t>
            </a:r>
            <a:r>
              <a:rPr lang="ru-RU" dirty="0"/>
              <a:t> </a:t>
            </a:r>
            <a:r>
              <a:rPr lang="ru-RU" dirty="0" err="1"/>
              <a:t>спеціальні</a:t>
            </a:r>
            <a:r>
              <a:rPr lang="ru-RU" dirty="0"/>
              <a:t> теги </a:t>
            </a:r>
            <a:r>
              <a:rPr lang="en-US" dirty="0"/>
              <a:t>JSP, </a:t>
            </a:r>
            <a:r>
              <a:rPr lang="ru-RU" dirty="0" err="1"/>
              <a:t>більшість</a:t>
            </a:r>
            <a:r>
              <a:rPr lang="ru-RU" dirty="0"/>
              <a:t> з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починаються</a:t>
            </a:r>
            <a:r>
              <a:rPr lang="ru-RU" dirty="0"/>
              <a:t> з </a:t>
            </a:r>
            <a:r>
              <a:rPr lang="ru-RU" b="1" dirty="0">
                <a:solidFill>
                  <a:srgbClr val="FF0000"/>
                </a:solidFill>
              </a:rPr>
              <a:t>&lt;% </a:t>
            </a:r>
            <a:r>
              <a:rPr lang="ru-RU" dirty="0"/>
              <a:t>і </a:t>
            </a:r>
            <a:r>
              <a:rPr lang="ru-RU" dirty="0" err="1" smtClean="0"/>
              <a:t>закінчуються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rgbClr val="FF0000"/>
                </a:solidFill>
              </a:rPr>
              <a:t>%&gt;.</a:t>
            </a:r>
            <a:endParaRPr lang="ru-RU" b="1" dirty="0">
              <a:solidFill>
                <a:srgbClr val="FF0000"/>
              </a:solidFill>
            </a:endParaRPr>
          </a:p>
          <a:p>
            <a:endParaRPr lang="ru-RU" dirty="0"/>
          </a:p>
          <a:p>
            <a:r>
              <a:rPr lang="ru-RU" dirty="0" err="1" smtClean="0"/>
              <a:t>Використовуючи</a:t>
            </a:r>
            <a:r>
              <a:rPr lang="ru-RU" dirty="0" smtClean="0"/>
              <a:t> </a:t>
            </a:r>
            <a:r>
              <a:rPr lang="en-US" dirty="0"/>
              <a:t>JSP, </a:t>
            </a:r>
            <a:r>
              <a:rPr lang="ru-RU" dirty="0" err="1"/>
              <a:t>ви</a:t>
            </a:r>
            <a:r>
              <a:rPr lang="ru-RU" dirty="0"/>
              <a:t> можете </a:t>
            </a:r>
            <a:r>
              <a:rPr lang="ru-RU" dirty="0" err="1"/>
              <a:t>збирати</a:t>
            </a:r>
            <a:r>
              <a:rPr lang="ru-RU" dirty="0"/>
              <a:t> </a:t>
            </a:r>
            <a:r>
              <a:rPr lang="ru-RU" dirty="0" err="1"/>
              <a:t>інформацію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 через </a:t>
            </a:r>
            <a:r>
              <a:rPr lang="ru-RU" dirty="0" err="1"/>
              <a:t>форми</a:t>
            </a:r>
            <a:r>
              <a:rPr lang="ru-RU" dirty="0"/>
              <a:t> веб-</a:t>
            </a:r>
            <a:r>
              <a:rPr lang="ru-RU" dirty="0" err="1"/>
              <a:t>сторінок</a:t>
            </a:r>
            <a:r>
              <a:rPr lang="ru-RU" dirty="0"/>
              <a:t>, </a:t>
            </a:r>
            <a:r>
              <a:rPr lang="ru-RU" dirty="0" err="1"/>
              <a:t>представляти</a:t>
            </a:r>
            <a:r>
              <a:rPr lang="ru-RU" dirty="0"/>
              <a:t> записи з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іншого</a:t>
            </a:r>
            <a:r>
              <a:rPr lang="ru-RU" dirty="0"/>
              <a:t> </a:t>
            </a:r>
            <a:r>
              <a:rPr lang="ru-RU" dirty="0" err="1"/>
              <a:t>джерела</a:t>
            </a:r>
            <a:r>
              <a:rPr lang="ru-RU" dirty="0"/>
              <a:t> і </a:t>
            </a:r>
            <a:r>
              <a:rPr lang="ru-RU" dirty="0" err="1"/>
              <a:t>динамічно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веб-</a:t>
            </a:r>
            <a:r>
              <a:rPr lang="ru-RU" dirty="0" err="1"/>
              <a:t>сторінки</a:t>
            </a:r>
            <a:r>
              <a:rPr lang="ru-RU" dirty="0"/>
              <a:t>.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04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45032" y="332656"/>
            <a:ext cx="9289032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Приклад методу </a:t>
            </a:r>
            <a:r>
              <a:rPr lang="en-US" sz="3200" b="1" dirty="0"/>
              <a:t>POST </a:t>
            </a:r>
            <a:r>
              <a:rPr lang="ru-RU" sz="3200" b="1" dirty="0"/>
              <a:t>з </a:t>
            </a:r>
            <a:r>
              <a:rPr lang="ru-RU" sz="3200" b="1" dirty="0" err="1"/>
              <a:t>використанням</a:t>
            </a:r>
            <a:r>
              <a:rPr lang="ru-RU" sz="3200" b="1" dirty="0"/>
              <a:t> </a:t>
            </a:r>
            <a:r>
              <a:rPr lang="ru-RU" sz="3200" b="1" dirty="0" err="1"/>
              <a:t>форми</a:t>
            </a:r>
            <a:r>
              <a:rPr lang="ru-RU" sz="3200" b="1" dirty="0"/>
              <a:t/>
            </a:r>
            <a:br>
              <a:rPr lang="ru-RU" sz="3200" b="1" dirty="0"/>
            </a:b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err="1"/>
              <a:t>Нижче</a:t>
            </a:r>
            <a:r>
              <a:rPr lang="ru-RU" dirty="0"/>
              <a:t> наводиться </a:t>
            </a:r>
            <a:r>
              <a:rPr lang="ru-RU" dirty="0" err="1"/>
              <a:t>вміст</a:t>
            </a:r>
            <a:r>
              <a:rPr lang="ru-RU" dirty="0"/>
              <a:t> файлу Hello.htm </a:t>
            </a:r>
            <a:r>
              <a:rPr lang="ru-RU" dirty="0" smtClean="0"/>
              <a:t>–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 &lt;body&gt;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   &lt;form action = "</a:t>
            </a:r>
            <a:r>
              <a:rPr lang="en-US" dirty="0" err="1"/>
              <a:t>main.jsp</a:t>
            </a:r>
            <a:r>
              <a:rPr lang="en-US" dirty="0"/>
              <a:t>" method = "POST"&gt;</a:t>
            </a:r>
          </a:p>
          <a:p>
            <a:pPr marL="0" indent="0">
              <a:buNone/>
            </a:pPr>
            <a:r>
              <a:rPr lang="en-US" dirty="0"/>
              <a:t>         First Name: &lt;input type = "text" name = "</a:t>
            </a:r>
            <a:r>
              <a:rPr lang="en-US" dirty="0" err="1"/>
              <a:t>first_name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     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pPr marL="0" indent="0">
              <a:buNone/>
            </a:pPr>
            <a:r>
              <a:rPr lang="en-US" dirty="0"/>
              <a:t>         Last Name: &lt;input type = "text" name = "</a:t>
            </a:r>
            <a:r>
              <a:rPr lang="en-US" dirty="0" err="1"/>
              <a:t>last_name</a:t>
            </a:r>
            <a:r>
              <a:rPr lang="en-US" dirty="0"/>
              <a:t>" /&gt;</a:t>
            </a:r>
          </a:p>
          <a:p>
            <a:pPr marL="0" indent="0">
              <a:buNone/>
            </a:pPr>
            <a:r>
              <a:rPr lang="en-US" dirty="0"/>
              <a:t>         &lt;input type = "submit" value = "Submit" /&gt;</a:t>
            </a:r>
          </a:p>
          <a:p>
            <a:pPr marL="0" indent="0">
              <a:buNone/>
            </a:pPr>
            <a:r>
              <a:rPr lang="en-US" dirty="0"/>
              <a:t>      &lt;/form&gt;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580065"/>
            <a:ext cx="6844787" cy="16521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230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JSP — </a:t>
            </a:r>
            <a:r>
              <a:rPr lang="en-US" b="1" dirty="0" smtClean="0"/>
              <a:t>JavaBeans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8772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400" dirty="0"/>
              <a:t>JavaBean - </a:t>
            </a:r>
            <a:r>
              <a:rPr lang="ru-RU" sz="3400" dirty="0" err="1"/>
              <a:t>це</a:t>
            </a:r>
            <a:r>
              <a:rPr lang="ru-RU" sz="3400" dirty="0"/>
              <a:t> </a:t>
            </a:r>
            <a:r>
              <a:rPr lang="ru-RU" sz="3400" dirty="0" err="1"/>
              <a:t>спеціально</a:t>
            </a:r>
            <a:r>
              <a:rPr lang="ru-RU" sz="3400" dirty="0"/>
              <a:t> </a:t>
            </a:r>
            <a:r>
              <a:rPr lang="ru-RU" sz="3400" dirty="0" err="1"/>
              <a:t>сконструйований</a:t>
            </a:r>
            <a:r>
              <a:rPr lang="ru-RU" sz="3400" dirty="0"/>
              <a:t> </a:t>
            </a:r>
            <a:r>
              <a:rPr lang="ru-RU" sz="3400" dirty="0" err="1"/>
              <a:t>клас</a:t>
            </a:r>
            <a:r>
              <a:rPr lang="ru-RU" sz="3400" dirty="0"/>
              <a:t> </a:t>
            </a:r>
            <a:r>
              <a:rPr lang="en-US" sz="3400" dirty="0"/>
              <a:t>Java, </a:t>
            </a:r>
            <a:r>
              <a:rPr lang="ru-RU" sz="3400" dirty="0"/>
              <a:t>написаний на </a:t>
            </a:r>
            <a:r>
              <a:rPr lang="en-US" sz="3400" dirty="0"/>
              <a:t>Java </a:t>
            </a:r>
            <a:r>
              <a:rPr lang="ru-RU" sz="3400" dirty="0"/>
              <a:t>і </a:t>
            </a:r>
            <a:r>
              <a:rPr lang="ru-RU" sz="3400" dirty="0" err="1"/>
              <a:t>закодований</a:t>
            </a:r>
            <a:r>
              <a:rPr lang="ru-RU" sz="3400" dirty="0"/>
              <a:t> у </a:t>
            </a:r>
            <a:r>
              <a:rPr lang="ru-RU" sz="3400" dirty="0" err="1"/>
              <a:t>відповідності</a:t>
            </a:r>
            <a:r>
              <a:rPr lang="ru-RU" sz="3400" dirty="0"/>
              <a:t> </a:t>
            </a:r>
            <a:r>
              <a:rPr lang="ru-RU" sz="3400" dirty="0" err="1"/>
              <a:t>зі</a:t>
            </a:r>
            <a:r>
              <a:rPr lang="ru-RU" sz="3400" dirty="0"/>
              <a:t> </a:t>
            </a:r>
            <a:r>
              <a:rPr lang="ru-RU" sz="3400" dirty="0" err="1"/>
              <a:t>специфікаціями</a:t>
            </a:r>
            <a:r>
              <a:rPr lang="ru-RU" sz="3400" dirty="0"/>
              <a:t> </a:t>
            </a:r>
            <a:r>
              <a:rPr lang="en-US" sz="3400" dirty="0"/>
              <a:t>API JavaBeans.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ru-RU" sz="3400" dirty="0" smtClean="0"/>
              <a:t>- </a:t>
            </a:r>
            <a:r>
              <a:rPr lang="ru-RU" sz="3400" dirty="0" err="1" smtClean="0"/>
              <a:t>надає</a:t>
            </a:r>
            <a:r>
              <a:rPr lang="ru-RU" sz="3400" dirty="0" smtClean="0"/>
              <a:t> </a:t>
            </a:r>
            <a:r>
              <a:rPr lang="ru-RU" sz="3400" dirty="0"/>
              <a:t>конструктор за </a:t>
            </a:r>
            <a:r>
              <a:rPr lang="ru-RU" sz="3400" dirty="0" err="1"/>
              <a:t>замовчуванням</a:t>
            </a:r>
            <a:r>
              <a:rPr lang="ru-RU" sz="3400" dirty="0"/>
              <a:t> без </a:t>
            </a:r>
            <a:r>
              <a:rPr lang="ru-RU" sz="3400" dirty="0" err="1"/>
              <a:t>аргументів</a:t>
            </a:r>
            <a:r>
              <a:rPr lang="ru-RU" sz="3400" dirty="0"/>
              <a:t>.</a:t>
            </a:r>
          </a:p>
          <a:p>
            <a:pPr marL="0" indent="0">
              <a:buNone/>
            </a:pPr>
            <a:endParaRPr lang="ru-RU" sz="2300" dirty="0"/>
          </a:p>
          <a:p>
            <a:pPr marL="0" indent="0">
              <a:buNone/>
            </a:pPr>
            <a:r>
              <a:rPr lang="ru-RU" sz="3400" dirty="0" smtClean="0"/>
              <a:t>- </a:t>
            </a:r>
            <a:r>
              <a:rPr lang="ru-RU" sz="3400" dirty="0"/>
              <a:t>повинен бути </a:t>
            </a:r>
            <a:r>
              <a:rPr lang="ru-RU" sz="3400" dirty="0" err="1" smtClean="0"/>
              <a:t>серіалізованим</a:t>
            </a:r>
            <a:r>
              <a:rPr lang="ru-RU" sz="3400" dirty="0" smtClean="0"/>
              <a:t> </a:t>
            </a:r>
            <a:r>
              <a:rPr lang="ru-RU" sz="3400" dirty="0"/>
              <a:t>і </a:t>
            </a:r>
            <a:r>
              <a:rPr lang="ru-RU" sz="3400" dirty="0" err="1"/>
              <a:t>тим</a:t>
            </a:r>
            <a:r>
              <a:rPr lang="ru-RU" sz="3400" dirty="0"/>
              <a:t>, </a:t>
            </a:r>
            <a:r>
              <a:rPr lang="ru-RU" sz="3400" dirty="0" err="1"/>
              <a:t>який</a:t>
            </a:r>
            <a:r>
              <a:rPr lang="ru-RU" sz="3400" dirty="0"/>
              <a:t> </a:t>
            </a:r>
            <a:r>
              <a:rPr lang="ru-RU" sz="3400" dirty="0" err="1"/>
              <a:t>може</a:t>
            </a:r>
            <a:r>
              <a:rPr lang="ru-RU" sz="3400" dirty="0"/>
              <a:t> </a:t>
            </a:r>
            <a:r>
              <a:rPr lang="ru-RU" sz="3400" dirty="0" err="1"/>
              <a:t>реалізовувати</a:t>
            </a:r>
            <a:r>
              <a:rPr lang="ru-RU" sz="3400" dirty="0"/>
              <a:t> </a:t>
            </a:r>
            <a:r>
              <a:rPr lang="ru-RU" sz="3400" dirty="0" err="1"/>
              <a:t>інтерфейс</a:t>
            </a:r>
            <a:r>
              <a:rPr lang="ru-RU" sz="3400" dirty="0"/>
              <a:t> </a:t>
            </a:r>
            <a:r>
              <a:rPr lang="en-US" sz="3400" dirty="0"/>
              <a:t>Serializable.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ru-RU" sz="3400" dirty="0" smtClean="0"/>
              <a:t>- </a:t>
            </a:r>
            <a:r>
              <a:rPr lang="ru-RU" sz="3400" dirty="0" err="1" smtClean="0"/>
              <a:t>може</a:t>
            </a:r>
            <a:r>
              <a:rPr lang="ru-RU" sz="3400" dirty="0" smtClean="0"/>
              <a:t> </a:t>
            </a:r>
            <a:r>
              <a:rPr lang="ru-RU" sz="3400" dirty="0" err="1"/>
              <a:t>мати</a:t>
            </a:r>
            <a:r>
              <a:rPr lang="ru-RU" sz="3400" dirty="0"/>
              <a:t> ряд </a:t>
            </a:r>
            <a:r>
              <a:rPr lang="ru-RU" sz="3400" dirty="0" err="1"/>
              <a:t>властивостей</a:t>
            </a:r>
            <a:r>
              <a:rPr lang="ru-RU" sz="3400" dirty="0"/>
              <a:t>, </a:t>
            </a:r>
            <a:r>
              <a:rPr lang="ru-RU" sz="3400" dirty="0" err="1"/>
              <a:t>які</a:t>
            </a:r>
            <a:r>
              <a:rPr lang="ru-RU" sz="3400" dirty="0"/>
              <a:t> </a:t>
            </a:r>
            <a:r>
              <a:rPr lang="ru-RU" sz="3400" dirty="0" err="1"/>
              <a:t>можуть</a:t>
            </a:r>
            <a:r>
              <a:rPr lang="ru-RU" sz="3400" dirty="0"/>
              <a:t> бути </a:t>
            </a:r>
            <a:r>
              <a:rPr lang="ru-RU" sz="3400" dirty="0" err="1"/>
              <a:t>прочитані</a:t>
            </a:r>
            <a:r>
              <a:rPr lang="ru-RU" sz="3400" dirty="0"/>
              <a:t> </a:t>
            </a:r>
            <a:r>
              <a:rPr lang="ru-RU" sz="3400" dirty="0" err="1"/>
              <a:t>або</a:t>
            </a:r>
            <a:r>
              <a:rPr lang="ru-RU" sz="3400" dirty="0"/>
              <a:t> </a:t>
            </a:r>
            <a:r>
              <a:rPr lang="ru-RU" sz="3400" dirty="0" err="1"/>
              <a:t>записані</a:t>
            </a:r>
            <a:r>
              <a:rPr lang="ru-RU" sz="3400" dirty="0"/>
              <a:t>.</a:t>
            </a:r>
          </a:p>
          <a:p>
            <a:pPr marL="0" indent="0">
              <a:buNone/>
            </a:pPr>
            <a:endParaRPr lang="ru-RU" sz="2100" dirty="0"/>
          </a:p>
          <a:p>
            <a:pPr marL="0" indent="0">
              <a:buNone/>
            </a:pPr>
            <a:r>
              <a:rPr lang="ru-RU" sz="3400" dirty="0" smtClean="0"/>
              <a:t>- </a:t>
            </a:r>
            <a:r>
              <a:rPr lang="ru-RU" sz="3400" dirty="0" err="1"/>
              <a:t>може</a:t>
            </a:r>
            <a:r>
              <a:rPr lang="ru-RU" sz="3400" dirty="0"/>
              <a:t> </a:t>
            </a:r>
            <a:r>
              <a:rPr lang="ru-RU" sz="3400" dirty="0" err="1"/>
              <a:t>мати</a:t>
            </a:r>
            <a:r>
              <a:rPr lang="ru-RU" sz="3400" dirty="0"/>
              <a:t> </a:t>
            </a:r>
            <a:r>
              <a:rPr lang="ru-RU" sz="3400" dirty="0" err="1"/>
              <a:t>кілька</a:t>
            </a:r>
            <a:r>
              <a:rPr lang="ru-RU" sz="3400" dirty="0"/>
              <a:t> </a:t>
            </a:r>
            <a:r>
              <a:rPr lang="ru-RU" sz="3400" dirty="0" err="1"/>
              <a:t>методів</a:t>
            </a:r>
            <a:r>
              <a:rPr lang="ru-RU" sz="3400" dirty="0"/>
              <a:t> </a:t>
            </a:r>
            <a:r>
              <a:rPr lang="ru-RU" sz="3400" dirty="0" smtClean="0"/>
              <a:t>«</a:t>
            </a:r>
            <a:r>
              <a:rPr lang="en-US" sz="3400" dirty="0" smtClean="0"/>
              <a:t>getter</a:t>
            </a:r>
            <a:r>
              <a:rPr lang="en-US" sz="3400" dirty="0"/>
              <a:t>» </a:t>
            </a:r>
            <a:r>
              <a:rPr lang="ru-RU" sz="3400" dirty="0"/>
              <a:t>і </a:t>
            </a:r>
            <a:r>
              <a:rPr lang="ru-RU" sz="3400" dirty="0" smtClean="0"/>
              <a:t>«</a:t>
            </a:r>
            <a:r>
              <a:rPr lang="en-US" sz="3400" dirty="0" smtClean="0"/>
              <a:t>setter</a:t>
            </a:r>
            <a:r>
              <a:rPr lang="en-US" sz="3400" dirty="0"/>
              <a:t>» </a:t>
            </a:r>
            <a:r>
              <a:rPr lang="ru-RU" sz="3400" dirty="0"/>
              <a:t>для </a:t>
            </a:r>
            <a:r>
              <a:rPr lang="ru-RU" sz="3400" dirty="0" err="1"/>
              <a:t>властивостей</a:t>
            </a:r>
            <a:r>
              <a:rPr lang="ru-RU" sz="3400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1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b="1" dirty="0" err="1" smtClean="0"/>
              <a:t>Властивості</a:t>
            </a:r>
            <a:r>
              <a:rPr lang="ru-RU" b="1" dirty="0" smtClean="0"/>
              <a:t> </a:t>
            </a:r>
            <a:r>
              <a:rPr lang="en-US" b="1" dirty="0"/>
              <a:t>JavaBeans</a:t>
            </a:r>
            <a:br>
              <a:rPr lang="en-US" b="1" dirty="0"/>
            </a:b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err="1" smtClean="0"/>
              <a:t>Властивість</a:t>
            </a:r>
            <a:r>
              <a:rPr lang="ru-RU" dirty="0" smtClean="0"/>
              <a:t> </a:t>
            </a:r>
            <a:r>
              <a:rPr lang="en-US" dirty="0"/>
              <a:t>JavaBean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іменований</a:t>
            </a:r>
            <a:r>
              <a:rPr lang="ru-RU" dirty="0"/>
              <a:t> атрибут, до 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звертатися</a:t>
            </a:r>
            <a:r>
              <a:rPr lang="ru-RU" dirty="0"/>
              <a:t>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r>
              <a:rPr lang="ru-RU" dirty="0"/>
              <a:t>. Атрибут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будь-</a:t>
            </a:r>
            <a:r>
              <a:rPr lang="ru-RU" dirty="0" err="1"/>
              <a:t>який</a:t>
            </a:r>
            <a:r>
              <a:rPr lang="ru-RU" dirty="0"/>
              <a:t> тип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en-US" dirty="0"/>
              <a:t>Java, </a:t>
            </a:r>
            <a:r>
              <a:rPr lang="ru-RU" dirty="0" err="1"/>
              <a:t>включаючи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визначаєте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Властивість</a:t>
            </a:r>
            <a:r>
              <a:rPr lang="ru-RU" dirty="0"/>
              <a:t> </a:t>
            </a:r>
            <a:r>
              <a:rPr lang="en-US" dirty="0"/>
              <a:t>JavaBean </a:t>
            </a:r>
            <a:r>
              <a:rPr lang="ru-RU" dirty="0" err="1"/>
              <a:t>може</a:t>
            </a:r>
            <a:r>
              <a:rPr lang="ru-RU" dirty="0"/>
              <a:t> бути доступно для </a:t>
            </a:r>
            <a:r>
              <a:rPr lang="ru-RU" dirty="0" err="1"/>
              <a:t>читання</a:t>
            </a:r>
            <a:r>
              <a:rPr lang="ru-RU" dirty="0"/>
              <a:t>, записи, </a:t>
            </a:r>
            <a:r>
              <a:rPr lang="ru-RU" dirty="0" err="1"/>
              <a:t>тільки</a:t>
            </a:r>
            <a:r>
              <a:rPr lang="ru-RU" dirty="0"/>
              <a:t> для </a:t>
            </a:r>
            <a:r>
              <a:rPr lang="ru-RU" dirty="0" err="1"/>
              <a:t>читання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для </a:t>
            </a:r>
            <a:r>
              <a:rPr lang="ru-RU" dirty="0" err="1"/>
              <a:t>запису</a:t>
            </a:r>
            <a:r>
              <a:rPr lang="ru-RU" dirty="0"/>
              <a:t>. Доступ до </a:t>
            </a:r>
            <a:r>
              <a:rPr lang="ru-RU" dirty="0" err="1"/>
              <a:t>властивостей</a:t>
            </a:r>
            <a:r>
              <a:rPr lang="ru-RU" dirty="0"/>
              <a:t> </a:t>
            </a:r>
            <a:r>
              <a:rPr lang="en-US" dirty="0"/>
              <a:t>JavaBean </a:t>
            </a:r>
            <a:r>
              <a:rPr lang="ru-RU" dirty="0" err="1"/>
              <a:t>здійснюється</a:t>
            </a:r>
            <a:r>
              <a:rPr lang="ru-RU" dirty="0"/>
              <a:t> через два методу в </a:t>
            </a:r>
            <a:r>
              <a:rPr lang="ru-RU" dirty="0" err="1"/>
              <a:t>класі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en-US" dirty="0"/>
              <a:t>JavaBean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Get </a:t>
            </a:r>
            <a:r>
              <a:rPr lang="en-US" b="1" dirty="0" err="1" smtClean="0"/>
              <a:t>PropertyName</a:t>
            </a:r>
            <a:r>
              <a:rPr lang="en-US" b="1" dirty="0" smtClean="0"/>
              <a:t>() -  </a:t>
            </a:r>
            <a:r>
              <a:rPr lang="ru-RU" dirty="0" err="1" smtClean="0"/>
              <a:t>Наприклад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ім'я</a:t>
            </a:r>
            <a:r>
              <a:rPr lang="ru-RU" dirty="0"/>
              <a:t> </a:t>
            </a:r>
            <a:r>
              <a:rPr lang="ru-RU" dirty="0" err="1"/>
              <a:t>властивості</a:t>
            </a:r>
            <a:r>
              <a:rPr lang="ru-RU" dirty="0"/>
              <a:t>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ru-RU" dirty="0" err="1"/>
              <a:t>ім'я</a:t>
            </a:r>
            <a:r>
              <a:rPr lang="ru-RU" dirty="0"/>
              <a:t> </a:t>
            </a:r>
            <a:r>
              <a:rPr lang="ru-RU" dirty="0" err="1"/>
              <a:t>вашого</a:t>
            </a:r>
            <a:r>
              <a:rPr lang="ru-RU" dirty="0"/>
              <a:t> методу буде </a:t>
            </a:r>
            <a:r>
              <a:rPr lang="en-US" dirty="0" err="1"/>
              <a:t>getFirstName</a:t>
            </a:r>
            <a:r>
              <a:rPr lang="en-US" dirty="0"/>
              <a:t> () </a:t>
            </a:r>
            <a:r>
              <a:rPr lang="ru-RU" dirty="0"/>
              <a:t>для </a:t>
            </a:r>
            <a:r>
              <a:rPr lang="ru-RU" dirty="0" err="1"/>
              <a:t>читання</a:t>
            </a:r>
            <a:r>
              <a:rPr lang="ru-RU" dirty="0"/>
              <a:t> </a:t>
            </a:r>
            <a:r>
              <a:rPr lang="ru-RU" dirty="0" err="1"/>
              <a:t>цієї</a:t>
            </a:r>
            <a:r>
              <a:rPr lang="ru-RU" dirty="0"/>
              <a:t> </a:t>
            </a:r>
            <a:r>
              <a:rPr lang="ru-RU" dirty="0" err="1"/>
              <a:t>властивості</a:t>
            </a:r>
            <a:r>
              <a:rPr lang="ru-RU" dirty="0"/>
              <a:t>. </a:t>
            </a:r>
            <a:r>
              <a:rPr lang="ru-RU" dirty="0" err="1"/>
              <a:t>Цей</a:t>
            </a:r>
            <a:r>
              <a:rPr lang="ru-RU" dirty="0"/>
              <a:t> метод </a:t>
            </a:r>
            <a:r>
              <a:rPr lang="ru-RU" dirty="0" err="1"/>
              <a:t>називається</a:t>
            </a:r>
            <a:r>
              <a:rPr lang="ru-RU" dirty="0"/>
              <a:t> </a:t>
            </a:r>
            <a:r>
              <a:rPr lang="ru-RU" dirty="0" smtClean="0"/>
              <a:t>«</a:t>
            </a:r>
            <a:r>
              <a:rPr lang="ru-RU" dirty="0" err="1" smtClean="0"/>
              <a:t>аксессор</a:t>
            </a:r>
            <a:r>
              <a:rPr lang="ru-RU" dirty="0" smtClean="0"/>
              <a:t>».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b="1" dirty="0" smtClean="0"/>
              <a:t>Set </a:t>
            </a:r>
            <a:r>
              <a:rPr lang="en-US" b="1" dirty="0" err="1" smtClean="0"/>
              <a:t>PropertyName</a:t>
            </a:r>
            <a:r>
              <a:rPr lang="en-US" b="1" dirty="0" smtClean="0"/>
              <a:t>() </a:t>
            </a:r>
            <a:r>
              <a:rPr lang="en-US" dirty="0" smtClean="0"/>
              <a:t>- </a:t>
            </a:r>
            <a:r>
              <a:rPr lang="ru-RU" dirty="0" err="1" smtClean="0"/>
              <a:t>Наприклад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ім'я</a:t>
            </a:r>
            <a:r>
              <a:rPr lang="ru-RU" dirty="0"/>
              <a:t> </a:t>
            </a:r>
            <a:r>
              <a:rPr lang="ru-RU" dirty="0" err="1"/>
              <a:t>властивості</a:t>
            </a:r>
            <a:r>
              <a:rPr lang="ru-RU" dirty="0"/>
              <a:t>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ru-RU" dirty="0" err="1"/>
              <a:t>ім'я</a:t>
            </a:r>
            <a:r>
              <a:rPr lang="ru-RU" dirty="0"/>
              <a:t> </a:t>
            </a:r>
            <a:r>
              <a:rPr lang="ru-RU" dirty="0" err="1"/>
              <a:t>вашого</a:t>
            </a:r>
            <a:r>
              <a:rPr lang="ru-RU" dirty="0"/>
              <a:t> методу буде </a:t>
            </a:r>
            <a:r>
              <a:rPr lang="en-US" dirty="0" err="1"/>
              <a:t>setFirstName</a:t>
            </a:r>
            <a:r>
              <a:rPr lang="en-US" dirty="0"/>
              <a:t> () </a:t>
            </a:r>
            <a:r>
              <a:rPr lang="ru-RU" dirty="0"/>
              <a:t>для </a:t>
            </a:r>
            <a:r>
              <a:rPr lang="ru-RU" dirty="0" err="1"/>
              <a:t>запису</a:t>
            </a:r>
            <a:r>
              <a:rPr lang="ru-RU" dirty="0"/>
              <a:t> </a:t>
            </a:r>
            <a:r>
              <a:rPr lang="ru-RU" dirty="0" err="1"/>
              <a:t>цієї</a:t>
            </a:r>
            <a:r>
              <a:rPr lang="ru-RU" dirty="0"/>
              <a:t> </a:t>
            </a:r>
            <a:r>
              <a:rPr lang="ru-RU" dirty="0" err="1"/>
              <a:t>властивості</a:t>
            </a:r>
            <a:r>
              <a:rPr lang="ru-RU" dirty="0"/>
              <a:t>. </a:t>
            </a:r>
            <a:r>
              <a:rPr lang="ru-RU" dirty="0" err="1"/>
              <a:t>Цей</a:t>
            </a:r>
            <a:r>
              <a:rPr lang="ru-RU" dirty="0"/>
              <a:t> метод </a:t>
            </a:r>
            <a:r>
              <a:rPr lang="ru-RU" dirty="0" err="1"/>
              <a:t>називається</a:t>
            </a:r>
            <a:r>
              <a:rPr lang="ru-RU" dirty="0"/>
              <a:t> </a:t>
            </a:r>
            <a:r>
              <a:rPr lang="ru-RU" dirty="0" smtClean="0"/>
              <a:t>«</a:t>
            </a:r>
            <a:r>
              <a:rPr lang="ru-RU" dirty="0" err="1" smtClean="0"/>
              <a:t>мутатор</a:t>
            </a:r>
            <a:r>
              <a:rPr lang="uk-UA" dirty="0" smtClean="0"/>
              <a:t>»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Атрибут </a:t>
            </a:r>
            <a:r>
              <a:rPr lang="ru-RU" dirty="0" err="1"/>
              <a:t>тільки</a:t>
            </a:r>
            <a:r>
              <a:rPr lang="ru-RU" dirty="0"/>
              <a:t> для </a:t>
            </a:r>
            <a:r>
              <a:rPr lang="ru-RU" dirty="0" err="1"/>
              <a:t>читання</a:t>
            </a:r>
            <a:r>
              <a:rPr lang="ru-RU" dirty="0"/>
              <a:t> буде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метод </a:t>
            </a:r>
            <a:r>
              <a:rPr lang="en-US" dirty="0" err="1"/>
              <a:t>getPropertyName</a:t>
            </a:r>
            <a:r>
              <a:rPr lang="en-US" dirty="0"/>
              <a:t> (), </a:t>
            </a:r>
            <a:r>
              <a:rPr lang="ru-RU" dirty="0"/>
              <a:t>а атрибут </a:t>
            </a:r>
            <a:r>
              <a:rPr lang="ru-RU" dirty="0" err="1"/>
              <a:t>тільки</a:t>
            </a:r>
            <a:r>
              <a:rPr lang="ru-RU" dirty="0"/>
              <a:t> для </a:t>
            </a:r>
            <a:r>
              <a:rPr lang="ru-RU" dirty="0" err="1"/>
              <a:t>запису</a:t>
            </a:r>
            <a:r>
              <a:rPr lang="ru-RU" dirty="0"/>
              <a:t> </a:t>
            </a:r>
            <a:r>
              <a:rPr lang="ru-RU" dirty="0" err="1"/>
              <a:t>матиме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метод </a:t>
            </a:r>
            <a:r>
              <a:rPr lang="en-US" dirty="0" err="1"/>
              <a:t>setPropertyName</a:t>
            </a:r>
            <a:r>
              <a:rPr lang="en-US" dirty="0"/>
              <a:t> 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9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Доступ к </a:t>
            </a:r>
            <a:r>
              <a:rPr lang="en-US" b="1" dirty="0"/>
              <a:t>JavaBeans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err="1"/>
              <a:t>Дія</a:t>
            </a:r>
            <a:r>
              <a:rPr lang="ru-RU" dirty="0"/>
              <a:t> </a:t>
            </a:r>
            <a:r>
              <a:rPr lang="en-US" dirty="0" err="1"/>
              <a:t>useBean</a:t>
            </a:r>
            <a:r>
              <a:rPr lang="en-US" dirty="0"/>
              <a:t> </a:t>
            </a:r>
            <a:r>
              <a:rPr lang="ru-RU" dirty="0" err="1"/>
              <a:t>оголошує</a:t>
            </a:r>
            <a:r>
              <a:rPr lang="ru-RU" dirty="0"/>
              <a:t> </a:t>
            </a:r>
            <a:r>
              <a:rPr lang="en-US" dirty="0"/>
              <a:t>JavaBean </a:t>
            </a:r>
            <a:r>
              <a:rPr lang="ru-RU" dirty="0"/>
              <a:t>для </a:t>
            </a:r>
            <a:r>
              <a:rPr lang="ru-RU" dirty="0" err="1"/>
              <a:t>використання</a:t>
            </a:r>
            <a:r>
              <a:rPr lang="ru-RU" dirty="0"/>
              <a:t> в </a:t>
            </a:r>
            <a:r>
              <a:rPr lang="en-US" dirty="0"/>
              <a:t>JSP.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оголошення</a:t>
            </a:r>
            <a:r>
              <a:rPr lang="ru-RU" dirty="0"/>
              <a:t> компонент </a:t>
            </a:r>
            <a:r>
              <a:rPr lang="ru-RU" dirty="0" err="1"/>
              <a:t>стає</a:t>
            </a:r>
            <a:r>
              <a:rPr lang="ru-RU" dirty="0"/>
              <a:t> </a:t>
            </a:r>
            <a:r>
              <a:rPr lang="ru-RU" dirty="0" err="1"/>
              <a:t>змінної</a:t>
            </a:r>
            <a:r>
              <a:rPr lang="ru-RU" dirty="0"/>
              <a:t> </a:t>
            </a:r>
            <a:r>
              <a:rPr lang="ru-RU" dirty="0" err="1"/>
              <a:t>сценарію</a:t>
            </a:r>
            <a:r>
              <a:rPr lang="ru-RU" dirty="0"/>
              <a:t>, до </a:t>
            </a:r>
            <a:r>
              <a:rPr lang="ru-RU" dirty="0" err="1"/>
              <a:t>якої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звертатися</a:t>
            </a:r>
            <a:r>
              <a:rPr lang="ru-RU" dirty="0"/>
              <a:t> як </a:t>
            </a:r>
            <a:r>
              <a:rPr lang="ru-RU" dirty="0" err="1"/>
              <a:t>елементи</a:t>
            </a:r>
            <a:r>
              <a:rPr lang="ru-RU" dirty="0"/>
              <a:t> </a:t>
            </a:r>
            <a:r>
              <a:rPr lang="ru-RU" dirty="0" err="1"/>
              <a:t>сценарію</a:t>
            </a:r>
            <a:r>
              <a:rPr lang="ru-RU" dirty="0"/>
              <a:t>, так і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призначені</a:t>
            </a:r>
            <a:r>
              <a:rPr lang="ru-RU" dirty="0"/>
              <a:t> для </a:t>
            </a:r>
            <a:r>
              <a:rPr lang="ru-RU" dirty="0" err="1"/>
              <a:t>користувача</a:t>
            </a:r>
            <a:r>
              <a:rPr lang="ru-RU" dirty="0"/>
              <a:t> теги,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використовуються</a:t>
            </a:r>
            <a:r>
              <a:rPr lang="ru-RU" dirty="0"/>
              <a:t> в </a:t>
            </a:r>
            <a:r>
              <a:rPr lang="en-US" dirty="0"/>
              <a:t>JSP. </a:t>
            </a:r>
            <a:r>
              <a:rPr lang="ru-RU" dirty="0" err="1"/>
              <a:t>Повний</a:t>
            </a:r>
            <a:r>
              <a:rPr lang="ru-RU" dirty="0"/>
              <a:t> синтаксис тега </a:t>
            </a:r>
            <a:r>
              <a:rPr lang="en-US" dirty="0" err="1" smtClean="0"/>
              <a:t>useBean</a:t>
            </a:r>
            <a:r>
              <a:rPr lang="en-US" dirty="0" smtClean="0"/>
              <a:t> </a:t>
            </a:r>
            <a:r>
              <a:rPr lang="ru-RU" dirty="0" err="1" smtClean="0"/>
              <a:t>виглядає</a:t>
            </a:r>
            <a:r>
              <a:rPr lang="ru-RU" dirty="0" smtClean="0"/>
              <a:t> </a:t>
            </a:r>
            <a:r>
              <a:rPr lang="ru-RU" dirty="0" err="1"/>
              <a:t>наступним</a:t>
            </a:r>
            <a:r>
              <a:rPr lang="ru-RU" dirty="0"/>
              <a:t> чином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jsp:useBean</a:t>
            </a:r>
            <a:r>
              <a:rPr lang="en-US" dirty="0"/>
              <a:t> id = "bean's name" scope = "bean's scope" </a:t>
            </a:r>
            <a:r>
              <a:rPr lang="en-US" dirty="0" err="1"/>
              <a:t>typeSpec</a:t>
            </a:r>
            <a:r>
              <a:rPr lang="en-US" dirty="0" smtClean="0"/>
              <a:t>/&gt;</a:t>
            </a:r>
            <a:endParaRPr lang="uk-UA" dirty="0" smtClean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/>
              <a:t>Тут значення для атрибута області можуть бути сторінкою, запитом, сеансом або додатком в залежності від ваших вимог. Значенням атрибута </a:t>
            </a:r>
            <a:r>
              <a:rPr lang="en-US" dirty="0"/>
              <a:t>id </a:t>
            </a:r>
            <a:r>
              <a:rPr lang="uk-UA" dirty="0"/>
              <a:t>може бути будь-яке значення, якщо воно є унікальним ім'ям серед інших оголошень </a:t>
            </a:r>
            <a:r>
              <a:rPr lang="en-US" dirty="0" err="1"/>
              <a:t>useBean</a:t>
            </a:r>
            <a:r>
              <a:rPr lang="en-US" dirty="0"/>
              <a:t> </a:t>
            </a:r>
            <a:r>
              <a:rPr lang="uk-UA" dirty="0"/>
              <a:t>в тій же </a:t>
            </a:r>
            <a:r>
              <a:rPr lang="en-US" dirty="0"/>
              <a:t>JSP.</a:t>
            </a:r>
            <a:endParaRPr lang="uk-UA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60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Приклад </a:t>
            </a:r>
            <a:r>
              <a:rPr lang="ru-RU" b="1" dirty="0" err="1" smtClean="0"/>
              <a:t>використання</a:t>
            </a:r>
            <a:r>
              <a:rPr lang="ru-RU" b="1" dirty="0" smtClean="0"/>
              <a:t> </a:t>
            </a:r>
            <a:r>
              <a:rPr lang="ru-RU" b="1" dirty="0" err="1" smtClean="0"/>
              <a:t>дії</a:t>
            </a:r>
            <a:r>
              <a:rPr lang="ru-RU" b="1" dirty="0" smtClean="0"/>
              <a:t> </a:t>
            </a:r>
            <a:r>
              <a:rPr lang="ru-RU" b="1" dirty="0" err="1"/>
              <a:t>useBean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 &lt;head&gt;</a:t>
            </a:r>
          </a:p>
          <a:p>
            <a:pPr marL="0" indent="0">
              <a:buNone/>
            </a:pPr>
            <a:r>
              <a:rPr lang="en-US" dirty="0"/>
              <a:t>      &lt;title&gt;</a:t>
            </a:r>
            <a:r>
              <a:rPr lang="en-US" dirty="0" err="1"/>
              <a:t>useBean</a:t>
            </a:r>
            <a:r>
              <a:rPr lang="en-US" dirty="0"/>
              <a:t> Example&lt;/title&gt;</a:t>
            </a:r>
          </a:p>
          <a:p>
            <a:pPr marL="0" indent="0">
              <a:buNone/>
            </a:pPr>
            <a:r>
              <a:rPr lang="en-US" dirty="0"/>
              <a:t>   &lt;/head&gt;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&lt;body&gt;</a:t>
            </a:r>
          </a:p>
          <a:p>
            <a:pPr marL="0" indent="0">
              <a:buNone/>
            </a:pPr>
            <a:r>
              <a:rPr lang="en-US" dirty="0"/>
              <a:t>      &lt;</a:t>
            </a:r>
            <a:r>
              <a:rPr lang="en-US" dirty="0" err="1"/>
              <a:t>jsp:useBean</a:t>
            </a:r>
            <a:r>
              <a:rPr lang="en-US" dirty="0"/>
              <a:t> id = "date" class = "</a:t>
            </a:r>
            <a:r>
              <a:rPr lang="en-US" dirty="0" err="1"/>
              <a:t>java.util.Date</a:t>
            </a:r>
            <a:r>
              <a:rPr lang="en-US" dirty="0"/>
              <a:t>" /&gt; </a:t>
            </a:r>
          </a:p>
          <a:p>
            <a:pPr marL="0" indent="0">
              <a:buNone/>
            </a:pPr>
            <a:r>
              <a:rPr lang="en-US" dirty="0"/>
              <a:t>      &lt;p&gt;The date/time is &lt;%= date %&gt;</a:t>
            </a:r>
          </a:p>
          <a:p>
            <a:pPr marL="0" indent="0">
              <a:buNone/>
            </a:pPr>
            <a:r>
              <a:rPr lang="en-US" dirty="0"/>
              <a:t>   &lt;/body&gt;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smtClean="0"/>
              <a:t>html&gt;</a:t>
            </a:r>
            <a:endParaRPr lang="uk-UA" dirty="0" smtClean="0"/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r>
              <a:rPr lang="ru-RU" dirty="0"/>
              <a:t>Ви </a:t>
            </a:r>
            <a:r>
              <a:rPr lang="ru-RU" dirty="0" err="1"/>
              <a:t>отримаєте</a:t>
            </a:r>
            <a:r>
              <a:rPr lang="ru-RU" dirty="0"/>
              <a:t> </a:t>
            </a:r>
            <a:r>
              <a:rPr lang="ru-RU" dirty="0" err="1"/>
              <a:t>наступний</a:t>
            </a:r>
            <a:r>
              <a:rPr lang="ru-RU" dirty="0"/>
              <a:t> результат - </a:t>
            </a:r>
            <a:r>
              <a:rPr lang="ru-RU" dirty="0" smtClean="0"/>
              <a:t>-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The date/time is Thu </a:t>
            </a:r>
            <a:r>
              <a:rPr lang="en-US" b="1" dirty="0" smtClean="0">
                <a:solidFill>
                  <a:srgbClr val="002060"/>
                </a:solidFill>
              </a:rPr>
              <a:t>May 06 1</a:t>
            </a:r>
            <a:r>
              <a:rPr lang="uk-UA" b="1" dirty="0" smtClean="0">
                <a:solidFill>
                  <a:srgbClr val="002060"/>
                </a:solidFill>
              </a:rPr>
              <a:t>0</a:t>
            </a:r>
            <a:r>
              <a:rPr lang="en-US" b="1" dirty="0" smtClean="0">
                <a:solidFill>
                  <a:srgbClr val="002060"/>
                </a:solidFill>
              </a:rPr>
              <a:t>:</a:t>
            </a:r>
            <a:r>
              <a:rPr lang="uk-UA" b="1" dirty="0" smtClean="0">
                <a:solidFill>
                  <a:srgbClr val="002060"/>
                </a:solidFill>
              </a:rPr>
              <a:t>3</a:t>
            </a:r>
            <a:r>
              <a:rPr lang="en-US" b="1" dirty="0" smtClean="0">
                <a:solidFill>
                  <a:srgbClr val="002060"/>
                </a:solidFill>
              </a:rPr>
              <a:t>8:11 </a:t>
            </a:r>
            <a:r>
              <a:rPr lang="en-US" b="1" dirty="0">
                <a:solidFill>
                  <a:srgbClr val="002060"/>
                </a:solidFill>
              </a:rPr>
              <a:t>GST </a:t>
            </a:r>
            <a:r>
              <a:rPr lang="en-US" b="1" dirty="0" smtClean="0">
                <a:solidFill>
                  <a:srgbClr val="002060"/>
                </a:solidFill>
              </a:rPr>
              <a:t>20</a:t>
            </a:r>
            <a:r>
              <a:rPr lang="uk-UA" b="1" dirty="0" smtClean="0">
                <a:solidFill>
                  <a:srgbClr val="002060"/>
                </a:solidFill>
              </a:rPr>
              <a:t>21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endParaRPr lang="ru-RU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35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Доступ до </a:t>
            </a:r>
            <a:r>
              <a:rPr lang="ru-RU" b="1" dirty="0" err="1"/>
              <a:t>властивостей</a:t>
            </a:r>
            <a:r>
              <a:rPr lang="ru-RU" b="1" dirty="0"/>
              <a:t> </a:t>
            </a:r>
            <a:r>
              <a:rPr lang="en-US" b="1" dirty="0"/>
              <a:t>JavaBeans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08720"/>
            <a:ext cx="8964488" cy="58326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err="1"/>
              <a:t>Поряд</a:t>
            </a:r>
            <a:r>
              <a:rPr lang="ru-RU" dirty="0"/>
              <a:t> з </a:t>
            </a:r>
            <a:r>
              <a:rPr lang="ru-RU" dirty="0" err="1"/>
              <a:t>дією</a:t>
            </a:r>
            <a:r>
              <a:rPr lang="ru-RU" dirty="0"/>
              <a:t> &lt;</a:t>
            </a:r>
            <a:r>
              <a:rPr lang="en-US" dirty="0" err="1"/>
              <a:t>jsp</a:t>
            </a:r>
            <a:r>
              <a:rPr lang="en-US" dirty="0"/>
              <a:t>: </a:t>
            </a:r>
            <a:r>
              <a:rPr lang="en-US" dirty="0" err="1"/>
              <a:t>useBean</a:t>
            </a:r>
            <a:r>
              <a:rPr lang="en-US" dirty="0"/>
              <a:t> ...&gt; </a:t>
            </a:r>
            <a:r>
              <a:rPr lang="ru-RU" dirty="0" err="1"/>
              <a:t>ви</a:t>
            </a:r>
            <a:r>
              <a:rPr lang="ru-RU" dirty="0"/>
              <a:t> можете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дію</a:t>
            </a:r>
            <a:r>
              <a:rPr lang="ru-RU" dirty="0"/>
              <a:t> &lt;</a:t>
            </a:r>
            <a:r>
              <a:rPr lang="en-US" dirty="0" err="1"/>
              <a:t>jsp</a:t>
            </a:r>
            <a:r>
              <a:rPr lang="en-US" dirty="0"/>
              <a:t>: </a:t>
            </a:r>
            <a:r>
              <a:rPr lang="en-US" dirty="0" err="1"/>
              <a:t>getProperty</a:t>
            </a:r>
            <a:r>
              <a:rPr lang="en-US" dirty="0"/>
              <a:t> /&gt;, </a:t>
            </a:r>
            <a:r>
              <a:rPr lang="ru-RU" dirty="0" err="1"/>
              <a:t>щоб</a:t>
            </a:r>
            <a:r>
              <a:rPr lang="ru-RU" dirty="0"/>
              <a:t> перейти до </a:t>
            </a:r>
            <a:r>
              <a:rPr lang="ru-RU" dirty="0" err="1"/>
              <a:t>методів</a:t>
            </a:r>
            <a:r>
              <a:rPr lang="ru-RU" dirty="0"/>
              <a:t> </a:t>
            </a:r>
            <a:r>
              <a:rPr lang="en-US" dirty="0"/>
              <a:t>get </a:t>
            </a:r>
            <a:r>
              <a:rPr lang="ru-RU" dirty="0"/>
              <a:t>і </a:t>
            </a:r>
            <a:r>
              <a:rPr lang="ru-RU" dirty="0" err="1"/>
              <a:t>дію</a:t>
            </a:r>
            <a:r>
              <a:rPr lang="ru-RU" dirty="0"/>
              <a:t> &lt;</a:t>
            </a:r>
            <a:r>
              <a:rPr lang="en-US" dirty="0" err="1"/>
              <a:t>jsp</a:t>
            </a:r>
            <a:r>
              <a:rPr lang="en-US" dirty="0"/>
              <a:t>: </a:t>
            </a:r>
            <a:r>
              <a:rPr lang="en-US" dirty="0" err="1"/>
              <a:t>setProperty</a:t>
            </a:r>
            <a:r>
              <a:rPr lang="en-US" dirty="0"/>
              <a:t> /&gt;, </a:t>
            </a:r>
            <a:r>
              <a:rPr lang="ru-RU" dirty="0" err="1"/>
              <a:t>щоб</a:t>
            </a:r>
            <a:r>
              <a:rPr lang="ru-RU" dirty="0"/>
              <a:t> перейти до </a:t>
            </a:r>
            <a:r>
              <a:rPr lang="ru-RU" dirty="0" err="1"/>
              <a:t>методів</a:t>
            </a:r>
            <a:r>
              <a:rPr lang="ru-RU" dirty="0"/>
              <a:t> </a:t>
            </a:r>
            <a:r>
              <a:rPr lang="en-US" dirty="0"/>
              <a:t>set.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&lt;</a:t>
            </a:r>
            <a:r>
              <a:rPr lang="en-US" dirty="0" err="1">
                <a:solidFill>
                  <a:srgbClr val="002060"/>
                </a:solidFill>
              </a:rPr>
              <a:t>jsp:useBean</a:t>
            </a:r>
            <a:r>
              <a:rPr lang="en-US" dirty="0">
                <a:solidFill>
                  <a:srgbClr val="002060"/>
                </a:solidFill>
              </a:rPr>
              <a:t> id = "id" class = "bean's class" scope = "bean's scope"&gt;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&lt;</a:t>
            </a:r>
            <a:r>
              <a:rPr lang="en-US" dirty="0" err="1">
                <a:solidFill>
                  <a:srgbClr val="002060"/>
                </a:solidFill>
              </a:rPr>
              <a:t>jsp:setProperty</a:t>
            </a:r>
            <a:r>
              <a:rPr lang="en-US" dirty="0">
                <a:solidFill>
                  <a:srgbClr val="002060"/>
                </a:solidFill>
              </a:rPr>
              <a:t> name = "bean's id" property = "property name" 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value = "value"/&gt;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&lt;</a:t>
            </a:r>
            <a:r>
              <a:rPr lang="en-US" dirty="0" err="1">
                <a:solidFill>
                  <a:srgbClr val="002060"/>
                </a:solidFill>
              </a:rPr>
              <a:t>jsp:getProperty</a:t>
            </a:r>
            <a:r>
              <a:rPr lang="en-US" dirty="0">
                <a:solidFill>
                  <a:srgbClr val="002060"/>
                </a:solidFill>
              </a:rPr>
              <a:t> name = "bean's id" property = "property name"/&gt;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...........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&lt;/</a:t>
            </a:r>
            <a:r>
              <a:rPr lang="en-US" dirty="0" err="1">
                <a:solidFill>
                  <a:srgbClr val="002060"/>
                </a:solidFill>
              </a:rPr>
              <a:t>jsp:useBean</a:t>
            </a:r>
            <a:r>
              <a:rPr lang="en-US" dirty="0" smtClean="0">
                <a:solidFill>
                  <a:srgbClr val="002060"/>
                </a:solidFill>
              </a:rPr>
              <a:t>&gt;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Атрибут </a:t>
            </a:r>
            <a:r>
              <a:rPr lang="en-US" dirty="0"/>
              <a:t>name </a:t>
            </a:r>
            <a:r>
              <a:rPr lang="ru-RU" dirty="0" err="1"/>
              <a:t>посилається</a:t>
            </a:r>
            <a:r>
              <a:rPr lang="ru-RU" dirty="0"/>
              <a:t> на </a:t>
            </a:r>
            <a:r>
              <a:rPr lang="ru-RU" dirty="0" err="1"/>
              <a:t>ідентифікатор</a:t>
            </a:r>
            <a:r>
              <a:rPr lang="ru-RU" dirty="0"/>
              <a:t> </a:t>
            </a:r>
            <a:r>
              <a:rPr lang="en-US" dirty="0"/>
              <a:t>JavaBean, </a:t>
            </a:r>
            <a:r>
              <a:rPr lang="ru-RU" dirty="0" err="1"/>
              <a:t>раніше</a:t>
            </a:r>
            <a:r>
              <a:rPr lang="ru-RU" dirty="0"/>
              <a:t> введений в </a:t>
            </a:r>
            <a:r>
              <a:rPr lang="en-US" dirty="0"/>
              <a:t>JSP </a:t>
            </a:r>
            <a:r>
              <a:rPr lang="ru-RU" dirty="0"/>
              <a:t>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дії</a:t>
            </a:r>
            <a:r>
              <a:rPr lang="ru-RU" dirty="0"/>
              <a:t> </a:t>
            </a:r>
            <a:r>
              <a:rPr lang="en-US" dirty="0" err="1"/>
              <a:t>useBean</a:t>
            </a:r>
            <a:r>
              <a:rPr lang="en-US" dirty="0"/>
              <a:t>. </a:t>
            </a:r>
            <a:r>
              <a:rPr lang="ru-RU" dirty="0"/>
              <a:t>Атрибут </a:t>
            </a:r>
            <a:r>
              <a:rPr lang="ru-RU" dirty="0" err="1"/>
              <a:t>властивості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ім'я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 </a:t>
            </a:r>
            <a:r>
              <a:rPr lang="en-US" dirty="0"/>
              <a:t>get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en-US" dirty="0"/>
              <a:t>set,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</a:t>
            </a:r>
            <a:r>
              <a:rPr lang="ru-RU" dirty="0" err="1"/>
              <a:t>викликані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874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204864"/>
            <a:ext cx="8229600" cy="1143000"/>
          </a:xfrm>
        </p:spPr>
        <p:txBody>
          <a:bodyPr/>
          <a:lstStyle/>
          <a:p>
            <a:r>
              <a:rPr lang="ru-RU" dirty="0" err="1" smtClean="0"/>
              <a:t>Дякую</a:t>
            </a:r>
            <a:r>
              <a:rPr lang="ru-RU" dirty="0" smtClean="0"/>
              <a:t> за </a:t>
            </a:r>
            <a:r>
              <a:rPr lang="ru-RU" dirty="0" err="1" smtClean="0"/>
              <a:t>увагу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29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b="1" dirty="0" err="1"/>
              <a:t>Навіщо</a:t>
            </a:r>
            <a:r>
              <a:rPr lang="ru-RU" b="1" dirty="0"/>
              <a:t> </a:t>
            </a:r>
            <a:r>
              <a:rPr lang="ru-RU" b="1" dirty="0" err="1"/>
              <a:t>використовувати</a:t>
            </a:r>
            <a:r>
              <a:rPr lang="ru-RU" b="1" dirty="0"/>
              <a:t> </a:t>
            </a:r>
            <a:r>
              <a:rPr lang="en-US" b="1" dirty="0"/>
              <a:t>JSP?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24744"/>
            <a:ext cx="8435280" cy="5141168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/>
              <a:t>Продуктивність</a:t>
            </a:r>
            <a:r>
              <a:rPr lang="ru-RU" dirty="0"/>
              <a:t> </a:t>
            </a:r>
            <a:r>
              <a:rPr lang="ru-RU" dirty="0" err="1"/>
              <a:t>значно</a:t>
            </a:r>
            <a:r>
              <a:rPr lang="ru-RU" dirty="0"/>
              <a:t> </a:t>
            </a:r>
            <a:r>
              <a:rPr lang="ru-RU" dirty="0" err="1"/>
              <a:t>вище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en-US" dirty="0"/>
              <a:t>JSP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вбудовувати</a:t>
            </a:r>
            <a:r>
              <a:rPr lang="ru-RU" dirty="0"/>
              <a:t> </a:t>
            </a:r>
            <a:r>
              <a:rPr lang="ru-RU" dirty="0" err="1"/>
              <a:t>динамічні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в </a:t>
            </a:r>
            <a:r>
              <a:rPr lang="ru-RU" dirty="0" err="1"/>
              <a:t>самі</a:t>
            </a:r>
            <a:r>
              <a:rPr lang="ru-RU" dirty="0"/>
              <a:t> </a:t>
            </a:r>
            <a:r>
              <a:rPr lang="ru-RU" dirty="0" err="1"/>
              <a:t>сторінки</a:t>
            </a:r>
            <a:r>
              <a:rPr lang="ru-RU" dirty="0"/>
              <a:t> </a:t>
            </a:r>
            <a:r>
              <a:rPr lang="en-US" dirty="0"/>
              <a:t>HTML, </a:t>
            </a:r>
            <a:r>
              <a:rPr lang="ru-RU" dirty="0"/>
              <a:t>а не в </a:t>
            </a:r>
            <a:r>
              <a:rPr lang="ru-RU" dirty="0" err="1"/>
              <a:t>окремі</a:t>
            </a:r>
            <a:r>
              <a:rPr lang="ru-RU" dirty="0"/>
              <a:t> </a:t>
            </a:r>
            <a:r>
              <a:rPr lang="ru-RU" dirty="0" err="1"/>
              <a:t>файли</a:t>
            </a:r>
            <a:r>
              <a:rPr lang="ru-RU" dirty="0"/>
              <a:t> </a:t>
            </a:r>
            <a:r>
              <a:rPr lang="en-US" dirty="0"/>
              <a:t>CGI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 smtClean="0"/>
              <a:t>JSP </a:t>
            </a:r>
            <a:r>
              <a:rPr lang="ru-RU" dirty="0" err="1"/>
              <a:t>завжди</a:t>
            </a:r>
            <a:r>
              <a:rPr lang="ru-RU" dirty="0"/>
              <a:t> </a:t>
            </a:r>
            <a:r>
              <a:rPr lang="ru-RU" dirty="0" err="1"/>
              <a:t>компілюється</a:t>
            </a:r>
            <a:r>
              <a:rPr lang="ru-RU" dirty="0"/>
              <a:t> перед </a:t>
            </a:r>
            <a:r>
              <a:rPr lang="ru-RU" dirty="0" err="1"/>
              <a:t>обробкою</a:t>
            </a:r>
            <a:r>
              <a:rPr lang="ru-RU" dirty="0"/>
              <a:t> сервером, на </a:t>
            </a:r>
            <a:r>
              <a:rPr lang="ru-RU" dirty="0" err="1"/>
              <a:t>відміну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en-US" dirty="0"/>
              <a:t>CGI / Perl,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вимагає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сервер </a:t>
            </a:r>
            <a:r>
              <a:rPr lang="ru-RU" dirty="0" err="1"/>
              <a:t>завантажував</a:t>
            </a:r>
            <a:r>
              <a:rPr lang="ru-RU" dirty="0"/>
              <a:t> </a:t>
            </a:r>
            <a:r>
              <a:rPr lang="ru-RU" dirty="0" err="1"/>
              <a:t>інтерпретатор</a:t>
            </a:r>
            <a:r>
              <a:rPr lang="ru-RU" dirty="0"/>
              <a:t> </a:t>
            </a:r>
            <a:r>
              <a:rPr lang="ru-RU" dirty="0" smtClean="0"/>
              <a:t>та ц</a:t>
            </a:r>
            <a:r>
              <a:rPr lang="uk-UA" dirty="0" smtClean="0"/>
              <a:t>і</a:t>
            </a:r>
            <a:r>
              <a:rPr lang="ru-RU" dirty="0" err="1" smtClean="0"/>
              <a:t>льовий</a:t>
            </a:r>
            <a:r>
              <a:rPr lang="ru-RU" dirty="0" smtClean="0"/>
              <a:t> </a:t>
            </a:r>
            <a:r>
              <a:rPr lang="ru-RU" dirty="0"/>
              <a:t>скрипт </a:t>
            </a:r>
            <a:r>
              <a:rPr lang="ru-RU" dirty="0" err="1"/>
              <a:t>кожен</a:t>
            </a:r>
            <a:r>
              <a:rPr lang="ru-RU" dirty="0"/>
              <a:t> раз, коли </a:t>
            </a:r>
            <a:r>
              <a:rPr lang="ru-RU" dirty="0" err="1"/>
              <a:t>запитується</a:t>
            </a:r>
            <a:r>
              <a:rPr lang="ru-RU" dirty="0"/>
              <a:t> </a:t>
            </a:r>
            <a:r>
              <a:rPr lang="ru-RU" dirty="0" err="1"/>
              <a:t>сторінка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Сторінки</a:t>
            </a:r>
            <a:r>
              <a:rPr lang="ru-RU" dirty="0" smtClean="0"/>
              <a:t> </a:t>
            </a:r>
            <a:r>
              <a:rPr lang="en-US" dirty="0" err="1"/>
              <a:t>JavaServer</a:t>
            </a:r>
            <a:r>
              <a:rPr lang="en-US" dirty="0"/>
              <a:t> </a:t>
            </a:r>
            <a:r>
              <a:rPr lang="ru-RU" dirty="0" err="1"/>
              <a:t>побудовані</a:t>
            </a:r>
            <a:r>
              <a:rPr lang="ru-RU" dirty="0"/>
              <a:t> поверх </a:t>
            </a:r>
            <a:r>
              <a:rPr lang="en-US" dirty="0"/>
              <a:t>API </a:t>
            </a:r>
            <a:r>
              <a:rPr lang="ru-RU" dirty="0" err="1"/>
              <a:t>сервлетів</a:t>
            </a:r>
            <a:r>
              <a:rPr lang="ru-RU" dirty="0"/>
              <a:t> </a:t>
            </a:r>
            <a:r>
              <a:rPr lang="en-US" dirty="0"/>
              <a:t>Java, </a:t>
            </a:r>
            <a:r>
              <a:rPr lang="ru-RU" dirty="0"/>
              <a:t>тому, як і </a:t>
            </a:r>
            <a:r>
              <a:rPr lang="ru-RU" dirty="0" err="1"/>
              <a:t>сервлети</a:t>
            </a:r>
            <a:r>
              <a:rPr lang="ru-RU" dirty="0"/>
              <a:t>, </a:t>
            </a:r>
            <a:r>
              <a:rPr lang="en-US" dirty="0"/>
              <a:t>JSP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доступ до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потужним</a:t>
            </a:r>
            <a:r>
              <a:rPr lang="ru-RU" dirty="0"/>
              <a:t> </a:t>
            </a:r>
            <a:r>
              <a:rPr lang="en-US" dirty="0"/>
              <a:t>API-</a:t>
            </a:r>
            <a:r>
              <a:rPr lang="ru-RU" dirty="0" err="1"/>
              <a:t>інтерфейсів</a:t>
            </a:r>
            <a:r>
              <a:rPr lang="ru-RU" dirty="0"/>
              <a:t> </a:t>
            </a:r>
            <a:r>
              <a:rPr lang="en-US" dirty="0"/>
              <a:t>Enterprise Java, </a:t>
            </a:r>
            <a:r>
              <a:rPr lang="ru-RU" dirty="0" err="1"/>
              <a:t>включаючи</a:t>
            </a:r>
            <a:r>
              <a:rPr lang="ru-RU" dirty="0"/>
              <a:t> </a:t>
            </a:r>
            <a:r>
              <a:rPr lang="en-US" dirty="0"/>
              <a:t>JDBC, JNDI, EJB, JAXP </a:t>
            </a:r>
            <a:r>
              <a:rPr lang="ru-RU" dirty="0"/>
              <a:t>і т. </a:t>
            </a:r>
            <a:r>
              <a:rPr lang="ru-RU" dirty="0" smtClean="0"/>
              <a:t>д.</a:t>
            </a:r>
          </a:p>
          <a:p>
            <a:r>
              <a:rPr lang="ru-RU" dirty="0" err="1" smtClean="0"/>
              <a:t>Сторінки</a:t>
            </a:r>
            <a:r>
              <a:rPr lang="ru-RU" dirty="0" smtClean="0"/>
              <a:t> </a:t>
            </a:r>
            <a:r>
              <a:rPr lang="en-US" dirty="0"/>
              <a:t>JSP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використовуватися</a:t>
            </a:r>
            <a:r>
              <a:rPr lang="ru-RU" dirty="0"/>
              <a:t> в </a:t>
            </a:r>
            <a:r>
              <a:rPr lang="ru-RU" dirty="0" err="1"/>
              <a:t>поєднанні</a:t>
            </a:r>
            <a:r>
              <a:rPr lang="ru-RU" dirty="0"/>
              <a:t> з </a:t>
            </a:r>
            <a:r>
              <a:rPr lang="ru-RU" dirty="0" err="1"/>
              <a:t>Сервлетами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обробляють</a:t>
            </a:r>
            <a:r>
              <a:rPr lang="ru-RU" dirty="0"/>
              <a:t> </a:t>
            </a:r>
            <a:r>
              <a:rPr lang="ru-RU" dirty="0" err="1"/>
              <a:t>бізнес-логіку</a:t>
            </a:r>
            <a:r>
              <a:rPr lang="ru-RU" dirty="0"/>
              <a:t>, модель, </a:t>
            </a:r>
            <a:r>
              <a:rPr lang="ru-RU" dirty="0" err="1"/>
              <a:t>підтримувану</a:t>
            </a:r>
            <a:r>
              <a:rPr lang="ru-RU" dirty="0"/>
              <a:t> </a:t>
            </a:r>
            <a:r>
              <a:rPr lang="ru-RU" dirty="0" err="1"/>
              <a:t>механізмами</a:t>
            </a:r>
            <a:r>
              <a:rPr lang="ru-RU" dirty="0"/>
              <a:t> </a:t>
            </a:r>
            <a:r>
              <a:rPr lang="ru-RU" dirty="0" err="1"/>
              <a:t>шаблонів</a:t>
            </a:r>
            <a:r>
              <a:rPr lang="ru-RU" dirty="0"/>
              <a:t> </a:t>
            </a:r>
            <a:r>
              <a:rPr lang="ru-RU" dirty="0" err="1"/>
              <a:t>сервлетів</a:t>
            </a:r>
            <a:r>
              <a:rPr lang="ru-RU" dirty="0"/>
              <a:t> </a:t>
            </a:r>
            <a:r>
              <a:rPr lang="en-US" dirty="0"/>
              <a:t>Java.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066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08520" y="44624"/>
            <a:ext cx="9036496" cy="63408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 JSP </a:t>
            </a:r>
            <a:r>
              <a:rPr lang="ru-RU" b="1" dirty="0"/>
              <a:t>в </a:t>
            </a:r>
            <a:r>
              <a:rPr lang="ru-RU" b="1" dirty="0" err="1"/>
              <a:t>порівнянні</a:t>
            </a:r>
            <a:r>
              <a:rPr lang="ru-RU" b="1" dirty="0"/>
              <a:t> з </a:t>
            </a:r>
            <a:r>
              <a:rPr lang="ru-RU" b="1" dirty="0" err="1" smtClean="0"/>
              <a:t>ін</a:t>
            </a:r>
            <a:r>
              <a:rPr lang="ru-RU" b="1" dirty="0" smtClean="0"/>
              <a:t>. </a:t>
            </a:r>
            <a:r>
              <a:rPr lang="ru-RU" b="1" dirty="0" err="1" smtClean="0"/>
              <a:t>технологіями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964488" cy="59766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i="1" dirty="0" smtClean="0"/>
              <a:t>- </a:t>
            </a:r>
            <a:r>
              <a:rPr lang="ru-RU" b="1" i="1" dirty="0" err="1" smtClean="0"/>
              <a:t>проти</a:t>
            </a:r>
            <a:r>
              <a:rPr lang="ru-RU" b="1" i="1" dirty="0" smtClean="0"/>
              <a:t> </a:t>
            </a:r>
            <a:r>
              <a:rPr lang="ru-RU" b="1" i="1" dirty="0" err="1"/>
              <a:t>активних</a:t>
            </a:r>
            <a:r>
              <a:rPr lang="ru-RU" b="1" i="1" dirty="0"/>
              <a:t> </a:t>
            </a:r>
            <a:r>
              <a:rPr lang="ru-RU" b="1" i="1" dirty="0" err="1"/>
              <a:t>серверних</a:t>
            </a:r>
            <a:r>
              <a:rPr lang="ru-RU" b="1" i="1" dirty="0"/>
              <a:t> </a:t>
            </a:r>
            <a:r>
              <a:rPr lang="ru-RU" b="1" i="1" dirty="0" err="1"/>
              <a:t>сторінок</a:t>
            </a:r>
            <a:r>
              <a:rPr lang="ru-RU" b="1" i="1" dirty="0"/>
              <a:t> (</a:t>
            </a:r>
            <a:r>
              <a:rPr lang="en-US" b="1" i="1" dirty="0"/>
              <a:t>ASP</a:t>
            </a:r>
            <a:r>
              <a:rPr lang="en-US" b="1" i="1" dirty="0" smtClean="0"/>
              <a:t>)</a:t>
            </a:r>
            <a:r>
              <a:rPr lang="uk-UA" b="1" i="1" dirty="0" smtClean="0"/>
              <a:t>:</a:t>
            </a:r>
            <a:endParaRPr lang="en-US" b="1" i="1" dirty="0"/>
          </a:p>
          <a:p>
            <a:pPr marL="0" indent="0">
              <a:buNone/>
            </a:pPr>
            <a:r>
              <a:rPr lang="ru-RU" dirty="0" err="1"/>
              <a:t>Переваги</a:t>
            </a:r>
            <a:r>
              <a:rPr lang="ru-RU" dirty="0"/>
              <a:t> </a:t>
            </a:r>
            <a:r>
              <a:rPr lang="en-US" dirty="0"/>
              <a:t>JSP </a:t>
            </a:r>
            <a:r>
              <a:rPr lang="ru-RU" dirty="0" err="1"/>
              <a:t>двоякі</a:t>
            </a:r>
            <a:r>
              <a:rPr lang="ru-RU" dirty="0"/>
              <a:t>. </a:t>
            </a:r>
            <a:r>
              <a:rPr lang="ru-RU" dirty="0" err="1"/>
              <a:t>По-перше</a:t>
            </a:r>
            <a:r>
              <a:rPr lang="ru-RU" dirty="0"/>
              <a:t>, </a:t>
            </a:r>
            <a:r>
              <a:rPr lang="ru-RU" dirty="0" err="1"/>
              <a:t>динамічна</a:t>
            </a:r>
            <a:r>
              <a:rPr lang="ru-RU" dirty="0"/>
              <a:t> </a:t>
            </a:r>
            <a:r>
              <a:rPr lang="ru-RU" dirty="0" err="1"/>
              <a:t>частина</a:t>
            </a:r>
            <a:r>
              <a:rPr lang="ru-RU" dirty="0"/>
              <a:t> написана на </a:t>
            </a:r>
            <a:r>
              <a:rPr lang="en-US" dirty="0"/>
              <a:t>Java, </a:t>
            </a:r>
            <a:r>
              <a:rPr lang="ru-RU" dirty="0"/>
              <a:t>а не на </a:t>
            </a:r>
            <a:r>
              <a:rPr lang="en-US" dirty="0"/>
              <a:t>Visual Basic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іншою</a:t>
            </a:r>
            <a:r>
              <a:rPr lang="ru-RU" dirty="0"/>
              <a:t> </a:t>
            </a:r>
            <a:r>
              <a:rPr lang="ru-RU" dirty="0" err="1"/>
              <a:t>мовою</a:t>
            </a:r>
            <a:r>
              <a:rPr lang="ru-RU" dirty="0"/>
              <a:t>, </a:t>
            </a:r>
            <a:r>
              <a:rPr lang="ru-RU" dirty="0" err="1"/>
              <a:t>специфічному</a:t>
            </a:r>
            <a:r>
              <a:rPr lang="ru-RU" dirty="0"/>
              <a:t> для </a:t>
            </a:r>
            <a:r>
              <a:rPr lang="en-US" dirty="0"/>
              <a:t>MS, </a:t>
            </a:r>
            <a:r>
              <a:rPr lang="ru-RU" dirty="0"/>
              <a:t>тому вона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потужна</a:t>
            </a:r>
            <a:r>
              <a:rPr lang="ru-RU" dirty="0"/>
              <a:t> і проста у </a:t>
            </a:r>
            <a:r>
              <a:rPr lang="ru-RU" dirty="0" err="1"/>
              <a:t>використанні</a:t>
            </a:r>
            <a:r>
              <a:rPr lang="ru-RU" dirty="0"/>
              <a:t>. </a:t>
            </a:r>
            <a:r>
              <a:rPr lang="ru-RU" dirty="0" err="1"/>
              <a:t>По-друге</a:t>
            </a:r>
            <a:r>
              <a:rPr lang="ru-RU" dirty="0"/>
              <a:t>,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 smtClean="0"/>
              <a:t>переносимий</a:t>
            </a:r>
            <a:r>
              <a:rPr lang="ru-RU" dirty="0" smtClean="0"/>
              <a:t> </a:t>
            </a:r>
            <a:r>
              <a:rPr lang="ru-RU" dirty="0" smtClean="0"/>
              <a:t>на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операційні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та веб-</a:t>
            </a:r>
            <a:r>
              <a:rPr lang="ru-RU" dirty="0" err="1"/>
              <a:t>сервери</a:t>
            </a:r>
            <a:r>
              <a:rPr lang="ru-RU" dirty="0"/>
              <a:t>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виробників</a:t>
            </a:r>
            <a:r>
              <a:rPr lang="ru-RU" dirty="0"/>
              <a:t>.</a:t>
            </a:r>
          </a:p>
          <a:p>
            <a:pPr>
              <a:buFontTx/>
              <a:buChar char="-"/>
            </a:pPr>
            <a:r>
              <a:rPr lang="ru-RU" b="1" i="1" dirty="0" err="1" smtClean="0"/>
              <a:t>проти</a:t>
            </a:r>
            <a:r>
              <a:rPr lang="ru-RU" b="1" i="1" dirty="0" smtClean="0"/>
              <a:t> </a:t>
            </a:r>
            <a:r>
              <a:rPr lang="ru-RU" b="1" i="1" dirty="0" err="1"/>
              <a:t>чистих</a:t>
            </a:r>
            <a:r>
              <a:rPr lang="ru-RU" b="1" i="1" dirty="0"/>
              <a:t> </a:t>
            </a:r>
            <a:r>
              <a:rPr lang="ru-RU" b="1" i="1" dirty="0" err="1" smtClean="0"/>
              <a:t>сервлетів</a:t>
            </a:r>
            <a:r>
              <a:rPr lang="ru-RU" b="1" i="1" dirty="0" smtClean="0"/>
              <a:t>:</a:t>
            </a:r>
          </a:p>
          <a:p>
            <a:pPr marL="0" indent="0">
              <a:buNone/>
            </a:pPr>
            <a:r>
              <a:rPr lang="ru-RU" dirty="0" err="1" smtClean="0"/>
              <a:t>Більш</a:t>
            </a:r>
            <a:r>
              <a:rPr lang="ru-RU" dirty="0" smtClean="0"/>
              <a:t> </a:t>
            </a:r>
            <a:r>
              <a:rPr lang="ru-RU" dirty="0" err="1"/>
              <a:t>зручно</a:t>
            </a:r>
            <a:r>
              <a:rPr lang="ru-RU" dirty="0"/>
              <a:t> </a:t>
            </a:r>
            <a:r>
              <a:rPr lang="ru-RU" dirty="0" err="1"/>
              <a:t>писати</a:t>
            </a:r>
            <a:r>
              <a:rPr lang="ru-RU" dirty="0"/>
              <a:t> (і </a:t>
            </a:r>
            <a:r>
              <a:rPr lang="ru-RU" dirty="0" err="1"/>
              <a:t>змінювати</a:t>
            </a:r>
            <a:r>
              <a:rPr lang="ru-RU" dirty="0"/>
              <a:t>!) </a:t>
            </a:r>
            <a:r>
              <a:rPr lang="ru-RU" dirty="0" err="1" smtClean="0"/>
              <a:t>звичайний</a:t>
            </a:r>
            <a:r>
              <a:rPr lang="ru-RU" dirty="0" smtClean="0"/>
              <a:t> </a:t>
            </a:r>
            <a:r>
              <a:rPr lang="en-US" dirty="0"/>
              <a:t>HTML, </a:t>
            </a:r>
            <a:r>
              <a:rPr lang="ru-RU" dirty="0" err="1"/>
              <a:t>ніж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безліч</a:t>
            </a:r>
            <a:r>
              <a:rPr lang="ru-RU" dirty="0"/>
              <a:t> </a:t>
            </a:r>
            <a:r>
              <a:rPr lang="ru-RU" dirty="0" err="1"/>
              <a:t>операторів</a:t>
            </a:r>
            <a:r>
              <a:rPr lang="ru-RU" dirty="0"/>
              <a:t> </a:t>
            </a:r>
            <a:r>
              <a:rPr lang="en-US" dirty="0" err="1"/>
              <a:t>println</a:t>
            </a:r>
            <a:r>
              <a:rPr lang="en-US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генерують</a:t>
            </a:r>
            <a:r>
              <a:rPr lang="ru-RU" dirty="0"/>
              <a:t> </a:t>
            </a:r>
            <a:r>
              <a:rPr lang="en-US" dirty="0"/>
              <a:t>HTML</a:t>
            </a:r>
            <a:r>
              <a:rPr lang="en-US" dirty="0" smtClean="0"/>
              <a:t>.</a:t>
            </a:r>
            <a:endParaRPr lang="uk-UA" dirty="0" smtClean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ru-RU" b="1" u="sng" dirty="0" err="1" smtClean="0"/>
              <a:t>Включення</a:t>
            </a:r>
            <a:r>
              <a:rPr lang="ru-RU" b="1" u="sng" dirty="0" smtClean="0"/>
              <a:t> </a:t>
            </a:r>
            <a:r>
              <a:rPr lang="ru-RU" b="1" u="sng" dirty="0"/>
              <a:t>на </a:t>
            </a:r>
            <a:r>
              <a:rPr lang="ru-RU" b="1" u="sng" dirty="0" err="1"/>
              <a:t>стороні</a:t>
            </a:r>
            <a:r>
              <a:rPr lang="ru-RU" b="1" u="sng" dirty="0"/>
              <a:t> сервера (</a:t>
            </a:r>
            <a:r>
              <a:rPr lang="en-US" b="1" u="sng" dirty="0"/>
              <a:t>SSI)</a:t>
            </a:r>
          </a:p>
          <a:p>
            <a:pPr marL="0" indent="0">
              <a:buNone/>
            </a:pPr>
            <a:r>
              <a:rPr lang="ru-RU" dirty="0" err="1"/>
              <a:t>Насправді</a:t>
            </a:r>
            <a:r>
              <a:rPr lang="ru-RU" dirty="0"/>
              <a:t> </a:t>
            </a:r>
            <a:r>
              <a:rPr lang="en-US" dirty="0"/>
              <a:t>SSI </a:t>
            </a:r>
            <a:r>
              <a:rPr lang="ru-RU" dirty="0" err="1"/>
              <a:t>призначений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для </a:t>
            </a:r>
            <a:r>
              <a:rPr lang="ru-RU" dirty="0" err="1"/>
              <a:t>простих</a:t>
            </a:r>
            <a:r>
              <a:rPr lang="ru-RU" dirty="0"/>
              <a:t> </a:t>
            </a:r>
            <a:r>
              <a:rPr lang="ru-RU" dirty="0" err="1"/>
              <a:t>включень</a:t>
            </a:r>
            <a:r>
              <a:rPr lang="ru-RU" dirty="0"/>
              <a:t>, а не для «</a:t>
            </a:r>
            <a:r>
              <a:rPr lang="ru-RU" dirty="0" err="1"/>
              <a:t>реальних</a:t>
            </a:r>
            <a:r>
              <a:rPr lang="ru-RU" dirty="0"/>
              <a:t>» </a:t>
            </a:r>
            <a:r>
              <a:rPr lang="ru-RU" dirty="0" err="1"/>
              <a:t>програм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використовують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форм, </a:t>
            </a:r>
            <a:r>
              <a:rPr lang="ru-RU" dirty="0" err="1"/>
              <a:t>встановлюють</a:t>
            </a:r>
            <a:r>
              <a:rPr lang="ru-RU" dirty="0"/>
              <a:t> </a:t>
            </a:r>
            <a:r>
              <a:rPr lang="ru-RU" dirty="0" err="1"/>
              <a:t>з'єднання</a:t>
            </a:r>
            <a:r>
              <a:rPr lang="ru-RU" dirty="0"/>
              <a:t> з базою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тощо</a:t>
            </a:r>
            <a:r>
              <a:rPr lang="ru-RU" dirty="0"/>
              <a:t>.</a:t>
            </a:r>
          </a:p>
          <a:p>
            <a:endParaRPr lang="ru-RU" sz="1400" dirty="0"/>
          </a:p>
          <a:p>
            <a:pPr marL="0" indent="0">
              <a:buNone/>
            </a:pPr>
            <a:r>
              <a:rPr lang="ru-RU" b="1" i="1" dirty="0" smtClean="0"/>
              <a:t>- </a:t>
            </a:r>
            <a:r>
              <a:rPr lang="ru-RU" b="1" i="1" dirty="0" err="1" smtClean="0"/>
              <a:t>проти</a:t>
            </a:r>
            <a:r>
              <a:rPr lang="ru-RU" b="1" i="1" dirty="0" smtClean="0"/>
              <a:t> </a:t>
            </a:r>
            <a:r>
              <a:rPr lang="en-US" b="1" i="1" dirty="0" smtClean="0"/>
              <a:t>JavaScript</a:t>
            </a:r>
            <a:r>
              <a:rPr lang="uk-UA" b="1" i="1" dirty="0" smtClean="0"/>
              <a:t>:</a:t>
            </a:r>
            <a:endParaRPr lang="en-US" b="1" i="1" dirty="0"/>
          </a:p>
          <a:p>
            <a:pPr marL="0" indent="0">
              <a:buNone/>
            </a:pPr>
            <a:r>
              <a:rPr lang="en-US" dirty="0"/>
              <a:t>JavaScript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генерувати</a:t>
            </a:r>
            <a:r>
              <a:rPr lang="ru-RU" dirty="0"/>
              <a:t> </a:t>
            </a:r>
            <a:r>
              <a:rPr lang="en-US" dirty="0"/>
              <a:t>HTML </a:t>
            </a:r>
            <a:r>
              <a:rPr lang="ru-RU" dirty="0" err="1"/>
              <a:t>динамічно</a:t>
            </a:r>
            <a:r>
              <a:rPr lang="ru-RU" dirty="0"/>
              <a:t> на </a:t>
            </a:r>
            <a:r>
              <a:rPr lang="ru-RU" dirty="0" err="1"/>
              <a:t>клієнті</a:t>
            </a:r>
            <a:r>
              <a:rPr lang="ru-RU" dirty="0"/>
              <a:t>, але навряд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взаємодіяти</a:t>
            </a:r>
            <a:r>
              <a:rPr lang="ru-RU" dirty="0"/>
              <a:t> з веб-сервером для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складних</a:t>
            </a:r>
            <a:r>
              <a:rPr lang="ru-RU" dirty="0"/>
              <a:t> </a:t>
            </a:r>
            <a:r>
              <a:rPr lang="ru-RU" dirty="0" err="1"/>
              <a:t>завдань</a:t>
            </a:r>
            <a:r>
              <a:rPr lang="ru-RU" dirty="0"/>
              <a:t>, таких як доступ до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обробка</a:t>
            </a:r>
            <a:r>
              <a:rPr lang="ru-RU" dirty="0"/>
              <a:t> </a:t>
            </a:r>
            <a:r>
              <a:rPr lang="ru-RU" dirty="0" err="1"/>
              <a:t>зображень</a:t>
            </a:r>
            <a:r>
              <a:rPr lang="ru-RU" dirty="0"/>
              <a:t>  </a:t>
            </a:r>
            <a:r>
              <a:rPr lang="ru-RU" dirty="0" smtClean="0"/>
              <a:t>та </a:t>
            </a:r>
            <a:r>
              <a:rPr lang="ru-RU" dirty="0" err="1" smtClean="0"/>
              <a:t>ін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b="1" i="1" dirty="0" smtClean="0"/>
              <a:t>- </a:t>
            </a:r>
            <a:r>
              <a:rPr lang="ru-RU" b="1" i="1" dirty="0" err="1" smtClean="0"/>
              <a:t>статичний</a:t>
            </a:r>
            <a:r>
              <a:rPr lang="ru-RU" b="1" i="1" dirty="0" smtClean="0"/>
              <a:t> </a:t>
            </a:r>
            <a:r>
              <a:rPr lang="en-US" b="1" i="1" dirty="0" smtClean="0"/>
              <a:t>HTML</a:t>
            </a:r>
            <a:r>
              <a:rPr lang="uk-UA" b="1" i="1" dirty="0" smtClean="0"/>
              <a:t>:</a:t>
            </a:r>
            <a:endParaRPr lang="en-US" b="1" i="1" dirty="0"/>
          </a:p>
          <a:p>
            <a:pPr marL="0" indent="0">
              <a:buNone/>
            </a:pPr>
            <a:r>
              <a:rPr lang="ru-RU" dirty="0" err="1"/>
              <a:t>Звичайний</a:t>
            </a:r>
            <a:r>
              <a:rPr lang="ru-RU" dirty="0"/>
              <a:t> </a:t>
            </a:r>
            <a:r>
              <a:rPr lang="en-US" dirty="0" smtClean="0"/>
              <a:t>HTML</a:t>
            </a:r>
            <a:r>
              <a:rPr lang="uk-UA" dirty="0" smtClean="0"/>
              <a:t> </a:t>
            </a:r>
            <a:r>
              <a:rPr lang="ru-RU" dirty="0" smtClean="0"/>
              <a:t>не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містити</a:t>
            </a:r>
            <a:r>
              <a:rPr lang="ru-RU" dirty="0"/>
              <a:t> </a:t>
            </a:r>
            <a:r>
              <a:rPr lang="ru-RU" dirty="0" err="1"/>
              <a:t>динамічну</a:t>
            </a:r>
            <a:r>
              <a:rPr lang="ru-RU" dirty="0"/>
              <a:t> </a:t>
            </a:r>
            <a:r>
              <a:rPr lang="ru-RU" dirty="0" err="1"/>
              <a:t>інформацію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460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JSP — </a:t>
            </a:r>
            <a:r>
              <a:rPr lang="ru-RU" b="1" dirty="0" err="1" smtClean="0"/>
              <a:t>Архітектура</a:t>
            </a:r>
            <a:endParaRPr lang="ru-RU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576504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917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339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Обработка </a:t>
            </a:r>
            <a:r>
              <a:rPr lang="en-US" b="1" dirty="0" smtClean="0"/>
              <a:t>JSP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548680"/>
            <a:ext cx="8712968" cy="6165304"/>
          </a:xfrm>
        </p:spPr>
        <p:txBody>
          <a:bodyPr>
            <a:normAutofit fontScale="62500" lnSpcReduction="20000"/>
          </a:bodyPr>
          <a:lstStyle/>
          <a:p>
            <a:r>
              <a:rPr lang="ru-RU" sz="3500" dirty="0" smtClean="0"/>
              <a:t>Ваш </a:t>
            </a:r>
            <a:r>
              <a:rPr lang="ru-RU" sz="3500" dirty="0"/>
              <a:t>браузер </a:t>
            </a:r>
            <a:r>
              <a:rPr lang="ru-RU" sz="3500" dirty="0" err="1"/>
              <a:t>відправляє</a:t>
            </a:r>
            <a:r>
              <a:rPr lang="ru-RU" sz="3500" dirty="0"/>
              <a:t> </a:t>
            </a:r>
            <a:r>
              <a:rPr lang="en-US" sz="3500" dirty="0"/>
              <a:t>HTTP-</a:t>
            </a:r>
            <a:r>
              <a:rPr lang="ru-RU" sz="3500" dirty="0"/>
              <a:t>запит </a:t>
            </a:r>
            <a:r>
              <a:rPr lang="ru-RU" sz="3500" dirty="0" smtClean="0"/>
              <a:t>на веб-сервер.</a:t>
            </a:r>
            <a:endParaRPr lang="ru-RU" sz="3500" dirty="0"/>
          </a:p>
          <a:p>
            <a:r>
              <a:rPr lang="ru-RU" sz="3500" dirty="0"/>
              <a:t>Веб-сервер </a:t>
            </a:r>
            <a:r>
              <a:rPr lang="ru-RU" sz="3500" dirty="0" err="1"/>
              <a:t>розпізнає</a:t>
            </a:r>
            <a:r>
              <a:rPr lang="ru-RU" sz="3500" dirty="0"/>
              <a:t>, </a:t>
            </a:r>
            <a:r>
              <a:rPr lang="ru-RU" sz="3500" dirty="0" err="1"/>
              <a:t>що</a:t>
            </a:r>
            <a:r>
              <a:rPr lang="ru-RU" sz="3500" dirty="0"/>
              <a:t> </a:t>
            </a:r>
            <a:r>
              <a:rPr lang="en-US" sz="3500" dirty="0"/>
              <a:t>HTTP-</a:t>
            </a:r>
            <a:r>
              <a:rPr lang="ru-RU" sz="3500" dirty="0"/>
              <a:t>запит </a:t>
            </a:r>
            <a:r>
              <a:rPr lang="ru-RU" sz="3500" dirty="0" err="1"/>
              <a:t>призначений</a:t>
            </a:r>
            <a:r>
              <a:rPr lang="ru-RU" sz="3500" dirty="0"/>
              <a:t> для </a:t>
            </a:r>
            <a:r>
              <a:rPr lang="ru-RU" sz="3500" dirty="0" err="1"/>
              <a:t>сторінки</a:t>
            </a:r>
            <a:r>
              <a:rPr lang="ru-RU" sz="3500" dirty="0"/>
              <a:t> </a:t>
            </a:r>
            <a:r>
              <a:rPr lang="en-US" sz="3500" dirty="0"/>
              <a:t>JSP, </a:t>
            </a:r>
            <a:r>
              <a:rPr lang="ru-RU" sz="3500" dirty="0"/>
              <a:t>і </a:t>
            </a:r>
            <a:r>
              <a:rPr lang="ru-RU" sz="3500" dirty="0" err="1"/>
              <a:t>перенаправляє</a:t>
            </a:r>
            <a:r>
              <a:rPr lang="ru-RU" sz="3500" dirty="0"/>
              <a:t> </a:t>
            </a:r>
            <a:r>
              <a:rPr lang="ru-RU" sz="3500" dirty="0" err="1"/>
              <a:t>його</a:t>
            </a:r>
            <a:r>
              <a:rPr lang="ru-RU" sz="3500" dirty="0"/>
              <a:t> в </a:t>
            </a:r>
            <a:r>
              <a:rPr lang="ru-RU" sz="3500" dirty="0" err="1"/>
              <a:t>механізм</a:t>
            </a:r>
            <a:r>
              <a:rPr lang="ru-RU" sz="3500" dirty="0"/>
              <a:t> </a:t>
            </a:r>
            <a:r>
              <a:rPr lang="en-US" sz="3500" dirty="0"/>
              <a:t>JSP. </a:t>
            </a:r>
            <a:r>
              <a:rPr lang="ru-RU" sz="3500" dirty="0" err="1"/>
              <a:t>Це</a:t>
            </a:r>
            <a:r>
              <a:rPr lang="ru-RU" sz="3500" dirty="0"/>
              <a:t> </a:t>
            </a:r>
            <a:r>
              <a:rPr lang="ru-RU" sz="3500" dirty="0" err="1"/>
              <a:t>робиться</a:t>
            </a:r>
            <a:r>
              <a:rPr lang="ru-RU" sz="3500" dirty="0"/>
              <a:t> за </a:t>
            </a:r>
            <a:r>
              <a:rPr lang="ru-RU" sz="3500" dirty="0" err="1"/>
              <a:t>допомогою</a:t>
            </a:r>
            <a:r>
              <a:rPr lang="ru-RU" sz="3500" dirty="0"/>
              <a:t> </a:t>
            </a:r>
            <a:r>
              <a:rPr lang="ru-RU" sz="3500" dirty="0" err="1"/>
              <a:t>сторінки</a:t>
            </a:r>
            <a:r>
              <a:rPr lang="ru-RU" sz="3500" dirty="0"/>
              <a:t> </a:t>
            </a:r>
            <a:r>
              <a:rPr lang="en-US" sz="3500" dirty="0"/>
              <a:t>URL </a:t>
            </a:r>
            <a:r>
              <a:rPr lang="ru-RU" sz="3500" dirty="0" err="1"/>
              <a:t>або</a:t>
            </a:r>
            <a:r>
              <a:rPr lang="ru-RU" sz="3500" dirty="0"/>
              <a:t> </a:t>
            </a:r>
            <a:r>
              <a:rPr lang="en-US" sz="3500" dirty="0"/>
              <a:t>JSP, </a:t>
            </a:r>
            <a:r>
              <a:rPr lang="ru-RU" sz="3500" dirty="0"/>
              <a:t>яка </a:t>
            </a:r>
            <a:r>
              <a:rPr lang="ru-RU" sz="3500" dirty="0" err="1"/>
              <a:t>закінчується</a:t>
            </a:r>
            <a:r>
              <a:rPr lang="ru-RU" sz="3500" dirty="0"/>
              <a:t> на</a:t>
            </a:r>
            <a:r>
              <a:rPr lang="ru-RU" sz="3500" b="1" dirty="0">
                <a:solidFill>
                  <a:srgbClr val="FF0000"/>
                </a:solidFill>
              </a:rPr>
              <a:t> .</a:t>
            </a:r>
            <a:r>
              <a:rPr lang="en-US" sz="3500" b="1" dirty="0" err="1">
                <a:solidFill>
                  <a:srgbClr val="FF0000"/>
                </a:solidFill>
              </a:rPr>
              <a:t>jsp</a:t>
            </a:r>
            <a:r>
              <a:rPr lang="en-US" sz="3500" b="1" dirty="0">
                <a:solidFill>
                  <a:srgbClr val="FF0000"/>
                </a:solidFill>
              </a:rPr>
              <a:t> </a:t>
            </a:r>
            <a:r>
              <a:rPr lang="ru-RU" sz="3500" dirty="0" err="1"/>
              <a:t>замість</a:t>
            </a:r>
            <a:r>
              <a:rPr lang="ru-RU" sz="3500" dirty="0"/>
              <a:t> </a:t>
            </a:r>
            <a:r>
              <a:rPr lang="ru-RU" sz="3500" b="1" dirty="0">
                <a:solidFill>
                  <a:srgbClr val="FF0000"/>
                </a:solidFill>
              </a:rPr>
              <a:t>.</a:t>
            </a:r>
            <a:r>
              <a:rPr lang="en-US" sz="3500" b="1" dirty="0">
                <a:solidFill>
                  <a:srgbClr val="FF0000"/>
                </a:solidFill>
              </a:rPr>
              <a:t>html</a:t>
            </a:r>
            <a:r>
              <a:rPr lang="en-US" sz="3500" dirty="0" smtClean="0"/>
              <a:t>.</a:t>
            </a:r>
            <a:endParaRPr lang="en-US" sz="3500" dirty="0"/>
          </a:p>
          <a:p>
            <a:r>
              <a:rPr lang="ru-RU" sz="3500" dirty="0" err="1"/>
              <a:t>Механізм</a:t>
            </a:r>
            <a:r>
              <a:rPr lang="ru-RU" sz="3500" dirty="0"/>
              <a:t> </a:t>
            </a:r>
            <a:r>
              <a:rPr lang="en-US" sz="3500" dirty="0"/>
              <a:t>JSP </a:t>
            </a:r>
            <a:r>
              <a:rPr lang="ru-RU" sz="3500" dirty="0" err="1"/>
              <a:t>завантажує</a:t>
            </a:r>
            <a:r>
              <a:rPr lang="ru-RU" sz="3500" dirty="0"/>
              <a:t> </a:t>
            </a:r>
            <a:r>
              <a:rPr lang="ru-RU" sz="3500" dirty="0" err="1"/>
              <a:t>сторінку</a:t>
            </a:r>
            <a:r>
              <a:rPr lang="ru-RU" sz="3500" dirty="0"/>
              <a:t> </a:t>
            </a:r>
            <a:r>
              <a:rPr lang="en-US" sz="3500" dirty="0"/>
              <a:t>JSP </a:t>
            </a:r>
            <a:r>
              <a:rPr lang="ru-RU" sz="3500" dirty="0"/>
              <a:t>з диска і </a:t>
            </a:r>
            <a:r>
              <a:rPr lang="ru-RU" sz="3500" dirty="0" err="1"/>
              <a:t>перетворює</a:t>
            </a:r>
            <a:r>
              <a:rPr lang="ru-RU" sz="3500" dirty="0"/>
              <a:t> </a:t>
            </a:r>
            <a:r>
              <a:rPr lang="ru-RU" sz="3500" dirty="0" err="1"/>
              <a:t>її</a:t>
            </a:r>
            <a:r>
              <a:rPr lang="ru-RU" sz="3500" dirty="0"/>
              <a:t> </a:t>
            </a:r>
            <a:r>
              <a:rPr lang="ru-RU" sz="3500" dirty="0" smtClean="0"/>
              <a:t>у </a:t>
            </a:r>
            <a:r>
              <a:rPr lang="ru-RU" sz="3500" dirty="0" err="1"/>
              <a:t>вміст</a:t>
            </a:r>
            <a:r>
              <a:rPr lang="ru-RU" sz="3500" dirty="0"/>
              <a:t> </a:t>
            </a:r>
            <a:r>
              <a:rPr lang="ru-RU" sz="3500" dirty="0" err="1"/>
              <a:t>сервлету</a:t>
            </a:r>
            <a:r>
              <a:rPr lang="ru-RU" sz="3500" dirty="0"/>
              <a:t>. </a:t>
            </a:r>
            <a:r>
              <a:rPr lang="ru-RU" sz="3500" dirty="0" err="1"/>
              <a:t>Це</a:t>
            </a:r>
            <a:r>
              <a:rPr lang="ru-RU" sz="3500" dirty="0"/>
              <a:t> </a:t>
            </a:r>
            <a:r>
              <a:rPr lang="ru-RU" sz="3500" dirty="0" err="1"/>
              <a:t>перетворення</a:t>
            </a:r>
            <a:r>
              <a:rPr lang="ru-RU" sz="3500" dirty="0"/>
              <a:t> </a:t>
            </a:r>
            <a:r>
              <a:rPr lang="ru-RU" sz="3500" dirty="0" err="1"/>
              <a:t>дуже</a:t>
            </a:r>
            <a:r>
              <a:rPr lang="ru-RU" sz="3500" dirty="0"/>
              <a:t> </a:t>
            </a:r>
            <a:r>
              <a:rPr lang="ru-RU" sz="3500" dirty="0" err="1"/>
              <a:t>просте</a:t>
            </a:r>
            <a:r>
              <a:rPr lang="ru-RU" sz="3500" dirty="0"/>
              <a:t>, в </a:t>
            </a:r>
            <a:r>
              <a:rPr lang="ru-RU" sz="3500" dirty="0" err="1"/>
              <a:t>якому</a:t>
            </a:r>
            <a:r>
              <a:rPr lang="ru-RU" sz="3500" dirty="0"/>
              <a:t> весь текст шаблону </a:t>
            </a:r>
            <a:r>
              <a:rPr lang="ru-RU" sz="3500" dirty="0" err="1"/>
              <a:t>перетворюється</a:t>
            </a:r>
            <a:r>
              <a:rPr lang="ru-RU" sz="3500" dirty="0"/>
              <a:t> в </a:t>
            </a:r>
            <a:r>
              <a:rPr lang="ru-RU" sz="3500" dirty="0" err="1"/>
              <a:t>оператори</a:t>
            </a:r>
            <a:r>
              <a:rPr lang="ru-RU" sz="3500" dirty="0"/>
              <a:t> </a:t>
            </a:r>
            <a:r>
              <a:rPr lang="en-US" sz="3500" dirty="0" err="1"/>
              <a:t>println</a:t>
            </a:r>
            <a:r>
              <a:rPr lang="en-US" sz="3500" dirty="0"/>
              <a:t> (), </a:t>
            </a:r>
            <a:r>
              <a:rPr lang="ru-RU" sz="3500" dirty="0"/>
              <a:t>а </a:t>
            </a:r>
            <a:r>
              <a:rPr lang="ru-RU" sz="3500" dirty="0" err="1"/>
              <a:t>всі</a:t>
            </a:r>
            <a:r>
              <a:rPr lang="ru-RU" sz="3500" dirty="0"/>
              <a:t> </a:t>
            </a:r>
            <a:r>
              <a:rPr lang="ru-RU" sz="3500" dirty="0" err="1"/>
              <a:t>елементи</a:t>
            </a:r>
            <a:r>
              <a:rPr lang="ru-RU" sz="3500" dirty="0"/>
              <a:t> </a:t>
            </a:r>
            <a:r>
              <a:rPr lang="en-US" sz="3500" dirty="0"/>
              <a:t>JSP </a:t>
            </a:r>
            <a:r>
              <a:rPr lang="ru-RU" sz="3500" dirty="0" err="1"/>
              <a:t>перетворюються</a:t>
            </a:r>
            <a:r>
              <a:rPr lang="ru-RU" sz="3500" dirty="0"/>
              <a:t> в код </a:t>
            </a:r>
            <a:r>
              <a:rPr lang="en-US" sz="3500" dirty="0"/>
              <a:t>Java. </a:t>
            </a:r>
            <a:r>
              <a:rPr lang="ru-RU" sz="3500" dirty="0" err="1"/>
              <a:t>Цей</a:t>
            </a:r>
            <a:r>
              <a:rPr lang="ru-RU" sz="3500" dirty="0"/>
              <a:t> код </a:t>
            </a:r>
            <a:r>
              <a:rPr lang="ru-RU" sz="3500" dirty="0" err="1"/>
              <a:t>реалізує</a:t>
            </a:r>
            <a:r>
              <a:rPr lang="ru-RU" sz="3500" dirty="0"/>
              <a:t> </a:t>
            </a:r>
            <a:r>
              <a:rPr lang="ru-RU" sz="3500" dirty="0" err="1" smtClean="0"/>
              <a:t>відповідну</a:t>
            </a:r>
            <a:r>
              <a:rPr lang="ru-RU" sz="3500" dirty="0" smtClean="0"/>
              <a:t> </a:t>
            </a:r>
            <a:r>
              <a:rPr lang="ru-RU" sz="3500" dirty="0" err="1"/>
              <a:t>динамічну</a:t>
            </a:r>
            <a:r>
              <a:rPr lang="ru-RU" sz="3500" dirty="0"/>
              <a:t> </a:t>
            </a:r>
            <a:r>
              <a:rPr lang="ru-RU" sz="3500" dirty="0" err="1"/>
              <a:t>поведінку</a:t>
            </a:r>
            <a:r>
              <a:rPr lang="ru-RU" sz="3500" dirty="0"/>
              <a:t> </a:t>
            </a:r>
            <a:r>
              <a:rPr lang="ru-RU" sz="3500" dirty="0" err="1"/>
              <a:t>сторінки</a:t>
            </a:r>
            <a:r>
              <a:rPr lang="ru-RU" sz="3500" dirty="0" smtClean="0"/>
              <a:t>.</a:t>
            </a:r>
            <a:endParaRPr lang="ru-RU" sz="3500" dirty="0"/>
          </a:p>
          <a:p>
            <a:r>
              <a:rPr lang="ru-RU" sz="3500" dirty="0" err="1"/>
              <a:t>Механізм</a:t>
            </a:r>
            <a:r>
              <a:rPr lang="ru-RU" sz="3500" dirty="0"/>
              <a:t> </a:t>
            </a:r>
            <a:r>
              <a:rPr lang="en-US" sz="3500" dirty="0"/>
              <a:t>JSP </a:t>
            </a:r>
            <a:r>
              <a:rPr lang="ru-RU" sz="3500" dirty="0" err="1"/>
              <a:t>компілює</a:t>
            </a:r>
            <a:r>
              <a:rPr lang="ru-RU" sz="3500" dirty="0"/>
              <a:t> </a:t>
            </a:r>
            <a:r>
              <a:rPr lang="ru-RU" sz="3500" dirty="0" err="1"/>
              <a:t>сервлет</a:t>
            </a:r>
            <a:r>
              <a:rPr lang="ru-RU" sz="3500" dirty="0"/>
              <a:t> в </a:t>
            </a:r>
            <a:r>
              <a:rPr lang="ru-RU" sz="3500" dirty="0" err="1"/>
              <a:t>виконуваний</a:t>
            </a:r>
            <a:r>
              <a:rPr lang="ru-RU" sz="3500" dirty="0"/>
              <a:t> </a:t>
            </a:r>
            <a:r>
              <a:rPr lang="ru-RU" sz="3500" dirty="0" err="1"/>
              <a:t>клас</a:t>
            </a:r>
            <a:r>
              <a:rPr lang="ru-RU" sz="3500" dirty="0"/>
              <a:t> і </a:t>
            </a:r>
            <a:r>
              <a:rPr lang="ru-RU" sz="3500" dirty="0" err="1"/>
              <a:t>перенаправляє</a:t>
            </a:r>
            <a:r>
              <a:rPr lang="ru-RU" sz="3500" dirty="0"/>
              <a:t> </a:t>
            </a:r>
            <a:r>
              <a:rPr lang="ru-RU" sz="3500" dirty="0" err="1"/>
              <a:t>вихідний</a:t>
            </a:r>
            <a:r>
              <a:rPr lang="ru-RU" sz="3500" dirty="0"/>
              <a:t> запит в </a:t>
            </a:r>
            <a:r>
              <a:rPr lang="ru-RU" sz="3500" dirty="0" err="1"/>
              <a:t>механізм</a:t>
            </a:r>
            <a:r>
              <a:rPr lang="ru-RU" sz="3500" dirty="0"/>
              <a:t> </a:t>
            </a:r>
            <a:r>
              <a:rPr lang="ru-RU" sz="3500" dirty="0" err="1"/>
              <a:t>сервлету</a:t>
            </a:r>
            <a:r>
              <a:rPr lang="ru-RU" sz="3500" dirty="0"/>
              <a:t>.</a:t>
            </a:r>
          </a:p>
          <a:p>
            <a:r>
              <a:rPr lang="ru-RU" sz="3500" dirty="0" err="1" smtClean="0"/>
              <a:t>Частина</a:t>
            </a:r>
            <a:r>
              <a:rPr lang="ru-RU" sz="3500" dirty="0" smtClean="0"/>
              <a:t> </a:t>
            </a:r>
            <a:r>
              <a:rPr lang="ru-RU" sz="3500" dirty="0"/>
              <a:t>веб-сервера, яка </a:t>
            </a:r>
            <a:r>
              <a:rPr lang="ru-RU" sz="3500" dirty="0" err="1"/>
              <a:t>називається</a:t>
            </a:r>
            <a:r>
              <a:rPr lang="ru-RU" sz="3500" dirty="0"/>
              <a:t> </a:t>
            </a:r>
            <a:r>
              <a:rPr lang="ru-RU" sz="3500" dirty="0" err="1"/>
              <a:t>механізмом</a:t>
            </a:r>
            <a:r>
              <a:rPr lang="ru-RU" sz="3500" dirty="0"/>
              <a:t> </a:t>
            </a:r>
            <a:r>
              <a:rPr lang="ru-RU" sz="3500" dirty="0" err="1"/>
              <a:t>сервлетів</a:t>
            </a:r>
            <a:r>
              <a:rPr lang="ru-RU" sz="3500" dirty="0"/>
              <a:t>, </a:t>
            </a:r>
            <a:r>
              <a:rPr lang="ru-RU" sz="3500" dirty="0" err="1"/>
              <a:t>завантажує</a:t>
            </a:r>
            <a:r>
              <a:rPr lang="ru-RU" sz="3500" dirty="0"/>
              <a:t> </a:t>
            </a:r>
            <a:r>
              <a:rPr lang="ru-RU" sz="3500" dirty="0" err="1"/>
              <a:t>клас</a:t>
            </a:r>
            <a:r>
              <a:rPr lang="ru-RU" sz="3500" dirty="0"/>
              <a:t> </a:t>
            </a:r>
            <a:r>
              <a:rPr lang="en-US" sz="3500" dirty="0"/>
              <a:t>Servlet </a:t>
            </a:r>
            <a:r>
              <a:rPr lang="ru-RU" sz="3500" dirty="0"/>
              <a:t>і </a:t>
            </a:r>
            <a:r>
              <a:rPr lang="ru-RU" sz="3500" dirty="0" err="1"/>
              <a:t>виконує</a:t>
            </a:r>
            <a:r>
              <a:rPr lang="ru-RU" sz="3500" dirty="0"/>
              <a:t> </a:t>
            </a:r>
            <a:r>
              <a:rPr lang="ru-RU" sz="3500" dirty="0" err="1"/>
              <a:t>його</a:t>
            </a:r>
            <a:r>
              <a:rPr lang="ru-RU" sz="3500" dirty="0"/>
              <a:t>. </a:t>
            </a:r>
            <a:r>
              <a:rPr lang="ru-RU" sz="3500" dirty="0" err="1"/>
              <a:t>Під</a:t>
            </a:r>
            <a:r>
              <a:rPr lang="ru-RU" sz="3500" dirty="0"/>
              <a:t> час </a:t>
            </a:r>
            <a:r>
              <a:rPr lang="ru-RU" sz="3500" dirty="0" err="1"/>
              <a:t>виконання</a:t>
            </a:r>
            <a:r>
              <a:rPr lang="ru-RU" sz="3500" dirty="0"/>
              <a:t> </a:t>
            </a:r>
            <a:r>
              <a:rPr lang="ru-RU" sz="3500" dirty="0" err="1"/>
              <a:t>сервлет</a:t>
            </a:r>
            <a:r>
              <a:rPr lang="ru-RU" sz="3500" dirty="0"/>
              <a:t> </a:t>
            </a:r>
            <a:r>
              <a:rPr lang="ru-RU" sz="3500" dirty="0" err="1"/>
              <a:t>виробляє</a:t>
            </a:r>
            <a:r>
              <a:rPr lang="ru-RU" sz="3500" dirty="0"/>
              <a:t> </a:t>
            </a:r>
            <a:r>
              <a:rPr lang="ru-RU" sz="3500" dirty="0" err="1" smtClean="0"/>
              <a:t>вивід</a:t>
            </a:r>
            <a:r>
              <a:rPr lang="ru-RU" sz="3500" dirty="0" smtClean="0"/>
              <a:t> в </a:t>
            </a:r>
            <a:r>
              <a:rPr lang="ru-RU" sz="3500" dirty="0" err="1"/>
              <a:t>форматі</a:t>
            </a:r>
            <a:r>
              <a:rPr lang="ru-RU" sz="3500" dirty="0"/>
              <a:t> </a:t>
            </a:r>
            <a:r>
              <a:rPr lang="en-US" sz="3500" dirty="0"/>
              <a:t>HTML. </a:t>
            </a:r>
            <a:r>
              <a:rPr lang="ru-RU" sz="3500" dirty="0" err="1"/>
              <a:t>Вихідні</a:t>
            </a:r>
            <a:r>
              <a:rPr lang="ru-RU" sz="3500" dirty="0"/>
              <a:t> </a:t>
            </a:r>
            <a:r>
              <a:rPr lang="ru-RU" sz="3500" dirty="0" err="1"/>
              <a:t>дані</a:t>
            </a:r>
            <a:r>
              <a:rPr lang="ru-RU" sz="3500" dirty="0"/>
              <a:t> </a:t>
            </a:r>
            <a:r>
              <a:rPr lang="ru-RU" sz="3500" dirty="0" err="1"/>
              <a:t>далі</a:t>
            </a:r>
            <a:r>
              <a:rPr lang="ru-RU" sz="3500" dirty="0"/>
              <a:t> </a:t>
            </a:r>
            <a:r>
              <a:rPr lang="ru-RU" sz="3500" dirty="0" err="1"/>
              <a:t>передаються</a:t>
            </a:r>
            <a:r>
              <a:rPr lang="ru-RU" sz="3500" dirty="0"/>
              <a:t> на веб-сервер </a:t>
            </a:r>
            <a:r>
              <a:rPr lang="ru-RU" sz="3500" dirty="0" err="1"/>
              <a:t>механізмом</a:t>
            </a:r>
            <a:r>
              <a:rPr lang="ru-RU" sz="3500" dirty="0"/>
              <a:t> </a:t>
            </a:r>
            <a:r>
              <a:rPr lang="ru-RU" sz="3500" dirty="0" err="1"/>
              <a:t>сервлетів</a:t>
            </a:r>
            <a:r>
              <a:rPr lang="ru-RU" sz="3500" dirty="0"/>
              <a:t> у </a:t>
            </a:r>
            <a:r>
              <a:rPr lang="ru-RU" sz="3500" dirty="0" err="1"/>
              <a:t>відповіді</a:t>
            </a:r>
            <a:r>
              <a:rPr lang="ru-RU" sz="3500" dirty="0"/>
              <a:t> </a:t>
            </a:r>
            <a:r>
              <a:rPr lang="en-US" sz="3500" dirty="0"/>
              <a:t>HTTP.</a:t>
            </a:r>
          </a:p>
          <a:p>
            <a:r>
              <a:rPr lang="ru-RU" sz="3500" dirty="0" smtClean="0"/>
              <a:t>Веб-сервер </a:t>
            </a:r>
            <a:r>
              <a:rPr lang="ru-RU" sz="3500" dirty="0" err="1"/>
              <a:t>перенаправляє</a:t>
            </a:r>
            <a:r>
              <a:rPr lang="ru-RU" sz="3500" dirty="0"/>
              <a:t> </a:t>
            </a:r>
            <a:r>
              <a:rPr lang="en-US" sz="3500" dirty="0"/>
              <a:t>HTTP-</a:t>
            </a:r>
            <a:r>
              <a:rPr lang="ru-RU" sz="3500" dirty="0" err="1"/>
              <a:t>відповідь</a:t>
            </a:r>
            <a:r>
              <a:rPr lang="ru-RU" sz="3500" dirty="0"/>
              <a:t> </a:t>
            </a:r>
            <a:r>
              <a:rPr lang="ru-RU" sz="3500" dirty="0" err="1"/>
              <a:t>вашому</a:t>
            </a:r>
            <a:r>
              <a:rPr lang="ru-RU" sz="3500" dirty="0"/>
              <a:t> браузеру з точки </a:t>
            </a:r>
            <a:r>
              <a:rPr lang="ru-RU" sz="3500" dirty="0" err="1"/>
              <a:t>зору</a:t>
            </a:r>
            <a:r>
              <a:rPr lang="ru-RU" sz="3500" dirty="0"/>
              <a:t> </a:t>
            </a:r>
            <a:r>
              <a:rPr lang="ru-RU" sz="3500" dirty="0" smtClean="0"/>
              <a:t>статичного </a:t>
            </a:r>
            <a:r>
              <a:rPr lang="en-US" sz="3500" dirty="0"/>
              <a:t>HTML-</a:t>
            </a:r>
            <a:r>
              <a:rPr lang="ru-RU" sz="3500" dirty="0" err="1"/>
              <a:t>вмісту</a:t>
            </a:r>
            <a:r>
              <a:rPr lang="ru-RU" sz="3500" dirty="0" smtClean="0"/>
              <a:t>.</a:t>
            </a:r>
            <a:endParaRPr lang="ru-RU" sz="3500" dirty="0"/>
          </a:p>
          <a:p>
            <a:r>
              <a:rPr lang="ru-RU" sz="3500" dirty="0" err="1"/>
              <a:t>Нарешті</a:t>
            </a:r>
            <a:r>
              <a:rPr lang="ru-RU" sz="3500" dirty="0"/>
              <a:t>, веб-браузер </a:t>
            </a:r>
            <a:r>
              <a:rPr lang="ru-RU" sz="3500" dirty="0" err="1"/>
              <a:t>обробляє</a:t>
            </a:r>
            <a:r>
              <a:rPr lang="ru-RU" sz="3500" dirty="0"/>
              <a:t> </a:t>
            </a:r>
            <a:r>
              <a:rPr lang="ru-RU" sz="3500" dirty="0" err="1"/>
              <a:t>динамічно</a:t>
            </a:r>
            <a:r>
              <a:rPr lang="ru-RU" sz="3500" dirty="0"/>
              <a:t> </a:t>
            </a:r>
            <a:r>
              <a:rPr lang="ru-RU" sz="3500" dirty="0" err="1" smtClean="0"/>
              <a:t>згенеровану</a:t>
            </a:r>
            <a:r>
              <a:rPr lang="ru-RU" sz="3500" dirty="0" smtClean="0"/>
              <a:t> </a:t>
            </a:r>
            <a:r>
              <a:rPr lang="en-US" sz="3500" dirty="0"/>
              <a:t>HTML-</a:t>
            </a:r>
            <a:r>
              <a:rPr lang="ru-RU" sz="3500" dirty="0" err="1"/>
              <a:t>сторінку</a:t>
            </a:r>
            <a:r>
              <a:rPr lang="ru-RU" sz="3500" dirty="0"/>
              <a:t> </a:t>
            </a:r>
            <a:r>
              <a:rPr lang="ru-RU" sz="3500" dirty="0" err="1"/>
              <a:t>всередині</a:t>
            </a:r>
            <a:r>
              <a:rPr lang="ru-RU" sz="3500" dirty="0"/>
              <a:t> </a:t>
            </a:r>
            <a:r>
              <a:rPr lang="en-US" sz="3500" dirty="0"/>
              <a:t>HTTP-</a:t>
            </a:r>
            <a:r>
              <a:rPr lang="ru-RU" sz="3500" dirty="0" err="1" smtClean="0"/>
              <a:t>відповіді</a:t>
            </a:r>
            <a:r>
              <a:rPr lang="ru-RU" sz="3500" dirty="0" smtClean="0"/>
              <a:t> так само, </a:t>
            </a:r>
            <a:r>
              <a:rPr lang="ru-RU" sz="3500" dirty="0"/>
              <a:t>як </a:t>
            </a:r>
            <a:r>
              <a:rPr lang="ru-RU" sz="3500" dirty="0" err="1"/>
              <a:t>якщо</a:t>
            </a:r>
            <a:r>
              <a:rPr lang="ru-RU" sz="3500" dirty="0"/>
              <a:t> б </a:t>
            </a:r>
            <a:r>
              <a:rPr lang="ru-RU" sz="3500" dirty="0" err="1"/>
              <a:t>це</a:t>
            </a:r>
            <a:r>
              <a:rPr lang="ru-RU" sz="3500" dirty="0"/>
              <a:t> </a:t>
            </a:r>
            <a:r>
              <a:rPr lang="ru-RU" sz="3500" dirty="0" err="1"/>
              <a:t>була</a:t>
            </a:r>
            <a:r>
              <a:rPr lang="ru-RU" sz="3500" dirty="0"/>
              <a:t> статична </a:t>
            </a:r>
            <a:r>
              <a:rPr lang="ru-RU" sz="3500" dirty="0" err="1"/>
              <a:t>сторінк</a:t>
            </a:r>
            <a:r>
              <a:rPr lang="ru-RU" dirty="0" err="1"/>
              <a:t>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743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65" y="1988840"/>
            <a:ext cx="8919735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63467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Обработка </a:t>
            </a:r>
            <a:r>
              <a:rPr lang="en-US" b="1" dirty="0" smtClean="0"/>
              <a:t>JSP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248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JSP - </a:t>
            </a:r>
            <a:r>
              <a:rPr lang="ru-RU" b="1" dirty="0" err="1"/>
              <a:t>життєвий</a:t>
            </a:r>
            <a:r>
              <a:rPr lang="ru-RU" b="1" dirty="0"/>
              <a:t> цикл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60" y="1916832"/>
            <a:ext cx="5029902" cy="336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39887" y="1988840"/>
            <a:ext cx="495029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800" dirty="0" err="1" smtClean="0"/>
              <a:t>Компіляція</a:t>
            </a:r>
            <a:endParaRPr lang="ru-RU" sz="2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sz="2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800" dirty="0" err="1" smtClean="0"/>
              <a:t>Ініціалізація</a:t>
            </a:r>
            <a:endParaRPr lang="ru-RU" sz="2800" dirty="0" smtClean="0"/>
          </a:p>
          <a:p>
            <a:endParaRPr lang="ru-RU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800" dirty="0" err="1" smtClean="0"/>
              <a:t>Виконання</a:t>
            </a:r>
            <a:endParaRPr lang="ru-RU" sz="2800" dirty="0" smtClean="0"/>
          </a:p>
          <a:p>
            <a:endParaRPr lang="ru-RU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800" dirty="0" err="1" smtClean="0"/>
              <a:t>Очищення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9232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5292</TotalTime>
  <Words>3505</Words>
  <Application>Microsoft Office PowerPoint</Application>
  <PresentationFormat>Экран (4:3)</PresentationFormat>
  <Paragraphs>349</Paragraphs>
  <Slides>36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37" baseType="lpstr">
      <vt:lpstr>Тема Office</vt:lpstr>
      <vt:lpstr>Крос-платформенне програмування</vt:lpstr>
      <vt:lpstr>Презентация PowerPoint</vt:lpstr>
      <vt:lpstr>JavaServer Pages (JSP)</vt:lpstr>
      <vt:lpstr>Навіщо використовувати JSP?</vt:lpstr>
      <vt:lpstr> JSP в порівнянні з ін. технологіями</vt:lpstr>
      <vt:lpstr>JSP — Архітектура</vt:lpstr>
      <vt:lpstr>Обработка JSP</vt:lpstr>
      <vt:lpstr>Обработка JSP</vt:lpstr>
      <vt:lpstr>JSP - життєвий цикл</vt:lpstr>
      <vt:lpstr>JSP - Синтаксис</vt:lpstr>
      <vt:lpstr>JSP - Синтаксис</vt:lpstr>
      <vt:lpstr>JSP - Синтаксис</vt:lpstr>
      <vt:lpstr>JSP - Синтаксис</vt:lpstr>
      <vt:lpstr>JSP - Синтаксис</vt:lpstr>
      <vt:lpstr>JSP - Синтаксис</vt:lpstr>
      <vt:lpstr>JSP - Директиви</vt:lpstr>
      <vt:lpstr>Презентация PowerPoint</vt:lpstr>
      <vt:lpstr>JSP - запит клієнта</vt:lpstr>
      <vt:lpstr>JSP - запит клієнта</vt:lpstr>
      <vt:lpstr>JSP - відповідь сервера</vt:lpstr>
      <vt:lpstr>JSP - відповідь сервера</vt:lpstr>
      <vt:lpstr>JSP - Http коди стану</vt:lpstr>
      <vt:lpstr>JSP - Обробка форм</vt:lpstr>
      <vt:lpstr>JSP - Обробка форм</vt:lpstr>
      <vt:lpstr>Читання даних форми з використанням JSP </vt:lpstr>
      <vt:lpstr>Приклад методу GET з використанням URL</vt:lpstr>
      <vt:lpstr>Приклад методу GET з використанням URL</vt:lpstr>
      <vt:lpstr>Приклад методу GET з використанням форми</vt:lpstr>
      <vt:lpstr>Приклад методу POST з використанням форми </vt:lpstr>
      <vt:lpstr>Приклад методу POST з використанням форми </vt:lpstr>
      <vt:lpstr>JSP — JavaBeans</vt:lpstr>
      <vt:lpstr>Властивості JavaBeans </vt:lpstr>
      <vt:lpstr>Доступ к JavaBeans</vt:lpstr>
      <vt:lpstr>Приклад використання дії useBean</vt:lpstr>
      <vt:lpstr>Доступ до властивостей JavaBeans</vt:lpstr>
      <vt:lpstr>Дякую за увагу!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Пользователь Windows</cp:lastModifiedBy>
  <cp:revision>364</cp:revision>
  <dcterms:created xsi:type="dcterms:W3CDTF">2018-02-05T20:48:26Z</dcterms:created>
  <dcterms:modified xsi:type="dcterms:W3CDTF">2021-05-06T09:33:07Z</dcterms:modified>
</cp:coreProperties>
</file>