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2124"/>
            <a:ext cx="8229600" cy="38454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Роздільники</a:t>
            </a:r>
            <a:r>
              <a:rPr lang="ru-RU" dirty="0"/>
              <a:t> і </a:t>
            </a:r>
            <a:r>
              <a:rPr lang="ru-RU" dirty="0" err="1"/>
              <a:t>оператори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6672"/>
            <a:ext cx="8969840" cy="36265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dirty="0" err="1"/>
              <a:t>Роздільники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спеціальні</a:t>
            </a:r>
            <a:r>
              <a:rPr lang="ru-RU" sz="2600" dirty="0"/>
              <a:t> </a:t>
            </a:r>
            <a:r>
              <a:rPr lang="ru-RU" sz="2600" dirty="0" err="1"/>
              <a:t>символи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 smtClean="0"/>
              <a:t>використову</a:t>
            </a:r>
            <a:r>
              <a:rPr lang="ru-RU" sz="2600" dirty="0" smtClean="0"/>
              <a:t>-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err="1" smtClean="0"/>
              <a:t>ються</a:t>
            </a:r>
            <a:r>
              <a:rPr lang="ru-RU" sz="2600" dirty="0" smtClean="0"/>
              <a:t> </a:t>
            </a:r>
            <a:r>
              <a:rPr lang="ru-RU" sz="2600" dirty="0"/>
              <a:t>в </a:t>
            </a:r>
            <a:r>
              <a:rPr lang="ru-RU" sz="2600" dirty="0" err="1"/>
              <a:t>службових</a:t>
            </a:r>
            <a:r>
              <a:rPr lang="ru-RU" sz="2600" dirty="0"/>
              <a:t> </a:t>
            </a:r>
            <a:r>
              <a:rPr lang="ru-RU" sz="2600" dirty="0" err="1"/>
              <a:t>цілях</a:t>
            </a:r>
            <a:r>
              <a:rPr lang="ru-RU" sz="2600" dirty="0"/>
              <a:t> </a:t>
            </a:r>
            <a:r>
              <a:rPr lang="ru-RU" sz="2600" dirty="0" err="1"/>
              <a:t>мови</a:t>
            </a:r>
            <a:r>
              <a:rPr lang="ru-RU" sz="2600" dirty="0"/>
              <a:t>. В </a:t>
            </a:r>
            <a:r>
              <a:rPr lang="ru-RU" sz="2600" dirty="0" err="1"/>
              <a:t>Java</a:t>
            </a:r>
            <a:r>
              <a:rPr lang="ru-RU" sz="2600" dirty="0"/>
              <a:t> </a:t>
            </a:r>
            <a:r>
              <a:rPr lang="ru-RU" sz="2600" dirty="0" err="1"/>
              <a:t>існують</a:t>
            </a:r>
            <a:r>
              <a:rPr lang="ru-RU" sz="2600" dirty="0"/>
              <a:t> </a:t>
            </a:r>
            <a:r>
              <a:rPr lang="ru-RU" sz="2600" dirty="0" err="1" smtClean="0"/>
              <a:t>наступні</a:t>
            </a:r>
            <a:endParaRPr lang="ru-RU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/>
              <a:t>12 </a:t>
            </a:r>
            <a:r>
              <a:rPr lang="ru-RU" sz="2600" dirty="0" err="1"/>
              <a:t>роздільників</a:t>
            </a:r>
            <a:r>
              <a:rPr lang="ru-RU" sz="2600" dirty="0" smtClean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uk-UA" b="1" dirty="0" smtClean="0"/>
              <a:t>(</a:t>
            </a:r>
            <a:r>
              <a:rPr lang="en-US" b="1" dirty="0" smtClean="0"/>
              <a:t>	</a:t>
            </a:r>
            <a:r>
              <a:rPr lang="uk-UA" b="1" dirty="0" smtClean="0"/>
              <a:t>)  </a:t>
            </a:r>
            <a:r>
              <a:rPr lang="en-US" b="1" dirty="0" smtClean="0"/>
              <a:t>{	}  [	]    …	 @	::	;	 ,	.</a:t>
            </a:r>
          </a:p>
          <a:p>
            <a:pPr marL="0" indent="0">
              <a:buNone/>
            </a:pPr>
            <a:r>
              <a:rPr lang="ru-RU" sz="2600" b="1" dirty="0" err="1"/>
              <a:t>Оператори</a:t>
            </a:r>
            <a:r>
              <a:rPr lang="ru-RU" sz="2600" dirty="0"/>
              <a:t> - </a:t>
            </a:r>
            <a:r>
              <a:rPr lang="ru-RU" sz="2600" dirty="0" err="1"/>
              <a:t>використовуються</a:t>
            </a:r>
            <a:r>
              <a:rPr lang="ru-RU" sz="2600" dirty="0"/>
              <a:t> в </a:t>
            </a:r>
            <a:r>
              <a:rPr lang="ru-RU" sz="2600" dirty="0" err="1"/>
              <a:t>різних</a:t>
            </a:r>
            <a:r>
              <a:rPr lang="ru-RU" sz="2600" dirty="0"/>
              <a:t> </a:t>
            </a:r>
            <a:r>
              <a:rPr lang="ru-RU" sz="2600" dirty="0" err="1"/>
              <a:t>операціях</a:t>
            </a:r>
            <a:r>
              <a:rPr lang="ru-RU" sz="2600" dirty="0"/>
              <a:t>: </a:t>
            </a:r>
            <a:r>
              <a:rPr lang="ru-RU" sz="2600" dirty="0" err="1"/>
              <a:t>арифметичних</a:t>
            </a:r>
            <a:r>
              <a:rPr lang="ru-RU" sz="2600" dirty="0"/>
              <a:t>, </a:t>
            </a:r>
            <a:r>
              <a:rPr lang="ru-RU" sz="2600" dirty="0" err="1"/>
              <a:t>логічних</a:t>
            </a:r>
            <a:r>
              <a:rPr lang="ru-RU" sz="2600" dirty="0"/>
              <a:t>, </a:t>
            </a:r>
            <a:r>
              <a:rPr lang="ru-RU" sz="2600" dirty="0" err="1"/>
              <a:t>бітових</a:t>
            </a:r>
            <a:r>
              <a:rPr lang="ru-RU" sz="2600" dirty="0"/>
              <a:t>, </a:t>
            </a:r>
            <a:r>
              <a:rPr lang="ru-RU" sz="2600" dirty="0" err="1"/>
              <a:t>порівнянн</a:t>
            </a:r>
            <a:r>
              <a:rPr lang="uk-UA" sz="2600" dirty="0"/>
              <a:t>і та</a:t>
            </a:r>
            <a:r>
              <a:rPr lang="ru-RU" sz="2600" dirty="0"/>
              <a:t> </a:t>
            </a:r>
            <a:r>
              <a:rPr lang="ru-RU" sz="2600" dirty="0" err="1"/>
              <a:t>присвоюванн</a:t>
            </a:r>
            <a:r>
              <a:rPr lang="uk-UA" sz="2600" dirty="0"/>
              <a:t>і</a:t>
            </a:r>
            <a:r>
              <a:rPr lang="ru-RU" sz="26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4007" y="3449228"/>
            <a:ext cx="461665" cy="282200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Логічні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оператори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210" y="3635089"/>
            <a:ext cx="461665" cy="245028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Оператори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>
                <a:solidFill>
                  <a:srgbClr val="FF0000"/>
                </a:solidFill>
              </a:rPr>
              <a:t>відношення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15997"/>
              </p:ext>
            </p:extLst>
          </p:nvPr>
        </p:nvGraphicFramePr>
        <p:xfrm>
          <a:off x="611560" y="3501008"/>
          <a:ext cx="386439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132"/>
                <a:gridCol w="1288132"/>
                <a:gridCol w="1288132"/>
              </a:tblGrid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Оператор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Назва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Приклад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==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дорівнює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a==b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uk-UA" sz="1600" b="1" dirty="0" smtClean="0"/>
                        <a:t>!=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Не дорівнює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a!=b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&gt;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Більше 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a&gt;b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Менше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a&lt;b</a:t>
                      </a:r>
                      <a:endParaRPr lang="ru-RU" sz="1600" dirty="0"/>
                    </a:p>
                  </a:txBody>
                  <a:tcPr anchor="ctr"/>
                </a:tc>
              </a:tr>
              <a:tr h="5202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&gt;=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Більше чи дорівнює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a&gt;=b</a:t>
                      </a:r>
                      <a:endParaRPr lang="ru-RU" sz="1600" dirty="0"/>
                    </a:p>
                  </a:txBody>
                  <a:tcPr anchor="ctr"/>
                </a:tc>
              </a:tr>
              <a:tr h="5202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&lt;=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Менше чи не дорівнює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a&lt;=b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52673"/>
              </p:ext>
            </p:extLst>
          </p:nvPr>
        </p:nvGraphicFramePr>
        <p:xfrm>
          <a:off x="5079726" y="3785200"/>
          <a:ext cx="386439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132"/>
                <a:gridCol w="1288132"/>
                <a:gridCol w="1288132"/>
              </a:tblGrid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Оператор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Назва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/>
                        <a:t>Приклад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&amp;&amp;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aseline="0" dirty="0" smtClean="0"/>
                        <a:t>«і» (</a:t>
                      </a:r>
                      <a:r>
                        <a:rPr lang="en-US" sz="1600" baseline="0" dirty="0" smtClean="0"/>
                        <a:t>and</a:t>
                      </a:r>
                      <a:r>
                        <a:rPr lang="uk-UA" sz="1600" baseline="0" dirty="0" smtClean="0"/>
                        <a:t>)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a&amp;&amp;b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||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aseline="0" dirty="0" smtClean="0"/>
                        <a:t>«чи» (</a:t>
                      </a:r>
                      <a:r>
                        <a:rPr lang="en-US" sz="1600" baseline="0" dirty="0" smtClean="0"/>
                        <a:t>or</a:t>
                      </a:r>
                      <a:r>
                        <a:rPr lang="uk-UA" sz="1600" baseline="0" dirty="0" smtClean="0"/>
                        <a:t>)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a||b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^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aseline="0" dirty="0" smtClean="0"/>
                        <a:t>«</a:t>
                      </a:r>
                      <a:r>
                        <a:rPr lang="uk-UA" sz="1600" baseline="0" dirty="0" err="1" smtClean="0"/>
                        <a:t>виключающе</a:t>
                      </a:r>
                      <a:r>
                        <a:rPr lang="uk-UA" sz="1600" baseline="0" dirty="0" smtClean="0"/>
                        <a:t> чи » (</a:t>
                      </a:r>
                      <a:r>
                        <a:rPr lang="en-US" sz="1600" baseline="0" dirty="0" err="1" smtClean="0"/>
                        <a:t>xor</a:t>
                      </a:r>
                      <a:r>
                        <a:rPr lang="uk-UA" sz="1600" baseline="0" dirty="0" smtClean="0"/>
                        <a:t>)</a:t>
                      </a:r>
                      <a:r>
                        <a:rPr lang="uk-UA" sz="1600" dirty="0" smtClean="0"/>
                        <a:t> 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a^b</a:t>
                      </a:r>
                      <a:endParaRPr lang="ru-RU" sz="1600" dirty="0"/>
                    </a:p>
                  </a:txBody>
                  <a:tcPr anchor="ctr"/>
                </a:tc>
              </a:tr>
              <a:tr h="3012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!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aseline="0" dirty="0" smtClean="0"/>
                        <a:t>«не» (</a:t>
                      </a:r>
                      <a:r>
                        <a:rPr lang="en-US" sz="1600" baseline="0" dirty="0" smtClean="0"/>
                        <a:t>not</a:t>
                      </a:r>
                      <a:r>
                        <a:rPr lang="uk-UA" sz="1600" baseline="0" dirty="0" smtClean="0"/>
                        <a:t>)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!a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5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Літерали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dirty="0" err="1"/>
              <a:t>Літерали</a:t>
            </a:r>
            <a:r>
              <a:rPr lang="ru-RU" sz="3600" dirty="0"/>
              <a:t> </a:t>
            </a:r>
            <a:r>
              <a:rPr lang="ru-RU" sz="3600" dirty="0" err="1"/>
              <a:t>дозволяють</a:t>
            </a:r>
            <a:r>
              <a:rPr lang="ru-RU" sz="3600" dirty="0"/>
              <a:t> </a:t>
            </a:r>
            <a:r>
              <a:rPr lang="ru-RU" sz="3600" dirty="0" smtClean="0"/>
              <a:t>зада</a:t>
            </a:r>
            <a:r>
              <a:rPr lang="uk-UA" sz="3600" dirty="0" smtClean="0"/>
              <a:t>ва</a:t>
            </a:r>
            <a:r>
              <a:rPr lang="ru-RU" sz="3600" dirty="0" err="1" smtClean="0"/>
              <a:t>ти</a:t>
            </a:r>
            <a:r>
              <a:rPr lang="ru-RU" sz="3600" dirty="0" smtClean="0"/>
              <a:t> </a:t>
            </a:r>
            <a:r>
              <a:rPr lang="ru-RU" sz="3600" dirty="0" err="1"/>
              <a:t>безпосередньо</a:t>
            </a:r>
            <a:r>
              <a:rPr lang="ru-RU" sz="3600" dirty="0"/>
              <a:t> в </a:t>
            </a:r>
            <a:r>
              <a:rPr lang="ru-RU" sz="3600" dirty="0" err="1"/>
              <a:t>коді</a:t>
            </a:r>
            <a:r>
              <a:rPr lang="ru-RU" sz="3600" dirty="0"/>
              <a:t> </a:t>
            </a:r>
            <a:r>
              <a:rPr lang="ru-RU" sz="3600" dirty="0" err="1"/>
              <a:t>програми</a:t>
            </a:r>
            <a:r>
              <a:rPr lang="ru-RU" sz="3600" dirty="0"/>
              <a:t> </a:t>
            </a:r>
            <a:r>
              <a:rPr lang="ru-RU" sz="3600" dirty="0" err="1" smtClean="0"/>
              <a:t>значення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для </a:t>
            </a:r>
            <a:r>
              <a:rPr lang="ru-RU" sz="3600" dirty="0" err="1"/>
              <a:t>числових</a:t>
            </a:r>
            <a:r>
              <a:rPr lang="ru-RU" sz="3600" dirty="0"/>
              <a:t>, </a:t>
            </a:r>
            <a:r>
              <a:rPr lang="ru-RU" sz="3600" dirty="0" err="1"/>
              <a:t>символьних</a:t>
            </a:r>
            <a:r>
              <a:rPr lang="ru-RU" sz="3600" dirty="0"/>
              <a:t>, </a:t>
            </a:r>
            <a:r>
              <a:rPr lang="ru-RU" sz="3600" dirty="0" err="1"/>
              <a:t>логічних</a:t>
            </a:r>
            <a:r>
              <a:rPr lang="ru-RU" sz="3600" dirty="0"/>
              <a:t> і </a:t>
            </a:r>
            <a:r>
              <a:rPr lang="ru-RU" sz="3600" dirty="0" err="1"/>
              <a:t>рядкових</a:t>
            </a:r>
            <a:r>
              <a:rPr lang="ru-RU" sz="3600" dirty="0"/>
              <a:t> </a:t>
            </a:r>
            <a:r>
              <a:rPr lang="ru-RU" sz="3600" dirty="0" err="1"/>
              <a:t>виразів</a:t>
            </a:r>
            <a:r>
              <a:rPr lang="ru-RU" sz="3600" dirty="0"/>
              <a:t>. В </a:t>
            </a:r>
            <a:r>
              <a:rPr lang="ru-RU" sz="3600" dirty="0" err="1"/>
              <a:t>Java</a:t>
            </a:r>
            <a:r>
              <a:rPr lang="ru-RU" sz="3600" dirty="0"/>
              <a:t> </a:t>
            </a:r>
            <a:r>
              <a:rPr lang="ru-RU" sz="3600" dirty="0" err="1"/>
              <a:t>визначені</a:t>
            </a:r>
            <a:r>
              <a:rPr lang="ru-RU" sz="3600" dirty="0"/>
              <a:t> </a:t>
            </a:r>
            <a:r>
              <a:rPr lang="ru-RU" sz="3600" dirty="0" err="1"/>
              <a:t>наступні</a:t>
            </a:r>
            <a:r>
              <a:rPr lang="ru-RU" sz="3600" dirty="0"/>
              <a:t> </a:t>
            </a:r>
            <a:r>
              <a:rPr lang="ru-RU" sz="3600" dirty="0" err="1"/>
              <a:t>типи</a:t>
            </a:r>
            <a:r>
              <a:rPr lang="ru-RU" sz="3600" dirty="0"/>
              <a:t> </a:t>
            </a:r>
            <a:r>
              <a:rPr lang="ru-RU" sz="3600" dirty="0" err="1" smtClean="0"/>
              <a:t>літералів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endParaRPr lang="ru-RU" sz="33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500" dirty="0" err="1"/>
              <a:t>цілий</a:t>
            </a:r>
            <a:r>
              <a:rPr lang="ru-RU" sz="3500" dirty="0"/>
              <a:t> (</a:t>
            </a:r>
            <a:r>
              <a:rPr lang="en-US" sz="3500" b="1" dirty="0"/>
              <a:t>integer</a:t>
            </a:r>
            <a:r>
              <a:rPr lang="en-US" sz="3500" dirty="0"/>
              <a:t>) - </a:t>
            </a:r>
            <a:r>
              <a:rPr lang="ru-RU" sz="3500" dirty="0"/>
              <a:t>за </a:t>
            </a:r>
            <a:r>
              <a:rPr lang="ru-RU" sz="3500" dirty="0" err="1"/>
              <a:t>замовчуванням</a:t>
            </a:r>
            <a:r>
              <a:rPr lang="ru-RU" sz="3500" dirty="0"/>
              <a:t> </a:t>
            </a:r>
            <a:r>
              <a:rPr lang="ru-RU" sz="3500" dirty="0" err="1"/>
              <a:t>має</a:t>
            </a:r>
            <a:r>
              <a:rPr lang="ru-RU" sz="3500" dirty="0"/>
              <a:t> тип </a:t>
            </a:r>
            <a:r>
              <a:rPr lang="ru-RU" sz="3500" dirty="0" err="1"/>
              <a:t>даних</a:t>
            </a:r>
            <a:r>
              <a:rPr lang="ru-RU" sz="3500" dirty="0"/>
              <a:t> </a:t>
            </a:r>
            <a:r>
              <a:rPr lang="en-US" sz="3500" b="1" dirty="0" err="1" smtClean="0"/>
              <a:t>int</a:t>
            </a:r>
            <a:r>
              <a:rPr lang="uk-UA" sz="3500" dirty="0" smtClean="0"/>
              <a:t>. П</a:t>
            </a:r>
            <a:r>
              <a:rPr lang="ru-RU" sz="3500" dirty="0" err="1" smtClean="0"/>
              <a:t>риклади</a:t>
            </a:r>
            <a:r>
              <a:rPr lang="ru-RU" sz="3500" dirty="0"/>
              <a:t>: </a:t>
            </a:r>
            <a:endParaRPr lang="en-US" sz="3500" b="1" dirty="0"/>
          </a:p>
          <a:p>
            <a:pPr marL="360000" indent="-216000">
              <a:buFont typeface="Wingdings" panose="05000000000000000000" pitchFamily="2" charset="2"/>
              <a:buChar char="§"/>
            </a:pPr>
            <a:r>
              <a:rPr lang="ru-RU" sz="3500" dirty="0" smtClean="0"/>
              <a:t>55 </a:t>
            </a:r>
            <a:r>
              <a:rPr lang="ru-RU" sz="3500" dirty="0"/>
              <a:t>(</a:t>
            </a:r>
            <a:r>
              <a:rPr lang="ru-RU" sz="3500" dirty="0" err="1"/>
              <a:t>десяткове</a:t>
            </a:r>
            <a:r>
              <a:rPr lang="ru-RU" sz="3500" dirty="0"/>
              <a:t>), 555_555 (</a:t>
            </a:r>
            <a:r>
              <a:rPr lang="ru-RU" sz="3500" dirty="0" err="1"/>
              <a:t>десяткове</a:t>
            </a:r>
            <a:r>
              <a:rPr lang="ru-RU" sz="3500" dirty="0"/>
              <a:t> 555555, </a:t>
            </a:r>
            <a:r>
              <a:rPr lang="ru-RU" sz="3500" dirty="0" err="1"/>
              <a:t>цей</a:t>
            </a:r>
            <a:r>
              <a:rPr lang="ru-RU" sz="3500" dirty="0"/>
              <a:t> формат введений в </a:t>
            </a:r>
            <a:r>
              <a:rPr lang="en-US" sz="3500" dirty="0"/>
              <a:t>Java 7),</a:t>
            </a:r>
          </a:p>
          <a:p>
            <a:pPr marL="360000" indent="-216000">
              <a:buFont typeface="Wingdings" panose="05000000000000000000" pitchFamily="2" charset="2"/>
              <a:buChar char="§"/>
            </a:pPr>
            <a:r>
              <a:rPr lang="en-US" sz="3500" dirty="0"/>
              <a:t>7000000000L (</a:t>
            </a:r>
            <a:r>
              <a:rPr lang="ru-RU" sz="3500" dirty="0" err="1"/>
              <a:t>десяткове</a:t>
            </a:r>
            <a:r>
              <a:rPr lang="ru-RU" sz="3500" dirty="0"/>
              <a:t> тип </a:t>
            </a:r>
            <a:r>
              <a:rPr lang="en-US" sz="3500" dirty="0"/>
              <a:t>long, ASCII </a:t>
            </a:r>
            <a:r>
              <a:rPr lang="ru-RU" sz="3500" dirty="0"/>
              <a:t>символ </a:t>
            </a:r>
            <a:r>
              <a:rPr lang="en-US" sz="3500" dirty="0"/>
              <a:t>L </a:t>
            </a:r>
            <a:r>
              <a:rPr lang="ru-RU" sz="3500" dirty="0"/>
              <a:t>в будь-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регістрі</a:t>
            </a:r>
            <a:r>
              <a:rPr lang="ru-RU" sz="3500" dirty="0"/>
              <a:t>)</a:t>
            </a:r>
          </a:p>
          <a:p>
            <a:pPr marL="360000" indent="-216000">
              <a:buFont typeface="Wingdings" panose="05000000000000000000" pitchFamily="2" charset="2"/>
              <a:buChar char="§"/>
            </a:pPr>
            <a:r>
              <a:rPr lang="ru-RU" sz="3500" dirty="0"/>
              <a:t>07 (</a:t>
            </a:r>
            <a:r>
              <a:rPr lang="ru-RU" sz="3500" dirty="0" err="1"/>
              <a:t>вісімкове</a:t>
            </a:r>
            <a:r>
              <a:rPr lang="ru-RU" sz="3500" dirty="0"/>
              <a:t> </a:t>
            </a:r>
            <a:r>
              <a:rPr lang="ru-RU" sz="3500" dirty="0" err="1"/>
              <a:t>починається</a:t>
            </a:r>
            <a:r>
              <a:rPr lang="ru-RU" sz="3500" dirty="0"/>
              <a:t> з нуля, </a:t>
            </a:r>
            <a:r>
              <a:rPr lang="ru-RU" sz="3500" dirty="0" err="1"/>
              <a:t>цифри</a:t>
            </a:r>
            <a:r>
              <a:rPr lang="ru-RU" sz="3500" dirty="0"/>
              <a:t> 8 і 9 </a:t>
            </a:r>
            <a:r>
              <a:rPr lang="ru-RU" sz="3500" dirty="0" err="1"/>
              <a:t>заборонені</a:t>
            </a:r>
            <a:r>
              <a:rPr lang="ru-RU" sz="3500" dirty="0"/>
              <a:t>),</a:t>
            </a:r>
          </a:p>
          <a:p>
            <a:pPr marL="360000" indent="-216000">
              <a:buFont typeface="Wingdings" panose="05000000000000000000" pitchFamily="2" charset="2"/>
              <a:buChar char="§"/>
            </a:pPr>
            <a:r>
              <a:rPr lang="ru-RU" sz="3500" dirty="0"/>
              <a:t>0</a:t>
            </a:r>
            <a:r>
              <a:rPr lang="en-US" sz="3500" dirty="0" err="1"/>
              <a:t>xFF</a:t>
            </a:r>
            <a:r>
              <a:rPr lang="en-US" sz="3500" dirty="0"/>
              <a:t>, 0XFF </a:t>
            </a:r>
            <a:r>
              <a:rPr lang="ru-RU" sz="3500" dirty="0" err="1"/>
              <a:t>або</a:t>
            </a:r>
            <a:r>
              <a:rPr lang="ru-RU" sz="3500" dirty="0"/>
              <a:t> 0</a:t>
            </a:r>
            <a:r>
              <a:rPr lang="en-US" sz="3500" dirty="0" err="1"/>
              <a:t>xff</a:t>
            </a:r>
            <a:r>
              <a:rPr lang="en-US" sz="3500" dirty="0"/>
              <a:t> (</a:t>
            </a:r>
            <a:r>
              <a:rPr lang="ru-RU" sz="3500" dirty="0" err="1"/>
              <a:t>шістнадцяткове</a:t>
            </a:r>
            <a:r>
              <a:rPr lang="ru-RU" sz="3500" dirty="0"/>
              <a:t>, </a:t>
            </a:r>
            <a:r>
              <a:rPr lang="en-US" sz="3500" dirty="0"/>
              <a:t>ASCII </a:t>
            </a:r>
            <a:r>
              <a:rPr lang="ru-RU" sz="3500" dirty="0"/>
              <a:t>символ </a:t>
            </a:r>
            <a:r>
              <a:rPr lang="en-US" sz="3500" dirty="0"/>
              <a:t>X </a:t>
            </a:r>
            <a:r>
              <a:rPr lang="ru-RU" sz="3500" dirty="0"/>
              <a:t>в будь-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регістрі</a:t>
            </a:r>
            <a:r>
              <a:rPr lang="ru-RU" sz="3500" dirty="0"/>
              <a:t>, </a:t>
            </a:r>
            <a:r>
              <a:rPr lang="ru-RU" sz="3500" dirty="0" err="1"/>
              <a:t>шістнадцяткові</a:t>
            </a:r>
            <a:r>
              <a:rPr lang="ru-RU" sz="3500" dirty="0"/>
              <a:t> </a:t>
            </a:r>
            <a:r>
              <a:rPr lang="ru-RU" sz="3500" dirty="0" err="1"/>
              <a:t>значення</a:t>
            </a:r>
            <a:r>
              <a:rPr lang="ru-RU" sz="3500" dirty="0"/>
              <a:t> </a:t>
            </a:r>
            <a:r>
              <a:rPr lang="en-US" sz="3500" dirty="0"/>
              <a:t>A, B, C, D, </a:t>
            </a:r>
            <a:r>
              <a:rPr lang="ru-RU" sz="3500" dirty="0"/>
              <a:t>Е і </a:t>
            </a:r>
            <a:r>
              <a:rPr lang="en-US" sz="3500" dirty="0"/>
              <a:t>F, </a:t>
            </a:r>
            <a:r>
              <a:rPr lang="ru-RU" sz="3500" dirty="0"/>
              <a:t>так само </a:t>
            </a:r>
            <a:r>
              <a:rPr lang="ru-RU" sz="3500" dirty="0" err="1"/>
              <a:t>можуть</a:t>
            </a:r>
            <a:r>
              <a:rPr lang="ru-RU" sz="3500" dirty="0"/>
              <a:t> </a:t>
            </a:r>
            <a:r>
              <a:rPr lang="ru-RU" sz="3500" dirty="0" err="1"/>
              <a:t>записувати</a:t>
            </a:r>
            <a:r>
              <a:rPr lang="ru-RU" sz="3500" dirty="0"/>
              <a:t> в будь-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регістрі</a:t>
            </a:r>
            <a:r>
              <a:rPr lang="ru-RU" sz="3500" dirty="0"/>
              <a:t>),</a:t>
            </a:r>
          </a:p>
          <a:p>
            <a:pPr marL="360000" indent="-216000">
              <a:buFont typeface="Wingdings" panose="05000000000000000000" pitchFamily="2" charset="2"/>
              <a:buChar char="§"/>
            </a:pPr>
            <a:r>
              <a:rPr lang="ru-RU" sz="3500" dirty="0"/>
              <a:t>0</a:t>
            </a:r>
            <a:r>
              <a:rPr lang="en-US" sz="3500" dirty="0"/>
              <a:t>b0101 </a:t>
            </a:r>
            <a:r>
              <a:rPr lang="ru-RU" sz="3500" dirty="0" err="1"/>
              <a:t>або</a:t>
            </a:r>
            <a:r>
              <a:rPr lang="ru-RU" sz="3500" dirty="0"/>
              <a:t> 0</a:t>
            </a:r>
            <a:r>
              <a:rPr lang="en-US" sz="3500" dirty="0"/>
              <a:t>B0101 (</a:t>
            </a:r>
            <a:r>
              <a:rPr lang="ru-RU" sz="3500" dirty="0" err="1"/>
              <a:t>двійкове</a:t>
            </a:r>
            <a:r>
              <a:rPr lang="ru-RU" sz="3500" dirty="0"/>
              <a:t>, </a:t>
            </a:r>
            <a:r>
              <a:rPr lang="en-US" sz="3500" dirty="0"/>
              <a:t>ASCII </a:t>
            </a:r>
            <a:r>
              <a:rPr lang="ru-RU" sz="3500" dirty="0"/>
              <a:t>символ </a:t>
            </a:r>
            <a:r>
              <a:rPr lang="en-US" sz="3500" dirty="0"/>
              <a:t>B </a:t>
            </a:r>
            <a:r>
              <a:rPr lang="ru-RU" sz="3500" dirty="0"/>
              <a:t>в будь-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регістрі</a:t>
            </a:r>
            <a:r>
              <a:rPr lang="ru-RU" sz="3500" dirty="0"/>
              <a:t>, введений в </a:t>
            </a:r>
            <a:r>
              <a:rPr lang="en-US" sz="3500" dirty="0" smtClean="0"/>
              <a:t>Java7</a:t>
            </a:r>
            <a:r>
              <a:rPr lang="en-US" sz="3500" dirty="0"/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500" dirty="0" err="1" smtClean="0"/>
              <a:t>дійсне</a:t>
            </a:r>
            <a:r>
              <a:rPr lang="ru-RU" sz="3500" dirty="0" smtClean="0"/>
              <a:t> (</a:t>
            </a:r>
            <a:r>
              <a:rPr lang="en-US" sz="3500" b="1" dirty="0"/>
              <a:t>floating-point</a:t>
            </a:r>
            <a:r>
              <a:rPr lang="en-US" sz="3500" dirty="0"/>
              <a:t>) - </a:t>
            </a:r>
            <a:r>
              <a:rPr lang="ru-RU" sz="3500" dirty="0"/>
              <a:t>за </a:t>
            </a:r>
            <a:r>
              <a:rPr lang="ru-RU" sz="3500" dirty="0" err="1"/>
              <a:t>замовчуванням</a:t>
            </a:r>
            <a:r>
              <a:rPr lang="ru-RU" sz="3500" dirty="0"/>
              <a:t> </a:t>
            </a:r>
            <a:r>
              <a:rPr lang="ru-RU" sz="3500" dirty="0" err="1"/>
              <a:t>має</a:t>
            </a:r>
            <a:r>
              <a:rPr lang="ru-RU" sz="3500" dirty="0"/>
              <a:t> тип </a:t>
            </a:r>
            <a:r>
              <a:rPr lang="ru-RU" sz="3500" dirty="0" err="1"/>
              <a:t>даних</a:t>
            </a:r>
            <a:r>
              <a:rPr lang="ru-RU" sz="3500" dirty="0"/>
              <a:t> </a:t>
            </a:r>
            <a:r>
              <a:rPr lang="en-US" sz="3500" b="1" dirty="0" smtClean="0"/>
              <a:t>double</a:t>
            </a:r>
            <a:r>
              <a:rPr lang="uk-UA" sz="3500" dirty="0" smtClean="0"/>
              <a:t>. П</a:t>
            </a:r>
            <a:r>
              <a:rPr lang="ru-RU" sz="3500" dirty="0" err="1" smtClean="0"/>
              <a:t>риклади</a:t>
            </a:r>
            <a:r>
              <a:rPr lang="ru-RU" sz="3500" dirty="0" smtClean="0"/>
              <a:t>:</a:t>
            </a:r>
          </a:p>
          <a:p>
            <a:pPr marL="360000" indent="-2160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3500" dirty="0" smtClean="0"/>
              <a:t>5.5 </a:t>
            </a:r>
            <a:r>
              <a:rPr lang="ru-RU" sz="3500" dirty="0"/>
              <a:t>(тип </a:t>
            </a:r>
            <a:r>
              <a:rPr lang="en-US" sz="3500" dirty="0"/>
              <a:t>double), 5.5f </a:t>
            </a:r>
            <a:r>
              <a:rPr lang="ru-RU" sz="3500" dirty="0" err="1"/>
              <a:t>або</a:t>
            </a:r>
            <a:r>
              <a:rPr lang="ru-RU" sz="3500" dirty="0"/>
              <a:t> 5.5</a:t>
            </a:r>
            <a:r>
              <a:rPr lang="en-US" sz="3500" dirty="0"/>
              <a:t>F (</a:t>
            </a:r>
            <a:r>
              <a:rPr lang="ru-RU" sz="3500" dirty="0"/>
              <a:t>тип </a:t>
            </a:r>
            <a:r>
              <a:rPr lang="en-US" sz="3500" dirty="0"/>
              <a:t>float, ASCII </a:t>
            </a:r>
            <a:r>
              <a:rPr lang="ru-RU" sz="3500" dirty="0"/>
              <a:t>символ </a:t>
            </a:r>
            <a:r>
              <a:rPr lang="en-US" sz="3500" dirty="0"/>
              <a:t>F </a:t>
            </a:r>
            <a:r>
              <a:rPr lang="ru-RU" sz="3500" dirty="0"/>
              <a:t>в будь-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регістрі</a:t>
            </a:r>
            <a:r>
              <a:rPr lang="ru-RU" sz="3500" dirty="0"/>
              <a:t>),</a:t>
            </a:r>
          </a:p>
          <a:p>
            <a:pPr marL="360000" indent="-216000">
              <a:buFont typeface="Wingdings" panose="05000000000000000000" pitchFamily="2" charset="2"/>
              <a:buChar char="§"/>
            </a:pPr>
            <a:r>
              <a:rPr lang="ru-RU" sz="3500" dirty="0"/>
              <a:t>5. (5.0 тип </a:t>
            </a:r>
            <a:r>
              <a:rPr lang="en-US" sz="3500" dirty="0"/>
              <a:t>double), .24f (0.24 </a:t>
            </a:r>
            <a:r>
              <a:rPr lang="ru-RU" sz="3500" dirty="0"/>
              <a:t>тип </a:t>
            </a:r>
            <a:r>
              <a:rPr lang="en-US" sz="3500" dirty="0"/>
              <a:t>float), 0.125e4 </a:t>
            </a:r>
            <a:r>
              <a:rPr lang="ru-RU" sz="3500" dirty="0" err="1"/>
              <a:t>або</a:t>
            </a:r>
            <a:r>
              <a:rPr lang="ru-RU" sz="3500" dirty="0"/>
              <a:t> 0.125</a:t>
            </a:r>
            <a:r>
              <a:rPr lang="en-US" sz="3500" dirty="0"/>
              <a:t>E4 (</a:t>
            </a:r>
            <a:r>
              <a:rPr lang="ru-RU" sz="3500" dirty="0"/>
              <a:t>тип </a:t>
            </a:r>
            <a:r>
              <a:rPr lang="en-US" sz="3500" dirty="0"/>
              <a:t>double, ASCII </a:t>
            </a:r>
            <a:r>
              <a:rPr lang="ru-RU" sz="3500" dirty="0"/>
              <a:t>символ Е в будь-</a:t>
            </a:r>
            <a:r>
              <a:rPr lang="ru-RU" sz="3500" dirty="0" err="1"/>
              <a:t>якому</a:t>
            </a:r>
            <a:r>
              <a:rPr lang="ru-RU" sz="3500" dirty="0"/>
              <a:t> </a:t>
            </a:r>
            <a:r>
              <a:rPr lang="ru-RU" sz="3500" dirty="0" err="1"/>
              <a:t>регістрі</a:t>
            </a:r>
            <a:r>
              <a:rPr lang="ru-RU" sz="3500" dirty="0"/>
              <a:t>), 1600</a:t>
            </a:r>
            <a:r>
              <a:rPr lang="en-US" sz="3500" dirty="0"/>
              <a:t>E-2 (</a:t>
            </a:r>
            <a:r>
              <a:rPr lang="ru-RU" sz="3500" dirty="0"/>
              <a:t>тип </a:t>
            </a:r>
            <a:r>
              <a:rPr lang="en-US" sz="3500" dirty="0"/>
              <a:t>double)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500" dirty="0" err="1"/>
              <a:t>логічний</a:t>
            </a:r>
            <a:r>
              <a:rPr lang="ru-RU" sz="3500" dirty="0"/>
              <a:t> (</a:t>
            </a:r>
            <a:r>
              <a:rPr lang="en-US" sz="3500" b="1" dirty="0" err="1"/>
              <a:t>boolean</a:t>
            </a:r>
            <a:r>
              <a:rPr lang="en-US" sz="3500" dirty="0"/>
              <a:t>) - </a:t>
            </a:r>
            <a:r>
              <a:rPr lang="ru-RU" sz="3500" dirty="0"/>
              <a:t>приклад: </a:t>
            </a:r>
            <a:r>
              <a:rPr lang="en-US" sz="3500" dirty="0"/>
              <a:t>true </a:t>
            </a:r>
            <a:r>
              <a:rPr lang="ru-RU" sz="3500" dirty="0" err="1"/>
              <a:t>або</a:t>
            </a:r>
            <a:r>
              <a:rPr lang="ru-RU" sz="3500" dirty="0"/>
              <a:t> </a:t>
            </a:r>
            <a:r>
              <a:rPr lang="en-US" sz="3500" dirty="0"/>
              <a:t>false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3500" dirty="0" err="1"/>
              <a:t>символьний</a:t>
            </a:r>
            <a:r>
              <a:rPr lang="ru-RU" sz="3500" dirty="0"/>
              <a:t> (</a:t>
            </a:r>
            <a:r>
              <a:rPr lang="en-US" sz="3500" b="1" dirty="0" err="1"/>
              <a:t>charaster</a:t>
            </a:r>
            <a:r>
              <a:rPr lang="en-US" sz="3500" dirty="0"/>
              <a:t>) - </a:t>
            </a:r>
            <a:r>
              <a:rPr lang="ru-RU" sz="3500" dirty="0" err="1"/>
              <a:t>може</a:t>
            </a:r>
            <a:r>
              <a:rPr lang="ru-RU" sz="3500" dirty="0"/>
              <a:t> </a:t>
            </a:r>
            <a:r>
              <a:rPr lang="ru-RU" sz="3500" dirty="0" err="1"/>
              <a:t>містити</a:t>
            </a:r>
            <a:r>
              <a:rPr lang="ru-RU" sz="3500" dirty="0"/>
              <a:t> один символ з набору </a:t>
            </a:r>
            <a:r>
              <a:rPr lang="en-US" sz="3500" dirty="0"/>
              <a:t>Unicode, </a:t>
            </a:r>
            <a:r>
              <a:rPr lang="ru-RU" sz="3500" dirty="0" err="1"/>
              <a:t>укладений</a:t>
            </a:r>
            <a:r>
              <a:rPr lang="ru-RU" sz="3500" dirty="0"/>
              <a:t> в </a:t>
            </a:r>
            <a:r>
              <a:rPr lang="ru-RU" sz="3500" dirty="0" err="1"/>
              <a:t>одинарні</a:t>
            </a:r>
            <a:r>
              <a:rPr lang="ru-RU" sz="3500" dirty="0"/>
              <a:t> лапки, </a:t>
            </a:r>
            <a:r>
              <a:rPr lang="ru-RU" sz="3500" dirty="0" err="1" smtClean="0"/>
              <a:t>спеціальна</a:t>
            </a:r>
            <a:r>
              <a:rPr lang="ru-RU" sz="3500" dirty="0" smtClean="0"/>
              <a:t> </a:t>
            </a:r>
            <a:r>
              <a:rPr lang="ru-RU" sz="3500" dirty="0" err="1"/>
              <a:t>послідовність</a:t>
            </a:r>
            <a:r>
              <a:rPr lang="ru-RU" sz="3500" dirty="0"/>
              <a:t> (</a:t>
            </a:r>
            <a:r>
              <a:rPr lang="ru-RU" sz="3500" dirty="0" err="1"/>
              <a:t>керуючі</a:t>
            </a:r>
            <a:r>
              <a:rPr lang="ru-RU" sz="3500" dirty="0"/>
              <a:t> </a:t>
            </a:r>
            <a:r>
              <a:rPr lang="ru-RU" sz="3500" dirty="0" err="1"/>
              <a:t>символи</a:t>
            </a:r>
            <a:r>
              <a:rPr lang="ru-RU" sz="3500" dirty="0"/>
              <a:t>) </a:t>
            </a:r>
            <a:r>
              <a:rPr lang="ru-RU" sz="3500" dirty="0" err="1"/>
              <a:t>починається</a:t>
            </a:r>
            <a:r>
              <a:rPr lang="ru-RU" sz="3500" dirty="0"/>
              <a:t> </a:t>
            </a:r>
            <a:r>
              <a:rPr lang="ru-RU" sz="3500" dirty="0" err="1"/>
              <a:t>зі</a:t>
            </a:r>
            <a:r>
              <a:rPr lang="ru-RU" sz="3500" dirty="0"/>
              <a:t> знака </a:t>
            </a:r>
            <a:r>
              <a:rPr lang="ru-RU" sz="3500" dirty="0" err="1" smtClean="0"/>
              <a:t>косої</a:t>
            </a:r>
            <a:r>
              <a:rPr lang="ru-RU" sz="3500" dirty="0" smtClean="0"/>
              <a:t> риски </a:t>
            </a:r>
            <a:r>
              <a:rPr lang="ru-RU" sz="3500" dirty="0"/>
              <a:t>- </a:t>
            </a:r>
            <a:r>
              <a:rPr lang="ru-RU" sz="3500" b="1" dirty="0"/>
              <a:t>\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2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err="1" smtClean="0"/>
              <a:t>Керуючі</a:t>
            </a:r>
            <a:r>
              <a:rPr lang="ru-RU" sz="1800" dirty="0" smtClean="0"/>
              <a:t> </a:t>
            </a:r>
            <a:r>
              <a:rPr lang="ru-RU" sz="1800" dirty="0" err="1"/>
              <a:t>символи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900" b="1" dirty="0" smtClean="0"/>
              <a:t>\</a:t>
            </a:r>
            <a:r>
              <a:rPr lang="en-US" sz="1900" b="1" dirty="0" smtClean="0"/>
              <a:t>b </a:t>
            </a:r>
            <a:r>
              <a:rPr lang="en-US" sz="1900" b="1" dirty="0"/>
              <a:t>- </a:t>
            </a:r>
            <a:r>
              <a:rPr lang="en-US" sz="1900" dirty="0" smtClean="0"/>
              <a:t>backspace </a:t>
            </a:r>
            <a:r>
              <a:rPr lang="en-US" sz="1900" dirty="0"/>
              <a:t>BS - </a:t>
            </a:r>
            <a:r>
              <a:rPr lang="ru-RU" sz="1900" dirty="0" err="1"/>
              <a:t>повернення</a:t>
            </a:r>
            <a:r>
              <a:rPr lang="ru-RU" sz="1900" dirty="0"/>
              <a:t> на одну </a:t>
            </a:r>
            <a:r>
              <a:rPr lang="ru-RU" sz="1900" dirty="0" err="1"/>
              <a:t>позицію</a:t>
            </a:r>
            <a:endParaRPr lang="ru-RU" sz="1900" dirty="0"/>
          </a:p>
          <a:p>
            <a:pPr marL="0" indent="0">
              <a:buNone/>
            </a:pPr>
            <a:r>
              <a:rPr lang="ru-RU" sz="1900" b="1" dirty="0" smtClean="0"/>
              <a:t>\</a:t>
            </a:r>
            <a:r>
              <a:rPr lang="en-US" sz="1900" b="1" dirty="0" smtClean="0"/>
              <a:t>t - </a:t>
            </a:r>
            <a:r>
              <a:rPr lang="en-US" sz="1900" dirty="0"/>
              <a:t>horizontal tab HT - </a:t>
            </a:r>
            <a:r>
              <a:rPr lang="ru-RU" sz="1900" dirty="0" err="1"/>
              <a:t>табуляція</a:t>
            </a:r>
            <a:endParaRPr lang="ru-RU" sz="1900" dirty="0"/>
          </a:p>
          <a:p>
            <a:pPr marL="0" indent="0">
              <a:buNone/>
            </a:pPr>
            <a:r>
              <a:rPr lang="ru-RU" sz="1900" b="1" dirty="0" smtClean="0"/>
              <a:t>\</a:t>
            </a:r>
            <a:r>
              <a:rPr lang="en-US" sz="1900" b="1" dirty="0" smtClean="0"/>
              <a:t>n - </a:t>
            </a:r>
            <a:r>
              <a:rPr lang="en-US" sz="1900" dirty="0"/>
              <a:t>line feed LF - </a:t>
            </a:r>
            <a:r>
              <a:rPr lang="ru-RU" sz="1900" dirty="0" err="1"/>
              <a:t>кінець</a:t>
            </a:r>
            <a:r>
              <a:rPr lang="ru-RU" sz="1900" dirty="0"/>
              <a:t> рядка</a:t>
            </a:r>
          </a:p>
          <a:p>
            <a:pPr marL="0" indent="0">
              <a:buNone/>
            </a:pPr>
            <a:r>
              <a:rPr lang="ru-RU" sz="1900" b="1" dirty="0" smtClean="0"/>
              <a:t>\</a:t>
            </a:r>
            <a:r>
              <a:rPr lang="en-US" sz="1900" b="1" dirty="0" smtClean="0"/>
              <a:t>f </a:t>
            </a:r>
            <a:r>
              <a:rPr lang="en-US" sz="1900" b="1" dirty="0"/>
              <a:t>- </a:t>
            </a:r>
            <a:r>
              <a:rPr lang="en-US" sz="1900" dirty="0"/>
              <a:t>form feed FF - </a:t>
            </a:r>
            <a:r>
              <a:rPr lang="ru-RU" sz="1900" dirty="0" err="1"/>
              <a:t>кінець</a:t>
            </a:r>
            <a:r>
              <a:rPr lang="ru-RU" sz="1900" dirty="0"/>
              <a:t> </a:t>
            </a:r>
            <a:r>
              <a:rPr lang="ru-RU" sz="1900" dirty="0" err="1"/>
              <a:t>сторінки</a:t>
            </a:r>
            <a:endParaRPr lang="ru-RU" sz="1900" dirty="0"/>
          </a:p>
          <a:p>
            <a:pPr marL="0" indent="0">
              <a:buNone/>
            </a:pPr>
            <a:r>
              <a:rPr lang="ru-RU" sz="1900" b="1" dirty="0" smtClean="0"/>
              <a:t>\</a:t>
            </a:r>
            <a:r>
              <a:rPr lang="en-US" sz="1900" b="1" dirty="0" smtClean="0"/>
              <a:t>r - </a:t>
            </a:r>
            <a:r>
              <a:rPr lang="en-US" sz="1900" dirty="0"/>
              <a:t>carriage return CR - </a:t>
            </a:r>
            <a:r>
              <a:rPr lang="ru-RU" sz="1900" dirty="0" err="1"/>
              <a:t>повернення</a:t>
            </a:r>
            <a:r>
              <a:rPr lang="ru-RU" sz="1900" dirty="0"/>
              <a:t> каретки</a:t>
            </a:r>
          </a:p>
          <a:p>
            <a:pPr marL="0" indent="0">
              <a:buNone/>
            </a:pPr>
            <a:r>
              <a:rPr lang="ru-RU" sz="1900" b="1" dirty="0" smtClean="0"/>
              <a:t>\"</a:t>
            </a:r>
            <a:r>
              <a:rPr lang="ru-RU" sz="1900" dirty="0" smtClean="0"/>
              <a:t>- </a:t>
            </a:r>
            <a:r>
              <a:rPr lang="ru-RU" sz="1900" dirty="0"/>
              <a:t>лапки</a:t>
            </a:r>
          </a:p>
          <a:p>
            <a:pPr marL="0" indent="0">
              <a:buNone/>
            </a:pPr>
            <a:r>
              <a:rPr lang="ru-RU" sz="1900" b="1" dirty="0" smtClean="0"/>
              <a:t>\'</a:t>
            </a:r>
            <a:r>
              <a:rPr lang="ru-RU" sz="1900" dirty="0" smtClean="0"/>
              <a:t>- </a:t>
            </a:r>
            <a:r>
              <a:rPr lang="ru-RU" sz="1900" dirty="0"/>
              <a:t>одинарна лапка</a:t>
            </a:r>
          </a:p>
          <a:p>
            <a:pPr marL="0" indent="0">
              <a:buNone/>
            </a:pPr>
            <a:r>
              <a:rPr lang="ru-RU" sz="1900" b="1" dirty="0"/>
              <a:t>\\ </a:t>
            </a:r>
            <a:r>
              <a:rPr lang="ru-RU" sz="1900" dirty="0"/>
              <a:t>- </a:t>
            </a:r>
            <a:r>
              <a:rPr lang="en-US" sz="1900" dirty="0"/>
              <a:t>backslash \ - </a:t>
            </a:r>
            <a:r>
              <a:rPr lang="ru-RU" sz="1900" dirty="0" err="1"/>
              <a:t>зворотна</a:t>
            </a:r>
            <a:r>
              <a:rPr lang="ru-RU" sz="1900" dirty="0"/>
              <a:t> коса риска</a:t>
            </a:r>
          </a:p>
          <a:p>
            <a:pPr marL="0" indent="0">
              <a:buNone/>
            </a:pPr>
            <a:r>
              <a:rPr lang="ru-RU" sz="1900" b="1" dirty="0" smtClean="0"/>
              <a:t>\</a:t>
            </a:r>
            <a:r>
              <a:rPr lang="en-US" sz="1900" b="1" dirty="0" err="1" smtClean="0"/>
              <a:t>Uxxxx</a:t>
            </a:r>
            <a:r>
              <a:rPr lang="en-US" sz="1900" b="1" dirty="0" smtClean="0"/>
              <a:t> </a:t>
            </a:r>
            <a:r>
              <a:rPr lang="en-US" sz="1900" dirty="0"/>
              <a:t>- </a:t>
            </a:r>
            <a:r>
              <a:rPr lang="ru-RU" sz="1900" dirty="0"/>
              <a:t>символ </a:t>
            </a:r>
            <a:r>
              <a:rPr lang="en-US" sz="1900" dirty="0"/>
              <a:t>Unicode, </a:t>
            </a:r>
            <a:r>
              <a:rPr lang="ru-RU" sz="1900" dirty="0"/>
              <a:t>де </a:t>
            </a:r>
            <a:r>
              <a:rPr lang="en-US" sz="1900" dirty="0" err="1"/>
              <a:t>xxxx</a:t>
            </a:r>
            <a:r>
              <a:rPr lang="en-US" sz="1900" dirty="0"/>
              <a:t> </a:t>
            </a:r>
            <a:r>
              <a:rPr lang="ru-RU" sz="1900" dirty="0" err="1"/>
              <a:t>цифровий</a:t>
            </a:r>
            <a:r>
              <a:rPr lang="ru-RU" sz="1900" dirty="0"/>
              <a:t> код символу </a:t>
            </a:r>
            <a:r>
              <a:rPr lang="en-US" sz="1900" dirty="0"/>
              <a:t>Unicode</a:t>
            </a:r>
          </a:p>
          <a:p>
            <a:pPr marL="0" indent="0">
              <a:buNone/>
            </a:pPr>
            <a:r>
              <a:rPr lang="en-US" sz="1900" b="1" dirty="0" smtClean="0"/>
              <a:t>\Xxx </a:t>
            </a:r>
            <a:r>
              <a:rPr lang="en-US" sz="1900" dirty="0"/>
              <a:t>- </a:t>
            </a:r>
            <a:r>
              <a:rPr lang="ru-RU" sz="1900" dirty="0"/>
              <a:t>символ </a:t>
            </a:r>
            <a:r>
              <a:rPr lang="ru-RU" sz="1900" dirty="0" err="1"/>
              <a:t>кодової</a:t>
            </a:r>
            <a:r>
              <a:rPr lang="ru-RU" sz="1900" dirty="0"/>
              <a:t> </a:t>
            </a:r>
            <a:r>
              <a:rPr lang="ru-RU" sz="1900" dirty="0" err="1"/>
              <a:t>таблиці</a:t>
            </a:r>
            <a:r>
              <a:rPr lang="ru-RU" sz="1900" dirty="0"/>
              <a:t> </a:t>
            </a:r>
            <a:r>
              <a:rPr lang="en-US" sz="1900" dirty="0"/>
              <a:t>Latin-1, </a:t>
            </a:r>
            <a:r>
              <a:rPr lang="ru-RU" sz="1900" dirty="0"/>
              <a:t>де </a:t>
            </a:r>
            <a:r>
              <a:rPr lang="en-US" sz="1900" dirty="0"/>
              <a:t>xxx </a:t>
            </a:r>
            <a:r>
              <a:rPr lang="ru-RU" sz="1900" dirty="0" err="1"/>
              <a:t>восьмеричний</a:t>
            </a:r>
            <a:r>
              <a:rPr lang="ru-RU" sz="1900" dirty="0"/>
              <a:t> </a:t>
            </a:r>
            <a:r>
              <a:rPr lang="ru-RU" sz="1900" dirty="0" smtClean="0"/>
              <a:t>код</a:t>
            </a:r>
            <a:r>
              <a:rPr lang="en-US" sz="1900" dirty="0" smtClean="0"/>
              <a:t> </a:t>
            </a:r>
            <a:r>
              <a:rPr lang="ru-RU" sz="1900" dirty="0" smtClean="0"/>
              <a:t>символу </a:t>
            </a:r>
            <a:r>
              <a:rPr lang="en-US" sz="1900" dirty="0"/>
              <a:t>Latin-1</a:t>
            </a:r>
          </a:p>
          <a:p>
            <a:pPr marL="0" indent="0" algn="ctr">
              <a:buNone/>
            </a:pPr>
            <a:r>
              <a:rPr lang="ru-RU" sz="2000" dirty="0" err="1" smtClean="0"/>
              <a:t>Приклади</a:t>
            </a:r>
            <a:r>
              <a:rPr lang="ru-RU" sz="2000" dirty="0"/>
              <a:t>: '</a:t>
            </a:r>
            <a:r>
              <a:rPr lang="en-US" sz="2000" dirty="0"/>
              <a:t>A', </a:t>
            </a:r>
            <a:r>
              <a:rPr lang="en-US" sz="2000" dirty="0" smtClean="0"/>
              <a:t>\u0950</a:t>
            </a:r>
            <a:r>
              <a:rPr lang="en-US" sz="2000" dirty="0"/>
              <a:t>, </a:t>
            </a:r>
            <a:r>
              <a:rPr lang="en-US" sz="2000" dirty="0" smtClean="0"/>
              <a:t>\b</a:t>
            </a:r>
            <a:r>
              <a:rPr lang="en-US" sz="2000" dirty="0"/>
              <a:t>, </a:t>
            </a:r>
            <a:r>
              <a:rPr lang="en-US" sz="2000" dirty="0" smtClean="0"/>
              <a:t>\t</a:t>
            </a:r>
            <a:r>
              <a:rPr lang="en-US" sz="2000" dirty="0"/>
              <a:t>, </a:t>
            </a:r>
            <a:r>
              <a:rPr lang="en-US" sz="2000" dirty="0" smtClean="0"/>
              <a:t>\</a:t>
            </a:r>
            <a:r>
              <a:rPr lang="uk-UA" sz="2000" dirty="0" smtClean="0"/>
              <a:t>3</a:t>
            </a:r>
            <a:r>
              <a:rPr lang="en-US" sz="2000" dirty="0" smtClean="0"/>
              <a:t>33 </a:t>
            </a:r>
            <a:r>
              <a:rPr lang="ru-RU" sz="2000" dirty="0"/>
              <a:t>і т.п.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dirty="0" err="1"/>
              <a:t>строковий</a:t>
            </a:r>
            <a:r>
              <a:rPr lang="ru-RU" sz="1900" dirty="0"/>
              <a:t> (</a:t>
            </a:r>
            <a:r>
              <a:rPr lang="en-US" sz="1900" b="1" dirty="0"/>
              <a:t>string</a:t>
            </a:r>
            <a:r>
              <a:rPr lang="en-US" sz="1900" dirty="0"/>
              <a:t>) - </a:t>
            </a:r>
            <a:r>
              <a:rPr lang="ru-RU" sz="1900" dirty="0" err="1"/>
              <a:t>завжди</a:t>
            </a:r>
            <a:r>
              <a:rPr lang="ru-RU" sz="1900" dirty="0"/>
              <a:t> </a:t>
            </a:r>
            <a:r>
              <a:rPr lang="ru-RU" sz="1900" dirty="0" err="1"/>
              <a:t>має</a:t>
            </a:r>
            <a:r>
              <a:rPr lang="ru-RU" sz="1900" dirty="0"/>
              <a:t> тип </a:t>
            </a:r>
            <a:r>
              <a:rPr lang="en-US" sz="1900" dirty="0"/>
              <a:t>String </a:t>
            </a:r>
            <a:r>
              <a:rPr lang="ru-RU" sz="1900" dirty="0"/>
              <a:t>і </a:t>
            </a:r>
            <a:r>
              <a:rPr lang="ru-RU" sz="1900" dirty="0" err="1"/>
              <a:t>посилається</a:t>
            </a:r>
            <a:r>
              <a:rPr lang="ru-RU" sz="1900" dirty="0"/>
              <a:t> на </a:t>
            </a:r>
            <a:r>
              <a:rPr lang="ru-RU" sz="1900" dirty="0" err="1"/>
              <a:t>екземпляр</a:t>
            </a:r>
            <a:r>
              <a:rPr lang="ru-RU" sz="1900" dirty="0"/>
              <a:t> </a:t>
            </a:r>
            <a:r>
              <a:rPr lang="ru-RU" sz="1900" dirty="0" err="1"/>
              <a:t>класу</a:t>
            </a:r>
            <a:r>
              <a:rPr lang="ru-RU" sz="1900" dirty="0"/>
              <a:t> </a:t>
            </a:r>
            <a:r>
              <a:rPr lang="en-US" sz="1900" dirty="0"/>
              <a:t>String. </a:t>
            </a:r>
            <a:r>
              <a:rPr lang="ru-RU" sz="1900" dirty="0" err="1"/>
              <a:t>Складається</a:t>
            </a:r>
            <a:r>
              <a:rPr lang="ru-RU" sz="1900" dirty="0"/>
              <a:t> з </a:t>
            </a:r>
            <a:r>
              <a:rPr lang="ru-RU" sz="1900" dirty="0" smtClean="0"/>
              <a:t>0 </a:t>
            </a:r>
            <a:r>
              <a:rPr lang="ru-RU" sz="1900" dirty="0" err="1" smtClean="0"/>
              <a:t>або</a:t>
            </a:r>
            <a:r>
              <a:rPr lang="ru-RU" sz="1900" dirty="0" smtClean="0"/>
              <a:t> </a:t>
            </a:r>
            <a:r>
              <a:rPr lang="ru-RU" sz="1900" dirty="0" err="1"/>
              <a:t>більшої</a:t>
            </a:r>
            <a:r>
              <a:rPr lang="ru-RU" sz="1900" dirty="0"/>
              <a:t> </a:t>
            </a:r>
            <a:r>
              <a:rPr lang="ru-RU" sz="1900" dirty="0" err="1"/>
              <a:t>кількості</a:t>
            </a:r>
            <a:r>
              <a:rPr lang="ru-RU" sz="1900" dirty="0"/>
              <a:t> </a:t>
            </a:r>
            <a:r>
              <a:rPr lang="ru-RU" sz="1900" dirty="0" err="1"/>
              <a:t>символів</a:t>
            </a:r>
            <a:r>
              <a:rPr lang="ru-RU" sz="1900" dirty="0"/>
              <a:t>, </a:t>
            </a:r>
            <a:r>
              <a:rPr lang="ru-RU" sz="1900" dirty="0" err="1"/>
              <a:t>кожен</a:t>
            </a:r>
            <a:r>
              <a:rPr lang="ru-RU" sz="1900" dirty="0"/>
              <a:t> символ </a:t>
            </a:r>
            <a:r>
              <a:rPr lang="ru-RU" sz="1900" dirty="0" err="1"/>
              <a:t>може</a:t>
            </a:r>
            <a:r>
              <a:rPr lang="ru-RU" sz="1900" dirty="0"/>
              <a:t> бути </a:t>
            </a:r>
            <a:r>
              <a:rPr lang="ru-RU" sz="1900" dirty="0" err="1"/>
              <a:t>предствлена</a:t>
            </a:r>
            <a:r>
              <a:rPr lang="ru-RU" sz="1900" dirty="0"/>
              <a:t> ​​</a:t>
            </a:r>
            <a:r>
              <a:rPr lang="en-US" sz="1900" dirty="0"/>
              <a:t>Unicode </a:t>
            </a:r>
            <a:r>
              <a:rPr lang="ru-RU" sz="1900" dirty="0" err="1"/>
              <a:t>послідовністю</a:t>
            </a:r>
            <a:r>
              <a:rPr lang="ru-RU" sz="1900" dirty="0"/>
              <a:t>, так само </a:t>
            </a:r>
            <a:r>
              <a:rPr lang="ru-RU" sz="1900" dirty="0" err="1"/>
              <a:t>може</a:t>
            </a:r>
            <a:r>
              <a:rPr lang="ru-RU" sz="1900" dirty="0"/>
              <a:t> </a:t>
            </a:r>
            <a:r>
              <a:rPr lang="ru-RU" sz="1900" dirty="0" err="1"/>
              <a:t>містити</a:t>
            </a:r>
            <a:r>
              <a:rPr lang="ru-RU" sz="1900" dirty="0"/>
              <a:t> </a:t>
            </a:r>
            <a:r>
              <a:rPr lang="ru-RU" sz="1900" dirty="0" err="1"/>
              <a:t>строковий</a:t>
            </a:r>
            <a:r>
              <a:rPr lang="ru-RU" sz="1900" dirty="0"/>
              <a:t> </a:t>
            </a:r>
            <a:r>
              <a:rPr lang="ru-RU" sz="1900" dirty="0" err="1"/>
              <a:t>літерал</a:t>
            </a:r>
            <a:r>
              <a:rPr lang="ru-RU" sz="1900" dirty="0"/>
              <a:t>.</a:t>
            </a:r>
          </a:p>
          <a:p>
            <a:pPr marL="0" indent="0" algn="ctr">
              <a:buNone/>
            </a:pPr>
            <a:r>
              <a:rPr lang="ru-RU" sz="2000" dirty="0" err="1" smtClean="0"/>
              <a:t>Приклади</a:t>
            </a:r>
            <a:r>
              <a:rPr lang="ru-RU" sz="2000" dirty="0"/>
              <a:t>: "", "</a:t>
            </a:r>
            <a:r>
              <a:rPr lang="en-US" sz="2000" dirty="0"/>
              <a:t>string", "symbol </a:t>
            </a:r>
            <a:r>
              <a:rPr lang="en-US" sz="2000" dirty="0" smtClean="0"/>
              <a:t>\u0950</a:t>
            </a:r>
            <a:r>
              <a:rPr lang="en-US" sz="2000" dirty="0"/>
              <a:t>", "test </a:t>
            </a:r>
            <a:r>
              <a:rPr lang="en-US" sz="2000" dirty="0" smtClean="0"/>
              <a:t>\t </a:t>
            </a:r>
            <a:r>
              <a:rPr lang="en-US" sz="2000" dirty="0"/>
              <a:t>test"</a:t>
            </a:r>
          </a:p>
          <a:p>
            <a:pPr marL="0" indent="0">
              <a:buNone/>
            </a:pPr>
            <a:r>
              <a:rPr lang="en-US" sz="2000" dirty="0"/>
              <a:t>null-</a:t>
            </a:r>
            <a:r>
              <a:rPr lang="ru-RU" sz="2000" dirty="0" err="1"/>
              <a:t>літерал</a:t>
            </a:r>
            <a:r>
              <a:rPr lang="ru-RU" sz="2000" dirty="0"/>
              <a:t> (</a:t>
            </a:r>
            <a:r>
              <a:rPr lang="en-US" sz="2000" dirty="0"/>
              <a:t>null-literal)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uk-UA" sz="2000" dirty="0" smtClean="0"/>
              <a:t>літерний </a:t>
            </a:r>
            <a:r>
              <a:rPr lang="uk-UA" sz="2000" dirty="0" err="1" smtClean="0"/>
              <a:t>ссилочного</a:t>
            </a:r>
            <a:r>
              <a:rPr lang="uk-UA" sz="2000" dirty="0" smtClean="0"/>
              <a:t> </a:t>
            </a:r>
            <a:r>
              <a:rPr lang="ru-RU" sz="2000" dirty="0" smtClean="0"/>
              <a:t>типу</a:t>
            </a:r>
            <a:r>
              <a:rPr lang="ru-RU" sz="2000" dirty="0"/>
              <a:t>, </a:t>
            </a:r>
            <a:r>
              <a:rPr lang="ru-RU" sz="2000" dirty="0" err="1"/>
              <a:t>причому</a:t>
            </a:r>
            <a:r>
              <a:rPr lang="ru-RU" sz="2000" dirty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/>
              <a:t>посилання</a:t>
            </a:r>
            <a:r>
              <a:rPr lang="ru-RU" sz="2000" dirty="0"/>
              <a:t> </a:t>
            </a:r>
            <a:r>
              <a:rPr lang="en-US" sz="2000" dirty="0"/>
              <a:t>null </a:t>
            </a:r>
            <a:r>
              <a:rPr lang="ru-RU" sz="2000" dirty="0" err="1"/>
              <a:t>ні</a:t>
            </a:r>
            <a:r>
              <a:rPr lang="ru-RU" sz="2000" dirty="0"/>
              <a:t> </a:t>
            </a:r>
            <a:r>
              <a:rPr lang="ru-RU" sz="2000" dirty="0" err="1"/>
              <a:t>куди</a:t>
            </a:r>
            <a:r>
              <a:rPr lang="ru-RU" sz="2000" dirty="0"/>
              <a:t> не </a:t>
            </a:r>
            <a:r>
              <a:rPr lang="ru-RU" sz="2000" dirty="0" err="1" smtClean="0"/>
              <a:t>веде</a:t>
            </a:r>
            <a:r>
              <a:rPr lang="ru-RU" sz="2000" dirty="0" smtClean="0"/>
              <a:t>. Приклад</a:t>
            </a:r>
            <a:r>
              <a:rPr lang="ru-RU" sz="2000" dirty="0"/>
              <a:t>: </a:t>
            </a:r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Літерали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Коментарі</a:t>
            </a:r>
            <a:r>
              <a:rPr lang="ru-RU" dirty="0"/>
              <a:t> в </a:t>
            </a:r>
            <a:r>
              <a:rPr lang="ru-RU" dirty="0" err="1"/>
              <a:t>тексті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23317"/>
            <a:ext cx="889248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/** </a:t>
            </a:r>
            <a:r>
              <a:rPr lang="ru-RU" dirty="0" err="1"/>
              <a:t>багатостроковий</a:t>
            </a:r>
            <a:r>
              <a:rPr lang="ru-RU" dirty="0"/>
              <a:t> </a:t>
            </a:r>
            <a:r>
              <a:rPr lang="ru-RU" dirty="0" err="1" smtClean="0"/>
              <a:t>документувальний</a:t>
            </a:r>
            <a:r>
              <a:rPr lang="ru-RU" dirty="0" smtClean="0"/>
              <a:t> </a:t>
            </a:r>
            <a:r>
              <a:rPr lang="ru-RU" dirty="0" err="1"/>
              <a:t>коментар</a:t>
            </a:r>
            <a:r>
              <a:rPr lang="ru-RU" dirty="0"/>
              <a:t>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*/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/* </a:t>
            </a:r>
            <a:r>
              <a:rPr lang="ru-RU" dirty="0" err="1"/>
              <a:t>Традиційний</a:t>
            </a:r>
            <a:r>
              <a:rPr lang="ru-RU" dirty="0"/>
              <a:t> </a:t>
            </a:r>
            <a:r>
              <a:rPr lang="ru-RU" dirty="0" err="1"/>
              <a:t>багатостроковий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 в </a:t>
            </a:r>
            <a:r>
              <a:rPr lang="ru-RU" dirty="0" err="1"/>
              <a:t>стилі</a:t>
            </a:r>
            <a:r>
              <a:rPr lang="ru-RU" dirty="0"/>
              <a:t> C </a:t>
            </a:r>
            <a:r>
              <a:rPr lang="ru-RU" dirty="0" smtClean="0"/>
              <a:t>*/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// </a:t>
            </a:r>
            <a:r>
              <a:rPr lang="ru-RU" dirty="0" err="1"/>
              <a:t>традиційний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 в </a:t>
            </a:r>
            <a:r>
              <a:rPr lang="ru-RU" dirty="0" err="1"/>
              <a:t>стилі</a:t>
            </a:r>
            <a:r>
              <a:rPr lang="ru-RU" dirty="0"/>
              <a:t> C </a:t>
            </a:r>
            <a:r>
              <a:rPr lang="ru-RU" dirty="0" smtClean="0"/>
              <a:t>++</a:t>
            </a:r>
          </a:p>
          <a:p>
            <a:pPr marL="0" indent="0">
              <a:buNone/>
            </a:pPr>
            <a:endParaRPr lang="ru-RU" sz="2100" dirty="0"/>
          </a:p>
          <a:p>
            <a:r>
              <a:rPr lang="ru-RU" dirty="0" err="1"/>
              <a:t>Коментарі</a:t>
            </a:r>
            <a:r>
              <a:rPr lang="ru-RU" dirty="0"/>
              <a:t> не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вкладеними</a:t>
            </a:r>
            <a:r>
              <a:rPr lang="ru-RU" dirty="0"/>
              <a:t>.</a:t>
            </a:r>
          </a:p>
          <a:p>
            <a:r>
              <a:rPr lang="ru-RU" dirty="0" err="1"/>
              <a:t>символи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/*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smtClean="0">
                <a:solidFill>
                  <a:srgbClr val="FF0000"/>
                </a:solidFill>
              </a:rPr>
              <a:t>*/ </a:t>
            </a:r>
            <a:r>
              <a:rPr lang="ru-RU" dirty="0"/>
              <a:t>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коментарях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dirty="0" err="1"/>
              <a:t>символів</a:t>
            </a:r>
            <a:r>
              <a:rPr lang="ru-RU" dirty="0"/>
              <a:t> //.</a:t>
            </a:r>
          </a:p>
          <a:p>
            <a:r>
              <a:rPr lang="ru-RU" dirty="0" err="1"/>
              <a:t>символи</a:t>
            </a:r>
            <a:r>
              <a:rPr lang="ru-RU" dirty="0"/>
              <a:t> //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коментарях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починаються</a:t>
            </a:r>
            <a:r>
              <a:rPr lang="ru-RU" dirty="0"/>
              <a:t> з </a:t>
            </a:r>
            <a:r>
              <a:rPr lang="ru-RU" dirty="0" err="1"/>
              <a:t>символів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/*</a:t>
            </a:r>
            <a:r>
              <a:rPr lang="ru-RU" dirty="0" smtClean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/**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/* </a:t>
            </a:r>
            <a:r>
              <a:rPr lang="ru-RU" dirty="0">
                <a:solidFill>
                  <a:srgbClr val="FF0000"/>
                </a:solidFill>
              </a:rPr>
              <a:t>Даний </a:t>
            </a:r>
            <a:r>
              <a:rPr lang="ru-RU" dirty="0" err="1">
                <a:solidFill>
                  <a:srgbClr val="FF0000"/>
                </a:solidFill>
              </a:rPr>
              <a:t>коментар</a:t>
            </a:r>
            <a:r>
              <a:rPr lang="ru-RU" dirty="0">
                <a:solidFill>
                  <a:srgbClr val="FF0000"/>
                </a:solidFill>
              </a:rPr>
              <a:t> / * // / ** </a:t>
            </a:r>
            <a:r>
              <a:rPr lang="ru-RU" dirty="0" err="1">
                <a:solidFill>
                  <a:srgbClr val="FF0000"/>
                </a:solidFill>
              </a:rPr>
              <a:t>закінчується</a:t>
            </a:r>
            <a:r>
              <a:rPr lang="ru-RU" dirty="0">
                <a:solidFill>
                  <a:srgbClr val="FF0000"/>
                </a:solidFill>
              </a:rPr>
              <a:t> тут: </a:t>
            </a:r>
            <a:r>
              <a:rPr lang="ru-RU" dirty="0" smtClean="0">
                <a:solidFill>
                  <a:srgbClr val="FF0000"/>
                </a:solidFill>
              </a:rPr>
              <a:t>*/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Оголошення</a:t>
            </a:r>
            <a:r>
              <a:rPr lang="ru-RU" dirty="0"/>
              <a:t> і </a:t>
            </a:r>
            <a:r>
              <a:rPr lang="ru-RU" dirty="0" err="1"/>
              <a:t>ініціалізація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288" y="692696"/>
            <a:ext cx="8330774" cy="1993757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err="1"/>
              <a:t>Ініціалізація</a:t>
            </a:r>
            <a:r>
              <a:rPr lang="ru-RU" sz="2000" dirty="0"/>
              <a:t> </a:t>
            </a:r>
            <a:r>
              <a:rPr lang="ru-RU" sz="2000" dirty="0" err="1"/>
              <a:t>означає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змінна</a:t>
            </a:r>
            <a:r>
              <a:rPr lang="ru-RU" sz="2000" dirty="0"/>
              <a:t> запущена в </a:t>
            </a:r>
            <a:r>
              <a:rPr lang="ru-RU" sz="2000" dirty="0" smtClean="0"/>
              <a:t>роботу та </a:t>
            </a:r>
            <a:r>
              <a:rPr lang="ru-RU" sz="2000" dirty="0" err="1"/>
              <a:t>їй</a:t>
            </a:r>
            <a:r>
              <a:rPr lang="ru-RU" sz="2000" dirty="0"/>
              <a:t> </a:t>
            </a:r>
            <a:r>
              <a:rPr lang="ru-RU" sz="2000" dirty="0" err="1"/>
              <a:t>присвоєно</a:t>
            </a:r>
            <a:r>
              <a:rPr lang="ru-RU" sz="2000" dirty="0"/>
              <a:t> </a:t>
            </a:r>
            <a:r>
              <a:rPr lang="ru-RU" sz="2000" dirty="0" err="1"/>
              <a:t>початкове</a:t>
            </a:r>
            <a:r>
              <a:rPr lang="ru-RU" sz="2000" dirty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. Без </a:t>
            </a:r>
            <a:r>
              <a:rPr lang="ru-RU" sz="2000" dirty="0" err="1"/>
              <a:t>присвоєння</a:t>
            </a:r>
            <a:r>
              <a:rPr lang="ru-RU" sz="2000" dirty="0"/>
              <a:t> початкового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змінна</a:t>
            </a:r>
            <a:r>
              <a:rPr lang="ru-RU" sz="2000" dirty="0"/>
              <a:t> просто </a:t>
            </a:r>
            <a:r>
              <a:rPr lang="ru-RU" sz="2000" dirty="0" err="1"/>
              <a:t>оголошена</a:t>
            </a:r>
            <a:r>
              <a:rPr lang="ru-RU" sz="2000" dirty="0"/>
              <a:t>, а з </a:t>
            </a:r>
            <a:r>
              <a:rPr lang="ru-RU" sz="2000" dirty="0" err="1"/>
              <a:t>початковим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вона </a:t>
            </a:r>
            <a:r>
              <a:rPr lang="ru-RU" sz="2000" dirty="0" err="1"/>
              <a:t>ще</a:t>
            </a:r>
            <a:r>
              <a:rPr lang="ru-RU" sz="2000" dirty="0"/>
              <a:t> й </a:t>
            </a:r>
            <a:r>
              <a:rPr lang="ru-RU" sz="2000" dirty="0" err="1"/>
              <a:t>ініціалізована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r>
              <a:rPr lang="ru-RU" sz="2400" i="1" dirty="0" err="1" smtClean="0">
                <a:solidFill>
                  <a:srgbClr val="FF0000"/>
                </a:solidFill>
              </a:rPr>
              <a:t>тип_даних</a:t>
            </a:r>
            <a:r>
              <a:rPr lang="ru-RU" sz="2400" i="1" dirty="0" smtClean="0">
                <a:solidFill>
                  <a:srgbClr val="FF0000"/>
                </a:solidFill>
              </a:rPr>
              <a:t>   </a:t>
            </a:r>
            <a:r>
              <a:rPr lang="ru-RU" sz="2400" i="1" dirty="0" err="1" smtClean="0">
                <a:solidFill>
                  <a:srgbClr val="FF0000"/>
                </a:solidFill>
              </a:rPr>
              <a:t>им’я_змінної</a:t>
            </a:r>
            <a:r>
              <a:rPr lang="ru-RU" sz="2400" i="1" dirty="0" smtClean="0">
                <a:solidFill>
                  <a:srgbClr val="FF0000"/>
                </a:solidFill>
              </a:rPr>
              <a:t>  </a:t>
            </a:r>
            <a:r>
              <a:rPr lang="ru-RU" sz="2400" i="1" dirty="0">
                <a:solidFill>
                  <a:srgbClr val="FF0000"/>
                </a:solidFill>
              </a:rPr>
              <a:t>=  </a:t>
            </a:r>
            <a:r>
              <a:rPr lang="ru-RU" sz="2400" i="1" dirty="0" err="1" smtClean="0">
                <a:solidFill>
                  <a:srgbClr val="FF0000"/>
                </a:solidFill>
              </a:rPr>
              <a:t>значення</a:t>
            </a:r>
            <a:r>
              <a:rPr lang="ru-RU" sz="2400" i="1" dirty="0" smtClean="0">
                <a:solidFill>
                  <a:srgbClr val="FF0000"/>
                </a:solidFill>
              </a:rPr>
              <a:t> </a:t>
            </a:r>
            <a:r>
              <a:rPr lang="ru-RU" sz="2400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2276872"/>
            <a:ext cx="1500198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a;</a:t>
            </a:r>
          </a:p>
          <a:p>
            <a:r>
              <a:rPr lang="en-US" dirty="0" smtClean="0"/>
              <a:t>a = 32;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2276872"/>
            <a:ext cx="192882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 =  32;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302361"/>
            <a:ext cx="2928958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a, b, sum;</a:t>
            </a:r>
          </a:p>
          <a:p>
            <a:r>
              <a:rPr lang="en-US" dirty="0" smtClean="0"/>
              <a:t>a = 32;  b = 8;</a:t>
            </a:r>
          </a:p>
          <a:p>
            <a:r>
              <a:rPr lang="en-US" dirty="0" smtClean="0"/>
              <a:t>sum = a + b; </a:t>
            </a:r>
            <a:r>
              <a:rPr lang="en-US" dirty="0" smtClean="0">
                <a:solidFill>
                  <a:srgbClr val="00B050"/>
                </a:solidFill>
              </a:rPr>
              <a:t>// 40</a:t>
            </a: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408384" y="2764026"/>
            <a:ext cx="192882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double  a = 3.2;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625810" y="3248307"/>
            <a:ext cx="3714776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 b = (5&lt;2);  </a:t>
            </a:r>
            <a:r>
              <a:rPr lang="en-US" dirty="0" smtClean="0">
                <a:solidFill>
                  <a:srgbClr val="00B050"/>
                </a:solidFill>
              </a:rPr>
              <a:t>// false</a:t>
            </a:r>
          </a:p>
          <a:p>
            <a:r>
              <a:rPr lang="en-US" dirty="0" smtClean="0"/>
              <a:t>b = (5&gt;2); </a:t>
            </a:r>
            <a:r>
              <a:rPr lang="en-US" dirty="0" smtClean="0">
                <a:solidFill>
                  <a:srgbClr val="00B050"/>
                </a:solidFill>
              </a:rPr>
              <a:t>/* true*/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3309192"/>
            <a:ext cx="2928958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String   </a:t>
            </a:r>
            <a:r>
              <a:rPr lang="en-US" dirty="0" err="1" smtClean="0"/>
              <a:t>str</a:t>
            </a:r>
            <a:r>
              <a:rPr lang="en-US" dirty="0" smtClean="0"/>
              <a:t> = “ Hello JAVA!!! ”; 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char  c =  ‘ A ’;</a:t>
            </a: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687" y="3933056"/>
            <a:ext cx="8952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Масиви</a:t>
            </a:r>
            <a:r>
              <a:rPr lang="uk-UA" sz="2400" dirty="0" smtClean="0"/>
              <a:t> - група </a:t>
            </a:r>
            <a:r>
              <a:rPr lang="uk-UA" sz="2400" dirty="0"/>
              <a:t>однотипних змінних, посилання на які виконується за загальним іменем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614227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err="1" smtClean="0">
                <a:solidFill>
                  <a:srgbClr val="FF0000"/>
                </a:solidFill>
              </a:rPr>
              <a:t>тип_даних</a:t>
            </a:r>
            <a:r>
              <a:rPr lang="ru-RU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[ ]</a:t>
            </a:r>
            <a:r>
              <a:rPr lang="ru-RU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  </a:t>
            </a:r>
            <a:r>
              <a:rPr lang="ru-RU" sz="2400" i="1" dirty="0" err="1" smtClean="0">
                <a:solidFill>
                  <a:srgbClr val="FF0000"/>
                </a:solidFill>
              </a:rPr>
              <a:t>змінна_масива</a:t>
            </a:r>
            <a:r>
              <a:rPr lang="ru-RU" sz="2400" i="1" dirty="0" smtClean="0">
                <a:solidFill>
                  <a:srgbClr val="FF0000"/>
                </a:solidFill>
              </a:rPr>
              <a:t>;</a:t>
            </a:r>
            <a:endParaRPr lang="uk-UA" sz="2400" i="1" dirty="0">
              <a:solidFill>
                <a:srgbClr val="FF0000"/>
              </a:solidFill>
            </a:endParaRPr>
          </a:p>
          <a:p>
            <a:pPr algn="ctr"/>
            <a:r>
              <a:rPr lang="ru-RU" sz="2400" i="1" dirty="0" err="1">
                <a:solidFill>
                  <a:srgbClr val="FF0000"/>
                </a:solidFill>
              </a:rPr>
              <a:t>змінна_масива</a:t>
            </a:r>
            <a:r>
              <a:rPr lang="ru-RU" sz="2400" i="1" dirty="0">
                <a:solidFill>
                  <a:srgbClr val="FF0000"/>
                </a:solidFill>
              </a:rPr>
              <a:t> =  </a:t>
            </a:r>
            <a:r>
              <a:rPr lang="en-US" sz="2400" i="1" dirty="0" smtClean="0">
                <a:solidFill>
                  <a:srgbClr val="FF0000"/>
                </a:solidFill>
              </a:rPr>
              <a:t>new</a:t>
            </a:r>
            <a:r>
              <a:rPr lang="ru-RU" sz="2400" i="1" dirty="0" smtClean="0">
                <a:solidFill>
                  <a:srgbClr val="FF0000"/>
                </a:solidFill>
              </a:rPr>
              <a:t>   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ru-RU" sz="2400" i="1" dirty="0" smtClean="0">
                <a:solidFill>
                  <a:srgbClr val="FF0000"/>
                </a:solidFill>
              </a:rPr>
              <a:t>тип [</a:t>
            </a:r>
            <a:r>
              <a:rPr lang="ru-RU" sz="2400" i="1" dirty="0" err="1" smtClean="0">
                <a:solidFill>
                  <a:srgbClr val="FF0000"/>
                </a:solidFill>
              </a:rPr>
              <a:t>розмір</a:t>
            </a:r>
            <a:r>
              <a:rPr lang="ru-RU" sz="2400" i="1" dirty="0" smtClean="0">
                <a:solidFill>
                  <a:srgbClr val="FF0000"/>
                </a:solidFill>
              </a:rPr>
              <a:t>];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5530006"/>
            <a:ext cx="2071702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mas</a:t>
            </a:r>
            <a:r>
              <a:rPr lang="en-US" dirty="0" smtClean="0"/>
              <a:t>  =  new 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28860" y="5520683"/>
            <a:ext cx="2786082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  =  new  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429256" y="5520683"/>
            <a:ext cx="3214710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 ][ ]  </a:t>
            </a:r>
            <a:r>
              <a:rPr lang="en-US" dirty="0" err="1" smtClean="0"/>
              <a:t>mas</a:t>
            </a:r>
            <a:r>
              <a:rPr lang="en-US" dirty="0" smtClean="0"/>
              <a:t>  =  new  </a:t>
            </a:r>
            <a:r>
              <a:rPr lang="en-US" dirty="0" err="1" smtClean="0"/>
              <a:t>int</a:t>
            </a:r>
            <a:r>
              <a:rPr lang="en-US" dirty="0" smtClean="0"/>
              <a:t>[3][4];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428860" y="6011996"/>
            <a:ext cx="621510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  =  { 3,  4,  10,  2,  5,  6}; </a:t>
            </a:r>
          </a:p>
        </p:txBody>
      </p:sp>
    </p:spTree>
    <p:extLst>
      <p:ext uri="{BB962C8B-B14F-4D97-AF65-F5344CB8AC3E}">
        <p14:creationId xmlns:p14="http://schemas.microsoft.com/office/powerpoint/2010/main" val="16751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у </a:t>
            </a:r>
            <a:r>
              <a:rPr lang="ru-RU" dirty="0" err="1"/>
              <a:t>виразах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обчисленні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 </a:t>
            </a:r>
            <a:r>
              <a:rPr lang="ru-RU" dirty="0" err="1"/>
              <a:t>аргументи</a:t>
            </a:r>
            <a:r>
              <a:rPr lang="ru-RU" dirty="0"/>
              <a:t> оператора </a:t>
            </a:r>
            <a:r>
              <a:rPr lang="ru-RU" dirty="0" err="1"/>
              <a:t>приводяться</a:t>
            </a:r>
            <a:r>
              <a:rPr lang="ru-RU" dirty="0"/>
              <a:t> до одного типу,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 тип приводиться до </a:t>
            </a:r>
            <a:r>
              <a:rPr lang="ru-RU" dirty="0" err="1"/>
              <a:t>більш</a:t>
            </a:r>
            <a:r>
              <a:rPr lang="ru-RU" dirty="0"/>
              <a:t> складного шляхом </a:t>
            </a:r>
            <a:r>
              <a:rPr lang="ru-RU" dirty="0" err="1" smtClean="0"/>
              <a:t>руху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byte-</a:t>
            </a:r>
            <a:r>
              <a:rPr lang="en-US" dirty="0"/>
              <a:t>&gt; short -&gt;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smtClean="0"/>
              <a:t>long;</a:t>
            </a:r>
            <a:endParaRPr lang="uk-UA" dirty="0" smtClean="0"/>
          </a:p>
          <a:p>
            <a:pPr marL="0" indent="0" algn="ctr">
              <a:buNone/>
            </a:pPr>
            <a:r>
              <a:rPr lang="en-US" dirty="0" smtClean="0"/>
              <a:t>float </a:t>
            </a:r>
            <a:r>
              <a:rPr lang="en-US" dirty="0"/>
              <a:t>-&gt; </a:t>
            </a:r>
            <a:r>
              <a:rPr lang="en-US" dirty="0" smtClean="0"/>
              <a:t>double;</a:t>
            </a:r>
            <a:endParaRPr lang="uk-UA" dirty="0" smtClean="0"/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-</a:t>
            </a:r>
            <a:r>
              <a:rPr lang="en-US" dirty="0"/>
              <a:t>&gt; float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 smtClean="0"/>
              <a:t>double</a:t>
            </a:r>
            <a:endParaRPr lang="uk-UA" dirty="0" smtClean="0"/>
          </a:p>
          <a:p>
            <a:pPr marL="0" indent="360000">
              <a:buNone/>
            </a:pPr>
            <a:r>
              <a:rPr lang="uk-UA" dirty="0" smtClean="0"/>
              <a:t>- </a:t>
            </a:r>
            <a:r>
              <a:rPr lang="en-US" dirty="0" smtClean="0"/>
              <a:t>short </a:t>
            </a:r>
            <a:r>
              <a:rPr lang="en-US" dirty="0"/>
              <a:t>c = 456;</a:t>
            </a:r>
          </a:p>
          <a:p>
            <a:pPr marL="0" indent="360000">
              <a:buNone/>
            </a:pPr>
            <a:r>
              <a:rPr lang="uk-UA" dirty="0" smtClean="0"/>
              <a:t>- </a:t>
            </a:r>
            <a:r>
              <a:rPr lang="en-US" dirty="0" smtClean="0"/>
              <a:t>double </a:t>
            </a:r>
            <a:r>
              <a:rPr lang="en-US" dirty="0"/>
              <a:t>d = </a:t>
            </a:r>
            <a:r>
              <a:rPr lang="en-US" dirty="0" smtClean="0"/>
              <a:t>3.f </a:t>
            </a:r>
            <a:r>
              <a:rPr lang="en-US" dirty="0"/>
              <a:t>/ 2 + (c + 100000);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! Будьте </a:t>
            </a:r>
            <a:r>
              <a:rPr lang="ru-RU" dirty="0" err="1"/>
              <a:t>обережні</a:t>
            </a:r>
            <a:r>
              <a:rPr lang="ru-RU" dirty="0"/>
              <a:t> при </a:t>
            </a:r>
            <a:r>
              <a:rPr lang="ru-RU" dirty="0" err="1"/>
              <a:t>обчисленнях</a:t>
            </a:r>
            <a:r>
              <a:rPr lang="ru-RU" dirty="0"/>
              <a:t> з </a:t>
            </a:r>
            <a:r>
              <a:rPr lang="ru-RU" dirty="0" err="1"/>
              <a:t>плаваючою</a:t>
            </a:r>
            <a:r>
              <a:rPr lang="ru-RU" dirty="0"/>
              <a:t> точкою:</a:t>
            </a:r>
          </a:p>
          <a:p>
            <a:pPr marL="0" indent="360000">
              <a:buNone/>
            </a:pPr>
            <a:r>
              <a:rPr lang="uk-UA" dirty="0" smtClean="0"/>
              <a:t>- </a:t>
            </a:r>
            <a:r>
              <a:rPr lang="en-US" dirty="0" smtClean="0"/>
              <a:t>double </a:t>
            </a:r>
            <a:r>
              <a:rPr lang="en-US" dirty="0"/>
              <a:t>d = 31/5 + 6 * (1/5); // d == 6.0 !!!!!!</a:t>
            </a:r>
          </a:p>
          <a:p>
            <a:pPr marL="0" indent="360000">
              <a:buNone/>
            </a:pPr>
            <a:r>
              <a:rPr lang="uk-UA" dirty="0" smtClean="0"/>
              <a:t>- </a:t>
            </a:r>
            <a:r>
              <a:rPr lang="en-US" dirty="0" smtClean="0"/>
              <a:t>double </a:t>
            </a:r>
            <a:r>
              <a:rPr lang="en-US" dirty="0"/>
              <a:t>d = ((double) 31) / 5 + 6 * (</a:t>
            </a:r>
            <a:r>
              <a:rPr lang="en-US" dirty="0" smtClean="0"/>
              <a:t>1. </a:t>
            </a:r>
            <a:r>
              <a:rPr lang="en-US" dirty="0"/>
              <a:t>/ 5); // d == 7.4 - Ok</a:t>
            </a:r>
          </a:p>
          <a:p>
            <a:pPr marL="0" indent="0">
              <a:buNone/>
            </a:pPr>
            <a:r>
              <a:rPr lang="ru-RU" dirty="0" smtClean="0"/>
              <a:t>! Будьте </a:t>
            </a:r>
            <a:r>
              <a:rPr lang="ru-RU" dirty="0" err="1"/>
              <a:t>обережні</a:t>
            </a:r>
            <a:r>
              <a:rPr lang="ru-RU" dirty="0"/>
              <a:t> при </a:t>
            </a:r>
            <a:r>
              <a:rPr lang="ru-RU" dirty="0" err="1"/>
              <a:t>обчисленнях</a:t>
            </a:r>
            <a:r>
              <a:rPr lang="ru-RU" dirty="0"/>
              <a:t> </a:t>
            </a:r>
            <a:r>
              <a:rPr lang="ru-RU" dirty="0" err="1"/>
              <a:t>близьких</a:t>
            </a:r>
            <a:r>
              <a:rPr lang="ru-RU" dirty="0"/>
              <a:t> до </a:t>
            </a:r>
            <a:r>
              <a:rPr lang="ru-RU" dirty="0" err="1" smtClean="0"/>
              <a:t>граничних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/>
              <a:t>плаваючою</a:t>
            </a:r>
            <a:r>
              <a:rPr lang="ru-RU" dirty="0"/>
              <a:t> точкою (</a:t>
            </a:r>
            <a:r>
              <a:rPr lang="en-US" dirty="0"/>
              <a:t>positive and negative zero, positive and negative </a:t>
            </a:r>
            <a:r>
              <a:rPr lang="en-US" dirty="0" smtClean="0"/>
              <a:t>infinity)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! </a:t>
            </a:r>
            <a:r>
              <a:rPr lang="ru-RU" dirty="0" smtClean="0"/>
              <a:t>Будьте </a:t>
            </a:r>
            <a:r>
              <a:rPr lang="ru-RU" dirty="0" err="1"/>
              <a:t>обережні</a:t>
            </a:r>
            <a:r>
              <a:rPr lang="ru-RU" dirty="0"/>
              <a:t> при </a:t>
            </a:r>
            <a:r>
              <a:rPr lang="ru-RU" dirty="0" err="1"/>
              <a:t>обчисленнях</a:t>
            </a:r>
            <a:r>
              <a:rPr lang="ru-RU" dirty="0"/>
              <a:t>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 err="1"/>
              <a:t>NaN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064896" cy="346050"/>
          </a:xfrm>
        </p:spPr>
        <p:txBody>
          <a:bodyPr>
            <a:noAutofit/>
          </a:bodyPr>
          <a:lstStyle/>
          <a:p>
            <a:r>
              <a:rPr lang="ru-RU" sz="3600" dirty="0" err="1"/>
              <a:t>Втрата</a:t>
            </a:r>
            <a:r>
              <a:rPr lang="ru-RU" sz="3600" dirty="0"/>
              <a:t> </a:t>
            </a:r>
            <a:r>
              <a:rPr lang="ru-RU" sz="3600" dirty="0" err="1"/>
              <a:t>інформації</a:t>
            </a:r>
            <a:r>
              <a:rPr lang="ru-RU" sz="3600" dirty="0"/>
              <a:t> при </a:t>
            </a:r>
            <a:r>
              <a:rPr lang="ru-RU" sz="3600" dirty="0" err="1"/>
              <a:t>перетвореннях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Звужують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відбуваються</a:t>
            </a:r>
            <a:r>
              <a:rPr lang="ru-RU" dirty="0"/>
              <a:t> 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присвоєння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 </a:t>
            </a:r>
            <a:r>
              <a:rPr lang="ru-RU" dirty="0" err="1"/>
              <a:t>вужчого</a:t>
            </a:r>
            <a:r>
              <a:rPr lang="ru-RU" dirty="0"/>
              <a:t> типу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широкого типу:</a:t>
            </a:r>
          </a:p>
          <a:p>
            <a:r>
              <a:rPr lang="en-US" dirty="0"/>
              <a:t>byte </a:t>
            </a:r>
            <a:r>
              <a:rPr lang="ru-RU" dirty="0"/>
              <a:t>в </a:t>
            </a:r>
            <a:r>
              <a:rPr lang="en-US" dirty="0"/>
              <a:t>char</a:t>
            </a:r>
          </a:p>
          <a:p>
            <a:r>
              <a:rPr lang="en-US" dirty="0"/>
              <a:t>short </a:t>
            </a:r>
            <a:r>
              <a:rPr lang="ru-RU" dirty="0"/>
              <a:t>в </a:t>
            </a:r>
            <a:r>
              <a:rPr lang="en-US" dirty="0"/>
              <a:t>byte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char</a:t>
            </a:r>
          </a:p>
          <a:p>
            <a:r>
              <a:rPr lang="en-US" dirty="0"/>
              <a:t>char </a:t>
            </a:r>
            <a:r>
              <a:rPr lang="ru-RU" dirty="0"/>
              <a:t>в </a:t>
            </a:r>
            <a:r>
              <a:rPr lang="en-US" dirty="0"/>
              <a:t>byte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short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byte, short,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char</a:t>
            </a:r>
          </a:p>
          <a:p>
            <a:r>
              <a:rPr lang="en-US" dirty="0"/>
              <a:t>long </a:t>
            </a:r>
            <a:r>
              <a:rPr lang="ru-RU" dirty="0"/>
              <a:t>в </a:t>
            </a:r>
            <a:r>
              <a:rPr lang="en-US" dirty="0"/>
              <a:t>byte, short, char,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 </a:t>
            </a:r>
            <a:r>
              <a:rPr lang="ru-RU" dirty="0"/>
              <a:t>в </a:t>
            </a:r>
            <a:r>
              <a:rPr lang="en-US" dirty="0"/>
              <a:t>byte, short, char,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long</a:t>
            </a:r>
          </a:p>
          <a:p>
            <a:r>
              <a:rPr lang="en-US" dirty="0"/>
              <a:t>double </a:t>
            </a:r>
            <a:r>
              <a:rPr lang="ru-RU" dirty="0"/>
              <a:t>в </a:t>
            </a:r>
            <a:r>
              <a:rPr lang="en-US" dirty="0"/>
              <a:t>byte, short, char, </a:t>
            </a:r>
            <a:r>
              <a:rPr lang="en-US" dirty="0" err="1"/>
              <a:t>int</a:t>
            </a:r>
            <a:r>
              <a:rPr lang="en-US" dirty="0"/>
              <a:t>, long,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float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 s = 1000 * 100; </a:t>
            </a:r>
            <a:endParaRPr lang="uk-UA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((</a:t>
            </a:r>
            <a:r>
              <a:rPr lang="en-US" dirty="0" err="1"/>
              <a:t>int</a:t>
            </a:r>
            <a:r>
              <a:rPr lang="en-US" dirty="0"/>
              <a:t>) (1000000000L * 5)) / 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dirty="0"/>
              <a:t>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/>
              <a:t>Тригонометричні</a:t>
            </a:r>
            <a:r>
              <a:rPr lang="ru-RU" dirty="0"/>
              <a:t> і </a:t>
            </a:r>
            <a:r>
              <a:rPr lang="ru-RU" dirty="0" err="1"/>
              <a:t>зворотні</a:t>
            </a:r>
            <a:r>
              <a:rPr lang="ru-RU" dirty="0"/>
              <a:t> </a:t>
            </a:r>
            <a:r>
              <a:rPr lang="ru-RU" dirty="0" err="1"/>
              <a:t>тригонометричні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sin (x) - </a:t>
            </a:r>
            <a:r>
              <a:rPr lang="ru-RU" dirty="0"/>
              <a:t>синус</a:t>
            </a:r>
          </a:p>
          <a:p>
            <a:pPr marL="0" indent="0">
              <a:buNone/>
            </a:pPr>
            <a:r>
              <a:rPr lang="en-US" dirty="0"/>
              <a:t>cos (x) - </a:t>
            </a:r>
            <a:r>
              <a:rPr lang="ru-RU" dirty="0"/>
              <a:t>косинус</a:t>
            </a:r>
          </a:p>
          <a:p>
            <a:pPr marL="0" indent="0">
              <a:buNone/>
            </a:pPr>
            <a:r>
              <a:rPr lang="en-US" dirty="0"/>
              <a:t>tan (x) - </a:t>
            </a:r>
            <a:r>
              <a:rPr lang="ru-RU" dirty="0"/>
              <a:t>тангенс</a:t>
            </a:r>
          </a:p>
          <a:p>
            <a:pPr marL="0" indent="0">
              <a:buNone/>
            </a:pPr>
            <a:r>
              <a:rPr lang="en-US" dirty="0" err="1"/>
              <a:t>asin</a:t>
            </a:r>
            <a:r>
              <a:rPr lang="en-US" dirty="0"/>
              <a:t> (x) - </a:t>
            </a:r>
            <a:r>
              <a:rPr lang="ru-RU" dirty="0"/>
              <a:t>арксинус</a:t>
            </a:r>
          </a:p>
          <a:p>
            <a:pPr marL="0" indent="0">
              <a:buNone/>
            </a:pPr>
            <a:r>
              <a:rPr lang="en-US" dirty="0" err="1"/>
              <a:t>acos</a:t>
            </a:r>
            <a:r>
              <a:rPr lang="en-US" dirty="0"/>
              <a:t> (x) - </a:t>
            </a:r>
            <a:r>
              <a:rPr lang="ru-RU" dirty="0"/>
              <a:t>арккосинус</a:t>
            </a:r>
          </a:p>
          <a:p>
            <a:pPr marL="0" indent="0">
              <a:buNone/>
            </a:pPr>
            <a:r>
              <a:rPr lang="en-US" dirty="0" err="1"/>
              <a:t>atan</a:t>
            </a:r>
            <a:r>
              <a:rPr lang="en-US" dirty="0"/>
              <a:t> (x) - </a:t>
            </a:r>
            <a:r>
              <a:rPr lang="ru-RU" dirty="0"/>
              <a:t>арктангенс</a:t>
            </a:r>
          </a:p>
          <a:p>
            <a:r>
              <a:rPr lang="ru-RU" dirty="0" err="1" smtClean="0"/>
              <a:t>Ступеневі</a:t>
            </a:r>
            <a:r>
              <a:rPr lang="ru-RU" dirty="0" smtClean="0"/>
              <a:t> ф-</a:t>
            </a:r>
            <a:r>
              <a:rPr lang="ru-RU" dirty="0" err="1" smtClean="0"/>
              <a:t>ії</a:t>
            </a:r>
            <a:r>
              <a:rPr lang="ru-RU" dirty="0" smtClean="0"/>
              <a:t>, </a:t>
            </a:r>
            <a:r>
              <a:rPr lang="ru-RU" dirty="0" err="1"/>
              <a:t>експоненти</a:t>
            </a:r>
            <a:r>
              <a:rPr lang="ru-RU" dirty="0"/>
              <a:t>, </a:t>
            </a:r>
            <a:r>
              <a:rPr lang="ru-RU" dirty="0" err="1"/>
              <a:t>логарифми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exp</a:t>
            </a:r>
            <a:r>
              <a:rPr lang="en-US" dirty="0"/>
              <a:t> (x) - </a:t>
            </a:r>
            <a:r>
              <a:rPr lang="ru-RU" dirty="0" err="1"/>
              <a:t>експонента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log (x) - </a:t>
            </a:r>
            <a:r>
              <a:rPr lang="ru-RU" dirty="0" err="1"/>
              <a:t>натуральний</a:t>
            </a:r>
            <a:r>
              <a:rPr lang="ru-RU" dirty="0"/>
              <a:t> логарифм.</a:t>
            </a:r>
          </a:p>
          <a:p>
            <a:pPr marL="0" indent="0">
              <a:buNone/>
            </a:pPr>
            <a:r>
              <a:rPr lang="en-US" dirty="0"/>
              <a:t>log10 (x) - </a:t>
            </a:r>
            <a:r>
              <a:rPr lang="ru-RU" dirty="0" err="1"/>
              <a:t>десятковий</a:t>
            </a:r>
            <a:r>
              <a:rPr lang="ru-RU" dirty="0"/>
              <a:t> логарифм.</a:t>
            </a:r>
          </a:p>
          <a:p>
            <a:pPr marL="0" indent="0">
              <a:buNone/>
            </a:pPr>
            <a:r>
              <a:rPr lang="en-US" dirty="0" err="1"/>
              <a:t>sqrt</a:t>
            </a:r>
            <a:r>
              <a:rPr lang="en-US" dirty="0"/>
              <a:t> (x) - </a:t>
            </a:r>
            <a:r>
              <a:rPr lang="ru-RU" dirty="0" err="1"/>
              <a:t>квадратний</a:t>
            </a:r>
            <a:r>
              <a:rPr lang="ru-RU" dirty="0"/>
              <a:t> </a:t>
            </a:r>
            <a:r>
              <a:rPr lang="ru-RU" dirty="0" err="1"/>
              <a:t>корінь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pow (x, y) </a:t>
            </a:r>
            <a:r>
              <a:rPr lang="en-US" dirty="0" smtClean="0"/>
              <a:t>– </a:t>
            </a:r>
            <a:r>
              <a:rPr lang="ru-RU" dirty="0" err="1" smtClean="0"/>
              <a:t>підведення</a:t>
            </a:r>
            <a:r>
              <a:rPr lang="ru-RU" dirty="0" smtClean="0"/>
              <a:t> </a:t>
            </a:r>
            <a:r>
              <a:rPr lang="en-US" dirty="0" smtClean="0"/>
              <a:t>x </a:t>
            </a:r>
            <a:r>
              <a:rPr lang="ru-RU" dirty="0"/>
              <a:t>в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en-US" dirty="0"/>
              <a:t>y</a:t>
            </a:r>
          </a:p>
          <a:p>
            <a:r>
              <a:rPr lang="ru-RU" dirty="0"/>
              <a:t>модуль</a:t>
            </a:r>
          </a:p>
          <a:p>
            <a:pPr marL="0" indent="0">
              <a:buNone/>
            </a:pPr>
            <a:r>
              <a:rPr lang="en-US" dirty="0"/>
              <a:t>abs (x) - </a:t>
            </a:r>
            <a:r>
              <a:rPr lang="ru-RU" dirty="0" err="1"/>
              <a:t>абсолютне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числа</a:t>
            </a:r>
          </a:p>
          <a:p>
            <a:r>
              <a:rPr lang="ru-RU" dirty="0" err="1"/>
              <a:t>Випадкове</a:t>
            </a:r>
            <a:r>
              <a:rPr lang="ru-RU" dirty="0"/>
              <a:t> число</a:t>
            </a:r>
          </a:p>
          <a:p>
            <a:pPr marL="0" indent="0">
              <a:buNone/>
            </a:pPr>
            <a:r>
              <a:rPr lang="en-US" dirty="0"/>
              <a:t>random () </a:t>
            </a:r>
            <a:r>
              <a:rPr lang="ru-RU" dirty="0" err="1"/>
              <a:t>Псевдовипадкове</a:t>
            </a:r>
            <a:r>
              <a:rPr lang="ru-RU" dirty="0"/>
              <a:t> число в </a:t>
            </a:r>
            <a:r>
              <a:rPr lang="ru-RU" dirty="0" err="1"/>
              <a:t>діапазоні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0.0 до 1.0.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43636" y="3000372"/>
            <a:ext cx="2786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наприклад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…………………………..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double  x =  0. 5;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double  a = Math.sin(x);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 a);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0.479425538604203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240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 err="1" smtClean="0"/>
              <a:t>методів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507288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Метод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сукупність</a:t>
            </a:r>
            <a:r>
              <a:rPr lang="ru-RU" dirty="0"/>
              <a:t> команд,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деяку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операцію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програмі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sz="1900" dirty="0"/>
          </a:p>
          <a:p>
            <a:r>
              <a:rPr lang="uk-UA" sz="3400" dirty="0" smtClean="0"/>
              <a:t>нехай </a:t>
            </a:r>
            <a:r>
              <a:rPr lang="uk-UA" sz="3400" dirty="0"/>
              <a:t>заданий </a:t>
            </a:r>
            <a:r>
              <a:rPr lang="uk-UA" sz="3400" dirty="0" smtClean="0"/>
              <a:t>клас:</a:t>
            </a:r>
          </a:p>
          <a:p>
            <a:pPr>
              <a:buFont typeface="Wingdings" pitchFamily="2" charset="2"/>
              <a:buNone/>
            </a:pP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public class </a:t>
            </a: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MyClass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	public static void </a:t>
            </a: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staticMethodName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() {…}</a:t>
            </a:r>
          </a:p>
          <a:p>
            <a:pPr>
              <a:buFont typeface="Wingdings" pitchFamily="2" charset="2"/>
              <a:buNone/>
            </a:pP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	public void </a:t>
            </a: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methodName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() {…}</a:t>
            </a:r>
          </a:p>
          <a:p>
            <a:pPr>
              <a:buFont typeface="Wingdings" pitchFamily="2" charset="2"/>
              <a:buNone/>
            </a:pP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r>
              <a:rPr lang="uk-UA" sz="3400" dirty="0" smtClean="0"/>
              <a:t>Виклик </a:t>
            </a:r>
            <a:r>
              <a:rPr lang="uk-UA" sz="3400" dirty="0"/>
              <a:t>методу класу (статичного): </a:t>
            </a: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ClassName.staticMethodName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r>
              <a:rPr lang="uk-UA" sz="3400" dirty="0" smtClean="0"/>
              <a:t>Виклик </a:t>
            </a:r>
            <a:r>
              <a:rPr lang="uk-UA" sz="3400" dirty="0"/>
              <a:t>методу примірника (об'єкта</a:t>
            </a:r>
            <a:r>
              <a:rPr lang="uk-UA" sz="3400" dirty="0" smtClean="0"/>
              <a:t>):</a:t>
            </a:r>
          </a:p>
          <a:p>
            <a:pPr>
              <a:buFont typeface="Wingdings" pitchFamily="2" charset="2"/>
              <a:buNone/>
            </a:pP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ClassName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obj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ClassName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(); // </a:t>
            </a:r>
            <a:r>
              <a:rPr lang="uk-UA" sz="3400" dirty="0"/>
              <a:t>створення об'єкта </a:t>
            </a:r>
            <a:r>
              <a:rPr lang="en-US" altLang="ru-RU" sz="3400" b="1" dirty="0" err="1" smtClean="0">
                <a:solidFill>
                  <a:schemeClr val="tx2"/>
                </a:solidFill>
                <a:latin typeface="Courier New" pitchFamily="49" charset="0"/>
              </a:rPr>
              <a:t>obj.methodName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r>
              <a:rPr lang="ru-RU" altLang="ru-RU" sz="34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// </a:t>
            </a:r>
            <a:r>
              <a:rPr lang="uk-UA" sz="3400" dirty="0" smtClean="0"/>
              <a:t>виклик </a:t>
            </a:r>
            <a:r>
              <a:rPr lang="uk-UA" sz="3400" dirty="0"/>
              <a:t>методу використовуючи </a:t>
            </a:r>
            <a:r>
              <a:rPr lang="uk-UA" sz="3400" dirty="0" smtClean="0"/>
              <a:t>посилання</a:t>
            </a:r>
          </a:p>
          <a:p>
            <a:r>
              <a:rPr lang="uk-UA" sz="3400" dirty="0" smtClean="0"/>
              <a:t>У </a:t>
            </a:r>
            <a:r>
              <a:rPr lang="uk-UA" sz="3400" dirty="0"/>
              <a:t>об'єкта можна викликати статичний метод: </a:t>
            </a:r>
            <a:endParaRPr lang="uk-UA" sz="3400" dirty="0" smtClean="0"/>
          </a:p>
          <a:p>
            <a:pPr>
              <a:buNone/>
            </a:pPr>
            <a:r>
              <a:rPr lang="en-US" altLang="ru-RU" sz="3400" b="1" dirty="0" err="1">
                <a:solidFill>
                  <a:schemeClr val="tx2"/>
                </a:solidFill>
                <a:latin typeface="Courier New" pitchFamily="49" charset="0"/>
              </a:rPr>
              <a:t>obj.staticMethodName</a:t>
            </a:r>
            <a:r>
              <a:rPr lang="en-US" altLang="ru-RU" sz="34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r>
              <a:rPr lang="ru-RU" altLang="ru-RU" sz="34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3400" b="1" dirty="0" smtClean="0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uk-UA" sz="3400" dirty="0" smtClean="0"/>
              <a:t>виклик </a:t>
            </a:r>
            <a:r>
              <a:rPr lang="uk-UA" sz="3400" dirty="0"/>
              <a:t>статичного методу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11825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altLang="ru-RU" dirty="0"/>
              <a:t>Блоки </a:t>
            </a:r>
            <a:r>
              <a:rPr lang="ru-RU" altLang="ru-RU" dirty="0" smtClean="0"/>
              <a:t>коду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Блоки </a:t>
            </a:r>
            <a:r>
              <a:rPr lang="ru-RU" dirty="0"/>
              <a:t>коду </a:t>
            </a:r>
            <a:r>
              <a:rPr lang="ru-RU" dirty="0" err="1"/>
              <a:t>служать</a:t>
            </a:r>
            <a:r>
              <a:rPr lang="ru-RU" dirty="0"/>
              <a:t> для </a:t>
            </a:r>
            <a:r>
              <a:rPr lang="ru-RU" dirty="0" err="1"/>
              <a:t>угруповання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(</a:t>
            </a:r>
            <a:r>
              <a:rPr lang="en-US" dirty="0"/>
              <a:t>statement) </a:t>
            </a:r>
            <a:r>
              <a:rPr lang="ru-RU" dirty="0"/>
              <a:t>і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 smtClean="0"/>
              <a:t>задання</a:t>
            </a:r>
            <a:r>
              <a:rPr lang="ru-RU" dirty="0" smtClean="0"/>
              <a:t> т</a:t>
            </a:r>
            <a:r>
              <a:rPr lang="uk-UA" dirty="0" smtClean="0"/>
              <a:t>і</a:t>
            </a:r>
            <a:r>
              <a:rPr lang="ru-RU" dirty="0" err="1" smtClean="0"/>
              <a:t>лу</a:t>
            </a:r>
            <a:r>
              <a:rPr lang="ru-RU" dirty="0" smtClean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статичної</a:t>
            </a:r>
            <a:r>
              <a:rPr lang="ru-RU" dirty="0"/>
              <a:t> та </a:t>
            </a:r>
            <a:r>
              <a:rPr lang="ru-RU" dirty="0" err="1"/>
              <a:t>динамічної</a:t>
            </a:r>
            <a:r>
              <a:rPr lang="ru-RU" dirty="0"/>
              <a:t> </a:t>
            </a:r>
            <a:r>
              <a:rPr lang="ru-RU" dirty="0" err="1"/>
              <a:t>ініціалізації</a:t>
            </a:r>
            <a:r>
              <a:rPr lang="ru-RU" dirty="0"/>
              <a:t>, областей </a:t>
            </a:r>
            <a:r>
              <a:rPr lang="ru-RU" dirty="0" err="1"/>
              <a:t>перехоплення</a:t>
            </a:r>
            <a:r>
              <a:rPr lang="ru-RU" dirty="0"/>
              <a:t> </a:t>
            </a:r>
            <a:r>
              <a:rPr lang="ru-RU" dirty="0" err="1"/>
              <a:t>виключень</a:t>
            </a:r>
            <a:r>
              <a:rPr lang="ru-RU" dirty="0"/>
              <a:t>,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синхронізації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для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(</a:t>
            </a:r>
            <a:r>
              <a:rPr lang="ru-RU" dirty="0" err="1"/>
              <a:t>розгалуження</a:t>
            </a:r>
            <a:r>
              <a:rPr lang="ru-RU" dirty="0"/>
              <a:t>, </a:t>
            </a:r>
            <a:r>
              <a:rPr lang="ru-RU" dirty="0" err="1"/>
              <a:t>вибору</a:t>
            </a:r>
            <a:r>
              <a:rPr lang="ru-RU" dirty="0"/>
              <a:t>, </a:t>
            </a:r>
            <a:r>
              <a:rPr lang="ru-RU" dirty="0" smtClean="0"/>
              <a:t>циклу)</a:t>
            </a:r>
          </a:p>
          <a:p>
            <a:r>
              <a:rPr lang="ru-RU" dirty="0" smtClean="0"/>
              <a:t>Початок </a:t>
            </a:r>
            <a:r>
              <a:rPr lang="ru-RU" dirty="0"/>
              <a:t>і </a:t>
            </a:r>
            <a:r>
              <a:rPr lang="ru-RU" dirty="0" err="1"/>
              <a:t>кінець</a:t>
            </a:r>
            <a:r>
              <a:rPr lang="ru-RU" dirty="0"/>
              <a:t> блоку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роздільниками</a:t>
            </a:r>
            <a:r>
              <a:rPr lang="ru-RU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{ } </a:t>
            </a:r>
            <a:r>
              <a:rPr lang="ru-RU" dirty="0"/>
              <a:t>Блоки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:</a:t>
            </a:r>
          </a:p>
          <a:p>
            <a:pPr marL="180000" indent="0">
              <a:buSzPct val="50000"/>
              <a:buFont typeface="Courier New" panose="02070309020205020404" pitchFamily="49" charset="0"/>
              <a:buChar char="o"/>
            </a:pPr>
            <a:r>
              <a:rPr lang="ru-RU" dirty="0" err="1" smtClean="0"/>
              <a:t>оголошення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ініціалізатор</a:t>
            </a:r>
            <a:r>
              <a:rPr lang="ru-RU" dirty="0"/>
              <a:t>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 smtClean="0"/>
              <a:t>змінних</a:t>
            </a:r>
            <a:endParaRPr lang="ru-RU" dirty="0"/>
          </a:p>
          <a:p>
            <a:pPr marL="180000" indent="0">
              <a:buSzPct val="50000"/>
              <a:buFont typeface="Courier New" panose="02070309020205020404" pitchFamily="49" charset="0"/>
              <a:buChar char="o"/>
            </a:pPr>
            <a:r>
              <a:rPr lang="ru-RU" dirty="0" err="1" smtClean="0"/>
              <a:t>оголошення</a:t>
            </a:r>
            <a:r>
              <a:rPr lang="ru-RU" dirty="0" smtClean="0"/>
              <a:t>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(</a:t>
            </a:r>
            <a:r>
              <a:rPr lang="ru-RU" dirty="0" err="1"/>
              <a:t>класів</a:t>
            </a:r>
            <a:r>
              <a:rPr lang="ru-RU" dirty="0"/>
              <a:t> і </a:t>
            </a:r>
            <a:r>
              <a:rPr lang="ru-RU" dirty="0" err="1" smtClean="0"/>
              <a:t>інтерфейсів</a:t>
            </a:r>
            <a:r>
              <a:rPr lang="ru-RU" dirty="0" smtClean="0"/>
              <a:t>)</a:t>
            </a:r>
          </a:p>
          <a:p>
            <a:pPr marL="180000" indent="0">
              <a:buSzPct val="50000"/>
              <a:buFont typeface="Courier New" panose="02070309020205020404" pitchFamily="49" charset="0"/>
              <a:buChar char="o"/>
            </a:pPr>
            <a:r>
              <a:rPr lang="ru-RU" dirty="0" err="1" smtClean="0"/>
              <a:t>вирази</a:t>
            </a:r>
            <a:r>
              <a:rPr lang="ru-RU" dirty="0" smtClean="0"/>
              <a:t> та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 smtClean="0"/>
              <a:t>мови</a:t>
            </a:r>
            <a:endParaRPr lang="ru-RU" dirty="0" smtClean="0"/>
          </a:p>
          <a:p>
            <a:pPr marL="180000" indent="0">
              <a:buSzPct val="50000"/>
              <a:buFont typeface="Courier New" panose="02070309020205020404" pitchFamily="49" charset="0"/>
              <a:buChar char="o"/>
            </a:pPr>
            <a:r>
              <a:rPr lang="ru-RU" dirty="0" err="1" smtClean="0"/>
              <a:t>вкладені</a:t>
            </a:r>
            <a:r>
              <a:rPr lang="ru-RU" dirty="0" smtClean="0"/>
              <a:t> блоки</a:t>
            </a:r>
          </a:p>
          <a:p>
            <a:r>
              <a:rPr lang="ru-RU" dirty="0" smtClean="0"/>
              <a:t>Область </a:t>
            </a:r>
            <a:r>
              <a:rPr lang="ru-RU" dirty="0" err="1"/>
              <a:t>видимості</a:t>
            </a:r>
            <a:r>
              <a:rPr lang="ru-RU" dirty="0"/>
              <a:t>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обмежена</a:t>
            </a:r>
            <a:r>
              <a:rPr lang="ru-RU" dirty="0"/>
              <a:t> межами блоку</a:t>
            </a:r>
          </a:p>
        </p:txBody>
      </p:sp>
    </p:spTree>
    <p:extLst>
      <p:ext uri="{BB962C8B-B14F-4D97-AF65-F5344CB8AC3E}">
        <p14:creationId xmlns:p14="http://schemas.microsoft.com/office/powerpoint/2010/main" val="26949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73229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Тема: </a:t>
            </a:r>
            <a:r>
              <a:rPr lang="ru-RU" dirty="0" err="1"/>
              <a:t>Лексична</a:t>
            </a:r>
            <a:r>
              <a:rPr lang="ru-RU" dirty="0"/>
              <a:t> структура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/>
              <a:t>План:</a:t>
            </a:r>
          </a:p>
          <a:p>
            <a:pPr>
              <a:buFontTx/>
              <a:buChar char="-"/>
            </a:pPr>
            <a:r>
              <a:rPr lang="uk-UA" dirty="0"/>
              <a:t>к</a:t>
            </a:r>
            <a:r>
              <a:rPr lang="uk-UA" dirty="0" smtClean="0"/>
              <a:t>ороткий огляд минулої лекції;</a:t>
            </a:r>
          </a:p>
          <a:p>
            <a:pPr>
              <a:buFontTx/>
              <a:buChar char="-"/>
            </a:pPr>
            <a:r>
              <a:rPr lang="ru-RU" dirty="0" err="1" smtClean="0"/>
              <a:t>лексична</a:t>
            </a:r>
            <a:r>
              <a:rPr lang="ru-RU" dirty="0" smtClean="0"/>
              <a:t> </a:t>
            </a:r>
            <a:r>
              <a:rPr lang="ru-RU" dirty="0"/>
              <a:t>структура </a:t>
            </a:r>
            <a:r>
              <a:rPr lang="ru-RU" dirty="0" err="1" smtClean="0"/>
              <a:t>Java</a:t>
            </a:r>
            <a:r>
              <a:rPr lang="ru-RU" dirty="0" smtClean="0"/>
              <a:t>:</a:t>
            </a:r>
          </a:p>
          <a:p>
            <a:pPr lvl="2"/>
            <a:r>
              <a:rPr lang="uk-UA" dirty="0" smtClean="0"/>
              <a:t>Лексеми</a:t>
            </a:r>
          </a:p>
          <a:p>
            <a:pPr lvl="2"/>
            <a:r>
              <a:rPr lang="uk-UA" dirty="0" smtClean="0"/>
              <a:t>Коментарі</a:t>
            </a:r>
          </a:p>
          <a:p>
            <a:pPr lvl="2"/>
            <a:r>
              <a:rPr lang="uk-UA" dirty="0" smtClean="0"/>
              <a:t>Незначущі символи</a:t>
            </a:r>
          </a:p>
          <a:p>
            <a:pPr marL="342900" lvl="2" indent="-342900">
              <a:buFontTx/>
              <a:buChar char="-"/>
            </a:pPr>
            <a:r>
              <a:rPr lang="uk-UA" sz="3200" dirty="0"/>
              <a:t>Складові лексеми:</a:t>
            </a:r>
          </a:p>
          <a:p>
            <a:pPr lvl="2"/>
            <a:r>
              <a:rPr lang="uk-UA" dirty="0" smtClean="0"/>
              <a:t>ідентифікатори</a:t>
            </a:r>
            <a:endParaRPr lang="uk-UA" dirty="0"/>
          </a:p>
          <a:p>
            <a:pPr lvl="2"/>
            <a:r>
              <a:rPr lang="uk-UA" dirty="0"/>
              <a:t>літерали</a:t>
            </a:r>
          </a:p>
          <a:p>
            <a:pPr lvl="2"/>
            <a:r>
              <a:rPr lang="uk-UA" dirty="0"/>
              <a:t>оператори</a:t>
            </a:r>
          </a:p>
          <a:p>
            <a:pPr lvl="2"/>
            <a:r>
              <a:rPr lang="uk-UA" dirty="0"/>
              <a:t>ключові слова</a:t>
            </a:r>
          </a:p>
          <a:p>
            <a:pPr lvl="2"/>
            <a:r>
              <a:rPr lang="uk-UA" dirty="0"/>
              <a:t>роздільники</a:t>
            </a:r>
          </a:p>
          <a:p>
            <a:pPr marL="342900" lvl="2" indent="-342900">
              <a:buFontTx/>
              <a:buChar char="-"/>
            </a:pPr>
            <a:r>
              <a:rPr lang="ru-RU" sz="3200" dirty="0" err="1"/>
              <a:t>Оголошення</a:t>
            </a:r>
            <a:r>
              <a:rPr lang="ru-RU" sz="3200" dirty="0"/>
              <a:t> і </a:t>
            </a:r>
            <a:r>
              <a:rPr lang="ru-RU" sz="3200" dirty="0" err="1"/>
              <a:t>ініціалізація</a:t>
            </a:r>
            <a:r>
              <a:rPr lang="ru-RU" sz="3200" dirty="0"/>
              <a:t> </a:t>
            </a:r>
            <a:r>
              <a:rPr lang="ru-RU" sz="3200" dirty="0" err="1" smtClean="0"/>
              <a:t>змінних</a:t>
            </a:r>
            <a:endParaRPr lang="ru-RU" sz="3200" dirty="0" smtClean="0"/>
          </a:p>
          <a:p>
            <a:pPr marL="342900" lvl="2" indent="-342900">
              <a:buFontTx/>
              <a:buChar char="-"/>
            </a:pPr>
            <a:r>
              <a:rPr lang="ru-RU" sz="3200" dirty="0" err="1"/>
              <a:t>Основні</a:t>
            </a:r>
            <a:r>
              <a:rPr lang="ru-RU" sz="3200" dirty="0"/>
              <a:t> </a:t>
            </a:r>
            <a:r>
              <a:rPr lang="ru-RU" sz="3200" dirty="0" err="1"/>
              <a:t>керуючі</a:t>
            </a:r>
            <a:r>
              <a:rPr lang="ru-RU" sz="3200" dirty="0"/>
              <a:t> </a:t>
            </a:r>
            <a:r>
              <a:rPr lang="ru-RU" sz="3200" dirty="0" err="1"/>
              <a:t>оператори</a:t>
            </a:r>
            <a:endParaRPr lang="ru-RU" sz="3200" dirty="0" smtClean="0"/>
          </a:p>
          <a:p>
            <a:pPr marL="342900" lvl="2" indent="-342900">
              <a:buFontTx/>
              <a:buChar char="-"/>
            </a:pPr>
            <a:endParaRPr lang="uk-UA" sz="3200" dirty="0"/>
          </a:p>
          <a:p>
            <a:pPr marL="342900" lvl="2" indent="-342900"/>
            <a:endParaRPr lang="uk-UA" dirty="0" smtClean="0"/>
          </a:p>
          <a:p>
            <a:pPr lvl="2"/>
            <a:endParaRPr lang="uk-UA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java-code-conventions</a:t>
            </a:r>
            <a:r>
              <a:rPr lang="uk-UA" b="1" dirty="0"/>
              <a:t/>
            </a:r>
            <a:br>
              <a:rPr lang="uk-UA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Правило </a:t>
            </a:r>
            <a:r>
              <a:rPr lang="ru-RU" b="1" dirty="0"/>
              <a:t>№1: </a:t>
            </a:r>
            <a:r>
              <a:rPr lang="ru-RU" b="1" dirty="0" err="1"/>
              <a:t>Назви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бути "</a:t>
            </a:r>
            <a:r>
              <a:rPr lang="ru-RU" b="1" dirty="0" err="1" smtClean="0"/>
              <a:t>говорящі</a:t>
            </a:r>
            <a:r>
              <a:rPr lang="ru-RU" b="1" dirty="0" smtClean="0"/>
              <a:t>"</a:t>
            </a:r>
            <a:endParaRPr lang="ru-RU" b="1" dirty="0"/>
          </a:p>
          <a:p>
            <a:pPr marL="0" indent="0">
              <a:buNone/>
            </a:pP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всюди</a:t>
            </a:r>
            <a:r>
              <a:rPr lang="ru-RU" dirty="0"/>
              <a:t>, де </a:t>
            </a:r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бажано</a:t>
            </a:r>
            <a:r>
              <a:rPr lang="ru-RU" dirty="0"/>
              <a:t> </a:t>
            </a:r>
            <a:r>
              <a:rPr lang="ru-RU" dirty="0" err="1"/>
              <a:t>давати</a:t>
            </a:r>
            <a:r>
              <a:rPr lang="ru-RU" dirty="0"/>
              <a:t> </a:t>
            </a:r>
            <a:r>
              <a:rPr lang="ru-RU" dirty="0" err="1"/>
              <a:t>назви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змінним</a:t>
            </a:r>
            <a:r>
              <a:rPr lang="ru-RU" dirty="0"/>
              <a:t>, методам </a:t>
            </a:r>
            <a:r>
              <a:rPr lang="ru-RU" dirty="0" err="1"/>
              <a:t>такі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з </a:t>
            </a:r>
            <a:r>
              <a:rPr lang="ru-RU" dirty="0" err="1"/>
              <a:t>назви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зрозуміло</a:t>
            </a:r>
            <a:r>
              <a:rPr lang="ru-RU" dirty="0"/>
              <a:t> за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метод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sz="1400" dirty="0"/>
          </a:p>
          <a:p>
            <a:r>
              <a:rPr lang="ru-RU" b="1" dirty="0"/>
              <a:t>Правило №2: </a:t>
            </a:r>
            <a:r>
              <a:rPr lang="ru-RU" b="1" dirty="0" err="1"/>
              <a:t>Застосовується</a:t>
            </a:r>
            <a:r>
              <a:rPr lang="ru-RU" b="1" dirty="0"/>
              <a:t> </a:t>
            </a:r>
            <a:r>
              <a:rPr lang="ru-RU" b="1" dirty="0" err="1"/>
              <a:t>завжди</a:t>
            </a:r>
            <a:r>
              <a:rPr lang="ru-RU" b="1" dirty="0"/>
              <a:t> </a:t>
            </a:r>
            <a:r>
              <a:rPr lang="en-US" b="1" dirty="0" err="1"/>
              <a:t>CamelStyle</a:t>
            </a:r>
            <a:r>
              <a:rPr lang="en-US" b="1" dirty="0"/>
              <a:t>. </a:t>
            </a:r>
            <a:endParaRPr lang="uk-UA" b="1" dirty="0" smtClean="0"/>
          </a:p>
          <a:p>
            <a:pPr marL="0" indent="0">
              <a:buNone/>
            </a:pPr>
            <a:r>
              <a:rPr lang="en-US" b="1" dirty="0" err="1" smtClean="0"/>
              <a:t>CamelCase</a:t>
            </a:r>
            <a:r>
              <a:rPr lang="uk-UA" b="1" dirty="0" smtClean="0"/>
              <a:t> </a:t>
            </a:r>
            <a:r>
              <a:rPr lang="uk-UA" dirty="0" smtClean="0"/>
              <a:t>- </a:t>
            </a:r>
            <a:r>
              <a:rPr lang="ru-RU" dirty="0"/>
              <a:t>стиль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, при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 </a:t>
            </a:r>
            <a:r>
              <a:rPr lang="ru-RU" dirty="0" err="1"/>
              <a:t>пишуться</a:t>
            </a:r>
            <a:r>
              <a:rPr lang="ru-RU" dirty="0"/>
              <a:t> разом без </a:t>
            </a:r>
            <a:r>
              <a:rPr lang="ru-RU" dirty="0" err="1"/>
              <a:t>пробілів</a:t>
            </a:r>
            <a:r>
              <a:rPr lang="ru-RU" dirty="0"/>
              <a:t>,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кожне</a:t>
            </a:r>
            <a:r>
              <a:rPr lang="ru-RU" dirty="0"/>
              <a:t> слово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фрази</a:t>
            </a:r>
            <a:r>
              <a:rPr lang="ru-RU" dirty="0"/>
              <a:t> </a:t>
            </a:r>
            <a:r>
              <a:rPr lang="ru-RU" dirty="0" err="1"/>
              <a:t>пишеться</a:t>
            </a:r>
            <a:r>
              <a:rPr lang="ru-RU" dirty="0"/>
              <a:t> з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літери</a:t>
            </a:r>
            <a:r>
              <a:rPr lang="ru-RU" dirty="0"/>
              <a:t>. Стиль </a:t>
            </a:r>
            <a:r>
              <a:rPr lang="ru-RU" dirty="0" err="1"/>
              <a:t>отримав</a:t>
            </a:r>
            <a:r>
              <a:rPr lang="ru-RU" dirty="0"/>
              <a:t> </a:t>
            </a:r>
            <a:r>
              <a:rPr lang="ru-RU" dirty="0" err="1"/>
              <a:t>назву</a:t>
            </a:r>
            <a:r>
              <a:rPr lang="ru-RU" dirty="0"/>
              <a:t> </a:t>
            </a:r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літери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слова </a:t>
            </a:r>
            <a:r>
              <a:rPr lang="ru-RU" dirty="0" err="1"/>
              <a:t>нагадують</a:t>
            </a:r>
            <a:r>
              <a:rPr lang="ru-RU" dirty="0"/>
              <a:t> горби верблюда (англ. </a:t>
            </a:r>
            <a:r>
              <a:rPr lang="en-US" dirty="0"/>
              <a:t>Camel).</a:t>
            </a:r>
            <a:r>
              <a:rPr lang="ru-RU" dirty="0"/>
              <a:t> У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Java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en-US" dirty="0" err="1">
                <a:solidFill>
                  <a:srgbClr val="FF0000"/>
                </a:solidFill>
              </a:rPr>
              <a:t>UpperCamelCase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для </a:t>
            </a:r>
            <a:r>
              <a:rPr lang="ru-RU" dirty="0" err="1"/>
              <a:t>іменування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і </a:t>
            </a:r>
            <a:r>
              <a:rPr lang="en-US" dirty="0" err="1">
                <a:solidFill>
                  <a:srgbClr val="FF0000"/>
                </a:solidFill>
              </a:rPr>
              <a:t>lowerCamelCase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ru-RU" dirty="0"/>
              <a:t>для </a:t>
            </a:r>
            <a:r>
              <a:rPr lang="ru-RU" dirty="0" err="1"/>
              <a:t>іменування</a:t>
            </a:r>
            <a:r>
              <a:rPr lang="ru-RU" dirty="0"/>
              <a:t> </a:t>
            </a:r>
            <a:r>
              <a:rPr lang="ru-RU" dirty="0" err="1"/>
              <a:t>примірників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і </a:t>
            </a:r>
            <a:r>
              <a:rPr lang="ru-RU" dirty="0" err="1"/>
              <a:t>методів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sz="1400" dirty="0"/>
          </a:p>
          <a:p>
            <a:r>
              <a:rPr lang="ru-RU" b="1" dirty="0" smtClean="0"/>
              <a:t>Правило </a:t>
            </a:r>
            <a:r>
              <a:rPr lang="ru-RU" b="1" dirty="0"/>
              <a:t>№3: З великою </a:t>
            </a:r>
            <a:r>
              <a:rPr lang="ru-RU" b="1" dirty="0" err="1"/>
              <a:t>або</a:t>
            </a:r>
            <a:r>
              <a:rPr lang="ru-RU" b="1" dirty="0"/>
              <a:t> з </a:t>
            </a:r>
            <a:r>
              <a:rPr lang="ru-RU" b="1" dirty="0" err="1"/>
              <a:t>маленької</a:t>
            </a:r>
            <a:r>
              <a:rPr lang="ru-RU" b="1" dirty="0"/>
              <a:t> </a:t>
            </a:r>
            <a:r>
              <a:rPr lang="ru-RU" b="1" dirty="0" err="1" smtClean="0"/>
              <a:t>літери</a:t>
            </a:r>
            <a:r>
              <a:rPr lang="ru-RU" b="1" dirty="0" smtClean="0"/>
              <a:t>?</a:t>
            </a:r>
          </a:p>
          <a:p>
            <a:pPr marL="0" indent="0">
              <a:buNone/>
            </a:pPr>
            <a:r>
              <a:rPr lang="ru-RU" dirty="0" err="1"/>
              <a:t>Класи</a:t>
            </a:r>
            <a:r>
              <a:rPr lang="ru-RU" dirty="0"/>
              <a:t> - з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літери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Змінні</a:t>
            </a:r>
            <a:r>
              <a:rPr lang="ru-RU" dirty="0"/>
              <a:t>, </a:t>
            </a:r>
            <a:r>
              <a:rPr lang="ru-RU" dirty="0" err="1"/>
              <a:t>методи</a:t>
            </a:r>
            <a:r>
              <a:rPr lang="ru-RU" dirty="0"/>
              <a:t> - з </a:t>
            </a:r>
            <a:r>
              <a:rPr lang="ru-RU" dirty="0" err="1"/>
              <a:t>маленької</a:t>
            </a:r>
            <a:r>
              <a:rPr lang="ru-RU" dirty="0"/>
              <a:t> </a:t>
            </a:r>
            <a:r>
              <a:rPr lang="ru-RU" dirty="0" err="1" smtClean="0"/>
              <a:t>літери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7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33265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керуючі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475672"/>
            <a:ext cx="7571184" cy="1173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оператор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          </a:t>
            </a:r>
            <a:r>
              <a:rPr lang="ru-RU" sz="2800" dirty="0" err="1">
                <a:solidFill>
                  <a:srgbClr val="FF0000"/>
                </a:solidFill>
              </a:rPr>
              <a:t>послідовність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простих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або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складених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операторів</a:t>
            </a:r>
            <a:endParaRPr lang="ru-RU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649992"/>
            <a:ext cx="29523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умовний</a:t>
            </a:r>
            <a:r>
              <a:rPr lang="ru-RU" sz="2000" dirty="0"/>
              <a:t> оператор </a:t>
            </a:r>
            <a:r>
              <a:rPr lang="ru-RU" sz="2000" b="1" dirty="0" err="1">
                <a:solidFill>
                  <a:srgbClr val="FF0000"/>
                </a:solidFill>
              </a:rPr>
              <a:t>if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b="1" dirty="0" err="1"/>
              <a:t>if</a:t>
            </a:r>
            <a:r>
              <a:rPr lang="ru-RU" sz="2000" b="1" dirty="0"/>
              <a:t> (</a:t>
            </a:r>
            <a:r>
              <a:rPr lang="ru-RU" sz="2000" b="1" dirty="0" err="1"/>
              <a:t>умова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{</a:t>
            </a:r>
          </a:p>
          <a:p>
            <a:r>
              <a:rPr lang="ru-RU" sz="2000" b="1" dirty="0"/>
              <a:t>   оператор1;</a:t>
            </a:r>
          </a:p>
          <a:p>
            <a:r>
              <a:rPr lang="ru-RU" sz="2000" b="1" dirty="0"/>
              <a:t>}</a:t>
            </a:r>
          </a:p>
          <a:p>
            <a:endParaRPr lang="ru-RU" sz="2000" b="1" dirty="0"/>
          </a:p>
          <a:p>
            <a:endParaRPr lang="ru-RU" sz="2000" b="1" dirty="0"/>
          </a:p>
          <a:p>
            <a:r>
              <a:rPr lang="ru-RU" sz="2000" b="1" dirty="0" err="1"/>
              <a:t>if</a:t>
            </a:r>
            <a:r>
              <a:rPr lang="ru-RU" sz="2000" b="1" dirty="0"/>
              <a:t> (</a:t>
            </a:r>
            <a:r>
              <a:rPr lang="ru-RU" sz="2000" b="1" dirty="0" err="1"/>
              <a:t>умова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{</a:t>
            </a:r>
          </a:p>
          <a:p>
            <a:r>
              <a:rPr lang="ru-RU" sz="2000" b="1" dirty="0"/>
              <a:t>   оператор1;</a:t>
            </a:r>
          </a:p>
          <a:p>
            <a:r>
              <a:rPr lang="ru-RU" sz="2000" b="1" dirty="0"/>
              <a:t>}</a:t>
            </a:r>
          </a:p>
          <a:p>
            <a:r>
              <a:rPr lang="ru-RU" sz="2000" b="1" dirty="0" err="1"/>
              <a:t>else</a:t>
            </a:r>
            <a:endParaRPr lang="ru-RU" sz="2000" b="1" dirty="0"/>
          </a:p>
          <a:p>
            <a:r>
              <a:rPr lang="ru-RU" sz="2000" b="1" dirty="0"/>
              <a:t>{</a:t>
            </a:r>
          </a:p>
          <a:p>
            <a:r>
              <a:rPr lang="ru-RU" sz="2000" b="1" dirty="0"/>
              <a:t>   оператор2;</a:t>
            </a:r>
          </a:p>
          <a:p>
            <a:r>
              <a:rPr lang="ru-RU" sz="20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1342214"/>
            <a:ext cx="277701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</a:p>
          <a:p>
            <a:r>
              <a:rPr lang="en-US" sz="2000" b="1" dirty="0"/>
              <a:t>switch (</a:t>
            </a:r>
            <a:r>
              <a:rPr lang="ru-RU" sz="2000" b="1" dirty="0" err="1"/>
              <a:t>вираз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{</a:t>
            </a:r>
          </a:p>
          <a:p>
            <a:r>
              <a:rPr lang="ru-RU" sz="2000" b="1" dirty="0"/>
              <a:t>       </a:t>
            </a:r>
            <a:r>
              <a:rPr lang="en-US" sz="2000" b="1" dirty="0"/>
              <a:t>case </a:t>
            </a:r>
            <a:r>
              <a:rPr lang="ru-RU" sz="2000" b="1" dirty="0"/>
              <a:t>значення1:</a:t>
            </a:r>
          </a:p>
          <a:p>
            <a:r>
              <a:rPr lang="ru-RU" sz="2000" b="1" dirty="0"/>
              <a:t>       {</a:t>
            </a:r>
          </a:p>
          <a:p>
            <a:r>
              <a:rPr lang="ru-RU" sz="2000" b="1" dirty="0"/>
              <a:t>оператори1;</a:t>
            </a:r>
          </a:p>
          <a:p>
            <a:r>
              <a:rPr lang="ru-RU" sz="2000" b="1" dirty="0"/>
              <a:t>     </a:t>
            </a:r>
            <a:r>
              <a:rPr lang="en-US" sz="2000" b="1" dirty="0"/>
              <a:t>break;</a:t>
            </a:r>
          </a:p>
          <a:p>
            <a:r>
              <a:rPr lang="en-US" sz="2000" b="1" dirty="0"/>
              <a:t>       }</a:t>
            </a:r>
          </a:p>
          <a:p>
            <a:r>
              <a:rPr lang="en-US" sz="2000" b="1" dirty="0"/>
              <a:t>       ...........................</a:t>
            </a:r>
          </a:p>
          <a:p>
            <a:r>
              <a:rPr lang="en-US" sz="2000" b="1" dirty="0"/>
              <a:t>      case </a:t>
            </a:r>
            <a:r>
              <a:rPr lang="ru-RU" sz="2000" b="1" dirty="0" err="1" smtClean="0"/>
              <a:t>значення</a:t>
            </a:r>
            <a:r>
              <a:rPr lang="en-US" sz="2000" b="1" dirty="0" smtClean="0"/>
              <a:t>N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      {</a:t>
            </a:r>
          </a:p>
          <a:p>
            <a:r>
              <a:rPr lang="en-US" sz="2000" b="1" dirty="0"/>
              <a:t>     </a:t>
            </a:r>
            <a:r>
              <a:rPr lang="ru-RU" sz="2000" b="1" dirty="0" err="1"/>
              <a:t>оператори</a:t>
            </a:r>
            <a:r>
              <a:rPr lang="ru-RU" sz="2000" b="1" dirty="0"/>
              <a:t> </a:t>
            </a:r>
            <a:r>
              <a:rPr lang="en-US" sz="2000" b="1" dirty="0"/>
              <a:t>N;</a:t>
            </a:r>
          </a:p>
          <a:p>
            <a:r>
              <a:rPr lang="en-US" sz="2000" b="1" dirty="0"/>
              <a:t>     break;</a:t>
            </a:r>
          </a:p>
          <a:p>
            <a:r>
              <a:rPr lang="en-US" sz="2000" b="1" dirty="0"/>
              <a:t>      }</a:t>
            </a:r>
          </a:p>
          <a:p>
            <a:r>
              <a:rPr lang="en-US" sz="2000" b="1" dirty="0"/>
              <a:t>      default:</a:t>
            </a:r>
          </a:p>
          <a:p>
            <a:r>
              <a:rPr lang="en-US" sz="2000" b="1" dirty="0"/>
              <a:t>      {</a:t>
            </a:r>
            <a:r>
              <a:rPr lang="ru-RU" sz="2000" b="1" dirty="0" err="1"/>
              <a:t>Оператори</a:t>
            </a:r>
            <a:r>
              <a:rPr lang="ru-RU" sz="2000" b="1" dirty="0"/>
              <a:t>; }</a:t>
            </a:r>
          </a:p>
          <a:p>
            <a:r>
              <a:rPr 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0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9512" y="0"/>
            <a:ext cx="82296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керуючі</a:t>
            </a:r>
            <a:r>
              <a:rPr lang="ru-RU" dirty="0" smtClean="0"/>
              <a:t> </a:t>
            </a:r>
            <a:r>
              <a:rPr lang="ru-RU" dirty="0" err="1" smtClean="0"/>
              <a:t>оператори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2186" y="527406"/>
            <a:ext cx="45978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Оператор циклу </a:t>
            </a:r>
            <a:r>
              <a:rPr lang="en-US" sz="2000" b="1" dirty="0">
                <a:solidFill>
                  <a:srgbClr val="FF0000"/>
                </a:solidFill>
              </a:rPr>
              <a:t>for</a:t>
            </a:r>
          </a:p>
          <a:p>
            <a:r>
              <a:rPr lang="en-US" sz="2000" b="1" dirty="0"/>
              <a:t>for (</a:t>
            </a:r>
            <a:r>
              <a:rPr lang="ru-RU" sz="2000" b="1" dirty="0"/>
              <a:t>блок </a:t>
            </a:r>
            <a:r>
              <a:rPr lang="ru-RU" sz="2000" b="1" dirty="0" err="1"/>
              <a:t>ініціалізації</a:t>
            </a:r>
            <a:r>
              <a:rPr lang="ru-RU" sz="2000" b="1" dirty="0"/>
              <a:t>;</a:t>
            </a:r>
          </a:p>
          <a:p>
            <a:r>
              <a:rPr lang="ru-RU" sz="2000" b="1" dirty="0" smtClean="0"/>
              <a:t>            </a:t>
            </a:r>
            <a:r>
              <a:rPr lang="ru-RU" sz="2000" b="1" dirty="0" err="1" smtClean="0"/>
              <a:t>умова</a:t>
            </a:r>
            <a:r>
              <a:rPr lang="ru-RU" sz="2000" b="1" dirty="0" smtClean="0"/>
              <a:t> </a:t>
            </a:r>
            <a:r>
              <a:rPr lang="ru-RU" sz="2000" b="1" dirty="0" err="1"/>
              <a:t>виконання</a:t>
            </a:r>
            <a:r>
              <a:rPr lang="ru-RU" sz="2000" b="1" dirty="0"/>
              <a:t> </a:t>
            </a:r>
            <a:r>
              <a:rPr lang="ru-RU" sz="2000" b="1" dirty="0" err="1"/>
              <a:t>тіла</a:t>
            </a:r>
            <a:r>
              <a:rPr lang="ru-RU" sz="2000" b="1" dirty="0"/>
              <a:t> циклу;</a:t>
            </a:r>
          </a:p>
          <a:p>
            <a:r>
              <a:rPr lang="ru-RU" sz="2000" b="1" dirty="0" smtClean="0"/>
              <a:t>                           блок </a:t>
            </a:r>
            <a:r>
              <a:rPr lang="ru-RU" sz="2000" b="1" dirty="0" err="1"/>
              <a:t>зміни</a:t>
            </a:r>
            <a:r>
              <a:rPr lang="ru-RU" sz="2000" b="1" dirty="0"/>
              <a:t> </a:t>
            </a:r>
            <a:r>
              <a:rPr lang="ru-RU" sz="2000" b="1" dirty="0" err="1"/>
              <a:t>лічильників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   {</a:t>
            </a:r>
          </a:p>
          <a:p>
            <a:r>
              <a:rPr lang="ru-RU" sz="2000" b="1" dirty="0"/>
              <a:t>          </a:t>
            </a:r>
            <a:r>
              <a:rPr lang="ru-RU" sz="2000" b="1" dirty="0" err="1"/>
              <a:t>оператори</a:t>
            </a:r>
            <a:r>
              <a:rPr lang="ru-RU" sz="2000" b="1" dirty="0"/>
              <a:t>;</a:t>
            </a:r>
          </a:p>
          <a:p>
            <a:r>
              <a:rPr lang="ru-RU" sz="2000" b="1" dirty="0"/>
              <a:t>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33" y="2774175"/>
            <a:ext cx="4618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Оператор циклу </a:t>
            </a:r>
            <a:r>
              <a:rPr lang="ru-RU" sz="2000" b="1" dirty="0" err="1">
                <a:solidFill>
                  <a:srgbClr val="FF0000"/>
                </a:solidFill>
              </a:rPr>
              <a:t>while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- цикл з </a:t>
            </a:r>
            <a:r>
              <a:rPr lang="ru-RU" sz="2000" dirty="0" err="1"/>
              <a:t>передумовою</a:t>
            </a:r>
            <a:endParaRPr lang="ru-RU" sz="2000" dirty="0"/>
          </a:p>
          <a:p>
            <a:r>
              <a:rPr lang="ru-RU" sz="2000" b="1" dirty="0" err="1"/>
              <a:t>while</a:t>
            </a:r>
            <a:r>
              <a:rPr lang="ru-RU" sz="2000" b="1" dirty="0"/>
              <a:t> (</a:t>
            </a:r>
            <a:r>
              <a:rPr lang="ru-RU" sz="2000" b="1" dirty="0" err="1"/>
              <a:t>умова</a:t>
            </a:r>
            <a:r>
              <a:rPr lang="ru-RU" sz="2000" b="1" dirty="0"/>
              <a:t>)</a:t>
            </a:r>
          </a:p>
          <a:p>
            <a:r>
              <a:rPr lang="ru-RU" sz="2000" b="1" dirty="0"/>
              <a:t>{</a:t>
            </a:r>
          </a:p>
          <a:p>
            <a:r>
              <a:rPr lang="ru-RU" sz="2000" b="1" dirty="0"/>
              <a:t>     оператор;</a:t>
            </a:r>
          </a:p>
          <a:p>
            <a:r>
              <a:rPr lang="ru-RU" sz="20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933" y="4683460"/>
            <a:ext cx="4402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Оператор циклу </a:t>
            </a:r>
            <a:r>
              <a:rPr lang="en-US" sz="2000" b="1" dirty="0">
                <a:solidFill>
                  <a:srgbClr val="FF0000"/>
                </a:solidFill>
              </a:rPr>
              <a:t>do ... while </a:t>
            </a:r>
            <a:r>
              <a:rPr lang="en-US" sz="2000" dirty="0"/>
              <a:t>- </a:t>
            </a:r>
            <a:r>
              <a:rPr lang="ru-RU" sz="2000" dirty="0"/>
              <a:t>цикл з </a:t>
            </a:r>
            <a:r>
              <a:rPr lang="ru-RU" sz="2000" dirty="0" err="1" smtClean="0"/>
              <a:t>постумовою</a:t>
            </a:r>
            <a:r>
              <a:rPr lang="ru-RU" sz="2000" dirty="0" smtClean="0"/>
              <a:t> </a:t>
            </a:r>
            <a:r>
              <a:rPr lang="en-US" sz="2000" b="1" dirty="0" smtClean="0"/>
              <a:t>do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</a:t>
            </a:r>
            <a:r>
              <a:rPr lang="ru-RU" sz="2000" b="1" dirty="0"/>
              <a:t>оператор;</a:t>
            </a:r>
          </a:p>
          <a:p>
            <a:r>
              <a:rPr lang="ru-RU" sz="2000" b="1" dirty="0"/>
              <a:t>}</a:t>
            </a:r>
          </a:p>
          <a:p>
            <a:r>
              <a:rPr lang="en-US" sz="2000" b="1" dirty="0"/>
              <a:t>while (</a:t>
            </a:r>
            <a:r>
              <a:rPr lang="ru-RU" sz="2000" b="1" dirty="0" err="1"/>
              <a:t>умова</a:t>
            </a:r>
            <a:r>
              <a:rPr lang="ru-RU" sz="2000" b="1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1072" y="1124744"/>
            <a:ext cx="39604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переривання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continue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return</a:t>
            </a:r>
          </a:p>
          <a:p>
            <a:endParaRPr lang="en-US" sz="2000" dirty="0"/>
          </a:p>
          <a:p>
            <a:r>
              <a:rPr lang="en-US" sz="2000" b="1" dirty="0"/>
              <a:t>continue</a:t>
            </a:r>
            <a:r>
              <a:rPr lang="en-US" sz="2000" dirty="0"/>
              <a:t>; - </a:t>
            </a:r>
            <a:r>
              <a:rPr lang="ru-RU" sz="2000" dirty="0" err="1"/>
              <a:t>переривання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тіла</a:t>
            </a:r>
            <a:r>
              <a:rPr lang="ru-RU" sz="2000" dirty="0"/>
              <a:t> циклу і </a:t>
            </a:r>
            <a:r>
              <a:rPr lang="ru-RU" sz="2000" dirty="0" err="1"/>
              <a:t>перехід</a:t>
            </a:r>
            <a:r>
              <a:rPr lang="ru-RU" sz="2000" dirty="0"/>
              <a:t> до </a:t>
            </a:r>
            <a:r>
              <a:rPr lang="ru-RU" sz="2000" dirty="0" err="1"/>
              <a:t>наступної</a:t>
            </a:r>
            <a:r>
              <a:rPr lang="ru-RU" sz="2000" dirty="0"/>
              <a:t> </a:t>
            </a:r>
            <a:r>
              <a:rPr lang="ru-RU" sz="2000" dirty="0" err="1"/>
              <a:t>ітерації</a:t>
            </a:r>
            <a:r>
              <a:rPr lang="ru-RU" sz="2000" dirty="0"/>
              <a:t> (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/>
              <a:t>умови</a:t>
            </a:r>
            <a:r>
              <a:rPr lang="ru-RU" sz="2000" dirty="0"/>
              <a:t>) поточного циклу;</a:t>
            </a:r>
          </a:p>
          <a:p>
            <a:endParaRPr lang="ru-RU" sz="2000" dirty="0"/>
          </a:p>
          <a:p>
            <a:r>
              <a:rPr lang="en-US" sz="2000" b="1" dirty="0"/>
              <a:t>break</a:t>
            </a:r>
            <a:r>
              <a:rPr lang="en-US" sz="2000" dirty="0"/>
              <a:t>; - </a:t>
            </a:r>
            <a:r>
              <a:rPr lang="ru-RU" sz="2000" dirty="0" err="1"/>
              <a:t>вихід</a:t>
            </a:r>
            <a:r>
              <a:rPr lang="ru-RU" sz="2000" dirty="0"/>
              <a:t> з поточного циклу;</a:t>
            </a:r>
          </a:p>
          <a:p>
            <a:endParaRPr lang="ru-RU" sz="2000" dirty="0"/>
          </a:p>
          <a:p>
            <a:r>
              <a:rPr lang="en-US" sz="2000" b="1" dirty="0"/>
              <a:t>return</a:t>
            </a:r>
            <a:r>
              <a:rPr lang="en-US" sz="2000" dirty="0"/>
              <a:t>; - </a:t>
            </a:r>
            <a:r>
              <a:rPr lang="ru-RU" sz="2000" dirty="0" err="1"/>
              <a:t>вихід</a:t>
            </a:r>
            <a:r>
              <a:rPr lang="ru-RU" sz="2000" dirty="0"/>
              <a:t> з </a:t>
            </a:r>
            <a:r>
              <a:rPr lang="ru-RU" sz="2000" dirty="0" err="1"/>
              <a:t>поточної</a:t>
            </a:r>
            <a:r>
              <a:rPr lang="ru-RU" sz="2000" dirty="0"/>
              <a:t> </a:t>
            </a:r>
            <a:r>
              <a:rPr lang="ru-RU" sz="2000" dirty="0" err="1"/>
              <a:t>підпрограми</a:t>
            </a:r>
            <a:r>
              <a:rPr lang="ru-RU" sz="2000" dirty="0"/>
              <a:t> (в тому </a:t>
            </a:r>
            <a:r>
              <a:rPr lang="ru-RU" sz="2000" dirty="0" err="1"/>
              <a:t>числі</a:t>
            </a:r>
            <a:r>
              <a:rPr lang="ru-RU" sz="2000" dirty="0"/>
              <a:t> з </a:t>
            </a:r>
            <a:r>
              <a:rPr lang="ru-RU" sz="2000" dirty="0" err="1"/>
              <a:t>тіла</a:t>
            </a:r>
            <a:r>
              <a:rPr lang="ru-RU" sz="2000" dirty="0"/>
              <a:t> циклу) без </a:t>
            </a:r>
            <a:r>
              <a:rPr lang="ru-RU" sz="2000" dirty="0" err="1"/>
              <a:t>повернення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;</a:t>
            </a:r>
          </a:p>
          <a:p>
            <a:r>
              <a:rPr lang="en-US" sz="2000" b="1" dirty="0"/>
              <a:t>return </a:t>
            </a:r>
            <a:r>
              <a:rPr lang="ru-RU" sz="2000" b="1" dirty="0" err="1"/>
              <a:t>значення</a:t>
            </a:r>
            <a:r>
              <a:rPr lang="ru-RU" sz="2000" dirty="0"/>
              <a:t>; - </a:t>
            </a:r>
            <a:r>
              <a:rPr lang="ru-RU" sz="2000" dirty="0" err="1"/>
              <a:t>вихід</a:t>
            </a:r>
            <a:r>
              <a:rPr lang="ru-RU" sz="2000" dirty="0"/>
              <a:t> з </a:t>
            </a:r>
            <a:r>
              <a:rPr lang="ru-RU" sz="2000" dirty="0" err="1"/>
              <a:t>поточної</a:t>
            </a:r>
            <a:r>
              <a:rPr lang="ru-RU" sz="2000" dirty="0"/>
              <a:t> </a:t>
            </a:r>
            <a:r>
              <a:rPr lang="ru-RU" sz="2000" dirty="0" err="1"/>
              <a:t>підпрограми</a:t>
            </a:r>
            <a:r>
              <a:rPr lang="ru-RU" sz="2000" dirty="0"/>
              <a:t> (в тому </a:t>
            </a:r>
            <a:r>
              <a:rPr lang="ru-RU" sz="2000" dirty="0" err="1"/>
              <a:t>числі</a:t>
            </a:r>
            <a:r>
              <a:rPr lang="ru-RU" sz="2000" dirty="0"/>
              <a:t> з </a:t>
            </a:r>
            <a:r>
              <a:rPr lang="ru-RU" sz="2000" dirty="0" err="1"/>
              <a:t>тіла</a:t>
            </a:r>
            <a:r>
              <a:rPr lang="ru-RU" sz="2000" dirty="0"/>
              <a:t> циклу) з </a:t>
            </a:r>
            <a:r>
              <a:rPr lang="ru-RU" sz="2000" dirty="0" err="1"/>
              <a:t>поверненням</a:t>
            </a:r>
            <a:r>
              <a:rPr lang="ru-RU" sz="2000" dirty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27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7547" y="476672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err="1" smtClean="0">
                <a:solidFill>
                  <a:srgbClr val="FF0000"/>
                </a:solidFill>
              </a:rPr>
              <a:t>Приклади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1981430"/>
            <a:ext cx="1428760" cy="13849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2;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3481628"/>
            <a:ext cx="1428760" cy="221599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</a:t>
            </a:r>
            <a:endParaRPr lang="ru-RU" dirty="0" smtClean="0"/>
          </a:p>
          <a:p>
            <a:r>
              <a:rPr lang="en-US" dirty="0" smtClean="0"/>
              <a:t>{</a:t>
            </a:r>
            <a:r>
              <a:rPr lang="da-DK" dirty="0" smtClean="0"/>
              <a:t>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  <a:p>
            <a:r>
              <a:rPr lang="da-DK" dirty="0" smtClean="0"/>
              <a:t>       j = i + a;</a:t>
            </a:r>
          </a:p>
          <a:p>
            <a:r>
              <a:rPr lang="da-DK" dirty="0" smtClean="0"/>
              <a:t>}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2;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1052736"/>
            <a:ext cx="1428760" cy="73866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14612" y="1052736"/>
            <a:ext cx="2571768" cy="544764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j)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1: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2: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=2;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10:</a:t>
            </a:r>
            <a:endParaRPr lang="ru-RU" dirty="0" smtClean="0"/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=3;</a:t>
            </a:r>
          </a:p>
          <a:p>
            <a:r>
              <a:rPr lang="en-US" dirty="0" smtClean="0"/>
              <a:t>                j=j/10;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default: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=4;</a:t>
            </a:r>
          </a:p>
          <a:p>
            <a:r>
              <a:rPr lang="en-US" dirty="0" smtClean="0"/>
              <a:t>  };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72132" y="1052736"/>
            <a:ext cx="3143272" cy="258532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mas</a:t>
            </a:r>
            <a:r>
              <a:rPr lang="en-US" dirty="0" smtClean="0"/>
              <a:t>[ ] = new  </a:t>
            </a:r>
            <a:r>
              <a:rPr lang="en-US" dirty="0" err="1" smtClean="0"/>
              <a:t>int</a:t>
            </a:r>
            <a:r>
              <a:rPr lang="en-US" dirty="0" smtClean="0"/>
              <a:t> [n];</a:t>
            </a:r>
          </a:p>
          <a:p>
            <a:endParaRPr lang="en-US" dirty="0" smtClean="0"/>
          </a:p>
          <a:p>
            <a:r>
              <a:rPr lang="nn-NO" dirty="0" smtClean="0">
                <a:solidFill>
                  <a:srgbClr val="FF0000"/>
                </a:solidFill>
              </a:rPr>
              <a:t>for</a:t>
            </a:r>
            <a:r>
              <a:rPr lang="nn-NO" dirty="0" smtClean="0"/>
              <a:t> (int i = 0;  i &lt; 4; i++)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 +1;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ru-RU" dirty="0" smtClean="0"/>
              <a:t> }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/* 1 2 3 4 */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79512" y="0"/>
            <a:ext cx="82296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керуючі</a:t>
            </a:r>
            <a:r>
              <a:rPr lang="ru-RU" dirty="0" smtClean="0"/>
              <a:t> </a:t>
            </a:r>
            <a:r>
              <a:rPr lang="ru-RU" dirty="0" err="1" smtClean="0"/>
              <a:t>оператори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9512" y="0"/>
            <a:ext cx="82296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керуючі</a:t>
            </a:r>
            <a:r>
              <a:rPr lang="ru-RU" dirty="0" smtClean="0"/>
              <a:t> </a:t>
            </a:r>
            <a:r>
              <a:rPr lang="ru-RU" dirty="0" err="1" smtClean="0"/>
              <a:t>оператори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71934" y="1120676"/>
            <a:ext cx="4357718" cy="24006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x = 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n = 5;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&lt;= n)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x += 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err="1" smtClean="0">
                <a:solidFill>
                  <a:srgbClr val="00B050"/>
                </a:solidFill>
              </a:rPr>
              <a:t>еквівалентно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x = x +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</a:t>
            </a:r>
            <a:r>
              <a:rPr lang="en-US" dirty="0" smtClean="0"/>
              <a:t> *= 2;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еквівалентно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 2 *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71934" y="3621006"/>
            <a:ext cx="4357718" cy="249299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dirty="0" smtClean="0"/>
              <a:t>int  i = 0;</a:t>
            </a:r>
          </a:p>
          <a:p>
            <a:r>
              <a:rPr lang="nn-NO" dirty="0" smtClean="0"/>
              <a:t>double  x = 1;</a:t>
            </a:r>
          </a:p>
          <a:p>
            <a:r>
              <a:rPr lang="nn-NO" sz="2400" dirty="0" smtClean="0">
                <a:solidFill>
                  <a:srgbClr val="FF0000"/>
                </a:solidFill>
              </a:rPr>
              <a:t>do</a:t>
            </a:r>
          </a:p>
          <a:p>
            <a:r>
              <a:rPr lang="nn-NO" dirty="0" smtClean="0"/>
              <a:t>{</a:t>
            </a:r>
          </a:p>
          <a:p>
            <a:r>
              <a:rPr lang="nn-NO" dirty="0" smtClean="0"/>
              <a:t>       i++;    </a:t>
            </a:r>
            <a:r>
              <a:rPr lang="nn-NO" dirty="0" smtClean="0">
                <a:solidFill>
                  <a:srgbClr val="00B050"/>
                </a:solidFill>
              </a:rPr>
              <a:t>// i = i + 1;</a:t>
            </a:r>
          </a:p>
          <a:p>
            <a:r>
              <a:rPr lang="nn-NO" dirty="0" smtClean="0"/>
              <a:t>       x*= i;  </a:t>
            </a:r>
            <a:r>
              <a:rPr lang="nn-NO" dirty="0" smtClean="0">
                <a:solidFill>
                  <a:srgbClr val="00B050"/>
                </a:solidFill>
              </a:rPr>
              <a:t>// x = x * i;</a:t>
            </a:r>
          </a:p>
          <a:p>
            <a:r>
              <a:rPr lang="nn-NO" dirty="0" smtClean="0"/>
              <a:t>}</a:t>
            </a:r>
          </a:p>
          <a:p>
            <a:r>
              <a:rPr lang="nn-NO" sz="2400" dirty="0" smtClean="0">
                <a:solidFill>
                  <a:srgbClr val="FF0000"/>
                </a:solidFill>
              </a:rPr>
              <a:t>while</a:t>
            </a:r>
            <a:r>
              <a:rPr lang="nn-NO" dirty="0" smtClean="0"/>
              <a:t> (i &lt; n)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120676"/>
            <a:ext cx="3357586" cy="286232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x = 6;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= 1; 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( </a:t>
            </a:r>
            <a:r>
              <a:rPr lang="en-US" dirty="0" err="1" smtClean="0"/>
              <a:t>i</a:t>
            </a:r>
            <a:r>
              <a:rPr lang="en-US" dirty="0" smtClean="0"/>
              <a:t> == x/2 )</a:t>
            </a:r>
          </a:p>
          <a:p>
            <a:r>
              <a:rPr lang="en-US" dirty="0" smtClean="0"/>
              <a:t>           {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 </a:t>
            </a:r>
            <a:r>
              <a:rPr lang="en-US" dirty="0" err="1" smtClean="0"/>
              <a:t>i</a:t>
            </a:r>
            <a:r>
              <a:rPr lang="en-US" dirty="0" smtClean="0"/>
              <a:t>=“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4091588"/>
            <a:ext cx="3357586" cy="15696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sqr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 </a:t>
            </a:r>
            <a:r>
              <a:rPr lang="en-US" dirty="0" err="1" smtClean="0"/>
              <a:t>sqr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07677"/>
            <a:ext cx="871296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FF0000"/>
                </a:solidFill>
              </a:rPr>
              <a:t>Трансляція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- </a:t>
            </a:r>
            <a:r>
              <a:rPr lang="ru-RU" sz="2000" dirty="0" err="1" smtClean="0"/>
              <a:t>процес</a:t>
            </a:r>
            <a:r>
              <a:rPr lang="ru-RU" sz="2000" dirty="0" smtClean="0"/>
              <a:t> </a:t>
            </a:r>
            <a:r>
              <a:rPr lang="ru-RU" sz="2000" dirty="0"/>
              <a:t>перекладу </a:t>
            </a:r>
            <a:r>
              <a:rPr lang="ru-RU" sz="2000" dirty="0" err="1"/>
              <a:t>програмного</a:t>
            </a:r>
            <a:r>
              <a:rPr lang="ru-RU" sz="2000" dirty="0"/>
              <a:t> коду з </a:t>
            </a:r>
            <a:r>
              <a:rPr lang="ru-RU" sz="2000" dirty="0" err="1"/>
              <a:t>текстової</a:t>
            </a:r>
            <a:r>
              <a:rPr lang="ru-RU" sz="2000" dirty="0"/>
              <a:t> </a:t>
            </a:r>
            <a:r>
              <a:rPr lang="ru-RU" sz="2000" dirty="0" err="1"/>
              <a:t>форми</a:t>
            </a:r>
            <a:r>
              <a:rPr lang="ru-RU" sz="2000" dirty="0"/>
              <a:t> в </a:t>
            </a:r>
            <a:r>
              <a:rPr lang="ru-RU" sz="2000" dirty="0" err="1"/>
              <a:t>машинні</a:t>
            </a:r>
            <a:r>
              <a:rPr lang="ru-RU" sz="2000" dirty="0"/>
              <a:t> </a:t>
            </a:r>
            <a:r>
              <a:rPr lang="ru-RU" sz="2000" dirty="0" err="1" smtClean="0"/>
              <a:t>коди</a:t>
            </a:r>
            <a:endParaRPr lang="ru-RU" sz="2000" dirty="0" smtClean="0"/>
          </a:p>
          <a:p>
            <a:endParaRPr lang="ru-RU" sz="1100" dirty="0"/>
          </a:p>
          <a:p>
            <a:r>
              <a:rPr lang="ru-RU" sz="2000" dirty="0" smtClean="0"/>
              <a:t>- </a:t>
            </a:r>
            <a:r>
              <a:rPr lang="ru-RU" sz="2000" b="1" dirty="0" err="1" smtClean="0">
                <a:solidFill>
                  <a:srgbClr val="FF0000"/>
                </a:solidFill>
              </a:rPr>
              <a:t>компіляція</a:t>
            </a:r>
            <a:r>
              <a:rPr lang="ru-RU" sz="2000" dirty="0"/>
              <a:t>: </a:t>
            </a:r>
            <a:r>
              <a:rPr lang="ru-RU" sz="2000" dirty="0" err="1"/>
              <a:t>початковий</a:t>
            </a:r>
            <a:r>
              <a:rPr lang="ru-RU" sz="2000" dirty="0"/>
              <a:t>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 одноразово </a:t>
            </a:r>
            <a:r>
              <a:rPr lang="ru-RU" sz="2000" dirty="0" err="1"/>
              <a:t>перекладається</a:t>
            </a:r>
            <a:r>
              <a:rPr lang="ru-RU" sz="2000" dirty="0"/>
              <a:t> </a:t>
            </a:r>
            <a:r>
              <a:rPr lang="ru-RU" sz="2000" dirty="0" smtClean="0"/>
              <a:t>у </a:t>
            </a:r>
            <a:r>
              <a:rPr lang="ru-RU" sz="2000" dirty="0" err="1"/>
              <a:t>виконувану</a:t>
            </a:r>
            <a:r>
              <a:rPr lang="ru-RU" sz="2000" dirty="0"/>
              <a:t> форму (</a:t>
            </a:r>
            <a:r>
              <a:rPr lang="ru-RU" sz="2000" dirty="0" err="1"/>
              <a:t>машинні</a:t>
            </a:r>
            <a:r>
              <a:rPr lang="ru-RU" sz="2000" dirty="0"/>
              <a:t> </a:t>
            </a:r>
            <a:r>
              <a:rPr lang="ru-RU" sz="2000" dirty="0" err="1"/>
              <a:t>коди</a:t>
            </a:r>
            <a:r>
              <a:rPr lang="ru-RU" sz="2000" dirty="0" smtClean="0"/>
              <a:t>).</a:t>
            </a:r>
            <a:endParaRPr lang="ru-RU" sz="2000" dirty="0"/>
          </a:p>
          <a:p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b="1" dirty="0" err="1" smtClean="0">
                <a:solidFill>
                  <a:srgbClr val="FF0000"/>
                </a:solidFill>
              </a:rPr>
              <a:t>інтерпретація</a:t>
            </a:r>
            <a:r>
              <a:rPr lang="ru-RU" sz="2000" dirty="0"/>
              <a:t>: </a:t>
            </a:r>
            <a:r>
              <a:rPr lang="ru-RU" sz="2000" dirty="0" err="1"/>
              <a:t>під</a:t>
            </a:r>
            <a:r>
              <a:rPr lang="ru-RU" sz="2000" dirty="0"/>
              <a:t> час кожного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необхідних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 </a:t>
            </a:r>
            <a:r>
              <a:rPr lang="ru-RU" sz="2000" dirty="0" err="1"/>
              <a:t>відбувається</a:t>
            </a:r>
            <a:r>
              <a:rPr lang="ru-RU" sz="2000" dirty="0"/>
              <a:t> переклад з </a:t>
            </a:r>
            <a:r>
              <a:rPr lang="ru-RU" sz="2000" dirty="0" err="1"/>
              <a:t>текстової</a:t>
            </a:r>
            <a:r>
              <a:rPr lang="ru-RU" sz="2000" dirty="0"/>
              <a:t> </a:t>
            </a:r>
            <a:r>
              <a:rPr lang="ru-RU" sz="2000" dirty="0" err="1"/>
              <a:t>форми</a:t>
            </a:r>
            <a:r>
              <a:rPr lang="ru-RU" sz="2000" dirty="0"/>
              <a:t> </a:t>
            </a:r>
            <a:r>
              <a:rPr lang="ru-RU" sz="2000" dirty="0" smtClean="0"/>
              <a:t>у </a:t>
            </a:r>
            <a:r>
              <a:rPr lang="ru-RU" sz="2000" dirty="0" err="1"/>
              <a:t>виконувані</a:t>
            </a:r>
            <a:r>
              <a:rPr lang="ru-RU" sz="2000" dirty="0"/>
              <a:t> </a:t>
            </a:r>
            <a:r>
              <a:rPr lang="ru-RU" sz="2000" dirty="0" err="1"/>
              <a:t>коди</a:t>
            </a:r>
            <a:r>
              <a:rPr lang="ru-RU" sz="2000" dirty="0"/>
              <a:t> </a:t>
            </a:r>
            <a:r>
              <a:rPr lang="ru-RU" sz="2000" dirty="0" err="1" smtClean="0"/>
              <a:t>процесора</a:t>
            </a:r>
            <a:r>
              <a:rPr lang="ru-RU" sz="2000" dirty="0" smtClean="0"/>
              <a:t>.</a:t>
            </a:r>
          </a:p>
          <a:p>
            <a:endParaRPr lang="ru-RU" sz="1100" dirty="0"/>
          </a:p>
          <a:p>
            <a:r>
              <a:rPr lang="ru-RU" sz="2000" dirty="0" err="1"/>
              <a:t>Програми</a:t>
            </a:r>
            <a:r>
              <a:rPr lang="ru-RU" sz="2000" dirty="0"/>
              <a:t> на </a:t>
            </a:r>
            <a:r>
              <a:rPr lang="en-US" sz="2000" dirty="0"/>
              <a:t>Java </a:t>
            </a:r>
            <a:r>
              <a:rPr lang="ru-RU" sz="2000" dirty="0" smtClean="0"/>
              <a:t>- </a:t>
            </a:r>
            <a:r>
              <a:rPr lang="ru-RU" sz="2000" dirty="0" err="1" smtClean="0"/>
              <a:t>набори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класів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/>
              <a:t>текстових</a:t>
            </a:r>
            <a:r>
              <a:rPr lang="ru-RU" sz="2000" dirty="0"/>
              <a:t> файлах з </a:t>
            </a:r>
            <a:r>
              <a:rPr lang="ru-RU" sz="2000" dirty="0" err="1"/>
              <a:t>розширенням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.</a:t>
            </a:r>
            <a:r>
              <a:rPr lang="en-US" sz="2000" b="1" dirty="0">
                <a:solidFill>
                  <a:srgbClr val="FF0000"/>
                </a:solidFill>
              </a:rPr>
              <a:t>java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r>
              <a:rPr lang="ru-RU" sz="2000" dirty="0" smtClean="0"/>
              <a:t>При </a:t>
            </a:r>
            <a:r>
              <a:rPr lang="ru-RU" sz="2000" dirty="0" err="1"/>
              <a:t>компіляції</a:t>
            </a:r>
            <a:r>
              <a:rPr lang="ru-RU" sz="2000" dirty="0"/>
              <a:t> текст </a:t>
            </a:r>
            <a:r>
              <a:rPr lang="ru-RU" sz="2000" dirty="0" err="1"/>
              <a:t>програми</a:t>
            </a:r>
            <a:r>
              <a:rPr lang="ru-RU" sz="2000" dirty="0"/>
              <a:t> </a:t>
            </a:r>
            <a:r>
              <a:rPr lang="ru-RU" sz="2000" dirty="0" err="1"/>
              <a:t>транслюються</a:t>
            </a:r>
            <a:r>
              <a:rPr lang="ru-RU" sz="2000" dirty="0"/>
              <a:t> </a:t>
            </a:r>
            <a:r>
              <a:rPr lang="ru-RU" sz="2000" dirty="0" smtClean="0"/>
              <a:t>у байтов</a:t>
            </a:r>
            <a:r>
              <a:rPr lang="uk-UA" sz="2000" dirty="0" smtClean="0"/>
              <a:t>і </a:t>
            </a:r>
            <a:r>
              <a:rPr lang="ru-RU" sz="2000" dirty="0" err="1" smtClean="0"/>
              <a:t>файли</a:t>
            </a:r>
            <a:r>
              <a:rPr lang="ru-RU" sz="2000" dirty="0" smtClean="0"/>
              <a:t> </a:t>
            </a:r>
            <a:r>
              <a:rPr lang="ru-RU" sz="2000" dirty="0"/>
              <a:t>з </a:t>
            </a:r>
            <a:r>
              <a:rPr lang="ru-RU" sz="2000" dirty="0" err="1"/>
              <a:t>розширенням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.</a:t>
            </a:r>
            <a:r>
              <a:rPr lang="en-US" sz="2000" b="1" dirty="0">
                <a:solidFill>
                  <a:srgbClr val="FF0000"/>
                </a:solidFill>
              </a:rPr>
              <a:t>class. </a:t>
            </a:r>
            <a:r>
              <a:rPr lang="ru-RU" sz="2000" dirty="0" err="1"/>
              <a:t>Такі</a:t>
            </a:r>
            <a:r>
              <a:rPr lang="ru-RU" sz="2000" dirty="0"/>
              <a:t> </a:t>
            </a:r>
            <a:r>
              <a:rPr lang="ru-RU" sz="2000" dirty="0" err="1"/>
              <a:t>файли</a:t>
            </a:r>
            <a:r>
              <a:rPr lang="ru-RU" sz="2000" dirty="0"/>
              <a:t> </a:t>
            </a:r>
            <a:r>
              <a:rPr lang="ru-RU" sz="2000" dirty="0" err="1"/>
              <a:t>містять</a:t>
            </a:r>
            <a:r>
              <a:rPr lang="ru-RU" sz="2000" dirty="0"/>
              <a:t> байт-код - </a:t>
            </a:r>
            <a:r>
              <a:rPr lang="ru-RU" sz="2000" dirty="0" err="1"/>
              <a:t>інструкції</a:t>
            </a:r>
            <a:r>
              <a:rPr lang="ru-RU" sz="2000" dirty="0"/>
              <a:t> для абстрактного </a:t>
            </a:r>
            <a:r>
              <a:rPr lang="en-US" sz="2000" dirty="0"/>
              <a:t>Java-</a:t>
            </a:r>
            <a:r>
              <a:rPr lang="ru-RU" sz="2000" dirty="0" err="1" smtClean="0"/>
              <a:t>процесору</a:t>
            </a:r>
            <a:r>
              <a:rPr lang="ru-RU" sz="2000" dirty="0" smtClean="0"/>
              <a:t>.</a:t>
            </a:r>
          </a:p>
          <a:p>
            <a:endParaRPr lang="uk-UA" sz="1100" dirty="0" smtClean="0"/>
          </a:p>
          <a:p>
            <a:r>
              <a:rPr lang="en-US" sz="2000" dirty="0" smtClean="0"/>
              <a:t>Java-</a:t>
            </a:r>
            <a:r>
              <a:rPr lang="ru-RU" sz="2000" dirty="0"/>
              <a:t>машина (</a:t>
            </a:r>
            <a:r>
              <a:rPr lang="en-US" sz="2000" b="1" dirty="0"/>
              <a:t>Java Virtual Machine </a:t>
            </a:r>
            <a:r>
              <a:rPr lang="en-US" sz="2000" dirty="0"/>
              <a:t>- JVM) </a:t>
            </a:r>
            <a:r>
              <a:rPr lang="ru-RU" sz="2000" dirty="0" err="1">
                <a:solidFill>
                  <a:srgbClr val="FF0000"/>
                </a:solidFill>
              </a:rPr>
              <a:t>інтерпретує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байт-код в </a:t>
            </a:r>
            <a:r>
              <a:rPr lang="ru-RU" sz="2000" dirty="0" err="1"/>
              <a:t>інструкції</a:t>
            </a:r>
            <a:r>
              <a:rPr lang="ru-RU" sz="2000" dirty="0"/>
              <a:t> для </a:t>
            </a:r>
            <a:r>
              <a:rPr lang="ru-RU" sz="2000" dirty="0" err="1"/>
              <a:t>відповідного</a:t>
            </a:r>
            <a:r>
              <a:rPr lang="ru-RU" sz="2000" dirty="0"/>
              <a:t> </a:t>
            </a:r>
            <a:r>
              <a:rPr lang="ru-RU" sz="2000" dirty="0" err="1"/>
              <a:t>процесора</a:t>
            </a:r>
            <a:r>
              <a:rPr lang="ru-RU" sz="2000" dirty="0" smtClean="0"/>
              <a:t>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JIT-</a:t>
            </a:r>
            <a:r>
              <a:rPr lang="ru-RU" sz="2000" dirty="0" err="1"/>
              <a:t>компіляція</a:t>
            </a:r>
            <a:r>
              <a:rPr lang="ru-RU" sz="2000" dirty="0"/>
              <a:t> (</a:t>
            </a:r>
            <a:r>
              <a:rPr lang="en-US" sz="2000" dirty="0"/>
              <a:t>Just-In-Time) - "</a:t>
            </a:r>
            <a:r>
              <a:rPr lang="ru-RU" sz="2000" dirty="0"/>
              <a:t>по ходу </a:t>
            </a:r>
            <a:r>
              <a:rPr lang="ru-RU" sz="2000" dirty="0" err="1" smtClean="0"/>
              <a:t>діла</a:t>
            </a:r>
            <a:r>
              <a:rPr lang="ru-RU" sz="2000" dirty="0" smtClean="0"/>
              <a:t>" </a:t>
            </a:r>
            <a:r>
              <a:rPr lang="ru-RU" sz="2000" dirty="0" err="1"/>
              <a:t>або</a:t>
            </a:r>
            <a:r>
              <a:rPr lang="ru-RU" sz="2000" dirty="0"/>
              <a:t> "</a:t>
            </a:r>
            <a:r>
              <a:rPr lang="ru-RU" sz="2000" dirty="0" err="1"/>
              <a:t>нальоту</a:t>
            </a:r>
            <a:r>
              <a:rPr lang="ru-RU" sz="2000" dirty="0"/>
              <a:t>".</a:t>
            </a:r>
          </a:p>
          <a:p>
            <a:r>
              <a:rPr lang="ru-RU" sz="2000" dirty="0" smtClean="0"/>
              <a:t>Коли </a:t>
            </a:r>
            <a:r>
              <a:rPr lang="ru-RU" sz="2000" dirty="0" err="1"/>
              <a:t>інструкція</a:t>
            </a:r>
            <a:r>
              <a:rPr lang="ru-RU" sz="2000" dirty="0"/>
              <a:t> </a:t>
            </a:r>
            <a:r>
              <a:rPr lang="en-US" sz="2000" dirty="0"/>
              <a:t>Java-</a:t>
            </a:r>
            <a:r>
              <a:rPr lang="ru-RU" sz="2000" dirty="0" err="1"/>
              <a:t>процесора</a:t>
            </a:r>
            <a:r>
              <a:rPr lang="ru-RU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в перший раз, </a:t>
            </a:r>
            <a:r>
              <a:rPr lang="ru-RU" sz="2000" dirty="0" err="1"/>
              <a:t>відбувається</a:t>
            </a:r>
            <a:r>
              <a:rPr lang="ru-RU" sz="2000" dirty="0"/>
              <a:t> </a:t>
            </a:r>
            <a:r>
              <a:rPr lang="ru-RU" sz="2000" dirty="0" err="1"/>
              <a:t>компіляція</a:t>
            </a:r>
            <a:r>
              <a:rPr lang="ru-RU" sz="2000" dirty="0"/>
              <a:t> </a:t>
            </a:r>
            <a:r>
              <a:rPr lang="ru-RU" sz="2000" dirty="0" err="1"/>
              <a:t>відповідного</a:t>
            </a:r>
            <a:r>
              <a:rPr lang="ru-RU" sz="2000" dirty="0"/>
              <a:t> </a:t>
            </a:r>
            <a:r>
              <a:rPr lang="ru-RU" sz="2000" dirty="0" smtClean="0"/>
              <a:t>байт-коду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збереженням</a:t>
            </a:r>
            <a:r>
              <a:rPr lang="ru-RU" sz="2000" dirty="0"/>
              <a:t> в </a:t>
            </a:r>
            <a:r>
              <a:rPr lang="ru-RU" sz="2000" dirty="0" err="1" smtClean="0"/>
              <a:t>буфері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При </a:t>
            </a:r>
            <a:r>
              <a:rPr lang="ru-RU" sz="2000" dirty="0" err="1"/>
              <a:t>наступному</a:t>
            </a:r>
            <a:r>
              <a:rPr lang="ru-RU" sz="2000" dirty="0"/>
              <a:t>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тієї</a:t>
            </a:r>
            <a:r>
              <a:rPr lang="ru-RU" sz="2000" dirty="0"/>
              <a:t> ж </a:t>
            </a:r>
            <a:r>
              <a:rPr lang="ru-RU" sz="2000" dirty="0" err="1"/>
              <a:t>інструкції</a:t>
            </a:r>
            <a:r>
              <a:rPr lang="ru-RU" sz="2000" dirty="0"/>
              <a:t> </a:t>
            </a:r>
            <a:r>
              <a:rPr lang="ru-RU" sz="2000" dirty="0" err="1"/>
              <a:t>замість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інтерпретації</a:t>
            </a:r>
            <a:r>
              <a:rPr lang="ru-RU" sz="2000" dirty="0"/>
              <a:t> </a:t>
            </a:r>
            <a:r>
              <a:rPr lang="ru-RU" sz="2000" dirty="0" err="1"/>
              <a:t>відбувається</a:t>
            </a:r>
            <a:r>
              <a:rPr lang="ru-RU" sz="2000" dirty="0"/>
              <a:t> </a:t>
            </a:r>
            <a:r>
              <a:rPr lang="ru-RU" sz="2000" dirty="0" err="1"/>
              <a:t>виклик</a:t>
            </a:r>
            <a:r>
              <a:rPr lang="ru-RU" sz="2000" dirty="0"/>
              <a:t> з буфера </a:t>
            </a:r>
            <a:r>
              <a:rPr lang="ru-RU" sz="2000" dirty="0" err="1" smtClean="0"/>
              <a:t>скомпільованого</a:t>
            </a:r>
            <a:r>
              <a:rPr lang="ru-RU" sz="2000" dirty="0" smtClean="0"/>
              <a:t> </a:t>
            </a:r>
            <a:r>
              <a:rPr lang="ru-RU" sz="2000" dirty="0"/>
              <a:t>коду.</a:t>
            </a:r>
          </a:p>
        </p:txBody>
      </p:sp>
    </p:spTree>
    <p:extLst>
      <p:ext uri="{BB962C8B-B14F-4D97-AF65-F5344CB8AC3E}">
        <p14:creationId xmlns:p14="http://schemas.microsoft.com/office/powerpoint/2010/main" val="40712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00100" y="85723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Текстовий</a:t>
            </a:r>
            <a:r>
              <a:rPr lang="ru-RU" dirty="0" smtClean="0"/>
              <a:t> файл</a:t>
            </a:r>
          </a:p>
          <a:p>
            <a:pPr algn="ctr"/>
            <a:r>
              <a:rPr lang="en-US" dirty="0" smtClean="0"/>
              <a:t>*.java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86446" y="85723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Байт-код </a:t>
            </a:r>
          </a:p>
          <a:p>
            <a:pPr algn="ctr"/>
            <a:r>
              <a:rPr lang="en-US" dirty="0" smtClean="0"/>
              <a:t>*.</a:t>
            </a:r>
            <a:r>
              <a:rPr lang="ru-RU" b="1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52747" y="857232"/>
            <a:ext cx="1462195" cy="923330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ru-RU" b="1" dirty="0" smtClean="0"/>
          </a:p>
          <a:p>
            <a:r>
              <a:rPr lang="ru-RU" b="1" dirty="0" err="1" smtClean="0"/>
              <a:t>Компіляція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43504" y="1928802"/>
            <a:ext cx="1643074" cy="646331"/>
          </a:xfrm>
          <a:prstGeom prst="rect">
            <a:avLst/>
          </a:prstGeom>
          <a:ln w="1905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FF0000"/>
                </a:solidFill>
              </a:rPr>
              <a:t>Запуск на </a:t>
            </a:r>
            <a:r>
              <a:rPr lang="ru-RU" i="1" dirty="0" err="1" smtClean="0">
                <a:solidFill>
                  <a:srgbClr val="FF0000"/>
                </a:solidFill>
              </a:rPr>
              <a:t>виконання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14678" y="335756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В</a:t>
            </a:r>
            <a:r>
              <a:rPr lang="ru-RU" dirty="0" err="1" smtClean="0"/>
              <a:t>иконувана</a:t>
            </a:r>
            <a:r>
              <a:rPr lang="ru-RU" dirty="0" smtClean="0"/>
              <a:t> форма</a:t>
            </a:r>
          </a:p>
          <a:p>
            <a:pPr algn="ctr"/>
            <a:r>
              <a:rPr lang="ru-RU" dirty="0" smtClean="0"/>
              <a:t> (</a:t>
            </a:r>
            <a:r>
              <a:rPr lang="ru-RU" dirty="0" err="1" smtClean="0"/>
              <a:t>машинні</a:t>
            </a:r>
            <a:r>
              <a:rPr lang="ru-RU" dirty="0" smtClean="0"/>
              <a:t> </a:t>
            </a:r>
            <a:r>
              <a:rPr lang="ru-RU" dirty="0" err="1" smtClean="0"/>
              <a:t>коди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6" idx="1"/>
          </p:cNvCxnSpPr>
          <p:nvPr/>
        </p:nvCxnSpPr>
        <p:spPr>
          <a:xfrm flipV="1">
            <a:off x="3143240" y="1318897"/>
            <a:ext cx="609507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214942" y="1318897"/>
            <a:ext cx="571504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 rot="16200000" flipH="1">
            <a:off x="6080557" y="2563385"/>
            <a:ext cx="1571637" cy="16718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143636" y="3357562"/>
            <a:ext cx="1462195" cy="923330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JIT-</a:t>
            </a:r>
            <a:r>
              <a:rPr lang="ru-RU" b="1" dirty="0" err="1" smtClean="0"/>
              <a:t>компіляція</a:t>
            </a:r>
            <a:endParaRPr lang="ru-RU" b="1" dirty="0" smtClean="0"/>
          </a:p>
          <a:p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>
            <a:off x="5357818" y="3786190"/>
            <a:ext cx="785818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14348" y="4857760"/>
            <a:ext cx="7858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компіляції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 </a:t>
            </a:r>
            <a:r>
              <a:rPr lang="ru-RU" sz="2000" dirty="0" err="1"/>
              <a:t>Java</a:t>
            </a:r>
            <a:r>
              <a:rPr lang="ru-RU" sz="2000" dirty="0"/>
              <a:t> в </a:t>
            </a:r>
            <a:r>
              <a:rPr lang="ru-RU" sz="2000" dirty="0" err="1" smtClean="0"/>
              <a:t>платформонезалежний</a:t>
            </a:r>
            <a:r>
              <a:rPr lang="ru-RU" sz="2000" dirty="0" smtClean="0"/>
              <a:t> </a:t>
            </a:r>
            <a:r>
              <a:rPr lang="ru-RU" sz="2000" dirty="0"/>
              <a:t>байт-код </a:t>
            </a:r>
            <a:r>
              <a:rPr lang="ru-RU" sz="2000" dirty="0" err="1"/>
              <a:t>забезпечується</a:t>
            </a:r>
            <a:r>
              <a:rPr lang="ru-RU" sz="2000" dirty="0"/>
              <a:t> </a:t>
            </a:r>
            <a:r>
              <a:rPr lang="ru-RU" sz="2000" dirty="0" err="1"/>
              <a:t>переносимість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 не </a:t>
            </a:r>
            <a:r>
              <a:rPr lang="ru-RU" sz="2000" dirty="0" err="1"/>
              <a:t>тільки</a:t>
            </a:r>
            <a:r>
              <a:rPr lang="ru-RU" sz="2000" dirty="0"/>
              <a:t> на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вихідного</a:t>
            </a:r>
            <a:r>
              <a:rPr lang="ru-RU" sz="2000" dirty="0"/>
              <a:t> коду, а й на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скомпільованих</a:t>
            </a:r>
            <a:r>
              <a:rPr lang="ru-RU" sz="2000" dirty="0"/>
              <a:t> </a:t>
            </a:r>
            <a:r>
              <a:rPr lang="ru-RU" sz="2000" dirty="0" err="1" smtClean="0"/>
              <a:t>додатків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643182"/>
            <a:ext cx="700092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428728" y="2786058"/>
            <a:ext cx="222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Java Virtual Machine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8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787208" cy="836712"/>
          </a:xfrm>
        </p:spPr>
        <p:txBody>
          <a:bodyPr>
            <a:normAutofit/>
          </a:bodyPr>
          <a:lstStyle/>
          <a:p>
            <a:r>
              <a:rPr lang="ru-RU" sz="3200" dirty="0" err="1"/>
              <a:t>Лексична</a:t>
            </a:r>
            <a:r>
              <a:rPr lang="ru-RU" sz="3200" dirty="0"/>
              <a:t> структура </a:t>
            </a:r>
            <a:r>
              <a:rPr lang="ru-RU" sz="3200" dirty="0" err="1" smtClean="0"/>
              <a:t>Java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915816" y="1289023"/>
            <a:ext cx="351699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Лексичні складові програми </a:t>
            </a:r>
            <a:r>
              <a:rPr lang="en-US" dirty="0" smtClean="0"/>
              <a:t>Java</a:t>
            </a:r>
            <a:endParaRPr lang="uk-UA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020272" y="2852313"/>
            <a:ext cx="19108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Коментарі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9512" y="2852936"/>
            <a:ext cx="1872208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Незначущі символи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718864" y="2852936"/>
            <a:ext cx="191089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Лексеми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07968" y="5517232"/>
            <a:ext cx="1910896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Ключові слова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29243" y="5517232"/>
            <a:ext cx="1910896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Роздільники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020272" y="4449397"/>
            <a:ext cx="1910896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Оператори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718864" y="4444522"/>
            <a:ext cx="1910896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Літерали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0824" y="4444522"/>
            <a:ext cx="1910896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Ідентифікатори</a:t>
            </a:r>
          </a:p>
        </p:txBody>
      </p:sp>
      <p:cxnSp>
        <p:nvCxnSpPr>
          <p:cNvPr id="14" name="Прямая со стрелкой 13"/>
          <p:cNvCxnSpPr>
            <a:stCxn id="4" idx="1"/>
            <a:endCxn id="6" idx="0"/>
          </p:cNvCxnSpPr>
          <p:nvPr/>
        </p:nvCxnSpPr>
        <p:spPr>
          <a:xfrm flipH="1">
            <a:off x="1115616" y="1753370"/>
            <a:ext cx="1800200" cy="1099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  <a:endCxn id="7" idx="0"/>
          </p:cNvCxnSpPr>
          <p:nvPr/>
        </p:nvCxnSpPr>
        <p:spPr>
          <a:xfrm>
            <a:off x="4674312" y="2217717"/>
            <a:ext cx="0" cy="63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3"/>
            <a:endCxn id="5" idx="0"/>
          </p:cNvCxnSpPr>
          <p:nvPr/>
        </p:nvCxnSpPr>
        <p:spPr>
          <a:xfrm>
            <a:off x="6432808" y="1753370"/>
            <a:ext cx="1542912" cy="109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2" idx="3"/>
          </p:cNvCxnSpPr>
          <p:nvPr/>
        </p:nvCxnSpPr>
        <p:spPr>
          <a:xfrm flipH="1">
            <a:off x="2051720" y="3645024"/>
            <a:ext cx="1667144" cy="126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8" idx="0"/>
          </p:cNvCxnSpPr>
          <p:nvPr/>
        </p:nvCxnSpPr>
        <p:spPr>
          <a:xfrm flipH="1">
            <a:off x="2763416" y="3781630"/>
            <a:ext cx="1088504" cy="1735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2"/>
            <a:endCxn id="11" idx="0"/>
          </p:cNvCxnSpPr>
          <p:nvPr/>
        </p:nvCxnSpPr>
        <p:spPr>
          <a:xfrm>
            <a:off x="4674312" y="3781630"/>
            <a:ext cx="0" cy="662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0" idx="1"/>
          </p:cNvCxnSpPr>
          <p:nvPr/>
        </p:nvCxnSpPr>
        <p:spPr>
          <a:xfrm>
            <a:off x="5629243" y="3645024"/>
            <a:ext cx="1391029" cy="126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9" idx="0"/>
          </p:cNvCxnSpPr>
          <p:nvPr/>
        </p:nvCxnSpPr>
        <p:spPr>
          <a:xfrm>
            <a:off x="5436096" y="3781007"/>
            <a:ext cx="1148595" cy="173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496944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err="1" smtClean="0"/>
              <a:t>Лексеми</a:t>
            </a:r>
            <a:r>
              <a:rPr lang="ru-RU" dirty="0" smtClean="0"/>
              <a:t>. </a:t>
            </a:r>
            <a:r>
              <a:rPr lang="ru-RU" dirty="0" err="1" smtClean="0"/>
              <a:t>Низькорівневі</a:t>
            </a:r>
            <a:r>
              <a:rPr lang="ru-RU" dirty="0" smtClean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b="1" dirty="0"/>
              <a:t>лексемами</a:t>
            </a:r>
            <a:r>
              <a:rPr lang="ru-RU" dirty="0"/>
              <a:t> (</a:t>
            </a:r>
            <a:r>
              <a:rPr lang="en-US" dirty="0"/>
              <a:t>lexical tokens</a:t>
            </a:r>
            <a:r>
              <a:rPr lang="en-US" dirty="0" smtClean="0"/>
              <a:t>)</a:t>
            </a:r>
            <a:r>
              <a:rPr lang="uk-UA" dirty="0" smtClean="0"/>
              <a:t>. Вони виступають</a:t>
            </a:r>
            <a:r>
              <a:rPr lang="ru-RU" dirty="0" smtClean="0"/>
              <a:t> </a:t>
            </a:r>
            <a:r>
              <a:rPr lang="ru-RU" dirty="0" err="1"/>
              <a:t>будівельними</a:t>
            </a:r>
            <a:r>
              <a:rPr lang="ru-RU" dirty="0"/>
              <a:t> блоками для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комплексних</a:t>
            </a:r>
            <a:r>
              <a:rPr lang="ru-RU" dirty="0"/>
              <a:t> </a:t>
            </a:r>
            <a:r>
              <a:rPr lang="ru-RU" dirty="0" err="1"/>
              <a:t>конструкцій</a:t>
            </a:r>
            <a:r>
              <a:rPr lang="ru-RU" dirty="0"/>
              <a:t>. </a:t>
            </a:r>
            <a:r>
              <a:rPr lang="ru-RU" dirty="0" err="1"/>
              <a:t>Ідентифікатори</a:t>
            </a:r>
            <a:r>
              <a:rPr lang="ru-RU" dirty="0"/>
              <a:t>, числа, </a:t>
            </a:r>
            <a:r>
              <a:rPr lang="ru-RU" dirty="0" err="1"/>
              <a:t>оператори</a:t>
            </a:r>
            <a:r>
              <a:rPr lang="ru-RU" dirty="0"/>
              <a:t> і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/>
              <a:t> є прикладами лексем,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високорівневих</a:t>
            </a:r>
            <a:r>
              <a:rPr lang="ru-RU" dirty="0"/>
              <a:t> </a:t>
            </a:r>
            <a:r>
              <a:rPr lang="ru-RU" dirty="0" err="1"/>
              <a:t>конструкцій</a:t>
            </a:r>
            <a:r>
              <a:rPr lang="ru-RU" dirty="0"/>
              <a:t> таких як </a:t>
            </a:r>
            <a:r>
              <a:rPr lang="ru-RU" dirty="0" err="1" smtClean="0"/>
              <a:t>вираз</a:t>
            </a:r>
            <a:r>
              <a:rPr lang="ru-RU" dirty="0" smtClean="0"/>
              <a:t>, </a:t>
            </a:r>
            <a:r>
              <a:rPr lang="ru-RU" dirty="0" err="1"/>
              <a:t>інструкції</a:t>
            </a:r>
            <a:r>
              <a:rPr lang="ru-RU" dirty="0"/>
              <a:t> (</a:t>
            </a:r>
            <a:r>
              <a:rPr lang="en-US" dirty="0"/>
              <a:t>statements), </a:t>
            </a:r>
            <a:r>
              <a:rPr lang="ru-RU" dirty="0" err="1"/>
              <a:t>методи</a:t>
            </a:r>
            <a:r>
              <a:rPr lang="ru-RU" dirty="0"/>
              <a:t> і </a:t>
            </a:r>
            <a:r>
              <a:rPr lang="ru-RU" dirty="0" err="1"/>
              <a:t>класи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err="1" smtClean="0"/>
              <a:t>Ідентифікатор</a:t>
            </a:r>
            <a:r>
              <a:rPr lang="ru-RU" dirty="0" smtClean="0"/>
              <a:t>. </a:t>
            </a:r>
            <a:r>
              <a:rPr lang="ru-RU" dirty="0" err="1" smtClean="0"/>
              <a:t>Ім'я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</a:t>
            </a:r>
            <a:r>
              <a:rPr lang="ru-RU" dirty="0" err="1" smtClean="0"/>
              <a:t>ідентифікатором</a:t>
            </a:r>
            <a:r>
              <a:rPr lang="ru-RU" dirty="0" smtClean="0"/>
              <a:t>. </a:t>
            </a:r>
            <a:r>
              <a:rPr lang="ru-RU" dirty="0" err="1"/>
              <a:t>Ідентифікатори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позначення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міток</a:t>
            </a:r>
            <a:r>
              <a:rPr lang="ru-RU" dirty="0"/>
              <a:t>. В </a:t>
            </a:r>
            <a:r>
              <a:rPr lang="en-US" dirty="0"/>
              <a:t>Java </a:t>
            </a:r>
            <a:r>
              <a:rPr lang="ru-RU" dirty="0" err="1"/>
              <a:t>ідентифікатори</a:t>
            </a:r>
            <a:r>
              <a:rPr lang="ru-RU" dirty="0"/>
              <a:t> є </a:t>
            </a:r>
            <a:r>
              <a:rPr lang="ru-RU" dirty="0" err="1"/>
              <a:t>послідовностями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символ є </a:t>
            </a:r>
            <a:r>
              <a:rPr lang="ru-RU" dirty="0" err="1"/>
              <a:t>або</a:t>
            </a:r>
            <a:r>
              <a:rPr lang="ru-RU" dirty="0"/>
              <a:t> буквою (</a:t>
            </a:r>
            <a:r>
              <a:rPr lang="en-US" dirty="0"/>
              <a:t>A-Z </a:t>
            </a:r>
            <a:r>
              <a:rPr lang="ru-RU" dirty="0"/>
              <a:t>і </a:t>
            </a:r>
            <a:r>
              <a:rPr lang="en-US" dirty="0"/>
              <a:t>a-z) </a:t>
            </a:r>
            <a:r>
              <a:rPr lang="ru-RU" dirty="0" err="1"/>
              <a:t>або</a:t>
            </a:r>
            <a:r>
              <a:rPr lang="ru-RU" dirty="0"/>
              <a:t> цифрою (0-9). </a:t>
            </a:r>
            <a:r>
              <a:rPr lang="ru-RU" dirty="0" err="1"/>
              <a:t>Однак</a:t>
            </a:r>
            <a:r>
              <a:rPr lang="ru-RU" dirty="0"/>
              <a:t> перший символ в </a:t>
            </a:r>
            <a:r>
              <a:rPr lang="ru-RU" dirty="0" err="1"/>
              <a:t>ідентифікатор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повинен бути </a:t>
            </a:r>
            <a:r>
              <a:rPr lang="ru-RU" dirty="0" smtClean="0"/>
              <a:t>буквою (</a:t>
            </a:r>
            <a:r>
              <a:rPr lang="ru-RU" dirty="0" smtClean="0">
                <a:solidFill>
                  <a:srgbClr val="FF0000"/>
                </a:solidFill>
              </a:rPr>
              <a:t>не цифрою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en-US" dirty="0"/>
              <a:t>Java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пишуться</a:t>
            </a:r>
            <a:r>
              <a:rPr lang="ru-RU" dirty="0"/>
              <a:t> в </a:t>
            </a:r>
            <a:r>
              <a:rPr lang="en-US" dirty="0"/>
              <a:t>Unicode, </a:t>
            </a:r>
            <a:r>
              <a:rPr lang="ru-RU" dirty="0"/>
              <a:t>тому в </a:t>
            </a:r>
            <a:r>
              <a:rPr lang="ru-RU" dirty="0" err="1"/>
              <a:t>іменах</a:t>
            </a:r>
            <a:r>
              <a:rPr lang="ru-RU" dirty="0"/>
              <a:t> </a:t>
            </a:r>
            <a:r>
              <a:rPr lang="ru-RU" dirty="0" err="1"/>
              <a:t>ідентифікаторів</a:t>
            </a:r>
            <a:r>
              <a:rPr lang="ru-RU" dirty="0"/>
              <a:t> </a:t>
            </a:r>
            <a:r>
              <a:rPr lang="ru-RU" dirty="0" err="1"/>
              <a:t>допустимі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/>
              <a:t> з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smtClean="0"/>
              <a:t>символьного </a:t>
            </a:r>
            <a:r>
              <a:rPr lang="ru-RU" dirty="0"/>
              <a:t>набору.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допустимі</a:t>
            </a:r>
            <a:r>
              <a:rPr lang="ru-RU" dirty="0"/>
              <a:t> </a:t>
            </a:r>
            <a:r>
              <a:rPr lang="en-US" dirty="0"/>
              <a:t>connecting punctuation character (</a:t>
            </a:r>
            <a:r>
              <a:rPr lang="ru-RU" dirty="0" err="1"/>
              <a:t>такий</a:t>
            </a:r>
            <a:r>
              <a:rPr lang="ru-RU" dirty="0"/>
              <a:t> як символ </a:t>
            </a:r>
            <a:r>
              <a:rPr lang="ru-RU" dirty="0" err="1"/>
              <a:t>підкреслення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_ </a:t>
            </a:r>
            <a:r>
              <a:rPr lang="ru-RU" dirty="0"/>
              <a:t>) і </a:t>
            </a:r>
            <a:r>
              <a:rPr lang="ru-RU" dirty="0" err="1"/>
              <a:t>символи</a:t>
            </a:r>
            <a:r>
              <a:rPr lang="ru-RU" dirty="0"/>
              <a:t> </a:t>
            </a:r>
            <a:r>
              <a:rPr lang="ru-RU" dirty="0" err="1"/>
              <a:t>валюти</a:t>
            </a:r>
            <a:r>
              <a:rPr lang="ru-RU" dirty="0"/>
              <a:t> (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>
                <a:solidFill>
                  <a:srgbClr val="FF0000"/>
                </a:solidFill>
              </a:rPr>
              <a:t>$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¢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¥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£</a:t>
            </a:r>
            <a:r>
              <a:rPr lang="ru-RU" dirty="0"/>
              <a:t>).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3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3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Особливості </a:t>
            </a:r>
            <a:r>
              <a:rPr lang="uk-UA" sz="2800" dirty="0" smtClean="0"/>
              <a:t>ідентифікаторів:</a:t>
            </a:r>
            <a:endParaRPr lang="uk-U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ідентифікатори</a:t>
            </a:r>
            <a:r>
              <a:rPr lang="ru-RU" sz="2800" dirty="0" smtClean="0"/>
              <a:t> </a:t>
            </a:r>
            <a:r>
              <a:rPr lang="ru-RU" sz="2800" dirty="0" err="1"/>
              <a:t>чутливі</a:t>
            </a:r>
            <a:r>
              <a:rPr lang="ru-RU" sz="2800" dirty="0"/>
              <a:t> до </a:t>
            </a:r>
            <a:r>
              <a:rPr lang="ru-RU" sz="2800" dirty="0" err="1"/>
              <a:t>регістру</a:t>
            </a:r>
            <a:r>
              <a:rPr lang="ru-RU" sz="2800" dirty="0"/>
              <a:t> (</a:t>
            </a:r>
            <a:r>
              <a:rPr lang="en-US" sz="2800" dirty="0"/>
              <a:t>case sensitive), </a:t>
            </a:r>
            <a:r>
              <a:rPr lang="ru-RU" sz="2800" dirty="0"/>
              <a:t>тому </a:t>
            </a:r>
            <a:r>
              <a:rPr lang="en-US" sz="2800" dirty="0" smtClean="0">
                <a:solidFill>
                  <a:srgbClr val="FF0000"/>
                </a:solidFill>
              </a:rPr>
              <a:t>price</a:t>
            </a:r>
            <a:r>
              <a:rPr lang="uk-UA" sz="2800" dirty="0" smtClean="0">
                <a:solidFill>
                  <a:srgbClr val="FF0000"/>
                </a:solidFill>
              </a:rPr>
              <a:t>,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Price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uk-UA" sz="2800" dirty="0" smtClean="0"/>
              <a:t>та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PRICE </a:t>
            </a:r>
            <a:r>
              <a:rPr lang="en-US" sz="2800" dirty="0" smtClean="0"/>
              <a:t>-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 smtClean="0"/>
              <a:t>різн</a:t>
            </a:r>
            <a:r>
              <a:rPr lang="uk-UA" sz="2800" dirty="0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ідентифікатори</a:t>
            </a:r>
            <a:endParaRPr lang="ru-RU" sz="28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i="1" dirty="0" smtClean="0">
                <a:solidFill>
                  <a:srgbClr val="002060"/>
                </a:solidFill>
              </a:rPr>
              <a:t>- </a:t>
            </a:r>
            <a:r>
              <a:rPr lang="ru-RU" sz="2800" i="1" dirty="0" err="1" smtClean="0">
                <a:solidFill>
                  <a:srgbClr val="002060"/>
                </a:solidFill>
              </a:rPr>
              <a:t>приклади</a:t>
            </a:r>
            <a:r>
              <a:rPr lang="ru-RU" sz="2800" i="1" dirty="0" smtClean="0">
                <a:solidFill>
                  <a:srgbClr val="002060"/>
                </a:solidFill>
              </a:rPr>
              <a:t> </a:t>
            </a:r>
            <a:r>
              <a:rPr lang="ru-RU" sz="2800" i="1" dirty="0" err="1">
                <a:solidFill>
                  <a:srgbClr val="002060"/>
                </a:solidFill>
              </a:rPr>
              <a:t>вірних</a:t>
            </a:r>
            <a:r>
              <a:rPr lang="ru-RU" sz="2800" i="1" dirty="0">
                <a:solidFill>
                  <a:srgbClr val="002060"/>
                </a:solidFill>
              </a:rPr>
              <a:t> </a:t>
            </a:r>
            <a:r>
              <a:rPr lang="ru-RU" sz="2800" i="1" dirty="0" err="1">
                <a:solidFill>
                  <a:srgbClr val="002060"/>
                </a:solidFill>
              </a:rPr>
              <a:t>ідентифікаторів</a:t>
            </a:r>
            <a:r>
              <a:rPr lang="ru-RU" sz="2800" i="1" dirty="0"/>
              <a:t>:</a:t>
            </a:r>
          </a:p>
          <a:p>
            <a:r>
              <a:rPr lang="en-US" sz="2800" dirty="0"/>
              <a:t>number, Number, sum_ $, bingo, $$ _ 100, _007, </a:t>
            </a:r>
            <a:r>
              <a:rPr lang="en-US" sz="2800" dirty="0" err="1"/>
              <a:t>mål</a:t>
            </a:r>
            <a:r>
              <a:rPr lang="en-US" sz="2800" dirty="0"/>
              <a:t>, </a:t>
            </a:r>
            <a:r>
              <a:rPr lang="en-US" sz="2800" dirty="0" err="1"/>
              <a:t>grüß</a:t>
            </a:r>
            <a:endParaRPr lang="en-US" sz="28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i="1" dirty="0" smtClean="0">
                <a:solidFill>
                  <a:srgbClr val="FF0000"/>
                </a:solidFill>
              </a:rPr>
              <a:t>- </a:t>
            </a:r>
            <a:r>
              <a:rPr lang="ru-RU" sz="2800" i="1" dirty="0" err="1" smtClean="0">
                <a:solidFill>
                  <a:srgbClr val="FF0000"/>
                </a:solidFill>
              </a:rPr>
              <a:t>приклади</a:t>
            </a:r>
            <a:r>
              <a:rPr lang="ru-RU" sz="2800" i="1" dirty="0" smtClean="0">
                <a:solidFill>
                  <a:srgbClr val="FF0000"/>
                </a:solidFill>
              </a:rPr>
              <a:t> </a:t>
            </a:r>
            <a:r>
              <a:rPr lang="ru-RU" sz="2800" i="1" dirty="0" err="1">
                <a:solidFill>
                  <a:srgbClr val="FF0000"/>
                </a:solidFill>
              </a:rPr>
              <a:t>невірних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i="1" dirty="0" err="1">
                <a:solidFill>
                  <a:srgbClr val="FF0000"/>
                </a:solidFill>
              </a:rPr>
              <a:t>ідентифікаторів</a:t>
            </a:r>
            <a:r>
              <a:rPr lang="ru-RU" sz="2800" i="1" dirty="0">
                <a:solidFill>
                  <a:srgbClr val="FF0000"/>
                </a:solidFill>
              </a:rPr>
              <a:t>:</a:t>
            </a:r>
          </a:p>
          <a:p>
            <a:r>
              <a:rPr lang="ru-RU" sz="2800" dirty="0"/>
              <a:t>48</a:t>
            </a:r>
            <a:r>
              <a:rPr lang="en-US" sz="2800" dirty="0" err="1"/>
              <a:t>chevy</a:t>
            </a:r>
            <a:r>
              <a:rPr lang="en-US" sz="2800" dirty="0"/>
              <a:t>, all @ hands, </a:t>
            </a:r>
            <a:r>
              <a:rPr lang="en-US" sz="2800" dirty="0" smtClean="0"/>
              <a:t>grand-sum</a:t>
            </a:r>
            <a:endParaRPr lang="uk-UA" sz="28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 smtClean="0"/>
              <a:t>два </a:t>
            </a:r>
            <a:r>
              <a:rPr lang="ru-RU" sz="2800" dirty="0" err="1"/>
              <a:t>ідентифікатора</a:t>
            </a:r>
            <a:r>
              <a:rPr lang="ru-RU" sz="2800" dirty="0"/>
              <a:t> </a:t>
            </a:r>
            <a:r>
              <a:rPr lang="ru-RU" sz="2800" dirty="0" err="1"/>
              <a:t>збігаються</a:t>
            </a:r>
            <a:r>
              <a:rPr lang="ru-RU" sz="2800" dirty="0"/>
              <a:t> </a:t>
            </a:r>
            <a:r>
              <a:rPr lang="ru-RU" sz="2800" dirty="0" err="1"/>
              <a:t>тільки</a:t>
            </a:r>
            <a:r>
              <a:rPr lang="ru-RU" sz="2800" dirty="0"/>
              <a:t> </a:t>
            </a:r>
            <a:r>
              <a:rPr lang="ru-RU" sz="2800" dirty="0" err="1"/>
              <a:t>якщо</a:t>
            </a:r>
            <a:r>
              <a:rPr lang="ru-RU" sz="2800" dirty="0"/>
              <a:t> </a:t>
            </a:r>
            <a:r>
              <a:rPr lang="ru-RU" sz="2800" dirty="0" err="1"/>
              <a:t>збігаються</a:t>
            </a:r>
            <a:r>
              <a:rPr lang="ru-RU" sz="2800" dirty="0"/>
              <a:t> </a:t>
            </a:r>
            <a:r>
              <a:rPr lang="en-US" sz="2800" dirty="0"/>
              <a:t>Unicode </a:t>
            </a:r>
            <a:r>
              <a:rPr lang="ru-RU" sz="2800" dirty="0" err="1"/>
              <a:t>коди</a:t>
            </a:r>
            <a:r>
              <a:rPr lang="ru-RU" sz="2800" dirty="0"/>
              <a:t> </a:t>
            </a:r>
            <a:r>
              <a:rPr lang="ru-RU" sz="2800" dirty="0" err="1"/>
              <a:t>всіх</a:t>
            </a:r>
            <a:r>
              <a:rPr lang="ru-RU" sz="2800" dirty="0"/>
              <a:t> </a:t>
            </a:r>
            <a:r>
              <a:rPr lang="ru-RU" sz="2800" dirty="0" err="1"/>
              <a:t>символів</a:t>
            </a:r>
            <a:r>
              <a:rPr lang="ru-RU" sz="2800" dirty="0"/>
              <a:t> з </a:t>
            </a:r>
            <a:r>
              <a:rPr lang="ru-RU" sz="2800" dirty="0" err="1"/>
              <a:t>яких</a:t>
            </a:r>
            <a:r>
              <a:rPr lang="ru-RU" sz="2800" dirty="0"/>
              <a:t> вони </a:t>
            </a:r>
            <a:r>
              <a:rPr lang="ru-RU" sz="2800" dirty="0" err="1"/>
              <a:t>складаються</a:t>
            </a:r>
            <a:r>
              <a:rPr lang="ru-RU" sz="2800" dirty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800" dirty="0" err="1" smtClean="0"/>
              <a:t>символи</a:t>
            </a:r>
            <a:r>
              <a:rPr lang="ru-RU" sz="2800" dirty="0" smtClean="0"/>
              <a:t> </a:t>
            </a:r>
            <a:r>
              <a:rPr lang="ru-RU" sz="2800" dirty="0"/>
              <a:t>в </a:t>
            </a:r>
            <a:r>
              <a:rPr lang="ru-RU" sz="2800" dirty="0" err="1"/>
              <a:t>ідентифікатор</a:t>
            </a:r>
            <a:r>
              <a:rPr lang="ru-RU" sz="2800" dirty="0"/>
              <a:t> </a:t>
            </a:r>
            <a:r>
              <a:rPr lang="ru-RU" sz="2800" dirty="0" err="1"/>
              <a:t>можуть</a:t>
            </a:r>
            <a:r>
              <a:rPr lang="ru-RU" sz="2800" dirty="0"/>
              <a:t> </a:t>
            </a:r>
            <a:r>
              <a:rPr lang="ru-RU" sz="2800" dirty="0" err="1"/>
              <a:t>мати</a:t>
            </a:r>
            <a:r>
              <a:rPr lang="ru-RU" sz="2800" dirty="0"/>
              <a:t> </a:t>
            </a:r>
            <a:r>
              <a:rPr lang="ru-RU" sz="2800" dirty="0" err="1"/>
              <a:t>однакове</a:t>
            </a:r>
            <a:r>
              <a:rPr lang="ru-RU" sz="2800" dirty="0"/>
              <a:t> </a:t>
            </a:r>
            <a:r>
              <a:rPr lang="ru-RU" sz="2800" dirty="0" err="1"/>
              <a:t>накреслення</a:t>
            </a:r>
            <a:r>
              <a:rPr lang="ru-RU" sz="2800" dirty="0"/>
              <a:t>, але </a:t>
            </a:r>
            <a:r>
              <a:rPr lang="ru-RU" sz="2800" dirty="0" err="1"/>
              <a:t>відрізнятися</a:t>
            </a:r>
            <a:r>
              <a:rPr lang="ru-RU" sz="2800" dirty="0"/>
              <a:t> за кодами</a:t>
            </a:r>
            <a:r>
              <a:rPr lang="ru-RU" sz="2800" dirty="0" smtClean="0"/>
              <a:t>:</a:t>
            </a:r>
          </a:p>
          <a:p>
            <a:pPr marL="742950" lvl="1" indent="-285750"/>
            <a:endParaRPr lang="uk-UA" altLang="ru-RU" sz="1400" dirty="0" smtClean="0"/>
          </a:p>
          <a:p>
            <a:pPr marL="742950" lvl="1" indent="-285750"/>
            <a:r>
              <a:rPr lang="en-US" altLang="ru-RU" sz="2000" dirty="0" smtClean="0"/>
              <a:t>LATIN </a:t>
            </a:r>
            <a:r>
              <a:rPr lang="en-US" altLang="ru-RU" sz="2000" dirty="0"/>
              <a:t>CAPITAL LETTER A (A, \u0041)</a:t>
            </a:r>
            <a:r>
              <a:rPr lang="ru-RU" altLang="ru-RU" sz="2000" dirty="0"/>
              <a:t> и </a:t>
            </a:r>
            <a:r>
              <a:rPr lang="en-US" altLang="ru-RU" sz="2000" dirty="0"/>
              <a:t>GREEK CAPITAL LETTER ALPHA (A, </a:t>
            </a:r>
            <a:r>
              <a:rPr lang="en-US" altLang="ru-RU" sz="2000" dirty="0" smtClean="0"/>
              <a:t>u0391</a:t>
            </a:r>
            <a:r>
              <a:rPr lang="en-US" altLang="ru-RU" sz="2000" dirty="0"/>
              <a:t>)</a:t>
            </a:r>
            <a:endParaRPr lang="ru-RU" altLang="ru-RU" sz="2000" dirty="0"/>
          </a:p>
          <a:p>
            <a:pPr marL="742950" lvl="1" indent="-285750"/>
            <a:r>
              <a:rPr lang="en-US" altLang="ru-RU" sz="2000" dirty="0"/>
              <a:t>LATIN SMALL LETTER A (a, \u0061), and CYRILLIC SMALL LETTER A (a, \u0430</a:t>
            </a:r>
            <a:r>
              <a:rPr lang="en-US" altLang="ru-RU" sz="2000" dirty="0" smtClean="0"/>
              <a:t>)</a:t>
            </a:r>
            <a:endParaRPr lang="ru-RU" altLang="ru-RU" dirty="0" smtClean="0"/>
          </a:p>
          <a:p>
            <a:pPr marL="3240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altLang="ru-RU" sz="2800" dirty="0" smtClean="0"/>
              <a:t>неможна використовувати </a:t>
            </a:r>
            <a:r>
              <a:rPr lang="uk-UA" altLang="ru-RU" sz="2800" b="1" dirty="0" smtClean="0">
                <a:solidFill>
                  <a:srgbClr val="FF0000"/>
                </a:solidFill>
              </a:rPr>
              <a:t>ключові слова</a:t>
            </a:r>
          </a:p>
        </p:txBody>
      </p:sp>
    </p:spTree>
    <p:extLst>
      <p:ext uri="{BB962C8B-B14F-4D97-AF65-F5344CB8AC3E}">
        <p14:creationId xmlns:p14="http://schemas.microsoft.com/office/powerpoint/2010/main" val="12669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776" y="260648"/>
            <a:ext cx="3728155" cy="572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Ключові слова: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8995993" cy="406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337993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Слова </a:t>
            </a:r>
            <a:r>
              <a:rPr lang="en-US" sz="2400" dirty="0" err="1">
                <a:solidFill>
                  <a:srgbClr val="FF0000"/>
                </a:solidFill>
              </a:rPr>
              <a:t>goto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і </a:t>
            </a:r>
            <a:r>
              <a:rPr lang="en-US" sz="2400" dirty="0" err="1">
                <a:solidFill>
                  <a:srgbClr val="FF0000"/>
                </a:solidFill>
              </a:rPr>
              <a:t>const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 err="1"/>
              <a:t>зарезервовані</a:t>
            </a:r>
            <a:r>
              <a:rPr lang="ru-RU" sz="2400" dirty="0"/>
              <a:t>.</a:t>
            </a:r>
          </a:p>
          <a:p>
            <a:r>
              <a:rPr lang="ru-RU" sz="2400" dirty="0" err="1"/>
              <a:t>Ключове</a:t>
            </a:r>
            <a:r>
              <a:rPr lang="ru-RU" sz="2400" dirty="0"/>
              <a:t> слово </a:t>
            </a:r>
            <a:r>
              <a:rPr lang="en-US" sz="2400" dirty="0">
                <a:solidFill>
                  <a:srgbClr val="FF0000"/>
                </a:solidFill>
              </a:rPr>
              <a:t>assert</a:t>
            </a:r>
            <a:r>
              <a:rPr lang="en-US" sz="2400" dirty="0"/>
              <a:t> </a:t>
            </a:r>
            <a:r>
              <a:rPr lang="ru-RU" sz="2400" dirty="0"/>
              <a:t>введено в </a:t>
            </a:r>
            <a:r>
              <a:rPr lang="en-US" sz="2400" dirty="0"/>
              <a:t>JDK 1.4, </a:t>
            </a:r>
            <a:r>
              <a:rPr lang="en-US" sz="2400" dirty="0" err="1">
                <a:solidFill>
                  <a:srgbClr val="FF0000"/>
                </a:solidFill>
              </a:rPr>
              <a:t>enum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- </a:t>
            </a:r>
            <a:r>
              <a:rPr lang="ru-RU" sz="2400" dirty="0"/>
              <a:t>в </a:t>
            </a:r>
            <a:r>
              <a:rPr lang="en-US" sz="2400" dirty="0"/>
              <a:t>JDK 1.5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</a:t>
            </a:r>
            <a:r>
              <a:rPr lang="ru-RU" sz="2400" dirty="0"/>
              <a:t>і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</a:t>
            </a:r>
            <a:r>
              <a:rPr lang="ru-RU" sz="2400" dirty="0" err="1"/>
              <a:t>технічно</a:t>
            </a:r>
            <a:r>
              <a:rPr lang="ru-RU" sz="2400" dirty="0"/>
              <a:t> є </a:t>
            </a:r>
            <a:r>
              <a:rPr lang="ru-RU" sz="2400" dirty="0" err="1"/>
              <a:t>літерними</a:t>
            </a:r>
            <a:r>
              <a:rPr lang="ru-RU" sz="2400" dirty="0"/>
              <a:t> константами</a:t>
            </a:r>
          </a:p>
        </p:txBody>
      </p:sp>
    </p:spTree>
    <p:extLst>
      <p:ext uri="{BB962C8B-B14F-4D97-AF65-F5344CB8AC3E}">
        <p14:creationId xmlns:p14="http://schemas.microsoft.com/office/powerpoint/2010/main" val="36740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188640"/>
            <a:ext cx="594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Escape </a:t>
            </a:r>
            <a:r>
              <a:rPr lang="ru-RU" sz="3600" dirty="0" err="1"/>
              <a:t>послідовності</a:t>
            </a:r>
            <a:r>
              <a:rPr lang="ru-RU" sz="3600" dirty="0"/>
              <a:t> </a:t>
            </a:r>
            <a:r>
              <a:rPr lang="en-US" sz="3600" dirty="0" smtClean="0"/>
              <a:t>Unicode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2493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Сполучення</a:t>
            </a:r>
            <a:r>
              <a:rPr lang="ru-RU" sz="2800" dirty="0"/>
              <a:t> </a:t>
            </a:r>
            <a:r>
              <a:rPr lang="ru-RU" sz="2800" dirty="0" err="1"/>
              <a:t>символів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складаються</a:t>
            </a:r>
            <a:r>
              <a:rPr lang="ru-RU" sz="2800" dirty="0"/>
              <a:t> </a:t>
            </a:r>
            <a:r>
              <a:rPr lang="uk-UA" sz="2800" dirty="0"/>
              <a:t>і</a:t>
            </a:r>
            <a:r>
              <a:rPr lang="ru-RU" sz="2800" dirty="0" smtClean="0"/>
              <a:t>з </a:t>
            </a:r>
            <a:r>
              <a:rPr lang="ru-RU" sz="2800" dirty="0" err="1"/>
              <a:t>зворотної</a:t>
            </a:r>
            <a:r>
              <a:rPr lang="ru-RU" sz="2800" dirty="0"/>
              <a:t> </a:t>
            </a:r>
            <a:r>
              <a:rPr lang="ru-RU" sz="2800" dirty="0" err="1"/>
              <a:t>косої</a:t>
            </a:r>
            <a:r>
              <a:rPr lang="ru-RU" sz="2800" dirty="0"/>
              <a:t> риски (\), за </a:t>
            </a:r>
            <a:r>
              <a:rPr lang="ru-RU" sz="2800" dirty="0" err="1"/>
              <a:t>якою</a:t>
            </a:r>
            <a:r>
              <a:rPr lang="ru-RU" sz="2800" dirty="0"/>
              <a:t> </a:t>
            </a:r>
            <a:r>
              <a:rPr lang="ru-RU" sz="2800" dirty="0" err="1"/>
              <a:t>слідує</a:t>
            </a:r>
            <a:r>
              <a:rPr lang="ru-RU" sz="2800" dirty="0"/>
              <a:t> буква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набір</a:t>
            </a:r>
            <a:r>
              <a:rPr lang="ru-RU" sz="2800" dirty="0"/>
              <a:t> цифр, </a:t>
            </a:r>
            <a:r>
              <a:rPr lang="ru-RU" sz="2800" dirty="0" err="1"/>
              <a:t>називаються</a:t>
            </a:r>
            <a:r>
              <a:rPr lang="ru-RU" sz="2800" dirty="0"/>
              <a:t> </a:t>
            </a:r>
            <a:r>
              <a:rPr lang="ru-RU" sz="2800" dirty="0" err="1"/>
              <a:t>escape-послідовностями</a:t>
            </a:r>
            <a:r>
              <a:rPr lang="ru-RU" sz="2800" dirty="0" smtClean="0"/>
              <a:t>.</a:t>
            </a:r>
          </a:p>
          <a:p>
            <a:r>
              <a:rPr lang="ru-RU" sz="2800" dirty="0" err="1"/>
              <a:t>Здебільшого</a:t>
            </a:r>
            <a:r>
              <a:rPr lang="ru-RU" sz="2800" dirty="0"/>
              <a:t>, </a:t>
            </a:r>
            <a:r>
              <a:rPr lang="ru-RU" sz="2800" dirty="0" err="1"/>
              <a:t>якщо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використовуєте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r>
              <a:rPr lang="ru-RU" sz="2800" dirty="0"/>
              <a:t> одного символу, </a:t>
            </a:r>
            <a:r>
              <a:rPr lang="ru-RU" sz="2800" dirty="0" err="1"/>
              <a:t>ви</a:t>
            </a:r>
            <a:r>
              <a:rPr lang="ru-RU" sz="2800" dirty="0"/>
              <a:t> будете </a:t>
            </a:r>
            <a:r>
              <a:rPr lang="ru-RU" sz="2800" dirty="0" err="1"/>
              <a:t>використовувати</a:t>
            </a:r>
            <a:r>
              <a:rPr lang="ru-RU" sz="2800" dirty="0"/>
              <a:t> </a:t>
            </a:r>
            <a:r>
              <a:rPr lang="ru-RU" sz="2800" dirty="0" err="1"/>
              <a:t>примітивний</a:t>
            </a:r>
            <a:r>
              <a:rPr lang="ru-RU" sz="2800" dirty="0"/>
              <a:t> тип </a:t>
            </a:r>
            <a:r>
              <a:rPr lang="ru-RU" sz="2800" dirty="0" err="1"/>
              <a:t>char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err="1" smtClean="0"/>
              <a:t>Наприклад</a:t>
            </a:r>
            <a:r>
              <a:rPr lang="ru-RU" sz="2800" dirty="0" smtClean="0"/>
              <a:t>:</a:t>
            </a:r>
          </a:p>
          <a:p>
            <a:r>
              <a:rPr lang="en-US" sz="2400" dirty="0" smtClean="0"/>
              <a:t>char </a:t>
            </a:r>
            <a:r>
              <a:rPr lang="en-US" sz="2400" dirty="0" err="1"/>
              <a:t>ch</a:t>
            </a:r>
            <a:r>
              <a:rPr lang="en-US" sz="2400" dirty="0"/>
              <a:t> = 'a</a:t>
            </a:r>
            <a:r>
              <a:rPr lang="en-US" sz="2400" dirty="0" smtClean="0"/>
              <a:t>';</a:t>
            </a:r>
            <a:endParaRPr lang="uk-UA" sz="2400" dirty="0" smtClean="0"/>
          </a:p>
          <a:p>
            <a:r>
              <a:rPr lang="en-US" sz="2400" dirty="0" smtClean="0"/>
              <a:t>// </a:t>
            </a:r>
            <a:r>
              <a:rPr lang="en-US" sz="2400" dirty="0"/>
              <a:t>Unicode for uppercase Greek omega </a:t>
            </a:r>
            <a:r>
              <a:rPr lang="en-US" sz="2400" dirty="0" smtClean="0"/>
              <a:t>character</a:t>
            </a:r>
            <a:endParaRPr lang="uk-UA" sz="2400" dirty="0" smtClean="0"/>
          </a:p>
          <a:p>
            <a:r>
              <a:rPr lang="en-US" sz="2400" dirty="0" smtClean="0"/>
              <a:t>char </a:t>
            </a:r>
            <a:r>
              <a:rPr lang="en-US" sz="2400" dirty="0" err="1"/>
              <a:t>uniChar</a:t>
            </a:r>
            <a:r>
              <a:rPr lang="en-US" sz="2400" dirty="0"/>
              <a:t> = '\u03A9</a:t>
            </a:r>
            <a:r>
              <a:rPr lang="en-US" sz="2400" dirty="0" smtClean="0"/>
              <a:t>';</a:t>
            </a:r>
            <a:endParaRPr lang="uk-UA" sz="2400" dirty="0" smtClean="0"/>
          </a:p>
          <a:p>
            <a:r>
              <a:rPr lang="en-US" sz="2400" dirty="0" smtClean="0"/>
              <a:t>// </a:t>
            </a:r>
            <a:r>
              <a:rPr lang="en-US" sz="2400" dirty="0"/>
              <a:t>an array of </a:t>
            </a:r>
            <a:r>
              <a:rPr lang="en-US" sz="2400" dirty="0" smtClean="0"/>
              <a:t>chars</a:t>
            </a:r>
            <a:endParaRPr lang="uk-UA" sz="2400" dirty="0" smtClean="0"/>
          </a:p>
          <a:p>
            <a:r>
              <a:rPr lang="en-US" sz="2400" dirty="0" smtClean="0"/>
              <a:t>char</a:t>
            </a:r>
            <a:r>
              <a:rPr lang="en-US" sz="2400" dirty="0"/>
              <a:t>[] </a:t>
            </a:r>
            <a:r>
              <a:rPr lang="en-US" sz="2400" dirty="0" err="1"/>
              <a:t>charArray</a:t>
            </a:r>
            <a:r>
              <a:rPr lang="en-US" sz="2400" dirty="0"/>
              <a:t> = { 'a', 'b', 'c', 'd', 'e' </a:t>
            </a:r>
            <a:r>
              <a:rPr lang="en-US" sz="2400" dirty="0" smtClean="0"/>
              <a:t>};</a:t>
            </a:r>
            <a:endParaRPr lang="uk-UA" sz="2400" dirty="0" smtClean="0"/>
          </a:p>
          <a:p>
            <a:endParaRPr lang="uk-UA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0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2650</Words>
  <Application>Microsoft Office PowerPoint</Application>
  <PresentationFormat>Экран (4:3)</PresentationFormat>
  <Paragraphs>412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Крос-платформенне програмування</vt:lpstr>
      <vt:lpstr>Тема: Лексична структура Java</vt:lpstr>
      <vt:lpstr>Презентация PowerPoint</vt:lpstr>
      <vt:lpstr>Презентация PowerPoint</vt:lpstr>
      <vt:lpstr>Лексична структура Java</vt:lpstr>
      <vt:lpstr> </vt:lpstr>
      <vt:lpstr>Презентация PowerPoint</vt:lpstr>
      <vt:lpstr>Презентация PowerPoint</vt:lpstr>
      <vt:lpstr>Презентация PowerPoint</vt:lpstr>
      <vt:lpstr>Роздільники і оператори</vt:lpstr>
      <vt:lpstr>Літерали</vt:lpstr>
      <vt:lpstr>Літерали</vt:lpstr>
      <vt:lpstr>Коментарі в тексті програми</vt:lpstr>
      <vt:lpstr>Оголошення і ініціалізація змінних</vt:lpstr>
      <vt:lpstr>Типи значень у виразах</vt:lpstr>
      <vt:lpstr>Втрата інформації при перетвореннях</vt:lpstr>
      <vt:lpstr>Клас Math</vt:lpstr>
      <vt:lpstr>Виклик методів</vt:lpstr>
      <vt:lpstr>Блоки коду</vt:lpstr>
      <vt:lpstr>java-code-conventions </vt:lpstr>
      <vt:lpstr>Основні керуючі оператори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misha1</cp:lastModifiedBy>
  <cp:revision>98</cp:revision>
  <dcterms:created xsi:type="dcterms:W3CDTF">2018-02-05T20:48:26Z</dcterms:created>
  <dcterms:modified xsi:type="dcterms:W3CDTF">2021-02-11T09:34:58Z</dcterms:modified>
</cp:coreProperties>
</file>