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1" r:id="rId3"/>
    <p:sldId id="263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30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257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9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D7DB-EFAA-453B-AF22-F9B77A093EF3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697C-A5AC-41FE-8228-3BE12D73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24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 userDrawn="1"/>
        </p:nvSpPr>
        <p:spPr>
          <a:xfrm>
            <a:off x="8686824" y="652534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AFB936-5047-4134-B960-850ECAAEDA0E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Крос-платформенне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797152"/>
            <a:ext cx="9144000" cy="1752600"/>
          </a:xfrm>
        </p:spPr>
        <p:txBody>
          <a:bodyPr>
            <a:normAutofit/>
          </a:bodyPr>
          <a:lstStyle/>
          <a:p>
            <a:r>
              <a:rPr lang="ru-RU" sz="1900" dirty="0" err="1" smtClean="0"/>
              <a:t>Підготовлене</a:t>
            </a:r>
            <a:r>
              <a:rPr lang="ru-RU" sz="1900" dirty="0" smtClean="0"/>
              <a:t> за матер</a:t>
            </a:r>
            <a:r>
              <a:rPr lang="uk-UA" sz="1900" dirty="0"/>
              <a:t>і</a:t>
            </a:r>
            <a:r>
              <a:rPr lang="ru-RU" sz="1900" dirty="0" err="1" smtClean="0"/>
              <a:t>алами</a:t>
            </a:r>
            <a:endParaRPr lang="ru-RU" sz="1900" dirty="0" smtClean="0"/>
          </a:p>
          <a:p>
            <a:r>
              <a:rPr lang="en-US" sz="1900" dirty="0" smtClean="0"/>
              <a:t>http://www.ccfit.nsu.ru/~rylov/java_lections/index.html</a:t>
            </a:r>
          </a:p>
          <a:p>
            <a:r>
              <a:rPr lang="en-US" sz="1900" dirty="0" smtClean="0"/>
              <a:t>http://github.com/a-vodka/java</a:t>
            </a:r>
            <a:r>
              <a:rPr lang="en-US" sz="2800" dirty="0" smtClean="0"/>
              <a:t>/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861047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Лекція №3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Додавання</a:t>
            </a:r>
            <a:r>
              <a:rPr lang="ru-RU" b="1" dirty="0" smtClean="0"/>
              <a:t> методу у </a:t>
            </a:r>
            <a:r>
              <a:rPr lang="ru-RU" b="1" dirty="0" err="1" smtClean="0"/>
              <a:t>клас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06" y="1056578"/>
            <a:ext cx="4857784" cy="480131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>
                <a:solidFill>
                  <a:srgbClr val="00B050"/>
                </a:solidFill>
              </a:rPr>
              <a:t>цей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клас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оголошує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об’єкт</a:t>
            </a:r>
            <a:r>
              <a:rPr lang="ru-RU" i="1" dirty="0">
                <a:solidFill>
                  <a:srgbClr val="00B050"/>
                </a:solidFill>
              </a:rPr>
              <a:t> типу </a:t>
            </a:r>
            <a:r>
              <a:rPr lang="ru-RU" i="1" dirty="0" err="1">
                <a:solidFill>
                  <a:srgbClr val="00B050"/>
                </a:solidFill>
              </a:rPr>
              <a:t>Вох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 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</a:p>
          <a:p>
            <a:r>
              <a:rPr lang="en-US" dirty="0" smtClean="0"/>
              <a:t>        double  </a:t>
            </a:r>
            <a:r>
              <a:rPr lang="en-US" dirty="0" err="1" smtClean="0"/>
              <a:t>vol</a:t>
            </a:r>
            <a:r>
              <a:rPr lang="en-US" dirty="0" smtClean="0"/>
              <a:t>; </a:t>
            </a:r>
            <a:endParaRPr lang="uk-UA" dirty="0" smtClean="0"/>
          </a:p>
          <a:p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     // </a:t>
            </a:r>
            <a:r>
              <a:rPr lang="ru-RU" i="1" dirty="0" err="1">
                <a:solidFill>
                  <a:srgbClr val="00B050"/>
                </a:solidFill>
              </a:rPr>
              <a:t>присвоювання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значень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змінним</a:t>
            </a:r>
            <a:r>
              <a:rPr lang="ru-RU" i="1" dirty="0" smtClean="0">
                <a:solidFill>
                  <a:srgbClr val="00B050"/>
                </a:solidFill>
              </a:rPr>
              <a:t>  </a:t>
            </a:r>
            <a:r>
              <a:rPr lang="ru-RU" i="1" dirty="0" err="1">
                <a:solidFill>
                  <a:srgbClr val="00B050"/>
                </a:solidFill>
              </a:rPr>
              <a:t>екземпляру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m</a:t>
            </a:r>
            <a:r>
              <a:rPr lang="ru-RU" i="1" dirty="0">
                <a:solidFill>
                  <a:srgbClr val="00B050"/>
                </a:solidFill>
              </a:rPr>
              <a:t>у</a:t>
            </a:r>
            <a:r>
              <a:rPr lang="en-US" i="1" dirty="0">
                <a:solidFill>
                  <a:srgbClr val="00B050"/>
                </a:solidFill>
              </a:rPr>
              <a:t>B</a:t>
            </a:r>
            <a:r>
              <a:rPr lang="ru-RU" i="1" dirty="0">
                <a:solidFill>
                  <a:srgbClr val="00B050"/>
                </a:solidFill>
              </a:rPr>
              <a:t>ох</a:t>
            </a:r>
            <a:endParaRPr lang="en-US" dirty="0" smtClean="0"/>
          </a:p>
          <a:p>
            <a:r>
              <a:rPr lang="uk-UA" dirty="0" smtClean="0"/>
              <a:t>       </a:t>
            </a:r>
            <a:r>
              <a:rPr lang="en-US" dirty="0" err="1" smtClean="0"/>
              <a:t>myBox.width</a:t>
            </a:r>
            <a:r>
              <a:rPr lang="en-US" dirty="0" smtClean="0"/>
              <a:t> =</a:t>
            </a:r>
            <a:r>
              <a:rPr lang="uk-UA" dirty="0" smtClean="0"/>
              <a:t> </a:t>
            </a:r>
            <a:r>
              <a:rPr lang="en-US" dirty="0" smtClean="0"/>
              <a:t>10;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myBox.height</a:t>
            </a:r>
            <a:r>
              <a:rPr lang="en-US" dirty="0" smtClean="0"/>
              <a:t> =</a:t>
            </a:r>
            <a:r>
              <a:rPr lang="uk-UA" dirty="0" smtClean="0"/>
              <a:t> </a:t>
            </a:r>
            <a:r>
              <a:rPr lang="en-US" dirty="0" smtClean="0"/>
              <a:t>20;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myBox.depth</a:t>
            </a:r>
            <a:r>
              <a:rPr lang="en-US" dirty="0" smtClean="0"/>
              <a:t> =</a:t>
            </a:r>
            <a:r>
              <a:rPr lang="uk-UA" dirty="0" smtClean="0"/>
              <a:t> </a:t>
            </a:r>
            <a:r>
              <a:rPr lang="en-US" dirty="0" smtClean="0"/>
              <a:t>15; </a:t>
            </a:r>
          </a:p>
          <a:p>
            <a:r>
              <a:rPr lang="en-US" dirty="0" smtClean="0"/>
              <a:t>      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>
                <a:solidFill>
                  <a:srgbClr val="00B050"/>
                </a:solidFill>
              </a:rPr>
              <a:t>розрахунок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об’єму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паралелепіпеду</a:t>
            </a:r>
            <a:r>
              <a:rPr lang="ru-RU" i="1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vol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GetVolume</a:t>
            </a:r>
            <a:r>
              <a:rPr lang="en-US" dirty="0" smtClean="0">
                <a:solidFill>
                  <a:srgbClr val="FF0000"/>
                </a:solidFill>
              </a:rPr>
              <a:t> (); </a:t>
            </a:r>
          </a:p>
          <a:p>
            <a:r>
              <a:rPr lang="en-US" dirty="0" smtClean="0"/>
              <a:t>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ut.</a:t>
            </a:r>
            <a:r>
              <a:rPr lang="ru-RU" dirty="0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("Объем равен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err="1" smtClean="0"/>
              <a:t>vol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/*</a:t>
            </a:r>
            <a:r>
              <a:rPr lang="ru-RU" i="1" dirty="0" smtClean="0">
                <a:solidFill>
                  <a:srgbClr val="00B050"/>
                </a:solidFill>
              </a:rPr>
              <a:t> Об</a:t>
            </a:r>
            <a:r>
              <a:rPr lang="uk-UA" i="1" dirty="0" smtClean="0">
                <a:solidFill>
                  <a:srgbClr val="00B050"/>
                </a:solidFill>
              </a:rPr>
              <a:t>’</a:t>
            </a:r>
            <a:r>
              <a:rPr lang="uk-UA" i="1" dirty="0" err="1" smtClean="0">
                <a:solidFill>
                  <a:srgbClr val="00B050"/>
                </a:solidFill>
              </a:rPr>
              <a:t>єм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дорівнює</a:t>
            </a:r>
            <a:r>
              <a:rPr lang="en-US" i="1" dirty="0" smtClean="0">
                <a:solidFill>
                  <a:srgbClr val="00B050"/>
                </a:solidFill>
              </a:rPr>
              <a:t>  3000.0*/</a:t>
            </a:r>
            <a:endParaRPr lang="ru-RU" i="1" dirty="0" smtClean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22457" y="1030756"/>
            <a:ext cx="4000528" cy="34163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width;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height;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depth;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double </a:t>
            </a:r>
            <a:r>
              <a:rPr lang="en-US" dirty="0" err="1" smtClean="0">
                <a:solidFill>
                  <a:srgbClr val="FF0000"/>
                </a:solidFill>
              </a:rPr>
              <a:t>GetVolume</a:t>
            </a:r>
            <a:r>
              <a:rPr lang="en-US" dirty="0" smtClean="0">
                <a:solidFill>
                  <a:srgbClr val="FF0000"/>
                </a:solidFill>
              </a:rPr>
              <a:t> ()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US" smtClean="0">
                <a:solidFill>
                  <a:srgbClr val="FF0000"/>
                </a:solidFill>
              </a:rPr>
              <a:t>double  rez=width*height*depth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smtClean="0">
                <a:solidFill>
                  <a:srgbClr val="FF0000"/>
                </a:solidFill>
              </a:rPr>
              <a:t>             return  rez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}</a:t>
            </a:r>
          </a:p>
          <a:p>
            <a:r>
              <a:rPr lang="en-US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342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Додавання</a:t>
            </a:r>
            <a:r>
              <a:rPr lang="ru-RU" b="1" dirty="0" smtClean="0"/>
              <a:t> конструктору у </a:t>
            </a:r>
            <a:r>
              <a:rPr lang="ru-RU" b="1" dirty="0" err="1" smtClean="0"/>
              <a:t>клас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76" y="1164808"/>
            <a:ext cx="4500562" cy="34163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 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>
                <a:solidFill>
                  <a:srgbClr val="FF0000"/>
                </a:solidFill>
              </a:rPr>
              <a:t>Вох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10, 20,  15</a:t>
            </a:r>
            <a:r>
              <a:rPr lang="ru-RU" dirty="0" smtClean="0">
                <a:solidFill>
                  <a:srgbClr val="FF0000"/>
                </a:solidFill>
              </a:rPr>
              <a:t>);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ru-RU" dirty="0" smtClean="0"/>
          </a:p>
          <a:p>
            <a:r>
              <a:rPr lang="en-US" dirty="0" smtClean="0"/>
              <a:t>        double  </a:t>
            </a:r>
            <a:r>
              <a:rPr lang="en-US" dirty="0" err="1" smtClean="0"/>
              <a:t>vol</a:t>
            </a:r>
            <a:r>
              <a:rPr lang="en-US" dirty="0" smtClean="0"/>
              <a:t> = 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.</a:t>
            </a:r>
            <a:r>
              <a:rPr lang="en-US" dirty="0" err="1" smtClean="0"/>
              <a:t>GetVolume</a:t>
            </a:r>
            <a:r>
              <a:rPr lang="en-US" dirty="0" smtClean="0"/>
              <a:t>(); </a:t>
            </a:r>
          </a:p>
          <a:p>
            <a:endParaRPr lang="en-US" dirty="0" smtClean="0"/>
          </a:p>
          <a:p>
            <a:r>
              <a:rPr lang="en-US" dirty="0" smtClean="0"/>
              <a:t>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ut.</a:t>
            </a:r>
            <a:r>
              <a:rPr lang="ru-RU" dirty="0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</a:t>
            </a:r>
            <a:r>
              <a:rPr lang="ru-RU" dirty="0" err="1" smtClean="0"/>
              <a:t>Об’єм</a:t>
            </a:r>
            <a:r>
              <a:rPr lang="ru-RU" dirty="0" smtClean="0"/>
              <a:t> </a:t>
            </a:r>
            <a:r>
              <a:rPr lang="ru-RU" dirty="0" err="1" smtClean="0"/>
              <a:t>дорівнює</a:t>
            </a:r>
            <a:r>
              <a:rPr lang="ru-RU" dirty="0" smtClean="0"/>
              <a:t> " + </a:t>
            </a:r>
            <a:r>
              <a:rPr lang="en-US" dirty="0" err="1" smtClean="0"/>
              <a:t>vol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755892" y="1170032"/>
            <a:ext cx="4214842" cy="5355312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width;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height;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depth; </a:t>
            </a:r>
            <a:endParaRPr lang="ru-RU" dirty="0" smtClean="0"/>
          </a:p>
          <a:p>
            <a:r>
              <a:rPr lang="ru-RU" dirty="0" smtClean="0"/>
              <a:t>       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Box (double width, double h, double 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this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width = width;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height = h;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depth = d;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}</a:t>
            </a:r>
            <a:r>
              <a:rPr lang="ru-RU" dirty="0" smtClean="0">
                <a:solidFill>
                  <a:srgbClr val="FF0000"/>
                </a:solidFill>
              </a:rPr>
              <a:t>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double </a:t>
            </a:r>
            <a:r>
              <a:rPr lang="en-US" dirty="0" err="1" smtClean="0"/>
              <a:t>GetVolume</a:t>
            </a:r>
            <a:r>
              <a:rPr lang="en-US" dirty="0" smtClean="0"/>
              <a:t> ()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double </a:t>
            </a:r>
            <a:r>
              <a:rPr lang="en-US" dirty="0" err="1" smtClean="0"/>
              <a:t>rez</a:t>
            </a:r>
            <a:r>
              <a:rPr lang="en-US" dirty="0" smtClean="0"/>
              <a:t>=width*height*depth;</a:t>
            </a:r>
          </a:p>
          <a:p>
            <a:r>
              <a:rPr lang="en-US" dirty="0" smtClean="0"/>
              <a:t>               return  </a:t>
            </a:r>
            <a:r>
              <a:rPr lang="en-US" dirty="0" err="1" smtClean="0"/>
              <a:t>rez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}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4811452"/>
            <a:ext cx="464347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 smtClean="0"/>
              <a:t>Ключове</a:t>
            </a:r>
            <a:r>
              <a:rPr lang="ru-RU" i="1" dirty="0" smtClean="0"/>
              <a:t> слово </a:t>
            </a:r>
            <a:r>
              <a:rPr lang="ru-RU" b="1" i="1" dirty="0" err="1" smtClean="0"/>
              <a:t>this</a:t>
            </a:r>
            <a:r>
              <a:rPr lang="ru-RU" i="1" dirty="0" smtClean="0"/>
              <a:t>  </a:t>
            </a:r>
            <a:r>
              <a:rPr lang="ru-RU" i="1" dirty="0" err="1" smtClean="0"/>
              <a:t>виступає</a:t>
            </a:r>
            <a:r>
              <a:rPr lang="ru-RU" i="1" dirty="0" smtClean="0"/>
              <a:t> </a:t>
            </a:r>
            <a:r>
              <a:rPr lang="ru-RU" i="1" dirty="0" err="1" smtClean="0"/>
              <a:t>посиланням</a:t>
            </a:r>
            <a:r>
              <a:rPr lang="ru-RU" i="1" dirty="0" smtClean="0"/>
              <a:t> на </a:t>
            </a:r>
            <a:r>
              <a:rPr lang="ru-RU" i="1" dirty="0" err="1" smtClean="0"/>
              <a:t>об’єкт</a:t>
            </a:r>
            <a:r>
              <a:rPr lang="ru-RU" i="1" dirty="0" smtClean="0"/>
              <a:t>, для </a:t>
            </a:r>
            <a:r>
              <a:rPr lang="ru-RU" i="1" dirty="0" err="1" smtClean="0"/>
              <a:t>якого</a:t>
            </a:r>
            <a:r>
              <a:rPr lang="ru-RU" i="1" dirty="0" smtClean="0"/>
              <a:t> </a:t>
            </a:r>
            <a:r>
              <a:rPr lang="ru-RU" i="1" dirty="0" err="1" smtClean="0"/>
              <a:t>був</a:t>
            </a:r>
            <a:r>
              <a:rPr lang="ru-RU" i="1" dirty="0" smtClean="0"/>
              <a:t> </a:t>
            </a:r>
            <a:r>
              <a:rPr lang="ru-RU" i="1" dirty="0" err="1" smtClean="0"/>
              <a:t>викликаний</a:t>
            </a:r>
            <a:r>
              <a:rPr lang="ru-RU" i="1" dirty="0" smtClean="0"/>
              <a:t> метод</a:t>
            </a:r>
            <a:endParaRPr lang="en-US" i="1" dirty="0" smtClean="0"/>
          </a:p>
          <a:p>
            <a:endParaRPr lang="ru-RU" sz="800" i="1" dirty="0" smtClean="0"/>
          </a:p>
          <a:p>
            <a:r>
              <a:rPr lang="ru-RU" i="1" dirty="0" smtClean="0"/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6245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07886"/>
            <a:ext cx="8445624" cy="6150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smtClean="0">
                <a:solidFill>
                  <a:srgbClr val="FF0000"/>
                </a:solidFill>
              </a:rPr>
              <a:t>Пол</a:t>
            </a:r>
            <a:r>
              <a:rPr lang="uk-UA" sz="2200" dirty="0" smtClean="0">
                <a:solidFill>
                  <a:srgbClr val="FF0000"/>
                </a:solidFill>
              </a:rPr>
              <a:t>і</a:t>
            </a:r>
            <a:r>
              <a:rPr lang="ru-RU" sz="2200" dirty="0" err="1" smtClean="0">
                <a:solidFill>
                  <a:srgbClr val="FF0000"/>
                </a:solidFill>
              </a:rPr>
              <a:t>морфізм</a:t>
            </a:r>
            <a:r>
              <a:rPr lang="ru-RU" sz="2200" dirty="0" smtClean="0">
                <a:solidFill>
                  <a:srgbClr val="FF0000"/>
                </a:solidFill>
              </a:rPr>
              <a:t> </a:t>
            </a:r>
            <a:r>
              <a:rPr lang="ru-RU" sz="2200" dirty="0"/>
              <a:t>(</a:t>
            </a:r>
            <a:r>
              <a:rPr lang="ru-RU" sz="2200" dirty="0" err="1"/>
              <a:t>від</a:t>
            </a:r>
            <a:r>
              <a:rPr lang="ru-RU" sz="2200" dirty="0"/>
              <a:t> г</a:t>
            </a:r>
            <a:r>
              <a:rPr lang="en-US" sz="2200" dirty="0" smtClean="0"/>
              <a:t>p</a:t>
            </a:r>
            <a:r>
              <a:rPr lang="uk-UA" sz="2200" dirty="0" smtClean="0"/>
              <a:t>., </a:t>
            </a:r>
            <a:r>
              <a:rPr lang="ru-RU" sz="2200" dirty="0" err="1" smtClean="0"/>
              <a:t>означає</a:t>
            </a:r>
            <a:r>
              <a:rPr lang="ru-RU" sz="2200" dirty="0" smtClean="0"/>
              <a:t> </a:t>
            </a:r>
            <a:r>
              <a:rPr lang="ru-RU" sz="2200" dirty="0"/>
              <a:t>«</a:t>
            </a:r>
            <a:r>
              <a:rPr lang="ru-RU" sz="2200" dirty="0" err="1"/>
              <a:t>багато</a:t>
            </a:r>
            <a:r>
              <a:rPr lang="ru-RU" sz="2200" dirty="0"/>
              <a:t> форм») - </a:t>
            </a:r>
            <a:r>
              <a:rPr lang="ru-RU" sz="2200" dirty="0" err="1"/>
              <a:t>властивість</a:t>
            </a:r>
            <a:r>
              <a:rPr lang="ru-RU" sz="2200" dirty="0"/>
              <a:t>, </a:t>
            </a:r>
            <a:r>
              <a:rPr lang="ru-RU" sz="2200" dirty="0" smtClean="0"/>
              <a:t>яка </a:t>
            </a:r>
            <a:r>
              <a:rPr lang="ru-RU" sz="2200" dirty="0" err="1"/>
              <a:t>дозволяє</a:t>
            </a:r>
            <a:r>
              <a:rPr lang="ru-RU" sz="2200" dirty="0"/>
              <a:t> </a:t>
            </a:r>
            <a:r>
              <a:rPr lang="ru-RU" sz="2200" dirty="0" err="1"/>
              <a:t>використовувати</a:t>
            </a:r>
            <a:r>
              <a:rPr lang="ru-RU" sz="2200" dirty="0"/>
              <a:t> один і той </a:t>
            </a:r>
            <a:r>
              <a:rPr lang="ru-RU" sz="2200" dirty="0" err="1" smtClean="0"/>
              <a:t>самий</a:t>
            </a:r>
            <a:r>
              <a:rPr lang="ru-RU" sz="2200" dirty="0" smtClean="0"/>
              <a:t> </a:t>
            </a:r>
            <a:r>
              <a:rPr lang="ru-RU" sz="2200" dirty="0" err="1"/>
              <a:t>інтерфейс</a:t>
            </a:r>
            <a:r>
              <a:rPr lang="ru-RU" sz="2200" dirty="0"/>
              <a:t> для </a:t>
            </a:r>
            <a:r>
              <a:rPr lang="ru-RU" sz="2200" dirty="0" err="1"/>
              <a:t>загального</a:t>
            </a:r>
            <a:r>
              <a:rPr lang="ru-RU" sz="2200" dirty="0"/>
              <a:t> </a:t>
            </a:r>
            <a:r>
              <a:rPr lang="ru-RU" sz="2200" dirty="0" err="1"/>
              <a:t>класу</a:t>
            </a:r>
            <a:r>
              <a:rPr lang="ru-RU" sz="2200" dirty="0"/>
              <a:t> </a:t>
            </a:r>
            <a:r>
              <a:rPr lang="ru-RU" sz="2200" dirty="0" err="1"/>
              <a:t>дій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200" dirty="0"/>
              <a:t>Конкретна </a:t>
            </a:r>
            <a:r>
              <a:rPr lang="ru-RU" sz="2200" dirty="0" err="1"/>
              <a:t>дія</a:t>
            </a:r>
            <a:r>
              <a:rPr lang="ru-RU" sz="2200" dirty="0"/>
              <a:t> </a:t>
            </a:r>
            <a:r>
              <a:rPr lang="ru-RU" sz="2200" dirty="0" err="1"/>
              <a:t>визначається</a:t>
            </a:r>
            <a:r>
              <a:rPr lang="ru-RU" sz="2200" dirty="0"/>
              <a:t> </a:t>
            </a:r>
            <a:r>
              <a:rPr lang="ru-RU" sz="2200" dirty="0" err="1"/>
              <a:t>конкретним</a:t>
            </a:r>
            <a:r>
              <a:rPr lang="ru-RU" sz="2200" dirty="0"/>
              <a:t> характером </a:t>
            </a:r>
            <a:r>
              <a:rPr lang="ru-RU" sz="2200" dirty="0" err="1"/>
              <a:t>ситуації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r>
              <a:rPr lang="ru-RU" sz="2200" dirty="0" err="1"/>
              <a:t>Наприклад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200" dirty="0" err="1"/>
              <a:t>Існує</a:t>
            </a:r>
            <a:r>
              <a:rPr lang="ru-RU" sz="2200" dirty="0"/>
              <a:t> </a:t>
            </a:r>
            <a:r>
              <a:rPr lang="ru-RU" sz="2200" dirty="0" err="1"/>
              <a:t>програма</a:t>
            </a:r>
            <a:r>
              <a:rPr lang="ru-RU" sz="2200" dirty="0"/>
              <a:t>, яка </a:t>
            </a:r>
            <a:r>
              <a:rPr lang="ru-RU" sz="2200" dirty="0" err="1"/>
              <a:t>вимагає</a:t>
            </a:r>
            <a:r>
              <a:rPr lang="ru-RU" sz="2200" dirty="0"/>
              <a:t> </a:t>
            </a:r>
            <a:r>
              <a:rPr lang="ru-RU" sz="2200" dirty="0" err="1"/>
              <a:t>застосування</a:t>
            </a:r>
            <a:r>
              <a:rPr lang="ru-RU" sz="2200" dirty="0"/>
              <a:t> </a:t>
            </a:r>
            <a:r>
              <a:rPr lang="ru-RU" sz="2200" dirty="0" err="1"/>
              <a:t>трьох</a:t>
            </a:r>
            <a:r>
              <a:rPr lang="ru-RU" sz="2200" dirty="0"/>
              <a:t> </a:t>
            </a:r>
            <a:r>
              <a:rPr lang="ru-RU" sz="2200" dirty="0" err="1"/>
              <a:t>типів</a:t>
            </a:r>
            <a:r>
              <a:rPr lang="ru-RU" sz="2200" dirty="0"/>
              <a:t> </a:t>
            </a:r>
            <a:r>
              <a:rPr lang="ru-RU" sz="2200" dirty="0" err="1"/>
              <a:t>стеків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r>
              <a:rPr lang="ru-RU" sz="2200" dirty="0"/>
              <a:t>- один стек для </a:t>
            </a:r>
            <a:r>
              <a:rPr lang="ru-RU" sz="2200" dirty="0" err="1"/>
              <a:t>цілочисельних</a:t>
            </a:r>
            <a:r>
              <a:rPr lang="ru-RU" sz="2200" dirty="0"/>
              <a:t> </a:t>
            </a:r>
            <a:r>
              <a:rPr lang="ru-RU" sz="2200" dirty="0" err="1"/>
              <a:t>значень</a:t>
            </a:r>
            <a:r>
              <a:rPr lang="ru-RU" sz="2200" dirty="0"/>
              <a:t>,</a:t>
            </a:r>
          </a:p>
          <a:p>
            <a:pPr marL="0" indent="0">
              <a:buNone/>
            </a:pPr>
            <a:r>
              <a:rPr lang="ru-RU" sz="2200" dirty="0"/>
              <a:t>- </a:t>
            </a:r>
            <a:r>
              <a:rPr lang="ru-RU" sz="2200" dirty="0" err="1"/>
              <a:t>другий</a:t>
            </a:r>
            <a:r>
              <a:rPr lang="ru-RU" sz="2200" dirty="0"/>
              <a:t> стек для </a:t>
            </a:r>
            <a:r>
              <a:rPr lang="ru-RU" sz="2200" dirty="0" err="1"/>
              <a:t>значень</a:t>
            </a:r>
            <a:r>
              <a:rPr lang="ru-RU" sz="2200" dirty="0"/>
              <a:t> з </a:t>
            </a:r>
            <a:r>
              <a:rPr lang="ru-RU" sz="2200" dirty="0" err="1"/>
              <a:t>плаваючою</a:t>
            </a:r>
            <a:r>
              <a:rPr lang="ru-RU" sz="2200" dirty="0"/>
              <a:t> точкою,</a:t>
            </a:r>
          </a:p>
          <a:p>
            <a:pPr marL="0" indent="0">
              <a:buNone/>
            </a:pPr>
            <a:r>
              <a:rPr lang="ru-RU" sz="2200" dirty="0"/>
              <a:t>- </a:t>
            </a:r>
            <a:r>
              <a:rPr lang="ru-RU" sz="2200" dirty="0" err="1"/>
              <a:t>третій</a:t>
            </a:r>
            <a:r>
              <a:rPr lang="ru-RU" sz="2200" dirty="0"/>
              <a:t> стек для </a:t>
            </a:r>
            <a:r>
              <a:rPr lang="ru-RU" sz="2200" dirty="0" err="1"/>
              <a:t>символів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1050" dirty="0"/>
          </a:p>
          <a:p>
            <a:pPr marL="0" indent="0">
              <a:buNone/>
            </a:pPr>
            <a:r>
              <a:rPr lang="ru-RU" sz="2200" dirty="0"/>
              <a:t>Алгоритм </a:t>
            </a:r>
            <a:r>
              <a:rPr lang="ru-RU" sz="2200" dirty="0" err="1"/>
              <a:t>реалізації</a:t>
            </a:r>
            <a:r>
              <a:rPr lang="ru-RU" sz="2200" dirty="0"/>
              <a:t> кожного з </a:t>
            </a:r>
            <a:r>
              <a:rPr lang="ru-RU" sz="2200" dirty="0" err="1"/>
              <a:t>цих</a:t>
            </a:r>
            <a:r>
              <a:rPr lang="ru-RU" sz="2200" dirty="0"/>
              <a:t> </a:t>
            </a:r>
            <a:r>
              <a:rPr lang="ru-RU" sz="2200" dirty="0" err="1"/>
              <a:t>стеків</a:t>
            </a:r>
            <a:r>
              <a:rPr lang="ru-RU" sz="2200" dirty="0"/>
              <a:t> </a:t>
            </a:r>
            <a:r>
              <a:rPr lang="ru-RU" sz="2200" dirty="0" err="1"/>
              <a:t>залишається</a:t>
            </a:r>
            <a:r>
              <a:rPr lang="ru-RU" sz="2200" dirty="0"/>
              <a:t> </a:t>
            </a:r>
            <a:r>
              <a:rPr lang="ru-RU" sz="2200" dirty="0" err="1"/>
              <a:t>незмінним</a:t>
            </a:r>
            <a:r>
              <a:rPr lang="ru-RU" sz="2200" dirty="0"/>
              <a:t>, </a:t>
            </a:r>
            <a:r>
              <a:rPr lang="ru-RU" sz="2200" dirty="0" err="1"/>
              <a:t>незважаючи</a:t>
            </a:r>
            <a:r>
              <a:rPr lang="ru-RU" sz="2200" dirty="0"/>
              <a:t> на </a:t>
            </a:r>
            <a:r>
              <a:rPr lang="ru-RU" sz="2200" dirty="0" err="1"/>
              <a:t>відмінність</a:t>
            </a:r>
            <a:r>
              <a:rPr lang="ru-RU" sz="2200" dirty="0"/>
              <a:t> </a:t>
            </a:r>
            <a:r>
              <a:rPr lang="ru-RU" sz="2200" dirty="0" err="1" smtClean="0"/>
              <a:t>даних</a:t>
            </a:r>
            <a:r>
              <a:rPr lang="ru-RU" sz="2200" dirty="0" smtClean="0"/>
              <a:t>, </a:t>
            </a:r>
            <a:r>
              <a:rPr lang="ru-RU" sz="2200" dirty="0" err="1" smtClean="0"/>
              <a:t>що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smtClean="0"/>
              <a:t>них </a:t>
            </a:r>
            <a:r>
              <a:rPr lang="ru-RU" sz="2200" dirty="0" err="1" smtClean="0"/>
              <a:t>зберігаються</a:t>
            </a:r>
            <a:r>
              <a:rPr lang="ru-RU" sz="2200" dirty="0" smtClean="0"/>
              <a:t>.</a:t>
            </a:r>
            <a:endParaRPr lang="ru-RU" sz="2200" dirty="0"/>
          </a:p>
          <a:p>
            <a:pPr marL="0" indent="0">
              <a:buNone/>
            </a:pPr>
            <a:endParaRPr lang="ru-RU" sz="600" dirty="0"/>
          </a:p>
          <a:p>
            <a:pPr marL="0" indent="0" algn="ctr">
              <a:buNone/>
            </a:pPr>
            <a:r>
              <a:rPr lang="ru-RU" sz="2200" dirty="0" smtClean="0">
                <a:solidFill>
                  <a:srgbClr val="FF0000"/>
                </a:solidFill>
              </a:rPr>
              <a:t>Пол</a:t>
            </a:r>
            <a:r>
              <a:rPr lang="uk-UA" sz="2200" dirty="0" smtClean="0">
                <a:solidFill>
                  <a:srgbClr val="FF0000"/>
                </a:solidFill>
              </a:rPr>
              <a:t>і</a:t>
            </a:r>
            <a:r>
              <a:rPr lang="ru-RU" sz="2200" dirty="0" err="1" smtClean="0">
                <a:solidFill>
                  <a:srgbClr val="FF0000"/>
                </a:solidFill>
              </a:rPr>
              <a:t>морфізм</a:t>
            </a:r>
            <a:r>
              <a:rPr lang="ru-RU" sz="2200" dirty="0" smtClean="0">
                <a:solidFill>
                  <a:srgbClr val="FF0000"/>
                </a:solidFill>
              </a:rPr>
              <a:t> </a:t>
            </a:r>
            <a:r>
              <a:rPr lang="ru-RU" sz="2200" dirty="0">
                <a:solidFill>
                  <a:srgbClr val="FF0000"/>
                </a:solidFill>
              </a:rPr>
              <a:t>- один </a:t>
            </a:r>
            <a:r>
              <a:rPr lang="ru-RU" sz="2200" dirty="0" err="1">
                <a:solidFill>
                  <a:srgbClr val="FF0000"/>
                </a:solidFill>
              </a:rPr>
              <a:t>інтерфейс</a:t>
            </a:r>
            <a:r>
              <a:rPr lang="ru-RU" sz="2200" dirty="0">
                <a:solidFill>
                  <a:srgbClr val="FF0000"/>
                </a:solidFill>
              </a:rPr>
              <a:t>, </a:t>
            </a:r>
            <a:r>
              <a:rPr lang="ru-RU" sz="2200" dirty="0" err="1">
                <a:solidFill>
                  <a:srgbClr val="FF0000"/>
                </a:solidFill>
              </a:rPr>
              <a:t>кілька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 smtClean="0">
                <a:solidFill>
                  <a:srgbClr val="FF0000"/>
                </a:solidFill>
              </a:rPr>
              <a:t>методів</a:t>
            </a:r>
            <a:r>
              <a:rPr lang="ru-RU" sz="2200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200" dirty="0" err="1" smtClean="0"/>
              <a:t>Перевантаження</a:t>
            </a:r>
            <a:r>
              <a:rPr lang="ru-RU" sz="2200" dirty="0" smtClean="0"/>
              <a:t> </a:t>
            </a:r>
            <a:r>
              <a:rPr lang="ru-RU" sz="2200" dirty="0" err="1"/>
              <a:t>методів</a:t>
            </a:r>
            <a:r>
              <a:rPr lang="ru-RU" sz="2200" dirty="0"/>
              <a:t> один </a:t>
            </a:r>
            <a:r>
              <a:rPr lang="ru-RU" sz="2200" dirty="0" err="1"/>
              <a:t>із</a:t>
            </a:r>
            <a:r>
              <a:rPr lang="ru-RU" sz="2200" dirty="0"/>
              <a:t> </a:t>
            </a:r>
            <a:r>
              <a:rPr lang="ru-RU" sz="2200" dirty="0" err="1"/>
              <a:t>способів</a:t>
            </a:r>
            <a:r>
              <a:rPr lang="ru-RU" sz="2200" dirty="0"/>
              <a:t> </a:t>
            </a:r>
            <a:r>
              <a:rPr lang="ru-RU" sz="2200" dirty="0" err="1"/>
              <a:t>підтримки</a:t>
            </a:r>
            <a:r>
              <a:rPr lang="ru-RU" sz="2200" dirty="0"/>
              <a:t> </a:t>
            </a:r>
            <a:r>
              <a:rPr lang="ru-RU" sz="2200" dirty="0" err="1"/>
              <a:t>поліморфізму</a:t>
            </a:r>
            <a:r>
              <a:rPr lang="ru-RU" sz="2200" dirty="0"/>
              <a:t> в </a:t>
            </a:r>
            <a:r>
              <a:rPr lang="ru-RU" sz="2200" dirty="0" err="1"/>
              <a:t>Java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87824" y="0"/>
            <a:ext cx="43936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err="1" smtClean="0"/>
              <a:t>Поліморфізм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132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err="1" smtClean="0"/>
              <a:t>Перевантаження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методів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38" y="1363990"/>
            <a:ext cx="5076626" cy="5078313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Demo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 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MyMath</a:t>
            </a:r>
            <a:r>
              <a:rPr lang="ru-RU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 =</a:t>
            </a:r>
            <a:r>
              <a:rPr lang="ru-RU" dirty="0" smtClean="0"/>
              <a:t> </a:t>
            </a:r>
            <a:r>
              <a:rPr lang="en-US" dirty="0" smtClean="0"/>
              <a:t>new   </a:t>
            </a:r>
            <a:r>
              <a:rPr lang="en-US" dirty="0" err="1" smtClean="0"/>
              <a:t>MyMath</a:t>
            </a:r>
            <a:r>
              <a:rPr lang="en-US" dirty="0" smtClean="0"/>
              <a:t>( );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          double  </a:t>
            </a:r>
            <a:r>
              <a:rPr lang="en-US" dirty="0" err="1" smtClean="0"/>
              <a:t>rezDouble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sum(2.5,  3.2);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rezInt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obj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sum(2,  3);</a:t>
            </a:r>
          </a:p>
          <a:p>
            <a:endParaRPr lang="en-US" dirty="0" smtClean="0"/>
          </a:p>
          <a:p>
            <a:r>
              <a:rPr lang="en-US" dirty="0" smtClean="0"/>
              <a:t>   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ut.</a:t>
            </a:r>
            <a:r>
              <a:rPr lang="ru-RU" dirty="0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 Сума </a:t>
            </a:r>
            <a:r>
              <a:rPr lang="ru-RU" dirty="0" err="1" smtClean="0"/>
              <a:t>дорівнює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err="1" smtClean="0"/>
              <a:t>rezDouble</a:t>
            </a:r>
            <a:r>
              <a:rPr lang="en-US" dirty="0" smtClean="0"/>
              <a:t> ); 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         </a:t>
            </a:r>
            <a:r>
              <a:rPr lang="en-US" dirty="0" smtClean="0"/>
              <a:t>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ut.</a:t>
            </a:r>
            <a:r>
              <a:rPr lang="ru-RU" dirty="0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 </a:t>
            </a:r>
            <a:r>
              <a:rPr lang="ru-RU" dirty="0"/>
              <a:t>Сума </a:t>
            </a:r>
            <a:r>
              <a:rPr lang="ru-RU" dirty="0" err="1"/>
              <a:t>дорівнює</a:t>
            </a:r>
            <a:r>
              <a:rPr lang="en-US" dirty="0"/>
              <a:t> </a:t>
            </a:r>
            <a:r>
              <a:rPr lang="ru-RU" dirty="0" smtClean="0"/>
              <a:t>" + </a:t>
            </a:r>
            <a:r>
              <a:rPr lang="en-US" dirty="0" err="1" smtClean="0"/>
              <a:t>rezInt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/*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      </a:t>
            </a:r>
            <a:r>
              <a:rPr lang="ru-RU" b="1" i="1" dirty="0">
                <a:solidFill>
                  <a:srgbClr val="00B050"/>
                </a:solidFill>
              </a:rPr>
              <a:t>Сума </a:t>
            </a:r>
            <a:r>
              <a:rPr lang="ru-RU" b="1" i="1" dirty="0" err="1">
                <a:solidFill>
                  <a:srgbClr val="00B050"/>
                </a:solidFill>
              </a:rPr>
              <a:t>дорівнює</a:t>
            </a:r>
            <a:r>
              <a:rPr lang="ru-RU" b="1" i="1" dirty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5.7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      </a:t>
            </a:r>
            <a:r>
              <a:rPr lang="ru-RU" b="1" i="1" dirty="0">
                <a:solidFill>
                  <a:srgbClr val="00B050"/>
                </a:solidFill>
              </a:rPr>
              <a:t>Сума </a:t>
            </a:r>
            <a:r>
              <a:rPr lang="ru-RU" b="1" i="1" dirty="0" err="1">
                <a:solidFill>
                  <a:srgbClr val="00B050"/>
                </a:solidFill>
              </a:rPr>
              <a:t>дорівнює</a:t>
            </a:r>
            <a:r>
              <a:rPr lang="ru-RU" b="1" i="1" dirty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5 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*/</a:t>
            </a:r>
            <a:endParaRPr lang="ru-RU" b="1" i="1" dirty="0" smtClean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87520" y="1363990"/>
            <a:ext cx="3748976" cy="480131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ru-RU" dirty="0" smtClean="0"/>
              <a:t> </a:t>
            </a:r>
            <a:r>
              <a:rPr lang="en-US" dirty="0" err="1" smtClean="0"/>
              <a:t>MyMath</a:t>
            </a:r>
            <a:r>
              <a:rPr lang="ru-RU" dirty="0" smtClean="0"/>
              <a:t>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…………………………..</a:t>
            </a:r>
            <a:endParaRPr lang="ru-RU" dirty="0" smtClean="0"/>
          </a:p>
          <a:p>
            <a:r>
              <a:rPr lang="ru-RU" dirty="0" smtClean="0"/>
              <a:t>       </a:t>
            </a:r>
            <a:r>
              <a:rPr lang="en-US" dirty="0" smtClean="0"/>
              <a:t>       </a:t>
            </a:r>
            <a:r>
              <a:rPr lang="ru-RU" dirty="0" smtClean="0">
                <a:solidFill>
                  <a:srgbClr val="FF0000"/>
                </a:solidFill>
              </a:rPr>
              <a:t>  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double 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(double  a,  double b)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 double  </a:t>
            </a:r>
            <a:r>
              <a:rPr lang="en-US" dirty="0" err="1" smtClean="0"/>
              <a:t>rez</a:t>
            </a:r>
            <a:r>
              <a:rPr lang="en-US" dirty="0" smtClean="0"/>
              <a:t> = 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return  </a:t>
            </a:r>
            <a:r>
              <a:rPr lang="en-US" dirty="0" err="1" smtClean="0"/>
              <a:t>rez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a,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 b)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rez</a:t>
            </a:r>
            <a:r>
              <a:rPr lang="en-US" dirty="0" smtClean="0"/>
              <a:t> = 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return  </a:t>
            </a:r>
            <a:r>
              <a:rPr lang="en-US" dirty="0" err="1" smtClean="0"/>
              <a:t>rez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    ………………………………</a:t>
            </a:r>
          </a:p>
          <a:p>
            <a:r>
              <a:rPr lang="en-US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506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uk-UA" sz="4000" b="1" dirty="0" smtClean="0"/>
              <a:t>Спадкування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3600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Спадкування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- </a:t>
            </a:r>
            <a:r>
              <a:rPr lang="ru-RU" dirty="0" err="1"/>
              <a:t>процес</a:t>
            </a:r>
            <a:r>
              <a:rPr lang="ru-RU" dirty="0"/>
              <a:t>,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один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 </a:t>
            </a:r>
            <a:r>
              <a:rPr lang="ru-RU" dirty="0" err="1"/>
              <a:t>термінології</a:t>
            </a:r>
            <a:r>
              <a:rPr lang="ru-RU" dirty="0"/>
              <a:t> </a:t>
            </a:r>
            <a:r>
              <a:rPr lang="en-US" dirty="0" smtClean="0"/>
              <a:t>Java </a:t>
            </a:r>
            <a:r>
              <a:rPr lang="ru-RU" dirty="0" err="1"/>
              <a:t>успадковані</a:t>
            </a:r>
            <a:r>
              <a:rPr lang="ru-RU" dirty="0"/>
              <a:t> </a:t>
            </a:r>
            <a:r>
              <a:rPr lang="ru-RU" dirty="0" err="1" smtClean="0"/>
              <a:t>класи</a:t>
            </a:r>
            <a:r>
              <a:rPr lang="ru-RU" dirty="0" smtClean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суперкласами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 smtClean="0"/>
              <a:t>Клас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успадковує</a:t>
            </a:r>
            <a:r>
              <a:rPr lang="ru-RU" dirty="0" smtClean="0"/>
              <a:t> носить </a:t>
            </a:r>
            <a:r>
              <a:rPr lang="ru-RU" dirty="0" err="1"/>
              <a:t>назву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підкласу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наслідувати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досить</a:t>
            </a:r>
            <a:r>
              <a:rPr lang="ru-RU" dirty="0"/>
              <a:t> просто </a:t>
            </a:r>
            <a:r>
              <a:rPr lang="ru-RU" dirty="0" err="1"/>
              <a:t>вставити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 одного </a:t>
            </a:r>
            <a:r>
              <a:rPr lang="ru-RU" dirty="0" err="1"/>
              <a:t>класу</a:t>
            </a:r>
            <a:r>
              <a:rPr lang="ru-RU" dirty="0"/>
              <a:t> в </a:t>
            </a:r>
            <a:r>
              <a:rPr lang="ru-RU" dirty="0" err="1"/>
              <a:t>інший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ключового</a:t>
            </a:r>
            <a:r>
              <a:rPr lang="ru-RU" dirty="0"/>
              <a:t> слова </a:t>
            </a:r>
            <a:r>
              <a:rPr lang="en-US" i="1" dirty="0">
                <a:solidFill>
                  <a:srgbClr val="FF0000"/>
                </a:solidFill>
              </a:rPr>
              <a:t>extends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 descr="D:\download\Рисунок1.png"/>
          <p:cNvPicPr/>
          <p:nvPr/>
        </p:nvPicPr>
        <p:blipFill>
          <a:blip r:embed="rId2" cstate="print"/>
          <a:srcRect l="26702"/>
          <a:stretch>
            <a:fillRect/>
          </a:stretch>
        </p:blipFill>
        <p:spPr bwMode="auto">
          <a:xfrm>
            <a:off x="2648372" y="4005064"/>
            <a:ext cx="3821373" cy="268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42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uk-UA" sz="4000" b="1" dirty="0" smtClean="0"/>
              <a:t>Спадкування. Приклади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645" y="1340768"/>
            <a:ext cx="4286280" cy="4801314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width; 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height;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dirty="0" smtClean="0"/>
              <a:t>double depth; </a:t>
            </a:r>
            <a:r>
              <a:rPr lang="ru-RU" dirty="0" smtClean="0"/>
              <a:t>     </a:t>
            </a:r>
            <a:endParaRPr lang="en-US" dirty="0" smtClean="0"/>
          </a:p>
          <a:p>
            <a:r>
              <a:rPr lang="en-US" dirty="0" smtClean="0"/>
              <a:t>       Box (double w,  double h, double d)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	width = w;</a:t>
            </a:r>
          </a:p>
          <a:p>
            <a:r>
              <a:rPr lang="en-US" dirty="0" smtClean="0"/>
              <a:t>	height = h;</a:t>
            </a:r>
          </a:p>
          <a:p>
            <a:r>
              <a:rPr lang="en-US" dirty="0" smtClean="0"/>
              <a:t>	depth = d;</a:t>
            </a:r>
          </a:p>
          <a:p>
            <a:r>
              <a:rPr lang="en-US" dirty="0" smtClean="0"/>
              <a:t>       }</a:t>
            </a:r>
            <a:r>
              <a:rPr lang="ru-RU" dirty="0" smtClean="0"/>
              <a:t>  </a:t>
            </a:r>
            <a:r>
              <a:rPr lang="ru-RU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ru-RU" dirty="0" smtClean="0"/>
              <a:t>       </a:t>
            </a:r>
            <a:r>
              <a:rPr lang="en-US" dirty="0" smtClean="0"/>
              <a:t>double </a:t>
            </a:r>
            <a:r>
              <a:rPr lang="en-US" dirty="0" err="1" smtClean="0"/>
              <a:t>GetVolume</a:t>
            </a:r>
            <a:r>
              <a:rPr lang="en-US" dirty="0" smtClean="0"/>
              <a:t> ()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double  </a:t>
            </a:r>
            <a:r>
              <a:rPr lang="en-US" dirty="0" err="1" smtClean="0"/>
              <a:t>rez</a:t>
            </a:r>
            <a:r>
              <a:rPr lang="en-US" dirty="0" smtClean="0"/>
              <a:t> = width</a:t>
            </a:r>
            <a:r>
              <a:rPr lang="ru-RU" dirty="0" smtClean="0"/>
              <a:t>*</a:t>
            </a:r>
            <a:r>
              <a:rPr lang="en-US" dirty="0" smtClean="0"/>
              <a:t> height</a:t>
            </a:r>
            <a:r>
              <a:rPr lang="ru-RU" dirty="0" smtClean="0"/>
              <a:t>*</a:t>
            </a:r>
            <a:r>
              <a:rPr lang="en-US" dirty="0" smtClean="0"/>
              <a:t>depth;</a:t>
            </a:r>
          </a:p>
          <a:p>
            <a:r>
              <a:rPr lang="en-US" dirty="0" smtClean="0"/>
              <a:t>                return  </a:t>
            </a:r>
            <a:r>
              <a:rPr lang="en-US" dirty="0" err="1" smtClean="0"/>
              <a:t>rez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}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1968" y="1340768"/>
            <a:ext cx="4572032" cy="3970318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 smtClean="0">
                <a:solidFill>
                  <a:srgbClr val="00B050"/>
                </a:solidFill>
              </a:rPr>
              <a:t>Розширення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класу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Вох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class  </a:t>
            </a:r>
            <a:r>
              <a:rPr lang="en-US" dirty="0" err="1" smtClean="0">
                <a:solidFill>
                  <a:srgbClr val="FF0000"/>
                </a:solidFill>
              </a:rPr>
              <a:t>BoxColor</a:t>
            </a:r>
            <a:r>
              <a:rPr lang="en-US" dirty="0" smtClean="0">
                <a:solidFill>
                  <a:srgbClr val="FF0000"/>
                </a:solidFill>
              </a:rPr>
              <a:t>  extends  </a:t>
            </a:r>
            <a:r>
              <a:rPr lang="ru-RU" dirty="0" err="1" smtClean="0">
                <a:solidFill>
                  <a:srgbClr val="FF0000"/>
                </a:solidFill>
              </a:rPr>
              <a:t>Вох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/>
              <a:t>      String  color;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ru-RU" dirty="0" err="1" smtClean="0">
                <a:solidFill>
                  <a:srgbClr val="00B050"/>
                </a:solidFill>
              </a:rPr>
              <a:t>колір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паралелепипеду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i="1" dirty="0" smtClean="0">
                <a:solidFill>
                  <a:srgbClr val="00B050"/>
                </a:solidFill>
              </a:rPr>
              <a:t>      </a:t>
            </a:r>
            <a:r>
              <a:rPr lang="ru-RU" i="1" dirty="0" smtClean="0">
                <a:solidFill>
                  <a:srgbClr val="00B050"/>
                </a:solidFill>
              </a:rPr>
              <a:t>// конструктор </a:t>
            </a:r>
            <a:r>
              <a:rPr lang="en-US" i="1" dirty="0" err="1" smtClean="0">
                <a:solidFill>
                  <a:srgbClr val="00B050"/>
                </a:solidFill>
              </a:rPr>
              <a:t>BoxColor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 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BoxColor</a:t>
            </a:r>
            <a:r>
              <a:rPr lang="en-US" dirty="0" smtClean="0"/>
              <a:t>(double w, double h, double d, 			             String  c</a:t>
            </a:r>
            <a:r>
              <a:rPr lang="ru-RU" dirty="0" smtClean="0"/>
              <a:t>) 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width = w; </a:t>
            </a:r>
          </a:p>
          <a:p>
            <a:r>
              <a:rPr lang="en-US" dirty="0" smtClean="0"/>
              <a:t>         height = h; </a:t>
            </a:r>
          </a:p>
          <a:p>
            <a:r>
              <a:rPr lang="en-US" dirty="0" smtClean="0"/>
              <a:t>         depth = d; </a:t>
            </a:r>
          </a:p>
          <a:p>
            <a:r>
              <a:rPr lang="en-US" dirty="0" smtClean="0"/>
              <a:t>         color= c</a:t>
            </a:r>
            <a:r>
              <a:rPr lang="ru-RU" dirty="0" smtClean="0"/>
              <a:t>; </a:t>
            </a:r>
            <a:endParaRPr lang="en-US" dirty="0" smtClean="0"/>
          </a:p>
          <a:p>
            <a:r>
              <a:rPr lang="en-US" dirty="0" smtClean="0"/>
              <a:t>     }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3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0391" y="1772816"/>
            <a:ext cx="6786610" cy="3970318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BoxExtends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 ]) 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BoxColor</a:t>
            </a:r>
            <a:r>
              <a:rPr lang="en-US" dirty="0" smtClean="0"/>
              <a:t>  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en-US" dirty="0" err="1" smtClean="0"/>
              <a:t>BoxColor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10, 20,  15,  “red”</a:t>
            </a:r>
            <a:r>
              <a:rPr lang="ru-RU" dirty="0" smtClean="0"/>
              <a:t>);</a:t>
            </a:r>
          </a:p>
          <a:p>
            <a:r>
              <a:rPr lang="ru-RU" dirty="0" smtClean="0"/>
              <a:t>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 </a:t>
            </a:r>
            <a:r>
              <a:rPr lang="ru-RU" dirty="0" err="1" smtClean="0"/>
              <a:t>Колір</a:t>
            </a:r>
            <a:r>
              <a:rPr lang="ru-RU" dirty="0" smtClean="0"/>
              <a:t> </a:t>
            </a:r>
            <a:r>
              <a:rPr lang="ru-RU" dirty="0" err="1" smtClean="0"/>
              <a:t>фігури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smtClean="0"/>
              <a:t>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uk-UA" dirty="0" smtClean="0"/>
              <a:t>.</a:t>
            </a:r>
            <a:r>
              <a:rPr lang="en-US" dirty="0" smtClean="0"/>
              <a:t>color);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         </a:t>
            </a:r>
            <a:r>
              <a:rPr lang="en-US" dirty="0" smtClean="0"/>
              <a:t>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 </a:t>
            </a:r>
            <a:r>
              <a:rPr lang="ru-RU" dirty="0" err="1" smtClean="0"/>
              <a:t>Об’єм</a:t>
            </a:r>
            <a:r>
              <a:rPr lang="ru-RU" dirty="0" smtClean="0"/>
              <a:t> </a:t>
            </a:r>
            <a:r>
              <a:rPr lang="ru-RU" dirty="0" err="1" smtClean="0"/>
              <a:t>дорівнює</a:t>
            </a:r>
            <a:r>
              <a:rPr lang="ru-RU" dirty="0" smtClean="0"/>
              <a:t> " + </a:t>
            </a:r>
            <a:r>
              <a:rPr lang="en-US" dirty="0" smtClean="0"/>
              <a:t>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GetVolume</a:t>
            </a:r>
            <a:r>
              <a:rPr lang="en-US" dirty="0" smtClean="0"/>
              <a:t> ());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endParaRPr lang="ru-RU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 smtClean="0">
                <a:solidFill>
                  <a:srgbClr val="00B050"/>
                </a:solidFill>
              </a:rPr>
              <a:t>Колір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фігури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red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>
                <a:solidFill>
                  <a:srgbClr val="00B050"/>
                </a:solidFill>
              </a:rPr>
              <a:t>Об’єм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дорівнює</a:t>
            </a:r>
            <a:r>
              <a:rPr lang="ru-RU" i="1" dirty="0">
                <a:solidFill>
                  <a:srgbClr val="00B050"/>
                </a:solidFill>
              </a:rPr>
              <a:t> 3000.0</a:t>
            </a:r>
            <a:endParaRPr lang="en-US" i="1" dirty="0" smtClean="0">
              <a:solidFill>
                <a:srgbClr val="00B050"/>
              </a:solidFill>
            </a:endParaRPr>
          </a:p>
          <a:p>
            <a:endParaRPr lang="ru-RU" i="1" dirty="0" smtClean="0">
              <a:solidFill>
                <a:srgbClr val="00B05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uk-UA" sz="4000" b="1" dirty="0" smtClean="0"/>
              <a:t>Спадкування. Приклади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36837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71400"/>
            <a:ext cx="8579296" cy="764704"/>
          </a:xfrm>
        </p:spPr>
        <p:txBody>
          <a:bodyPr>
            <a:normAutofit/>
          </a:bodyPr>
          <a:lstStyle/>
          <a:p>
            <a:r>
              <a:rPr lang="ru-RU" sz="3800" b="1" dirty="0" err="1" smtClean="0"/>
              <a:t>Використання</a:t>
            </a:r>
            <a:r>
              <a:rPr lang="ru-RU" sz="3800" b="1" dirty="0" smtClean="0"/>
              <a:t> </a:t>
            </a:r>
            <a:r>
              <a:rPr lang="ru-RU" sz="3800" b="1" dirty="0" err="1" smtClean="0"/>
              <a:t>ключового</a:t>
            </a:r>
            <a:r>
              <a:rPr lang="ru-RU" sz="3800" b="1" dirty="0" smtClean="0"/>
              <a:t> </a:t>
            </a:r>
            <a:r>
              <a:rPr lang="ru-RU" sz="3800" b="1" dirty="0"/>
              <a:t>слова </a:t>
            </a:r>
            <a:r>
              <a:rPr lang="en-US" sz="3800" b="1" dirty="0" smtClean="0">
                <a:solidFill>
                  <a:srgbClr val="FF0000"/>
                </a:solidFill>
              </a:rPr>
              <a:t>super</a:t>
            </a:r>
            <a:endParaRPr lang="ru-RU" sz="38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451693"/>
            <a:ext cx="7920880" cy="6001643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    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 smtClean="0">
                <a:solidFill>
                  <a:srgbClr val="00B050"/>
                </a:solidFill>
              </a:rPr>
              <a:t>Використання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super </a:t>
            </a:r>
            <a:r>
              <a:rPr lang="ru-RU" i="1" dirty="0" smtClean="0">
                <a:solidFill>
                  <a:srgbClr val="00B050"/>
                </a:solidFill>
              </a:rPr>
              <a:t>для </a:t>
            </a:r>
            <a:r>
              <a:rPr lang="ru-RU" i="1" dirty="0" err="1" smtClean="0">
                <a:solidFill>
                  <a:srgbClr val="00B050"/>
                </a:solidFill>
              </a:rPr>
              <a:t>попередження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скриття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імен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class </a:t>
            </a:r>
            <a:r>
              <a:rPr lang="ru-RU" dirty="0" smtClean="0"/>
              <a:t>А { </a:t>
            </a:r>
          </a:p>
          <a:p>
            <a:r>
              <a:rPr lang="ru-RU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; </a:t>
            </a:r>
          </a:p>
          <a:p>
            <a:r>
              <a:rPr lang="en-US" dirty="0" smtClean="0"/>
              <a:t>}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//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Створення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підкласу</a:t>
            </a:r>
            <a:r>
              <a:rPr lang="ru-RU" i="1" dirty="0">
                <a:solidFill>
                  <a:srgbClr val="00B050"/>
                </a:solidFill>
              </a:rPr>
              <a:t> за </a:t>
            </a:r>
            <a:r>
              <a:rPr lang="ru-RU" i="1" dirty="0" err="1">
                <a:solidFill>
                  <a:srgbClr val="00B050"/>
                </a:solidFill>
              </a:rPr>
              <a:t>допомогою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розширення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класу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А </a:t>
            </a:r>
          </a:p>
          <a:p>
            <a:r>
              <a:rPr lang="en-US" dirty="0" smtClean="0"/>
              <a:t>class </a:t>
            </a:r>
            <a:r>
              <a:rPr lang="ru-RU" dirty="0" smtClean="0"/>
              <a:t>В </a:t>
            </a:r>
            <a:r>
              <a:rPr lang="en-US" dirty="0" smtClean="0"/>
              <a:t>extends </a:t>
            </a:r>
            <a:r>
              <a:rPr lang="ru-RU" dirty="0" smtClean="0"/>
              <a:t>А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   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ця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змінна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скриває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змінну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uk-UA" i="1" dirty="0" smtClean="0">
                <a:solidFill>
                  <a:srgbClr val="00B050"/>
                </a:solidFill>
              </a:rPr>
              <a:t>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класі</a:t>
            </a:r>
            <a:r>
              <a:rPr lang="ru-RU" i="1" dirty="0" smtClean="0">
                <a:solidFill>
                  <a:srgbClr val="00B050"/>
                </a:solidFill>
              </a:rPr>
              <a:t> А 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B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а,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  <a:r>
              <a:rPr lang="ru-RU" dirty="0" smtClean="0"/>
              <a:t>)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/>
              <a:t>   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super</a:t>
            </a:r>
            <a:r>
              <a:rPr lang="en-US" dirty="0" err="1" smtClean="0">
                <a:solidFill>
                  <a:srgbClr val="FF0000"/>
                </a:solidFill>
              </a:rPr>
              <a:t>.i</a:t>
            </a:r>
            <a:r>
              <a:rPr lang="en-US" dirty="0" smtClean="0"/>
              <a:t> = </a:t>
            </a:r>
            <a:r>
              <a:rPr lang="ru-RU" dirty="0" smtClean="0"/>
              <a:t>а;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у </a:t>
            </a:r>
            <a:r>
              <a:rPr lang="ru-RU" i="1" dirty="0" err="1" smtClean="0">
                <a:solidFill>
                  <a:srgbClr val="00B050"/>
                </a:solidFill>
              </a:rPr>
              <a:t>класі</a:t>
            </a:r>
            <a:r>
              <a:rPr lang="ru-RU" i="1" dirty="0" smtClean="0">
                <a:solidFill>
                  <a:srgbClr val="00B050"/>
                </a:solidFill>
              </a:rPr>
              <a:t> А 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i</a:t>
            </a:r>
            <a:r>
              <a:rPr lang="en-US" dirty="0" smtClean="0"/>
              <a:t> =b</a:t>
            </a:r>
            <a:r>
              <a:rPr lang="ru-RU" dirty="0" smtClean="0"/>
              <a:t>;</a:t>
            </a:r>
            <a:r>
              <a:rPr lang="en-US" dirty="0" smtClean="0"/>
              <a:t>   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у </a:t>
            </a:r>
            <a:r>
              <a:rPr lang="ru-RU" i="1" dirty="0" err="1" smtClean="0">
                <a:solidFill>
                  <a:srgbClr val="00B050"/>
                </a:solidFill>
              </a:rPr>
              <a:t>класі</a:t>
            </a:r>
            <a:r>
              <a:rPr lang="ru-RU" i="1" dirty="0" smtClean="0">
                <a:solidFill>
                  <a:srgbClr val="00B050"/>
                </a:solidFill>
              </a:rPr>
              <a:t> В </a:t>
            </a:r>
          </a:p>
          <a:p>
            <a:r>
              <a:rPr lang="ru-RU" dirty="0" smtClean="0"/>
              <a:t> </a:t>
            </a:r>
            <a:r>
              <a:rPr lang="en-US" dirty="0" smtClean="0"/>
              <a:t>     }</a:t>
            </a:r>
            <a:endParaRPr lang="ru-RU" dirty="0" smtClean="0"/>
          </a:p>
          <a:p>
            <a:r>
              <a:rPr lang="en-US" dirty="0" smtClean="0"/>
              <a:t>void show () 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ru-RU" dirty="0" err="1" smtClean="0"/>
              <a:t>суперкласі</a:t>
            </a:r>
            <a:r>
              <a:rPr lang="ru-RU" dirty="0" smtClean="0"/>
              <a:t>: " + </a:t>
            </a:r>
            <a:r>
              <a:rPr lang="en-US" dirty="0" err="1" smtClean="0"/>
              <a:t>super.i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</a:t>
            </a:r>
            <a:r>
              <a:rPr lang="en-US" dirty="0" smtClean="0"/>
              <a:t>(“;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у </a:t>
            </a:r>
            <a:r>
              <a:rPr lang="ru-RU" dirty="0" err="1" smtClean="0"/>
              <a:t>підкласі</a:t>
            </a:r>
            <a:r>
              <a:rPr lang="ru-RU" dirty="0" smtClean="0"/>
              <a:t>: " + 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</a:p>
          <a:p>
            <a:r>
              <a:rPr lang="ru-RU" dirty="0" smtClean="0"/>
              <a:t>} 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UseSuper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 </a:t>
            </a:r>
          </a:p>
          <a:p>
            <a:r>
              <a:rPr lang="en-US" dirty="0" smtClean="0"/>
              <a:t>          </a:t>
            </a:r>
            <a:r>
              <a:rPr lang="ru-RU" dirty="0" smtClean="0"/>
              <a:t>В </a:t>
            </a:r>
            <a:r>
              <a:rPr lang="en-US" dirty="0" err="1" smtClean="0"/>
              <a:t>subOb</a:t>
            </a:r>
            <a:r>
              <a:rPr lang="en-US" dirty="0" smtClean="0"/>
              <a:t>  new B(1, 2);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subOb.show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   </a:t>
            </a:r>
            <a:r>
              <a:rPr lang="en-US" i="1" dirty="0" smtClean="0">
                <a:solidFill>
                  <a:srgbClr val="00B050"/>
                </a:solidFill>
              </a:rPr>
              <a:t>/*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у </a:t>
            </a:r>
            <a:r>
              <a:rPr lang="ru-RU" i="1" dirty="0" err="1" smtClean="0">
                <a:solidFill>
                  <a:srgbClr val="00B050"/>
                </a:solidFill>
              </a:rPr>
              <a:t>суперкласі</a:t>
            </a:r>
            <a:r>
              <a:rPr lang="ru-RU" i="1" dirty="0" smtClean="0">
                <a:solidFill>
                  <a:srgbClr val="00B050"/>
                </a:solidFill>
              </a:rPr>
              <a:t>: </a:t>
            </a:r>
            <a:r>
              <a:rPr lang="en-US" i="1" dirty="0" smtClean="0">
                <a:solidFill>
                  <a:srgbClr val="00B050"/>
                </a:solidFill>
              </a:rPr>
              <a:t>1;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uk-UA" i="1" dirty="0" smtClean="0">
                <a:solidFill>
                  <a:srgbClr val="00B050"/>
                </a:solidFill>
              </a:rPr>
              <a:t>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підкласі</a:t>
            </a:r>
            <a:r>
              <a:rPr lang="ru-RU" i="1" dirty="0" smtClean="0">
                <a:solidFill>
                  <a:srgbClr val="00B050"/>
                </a:solidFill>
              </a:rPr>
              <a:t> : </a:t>
            </a:r>
            <a:r>
              <a:rPr lang="en-US" i="1" dirty="0" smtClean="0">
                <a:solidFill>
                  <a:srgbClr val="00B050"/>
                </a:solidFill>
              </a:rPr>
              <a:t>2 */</a:t>
            </a:r>
            <a:endParaRPr lang="ru-RU" i="1" dirty="0" smtClean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8064" y="4149080"/>
            <a:ext cx="2928958" cy="1754326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Одна з форм </a:t>
            </a:r>
            <a:r>
              <a:rPr lang="en-US" dirty="0">
                <a:solidFill>
                  <a:srgbClr val="FF0000"/>
                </a:solidFill>
              </a:rPr>
              <a:t>super</a:t>
            </a:r>
            <a:r>
              <a:rPr lang="en-US" dirty="0"/>
              <a:t> </a:t>
            </a:r>
            <a:r>
              <a:rPr lang="ru-RU" dirty="0" err="1"/>
              <a:t>діє</a:t>
            </a:r>
            <a:r>
              <a:rPr lang="ru-RU" dirty="0"/>
              <a:t> </a:t>
            </a:r>
            <a:r>
              <a:rPr lang="ru-RU" dirty="0" err="1"/>
              <a:t>подібно</a:t>
            </a:r>
            <a:r>
              <a:rPr lang="ru-RU" dirty="0"/>
              <a:t> </a:t>
            </a:r>
            <a:r>
              <a:rPr lang="ru-RU" dirty="0" err="1"/>
              <a:t>ключовим</a:t>
            </a:r>
            <a:r>
              <a:rPr lang="ru-RU" dirty="0"/>
              <a:t> словом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, </a:t>
            </a:r>
            <a:r>
              <a:rPr lang="ru-RU" dirty="0"/>
              <a:t>за </a:t>
            </a:r>
            <a:r>
              <a:rPr lang="ru-RU" dirty="0" err="1"/>
              <a:t>винятком</a:t>
            </a:r>
            <a:r>
              <a:rPr lang="ru-RU" dirty="0"/>
              <a:t> того,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en-US" i="1" dirty="0"/>
              <a:t>super</a:t>
            </a:r>
            <a:r>
              <a:rPr lang="en-US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посилається</a:t>
            </a:r>
            <a:r>
              <a:rPr lang="ru-RU" dirty="0"/>
              <a:t> на </a:t>
            </a:r>
            <a:r>
              <a:rPr lang="ru-RU" dirty="0" err="1"/>
              <a:t>суперклас</a:t>
            </a:r>
            <a:r>
              <a:rPr lang="ru-RU" dirty="0"/>
              <a:t> </a:t>
            </a:r>
            <a:r>
              <a:rPr lang="ru-RU" dirty="0" err="1"/>
              <a:t>підкласу</a:t>
            </a:r>
            <a:r>
              <a:rPr lang="ru-RU" dirty="0"/>
              <a:t>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en-US" i="1" dirty="0"/>
              <a:t>super</a:t>
            </a:r>
            <a:r>
              <a:rPr lang="en-US" dirty="0"/>
              <a:t> </a:t>
            </a:r>
            <a:r>
              <a:rPr lang="ru-RU" dirty="0" err="1"/>
              <a:t>використаний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8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24" y="-171400"/>
            <a:ext cx="8229600" cy="836712"/>
          </a:xfrm>
        </p:spPr>
        <p:txBody>
          <a:bodyPr>
            <a:noAutofit/>
          </a:bodyPr>
          <a:lstStyle/>
          <a:p>
            <a:r>
              <a:rPr lang="ru-RU" sz="3200" b="1" dirty="0" err="1"/>
              <a:t>super</a:t>
            </a:r>
            <a:r>
              <a:rPr lang="ru-RU" sz="3200" b="1" dirty="0"/>
              <a:t> </a:t>
            </a:r>
            <a:r>
              <a:rPr lang="ru-RU" sz="3200" b="1" dirty="0" smtClean="0"/>
              <a:t>для </a:t>
            </a:r>
            <a:r>
              <a:rPr lang="ru-RU" sz="3200" b="1" dirty="0" err="1" smtClean="0"/>
              <a:t>виклику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конструкторів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суперкласу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76672"/>
            <a:ext cx="8640960" cy="20162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200" b="1" dirty="0" err="1"/>
              <a:t>suреr</a:t>
            </a:r>
            <a:r>
              <a:rPr lang="ru-RU" sz="2200" dirty="0"/>
              <a:t> (</a:t>
            </a:r>
            <a:r>
              <a:rPr lang="ru-RU" sz="2200" dirty="0" err="1" smtClean="0"/>
              <a:t>список_аргументів</a:t>
            </a:r>
            <a:r>
              <a:rPr lang="ru-RU" sz="2200" dirty="0"/>
              <a:t>);</a:t>
            </a:r>
          </a:p>
          <a:p>
            <a:pPr marL="0" indent="0">
              <a:buNone/>
            </a:pPr>
            <a:r>
              <a:rPr lang="ru-RU" sz="2000" dirty="0"/>
              <a:t>Список </a:t>
            </a:r>
            <a:r>
              <a:rPr lang="ru-RU" sz="2000" dirty="0" err="1"/>
              <a:t>аргументів</a:t>
            </a:r>
            <a:r>
              <a:rPr lang="ru-RU" sz="2000" dirty="0"/>
              <a:t> </a:t>
            </a:r>
            <a:r>
              <a:rPr lang="ru-RU" sz="2000" dirty="0" err="1"/>
              <a:t>визначає</a:t>
            </a:r>
            <a:r>
              <a:rPr lang="ru-RU" sz="2000" dirty="0"/>
              <a:t> </a:t>
            </a:r>
            <a:r>
              <a:rPr lang="ru-RU" sz="2000" dirty="0" err="1"/>
              <a:t>аргументи</a:t>
            </a:r>
            <a:r>
              <a:rPr lang="ru-RU" sz="2000" dirty="0"/>
              <a:t>, </a:t>
            </a:r>
            <a:r>
              <a:rPr lang="ru-RU" sz="2000" dirty="0" err="1"/>
              <a:t>необхідні</a:t>
            </a:r>
            <a:r>
              <a:rPr lang="ru-RU" sz="2000" dirty="0"/>
              <a:t> конструктору в </a:t>
            </a:r>
            <a:r>
              <a:rPr lang="ru-RU" sz="2000" dirty="0" err="1"/>
              <a:t>суперкласі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b="1" dirty="0" err="1" smtClean="0"/>
              <a:t>super</a:t>
            </a:r>
            <a:r>
              <a:rPr lang="ru-RU" sz="2000" b="1" dirty="0" smtClean="0"/>
              <a:t> () </a:t>
            </a:r>
            <a:r>
              <a:rPr lang="ru-RU" sz="2000" dirty="0"/>
              <a:t>повинен бути першим </a:t>
            </a:r>
            <a:r>
              <a:rPr lang="ru-RU" sz="2000" dirty="0" err="1"/>
              <a:t>виконуваним</a:t>
            </a:r>
            <a:r>
              <a:rPr lang="ru-RU" sz="2000" dirty="0"/>
              <a:t> </a:t>
            </a:r>
            <a:r>
              <a:rPr lang="ru-RU" sz="2000" dirty="0" err="1"/>
              <a:t>всередині</a:t>
            </a:r>
            <a:r>
              <a:rPr lang="ru-RU" sz="2000" dirty="0"/>
              <a:t> конструктора </a:t>
            </a:r>
            <a:r>
              <a:rPr lang="ru-RU" sz="2000" dirty="0" err="1"/>
              <a:t>підкласу</a:t>
            </a:r>
            <a:r>
              <a:rPr lang="ru-RU" sz="20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628800"/>
            <a:ext cx="8001088" cy="2677656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>
                <a:solidFill>
                  <a:srgbClr val="00B050"/>
                </a:solidFill>
              </a:rPr>
              <a:t>для </a:t>
            </a:r>
            <a:r>
              <a:rPr lang="ru-RU" i="1" dirty="0" err="1">
                <a:solidFill>
                  <a:srgbClr val="00B050"/>
                </a:solidFill>
              </a:rPr>
              <a:t>ініціалізації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своїх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атрибутів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об'єкта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Вох</a:t>
            </a:r>
            <a:r>
              <a:rPr lang="ru-RU" i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i="1" dirty="0" smtClean="0"/>
              <a:t>class  </a:t>
            </a:r>
            <a:r>
              <a:rPr lang="en-US" i="1" dirty="0" err="1" smtClean="0"/>
              <a:t>BoxWeight</a:t>
            </a:r>
            <a:r>
              <a:rPr lang="en-US" i="1" dirty="0" smtClean="0"/>
              <a:t>  </a:t>
            </a:r>
            <a:r>
              <a:rPr lang="ru-RU" i="1" dirty="0" err="1" smtClean="0"/>
              <a:t>ех</a:t>
            </a:r>
            <a:r>
              <a:rPr lang="en-US" i="1" dirty="0" smtClean="0"/>
              <a:t>t</a:t>
            </a:r>
            <a:r>
              <a:rPr lang="ru-RU" i="1" dirty="0" smtClean="0"/>
              <a:t>е</a:t>
            </a:r>
            <a:r>
              <a:rPr lang="en-US" i="1" dirty="0" err="1" smtClean="0"/>
              <a:t>nds</a:t>
            </a:r>
            <a:r>
              <a:rPr lang="en-US" i="1" dirty="0" smtClean="0"/>
              <a:t> </a:t>
            </a:r>
            <a:r>
              <a:rPr lang="ru-RU" i="1" dirty="0" err="1" smtClean="0"/>
              <a:t>Вох</a:t>
            </a:r>
            <a:r>
              <a:rPr lang="ru-RU" i="1" dirty="0" smtClean="0"/>
              <a:t> { </a:t>
            </a:r>
          </a:p>
          <a:p>
            <a:r>
              <a:rPr lang="en-US" i="1" dirty="0" smtClean="0"/>
              <a:t>        double weight;</a:t>
            </a:r>
            <a:r>
              <a:rPr lang="en-US" i="1" dirty="0" smtClean="0">
                <a:solidFill>
                  <a:srgbClr val="00B050"/>
                </a:solidFill>
              </a:rPr>
              <a:t> // </a:t>
            </a:r>
            <a:r>
              <a:rPr lang="ru-RU" i="1" dirty="0" smtClean="0">
                <a:solidFill>
                  <a:srgbClr val="00B050"/>
                </a:solidFill>
              </a:rPr>
              <a:t>вага </a:t>
            </a:r>
            <a:r>
              <a:rPr lang="ru-RU" i="1" dirty="0" err="1" smtClean="0">
                <a:solidFill>
                  <a:srgbClr val="00B050"/>
                </a:solidFill>
              </a:rPr>
              <a:t>паралелепіпеду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 smtClean="0">
                <a:solidFill>
                  <a:srgbClr val="00B050"/>
                </a:solidFill>
              </a:rPr>
              <a:t>ініціалізація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змінних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width, height </a:t>
            </a:r>
            <a:r>
              <a:rPr lang="ru-RU" i="1" dirty="0" smtClean="0">
                <a:solidFill>
                  <a:srgbClr val="00B050"/>
                </a:solidFill>
              </a:rPr>
              <a:t>и </a:t>
            </a:r>
            <a:r>
              <a:rPr lang="en-US" i="1" dirty="0" smtClean="0">
                <a:solidFill>
                  <a:srgbClr val="00B050"/>
                </a:solidFill>
              </a:rPr>
              <a:t>depth </a:t>
            </a:r>
            <a:r>
              <a:rPr lang="uk-UA" i="1" dirty="0" smtClean="0">
                <a:solidFill>
                  <a:srgbClr val="00B050"/>
                </a:solidFill>
              </a:rPr>
              <a:t>за допомогою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super() </a:t>
            </a:r>
          </a:p>
          <a:p>
            <a:r>
              <a:rPr lang="en-US" i="1" dirty="0" smtClean="0"/>
              <a:t>        </a:t>
            </a:r>
            <a:r>
              <a:rPr lang="en-US" i="1" dirty="0" err="1" smtClean="0"/>
              <a:t>BoxWeight</a:t>
            </a:r>
            <a:r>
              <a:rPr lang="en-US" i="1" dirty="0" smtClean="0"/>
              <a:t>(double </a:t>
            </a:r>
            <a:r>
              <a:rPr lang="en-US" i="1" dirty="0" smtClean="0">
                <a:solidFill>
                  <a:srgbClr val="FF0000"/>
                </a:solidFill>
              </a:rPr>
              <a:t>w</a:t>
            </a:r>
            <a:r>
              <a:rPr lang="en-US" i="1" dirty="0" smtClean="0"/>
              <a:t>, double </a:t>
            </a:r>
            <a:r>
              <a:rPr lang="en-US" i="1" dirty="0" smtClean="0">
                <a:solidFill>
                  <a:srgbClr val="FF0000"/>
                </a:solidFill>
              </a:rPr>
              <a:t>h</a:t>
            </a:r>
            <a:r>
              <a:rPr lang="en-US" i="1" dirty="0" smtClean="0"/>
              <a:t>, double 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i="1" dirty="0" smtClean="0"/>
              <a:t>, double </a:t>
            </a:r>
            <a:r>
              <a:rPr lang="en-US" b="1" i="1" dirty="0" smtClean="0"/>
              <a:t>m</a:t>
            </a:r>
            <a:r>
              <a:rPr lang="en-US" i="1" dirty="0" smtClean="0"/>
              <a:t>) { </a:t>
            </a:r>
          </a:p>
          <a:p>
            <a:r>
              <a:rPr lang="en-US" i="1" dirty="0" smtClean="0"/>
              <a:t>	</a:t>
            </a:r>
            <a:r>
              <a:rPr lang="en-US" sz="2400" b="1" i="1" dirty="0" smtClean="0">
                <a:solidFill>
                  <a:srgbClr val="FF0000"/>
                </a:solidFill>
              </a:rPr>
              <a:t>super</a:t>
            </a:r>
            <a:r>
              <a:rPr lang="en-US" i="1" dirty="0" smtClean="0">
                <a:solidFill>
                  <a:srgbClr val="FF0000"/>
                </a:solidFill>
              </a:rPr>
              <a:t>(w, h, d);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 smtClean="0">
                <a:solidFill>
                  <a:srgbClr val="00B050"/>
                </a:solidFill>
              </a:rPr>
              <a:t>виклик</a:t>
            </a:r>
            <a:r>
              <a:rPr lang="ru-RU" i="1" dirty="0" smtClean="0">
                <a:solidFill>
                  <a:srgbClr val="00B050"/>
                </a:solidFill>
              </a:rPr>
              <a:t> конструктору </a:t>
            </a:r>
            <a:r>
              <a:rPr lang="ru-RU" i="1" dirty="0" err="1" smtClean="0">
                <a:solidFill>
                  <a:srgbClr val="00B050"/>
                </a:solidFill>
              </a:rPr>
              <a:t>суперкласу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i="1" dirty="0" smtClean="0"/>
              <a:t>	weight = </a:t>
            </a:r>
            <a:r>
              <a:rPr lang="en-US" b="1" i="1" dirty="0" smtClean="0"/>
              <a:t>m</a:t>
            </a:r>
            <a:r>
              <a:rPr lang="en-US" i="1" dirty="0" smtClean="0"/>
              <a:t>; </a:t>
            </a:r>
            <a:endParaRPr lang="ru-RU" i="1" dirty="0" smtClean="0"/>
          </a:p>
          <a:p>
            <a:r>
              <a:rPr lang="en-US" i="1" dirty="0" smtClean="0"/>
              <a:t>         }</a:t>
            </a:r>
          </a:p>
          <a:p>
            <a:r>
              <a:rPr lang="en-US" i="1" dirty="0" smtClean="0"/>
              <a:t>}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4293096"/>
            <a:ext cx="8964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super () </a:t>
            </a:r>
            <a:r>
              <a:rPr lang="ru-RU" sz="2000" dirty="0"/>
              <a:t>з </a:t>
            </a:r>
            <a:r>
              <a:rPr lang="ru-RU" sz="2000" dirty="0" err="1"/>
              <a:t>арг</a:t>
            </a:r>
            <a:r>
              <a:rPr lang="en-US" sz="2000" dirty="0"/>
              <a:t>y</a:t>
            </a:r>
            <a:r>
              <a:rPr lang="ru-RU" sz="2000" dirty="0" smtClean="0"/>
              <a:t>ментами </a:t>
            </a:r>
            <a:r>
              <a:rPr lang="en-US" sz="2000" b="1" dirty="0"/>
              <a:t>w</a:t>
            </a:r>
            <a:r>
              <a:rPr lang="en-US" sz="2000" dirty="0"/>
              <a:t>,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uk-UA" sz="2000" dirty="0" smtClean="0"/>
              <a:t>та</a:t>
            </a:r>
            <a:r>
              <a:rPr lang="ru-RU" sz="2000" dirty="0" smtClean="0"/>
              <a:t> </a:t>
            </a:r>
            <a:r>
              <a:rPr lang="en-US" sz="2000" b="1" dirty="0"/>
              <a:t>d</a:t>
            </a:r>
            <a:r>
              <a:rPr lang="en-US" sz="2000" dirty="0"/>
              <a:t> - </a:t>
            </a:r>
            <a:r>
              <a:rPr lang="ru-RU" sz="2000" dirty="0"/>
              <a:t>приводить до </a:t>
            </a:r>
            <a:r>
              <a:rPr lang="ru-RU" sz="2000" dirty="0" err="1"/>
              <a:t>виклику</a:t>
            </a:r>
            <a:r>
              <a:rPr lang="ru-RU" sz="2000" dirty="0"/>
              <a:t> конструктора </a:t>
            </a:r>
            <a:r>
              <a:rPr lang="ru-RU" sz="2000" b="1" dirty="0" err="1"/>
              <a:t>Вох</a:t>
            </a:r>
            <a:r>
              <a:rPr lang="ru-RU" sz="2000" b="1" dirty="0"/>
              <a:t> (),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ініціалізує</a:t>
            </a:r>
            <a:r>
              <a:rPr lang="ru-RU" sz="2000" dirty="0"/>
              <a:t> </a:t>
            </a:r>
            <a:r>
              <a:rPr lang="en-US" sz="2000" b="1" dirty="0"/>
              <a:t>width</a:t>
            </a:r>
            <a:r>
              <a:rPr lang="en-US" sz="2000" dirty="0"/>
              <a:t>, </a:t>
            </a:r>
            <a:r>
              <a:rPr lang="en-US" sz="2000" b="1" dirty="0"/>
              <a:t>height</a:t>
            </a:r>
            <a:r>
              <a:rPr lang="en-US" sz="2000" dirty="0"/>
              <a:t> </a:t>
            </a:r>
            <a:r>
              <a:rPr lang="ru-RU" sz="2000" dirty="0" smtClean="0"/>
              <a:t>та </a:t>
            </a:r>
            <a:r>
              <a:rPr lang="en-US" sz="2000" b="1" dirty="0" smtClean="0"/>
              <a:t>depth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 err="1"/>
              <a:t>Тепер</a:t>
            </a:r>
            <a:r>
              <a:rPr lang="ru-RU" sz="2000" dirty="0"/>
              <a:t> </a:t>
            </a:r>
            <a:r>
              <a:rPr lang="ru-RU" sz="2000" dirty="0" err="1"/>
              <a:t>клас</a:t>
            </a:r>
            <a:r>
              <a:rPr lang="ru-RU" sz="2000" dirty="0"/>
              <a:t> </a:t>
            </a:r>
            <a:r>
              <a:rPr lang="en-US" sz="2000" b="1" dirty="0" err="1"/>
              <a:t>BoxWeight</a:t>
            </a:r>
            <a:r>
              <a:rPr lang="en-US" sz="2000" dirty="0"/>
              <a:t> </a:t>
            </a:r>
            <a:r>
              <a:rPr lang="ru-RU" sz="2000" dirty="0"/>
              <a:t>НЕ </a:t>
            </a:r>
            <a:r>
              <a:rPr lang="ru-RU" sz="2000" dirty="0" err="1" smtClean="0"/>
              <a:t>ініціалізує</a:t>
            </a:r>
            <a:r>
              <a:rPr lang="ru-RU" sz="2000" dirty="0" smtClean="0"/>
              <a:t> </a:t>
            </a:r>
            <a:r>
              <a:rPr lang="ru-RU" sz="2000" dirty="0" err="1"/>
              <a:t>ці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самостійно</a:t>
            </a:r>
            <a:r>
              <a:rPr lang="ru-RU" sz="2000" dirty="0"/>
              <a:t>. </a:t>
            </a:r>
            <a:r>
              <a:rPr lang="ru-RU" sz="2000" dirty="0" err="1"/>
              <a:t>Йому</a:t>
            </a:r>
            <a:r>
              <a:rPr lang="ru-RU" sz="2000" dirty="0"/>
              <a:t> </a:t>
            </a:r>
            <a:r>
              <a:rPr lang="ru-RU" sz="2000" dirty="0" err="1"/>
              <a:t>потрібно</a:t>
            </a:r>
            <a:r>
              <a:rPr lang="ru-RU" sz="2000" dirty="0"/>
              <a:t> </a:t>
            </a:r>
            <a:r>
              <a:rPr lang="ru-RU" sz="2000" dirty="0" err="1"/>
              <a:t>форматувати</a:t>
            </a:r>
            <a:r>
              <a:rPr lang="ru-RU" sz="2000" dirty="0"/>
              <a:t> </a:t>
            </a:r>
            <a:r>
              <a:rPr lang="ru-RU" sz="2000" dirty="0" err="1"/>
              <a:t>тільки</a:t>
            </a:r>
            <a:r>
              <a:rPr lang="ru-RU" sz="2000" dirty="0"/>
              <a:t> </a:t>
            </a:r>
            <a:r>
              <a:rPr lang="ru-RU" sz="2000" dirty="0" err="1"/>
              <a:t>своє</a:t>
            </a:r>
            <a:r>
              <a:rPr lang="ru-RU" sz="2000" dirty="0"/>
              <a:t> </a:t>
            </a:r>
            <a:r>
              <a:rPr lang="ru-RU" sz="2000" dirty="0" err="1"/>
              <a:t>унікальне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en-US" sz="2000" b="1" dirty="0"/>
              <a:t>weight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ru-RU" sz="2000" dirty="0"/>
              <a:t>В </a:t>
            </a:r>
            <a:r>
              <a:rPr lang="ru-RU" sz="2000" dirty="0" err="1"/>
              <a:t>результаті</a:t>
            </a:r>
            <a:r>
              <a:rPr lang="ru-RU" sz="2000" dirty="0"/>
              <a:t> </a:t>
            </a:r>
            <a:r>
              <a:rPr lang="ru-RU" sz="2000" dirty="0" err="1"/>
              <a:t>ці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залишатися</a:t>
            </a:r>
            <a:r>
              <a:rPr lang="ru-RU" sz="2000" dirty="0"/>
              <a:t> </a:t>
            </a:r>
            <a:r>
              <a:rPr lang="ru-RU" sz="2000" dirty="0" err="1"/>
              <a:t>приватними</a:t>
            </a:r>
            <a:r>
              <a:rPr lang="ru-RU" sz="2000" dirty="0"/>
              <a:t> </a:t>
            </a:r>
            <a:r>
              <a:rPr lang="ru-RU" sz="2000" dirty="0" err="1"/>
              <a:t>значеннями</a:t>
            </a:r>
            <a:r>
              <a:rPr lang="ru-RU" sz="2000" dirty="0"/>
              <a:t> </a:t>
            </a:r>
            <a:r>
              <a:rPr lang="ru-RU" sz="2000" dirty="0" err="1"/>
              <a:t>класу</a:t>
            </a:r>
            <a:r>
              <a:rPr lang="ru-RU" sz="2000" dirty="0"/>
              <a:t> </a:t>
            </a:r>
            <a:r>
              <a:rPr lang="ru-RU" sz="2000" dirty="0" err="1"/>
              <a:t>Вох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7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2405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Перевизначення</a:t>
            </a:r>
            <a:r>
              <a:rPr lang="ru-RU" dirty="0" smtClean="0"/>
              <a:t> </a:t>
            </a:r>
            <a:r>
              <a:rPr lang="ru-RU" dirty="0" err="1"/>
              <a:t>методів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76673"/>
            <a:ext cx="8352928" cy="12241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i="1" dirty="0" err="1"/>
              <a:t>Якщо</a:t>
            </a:r>
            <a:r>
              <a:rPr lang="ru-RU" i="1" dirty="0"/>
              <a:t> в </a:t>
            </a:r>
            <a:r>
              <a:rPr lang="ru-RU" i="1" dirty="0" err="1"/>
              <a:t>ієрархії</a:t>
            </a:r>
            <a:r>
              <a:rPr lang="ru-RU" i="1" dirty="0"/>
              <a:t> </a:t>
            </a:r>
            <a:r>
              <a:rPr lang="ru-RU" i="1" dirty="0" err="1"/>
              <a:t>класів</a:t>
            </a:r>
            <a:r>
              <a:rPr lang="ru-RU" i="1" dirty="0"/>
              <a:t> </a:t>
            </a:r>
            <a:r>
              <a:rPr lang="ru-RU" i="1" dirty="0" err="1"/>
              <a:t>ім'я</a:t>
            </a:r>
            <a:r>
              <a:rPr lang="ru-RU" i="1" dirty="0"/>
              <a:t> і сигнатура типу методу </a:t>
            </a:r>
            <a:r>
              <a:rPr lang="ru-RU" i="1" dirty="0" err="1"/>
              <a:t>підкласу</a:t>
            </a:r>
            <a:r>
              <a:rPr lang="ru-RU" i="1" dirty="0"/>
              <a:t> </a:t>
            </a:r>
            <a:r>
              <a:rPr lang="ru-RU" i="1" dirty="0" err="1"/>
              <a:t>збігається</a:t>
            </a:r>
            <a:r>
              <a:rPr lang="ru-RU" i="1" dirty="0"/>
              <a:t> з атрибутами методу </a:t>
            </a:r>
            <a:r>
              <a:rPr lang="ru-RU" i="1" dirty="0" err="1"/>
              <a:t>суперкласу</a:t>
            </a:r>
            <a:r>
              <a:rPr lang="ru-RU" i="1" dirty="0"/>
              <a:t>, </a:t>
            </a:r>
            <a:r>
              <a:rPr lang="ru-RU" i="1" dirty="0" err="1"/>
              <a:t>кажуть</a:t>
            </a:r>
            <a:r>
              <a:rPr lang="ru-RU" i="1" dirty="0"/>
              <a:t>, </a:t>
            </a:r>
            <a:r>
              <a:rPr lang="ru-RU" i="1" dirty="0" err="1"/>
              <a:t>що</a:t>
            </a:r>
            <a:r>
              <a:rPr lang="ru-RU" i="1" dirty="0"/>
              <a:t> метод </a:t>
            </a:r>
            <a:r>
              <a:rPr lang="ru-RU" i="1" dirty="0" err="1"/>
              <a:t>підкласу</a:t>
            </a:r>
            <a:r>
              <a:rPr lang="ru-RU" i="1" dirty="0"/>
              <a:t> </a:t>
            </a:r>
            <a:r>
              <a:rPr lang="ru-RU" i="1" dirty="0" err="1" smtClean="0"/>
              <a:t>перевизначає</a:t>
            </a:r>
            <a:r>
              <a:rPr lang="ru-RU" i="1" dirty="0" smtClean="0"/>
              <a:t> </a:t>
            </a:r>
            <a:r>
              <a:rPr lang="ru-RU" i="1" dirty="0"/>
              <a:t>метод </a:t>
            </a:r>
            <a:r>
              <a:rPr lang="ru-RU" i="1" dirty="0" err="1"/>
              <a:t>суперкласу</a:t>
            </a:r>
            <a:r>
              <a:rPr lang="ru-RU" i="1" dirty="0"/>
              <a:t>. </a:t>
            </a:r>
            <a:r>
              <a:rPr lang="ru-RU" i="1" dirty="0" err="1"/>
              <a:t>Ще</a:t>
            </a:r>
            <a:r>
              <a:rPr lang="ru-RU" i="1" dirty="0"/>
              <a:t> одна форма </a:t>
            </a:r>
            <a:r>
              <a:rPr lang="ru-RU" i="1" dirty="0" err="1">
                <a:solidFill>
                  <a:srgbClr val="FF0000"/>
                </a:solidFill>
              </a:rPr>
              <a:t>поліморфізму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857013"/>
            <a:ext cx="4929222" cy="452431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ru-RU" dirty="0" smtClean="0"/>
              <a:t>В </a:t>
            </a:r>
            <a:r>
              <a:rPr lang="en-US" dirty="0" smtClean="0"/>
              <a:t>extends </a:t>
            </a:r>
            <a:r>
              <a:rPr lang="ru-RU" dirty="0" smtClean="0"/>
              <a:t>А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k; </a:t>
            </a:r>
          </a:p>
          <a:p>
            <a:r>
              <a:rPr lang="en-US" dirty="0" smtClean="0"/>
              <a:t>    B(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а,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  <a:r>
              <a:rPr lang="ru-RU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с) { </a:t>
            </a:r>
          </a:p>
          <a:p>
            <a:r>
              <a:rPr lang="en-US" dirty="0" smtClean="0"/>
              <a:t>        super (</a:t>
            </a:r>
            <a:r>
              <a:rPr lang="ru-RU" dirty="0" smtClean="0"/>
              <a:t>а, </a:t>
            </a:r>
            <a:r>
              <a:rPr lang="en-US" dirty="0" smtClean="0"/>
              <a:t>b</a:t>
            </a:r>
            <a:r>
              <a:rPr lang="ru-RU" dirty="0" smtClean="0"/>
              <a:t>); </a:t>
            </a:r>
            <a:r>
              <a:rPr lang="en-US" sz="1600" i="1" dirty="0" smtClean="0">
                <a:solidFill>
                  <a:srgbClr val="00B050"/>
                </a:solidFill>
              </a:rPr>
              <a:t>//</a:t>
            </a:r>
            <a:r>
              <a:rPr lang="ru-RU" sz="1600" i="1" dirty="0" err="1" smtClean="0">
                <a:solidFill>
                  <a:srgbClr val="00B050"/>
                </a:solidFill>
              </a:rPr>
              <a:t>виклик</a:t>
            </a:r>
            <a:r>
              <a:rPr lang="ru-RU" sz="1600" i="1" dirty="0" smtClean="0">
                <a:solidFill>
                  <a:srgbClr val="00B050"/>
                </a:solidFill>
              </a:rPr>
              <a:t> </a:t>
            </a:r>
            <a:r>
              <a:rPr lang="ru-RU" sz="1600" i="1" dirty="0" err="1" smtClean="0">
                <a:solidFill>
                  <a:srgbClr val="00B050"/>
                </a:solidFill>
              </a:rPr>
              <a:t>конструтору</a:t>
            </a:r>
            <a:r>
              <a:rPr lang="ru-RU" sz="1600" i="1" dirty="0" smtClean="0">
                <a:solidFill>
                  <a:srgbClr val="00B050"/>
                </a:solidFill>
              </a:rPr>
              <a:t> </a:t>
            </a:r>
            <a:r>
              <a:rPr lang="ru-RU" sz="1600" i="1" dirty="0" err="1" smtClean="0">
                <a:solidFill>
                  <a:srgbClr val="00B050"/>
                </a:solidFill>
              </a:rPr>
              <a:t>суперкласу</a:t>
            </a:r>
            <a:endParaRPr lang="ru-RU" sz="1600" i="1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        </a:t>
            </a:r>
            <a:r>
              <a:rPr lang="en-US" dirty="0" smtClean="0"/>
              <a:t>k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с; </a:t>
            </a:r>
          </a:p>
          <a:p>
            <a:r>
              <a:rPr lang="ru-RU" dirty="0" smtClean="0"/>
              <a:t>}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//</a:t>
            </a:r>
            <a:r>
              <a:rPr lang="ru-RU" i="1" dirty="0" err="1" smtClean="0">
                <a:solidFill>
                  <a:srgbClr val="00B050"/>
                </a:solidFill>
              </a:rPr>
              <a:t>перевизначає</a:t>
            </a:r>
            <a:r>
              <a:rPr lang="ru-RU" i="1" dirty="0" smtClean="0">
                <a:solidFill>
                  <a:srgbClr val="00B050"/>
                </a:solidFill>
              </a:rPr>
              <a:t> метод </a:t>
            </a:r>
            <a:r>
              <a:rPr lang="en-US" i="1" dirty="0" smtClean="0">
                <a:solidFill>
                  <a:srgbClr val="00B050"/>
                </a:solidFill>
              </a:rPr>
              <a:t>show() </a:t>
            </a:r>
            <a:r>
              <a:rPr lang="ru-RU" i="1" dirty="0" err="1" smtClean="0">
                <a:solidFill>
                  <a:srgbClr val="00B050"/>
                </a:solidFill>
              </a:rPr>
              <a:t>класу</a:t>
            </a:r>
            <a:r>
              <a:rPr lang="ru-RU" i="1" dirty="0" smtClean="0">
                <a:solidFill>
                  <a:srgbClr val="00B050"/>
                </a:solidFill>
              </a:rPr>
              <a:t> А 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void show () { 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("k: "+ k);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class  Override { </a:t>
            </a:r>
          </a:p>
          <a:p>
            <a:r>
              <a:rPr lang="en-US" dirty="0" smtClean="0"/>
              <a:t>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r>
              <a:rPr lang="en-US" dirty="0" smtClean="0"/>
              <a:t>          </a:t>
            </a:r>
            <a:r>
              <a:rPr lang="ru-RU" dirty="0" smtClean="0"/>
              <a:t>В </a:t>
            </a:r>
            <a:r>
              <a:rPr lang="en-US" dirty="0" err="1" smtClean="0"/>
              <a:t>subOb</a:t>
            </a:r>
            <a:r>
              <a:rPr lang="en-US" dirty="0" smtClean="0"/>
              <a:t> = new B(1, 2, 3);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subOb.show</a:t>
            </a:r>
            <a:r>
              <a:rPr lang="en-US" dirty="0" smtClean="0"/>
              <a:t>();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метод </a:t>
            </a:r>
            <a:r>
              <a:rPr lang="en-US" i="1" dirty="0" smtClean="0">
                <a:solidFill>
                  <a:srgbClr val="00B050"/>
                </a:solidFill>
              </a:rPr>
              <a:t>show() </a:t>
            </a:r>
            <a:r>
              <a:rPr lang="ru-RU" i="1" dirty="0" err="1" smtClean="0">
                <a:solidFill>
                  <a:srgbClr val="00B050"/>
                </a:solidFill>
              </a:rPr>
              <a:t>класу</a:t>
            </a:r>
            <a:r>
              <a:rPr lang="ru-RU" i="1" dirty="0" smtClean="0">
                <a:solidFill>
                  <a:srgbClr val="00B050"/>
                </a:solidFill>
              </a:rPr>
              <a:t> В</a:t>
            </a:r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   </a:t>
            </a:r>
            <a:r>
              <a:rPr lang="en-US" i="1" dirty="0" smtClean="0">
                <a:solidFill>
                  <a:srgbClr val="00B050"/>
                </a:solidFill>
              </a:rPr>
              <a:t>/*k:  3*/</a:t>
            </a:r>
            <a:endParaRPr lang="ru-RU" i="1" dirty="0" smtClean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3504" y="2387289"/>
            <a:ext cx="3929090" cy="3970318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class A </a:t>
            </a:r>
          </a:p>
          <a:p>
            <a:r>
              <a:rPr lang="en-US" dirty="0" smtClean="0"/>
              <a:t>{ </a:t>
            </a:r>
          </a:p>
          <a:p>
            <a:r>
              <a:rPr lang="uk-UA" dirty="0" smtClean="0"/>
              <a:t>  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uk-UA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 j; </a:t>
            </a:r>
          </a:p>
          <a:p>
            <a:r>
              <a:rPr lang="uk-UA" dirty="0" smtClean="0"/>
              <a:t>   </a:t>
            </a:r>
            <a:r>
              <a:rPr lang="en-US" dirty="0" smtClean="0"/>
              <a:t>  A(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а, 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  <a:r>
              <a:rPr lang="ru-RU" dirty="0" smtClean="0"/>
              <a:t>) 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ru-RU" dirty="0" smtClean="0"/>
              <a:t>{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ru-RU" dirty="0" smtClean="0"/>
              <a:t>а; </a:t>
            </a:r>
          </a:p>
          <a:p>
            <a:r>
              <a:rPr lang="en-US" dirty="0" smtClean="0"/>
              <a:t>	j = b</a:t>
            </a:r>
            <a:r>
              <a:rPr lang="ru-RU" dirty="0" smtClean="0"/>
              <a:t>; </a:t>
            </a:r>
            <a:endParaRPr lang="en-US" dirty="0" smtClean="0"/>
          </a:p>
          <a:p>
            <a:r>
              <a:rPr lang="en-US" dirty="0" smtClean="0"/>
              <a:t>      }</a:t>
            </a:r>
          </a:p>
          <a:p>
            <a:endParaRPr lang="en-US" dirty="0" smtClean="0"/>
          </a:p>
          <a:p>
            <a:r>
              <a:rPr lang="en-US" dirty="0" smtClean="0"/>
              <a:t>     void show ()</a:t>
            </a:r>
          </a:p>
          <a:p>
            <a:r>
              <a:rPr lang="en-US" dirty="0" smtClean="0"/>
              <a:t>     {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j: "+ </a:t>
            </a:r>
            <a:r>
              <a:rPr lang="en-US" dirty="0" err="1" smtClean="0"/>
              <a:t>i</a:t>
            </a:r>
            <a:r>
              <a:rPr lang="en-US" dirty="0" smtClean="0"/>
              <a:t> +" "+j);</a:t>
            </a:r>
          </a:p>
          <a:p>
            <a:r>
              <a:rPr lang="en-US" dirty="0" smtClean="0"/>
              <a:t>     }</a:t>
            </a:r>
            <a:endParaRPr lang="ru-RU" dirty="0" smtClean="0"/>
          </a:p>
          <a:p>
            <a:r>
              <a:rPr lang="ru-RU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004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2405"/>
            <a:ext cx="8517632" cy="732299"/>
          </a:xfrm>
        </p:spPr>
        <p:txBody>
          <a:bodyPr>
            <a:noAutofit/>
          </a:bodyPr>
          <a:lstStyle/>
          <a:p>
            <a:r>
              <a:rPr lang="uk-UA" sz="3200" dirty="0" smtClean="0"/>
              <a:t>Тема: </a:t>
            </a:r>
            <a:r>
              <a:rPr lang="ru-RU" sz="3200" dirty="0" err="1"/>
              <a:t>Об'єктно-орієнтоване</a:t>
            </a:r>
            <a:r>
              <a:rPr lang="ru-RU" sz="3200" dirty="0"/>
              <a:t> </a:t>
            </a:r>
            <a:r>
              <a:rPr lang="ru-RU" sz="3200" dirty="0" err="1"/>
              <a:t>програмування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План:</a:t>
            </a:r>
          </a:p>
          <a:p>
            <a:pPr>
              <a:buFontTx/>
              <a:buChar char="-"/>
            </a:pPr>
            <a:r>
              <a:rPr lang="uk-UA" dirty="0"/>
              <a:t>к</a:t>
            </a:r>
            <a:r>
              <a:rPr lang="uk-UA" dirty="0" smtClean="0"/>
              <a:t>ороткий огляд минулої лекції</a:t>
            </a:r>
            <a:r>
              <a:rPr lang="uk-UA" dirty="0" smtClean="0"/>
              <a:t>;</a:t>
            </a:r>
          </a:p>
          <a:p>
            <a:pPr>
              <a:buFontTx/>
              <a:buChar char="-"/>
            </a:pPr>
            <a:r>
              <a:rPr lang="uk-UA" dirty="0" smtClean="0"/>
              <a:t>принципи ООП (інкапсуляція, поліморфізм, спадкування);</a:t>
            </a:r>
          </a:p>
          <a:p>
            <a:pPr>
              <a:buFontTx/>
              <a:buChar char="-"/>
            </a:pPr>
            <a:r>
              <a:rPr lang="en-US" dirty="0"/>
              <a:t>SOLID </a:t>
            </a:r>
            <a:r>
              <a:rPr lang="uk-UA" dirty="0"/>
              <a:t>п</a:t>
            </a:r>
            <a:r>
              <a:rPr lang="ru-RU" dirty="0" err="1"/>
              <a:t>ринципи</a:t>
            </a:r>
            <a:r>
              <a:rPr lang="ru-RU" dirty="0"/>
              <a:t> </a:t>
            </a:r>
            <a:r>
              <a:rPr lang="ru-RU" dirty="0" smtClean="0"/>
              <a:t>ООП;</a:t>
            </a:r>
          </a:p>
          <a:p>
            <a:pPr>
              <a:buFontTx/>
              <a:buChar char="-"/>
            </a:pPr>
            <a:r>
              <a:rPr lang="ru-RU" dirty="0" err="1" smtClean="0"/>
              <a:t>керування</a:t>
            </a:r>
            <a:r>
              <a:rPr lang="ru-RU" dirty="0" smtClean="0"/>
              <a:t> доступом</a:t>
            </a:r>
          </a:p>
          <a:p>
            <a:pPr>
              <a:buFontTx/>
              <a:buChar char="-"/>
            </a:pPr>
            <a:r>
              <a:rPr lang="uk-UA" dirty="0" smtClean="0"/>
              <a:t>модифікатори: </a:t>
            </a:r>
            <a:r>
              <a:rPr lang="en-US" dirty="0" smtClean="0"/>
              <a:t>static</a:t>
            </a:r>
            <a:r>
              <a:rPr lang="uk-UA" dirty="0" smtClean="0"/>
              <a:t>, </a:t>
            </a:r>
            <a:r>
              <a:rPr lang="en-US" dirty="0" smtClean="0"/>
              <a:t> final, </a:t>
            </a:r>
            <a:r>
              <a:rPr lang="ru-RU" dirty="0" err="1" smtClean="0"/>
              <a:t>abstract</a:t>
            </a:r>
            <a:r>
              <a:rPr lang="en-US" dirty="0" smtClean="0"/>
              <a:t>, interface;</a:t>
            </a:r>
          </a:p>
          <a:p>
            <a:pPr>
              <a:buFontTx/>
              <a:buChar char="-"/>
            </a:pPr>
            <a:r>
              <a:rPr lang="en-US" dirty="0" smtClean="0"/>
              <a:t>o</a:t>
            </a:r>
            <a:r>
              <a:rPr lang="ru-RU" dirty="0" err="1" smtClean="0"/>
              <a:t>рабка</a:t>
            </a:r>
            <a:r>
              <a:rPr lang="ru-RU" dirty="0" smtClean="0"/>
              <a:t> </a:t>
            </a:r>
            <a:r>
              <a:rPr lang="ru-RU" dirty="0" err="1"/>
              <a:t>виключень</a:t>
            </a:r>
            <a:r>
              <a:rPr lang="ru-RU" dirty="0"/>
              <a:t>  </a:t>
            </a:r>
            <a:r>
              <a:rPr lang="en-US" dirty="0"/>
              <a:t>Exception </a:t>
            </a:r>
            <a:endParaRPr lang="uk-UA" dirty="0" smtClean="0"/>
          </a:p>
          <a:p>
            <a:pPr>
              <a:buFontTx/>
              <a:buChar char="-"/>
            </a:pPr>
            <a:endParaRPr lang="uk-UA" dirty="0" smtClean="0"/>
          </a:p>
          <a:p>
            <a:pPr>
              <a:buFontTx/>
              <a:buChar char="-"/>
            </a:pPr>
            <a:endParaRPr lang="uk-UA" dirty="0" smtClean="0"/>
          </a:p>
          <a:p>
            <a:pPr>
              <a:buFontTx/>
              <a:buChar char="-"/>
            </a:pPr>
            <a:endParaRPr lang="uk-UA" dirty="0" smtClean="0"/>
          </a:p>
          <a:p>
            <a:pPr>
              <a:buFontTx/>
              <a:buChar char="-"/>
            </a:pPr>
            <a:endParaRPr lang="uk-UA" dirty="0" smtClean="0"/>
          </a:p>
          <a:p>
            <a:pPr marL="342900" lvl="2" indent="-342900">
              <a:buFontTx/>
              <a:buChar char="-"/>
            </a:pPr>
            <a:endParaRPr lang="uk-UA" sz="3200" dirty="0"/>
          </a:p>
          <a:p>
            <a:pPr marL="342900" lvl="2" indent="-342900"/>
            <a:endParaRPr lang="uk-UA" dirty="0" smtClean="0"/>
          </a:p>
          <a:p>
            <a:pPr lvl="2"/>
            <a:endParaRPr lang="uk-UA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3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Завдання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Є </a:t>
            </a:r>
            <a:r>
              <a:rPr lang="ru-RU" dirty="0" err="1"/>
              <a:t>відносини</a:t>
            </a:r>
            <a:r>
              <a:rPr lang="ru-RU" dirty="0"/>
              <a:t> </a:t>
            </a:r>
            <a:r>
              <a:rPr lang="ru-RU" dirty="0" err="1"/>
              <a:t>спадкування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птах (</a:t>
            </a:r>
            <a:r>
              <a:rPr lang="en-US" b="1" dirty="0"/>
              <a:t>Bird</a:t>
            </a:r>
            <a:r>
              <a:rPr lang="en-US" dirty="0"/>
              <a:t>) - </a:t>
            </a:r>
            <a:r>
              <a:rPr lang="ru-RU" dirty="0" err="1"/>
              <a:t>суперклас</a:t>
            </a:r>
            <a:r>
              <a:rPr lang="ru-RU" dirty="0"/>
              <a:t>,</a:t>
            </a:r>
          </a:p>
          <a:p>
            <a:pPr marL="0" indent="0">
              <a:buNone/>
            </a:pPr>
            <a:r>
              <a:rPr lang="ru-RU" dirty="0"/>
              <a:t>орел (</a:t>
            </a:r>
            <a:r>
              <a:rPr lang="en-US" b="1" dirty="0"/>
              <a:t>Eagle</a:t>
            </a:r>
            <a:r>
              <a:rPr lang="en-US" dirty="0"/>
              <a:t>) </a:t>
            </a:r>
            <a:r>
              <a:rPr lang="ru-RU" dirty="0"/>
              <a:t>і качка (</a:t>
            </a:r>
            <a:r>
              <a:rPr lang="en-US" b="1" dirty="0"/>
              <a:t>Duck</a:t>
            </a:r>
            <a:r>
              <a:rPr lang="en-US" dirty="0"/>
              <a:t>) - </a:t>
            </a:r>
            <a:r>
              <a:rPr lang="ru-RU" dirty="0" err="1"/>
              <a:t>підкласи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Bird</a:t>
            </a:r>
            <a:r>
              <a:rPr lang="en-US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en-US" b="1" dirty="0" smtClean="0"/>
              <a:t>Eat</a:t>
            </a:r>
            <a:r>
              <a:rPr lang="en-US" dirty="0" smtClean="0"/>
              <a:t>() </a:t>
            </a:r>
            <a:r>
              <a:rPr lang="en-US" dirty="0"/>
              <a:t>- </a:t>
            </a:r>
            <a:r>
              <a:rPr lang="ru-RU" dirty="0" err="1"/>
              <a:t>харчуватися</a:t>
            </a:r>
            <a:r>
              <a:rPr lang="ru-RU" dirty="0"/>
              <a:t> і </a:t>
            </a:r>
            <a:r>
              <a:rPr lang="en-US" b="1" dirty="0" smtClean="0"/>
              <a:t>Move</a:t>
            </a:r>
            <a:r>
              <a:rPr lang="en-US" dirty="0" smtClean="0"/>
              <a:t>() </a:t>
            </a:r>
            <a:r>
              <a:rPr lang="en-US" dirty="0"/>
              <a:t>- </a:t>
            </a:r>
            <a:r>
              <a:rPr lang="ru-RU" dirty="0" err="1"/>
              <a:t>рухатися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Кожен</a:t>
            </a:r>
            <a:r>
              <a:rPr lang="ru-RU" dirty="0"/>
              <a:t> з </a:t>
            </a:r>
            <a:r>
              <a:rPr lang="ru-RU" dirty="0" err="1"/>
              <a:t>підкласів</a:t>
            </a:r>
            <a:r>
              <a:rPr lang="ru-RU" dirty="0"/>
              <a:t> </a:t>
            </a:r>
            <a:r>
              <a:rPr lang="ru-RU" dirty="0" err="1" smtClean="0"/>
              <a:t>перевизначає</a:t>
            </a:r>
            <a:r>
              <a:rPr lang="ru-RU" dirty="0" smtClean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en-US" b="1" dirty="0" smtClean="0"/>
              <a:t>Eat</a:t>
            </a:r>
            <a:r>
              <a:rPr lang="en-US" dirty="0" smtClean="0"/>
              <a:t>(), </a:t>
            </a:r>
            <a:r>
              <a:rPr lang="en-US" b="1" dirty="0" smtClean="0"/>
              <a:t>Move</a:t>
            </a:r>
            <a:r>
              <a:rPr lang="en-US" dirty="0" smtClean="0"/>
              <a:t>() </a:t>
            </a:r>
            <a:r>
              <a:rPr lang="ru-RU" dirty="0" err="1"/>
              <a:t>суперкласу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принцип </a:t>
            </a:r>
            <a:r>
              <a:rPr lang="ru-RU" dirty="0" err="1"/>
              <a:t>поліморфізму</a:t>
            </a:r>
            <a:r>
              <a:rPr lang="ru-RU" dirty="0"/>
              <a:t> для </a:t>
            </a:r>
            <a:r>
              <a:rPr lang="ru-RU" dirty="0" err="1"/>
              <a:t>виведення</a:t>
            </a:r>
            <a:r>
              <a:rPr lang="ru-RU" dirty="0"/>
              <a:t> </a:t>
            </a:r>
            <a:r>
              <a:rPr lang="ru-RU" dirty="0" err="1"/>
              <a:t>текстових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руху</a:t>
            </a:r>
            <a:r>
              <a:rPr lang="ru-RU" dirty="0"/>
              <a:t> і </a:t>
            </a:r>
            <a:r>
              <a:rPr lang="ru-RU" dirty="0" err="1"/>
              <a:t>харчування</a:t>
            </a:r>
            <a:r>
              <a:rPr lang="ru-RU" dirty="0"/>
              <a:t> орла і качки.</a:t>
            </a:r>
          </a:p>
        </p:txBody>
      </p:sp>
    </p:spTree>
    <p:extLst>
      <p:ext uri="{BB962C8B-B14F-4D97-AF65-F5344CB8AC3E}">
        <p14:creationId xmlns:p14="http://schemas.microsoft.com/office/powerpoint/2010/main" val="40156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755576" y="945345"/>
            <a:ext cx="7704856" cy="5003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Bird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 smtClean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distance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Eat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System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out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"it depends"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sz="20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ru-RU" sz="20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Move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System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out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"fly"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sz="20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ru-RU" sz="20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Fly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 err="1" smtClean="0">
                <a:solidFill>
                  <a:srgbClr val="8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howlong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{</a:t>
            </a:r>
            <a:endParaRPr lang="ru-RU" sz="20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distance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=</a:t>
            </a:r>
            <a:r>
              <a:rPr lang="ru-RU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howlong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*</a:t>
            </a:r>
            <a:r>
              <a:rPr lang="ru-RU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FF8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60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System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out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println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ru-RU" sz="20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Літаю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ru-RU" sz="20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зі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ru-RU" sz="2000" dirty="0" err="1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швидкістю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endParaRPr lang="uk-UA" sz="2000" dirty="0" smtClean="0">
              <a:solidFill>
                <a:srgbClr val="808080"/>
              </a:solidFill>
              <a:latin typeface="Consolas" panose="020B0609020204030204" pitchFamily="49" charset="0"/>
              <a:ea typeface="Times New Roman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uk-UA" sz="20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uk-UA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distance</a:t>
            </a:r>
            <a:r>
              <a:rPr lang="uk-UA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+</a:t>
            </a:r>
            <a:r>
              <a:rPr lang="uk-UA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 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км за годину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"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);</a:t>
            </a:r>
            <a:endParaRPr lang="ru-RU" sz="20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 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distance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;</a:t>
            </a:r>
            <a:endParaRPr lang="ru-RU" sz="20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    </a:t>
            </a:r>
            <a:r>
              <a:rPr lang="ru-RU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ru-RU" sz="2000" dirty="0" smtClean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 smtClean="0">
                <a:solidFill>
                  <a:srgbClr val="000080"/>
                </a:solidFill>
                <a:latin typeface="Consolas" panose="020B0609020204030204" pitchFamily="49" charset="0"/>
                <a:ea typeface="Times New Roman"/>
                <a:cs typeface="Times New Roman"/>
              </a:rPr>
              <a:t>}</a:t>
            </a:r>
            <a:endParaRPr lang="ru-RU" sz="20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194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80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Eagle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Bird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Eat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 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"nothing"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 	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"no moves"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	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MainCl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Bird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myBird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Bird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myBird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myBird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Eagle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myEagle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Eagle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myEagle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Eat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myEagle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myBird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Fly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SOLID </a:t>
            </a:r>
            <a:r>
              <a:rPr lang="uk-UA" dirty="0" smtClean="0"/>
              <a:t>п</a:t>
            </a:r>
            <a:r>
              <a:rPr lang="ru-RU" dirty="0" err="1" smtClean="0"/>
              <a:t>ринципи</a:t>
            </a:r>
            <a:r>
              <a:rPr lang="ru-RU" dirty="0" smtClean="0"/>
              <a:t> ООП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SOLID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абревіатура</a:t>
            </a:r>
            <a:r>
              <a:rPr lang="ru-RU" dirty="0"/>
              <a:t> </a:t>
            </a:r>
            <a:r>
              <a:rPr lang="ru-RU" dirty="0" err="1"/>
              <a:t>п'яти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в </a:t>
            </a:r>
            <a:r>
              <a:rPr lang="ru-RU" dirty="0" err="1"/>
              <a:t>об'єктно-орієнтованому</a:t>
            </a:r>
            <a:r>
              <a:rPr lang="ru-RU" dirty="0"/>
              <a:t> </a:t>
            </a:r>
            <a:r>
              <a:rPr lang="ru-RU" dirty="0" err="1" smtClean="0"/>
              <a:t>програмуванні</a:t>
            </a:r>
            <a:r>
              <a:rPr lang="uk-UA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Абревіатура</a:t>
            </a:r>
            <a:r>
              <a:rPr lang="ru-RU" dirty="0"/>
              <a:t> </a:t>
            </a:r>
            <a:r>
              <a:rPr lang="en-US" dirty="0"/>
              <a:t>SOLID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запропонована</a:t>
            </a:r>
            <a:r>
              <a:rPr lang="ru-RU" dirty="0"/>
              <a:t> Робертом </a:t>
            </a:r>
            <a:r>
              <a:rPr lang="ru-RU" dirty="0" err="1" smtClean="0"/>
              <a:t>Мартіном</a:t>
            </a:r>
            <a:r>
              <a:rPr lang="ru-RU" dirty="0" smtClean="0"/>
              <a:t>. </a:t>
            </a:r>
            <a:r>
              <a:rPr lang="ru-RU" dirty="0" err="1" smtClean="0"/>
              <a:t>Ці</a:t>
            </a:r>
            <a:r>
              <a:rPr lang="ru-RU" dirty="0" smtClean="0"/>
              <a:t> </a:t>
            </a:r>
            <a:r>
              <a:rPr lang="ru-RU" dirty="0" err="1"/>
              <a:t>принципи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будувати</a:t>
            </a:r>
            <a:r>
              <a:rPr lang="ru-RU" dirty="0"/>
              <a:t> на </a:t>
            </a:r>
            <a:r>
              <a:rPr lang="ru-RU" dirty="0" err="1"/>
              <a:t>базі</a:t>
            </a:r>
            <a:r>
              <a:rPr lang="ru-RU" dirty="0"/>
              <a:t> ООП </a:t>
            </a:r>
            <a:r>
              <a:rPr lang="ru-RU" dirty="0" err="1"/>
              <a:t>масштабовані</a:t>
            </a:r>
            <a:r>
              <a:rPr lang="ru-RU" dirty="0"/>
              <a:t> і </a:t>
            </a:r>
            <a:r>
              <a:rPr lang="ru-RU" dirty="0" err="1"/>
              <a:t>супроводжувані</a:t>
            </a:r>
            <a:r>
              <a:rPr lang="ru-RU" dirty="0"/>
              <a:t> </a:t>
            </a:r>
            <a:r>
              <a:rPr lang="ru-RU" dirty="0" err="1"/>
              <a:t>програмні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зрозумілою</a:t>
            </a:r>
            <a:r>
              <a:rPr lang="ru-RU" dirty="0"/>
              <a:t> </a:t>
            </a:r>
            <a:r>
              <a:rPr lang="ru-RU" dirty="0" err="1"/>
              <a:t>бізнес-логікою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Розшифровка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Single responsibility </a:t>
            </a:r>
            <a:r>
              <a:rPr lang="en-US" dirty="0"/>
              <a:t>- </a:t>
            </a:r>
            <a:r>
              <a:rPr lang="ru-RU" dirty="0"/>
              <a:t>принцип </a:t>
            </a:r>
            <a:r>
              <a:rPr lang="ru-RU" dirty="0" err="1"/>
              <a:t>єдиної</a:t>
            </a:r>
            <a:r>
              <a:rPr lang="ru-RU" dirty="0"/>
              <a:t> </a:t>
            </a:r>
            <a:r>
              <a:rPr lang="ru-RU" dirty="0" err="1"/>
              <a:t>відповідальності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Open-closed</a:t>
            </a:r>
            <a:r>
              <a:rPr lang="en-US" dirty="0"/>
              <a:t> - </a:t>
            </a:r>
            <a:r>
              <a:rPr lang="ru-RU" dirty="0"/>
              <a:t>принцип </a:t>
            </a:r>
            <a:r>
              <a:rPr lang="ru-RU" dirty="0" err="1"/>
              <a:t>відкритості</a:t>
            </a:r>
            <a:r>
              <a:rPr lang="ru-RU" dirty="0"/>
              <a:t> / </a:t>
            </a:r>
            <a:r>
              <a:rPr lang="ru-RU" dirty="0" err="1"/>
              <a:t>закритості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Liskov</a:t>
            </a:r>
            <a:r>
              <a:rPr lang="en-US" b="1" dirty="0"/>
              <a:t> substitution - </a:t>
            </a:r>
            <a:r>
              <a:rPr lang="ru-RU" dirty="0"/>
              <a:t>принцип </a:t>
            </a:r>
            <a:r>
              <a:rPr lang="ru-RU" dirty="0" err="1"/>
              <a:t>підстановки</a:t>
            </a:r>
            <a:r>
              <a:rPr lang="ru-RU" dirty="0"/>
              <a:t> </a:t>
            </a:r>
            <a:r>
              <a:rPr lang="ru-RU" dirty="0" err="1"/>
              <a:t>Барбари</a:t>
            </a:r>
            <a:r>
              <a:rPr lang="ru-RU" dirty="0"/>
              <a:t> </a:t>
            </a:r>
            <a:r>
              <a:rPr lang="ru-RU" dirty="0" err="1"/>
              <a:t>Лісков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Interface segregation </a:t>
            </a:r>
            <a:r>
              <a:rPr lang="en-US" dirty="0"/>
              <a:t>- </a:t>
            </a:r>
            <a:r>
              <a:rPr lang="ru-RU" dirty="0"/>
              <a:t>принцип </a:t>
            </a:r>
            <a:r>
              <a:rPr lang="ru-RU" dirty="0" err="1"/>
              <a:t>поділу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Dependency inversion </a:t>
            </a:r>
            <a:r>
              <a:rPr lang="en-US" dirty="0"/>
              <a:t>- </a:t>
            </a:r>
            <a:r>
              <a:rPr lang="ru-RU" dirty="0"/>
              <a:t>принцип </a:t>
            </a:r>
            <a:r>
              <a:rPr lang="ru-RU" dirty="0" err="1"/>
              <a:t>інверсії</a:t>
            </a:r>
            <a:r>
              <a:rPr lang="ru-RU" dirty="0"/>
              <a:t> </a:t>
            </a:r>
            <a:r>
              <a:rPr lang="ru-RU" dirty="0" err="1"/>
              <a:t>залежностей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1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04664"/>
            <a:ext cx="8424936" cy="62646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3800" i="1" dirty="0" err="1"/>
              <a:t>Пакети</a:t>
            </a:r>
            <a:r>
              <a:rPr lang="ru-RU" sz="3800" dirty="0"/>
              <a:t> </a:t>
            </a:r>
            <a:r>
              <a:rPr lang="ru-RU" sz="3800" dirty="0" err="1"/>
              <a:t>це</a:t>
            </a:r>
            <a:r>
              <a:rPr lang="ru-RU" sz="3800" dirty="0"/>
              <a:t> </a:t>
            </a:r>
            <a:r>
              <a:rPr lang="ru-RU" sz="3800" dirty="0" err="1"/>
              <a:t>контейнери</a:t>
            </a:r>
            <a:r>
              <a:rPr lang="ru-RU" sz="3800" dirty="0"/>
              <a:t> </a:t>
            </a:r>
            <a:r>
              <a:rPr lang="ru-RU" sz="3800" dirty="0" err="1"/>
              <a:t>класів</a:t>
            </a:r>
            <a:r>
              <a:rPr lang="ru-RU" sz="3800" dirty="0"/>
              <a:t>, </a:t>
            </a:r>
            <a:r>
              <a:rPr lang="ru-RU" sz="3800" dirty="0" err="1"/>
              <a:t>які</a:t>
            </a:r>
            <a:r>
              <a:rPr lang="ru-RU" sz="3800" dirty="0"/>
              <a:t> </a:t>
            </a:r>
            <a:r>
              <a:rPr lang="ru-RU" sz="3800" dirty="0" err="1"/>
              <a:t>використовуються</a:t>
            </a:r>
            <a:r>
              <a:rPr lang="ru-RU" sz="3800" dirty="0"/>
              <a:t> для </a:t>
            </a:r>
            <a:r>
              <a:rPr lang="ru-RU" sz="3800" dirty="0" err="1"/>
              <a:t>збереження</a:t>
            </a:r>
            <a:r>
              <a:rPr lang="ru-RU" sz="3800" dirty="0"/>
              <a:t> </a:t>
            </a:r>
            <a:r>
              <a:rPr lang="ru-RU" sz="3800" dirty="0" err="1"/>
              <a:t>ізольованості</a:t>
            </a:r>
            <a:r>
              <a:rPr lang="ru-RU" sz="3800" dirty="0"/>
              <a:t> простору </a:t>
            </a:r>
            <a:r>
              <a:rPr lang="ru-RU" sz="3800" dirty="0" err="1"/>
              <a:t>імен</a:t>
            </a:r>
            <a:r>
              <a:rPr lang="ru-RU" sz="3800" dirty="0"/>
              <a:t> </a:t>
            </a:r>
            <a:r>
              <a:rPr lang="ru-RU" sz="3800" dirty="0" err="1"/>
              <a:t>класу</a:t>
            </a:r>
            <a:r>
              <a:rPr lang="ru-RU" sz="3800" dirty="0"/>
              <a:t>.</a:t>
            </a:r>
          </a:p>
          <a:p>
            <a:pPr marL="0" indent="0">
              <a:buNone/>
            </a:pPr>
            <a:endParaRPr lang="ru-RU" sz="3800" dirty="0"/>
          </a:p>
          <a:p>
            <a:pPr marL="0" indent="0">
              <a:buNone/>
            </a:pPr>
            <a:r>
              <a:rPr lang="ru-RU" sz="3800" dirty="0" err="1"/>
              <a:t>Наприклад</a:t>
            </a:r>
            <a:r>
              <a:rPr lang="ru-RU" sz="3800" dirty="0"/>
              <a:t>, пакет </a:t>
            </a:r>
            <a:r>
              <a:rPr lang="ru-RU" sz="3800" dirty="0" err="1"/>
              <a:t>дозволяє</a:t>
            </a:r>
            <a:r>
              <a:rPr lang="ru-RU" sz="3800" dirty="0"/>
              <a:t> </a:t>
            </a:r>
            <a:r>
              <a:rPr lang="ru-RU" sz="3800" dirty="0" err="1"/>
              <a:t>створити</a:t>
            </a:r>
            <a:r>
              <a:rPr lang="ru-RU" sz="3800" dirty="0"/>
              <a:t> </a:t>
            </a:r>
            <a:r>
              <a:rPr lang="ru-RU" sz="3800" dirty="0" err="1"/>
              <a:t>клас</a:t>
            </a:r>
            <a:r>
              <a:rPr lang="ru-RU" sz="3800" dirty="0"/>
              <a:t> </a:t>
            </a:r>
            <a:r>
              <a:rPr lang="ru-RU" sz="3800" dirty="0" smtClean="0"/>
              <a:t>з </a:t>
            </a:r>
            <a:r>
              <a:rPr lang="ru-RU" sz="3800" dirty="0" err="1" smtClean="0"/>
              <a:t>іменем</a:t>
            </a:r>
            <a:r>
              <a:rPr lang="ru-RU" sz="3800" dirty="0" smtClean="0"/>
              <a:t> </a:t>
            </a:r>
            <a:r>
              <a:rPr lang="en-US" sz="3800" dirty="0"/>
              <a:t>List, </a:t>
            </a:r>
            <a:r>
              <a:rPr lang="ru-RU" sz="3800" dirty="0" err="1"/>
              <a:t>який</a:t>
            </a:r>
            <a:r>
              <a:rPr lang="ru-RU" sz="3800" dirty="0"/>
              <a:t> </a:t>
            </a:r>
            <a:r>
              <a:rPr lang="ru-RU" sz="3800" dirty="0" err="1"/>
              <a:t>можна</a:t>
            </a:r>
            <a:r>
              <a:rPr lang="ru-RU" sz="3800" dirty="0"/>
              <a:t> </a:t>
            </a:r>
            <a:r>
              <a:rPr lang="ru-RU" sz="3800" dirty="0" err="1"/>
              <a:t>зберігати</a:t>
            </a:r>
            <a:r>
              <a:rPr lang="ru-RU" sz="3800" dirty="0"/>
              <a:t> в </a:t>
            </a:r>
            <a:r>
              <a:rPr lang="ru-RU" sz="3800" dirty="0" err="1"/>
              <a:t>окремому</a:t>
            </a:r>
            <a:r>
              <a:rPr lang="ru-RU" sz="3800" dirty="0"/>
              <a:t> </a:t>
            </a:r>
            <a:r>
              <a:rPr lang="ru-RU" sz="3800" dirty="0" err="1"/>
              <a:t>пакеті</a:t>
            </a:r>
            <a:r>
              <a:rPr lang="ru-RU" sz="3800" dirty="0"/>
              <a:t>, не </a:t>
            </a:r>
            <a:r>
              <a:rPr lang="ru-RU" sz="3800" dirty="0" err="1"/>
              <a:t>турбуючись</a:t>
            </a:r>
            <a:r>
              <a:rPr lang="ru-RU" sz="3800" dirty="0"/>
              <a:t> про </a:t>
            </a:r>
            <a:r>
              <a:rPr lang="ru-RU" sz="3800" dirty="0" err="1"/>
              <a:t>можливі</a:t>
            </a:r>
            <a:r>
              <a:rPr lang="ru-RU" sz="3800" dirty="0"/>
              <a:t> </a:t>
            </a:r>
            <a:r>
              <a:rPr lang="ru-RU" sz="3800" dirty="0" err="1"/>
              <a:t>конфлікти</a:t>
            </a:r>
            <a:r>
              <a:rPr lang="ru-RU" sz="3800" dirty="0"/>
              <a:t> з </a:t>
            </a:r>
            <a:r>
              <a:rPr lang="ru-RU" sz="3800" dirty="0" err="1"/>
              <a:t>іншим</a:t>
            </a:r>
            <a:r>
              <a:rPr lang="ru-RU" sz="3800" dirty="0"/>
              <a:t> </a:t>
            </a:r>
            <a:r>
              <a:rPr lang="ru-RU" sz="3800" dirty="0" err="1"/>
              <a:t>класом</a:t>
            </a:r>
            <a:r>
              <a:rPr lang="ru-RU" sz="3800" dirty="0"/>
              <a:t> </a:t>
            </a:r>
            <a:r>
              <a:rPr lang="en-US" sz="3800" dirty="0"/>
              <a:t>List, </a:t>
            </a:r>
            <a:r>
              <a:rPr lang="ru-RU" sz="3800" dirty="0" err="1"/>
              <a:t>що</a:t>
            </a:r>
            <a:r>
              <a:rPr lang="ru-RU" sz="3800" dirty="0"/>
              <a:t> </a:t>
            </a:r>
            <a:r>
              <a:rPr lang="ru-RU" sz="3800" dirty="0" err="1"/>
              <a:t>зберігаються</a:t>
            </a:r>
            <a:r>
              <a:rPr lang="ru-RU" sz="3800" dirty="0"/>
              <a:t>, в </a:t>
            </a:r>
            <a:r>
              <a:rPr lang="ru-RU" sz="3800" dirty="0" err="1"/>
              <a:t>іншому</a:t>
            </a:r>
            <a:r>
              <a:rPr lang="ru-RU" sz="3800" dirty="0"/>
              <a:t> </a:t>
            </a:r>
            <a:r>
              <a:rPr lang="ru-RU" sz="3800" dirty="0" err="1"/>
              <a:t>місці</a:t>
            </a:r>
            <a:r>
              <a:rPr lang="ru-RU" sz="3600" dirty="0" smtClean="0"/>
              <a:t>.</a:t>
            </a:r>
          </a:p>
          <a:p>
            <a:pPr marL="0" indent="0">
              <a:buNone/>
            </a:pPr>
            <a:endParaRPr lang="ru-RU" sz="3300" dirty="0" smtClean="0"/>
          </a:p>
          <a:p>
            <a:pPr marL="0" indent="0" algn="ctr">
              <a:buNone/>
            </a:pPr>
            <a:r>
              <a:rPr lang="uk-UA" sz="3800" b="1" dirty="0" smtClean="0"/>
              <a:t>Визначення пакету</a:t>
            </a:r>
          </a:p>
          <a:p>
            <a:pPr marL="0" indent="0" algn="ctr">
              <a:buNone/>
            </a:pPr>
            <a:r>
              <a:rPr lang="ru-RU" sz="3800" b="1" dirty="0" err="1">
                <a:solidFill>
                  <a:srgbClr val="FF0000"/>
                </a:solidFill>
              </a:rPr>
              <a:t>package</a:t>
            </a:r>
            <a:r>
              <a:rPr lang="ru-RU" sz="3800" b="1" dirty="0">
                <a:solidFill>
                  <a:srgbClr val="FF0000"/>
                </a:solidFill>
              </a:rPr>
              <a:t> пакет; </a:t>
            </a:r>
          </a:p>
          <a:p>
            <a:pPr marL="0" indent="0" algn="ctr">
              <a:buNone/>
            </a:pPr>
            <a:endParaRPr lang="ru-RU" sz="3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3800" b="1" dirty="0" err="1"/>
              <a:t>package</a:t>
            </a:r>
            <a:r>
              <a:rPr lang="ru-RU" sz="3800" b="1" dirty="0"/>
              <a:t> </a:t>
            </a:r>
            <a:r>
              <a:rPr lang="ru-RU" sz="3800" b="1" dirty="0" err="1"/>
              <a:t>MyPackage</a:t>
            </a:r>
            <a:r>
              <a:rPr lang="ru-RU" sz="3800" b="1" dirty="0"/>
              <a:t>;</a:t>
            </a:r>
          </a:p>
          <a:p>
            <a:pPr marL="0" indent="0">
              <a:buNone/>
            </a:pPr>
            <a:endParaRPr lang="ru-RU" sz="3800" b="1" dirty="0"/>
          </a:p>
          <a:p>
            <a:pPr marL="0" indent="0">
              <a:buNone/>
            </a:pPr>
            <a:r>
              <a:rPr lang="ru-RU" sz="3800" dirty="0"/>
              <a:t>Оператор </a:t>
            </a:r>
            <a:r>
              <a:rPr lang="ru-RU" sz="3800" b="1" dirty="0" err="1"/>
              <a:t>package</a:t>
            </a:r>
            <a:r>
              <a:rPr lang="ru-RU" sz="3800" dirty="0"/>
              <a:t> </a:t>
            </a:r>
            <a:r>
              <a:rPr lang="ru-RU" sz="3800" dirty="0" err="1"/>
              <a:t>визначає</a:t>
            </a:r>
            <a:r>
              <a:rPr lang="ru-RU" sz="3800" dirty="0"/>
              <a:t> </a:t>
            </a:r>
            <a:r>
              <a:rPr lang="ru-RU" sz="3800" dirty="0" err="1"/>
              <a:t>простір</a:t>
            </a:r>
            <a:r>
              <a:rPr lang="ru-RU" sz="3800" dirty="0"/>
              <a:t> </a:t>
            </a:r>
            <a:r>
              <a:rPr lang="ru-RU" sz="3800" dirty="0" err="1"/>
              <a:t>імен</a:t>
            </a:r>
            <a:r>
              <a:rPr lang="ru-RU" sz="3800" dirty="0"/>
              <a:t>, в </a:t>
            </a:r>
            <a:r>
              <a:rPr lang="ru-RU" sz="3800" dirty="0" err="1"/>
              <a:t>якому</a:t>
            </a:r>
            <a:r>
              <a:rPr lang="ru-RU" sz="3800" dirty="0"/>
              <a:t> </a:t>
            </a:r>
            <a:r>
              <a:rPr lang="ru-RU" sz="3800" dirty="0" err="1"/>
              <a:t>зберігаються</a:t>
            </a:r>
            <a:r>
              <a:rPr lang="ru-RU" sz="3800" dirty="0"/>
              <a:t> </a:t>
            </a:r>
            <a:r>
              <a:rPr lang="ru-RU" sz="3800" dirty="0" err="1"/>
              <a:t>класи</a:t>
            </a:r>
            <a:r>
              <a:rPr lang="ru-RU" sz="3800" dirty="0" smtClean="0"/>
              <a:t>. </a:t>
            </a:r>
            <a:endParaRPr lang="ru-RU" sz="3800" dirty="0"/>
          </a:p>
          <a:p>
            <a:pPr marL="0" indent="0">
              <a:buNone/>
            </a:pPr>
            <a:r>
              <a:rPr lang="ru-RU" sz="3800" dirty="0" smtClean="0"/>
              <a:t>Для </a:t>
            </a:r>
            <a:r>
              <a:rPr lang="ru-RU" sz="3800" dirty="0" err="1"/>
              <a:t>зберігання</a:t>
            </a:r>
            <a:r>
              <a:rPr lang="ru-RU" sz="3800" dirty="0"/>
              <a:t> </a:t>
            </a:r>
            <a:r>
              <a:rPr lang="ru-RU" sz="3800" dirty="0" err="1"/>
              <a:t>пакетів</a:t>
            </a:r>
            <a:r>
              <a:rPr lang="ru-RU" sz="3800" dirty="0"/>
              <a:t> система </a:t>
            </a:r>
            <a:r>
              <a:rPr lang="ru-RU" sz="3800" dirty="0" err="1"/>
              <a:t>java</a:t>
            </a:r>
            <a:r>
              <a:rPr lang="ru-RU" sz="3800" dirty="0"/>
              <a:t> </a:t>
            </a:r>
            <a:r>
              <a:rPr lang="ru-RU" sz="3800" dirty="0" err="1"/>
              <a:t>використовує</a:t>
            </a:r>
            <a:r>
              <a:rPr lang="ru-RU" sz="3800" dirty="0"/>
              <a:t> каталоги </a:t>
            </a:r>
            <a:r>
              <a:rPr lang="ru-RU" sz="3800" dirty="0" err="1"/>
              <a:t>файлової</a:t>
            </a:r>
            <a:r>
              <a:rPr lang="ru-RU" sz="3800" dirty="0"/>
              <a:t> </a:t>
            </a:r>
            <a:r>
              <a:rPr lang="ru-RU" sz="3800" dirty="0" err="1"/>
              <a:t>системи</a:t>
            </a:r>
            <a:r>
              <a:rPr lang="ru-RU" sz="3800" dirty="0" smtClean="0"/>
              <a:t>.</a:t>
            </a:r>
            <a:endParaRPr lang="ru-RU" sz="3800" dirty="0"/>
          </a:p>
          <a:p>
            <a:pPr marL="0" indent="0" algn="ctr">
              <a:buNone/>
            </a:pPr>
            <a:endParaRPr lang="ru-RU" sz="3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800" b="1" dirty="0">
                <a:solidFill>
                  <a:srgbClr val="FF0000"/>
                </a:solidFill>
              </a:rPr>
              <a:t> package </a:t>
            </a:r>
            <a:r>
              <a:rPr lang="ru-RU" sz="3800" b="1" dirty="0">
                <a:solidFill>
                  <a:srgbClr val="FF0000"/>
                </a:solidFill>
              </a:rPr>
              <a:t>пакет1</a:t>
            </a:r>
            <a:r>
              <a:rPr lang="en-US" sz="3800" b="1" dirty="0">
                <a:solidFill>
                  <a:srgbClr val="FF0000"/>
                </a:solidFill>
              </a:rPr>
              <a:t>[.</a:t>
            </a:r>
            <a:r>
              <a:rPr lang="ru-RU" sz="3800" b="1" dirty="0">
                <a:solidFill>
                  <a:srgbClr val="FF0000"/>
                </a:solidFill>
              </a:rPr>
              <a:t>пакет2[.</a:t>
            </a:r>
            <a:r>
              <a:rPr lang="ru-RU" sz="3800" b="1" dirty="0" err="1">
                <a:solidFill>
                  <a:srgbClr val="FF0000"/>
                </a:solidFill>
              </a:rPr>
              <a:t>пакетЗ</a:t>
            </a:r>
            <a:r>
              <a:rPr lang="ru-RU" sz="3800" b="1" dirty="0">
                <a:solidFill>
                  <a:srgbClr val="FF0000"/>
                </a:solidFill>
              </a:rPr>
              <a:t>]]; </a:t>
            </a:r>
          </a:p>
          <a:p>
            <a:pPr marL="0" indent="0" algn="ctr">
              <a:buNone/>
            </a:pPr>
            <a:endParaRPr lang="ru-RU" sz="3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3800" i="1" dirty="0" err="1"/>
              <a:t>Пакети</a:t>
            </a:r>
            <a:r>
              <a:rPr lang="ru-RU" sz="3800" i="1" dirty="0"/>
              <a:t> </a:t>
            </a:r>
            <a:r>
              <a:rPr lang="ru-RU" sz="3800" i="1" dirty="0" err="1"/>
              <a:t>зберігаються</a:t>
            </a:r>
            <a:r>
              <a:rPr lang="ru-RU" sz="3800" i="1" dirty="0"/>
              <a:t> в </a:t>
            </a:r>
            <a:r>
              <a:rPr lang="ru-RU" sz="3800" i="1" dirty="0" err="1"/>
              <a:t>ієрархічній</a:t>
            </a:r>
            <a:r>
              <a:rPr lang="ru-RU" sz="3800" i="1" dirty="0"/>
              <a:t> </a:t>
            </a:r>
            <a:r>
              <a:rPr lang="ru-RU" sz="3800" i="1" dirty="0" err="1"/>
              <a:t>структурі</a:t>
            </a:r>
            <a:r>
              <a:rPr lang="ru-RU" sz="3800" i="1" dirty="0"/>
              <a:t> і явно </a:t>
            </a:r>
            <a:r>
              <a:rPr lang="ru-RU" sz="3800" i="1" dirty="0" err="1"/>
              <a:t>імпортуються</a:t>
            </a:r>
            <a:r>
              <a:rPr lang="ru-RU" sz="3800" i="1" dirty="0"/>
              <a:t> </a:t>
            </a:r>
            <a:r>
              <a:rPr lang="ru-RU" sz="3800" i="1" dirty="0" smtClean="0"/>
              <a:t>у </a:t>
            </a:r>
            <a:r>
              <a:rPr lang="ru-RU" sz="3800" i="1" dirty="0" err="1"/>
              <a:t>визначення</a:t>
            </a:r>
            <a:r>
              <a:rPr lang="ru-RU" sz="3800" i="1" dirty="0"/>
              <a:t> </a:t>
            </a:r>
            <a:r>
              <a:rPr lang="ru-RU" sz="3800" i="1" dirty="0" err="1"/>
              <a:t>нових</a:t>
            </a:r>
            <a:r>
              <a:rPr lang="ru-RU" sz="3800" i="1" dirty="0"/>
              <a:t> </a:t>
            </a:r>
            <a:r>
              <a:rPr lang="ru-RU" sz="3800" i="1" dirty="0" err="1"/>
              <a:t>класів</a:t>
            </a:r>
            <a:r>
              <a:rPr lang="ru-RU" sz="3800" i="1" dirty="0"/>
              <a:t> і </a:t>
            </a:r>
            <a:r>
              <a:rPr lang="ru-RU" sz="3800" i="1" dirty="0" err="1" smtClean="0"/>
              <a:t>слідують</a:t>
            </a:r>
            <a:r>
              <a:rPr lang="ru-RU" sz="3800" i="1" dirty="0" smtClean="0"/>
              <a:t>  </a:t>
            </a:r>
            <a:r>
              <a:rPr lang="ru-RU" sz="3800" i="1" dirty="0" err="1"/>
              <a:t>безпосередньо</a:t>
            </a:r>
            <a:r>
              <a:rPr lang="ru-RU" sz="3800" i="1" dirty="0"/>
              <a:t> за оператором </a:t>
            </a:r>
            <a:r>
              <a:rPr lang="ru-RU" sz="3800" b="1" i="1" dirty="0" err="1"/>
              <a:t>package</a:t>
            </a:r>
            <a:r>
              <a:rPr lang="ru-RU" sz="3800" i="1" dirty="0"/>
              <a:t>:</a:t>
            </a:r>
          </a:p>
          <a:p>
            <a:pPr marL="0" indent="0">
              <a:buNone/>
            </a:pPr>
            <a:r>
              <a:rPr lang="ru-RU" sz="3800" i="1" dirty="0"/>
              <a:t>  </a:t>
            </a:r>
          </a:p>
          <a:p>
            <a:pPr marL="0" indent="0" algn="ctr">
              <a:buNone/>
            </a:pPr>
            <a:r>
              <a:rPr lang="ru-RU" sz="3800" b="1" i="1" dirty="0" err="1">
                <a:solidFill>
                  <a:srgbClr val="FF0000"/>
                </a:solidFill>
              </a:rPr>
              <a:t>import</a:t>
            </a:r>
            <a:r>
              <a:rPr lang="ru-RU" sz="3800" b="1" i="1" dirty="0">
                <a:solidFill>
                  <a:srgbClr val="FF0000"/>
                </a:solidFill>
              </a:rPr>
              <a:t>  пакет1[.пакет2]. (имякласса1*); </a:t>
            </a:r>
          </a:p>
          <a:p>
            <a:pPr marL="0" indent="0">
              <a:buNone/>
            </a:pPr>
            <a:r>
              <a:rPr lang="ru-RU" sz="3800" i="1" dirty="0" err="1" smtClean="0"/>
              <a:t>Наприклад</a:t>
            </a:r>
            <a:r>
              <a:rPr lang="ru-RU" sz="3800" i="1" dirty="0" smtClean="0"/>
              <a:t> (в </a:t>
            </a:r>
            <a:r>
              <a:rPr lang="en-US" sz="3800" i="1" dirty="0"/>
              <a:t>src.zip</a:t>
            </a:r>
            <a:r>
              <a:rPr lang="ru-RU" sz="3800" i="1" dirty="0"/>
              <a:t>): 	</a:t>
            </a:r>
            <a:r>
              <a:rPr lang="en-US" sz="3800" b="1" i="1" dirty="0"/>
              <a:t>import </a:t>
            </a:r>
            <a:r>
              <a:rPr lang="ru-RU" sz="3800" b="1" i="1" dirty="0"/>
              <a:t> </a:t>
            </a:r>
            <a:r>
              <a:rPr lang="en-US" sz="3800" b="1" i="1" dirty="0" err="1"/>
              <a:t>java.util.Date</a:t>
            </a:r>
            <a:r>
              <a:rPr lang="en-US" sz="3800" b="1" i="1" dirty="0"/>
              <a:t>; </a:t>
            </a:r>
          </a:p>
          <a:p>
            <a:pPr marL="0" indent="0">
              <a:buNone/>
            </a:pPr>
            <a:r>
              <a:rPr lang="ru-RU" sz="3800" b="1" i="1" dirty="0"/>
              <a:t>			</a:t>
            </a:r>
            <a:r>
              <a:rPr lang="en-US" sz="3800" b="1" i="1" dirty="0"/>
              <a:t>import </a:t>
            </a:r>
            <a:r>
              <a:rPr lang="ru-RU" sz="3800" b="1" i="1" dirty="0"/>
              <a:t> </a:t>
            </a:r>
            <a:r>
              <a:rPr lang="en-US" sz="3800" b="1" i="1" dirty="0"/>
              <a:t>java.io.*; </a:t>
            </a:r>
            <a:endParaRPr lang="ru-RU" sz="3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17870" y="-30777"/>
            <a:ext cx="1280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/>
              <a:t>Пакети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4396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>
            <a:normAutofit/>
          </a:bodyPr>
          <a:lstStyle/>
          <a:p>
            <a:r>
              <a:rPr lang="ru-RU" sz="4000" b="1" dirty="0" err="1" smtClean="0"/>
              <a:t>Керування</a:t>
            </a:r>
            <a:r>
              <a:rPr lang="ru-RU" sz="4000" b="1" dirty="0" smtClean="0"/>
              <a:t> доступом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435280" cy="41764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Коли член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змінюється</a:t>
            </a:r>
            <a:r>
              <a:rPr lang="ru-RU" dirty="0"/>
              <a:t> </a:t>
            </a:r>
            <a:r>
              <a:rPr lang="ru-RU" dirty="0" err="1"/>
              <a:t>специфікатором</a:t>
            </a:r>
            <a:r>
              <a:rPr lang="ru-RU" dirty="0"/>
              <a:t> доступу </a:t>
            </a:r>
            <a:r>
              <a:rPr lang="en-US" i="1" dirty="0"/>
              <a:t>public</a:t>
            </a:r>
            <a:r>
              <a:rPr lang="en-US" dirty="0"/>
              <a:t>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доступним</a:t>
            </a:r>
            <a:r>
              <a:rPr lang="ru-RU" dirty="0"/>
              <a:t> для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іншого</a:t>
            </a:r>
            <a:r>
              <a:rPr lang="ru-RU" dirty="0"/>
              <a:t> коду.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Коли член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вказаний</a:t>
            </a:r>
            <a:r>
              <a:rPr lang="ru-RU" dirty="0"/>
              <a:t> як </a:t>
            </a:r>
            <a:r>
              <a:rPr lang="en-US" i="1" dirty="0"/>
              <a:t>private</a:t>
            </a:r>
            <a:r>
              <a:rPr lang="en-US" dirty="0"/>
              <a:t>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доступний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членам </a:t>
            </a:r>
            <a:r>
              <a:rPr lang="ru-RU" dirty="0" err="1"/>
              <a:t>цього</a:t>
            </a:r>
            <a:r>
              <a:rPr lang="ru-RU" dirty="0"/>
              <a:t> ж </a:t>
            </a:r>
            <a:r>
              <a:rPr lang="ru-RU" dirty="0" err="1"/>
              <a:t>класу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 smtClean="0"/>
              <a:t>видимий</a:t>
            </a:r>
            <a:r>
              <a:rPr lang="ru-RU" dirty="0" smtClean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класам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є </a:t>
            </a:r>
            <a:r>
              <a:rPr lang="ru-RU" dirty="0" err="1"/>
              <a:t>безпосередніми</a:t>
            </a:r>
            <a:r>
              <a:rPr lang="ru-RU" dirty="0"/>
              <a:t> </a:t>
            </a:r>
            <a:r>
              <a:rPr lang="ru-RU" dirty="0" err="1"/>
              <a:t>підкласами</a:t>
            </a:r>
            <a:r>
              <a:rPr lang="ru-RU" dirty="0"/>
              <a:t> </a:t>
            </a:r>
            <a:r>
              <a:rPr lang="ru-RU" dirty="0" err="1"/>
              <a:t>даного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, </a:t>
            </a:r>
            <a:r>
              <a:rPr lang="ru-RU" dirty="0" err="1"/>
              <a:t>елемент</a:t>
            </a:r>
            <a:r>
              <a:rPr lang="ru-RU" dirty="0"/>
              <a:t> повинен бути </a:t>
            </a:r>
            <a:r>
              <a:rPr lang="ru-RU" dirty="0" err="1"/>
              <a:t>оголошений</a:t>
            </a:r>
            <a:r>
              <a:rPr lang="ru-RU" dirty="0"/>
              <a:t> як </a:t>
            </a:r>
            <a:r>
              <a:rPr lang="en-US" i="1" dirty="0"/>
              <a:t>protected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dirty="0" err="1"/>
              <a:t>відсутності</a:t>
            </a:r>
            <a:r>
              <a:rPr lang="ru-RU" dirty="0"/>
              <a:t> </a:t>
            </a:r>
            <a:r>
              <a:rPr lang="ru-RU" dirty="0" err="1" smtClean="0"/>
              <a:t>специфікатору</a:t>
            </a:r>
            <a:r>
              <a:rPr lang="ru-RU" dirty="0" smtClean="0"/>
              <a:t> </a:t>
            </a:r>
            <a:r>
              <a:rPr lang="ru-RU" dirty="0"/>
              <a:t>доступу за </a:t>
            </a:r>
            <a:r>
              <a:rPr lang="ru-RU" dirty="0" err="1"/>
              <a:t>замовчуванням</a:t>
            </a:r>
            <a:r>
              <a:rPr lang="ru-RU" dirty="0"/>
              <a:t> член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вважається</a:t>
            </a:r>
            <a:r>
              <a:rPr lang="ru-RU" dirty="0"/>
              <a:t> </a:t>
            </a:r>
            <a:r>
              <a:rPr lang="ru-RU" dirty="0" err="1"/>
              <a:t>загальнодоступним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</a:t>
            </a:r>
            <a:r>
              <a:rPr lang="ru-RU" dirty="0" err="1"/>
              <a:t>власного</a:t>
            </a:r>
            <a:r>
              <a:rPr lang="ru-RU" dirty="0"/>
              <a:t> пакета, але </a:t>
            </a:r>
            <a:r>
              <a:rPr lang="ru-RU" dirty="0" err="1"/>
              <a:t>недоступним</a:t>
            </a:r>
            <a:r>
              <a:rPr lang="ru-RU" dirty="0"/>
              <a:t> для коду, </a:t>
            </a:r>
            <a:r>
              <a:rPr lang="ru-RU" dirty="0" err="1"/>
              <a:t>розташованого</a:t>
            </a:r>
            <a:r>
              <a:rPr lang="ru-RU" dirty="0"/>
              <a:t> поза </a:t>
            </a:r>
            <a:r>
              <a:rPr lang="ru-RU" dirty="0" err="1"/>
              <a:t>цим</a:t>
            </a:r>
            <a:r>
              <a:rPr lang="ru-RU" dirty="0"/>
              <a:t> </a:t>
            </a:r>
            <a:r>
              <a:rPr lang="ru-RU" dirty="0" smtClean="0"/>
              <a:t>пакетом.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869241"/>
            <a:ext cx="6286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Специфікатори</a:t>
            </a:r>
            <a:r>
              <a:rPr lang="ru-RU" sz="2000" dirty="0" smtClean="0"/>
              <a:t>  доступу</a:t>
            </a:r>
            <a:r>
              <a:rPr lang="en-US" sz="2000" dirty="0" smtClean="0"/>
              <a:t> J</a:t>
            </a:r>
            <a:r>
              <a:rPr lang="ru-RU" sz="2000" dirty="0" err="1" smtClean="0"/>
              <a:t>аvа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ru-RU" sz="2000" b="1" dirty="0" err="1" smtClean="0">
                <a:solidFill>
                  <a:srgbClr val="FF0000"/>
                </a:solidFill>
              </a:rPr>
              <a:t>public</a:t>
            </a:r>
            <a:r>
              <a:rPr lang="ru-RU" sz="2000" b="1" dirty="0" smtClean="0"/>
              <a:t> </a:t>
            </a:r>
            <a:r>
              <a:rPr lang="en-US" sz="2000" b="1" dirty="0" smtClean="0"/>
              <a:t> </a:t>
            </a:r>
            <a:r>
              <a:rPr lang="ru-RU" sz="2000" dirty="0" smtClean="0"/>
              <a:t>(</a:t>
            </a:r>
            <a:r>
              <a:rPr lang="ru-RU" sz="2000" dirty="0" err="1" smtClean="0"/>
              <a:t>загальнодоступний</a:t>
            </a:r>
            <a:r>
              <a:rPr lang="ru-RU" sz="2000" dirty="0" smtClean="0"/>
              <a:t>),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ru-RU" sz="2000" b="1" dirty="0" err="1" smtClean="0">
                <a:solidFill>
                  <a:srgbClr val="FF0000"/>
                </a:solidFill>
              </a:rPr>
              <a:t>private</a:t>
            </a:r>
            <a:r>
              <a:rPr lang="ru-RU" sz="2000" b="1" dirty="0" smtClean="0"/>
              <a:t> </a:t>
            </a:r>
            <a:r>
              <a:rPr lang="en-US" sz="2000" b="1" dirty="0" smtClean="0"/>
              <a:t> </a:t>
            </a:r>
            <a:r>
              <a:rPr lang="ru-RU" sz="2000" dirty="0" smtClean="0"/>
              <a:t>(</a:t>
            </a:r>
            <a:r>
              <a:rPr lang="ru-RU" sz="2000" dirty="0" err="1" smtClean="0"/>
              <a:t>приватний</a:t>
            </a:r>
            <a:r>
              <a:rPr lang="ru-RU" sz="2000" dirty="0" smtClean="0"/>
              <a:t>)</a:t>
            </a:r>
            <a:r>
              <a:rPr lang="en-US" sz="2000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ru-RU" sz="2000" b="1" dirty="0" err="1" smtClean="0">
                <a:solidFill>
                  <a:srgbClr val="FF0000"/>
                </a:solidFill>
              </a:rPr>
              <a:t>protected</a:t>
            </a:r>
            <a:r>
              <a:rPr lang="ru-RU" sz="2000" b="1" dirty="0" smtClean="0"/>
              <a:t> </a:t>
            </a:r>
            <a:r>
              <a:rPr lang="en-US" sz="2000" b="1" dirty="0" smtClean="0"/>
              <a:t> </a:t>
            </a:r>
            <a:r>
              <a:rPr lang="ru-RU" sz="2000" dirty="0" smtClean="0"/>
              <a:t>(</a:t>
            </a:r>
            <a:r>
              <a:rPr lang="ru-RU" sz="2000" dirty="0" err="1" smtClean="0"/>
              <a:t>захищений</a:t>
            </a:r>
            <a:r>
              <a:rPr lang="ru-RU" sz="2000" dirty="0" smtClean="0"/>
              <a:t>). </a:t>
            </a:r>
            <a:endParaRPr lang="ru-RU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2473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57554" y="142852"/>
            <a:ext cx="3035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 smtClean="0"/>
              <a:t>Керування</a:t>
            </a:r>
            <a:r>
              <a:rPr lang="ru-RU" sz="2400" b="1" dirty="0" smtClean="0"/>
              <a:t> доступом 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7646" y="1288047"/>
            <a:ext cx="4071966" cy="4247317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</a:p>
          <a:p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 double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b="1" dirty="0" smtClean="0"/>
              <a:t>width; 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i="1" dirty="0" smtClean="0">
                <a:solidFill>
                  <a:srgbClr val="00B050"/>
                </a:solidFill>
              </a:rPr>
              <a:t>       //………………………………………….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ru-RU" dirty="0" smtClean="0"/>
              <a:t> </a:t>
            </a:r>
            <a:r>
              <a:rPr lang="en-US" dirty="0" smtClean="0"/>
              <a:t> void  </a:t>
            </a:r>
            <a:r>
              <a:rPr lang="en-US" dirty="0" err="1" smtClean="0"/>
              <a:t>setWidth</a:t>
            </a:r>
            <a:r>
              <a:rPr lang="en-US" dirty="0" smtClean="0"/>
              <a:t>(double  width)</a:t>
            </a:r>
          </a:p>
          <a:p>
            <a:r>
              <a:rPr lang="en-US" dirty="0" smtClean="0"/>
              <a:t>      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err="1" smtClean="0"/>
              <a:t>this.width</a:t>
            </a:r>
            <a:r>
              <a:rPr lang="en-US" dirty="0" smtClean="0"/>
              <a:t> =  </a:t>
            </a:r>
            <a:r>
              <a:rPr lang="en-US" b="1" dirty="0" smtClean="0"/>
              <a:t>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  <a:r>
              <a:rPr lang="ru-RU" dirty="0" smtClean="0"/>
              <a:t>    </a:t>
            </a:r>
            <a:endParaRPr lang="en-US" dirty="0" smtClean="0"/>
          </a:p>
          <a:p>
            <a:r>
              <a:rPr lang="ru-RU" dirty="0" smtClean="0"/>
              <a:t>      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  double  </a:t>
            </a:r>
            <a:r>
              <a:rPr lang="en-US" dirty="0" err="1" smtClean="0"/>
              <a:t>getWidth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     return  </a:t>
            </a:r>
            <a:r>
              <a:rPr lang="en-US" b="1" dirty="0" smtClean="0"/>
              <a:t>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//………………………………………….</a:t>
            </a:r>
            <a:endParaRPr lang="ru-RU" dirty="0" smtClean="0"/>
          </a:p>
          <a:p>
            <a:r>
              <a:rPr lang="en-US" dirty="0" smtClean="0"/>
              <a:t>}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63926" y="1303015"/>
            <a:ext cx="4500562" cy="5078313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  <a:endParaRPr lang="ru-RU" dirty="0" smtClean="0"/>
          </a:p>
          <a:p>
            <a:r>
              <a:rPr lang="uk-UA" dirty="0" smtClean="0"/>
              <a:t>     </a:t>
            </a:r>
            <a:r>
              <a:rPr lang="uk-UA" dirty="0" err="1" smtClean="0"/>
              <a:t>public</a:t>
            </a:r>
            <a:r>
              <a:rPr lang="uk-UA" dirty="0" smtClean="0"/>
              <a:t>  </a:t>
            </a:r>
            <a:r>
              <a:rPr lang="uk-UA" dirty="0" err="1" smtClean="0"/>
              <a:t>static</a:t>
            </a:r>
            <a:r>
              <a:rPr lang="uk-UA" dirty="0" smtClean="0"/>
              <a:t> 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en-US" dirty="0" smtClean="0"/>
              <a:t> main(String  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uk-UA" dirty="0" smtClean="0"/>
              <a:t>{      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i="1" dirty="0" smtClean="0">
                <a:solidFill>
                  <a:srgbClr val="00B050"/>
                </a:solidFill>
              </a:rPr>
              <a:t>//………………………………………….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  =  10;</a:t>
            </a:r>
          </a:p>
          <a:p>
            <a:endParaRPr lang="ru-RU" dirty="0" smtClean="0"/>
          </a:p>
          <a:p>
            <a:r>
              <a:rPr lang="en-US" dirty="0" smtClean="0"/>
              <a:t>           </a:t>
            </a:r>
            <a:r>
              <a:rPr lang="en-US" dirty="0" err="1" smtClean="0"/>
              <a:t>objBox.setWidth</a:t>
            </a:r>
            <a:r>
              <a:rPr lang="en-US" dirty="0" smtClean="0"/>
              <a:t>(10);</a:t>
            </a:r>
          </a:p>
          <a:p>
            <a:r>
              <a:rPr lang="en-US" dirty="0" smtClean="0"/>
              <a:t>             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double w =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     double w = </a:t>
            </a:r>
            <a:r>
              <a:rPr lang="en-US" dirty="0" err="1" smtClean="0"/>
              <a:t>objBox.getWidth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//………………………………………….</a:t>
            </a:r>
            <a:endParaRPr lang="en-US" dirty="0" smtClean="0"/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grpSp>
        <p:nvGrpSpPr>
          <p:cNvPr id="7" name="Группа 21"/>
          <p:cNvGrpSpPr/>
          <p:nvPr/>
        </p:nvGrpSpPr>
        <p:grpSpPr>
          <a:xfrm>
            <a:off x="5035430" y="3517593"/>
            <a:ext cx="3000396" cy="500066"/>
            <a:chOff x="4643438" y="2714620"/>
            <a:chExt cx="3000396" cy="50006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643438" y="2714620"/>
              <a:ext cx="271464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4643438" y="2714620"/>
              <a:ext cx="3000396" cy="50006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22"/>
          <p:cNvGrpSpPr/>
          <p:nvPr/>
        </p:nvGrpSpPr>
        <p:grpSpPr>
          <a:xfrm>
            <a:off x="5035430" y="4589163"/>
            <a:ext cx="3000396" cy="500066"/>
            <a:chOff x="4643438" y="2714620"/>
            <a:chExt cx="3000396" cy="500066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643438" y="2714620"/>
              <a:ext cx="2714644" cy="3571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4643438" y="2714620"/>
              <a:ext cx="3000396" cy="50006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7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348" y="1437138"/>
            <a:ext cx="4143404" cy="2585323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ru-RU" dirty="0" smtClean="0"/>
              <a:t>{ 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protected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double</a:t>
            </a:r>
            <a:r>
              <a:rPr lang="en-US" b="1" dirty="0" smtClean="0"/>
              <a:t> </a:t>
            </a:r>
            <a:r>
              <a:rPr lang="ru-RU" b="1" dirty="0" smtClean="0"/>
              <a:t> </a:t>
            </a:r>
            <a:r>
              <a:rPr lang="en-US" b="1" dirty="0" smtClean="0"/>
              <a:t>width; 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ru-RU" dirty="0" smtClean="0"/>
              <a:t> </a:t>
            </a:r>
            <a:r>
              <a:rPr lang="en-US" dirty="0" smtClean="0"/>
              <a:t> void  </a:t>
            </a:r>
            <a:r>
              <a:rPr lang="en-US" dirty="0" err="1" smtClean="0"/>
              <a:t>setWidth</a:t>
            </a:r>
            <a:r>
              <a:rPr lang="en-US" dirty="0" smtClean="0"/>
              <a:t>(double  width) {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err="1" smtClean="0"/>
              <a:t>this.width</a:t>
            </a:r>
            <a:r>
              <a:rPr lang="en-US" dirty="0" smtClean="0"/>
              <a:t> =  </a:t>
            </a:r>
            <a:r>
              <a:rPr lang="en-US" b="1" dirty="0" smtClean="0"/>
              <a:t>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  <a:r>
              <a:rPr lang="ru-RU" dirty="0" smtClean="0"/>
              <a:t>     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  double  </a:t>
            </a:r>
            <a:r>
              <a:rPr lang="en-US" dirty="0" err="1" smtClean="0"/>
              <a:t>getWidth</a:t>
            </a:r>
            <a:r>
              <a:rPr lang="en-US" dirty="0" smtClean="0"/>
              <a:t>()  {</a:t>
            </a:r>
          </a:p>
          <a:p>
            <a:r>
              <a:rPr lang="en-US" dirty="0" smtClean="0"/>
              <a:t>                return  </a:t>
            </a:r>
            <a:r>
              <a:rPr lang="en-US" b="1" dirty="0" smtClean="0"/>
              <a:t>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}</a:t>
            </a:r>
            <a:endParaRPr lang="ru-RU" dirty="0" smtClean="0"/>
          </a:p>
          <a:p>
            <a:r>
              <a:rPr lang="en-US" dirty="0" smtClean="0"/>
              <a:t>}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35934" y="1412776"/>
            <a:ext cx="4500562" cy="4524315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  =  10;</a:t>
            </a:r>
          </a:p>
          <a:p>
            <a:r>
              <a:rPr lang="en-US" dirty="0" smtClean="0"/>
              <a:t>           </a:t>
            </a:r>
            <a:r>
              <a:rPr lang="en-US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/>
              <a:t>.setWidth</a:t>
            </a:r>
            <a:r>
              <a:rPr lang="en-US" dirty="0" smtClean="0"/>
              <a:t>(10);             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double w =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double w = </a:t>
            </a:r>
            <a:r>
              <a:rPr lang="en-US" dirty="0" err="1" smtClean="0">
                <a:solidFill>
                  <a:srgbClr val="0070C0"/>
                </a:solidFill>
              </a:rPr>
              <a:t>objBox.</a:t>
            </a:r>
            <a:r>
              <a:rPr lang="en-US" dirty="0" err="1" smtClean="0"/>
              <a:t>getWidth</a:t>
            </a:r>
            <a:r>
              <a:rPr lang="en-US" dirty="0" smtClean="0"/>
              <a:t>();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//………………………………………….</a:t>
            </a:r>
          </a:p>
          <a:p>
            <a:endParaRPr lang="en-US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   </a:t>
            </a:r>
            <a:r>
              <a:rPr lang="en-US" dirty="0" err="1" smtClean="0"/>
              <a:t>BoxExt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objBoxEx</a:t>
            </a:r>
            <a:r>
              <a:rPr lang="en-US" dirty="0" smtClean="0"/>
              <a:t> =</a:t>
            </a:r>
            <a:r>
              <a:rPr lang="ru-RU" dirty="0" smtClean="0"/>
              <a:t> </a:t>
            </a:r>
            <a:r>
              <a:rPr lang="en-US" dirty="0" smtClean="0"/>
              <a:t>new </a:t>
            </a:r>
            <a:r>
              <a:rPr lang="en-US" dirty="0" err="1" smtClean="0"/>
              <a:t>BoxExt</a:t>
            </a:r>
            <a:r>
              <a:rPr lang="en-US" dirty="0" smtClean="0"/>
              <a:t> </a:t>
            </a:r>
            <a:r>
              <a:rPr lang="ru-RU" dirty="0" smtClean="0"/>
              <a:t>();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b="1" dirty="0" err="1" smtClean="0">
                <a:solidFill>
                  <a:srgbClr val="0070C0"/>
                </a:solidFill>
              </a:rPr>
              <a:t>objBoxEx</a:t>
            </a:r>
            <a:r>
              <a:rPr lang="en-US" b="1" dirty="0" err="1" smtClean="0">
                <a:solidFill>
                  <a:srgbClr val="FF0000"/>
                </a:solidFill>
              </a:rPr>
              <a:t>.width</a:t>
            </a:r>
            <a:r>
              <a:rPr lang="en-US" dirty="0" smtClean="0">
                <a:solidFill>
                  <a:srgbClr val="FF0000"/>
                </a:solidFill>
              </a:rPr>
              <a:t>  =  10;</a:t>
            </a:r>
          </a:p>
          <a:p>
            <a:r>
              <a:rPr lang="en-US" dirty="0" smtClean="0"/>
              <a:t>            </a:t>
            </a:r>
            <a:r>
              <a:rPr lang="en-US" dirty="0" err="1" smtClean="0">
                <a:solidFill>
                  <a:srgbClr val="0070C0"/>
                </a:solidFill>
              </a:rPr>
              <a:t>objBoxEx</a:t>
            </a:r>
            <a:r>
              <a:rPr lang="en-US" dirty="0" err="1" smtClean="0"/>
              <a:t>.setWidth</a:t>
            </a:r>
            <a:r>
              <a:rPr lang="en-US" dirty="0" smtClean="0"/>
              <a:t>(10);             </a:t>
            </a:r>
          </a:p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double w = </a:t>
            </a:r>
            <a:r>
              <a:rPr lang="en-US" b="1" dirty="0" err="1" smtClean="0">
                <a:solidFill>
                  <a:srgbClr val="0070C0"/>
                </a:solidFill>
              </a:rPr>
              <a:t>objBoxEx.</a:t>
            </a:r>
            <a:r>
              <a:rPr lang="en-US" b="1" dirty="0" err="1" smtClean="0">
                <a:solidFill>
                  <a:srgbClr val="FF0000"/>
                </a:solidFill>
              </a:rPr>
              <a:t>width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double w = </a:t>
            </a:r>
            <a:r>
              <a:rPr lang="en-US" dirty="0" err="1" smtClean="0">
                <a:solidFill>
                  <a:srgbClr val="0070C0"/>
                </a:solidFill>
              </a:rPr>
              <a:t>objBoxEx</a:t>
            </a:r>
            <a:r>
              <a:rPr lang="en-US" dirty="0" err="1" smtClean="0"/>
              <a:t>.getWidth</a:t>
            </a:r>
            <a:r>
              <a:rPr lang="en-US" dirty="0" smtClean="0"/>
              <a:t>();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 //………………………………………….</a:t>
            </a:r>
            <a:r>
              <a:rPr lang="en-US" dirty="0" smtClean="0"/>
              <a:t>         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07348" y="4145012"/>
            <a:ext cx="4143404" cy="2308324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 </a:t>
            </a:r>
            <a:r>
              <a:rPr lang="en-US" dirty="0" err="1" smtClean="0"/>
              <a:t>BoxExt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ru-RU" dirty="0" err="1" smtClean="0"/>
              <a:t>Вох</a:t>
            </a:r>
            <a:r>
              <a:rPr lang="en-US" dirty="0" smtClean="0"/>
              <a:t>  { </a:t>
            </a:r>
          </a:p>
          <a:p>
            <a:r>
              <a:rPr lang="en-US" dirty="0" smtClean="0"/>
              <a:t>   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b="1" dirty="0" err="1" smtClean="0"/>
              <a:t>.width</a:t>
            </a:r>
            <a:r>
              <a:rPr lang="en-US" dirty="0" smtClean="0"/>
              <a:t>  =  10;</a:t>
            </a:r>
          </a:p>
          <a:p>
            <a:r>
              <a:rPr lang="en-US" dirty="0" smtClean="0"/>
              <a:t>           </a:t>
            </a:r>
            <a:r>
              <a:rPr lang="en-US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/>
              <a:t>.setWidth</a:t>
            </a:r>
            <a:r>
              <a:rPr lang="en-US" dirty="0" smtClean="0"/>
              <a:t>(10);    </a:t>
            </a:r>
          </a:p>
          <a:p>
            <a:r>
              <a:rPr lang="en-US" dirty="0" smtClean="0"/>
              <a:t>           double w = </a:t>
            </a:r>
            <a:r>
              <a:rPr lang="en-US" b="1" dirty="0" err="1" smtClean="0">
                <a:solidFill>
                  <a:srgbClr val="0070C0"/>
                </a:solidFill>
              </a:rPr>
              <a:t>objBox</a:t>
            </a:r>
            <a:r>
              <a:rPr lang="en-US" b="1" dirty="0" err="1" smtClean="0"/>
              <a:t>.width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    double w = </a:t>
            </a:r>
            <a:r>
              <a:rPr lang="en-US" dirty="0" err="1" smtClean="0">
                <a:solidFill>
                  <a:srgbClr val="0070C0"/>
                </a:solidFill>
              </a:rPr>
              <a:t>objBox</a:t>
            </a:r>
            <a:r>
              <a:rPr lang="en-US" dirty="0" err="1" smtClean="0"/>
              <a:t>.getWidth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</a:t>
            </a:r>
            <a:r>
              <a:rPr lang="en-US" i="1" dirty="0" smtClean="0">
                <a:solidFill>
                  <a:srgbClr val="00B050"/>
                </a:solidFill>
              </a:rPr>
              <a:t>//………………………………………….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5148064" y="2351160"/>
            <a:ext cx="2714644" cy="255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5148064" y="2351160"/>
            <a:ext cx="3000396" cy="285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5148064" y="2870606"/>
            <a:ext cx="2714644" cy="306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5148064" y="2870606"/>
            <a:ext cx="3000396" cy="35719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5148064" y="4227928"/>
            <a:ext cx="2714644" cy="255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8064" y="4779021"/>
            <a:ext cx="2714644" cy="306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5148064" y="4227928"/>
            <a:ext cx="3000396" cy="285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148064" y="4799432"/>
            <a:ext cx="3000396" cy="285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357554" y="142852"/>
            <a:ext cx="3035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 smtClean="0"/>
              <a:t>Керування</a:t>
            </a:r>
            <a:r>
              <a:rPr lang="ru-RU" sz="2400" b="1" dirty="0" smtClean="0"/>
              <a:t> доступом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617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784976" cy="57606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член </a:t>
            </a:r>
            <a:r>
              <a:rPr lang="ru-RU" dirty="0" err="1"/>
              <a:t>класу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використовуватися</a:t>
            </a:r>
            <a:r>
              <a:rPr lang="ru-RU" dirty="0"/>
              <a:t> </a:t>
            </a:r>
            <a:r>
              <a:rPr lang="ru-RU" dirty="0" err="1"/>
              <a:t>самостійно</a:t>
            </a:r>
            <a:r>
              <a:rPr lang="ru-RU" dirty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без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конкретний</a:t>
            </a:r>
            <a:r>
              <a:rPr lang="ru-RU" dirty="0"/>
              <a:t> </a:t>
            </a:r>
            <a:r>
              <a:rPr lang="ru-RU" dirty="0" err="1"/>
              <a:t>екземпляр</a:t>
            </a:r>
            <a:r>
              <a:rPr lang="ru-RU" dirty="0"/>
              <a:t>, в початок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оголошення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/>
              <a:t>помістити</a:t>
            </a:r>
            <a:r>
              <a:rPr lang="ru-RU" dirty="0"/>
              <a:t> </a:t>
            </a:r>
            <a:r>
              <a:rPr lang="ru-RU" dirty="0" err="1"/>
              <a:t>ключове</a:t>
            </a:r>
            <a:r>
              <a:rPr lang="ru-RU" dirty="0"/>
              <a:t> слово </a:t>
            </a:r>
            <a:r>
              <a:rPr lang="ru-RU" i="1" dirty="0" err="1">
                <a:solidFill>
                  <a:srgbClr val="FF0000"/>
                </a:solidFill>
              </a:rPr>
              <a:t>static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Коли член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оголошений</a:t>
            </a:r>
            <a:r>
              <a:rPr lang="ru-RU" dirty="0"/>
              <a:t> як </a:t>
            </a:r>
            <a:r>
              <a:rPr lang="ru-RU" i="1" dirty="0" err="1"/>
              <a:t>static</a:t>
            </a:r>
            <a:r>
              <a:rPr lang="ru-RU" dirty="0"/>
              <a:t> (</a:t>
            </a:r>
            <a:r>
              <a:rPr lang="ru-RU" dirty="0" err="1"/>
              <a:t>статичний</a:t>
            </a:r>
            <a:r>
              <a:rPr lang="ru-RU" dirty="0"/>
              <a:t>),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доступний</a:t>
            </a:r>
            <a:r>
              <a:rPr lang="ru-RU" dirty="0"/>
              <a:t> до </a:t>
            </a:r>
            <a:r>
              <a:rPr lang="ru-RU" dirty="0" err="1"/>
              <a:t>створення</a:t>
            </a:r>
            <a:r>
              <a:rPr lang="ru-RU" dirty="0"/>
              <a:t> будь-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без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об'єкт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Статичними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оголошені</a:t>
            </a:r>
            <a:r>
              <a:rPr lang="ru-RU" dirty="0"/>
              <a:t> як </a:t>
            </a:r>
            <a:r>
              <a:rPr lang="ru-RU" dirty="0" err="1"/>
              <a:t>методи</a:t>
            </a:r>
            <a:r>
              <a:rPr lang="ru-RU" dirty="0"/>
              <a:t>, так і </a:t>
            </a:r>
            <a:r>
              <a:rPr lang="ru-RU" dirty="0" err="1"/>
              <a:t>змінні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поширений</a:t>
            </a:r>
            <a:r>
              <a:rPr lang="ru-RU" dirty="0"/>
              <a:t> приклад статичного члена - метод </a:t>
            </a:r>
            <a:r>
              <a:rPr lang="ru-RU" b="1" dirty="0" err="1" smtClean="0"/>
              <a:t>main</a:t>
            </a:r>
            <a:r>
              <a:rPr lang="ru-RU" b="1" dirty="0" smtClean="0"/>
              <a:t>(). </a:t>
            </a:r>
            <a:r>
              <a:rPr lang="ru-RU" dirty="0" err="1"/>
              <a:t>Цей</a:t>
            </a:r>
            <a:r>
              <a:rPr lang="ru-RU" dirty="0"/>
              <a:t> метод </a:t>
            </a:r>
            <a:r>
              <a:rPr lang="ru-RU" dirty="0" err="1"/>
              <a:t>оголошують</a:t>
            </a:r>
            <a:r>
              <a:rPr lang="ru-RU" dirty="0"/>
              <a:t> як </a:t>
            </a:r>
            <a:r>
              <a:rPr lang="ru-RU" i="1" dirty="0" err="1"/>
              <a:t>static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повинен бути </a:t>
            </a:r>
            <a:r>
              <a:rPr lang="ru-RU" dirty="0" err="1"/>
              <a:t>оголошений</a:t>
            </a:r>
            <a:r>
              <a:rPr lang="ru-RU" dirty="0"/>
              <a:t> до </a:t>
            </a:r>
            <a:r>
              <a:rPr lang="ru-RU" dirty="0" err="1"/>
              <a:t>створення</a:t>
            </a:r>
            <a:r>
              <a:rPr lang="ru-RU" dirty="0"/>
              <a:t> будь-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 </a:t>
            </a:r>
            <a:r>
              <a:rPr lang="ru-RU" i="1" dirty="0" err="1"/>
              <a:t>static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накладаються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  вони </a:t>
            </a:r>
            <a:r>
              <a:rPr lang="ru-RU" b="1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статичні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  вони </a:t>
            </a:r>
            <a:r>
              <a:rPr lang="ru-RU" b="1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здійснювати</a:t>
            </a:r>
            <a:r>
              <a:rPr lang="ru-RU" dirty="0"/>
              <a:t> доступ </a:t>
            </a:r>
            <a:r>
              <a:rPr lang="ru-RU" dirty="0" err="1"/>
              <a:t>тільки</a:t>
            </a:r>
            <a:r>
              <a:rPr lang="ru-RU" dirty="0"/>
              <a:t> до </a:t>
            </a:r>
            <a:r>
              <a:rPr lang="ru-RU" dirty="0" err="1"/>
              <a:t>статичних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  вони </a:t>
            </a:r>
            <a:r>
              <a:rPr lang="ru-RU" dirty="0" err="1"/>
              <a:t>жодним</a:t>
            </a:r>
            <a:r>
              <a:rPr lang="ru-RU" dirty="0"/>
              <a:t> чином </a:t>
            </a:r>
            <a:r>
              <a:rPr lang="ru-RU" b="1" dirty="0"/>
              <a:t>не </a:t>
            </a:r>
            <a:r>
              <a:rPr lang="ru-RU" b="1" dirty="0" err="1"/>
              <a:t>можуть</a:t>
            </a:r>
            <a:r>
              <a:rPr lang="ru-RU" b="1" dirty="0"/>
              <a:t> </a:t>
            </a:r>
            <a:r>
              <a:rPr lang="ru-RU" dirty="0" err="1"/>
              <a:t>посилатися</a:t>
            </a:r>
            <a:r>
              <a:rPr lang="ru-RU" dirty="0"/>
              <a:t> на члени типу </a:t>
            </a:r>
            <a:r>
              <a:rPr lang="ru-RU" i="1" dirty="0" err="1"/>
              <a:t>this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i="1" dirty="0" err="1"/>
              <a:t>super</a:t>
            </a:r>
            <a:r>
              <a:rPr lang="ru-RU" dirty="0"/>
              <a:t>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3528" y="20187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 smtClean="0"/>
              <a:t>Модифікатор</a:t>
            </a:r>
            <a:r>
              <a:rPr lang="ru-RU" sz="2800" b="1" dirty="0" smtClean="0"/>
              <a:t>  </a:t>
            </a:r>
            <a:r>
              <a:rPr lang="en-US" sz="2800" b="1" dirty="0" smtClean="0"/>
              <a:t>static 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1095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749716"/>
          </a:xfrm>
        </p:spPr>
        <p:txBody>
          <a:bodyPr>
            <a:normAutofit fontScale="90000"/>
          </a:bodyPr>
          <a:lstStyle/>
          <a:p>
            <a:r>
              <a:rPr lang="ru-RU" sz="4000" b="1" dirty="0" err="1" smtClean="0"/>
              <a:t>Модифікатор</a:t>
            </a:r>
            <a:r>
              <a:rPr lang="ru-RU" b="1" dirty="0" smtClean="0"/>
              <a:t> </a:t>
            </a:r>
            <a:r>
              <a:rPr lang="en-US" sz="4000" b="1" dirty="0" smtClean="0"/>
              <a:t>final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Змінна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оголошена</a:t>
            </a:r>
            <a:r>
              <a:rPr lang="ru-RU" dirty="0"/>
              <a:t> як</a:t>
            </a:r>
          </a:p>
          <a:p>
            <a:pPr marL="0" indent="0">
              <a:buNone/>
            </a:pPr>
            <a:r>
              <a:rPr lang="ru-RU" dirty="0"/>
              <a:t>   </a:t>
            </a:r>
            <a:r>
              <a:rPr lang="en-US" dirty="0">
                <a:solidFill>
                  <a:srgbClr val="FF0000"/>
                </a:solidFill>
              </a:rPr>
              <a:t>final</a:t>
            </a:r>
            <a:r>
              <a:rPr lang="en-US" dirty="0"/>
              <a:t> - </a:t>
            </a:r>
            <a:r>
              <a:rPr lang="ru-RU" dirty="0" err="1"/>
              <a:t>остаточна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константа.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запобігти</a:t>
            </a:r>
            <a:r>
              <a:rPr lang="ru-RU" dirty="0"/>
              <a:t> </a:t>
            </a:r>
            <a:r>
              <a:rPr lang="ru-RU" dirty="0" err="1"/>
              <a:t>зміні</a:t>
            </a:r>
            <a:r>
              <a:rPr lang="ru-RU" dirty="0"/>
              <a:t> </a:t>
            </a:r>
            <a:r>
              <a:rPr lang="ru-RU" dirty="0" err="1"/>
              <a:t>вмісту</a:t>
            </a:r>
            <a:r>
              <a:rPr lang="ru-RU" dirty="0"/>
              <a:t> </a:t>
            </a:r>
            <a:r>
              <a:rPr lang="ru-RU" dirty="0" err="1"/>
              <a:t>змінної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Змінна</a:t>
            </a:r>
            <a:r>
              <a:rPr lang="ru-RU" dirty="0"/>
              <a:t> типу </a:t>
            </a:r>
            <a:r>
              <a:rPr lang="en-US" dirty="0">
                <a:solidFill>
                  <a:srgbClr val="FF0000"/>
                </a:solidFill>
              </a:rPr>
              <a:t>final</a:t>
            </a:r>
            <a:r>
              <a:rPr lang="en-US" dirty="0"/>
              <a:t> </a:t>
            </a:r>
            <a:r>
              <a:rPr lang="ru-RU" dirty="0"/>
              <a:t>повинна бути </a:t>
            </a:r>
            <a:r>
              <a:rPr lang="ru-RU" dirty="0" err="1" smtClean="0"/>
              <a:t>ініціалізована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/>
              <a:t>час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оголошення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b="1" dirty="0"/>
              <a:t>final </a:t>
            </a:r>
            <a:r>
              <a:rPr lang="en-US" b="1" dirty="0" err="1"/>
              <a:t>int</a:t>
            </a:r>
            <a:r>
              <a:rPr lang="en-US" b="1" dirty="0"/>
              <a:t> FILE_NEW = 1;</a:t>
            </a:r>
          </a:p>
          <a:p>
            <a:pPr marL="0" indent="0" algn="ctr">
              <a:buNone/>
            </a:pPr>
            <a:r>
              <a:rPr lang="en-US" b="1" dirty="0"/>
              <a:t>final </a:t>
            </a:r>
            <a:r>
              <a:rPr lang="en-US" b="1" dirty="0" err="1"/>
              <a:t>int</a:t>
            </a:r>
            <a:r>
              <a:rPr lang="en-US" b="1" dirty="0"/>
              <a:t> FILE_OPEN = 2;</a:t>
            </a:r>
          </a:p>
          <a:p>
            <a:pPr marL="0" indent="0" algn="ctr">
              <a:buNone/>
            </a:pPr>
            <a:r>
              <a:rPr lang="en-US" b="1" dirty="0"/>
              <a:t>final </a:t>
            </a:r>
            <a:r>
              <a:rPr lang="en-US" b="1" dirty="0" err="1"/>
              <a:t>int</a:t>
            </a:r>
            <a:r>
              <a:rPr lang="en-US" b="1" dirty="0"/>
              <a:t> FILE_SAVE = 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/>
              <a:t>Прийнято</a:t>
            </a:r>
            <a:r>
              <a:rPr lang="ru-RU" dirty="0"/>
              <a:t> </a:t>
            </a:r>
            <a:r>
              <a:rPr lang="ru-RU" dirty="0" err="1"/>
              <a:t>ідентифікатори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типу </a:t>
            </a:r>
            <a:r>
              <a:rPr lang="en-US" dirty="0" smtClean="0">
                <a:solidFill>
                  <a:srgbClr val="FF0000"/>
                </a:solidFill>
              </a:rPr>
              <a:t>final</a:t>
            </a:r>
            <a:r>
              <a:rPr lang="en-US" dirty="0" smtClean="0"/>
              <a:t> </a:t>
            </a:r>
            <a:r>
              <a:rPr lang="ru-RU" dirty="0" err="1" smtClean="0"/>
              <a:t>записувати</a:t>
            </a:r>
            <a:r>
              <a:rPr lang="ru-RU" dirty="0" smtClean="0"/>
              <a:t> </a:t>
            </a:r>
            <a:r>
              <a:rPr lang="ru-RU" dirty="0" err="1"/>
              <a:t>прописними</a:t>
            </a:r>
            <a:r>
              <a:rPr lang="ru-RU" dirty="0"/>
              <a:t> буквами.</a:t>
            </a:r>
          </a:p>
        </p:txBody>
      </p:sp>
    </p:spTree>
    <p:extLst>
      <p:ext uri="{BB962C8B-B14F-4D97-AF65-F5344CB8AC3E}">
        <p14:creationId xmlns:p14="http://schemas.microsoft.com/office/powerpoint/2010/main" val="11394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1926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uk-UA" sz="4000" dirty="0">
                <a:solidFill>
                  <a:srgbClr val="FF0000"/>
                </a:solidFill>
              </a:rPr>
              <a:t>Лексичні складові програми </a:t>
            </a:r>
            <a:r>
              <a:rPr lang="en-US" sz="4000" dirty="0" smtClean="0">
                <a:solidFill>
                  <a:srgbClr val="FF0000"/>
                </a:solidFill>
              </a:rPr>
              <a:t>Java</a:t>
            </a:r>
            <a:r>
              <a:rPr lang="uk-UA" sz="4000" dirty="0" smtClean="0"/>
              <a:t>:</a:t>
            </a:r>
          </a:p>
          <a:p>
            <a:pPr>
              <a:buFontTx/>
              <a:buChar char="-"/>
            </a:pPr>
            <a:r>
              <a:rPr lang="uk-UA" dirty="0" smtClean="0"/>
              <a:t>незначущі символи, лексеми, коментарі.</a:t>
            </a:r>
          </a:p>
          <a:p>
            <a:pPr marL="0" indent="0">
              <a:buNone/>
            </a:pPr>
            <a:r>
              <a:rPr lang="uk-UA" b="1" dirty="0" smtClean="0"/>
              <a:t>Лексеми</a:t>
            </a:r>
            <a:r>
              <a:rPr lang="uk-UA" dirty="0" smtClean="0"/>
              <a:t> - </a:t>
            </a:r>
            <a:r>
              <a:rPr lang="ru-RU" dirty="0" err="1"/>
              <a:t>елементарні</a:t>
            </a:r>
            <a:r>
              <a:rPr lang="ru-RU" dirty="0"/>
              <a:t> </a:t>
            </a:r>
            <a:r>
              <a:rPr lang="ru-RU" dirty="0" err="1"/>
              <a:t>конструкції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, з </a:t>
            </a:r>
            <a:r>
              <a:rPr lang="ru-RU" dirty="0" err="1"/>
              <a:t>яких</a:t>
            </a:r>
            <a:r>
              <a:rPr lang="ru-RU" dirty="0"/>
              <a:t> транслятор </a:t>
            </a:r>
            <a:r>
              <a:rPr lang="ru-RU" dirty="0" err="1"/>
              <a:t>javac</a:t>
            </a:r>
            <a:r>
              <a:rPr lang="ru-RU" dirty="0"/>
              <a:t> </a:t>
            </a:r>
            <a:r>
              <a:rPr lang="ru-RU" dirty="0" err="1"/>
              <a:t>генерує</a:t>
            </a:r>
            <a:r>
              <a:rPr lang="ru-RU" dirty="0"/>
              <a:t> </a:t>
            </a:r>
            <a:r>
              <a:rPr lang="ru-RU" dirty="0" err="1"/>
              <a:t>виконуваний</a:t>
            </a:r>
            <a:r>
              <a:rPr lang="ru-RU" dirty="0"/>
              <a:t> байт-код, </a:t>
            </a:r>
            <a:r>
              <a:rPr lang="ru-RU" dirty="0" err="1"/>
              <a:t>що</a:t>
            </a:r>
            <a:r>
              <a:rPr lang="ru-RU" dirty="0"/>
              <a:t> буде </a:t>
            </a:r>
            <a:r>
              <a:rPr lang="ru-RU" dirty="0" err="1"/>
              <a:t>виконаний</a:t>
            </a:r>
            <a:r>
              <a:rPr lang="ru-RU" dirty="0"/>
              <a:t> </a:t>
            </a:r>
            <a:r>
              <a:rPr lang="ru-RU" dirty="0" err="1"/>
              <a:t>віртуальною</a:t>
            </a:r>
            <a:r>
              <a:rPr lang="ru-RU" dirty="0"/>
              <a:t> машиною </a:t>
            </a:r>
            <a:r>
              <a:rPr lang="ru-RU" dirty="0" err="1" smtClean="0"/>
              <a:t>Java</a:t>
            </a:r>
            <a:r>
              <a:rPr lang="ru-RU" dirty="0" smtClean="0"/>
              <a:t>. </a:t>
            </a:r>
            <a:r>
              <a:rPr lang="ru-RU" dirty="0" err="1" smtClean="0"/>
              <a:t>Включає</a:t>
            </a:r>
            <a:r>
              <a:rPr lang="ru-RU" dirty="0" smtClean="0"/>
              <a:t>:</a:t>
            </a:r>
            <a:endParaRPr lang="uk-UA" dirty="0"/>
          </a:p>
          <a:p>
            <a:r>
              <a:rPr lang="ru-RU" dirty="0" smtClean="0"/>
              <a:t> </a:t>
            </a:r>
            <a:r>
              <a:rPr lang="ru-RU" i="1" dirty="0" err="1" smtClean="0"/>
              <a:t>Ідентифікатори</a:t>
            </a:r>
            <a:r>
              <a:rPr lang="ru-RU" dirty="0" smtClean="0"/>
              <a:t> -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позначення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змінних</a:t>
            </a:r>
            <a:r>
              <a:rPr lang="ru-RU" dirty="0"/>
              <a:t>, </a:t>
            </a:r>
            <a:r>
              <a:rPr lang="ru-RU" dirty="0" err="1"/>
              <a:t>міток</a:t>
            </a:r>
            <a:r>
              <a:rPr lang="ru-RU" dirty="0"/>
              <a:t>. </a:t>
            </a:r>
            <a:r>
              <a:rPr lang="ru-RU" dirty="0" smtClean="0"/>
              <a:t>Перший </a:t>
            </a:r>
            <a:r>
              <a:rPr lang="ru-RU" dirty="0"/>
              <a:t>символ в </a:t>
            </a:r>
            <a:r>
              <a:rPr lang="ru-RU" dirty="0" err="1" smtClean="0"/>
              <a:t>ідентифікаторі</a:t>
            </a:r>
            <a:r>
              <a:rPr lang="ru-RU" dirty="0" smtClean="0"/>
              <a:t> -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smtClean="0"/>
              <a:t>букв</a:t>
            </a:r>
            <a:r>
              <a:rPr lang="uk-UA" dirty="0"/>
              <a:t>а. </a:t>
            </a:r>
            <a:r>
              <a:rPr lang="uk-UA" dirty="0" smtClean="0"/>
              <a:t>Неможна </a:t>
            </a:r>
            <a:r>
              <a:rPr lang="uk-UA" dirty="0"/>
              <a:t>використовувати ключові </a:t>
            </a:r>
            <a:r>
              <a:rPr lang="uk-UA" dirty="0" smtClean="0"/>
              <a:t>слова.</a:t>
            </a:r>
          </a:p>
          <a:p>
            <a:r>
              <a:rPr lang="ru-RU" i="1" dirty="0" err="1"/>
              <a:t>Літерали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дозволяють</a:t>
            </a:r>
            <a:r>
              <a:rPr lang="ru-RU" dirty="0" smtClean="0"/>
              <a:t> </a:t>
            </a:r>
            <a:r>
              <a:rPr lang="ru-RU" dirty="0"/>
              <a:t>зада</a:t>
            </a:r>
            <a:r>
              <a:rPr lang="uk-UA" dirty="0"/>
              <a:t>ва</a:t>
            </a:r>
            <a:r>
              <a:rPr lang="ru-RU" dirty="0" err="1"/>
              <a:t>ти</a:t>
            </a:r>
            <a:r>
              <a:rPr lang="ru-RU" dirty="0"/>
              <a:t> </a:t>
            </a:r>
            <a:r>
              <a:rPr lang="ru-RU" dirty="0" err="1"/>
              <a:t>безпосередньо</a:t>
            </a:r>
            <a:r>
              <a:rPr lang="ru-RU" dirty="0"/>
              <a:t> в </a:t>
            </a:r>
            <a:r>
              <a:rPr lang="ru-RU" dirty="0" err="1"/>
              <a:t>коді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для </a:t>
            </a:r>
            <a:r>
              <a:rPr lang="ru-RU" dirty="0" err="1"/>
              <a:t>числових</a:t>
            </a:r>
            <a:r>
              <a:rPr lang="ru-RU" dirty="0"/>
              <a:t>, </a:t>
            </a:r>
            <a:r>
              <a:rPr lang="ru-RU" dirty="0" err="1"/>
              <a:t>символьних</a:t>
            </a:r>
            <a:r>
              <a:rPr lang="ru-RU" dirty="0"/>
              <a:t>, </a:t>
            </a:r>
            <a:r>
              <a:rPr lang="ru-RU" dirty="0" err="1"/>
              <a:t>логічних</a:t>
            </a:r>
            <a:r>
              <a:rPr lang="ru-RU" dirty="0"/>
              <a:t> і </a:t>
            </a:r>
            <a:r>
              <a:rPr lang="ru-RU" dirty="0" err="1"/>
              <a:t>рядкових</a:t>
            </a:r>
            <a:r>
              <a:rPr lang="ru-RU" dirty="0"/>
              <a:t> </a:t>
            </a:r>
            <a:r>
              <a:rPr lang="ru-RU" dirty="0" err="1"/>
              <a:t>виразів</a:t>
            </a:r>
            <a:r>
              <a:rPr lang="ru-RU" dirty="0" smtClean="0"/>
              <a:t>.</a:t>
            </a:r>
          </a:p>
          <a:p>
            <a:r>
              <a:rPr lang="uk-UA" i="1" dirty="0" smtClean="0"/>
              <a:t>Ключові </a:t>
            </a:r>
            <a:r>
              <a:rPr lang="uk-UA" i="1" dirty="0"/>
              <a:t>слова </a:t>
            </a:r>
            <a:r>
              <a:rPr lang="uk-UA" dirty="0" smtClean="0"/>
              <a:t>- є </a:t>
            </a:r>
            <a:r>
              <a:rPr lang="uk-UA" dirty="0"/>
              <a:t>зарезервованими і не можуть бути використані для позначення інших сутностей. Всі ключові слова в </a:t>
            </a:r>
            <a:r>
              <a:rPr lang="en-US" dirty="0"/>
              <a:t>Java </a:t>
            </a:r>
            <a:r>
              <a:rPr lang="uk-UA" dirty="0"/>
              <a:t>знаходяться в нижньому регістрі символів (їх 50 + посилання </a:t>
            </a:r>
            <a:r>
              <a:rPr lang="en-US" dirty="0"/>
              <a:t>null </a:t>
            </a:r>
            <a:r>
              <a:rPr lang="uk-UA" dirty="0"/>
              <a:t>і </a:t>
            </a:r>
            <a:r>
              <a:rPr lang="uk-UA" dirty="0" err="1"/>
              <a:t>булеві</a:t>
            </a:r>
            <a:r>
              <a:rPr lang="uk-UA" dirty="0"/>
              <a:t> літерали </a:t>
            </a:r>
            <a:r>
              <a:rPr lang="en-US" dirty="0"/>
              <a:t>true </a:t>
            </a:r>
            <a:r>
              <a:rPr lang="uk-UA" dirty="0"/>
              <a:t>і </a:t>
            </a:r>
            <a:r>
              <a:rPr lang="en-US" dirty="0"/>
              <a:t>false</a:t>
            </a:r>
            <a:r>
              <a:rPr lang="en-US" dirty="0" smtClean="0"/>
              <a:t>).</a:t>
            </a:r>
            <a:endParaRPr lang="uk-UA" dirty="0" smtClean="0"/>
          </a:p>
          <a:p>
            <a:r>
              <a:rPr lang="uk-UA" i="1" dirty="0" err="1" smtClean="0"/>
              <a:t>Операттори</a:t>
            </a:r>
            <a:r>
              <a:rPr lang="uk-UA" i="1" dirty="0" smtClean="0"/>
              <a:t> - </a:t>
            </a:r>
            <a:r>
              <a:rPr lang="ru-RU" dirty="0" err="1"/>
              <a:t>використовуються</a:t>
            </a:r>
            <a:r>
              <a:rPr lang="ru-RU" dirty="0"/>
              <a:t> в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операціях</a:t>
            </a:r>
            <a:r>
              <a:rPr lang="ru-RU" dirty="0"/>
              <a:t>: </a:t>
            </a:r>
            <a:r>
              <a:rPr lang="ru-RU" dirty="0" err="1"/>
              <a:t>арифметичних</a:t>
            </a:r>
            <a:r>
              <a:rPr lang="ru-RU" dirty="0"/>
              <a:t>, </a:t>
            </a:r>
            <a:r>
              <a:rPr lang="ru-RU" dirty="0" err="1"/>
              <a:t>логічних</a:t>
            </a:r>
            <a:r>
              <a:rPr lang="ru-RU" dirty="0"/>
              <a:t>, </a:t>
            </a:r>
            <a:r>
              <a:rPr lang="ru-RU" dirty="0" err="1"/>
              <a:t>бітових</a:t>
            </a:r>
            <a:r>
              <a:rPr lang="ru-RU" dirty="0"/>
              <a:t>, </a:t>
            </a:r>
            <a:r>
              <a:rPr lang="ru-RU" dirty="0" err="1"/>
              <a:t>порівнянні</a:t>
            </a:r>
            <a:r>
              <a:rPr lang="ru-RU" dirty="0"/>
              <a:t> та </a:t>
            </a:r>
            <a:r>
              <a:rPr lang="ru-RU" dirty="0" err="1"/>
              <a:t>присвоюванні</a:t>
            </a:r>
            <a:r>
              <a:rPr lang="ru-RU" dirty="0"/>
              <a:t>. </a:t>
            </a:r>
            <a:endParaRPr lang="uk-UA" dirty="0" smtClean="0"/>
          </a:p>
          <a:p>
            <a:r>
              <a:rPr lang="ru-RU" i="1" dirty="0" err="1"/>
              <a:t>Роздільники</a:t>
            </a:r>
            <a:r>
              <a:rPr lang="ru-RU" i="1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спеціальні</a:t>
            </a:r>
            <a:r>
              <a:rPr lang="ru-RU" dirty="0"/>
              <a:t> </a:t>
            </a:r>
            <a:r>
              <a:rPr lang="ru-RU" dirty="0" err="1"/>
              <a:t>символи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err="1"/>
              <a:t>службових</a:t>
            </a:r>
            <a:r>
              <a:rPr lang="ru-RU" dirty="0"/>
              <a:t> </a:t>
            </a:r>
            <a:r>
              <a:rPr lang="ru-RU" dirty="0" err="1"/>
              <a:t>цілях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. В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існують</a:t>
            </a:r>
            <a:r>
              <a:rPr lang="ru-RU" dirty="0"/>
              <a:t> </a:t>
            </a:r>
            <a:r>
              <a:rPr lang="ru-RU" dirty="0" err="1" smtClean="0"/>
              <a:t>наступні</a:t>
            </a:r>
            <a:r>
              <a:rPr lang="ru-RU" dirty="0" smtClean="0"/>
              <a:t> 12 </a:t>
            </a:r>
            <a:r>
              <a:rPr lang="ru-RU" dirty="0" err="1"/>
              <a:t>роздільників</a:t>
            </a:r>
            <a:r>
              <a:rPr lang="ru-RU" dirty="0"/>
              <a:t>:</a:t>
            </a:r>
          </a:p>
          <a:p>
            <a:pPr marL="0" indent="0" algn="ctr">
              <a:buNone/>
            </a:pPr>
            <a:r>
              <a:rPr lang="ru-RU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ru-RU" b="1" dirty="0" smtClean="0">
                <a:solidFill>
                  <a:srgbClr val="FF0000"/>
                </a:solidFill>
              </a:rPr>
              <a:t>)  </a:t>
            </a: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ru-RU" b="1" dirty="0" smtClean="0">
                <a:solidFill>
                  <a:srgbClr val="FF0000"/>
                </a:solidFill>
              </a:rPr>
              <a:t>{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ru-RU" b="1" dirty="0" smtClean="0">
                <a:solidFill>
                  <a:srgbClr val="FF0000"/>
                </a:solidFill>
              </a:rPr>
              <a:t>}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ru-RU" b="1" dirty="0" smtClean="0">
                <a:solidFill>
                  <a:srgbClr val="FF0000"/>
                </a:solidFill>
              </a:rPr>
              <a:t>  [</a:t>
            </a:r>
            <a:r>
              <a:rPr lang="en-US" b="1" dirty="0" smtClean="0">
                <a:solidFill>
                  <a:srgbClr val="FF0000"/>
                </a:solidFill>
              </a:rPr>
              <a:t>     </a:t>
            </a:r>
            <a:r>
              <a:rPr lang="ru-RU" b="1" dirty="0" smtClean="0">
                <a:solidFill>
                  <a:srgbClr val="FF0000"/>
                </a:solidFill>
              </a:rPr>
              <a:t>]    </a:t>
            </a:r>
            <a:r>
              <a:rPr lang="ru-RU" b="1" dirty="0">
                <a:solidFill>
                  <a:srgbClr val="FF0000"/>
                </a:solidFill>
              </a:rPr>
              <a:t>…	 @	::	;	 ,	</a:t>
            </a:r>
            <a:r>
              <a:rPr lang="ru-RU" b="1" dirty="0" smtClean="0">
                <a:solidFill>
                  <a:srgbClr val="FF0000"/>
                </a:solidFill>
              </a:rPr>
              <a:t>.</a:t>
            </a:r>
            <a:endParaRPr lang="uk-UA" b="1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7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b="1" dirty="0" err="1"/>
              <a:t>Використання</a:t>
            </a:r>
            <a:r>
              <a:rPr lang="ru-RU" sz="3200" b="1" dirty="0"/>
              <a:t> </a:t>
            </a:r>
            <a:r>
              <a:rPr lang="ru-RU" sz="3200" b="1" dirty="0" err="1"/>
              <a:t>абстрактних</a:t>
            </a:r>
            <a:r>
              <a:rPr lang="ru-RU" sz="3200" b="1" dirty="0"/>
              <a:t> </a:t>
            </a:r>
            <a:r>
              <a:rPr lang="ru-RU" sz="3200" b="1" dirty="0" err="1"/>
              <a:t>класів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 err="1"/>
              <a:t>модифікатор</a:t>
            </a:r>
            <a:r>
              <a:rPr lang="ru-RU" sz="3200" b="1" dirty="0"/>
              <a:t> </a:t>
            </a:r>
            <a:r>
              <a:rPr lang="ru-RU" sz="3200" b="1" dirty="0" err="1"/>
              <a:t>abstract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9224" y="1125485"/>
            <a:ext cx="8229600" cy="94716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 err="1">
                <a:solidFill>
                  <a:srgbClr val="FF0000"/>
                </a:solidFill>
              </a:rPr>
              <a:t>Суперклас</a:t>
            </a:r>
            <a:r>
              <a:rPr lang="ru-RU" sz="2400" dirty="0"/>
              <a:t>, </a:t>
            </a:r>
            <a:r>
              <a:rPr lang="ru-RU" sz="2400" dirty="0" err="1"/>
              <a:t>який</a:t>
            </a:r>
            <a:r>
              <a:rPr lang="ru-RU" sz="2400" dirty="0"/>
              <a:t> </a:t>
            </a:r>
            <a:r>
              <a:rPr lang="ru-RU" sz="2400" dirty="0" err="1"/>
              <a:t>оголошує</a:t>
            </a:r>
            <a:r>
              <a:rPr lang="ru-RU" sz="2400" dirty="0"/>
              <a:t> структуру </a:t>
            </a:r>
            <a:r>
              <a:rPr lang="ru-RU" sz="2400" dirty="0" err="1"/>
              <a:t>певної</a:t>
            </a:r>
            <a:r>
              <a:rPr lang="ru-RU" sz="2400" dirty="0"/>
              <a:t> </a:t>
            </a:r>
            <a:r>
              <a:rPr lang="ru-RU" sz="2400" dirty="0" err="1"/>
              <a:t>абстракції</a:t>
            </a:r>
            <a:r>
              <a:rPr lang="ru-RU" sz="2400" dirty="0"/>
              <a:t> </a:t>
            </a:r>
            <a:r>
              <a:rPr lang="ru-RU" sz="2400" b="1" dirty="0"/>
              <a:t>без</a:t>
            </a:r>
            <a:r>
              <a:rPr lang="ru-RU" sz="2400" dirty="0"/>
              <a:t> </a:t>
            </a:r>
            <a:r>
              <a:rPr lang="ru-RU" sz="2400" dirty="0" err="1"/>
              <a:t>надання</a:t>
            </a:r>
            <a:r>
              <a:rPr lang="ru-RU" sz="2400" dirty="0"/>
              <a:t> </a:t>
            </a:r>
            <a:r>
              <a:rPr lang="ru-RU" sz="2400" dirty="0" err="1"/>
              <a:t>повної</a:t>
            </a:r>
            <a:r>
              <a:rPr lang="ru-RU" sz="2400" dirty="0"/>
              <a:t> </a:t>
            </a:r>
            <a:r>
              <a:rPr lang="ru-RU" sz="2400" b="1" dirty="0" err="1"/>
              <a:t>реалізації</a:t>
            </a:r>
            <a:r>
              <a:rPr lang="ru-RU" sz="2400" dirty="0"/>
              <a:t> </a:t>
            </a:r>
            <a:r>
              <a:rPr lang="ru-RU" sz="2400" dirty="0" err="1"/>
              <a:t>хоча</a:t>
            </a:r>
            <a:r>
              <a:rPr lang="ru-RU" sz="2400" dirty="0"/>
              <a:t> б одного </a:t>
            </a:r>
            <a:r>
              <a:rPr lang="ru-RU" sz="2400" b="1" dirty="0"/>
              <a:t>методу</a:t>
            </a:r>
            <a:r>
              <a:rPr lang="ru-RU" sz="2400" dirty="0"/>
              <a:t> </a:t>
            </a:r>
            <a:r>
              <a:rPr lang="ru-RU" sz="2400" dirty="0" err="1" smtClean="0"/>
              <a:t>називається</a:t>
            </a:r>
            <a:r>
              <a:rPr lang="ru-RU" sz="2400" dirty="0" smtClean="0"/>
              <a:t> - </a:t>
            </a:r>
            <a:r>
              <a:rPr lang="ru-RU" sz="2400" b="1" dirty="0" err="1"/>
              <a:t>абстрактним</a:t>
            </a:r>
            <a:r>
              <a:rPr lang="ru-RU" sz="2400" dirty="0"/>
              <a:t>.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195308" y="2368440"/>
            <a:ext cx="1019898" cy="897261"/>
          </a:xfrm>
          <a:prstGeom prst="flowChartConnector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22197" y="3406672"/>
            <a:ext cx="1173334" cy="5524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Фігура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AutoShape 6"/>
          <p:cNvCxnSpPr>
            <a:cxnSpLocks noChangeShapeType="1"/>
          </p:cNvCxnSpPr>
          <p:nvPr/>
        </p:nvCxnSpPr>
        <p:spPr bwMode="auto">
          <a:xfrm>
            <a:off x="3671696" y="2711343"/>
            <a:ext cx="17644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</p:spPr>
      </p:cxnSp>
      <p:cxnSp>
        <p:nvCxnSpPr>
          <p:cNvPr id="7" name="AutoShape 7"/>
          <p:cNvCxnSpPr>
            <a:cxnSpLocks noChangeShapeType="1"/>
          </p:cNvCxnSpPr>
          <p:nvPr/>
        </p:nvCxnSpPr>
        <p:spPr bwMode="auto">
          <a:xfrm>
            <a:off x="3671696" y="3746717"/>
            <a:ext cx="1874668" cy="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</p:spPr>
      </p:cxnSp>
      <p:cxnSp>
        <p:nvCxnSpPr>
          <p:cNvPr id="8" name="AutoShape 8"/>
          <p:cNvCxnSpPr>
            <a:cxnSpLocks noChangeShapeType="1"/>
          </p:cNvCxnSpPr>
          <p:nvPr/>
        </p:nvCxnSpPr>
        <p:spPr bwMode="auto">
          <a:xfrm>
            <a:off x="3923928" y="4944018"/>
            <a:ext cx="1690128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</p:spPr>
      </p:cxn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985913" y="3406672"/>
            <a:ext cx="1229293" cy="721048"/>
          </a:xfrm>
          <a:prstGeom prst="flowChartProcess">
            <a:avLst/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116785" y="4440142"/>
            <a:ext cx="1098421" cy="861066"/>
          </a:xfrm>
          <a:prstGeom prst="triangle">
            <a:avLst>
              <a:gd name="adj" fmla="val 50000"/>
            </a:avLst>
          </a:prstGeom>
          <a:noFill/>
          <a:ln w="381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671696" y="3300719"/>
            <a:ext cx="2052432" cy="5524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Прямокутник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957809" y="4486815"/>
            <a:ext cx="1766319" cy="5524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Трикутник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742776" y="2332638"/>
            <a:ext cx="2052432" cy="5524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Коло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4" descr="hg"/>
          <p:cNvSpPr>
            <a:spLocks/>
          </p:cNvSpPr>
          <p:nvPr/>
        </p:nvSpPr>
        <p:spPr bwMode="auto">
          <a:xfrm>
            <a:off x="1500166" y="2492896"/>
            <a:ext cx="1559666" cy="2776156"/>
          </a:xfrm>
          <a:custGeom>
            <a:avLst/>
            <a:gdLst/>
            <a:ahLst/>
            <a:cxnLst>
              <a:cxn ang="0">
                <a:pos x="630" y="0"/>
              </a:cxn>
              <a:cxn ang="0">
                <a:pos x="2160" y="240"/>
              </a:cxn>
              <a:cxn ang="0">
                <a:pos x="2850" y="2985"/>
              </a:cxn>
              <a:cxn ang="0">
                <a:pos x="1764" y="4110"/>
              </a:cxn>
              <a:cxn ang="0">
                <a:pos x="360" y="3495"/>
              </a:cxn>
              <a:cxn ang="0">
                <a:pos x="0" y="840"/>
              </a:cxn>
            </a:cxnLst>
            <a:rect l="0" t="0" r="r" b="b"/>
            <a:pathLst>
              <a:path w="2850" h="4110">
                <a:moveTo>
                  <a:pt x="630" y="0"/>
                </a:moveTo>
                <a:lnTo>
                  <a:pt x="2160" y="240"/>
                </a:lnTo>
                <a:lnTo>
                  <a:pt x="2850" y="2985"/>
                </a:lnTo>
                <a:lnTo>
                  <a:pt x="1764" y="4110"/>
                </a:lnTo>
                <a:lnTo>
                  <a:pt x="360" y="3495"/>
                </a:lnTo>
                <a:lnTo>
                  <a:pt x="0" y="84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9552" y="5589240"/>
            <a:ext cx="83581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Будь- </a:t>
            </a:r>
            <a:r>
              <a:rPr lang="ru-RU" sz="2400" dirty="0" err="1"/>
              <a:t>який</a:t>
            </a:r>
            <a:r>
              <a:rPr lang="ru-RU" sz="2400" dirty="0"/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клас</a:t>
            </a:r>
            <a:r>
              <a:rPr lang="ru-RU" sz="2400" dirty="0" smtClean="0"/>
              <a:t>, </a:t>
            </a:r>
            <a:r>
              <a:rPr lang="ru-RU" sz="2400" dirty="0" err="1" smtClean="0"/>
              <a:t>що</a:t>
            </a:r>
            <a:r>
              <a:rPr lang="ru-RU" sz="2400" dirty="0" smtClean="0"/>
              <a:t> </a:t>
            </a:r>
            <a:r>
              <a:rPr lang="ru-RU" sz="2400" dirty="0" err="1" smtClean="0"/>
              <a:t>містить</a:t>
            </a:r>
            <a:r>
              <a:rPr lang="ru-RU" sz="2400" dirty="0" smtClean="0"/>
              <a:t> </a:t>
            </a:r>
            <a:r>
              <a:rPr lang="ru-RU" sz="2400" dirty="0"/>
              <a:t>один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більше</a:t>
            </a:r>
            <a:r>
              <a:rPr lang="ru-RU" sz="2400" dirty="0"/>
              <a:t> </a:t>
            </a:r>
            <a:r>
              <a:rPr lang="ru-RU" sz="2400" dirty="0" err="1">
                <a:solidFill>
                  <a:srgbClr val="FF0000"/>
                </a:solidFill>
              </a:rPr>
              <a:t>абстрактних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методів</a:t>
            </a:r>
            <a:r>
              <a:rPr lang="ru-RU" sz="2400" dirty="0"/>
              <a:t>, повинен бути </a:t>
            </a:r>
            <a:r>
              <a:rPr lang="ru-RU" sz="2400" dirty="0" err="1"/>
              <a:t>також</a:t>
            </a:r>
            <a:r>
              <a:rPr lang="ru-RU" sz="2400" dirty="0"/>
              <a:t> </a:t>
            </a:r>
            <a:r>
              <a:rPr lang="ru-RU" sz="2400" dirty="0" err="1"/>
              <a:t>оголошений</a:t>
            </a:r>
            <a:r>
              <a:rPr lang="ru-RU" sz="2400" dirty="0"/>
              <a:t> як </a:t>
            </a:r>
            <a:r>
              <a:rPr lang="ru-RU" sz="2400" dirty="0" err="1">
                <a:solidFill>
                  <a:srgbClr val="FF0000"/>
                </a:solidFill>
              </a:rPr>
              <a:t>абстрактний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4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 smtClean="0"/>
              <a:t>Модифікатор</a:t>
            </a:r>
            <a:r>
              <a:rPr lang="ru-RU" sz="2800" b="1" dirty="0" smtClean="0"/>
              <a:t>  </a:t>
            </a:r>
            <a:r>
              <a:rPr lang="en-US" sz="2800" b="1" dirty="0" smtClean="0"/>
              <a:t>abstract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44" y="1124744"/>
            <a:ext cx="4357718" cy="2339102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uk-UA" dirty="0" err="1" smtClean="0"/>
              <a:t>class</a:t>
            </a:r>
            <a:r>
              <a:rPr lang="uk-UA" dirty="0" smtClean="0"/>
              <a:t>  </a:t>
            </a:r>
            <a:r>
              <a:rPr lang="uk-UA" b="1" dirty="0" err="1" smtClean="0"/>
              <a:t>Shape</a:t>
            </a:r>
            <a:r>
              <a:rPr lang="uk-UA" b="1" dirty="0" smtClean="0"/>
              <a:t> </a:t>
            </a:r>
            <a:r>
              <a:rPr lang="uk-UA" dirty="0" smtClean="0"/>
              <a:t>{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 smtClean="0">
                <a:solidFill>
                  <a:srgbClr val="00B050"/>
                </a:solidFill>
              </a:rPr>
              <a:t>Малювати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геометричну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фігуру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uk-UA" dirty="0" smtClean="0"/>
              <a:t>      </a:t>
            </a:r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abstract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uk-UA" dirty="0" err="1" smtClean="0"/>
              <a:t>void</a:t>
            </a:r>
            <a:r>
              <a:rPr lang="uk-UA" dirty="0" smtClean="0"/>
              <a:t>  </a:t>
            </a:r>
            <a:r>
              <a:rPr lang="uk-UA" sz="2000" b="1" dirty="0" err="1" smtClean="0">
                <a:solidFill>
                  <a:srgbClr val="0070C0"/>
                </a:solidFill>
              </a:rPr>
              <a:t>draw</a:t>
            </a:r>
            <a:r>
              <a:rPr lang="uk-UA" sz="2000" b="1" dirty="0" smtClean="0">
                <a:solidFill>
                  <a:srgbClr val="0070C0"/>
                </a:solidFill>
              </a:rPr>
              <a:t>()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uk-UA" dirty="0"/>
              <a:t> </a:t>
            </a:r>
            <a:r>
              <a:rPr lang="uk-UA" dirty="0" smtClean="0"/>
              <a:t>     </a:t>
            </a:r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uk-UA" i="1" dirty="0" smtClean="0">
                <a:solidFill>
                  <a:srgbClr val="00B050"/>
                </a:solidFill>
              </a:rPr>
              <a:t> реальний метод</a:t>
            </a:r>
            <a:endParaRPr lang="en-US" dirty="0" smtClean="0"/>
          </a:p>
          <a:p>
            <a:r>
              <a:rPr lang="en-US" dirty="0" smtClean="0"/>
              <a:t>      public void </a:t>
            </a:r>
            <a:r>
              <a:rPr lang="en-US" dirty="0" err="1" smtClean="0"/>
              <a:t>showInfo</a:t>
            </a:r>
            <a:r>
              <a:rPr lang="en-US" dirty="0" smtClean="0"/>
              <a:t>(){</a:t>
            </a:r>
            <a:endParaRPr lang="ru-RU" dirty="0" smtClean="0"/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System.out.print</a:t>
            </a:r>
            <a:r>
              <a:rPr lang="en-US" dirty="0" smtClean="0"/>
              <a:t>(" </a:t>
            </a:r>
            <a:r>
              <a:rPr lang="ru-RU" dirty="0" err="1" smtClean="0"/>
              <a:t>Фігура</a:t>
            </a:r>
            <a:r>
              <a:rPr lang="ru-RU" dirty="0" smtClean="0"/>
              <a:t>  </a:t>
            </a:r>
            <a:r>
              <a:rPr lang="en-US" dirty="0"/>
              <a:t>Shape");</a:t>
            </a:r>
            <a:endParaRPr lang="en-US" dirty="0" smtClean="0"/>
          </a:p>
          <a:p>
            <a:r>
              <a:rPr lang="ru-RU" dirty="0" smtClean="0"/>
              <a:t> 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uk-UA" dirty="0" smtClean="0"/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3438" y="1108476"/>
            <a:ext cx="4357718" cy="5416868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 </a:t>
            </a:r>
            <a:r>
              <a:rPr lang="uk-UA" dirty="0" err="1" smtClean="0"/>
              <a:t>class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b="1" dirty="0" err="1" smtClean="0"/>
              <a:t>Circle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  </a:t>
            </a:r>
            <a:r>
              <a:rPr lang="uk-UA" b="1" dirty="0" err="1" smtClean="0"/>
              <a:t>Shape</a:t>
            </a:r>
            <a:r>
              <a:rPr lang="uk-UA" dirty="0" smtClean="0"/>
              <a:t>  {</a:t>
            </a:r>
            <a:r>
              <a:rPr lang="en-US" dirty="0" smtClean="0"/>
              <a:t>  </a:t>
            </a:r>
            <a:endParaRPr lang="ru-RU" dirty="0" smtClean="0"/>
          </a:p>
          <a:p>
            <a:r>
              <a:rPr lang="uk-UA" dirty="0" smtClean="0"/>
              <a:t>       </a:t>
            </a:r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sz="2000" b="1" dirty="0" err="1">
                <a:solidFill>
                  <a:srgbClr val="0070C0"/>
                </a:solidFill>
              </a:rPr>
              <a:t>draw</a:t>
            </a:r>
            <a:r>
              <a:rPr lang="uk-UA" sz="2000" b="1" dirty="0">
                <a:solidFill>
                  <a:srgbClr val="0070C0"/>
                </a:solidFill>
              </a:rPr>
              <a:t>()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ru-RU" sz="2000" b="1" dirty="0">
                <a:solidFill>
                  <a:srgbClr val="0070C0"/>
                </a:solidFill>
              </a:rPr>
              <a:t>  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uk-UA" dirty="0" smtClean="0"/>
              <a:t>{</a:t>
            </a:r>
            <a:endParaRPr lang="en-US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/</a:t>
            </a:r>
            <a:r>
              <a:rPr lang="ru-RU" i="1" dirty="0" smtClean="0">
                <a:solidFill>
                  <a:srgbClr val="00B050"/>
                </a:solidFill>
              </a:rPr>
              <a:t>* </a:t>
            </a:r>
            <a:r>
              <a:rPr lang="ru-RU" i="1" dirty="0" err="1" smtClean="0">
                <a:solidFill>
                  <a:srgbClr val="00B050"/>
                </a:solidFill>
              </a:rPr>
              <a:t>Малюємо</a:t>
            </a:r>
            <a:r>
              <a:rPr lang="ru-RU" i="1" dirty="0" smtClean="0">
                <a:solidFill>
                  <a:srgbClr val="00B050"/>
                </a:solidFill>
              </a:rPr>
              <a:t> коло...*/</a:t>
            </a:r>
          </a:p>
          <a:p>
            <a:r>
              <a:rPr lang="en-US" dirty="0" smtClean="0"/>
              <a:t>        </a:t>
            </a:r>
            <a:r>
              <a:rPr lang="ru-RU" dirty="0" smtClean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uk-UA" dirty="0" smtClean="0"/>
              <a:t>("</a:t>
            </a:r>
            <a:r>
              <a:rPr lang="uk-UA" dirty="0" err="1" smtClean="0"/>
              <a:t>Circle.draw</a:t>
            </a:r>
            <a:r>
              <a:rPr lang="uk-UA" dirty="0" smtClean="0"/>
              <a:t>()");</a:t>
            </a:r>
            <a:endParaRPr lang="ru-RU" dirty="0" smtClean="0"/>
          </a:p>
          <a:p>
            <a:r>
              <a:rPr lang="en-US" dirty="0" smtClean="0"/>
              <a:t>   </a:t>
            </a:r>
            <a:r>
              <a:rPr lang="ru-RU" dirty="0" smtClean="0"/>
              <a:t>   </a:t>
            </a:r>
            <a:r>
              <a:rPr lang="en-US" dirty="0" smtClean="0"/>
              <a:t> }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</a:t>
            </a: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 smtClean="0"/>
              <a:t>showInfo</a:t>
            </a:r>
            <a:r>
              <a:rPr lang="en-US" dirty="0"/>
              <a:t>(){</a:t>
            </a:r>
            <a:endParaRPr lang="ru-RU" dirty="0"/>
          </a:p>
          <a:p>
            <a:r>
              <a:rPr lang="en-US" dirty="0"/>
              <a:t>           </a:t>
            </a:r>
            <a:r>
              <a:rPr lang="en-US" dirty="0" err="1"/>
              <a:t>System.out.print</a:t>
            </a:r>
            <a:r>
              <a:rPr lang="en-US" dirty="0"/>
              <a:t>(" </a:t>
            </a:r>
            <a:r>
              <a:rPr lang="ru-RU" dirty="0" err="1" smtClean="0"/>
              <a:t>Фігура</a:t>
            </a:r>
            <a:r>
              <a:rPr lang="ru-RU" dirty="0" smtClean="0"/>
              <a:t> </a:t>
            </a:r>
            <a:r>
              <a:rPr lang="uk-UA" dirty="0" err="1"/>
              <a:t>Circle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ru-RU" dirty="0"/>
              <a:t>      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uk-UA" dirty="0" smtClean="0"/>
              <a:t>}</a:t>
            </a:r>
            <a:endParaRPr lang="ru-RU" dirty="0" smtClean="0"/>
          </a:p>
          <a:p>
            <a:r>
              <a:rPr lang="en-US" dirty="0" smtClean="0"/>
              <a:t> </a:t>
            </a:r>
            <a:endParaRPr lang="ru-RU" dirty="0" smtClean="0"/>
          </a:p>
          <a:p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dirty="0" err="1" smtClean="0"/>
              <a:t>class</a:t>
            </a:r>
            <a:r>
              <a:rPr lang="en-US" dirty="0" smtClean="0"/>
              <a:t> </a:t>
            </a:r>
            <a:r>
              <a:rPr lang="uk-UA" dirty="0" smtClean="0"/>
              <a:t> </a:t>
            </a:r>
            <a:r>
              <a:rPr lang="uk-UA" b="1" dirty="0" err="1" smtClean="0"/>
              <a:t>Square</a:t>
            </a:r>
            <a:r>
              <a:rPr lang="en-US" b="1" dirty="0" smtClean="0"/>
              <a:t> 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  </a:t>
            </a:r>
            <a:r>
              <a:rPr lang="uk-UA" b="1" dirty="0" err="1" smtClean="0"/>
              <a:t>Shape</a:t>
            </a:r>
            <a:r>
              <a:rPr lang="uk-UA" dirty="0" smtClean="0"/>
              <a:t>  {</a:t>
            </a:r>
            <a:endParaRPr lang="en-US" dirty="0" smtClean="0"/>
          </a:p>
          <a:p>
            <a:r>
              <a:rPr lang="uk-UA" dirty="0" smtClean="0"/>
              <a:t>        </a:t>
            </a:r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uk-UA" sz="2000" b="1" dirty="0" err="1">
                <a:solidFill>
                  <a:srgbClr val="0070C0"/>
                </a:solidFill>
              </a:rPr>
              <a:t>draw</a:t>
            </a:r>
            <a:r>
              <a:rPr lang="uk-UA" sz="2000" b="1" dirty="0">
                <a:solidFill>
                  <a:srgbClr val="0070C0"/>
                </a:solidFill>
              </a:rPr>
              <a:t>()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ru-RU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/</a:t>
            </a:r>
            <a:r>
              <a:rPr lang="ru-RU" i="1" dirty="0" smtClean="0">
                <a:solidFill>
                  <a:srgbClr val="00B050"/>
                </a:solidFill>
              </a:rPr>
              <a:t>*</a:t>
            </a:r>
            <a:r>
              <a:rPr lang="ru-RU" i="1" dirty="0" err="1" smtClean="0">
                <a:solidFill>
                  <a:srgbClr val="00B050"/>
                </a:solidFill>
              </a:rPr>
              <a:t>Малюємо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прямокутник</a:t>
            </a:r>
            <a:r>
              <a:rPr lang="ru-RU" i="1" dirty="0" smtClean="0">
                <a:solidFill>
                  <a:srgbClr val="00B050"/>
                </a:solidFill>
              </a:rPr>
              <a:t>… */</a:t>
            </a:r>
            <a:endParaRPr lang="ru-RU" dirty="0" smtClean="0"/>
          </a:p>
          <a:p>
            <a:r>
              <a:rPr lang="en-US" dirty="0" smtClean="0"/>
              <a:t>   </a:t>
            </a:r>
            <a:r>
              <a:rPr lang="ru-RU" dirty="0" smtClean="0"/>
              <a:t>        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 </a:t>
            </a:r>
            <a:r>
              <a:rPr lang="uk-UA" dirty="0" smtClean="0"/>
              <a:t>("</a:t>
            </a:r>
            <a:r>
              <a:rPr lang="uk-UA" dirty="0" err="1" smtClean="0"/>
              <a:t>Square.draw</a:t>
            </a:r>
            <a:r>
              <a:rPr lang="uk-UA" dirty="0" smtClean="0"/>
              <a:t>()");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 </a:t>
            </a:r>
            <a:r>
              <a:rPr lang="uk-UA" dirty="0" smtClean="0"/>
              <a:t>}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 smtClean="0"/>
              <a:t>showInfo</a:t>
            </a:r>
            <a:r>
              <a:rPr lang="en-US" dirty="0"/>
              <a:t>(){</a:t>
            </a:r>
            <a:endParaRPr lang="ru-RU" dirty="0"/>
          </a:p>
          <a:p>
            <a:r>
              <a:rPr lang="en-US" dirty="0"/>
              <a:t>           </a:t>
            </a:r>
            <a:r>
              <a:rPr lang="ru-RU" dirty="0" smtClean="0"/>
              <a:t> </a:t>
            </a:r>
            <a:r>
              <a:rPr lang="en-US" dirty="0" err="1" smtClean="0"/>
              <a:t>System.out.print</a:t>
            </a:r>
            <a:r>
              <a:rPr lang="en-US" dirty="0"/>
              <a:t>(" </a:t>
            </a:r>
            <a:r>
              <a:rPr lang="ru-RU" dirty="0" err="1" smtClean="0"/>
              <a:t>Фігура</a:t>
            </a:r>
            <a:r>
              <a:rPr lang="ru-RU" dirty="0" smtClean="0"/>
              <a:t> </a:t>
            </a:r>
            <a:r>
              <a:rPr lang="uk-UA" dirty="0" err="1"/>
              <a:t>Square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ru-RU" dirty="0"/>
              <a:t>       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3583468"/>
            <a:ext cx="4357718" cy="2616101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 </a:t>
            </a:r>
            <a:r>
              <a:rPr lang="uk-UA" dirty="0" err="1" smtClean="0"/>
              <a:t>class</a:t>
            </a:r>
            <a:r>
              <a:rPr lang="uk-UA" dirty="0" smtClean="0"/>
              <a:t>  </a:t>
            </a:r>
            <a:r>
              <a:rPr lang="en-US" b="1" dirty="0" err="1" smtClean="0"/>
              <a:t>Triangl</a:t>
            </a:r>
            <a:r>
              <a:rPr lang="uk-UA" b="1" dirty="0" smtClean="0"/>
              <a:t>e 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  </a:t>
            </a:r>
            <a:r>
              <a:rPr lang="uk-UA" b="1" dirty="0" err="1" smtClean="0"/>
              <a:t>Shape</a:t>
            </a:r>
            <a:r>
              <a:rPr lang="uk-UA" dirty="0" smtClean="0"/>
              <a:t> {</a:t>
            </a:r>
            <a:r>
              <a:rPr lang="en-US" dirty="0" smtClean="0"/>
              <a:t>  </a:t>
            </a:r>
            <a:endParaRPr lang="ru-RU" dirty="0" smtClean="0"/>
          </a:p>
          <a:p>
            <a:r>
              <a:rPr lang="uk-UA" dirty="0" smtClean="0"/>
              <a:t>       </a:t>
            </a:r>
            <a:r>
              <a:rPr lang="uk-UA" dirty="0" err="1" smtClean="0"/>
              <a:t>pub</a:t>
            </a:r>
            <a:r>
              <a:rPr lang="en-US" dirty="0" smtClean="0"/>
              <a:t>l</a:t>
            </a:r>
            <a:r>
              <a:rPr lang="uk-UA" dirty="0" err="1" smtClean="0"/>
              <a:t>ic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uk-UA" sz="2000" b="1" dirty="0" err="1" smtClean="0">
                <a:solidFill>
                  <a:srgbClr val="0070C0"/>
                </a:solidFill>
              </a:rPr>
              <a:t>draw</a:t>
            </a:r>
            <a:r>
              <a:rPr lang="uk-UA" sz="2000" b="1" dirty="0" smtClean="0">
                <a:solidFill>
                  <a:srgbClr val="0070C0"/>
                </a:solidFill>
              </a:rPr>
              <a:t>()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smtClean="0">
                <a:solidFill>
                  <a:srgbClr val="0070C0"/>
                </a:solidFill>
              </a:rPr>
              <a:t>    </a:t>
            </a:r>
            <a:r>
              <a:rPr lang="uk-UA" dirty="0" smtClean="0"/>
              <a:t>{</a:t>
            </a:r>
            <a:endParaRPr lang="en-US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         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 /</a:t>
            </a:r>
            <a:r>
              <a:rPr lang="ru-RU" i="1" dirty="0" smtClean="0">
                <a:solidFill>
                  <a:srgbClr val="00B050"/>
                </a:solidFill>
              </a:rPr>
              <a:t>* </a:t>
            </a:r>
            <a:r>
              <a:rPr lang="ru-RU" i="1" dirty="0" err="1" smtClean="0">
                <a:solidFill>
                  <a:srgbClr val="00B050"/>
                </a:solidFill>
              </a:rPr>
              <a:t>Малюємо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трикутник</a:t>
            </a:r>
            <a:r>
              <a:rPr lang="ru-RU" i="1" dirty="0" smtClean="0">
                <a:solidFill>
                  <a:srgbClr val="00B050"/>
                </a:solidFill>
              </a:rPr>
              <a:t>...  */</a:t>
            </a:r>
          </a:p>
          <a:p>
            <a:r>
              <a:rPr lang="en-US" dirty="0" smtClean="0"/>
              <a:t>        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uk-UA" dirty="0" smtClean="0"/>
              <a:t>("</a:t>
            </a:r>
            <a:r>
              <a:rPr lang="en-US" dirty="0" smtClean="0"/>
              <a:t> Triangle</a:t>
            </a:r>
            <a:r>
              <a:rPr lang="uk-UA" dirty="0" err="1" smtClean="0"/>
              <a:t>.draw</a:t>
            </a:r>
            <a:r>
              <a:rPr lang="uk-UA" dirty="0" smtClean="0"/>
              <a:t>()");</a:t>
            </a:r>
            <a:endParaRPr lang="ru-RU" dirty="0" smtClean="0"/>
          </a:p>
          <a:p>
            <a:r>
              <a:rPr lang="en-US" dirty="0" smtClean="0"/>
              <a:t>   </a:t>
            </a:r>
            <a:r>
              <a:rPr lang="ru-RU" dirty="0" smtClean="0"/>
              <a:t>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dirty="0" smtClean="0"/>
              <a:t>       </a:t>
            </a:r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s</a:t>
            </a:r>
            <a:r>
              <a:rPr lang="en-US" dirty="0" err="1" smtClean="0"/>
              <a:t>howInfo</a:t>
            </a:r>
            <a:r>
              <a:rPr lang="en-US" dirty="0"/>
              <a:t>(){</a:t>
            </a:r>
            <a:endParaRPr lang="ru-RU" dirty="0"/>
          </a:p>
          <a:p>
            <a:r>
              <a:rPr lang="en-US" dirty="0"/>
              <a:t>           </a:t>
            </a:r>
            <a:r>
              <a:rPr lang="en-US" dirty="0" err="1"/>
              <a:t>System.out.print</a:t>
            </a:r>
            <a:r>
              <a:rPr lang="en-US" dirty="0"/>
              <a:t>(" </a:t>
            </a:r>
            <a:r>
              <a:rPr lang="ru-RU" dirty="0" err="1" smtClean="0"/>
              <a:t>Фігура</a:t>
            </a:r>
            <a:r>
              <a:rPr lang="ru-RU" dirty="0" smtClean="0"/>
              <a:t> </a:t>
            </a:r>
            <a:r>
              <a:rPr lang="en-US" dirty="0" smtClean="0"/>
              <a:t>Triangle");</a:t>
            </a:r>
            <a:endParaRPr lang="en-US" dirty="0"/>
          </a:p>
          <a:p>
            <a:r>
              <a:rPr lang="ru-RU" dirty="0"/>
              <a:t> 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uk-UA" dirty="0" smtClean="0"/>
              <a:t>}</a:t>
            </a:r>
            <a:r>
              <a:rPr lang="en-US" dirty="0" smtClean="0"/>
              <a:t> 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169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 smtClean="0"/>
              <a:t>Модифікатор</a:t>
            </a:r>
            <a:r>
              <a:rPr lang="ru-RU" sz="2400" b="1" dirty="0" smtClean="0"/>
              <a:t> </a:t>
            </a:r>
            <a:r>
              <a:rPr lang="en-US" sz="2400" b="1" dirty="0" smtClean="0"/>
              <a:t>abstract</a:t>
            </a:r>
            <a:r>
              <a:rPr lang="ru-RU" sz="2400" b="1" dirty="0" smtClean="0"/>
              <a:t> (</a:t>
            </a:r>
            <a:r>
              <a:rPr lang="ru-RU" sz="2400" b="1" dirty="0" err="1" smtClean="0"/>
              <a:t>продовження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63688" y="513248"/>
            <a:ext cx="5472608" cy="5940088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</a:t>
            </a:r>
            <a:r>
              <a:rPr lang="uk-UA" dirty="0" err="1" smtClean="0"/>
              <a:t>ublic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class </a:t>
            </a:r>
            <a:r>
              <a:rPr lang="ru-RU" dirty="0" smtClean="0"/>
              <a:t> </a:t>
            </a:r>
            <a:r>
              <a:rPr lang="en-US" dirty="0" err="1" smtClean="0"/>
              <a:t>ShapeManager</a:t>
            </a:r>
            <a:r>
              <a:rPr lang="en-US" dirty="0" smtClean="0"/>
              <a:t>  {</a:t>
            </a:r>
            <a:endParaRPr lang="ru-RU" dirty="0" smtClean="0"/>
          </a:p>
          <a:p>
            <a:r>
              <a:rPr lang="uk-UA" dirty="0" smtClean="0"/>
              <a:t>     </a:t>
            </a:r>
            <a:r>
              <a:rPr lang="uk-UA" dirty="0" err="1" smtClean="0"/>
              <a:t>public</a:t>
            </a:r>
            <a:r>
              <a:rPr lang="uk-UA" dirty="0" smtClean="0"/>
              <a:t>  </a:t>
            </a:r>
            <a:r>
              <a:rPr lang="uk-UA" dirty="0" err="1" smtClean="0"/>
              <a:t>static</a:t>
            </a:r>
            <a:r>
              <a:rPr lang="uk-UA" dirty="0" smtClean="0"/>
              <a:t>  </a:t>
            </a:r>
            <a:r>
              <a:rPr lang="uk-UA" dirty="0" err="1" smtClean="0"/>
              <a:t>void</a:t>
            </a:r>
            <a:r>
              <a:rPr lang="uk-UA" dirty="0" smtClean="0"/>
              <a:t> </a:t>
            </a:r>
            <a:r>
              <a:rPr lang="en-US" dirty="0" smtClean="0"/>
              <a:t> main(String   </a:t>
            </a:r>
            <a:r>
              <a:rPr lang="en-US" dirty="0" err="1" smtClean="0"/>
              <a:t>args</a:t>
            </a:r>
            <a:r>
              <a:rPr lang="en-US" dirty="0" smtClean="0"/>
              <a:t>[])  </a:t>
            </a:r>
            <a:r>
              <a:rPr lang="uk-UA" dirty="0" smtClean="0"/>
              <a:t>{      </a:t>
            </a:r>
          </a:p>
          <a:p>
            <a:r>
              <a:rPr lang="uk-UA" b="1" dirty="0" smtClean="0">
                <a:solidFill>
                  <a:srgbClr val="00B050"/>
                </a:solidFill>
              </a:rPr>
              <a:t>         </a:t>
            </a:r>
            <a:r>
              <a:rPr lang="uk-UA" sz="2000" b="1" dirty="0" smtClean="0">
                <a:solidFill>
                  <a:srgbClr val="00B050"/>
                </a:solidFill>
              </a:rPr>
              <a:t>// </a:t>
            </a:r>
            <a:r>
              <a:rPr lang="uk-UA" sz="2000" b="1" dirty="0" err="1" smtClean="0">
                <a:solidFill>
                  <a:srgbClr val="00B050"/>
                </a:solidFill>
              </a:rPr>
              <a:t>Shape</a:t>
            </a:r>
            <a:r>
              <a:rPr lang="uk-UA" sz="2000" b="1" dirty="0" smtClean="0">
                <a:solidFill>
                  <a:srgbClr val="00B050"/>
                </a:solidFill>
              </a:rPr>
              <a:t> s</a:t>
            </a:r>
            <a:r>
              <a:rPr lang="en-US" sz="2000" b="1" dirty="0" smtClean="0">
                <a:solidFill>
                  <a:srgbClr val="00B050"/>
                </a:solidFill>
              </a:rPr>
              <a:t>h</a:t>
            </a:r>
            <a:r>
              <a:rPr lang="uk-UA" sz="2000" b="1" dirty="0" smtClean="0">
                <a:solidFill>
                  <a:srgbClr val="00B050"/>
                </a:solidFill>
              </a:rPr>
              <a:t> = </a:t>
            </a:r>
            <a:r>
              <a:rPr lang="uk-UA" sz="2000" b="1" dirty="0" err="1" smtClean="0">
                <a:solidFill>
                  <a:srgbClr val="00B050"/>
                </a:solidFill>
              </a:rPr>
              <a:t>new</a:t>
            </a:r>
            <a:r>
              <a:rPr lang="uk-UA" sz="2000" b="1" dirty="0" smtClean="0">
                <a:solidFill>
                  <a:srgbClr val="00B050"/>
                </a:solidFill>
              </a:rPr>
              <a:t> </a:t>
            </a:r>
            <a:r>
              <a:rPr lang="uk-UA" sz="2000" b="1" dirty="0" err="1" smtClean="0">
                <a:solidFill>
                  <a:srgbClr val="00B050"/>
                </a:solidFill>
              </a:rPr>
              <a:t>Shape</a:t>
            </a:r>
            <a:r>
              <a:rPr lang="uk-UA" sz="2000" b="1" dirty="0" smtClean="0">
                <a:solidFill>
                  <a:srgbClr val="00B050"/>
                </a:solidFill>
              </a:rPr>
              <a:t>(); 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uk-UA" sz="2400" dirty="0" smtClean="0">
                <a:solidFill>
                  <a:srgbClr val="FF0000"/>
                </a:solidFill>
              </a:rPr>
              <a:t>Неможна</a:t>
            </a:r>
          </a:p>
          <a:p>
            <a:r>
              <a:rPr lang="uk-UA" b="1" dirty="0">
                <a:solidFill>
                  <a:srgbClr val="00B050"/>
                </a:solidFill>
              </a:rPr>
              <a:t> </a:t>
            </a:r>
            <a:r>
              <a:rPr lang="uk-UA" b="1" dirty="0" smtClean="0">
                <a:solidFill>
                  <a:srgbClr val="00B050"/>
                </a:solidFill>
              </a:rPr>
              <a:t>        </a:t>
            </a:r>
            <a:r>
              <a:rPr lang="uk-UA" b="1" dirty="0" err="1" smtClean="0"/>
              <a:t>Shape</a:t>
            </a:r>
            <a:r>
              <a:rPr lang="uk-UA" b="1" dirty="0" smtClean="0"/>
              <a:t> </a:t>
            </a:r>
            <a:r>
              <a:rPr lang="en-US" b="1" dirty="0" err="1" smtClean="0"/>
              <a:t>sh</a:t>
            </a:r>
            <a:r>
              <a:rPr lang="en-US" b="1" dirty="0" smtClean="0"/>
              <a:t>; </a:t>
            </a:r>
            <a:r>
              <a:rPr lang="uk-UA" b="1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uk-UA" sz="2400" dirty="0" smtClean="0">
                <a:solidFill>
                  <a:srgbClr val="FF0000"/>
                </a:solidFill>
              </a:rPr>
              <a:t>МОЖНО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800" dirty="0" smtClean="0">
                <a:solidFill>
                  <a:srgbClr val="00B050"/>
                </a:solidFill>
              </a:rPr>
              <a:t>       </a:t>
            </a:r>
            <a:endParaRPr lang="ru-RU" sz="800" dirty="0" smtClean="0"/>
          </a:p>
          <a:p>
            <a:r>
              <a:rPr lang="uk-UA" dirty="0" smtClean="0"/>
              <a:t> </a:t>
            </a:r>
            <a:r>
              <a:rPr lang="en-US" dirty="0" smtClean="0"/>
              <a:t>    </a:t>
            </a:r>
            <a:r>
              <a:rPr lang="ru-RU" dirty="0" smtClean="0"/>
              <a:t>    </a:t>
            </a:r>
            <a:r>
              <a:rPr lang="en-US" dirty="0" smtClean="0"/>
              <a:t>Triangle  t</a:t>
            </a:r>
            <a:r>
              <a:rPr lang="uk-UA" dirty="0" smtClean="0"/>
              <a:t> = </a:t>
            </a:r>
            <a:r>
              <a:rPr lang="uk-UA" dirty="0" err="1" smtClean="0"/>
              <a:t>new</a:t>
            </a:r>
            <a:r>
              <a:rPr lang="uk-UA" dirty="0" smtClean="0"/>
              <a:t>  </a:t>
            </a:r>
            <a:r>
              <a:rPr lang="en-US" dirty="0" smtClean="0"/>
              <a:t>Triangle</a:t>
            </a:r>
            <a:r>
              <a:rPr lang="uk-UA" dirty="0" smtClean="0"/>
              <a:t>();</a:t>
            </a:r>
          </a:p>
          <a:p>
            <a:r>
              <a:rPr lang="uk-UA" dirty="0" smtClean="0"/>
              <a:t>         </a:t>
            </a:r>
            <a:r>
              <a:rPr lang="uk-UA" i="1" dirty="0" smtClean="0">
                <a:solidFill>
                  <a:srgbClr val="00B050"/>
                </a:solidFill>
              </a:rPr>
              <a:t>// </a:t>
            </a:r>
            <a:r>
              <a:rPr lang="uk-UA" i="1" dirty="0" err="1" smtClean="0">
                <a:solidFill>
                  <a:srgbClr val="00B050"/>
                </a:solidFill>
              </a:rPr>
              <a:t>draw</a:t>
            </a:r>
            <a:r>
              <a:rPr lang="uk-UA" i="1" dirty="0" smtClean="0">
                <a:solidFill>
                  <a:srgbClr val="00B050"/>
                </a:solidFill>
              </a:rPr>
              <a:t>() </a:t>
            </a:r>
            <a:r>
              <a:rPr lang="en-US" i="1" dirty="0" smtClean="0">
                <a:solidFill>
                  <a:srgbClr val="00B050"/>
                </a:solidFill>
              </a:rPr>
              <a:t>  </a:t>
            </a:r>
            <a:r>
              <a:rPr lang="ru-RU" i="1" dirty="0" smtClean="0">
                <a:solidFill>
                  <a:srgbClr val="00B050"/>
                </a:solidFill>
              </a:rPr>
              <a:t>и </a:t>
            </a:r>
            <a:r>
              <a:rPr lang="en-US" i="1" dirty="0" err="1">
                <a:solidFill>
                  <a:srgbClr val="00B050"/>
                </a:solidFill>
              </a:rPr>
              <a:t>showInfo</a:t>
            </a:r>
            <a:r>
              <a:rPr lang="en-US" i="1" dirty="0">
                <a:solidFill>
                  <a:srgbClr val="00B050"/>
                </a:solidFill>
              </a:rPr>
              <a:t>()</a:t>
            </a:r>
            <a:r>
              <a:rPr lang="ru-RU" i="1" dirty="0" smtClean="0">
                <a:solidFill>
                  <a:srgbClr val="00B050"/>
                </a:solidFill>
              </a:rPr>
              <a:t>   </a:t>
            </a:r>
            <a:r>
              <a:rPr lang="uk-UA" i="1" dirty="0" err="1" smtClean="0">
                <a:solidFill>
                  <a:srgbClr val="00B050"/>
                </a:solidFill>
              </a:rPr>
              <a:t>из</a:t>
            </a:r>
            <a:r>
              <a:rPr lang="uk-UA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Triangle</a:t>
            </a:r>
            <a:endParaRPr lang="ru-RU" dirty="0" smtClean="0"/>
          </a:p>
          <a:p>
            <a:r>
              <a:rPr lang="uk-UA" dirty="0" smtClean="0"/>
              <a:t>         </a:t>
            </a:r>
            <a:r>
              <a:rPr lang="en-US" dirty="0" smtClean="0"/>
              <a:t>t</a:t>
            </a:r>
            <a:r>
              <a:rPr lang="uk-UA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draw</a:t>
            </a:r>
            <a:r>
              <a:rPr lang="uk-UA" dirty="0" smtClean="0">
                <a:solidFill>
                  <a:srgbClr val="FF0000"/>
                </a:solidFill>
              </a:rPr>
              <a:t>()</a:t>
            </a:r>
            <a:r>
              <a:rPr lang="uk-UA" dirty="0" smtClean="0"/>
              <a:t>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         </a:t>
            </a:r>
            <a:r>
              <a:rPr lang="en-US" dirty="0" err="1" smtClean="0"/>
              <a:t>t.showInfo</a:t>
            </a:r>
            <a:r>
              <a:rPr lang="en-US" dirty="0" smtClean="0"/>
              <a:t>();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uk-UA" dirty="0" smtClean="0"/>
              <a:t>      </a:t>
            </a:r>
            <a:endParaRPr lang="ru-RU" dirty="0" smtClean="0"/>
          </a:p>
          <a:p>
            <a:r>
              <a:rPr lang="uk-UA" dirty="0" smtClean="0"/>
              <a:t>         </a:t>
            </a:r>
            <a:r>
              <a:rPr lang="uk-UA" dirty="0" err="1" smtClean="0"/>
              <a:t>Circle</a:t>
            </a:r>
            <a:r>
              <a:rPr lang="uk-UA" dirty="0" smtClean="0"/>
              <a:t>  с = </a:t>
            </a:r>
            <a:r>
              <a:rPr lang="uk-UA" dirty="0" err="1" smtClean="0"/>
              <a:t>new</a:t>
            </a:r>
            <a:r>
              <a:rPr lang="uk-UA" dirty="0" smtClean="0"/>
              <a:t>  </a:t>
            </a:r>
            <a:r>
              <a:rPr lang="uk-UA" dirty="0" err="1" smtClean="0"/>
              <a:t>Circle</a:t>
            </a:r>
            <a:r>
              <a:rPr lang="uk-UA" dirty="0" smtClean="0"/>
              <a:t>();</a:t>
            </a:r>
            <a:r>
              <a:rPr lang="uk-UA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uk-UA" i="1" dirty="0" smtClean="0">
                <a:solidFill>
                  <a:srgbClr val="00B050"/>
                </a:solidFill>
              </a:rPr>
              <a:t>         // </a:t>
            </a:r>
            <a:r>
              <a:rPr lang="uk-UA" i="1" dirty="0" err="1" smtClean="0">
                <a:solidFill>
                  <a:srgbClr val="00B050"/>
                </a:solidFill>
              </a:rPr>
              <a:t>draw</a:t>
            </a:r>
            <a:r>
              <a:rPr lang="uk-UA" i="1" dirty="0" smtClean="0">
                <a:solidFill>
                  <a:srgbClr val="00B050"/>
                </a:solidFill>
              </a:rPr>
              <a:t>() </a:t>
            </a:r>
            <a:r>
              <a:rPr lang="ru-RU" i="1" dirty="0">
                <a:solidFill>
                  <a:srgbClr val="00B050"/>
                </a:solidFill>
              </a:rPr>
              <a:t>и </a:t>
            </a:r>
            <a:r>
              <a:rPr lang="en-US" i="1" dirty="0" err="1">
                <a:solidFill>
                  <a:srgbClr val="00B050"/>
                </a:solidFill>
              </a:rPr>
              <a:t>showInfo</a:t>
            </a:r>
            <a:r>
              <a:rPr lang="en-US" i="1" dirty="0">
                <a:solidFill>
                  <a:srgbClr val="00B050"/>
                </a:solidFill>
              </a:rPr>
              <a:t>()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 </a:t>
            </a:r>
            <a:r>
              <a:rPr lang="uk-UA" i="1" dirty="0" err="1" smtClean="0">
                <a:solidFill>
                  <a:srgbClr val="00B050"/>
                </a:solidFill>
              </a:rPr>
              <a:t>из</a:t>
            </a:r>
            <a:r>
              <a:rPr lang="uk-UA" i="1" dirty="0" smtClean="0">
                <a:solidFill>
                  <a:srgbClr val="00B050"/>
                </a:solidFill>
              </a:rPr>
              <a:t>  </a:t>
            </a:r>
            <a:r>
              <a:rPr lang="uk-UA" i="1" dirty="0" err="1" smtClean="0">
                <a:solidFill>
                  <a:srgbClr val="00B050"/>
                </a:solidFill>
              </a:rPr>
              <a:t>Circle</a:t>
            </a:r>
            <a:endParaRPr lang="ru-RU" dirty="0" smtClean="0"/>
          </a:p>
          <a:p>
            <a:r>
              <a:rPr lang="en-US" dirty="0" smtClean="0"/>
              <a:t>      </a:t>
            </a:r>
            <a:r>
              <a:rPr lang="ru-RU" dirty="0" smtClean="0"/>
              <a:t>   </a:t>
            </a:r>
            <a:r>
              <a:rPr lang="uk-UA" dirty="0" err="1" smtClean="0"/>
              <a:t>с.</a:t>
            </a:r>
            <a:r>
              <a:rPr lang="uk-UA" dirty="0" err="1" smtClean="0">
                <a:solidFill>
                  <a:srgbClr val="FF0000"/>
                </a:solidFill>
              </a:rPr>
              <a:t>draw</a:t>
            </a:r>
            <a:r>
              <a:rPr lang="uk-UA" dirty="0" smtClean="0">
                <a:solidFill>
                  <a:srgbClr val="FF0000"/>
                </a:solidFill>
              </a:rPr>
              <a:t>()</a:t>
            </a:r>
            <a:r>
              <a:rPr lang="uk-UA" dirty="0" smtClean="0"/>
              <a:t>;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 </a:t>
            </a:r>
            <a:r>
              <a:rPr lang="ru-RU" dirty="0" smtClean="0"/>
              <a:t>с</a:t>
            </a:r>
            <a:r>
              <a:rPr lang="en-US" dirty="0" smtClean="0"/>
              <a:t>.</a:t>
            </a:r>
            <a:r>
              <a:rPr lang="en-US" dirty="0" err="1" smtClean="0"/>
              <a:t>showInfo</a:t>
            </a:r>
            <a:r>
              <a:rPr lang="en-US" dirty="0" smtClean="0"/>
              <a:t>();</a:t>
            </a:r>
          </a:p>
          <a:p>
            <a:endParaRPr lang="ru-RU" dirty="0" smtClean="0"/>
          </a:p>
          <a:p>
            <a:r>
              <a:rPr lang="uk-UA" dirty="0" smtClean="0"/>
              <a:t> </a:t>
            </a:r>
            <a:r>
              <a:rPr lang="en-US" dirty="0" smtClean="0"/>
              <a:t>        </a:t>
            </a:r>
            <a:r>
              <a:rPr lang="uk-UA" dirty="0" err="1" smtClean="0"/>
              <a:t>Square</a:t>
            </a:r>
            <a:r>
              <a:rPr lang="en-US" dirty="0" smtClean="0"/>
              <a:t> s</a:t>
            </a:r>
            <a:r>
              <a:rPr lang="uk-UA" dirty="0" smtClean="0"/>
              <a:t> = </a:t>
            </a:r>
            <a:r>
              <a:rPr lang="uk-UA" dirty="0" err="1" smtClean="0"/>
              <a:t>new</a:t>
            </a:r>
            <a:r>
              <a:rPr lang="uk-UA" dirty="0" smtClean="0"/>
              <a:t>  </a:t>
            </a:r>
            <a:r>
              <a:rPr lang="uk-UA" dirty="0" err="1" smtClean="0"/>
              <a:t>Square</a:t>
            </a:r>
            <a:r>
              <a:rPr lang="uk-UA" dirty="0" smtClean="0"/>
              <a:t>(); </a:t>
            </a:r>
          </a:p>
          <a:p>
            <a:r>
              <a:rPr lang="uk-UA" i="1" dirty="0" smtClean="0">
                <a:solidFill>
                  <a:srgbClr val="00B050"/>
                </a:solidFill>
              </a:rPr>
              <a:t>          // </a:t>
            </a:r>
            <a:r>
              <a:rPr lang="uk-UA" i="1" dirty="0" err="1" smtClean="0">
                <a:solidFill>
                  <a:srgbClr val="00B050"/>
                </a:solidFill>
              </a:rPr>
              <a:t>draw</a:t>
            </a:r>
            <a:r>
              <a:rPr lang="uk-UA" i="1" dirty="0" smtClean="0">
                <a:solidFill>
                  <a:srgbClr val="00B050"/>
                </a:solidFill>
              </a:rPr>
              <a:t>() </a:t>
            </a:r>
            <a:r>
              <a:rPr lang="ru-RU" i="1" dirty="0">
                <a:solidFill>
                  <a:srgbClr val="00B050"/>
                </a:solidFill>
              </a:rPr>
              <a:t>и </a:t>
            </a:r>
            <a:r>
              <a:rPr lang="en-US" i="1" dirty="0" err="1">
                <a:solidFill>
                  <a:srgbClr val="00B050"/>
                </a:solidFill>
              </a:rPr>
              <a:t>showInfo</a:t>
            </a:r>
            <a:r>
              <a:rPr lang="en-US" i="1" dirty="0">
                <a:solidFill>
                  <a:srgbClr val="00B050"/>
                </a:solidFill>
              </a:rPr>
              <a:t>()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  и</a:t>
            </a:r>
            <a:r>
              <a:rPr lang="uk-UA" i="1" dirty="0" smtClean="0">
                <a:solidFill>
                  <a:srgbClr val="00B050"/>
                </a:solidFill>
              </a:rPr>
              <a:t>з  </a:t>
            </a:r>
            <a:r>
              <a:rPr lang="uk-UA" i="1" dirty="0" err="1" smtClean="0">
                <a:solidFill>
                  <a:srgbClr val="00B050"/>
                </a:solidFill>
              </a:rPr>
              <a:t>Square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</a:t>
            </a:r>
            <a:r>
              <a:rPr lang="ru-RU" dirty="0" smtClean="0"/>
              <a:t>    </a:t>
            </a:r>
            <a:r>
              <a:rPr lang="uk-UA" dirty="0" smtClean="0"/>
              <a:t>s. </a:t>
            </a:r>
            <a:r>
              <a:rPr lang="uk-UA" dirty="0" err="1" smtClean="0">
                <a:solidFill>
                  <a:srgbClr val="FF0000"/>
                </a:solidFill>
              </a:rPr>
              <a:t>draw</a:t>
            </a:r>
            <a:r>
              <a:rPr lang="uk-UA" dirty="0" smtClean="0">
                <a:solidFill>
                  <a:srgbClr val="FF0000"/>
                </a:solidFill>
              </a:rPr>
              <a:t>()</a:t>
            </a:r>
            <a:r>
              <a:rPr lang="uk-UA" dirty="0" smtClean="0"/>
              <a:t>;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s.showInfo</a:t>
            </a:r>
            <a:r>
              <a:rPr lang="en-US" dirty="0"/>
              <a:t>();</a:t>
            </a:r>
            <a:r>
              <a:rPr lang="ru-RU" dirty="0" smtClean="0"/>
              <a:t>     </a:t>
            </a:r>
            <a:r>
              <a:rPr lang="en-US" dirty="0" smtClean="0"/>
              <a:t>     </a:t>
            </a:r>
            <a:endParaRPr lang="ru-RU" dirty="0" smtClean="0"/>
          </a:p>
          <a:p>
            <a:r>
              <a:rPr lang="uk-UA" dirty="0" smtClean="0"/>
              <a:t>      } </a:t>
            </a:r>
            <a:endParaRPr lang="ru-RU" dirty="0" smtClean="0"/>
          </a:p>
          <a:p>
            <a:r>
              <a:rPr lang="uk-UA" dirty="0" smtClean="0"/>
              <a:t>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0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1396"/>
            <a:ext cx="8460432" cy="992124"/>
          </a:xfrm>
        </p:spPr>
        <p:txBody>
          <a:bodyPr>
            <a:normAutofit fontScale="90000"/>
          </a:bodyPr>
          <a:lstStyle/>
          <a:p>
            <a:r>
              <a:rPr lang="ru-RU" sz="3200" b="1" dirty="0" err="1" smtClean="0"/>
              <a:t>Модифікатор</a:t>
            </a:r>
            <a:r>
              <a:rPr lang="ru-RU" sz="3200" b="1" dirty="0" smtClean="0"/>
              <a:t> </a:t>
            </a:r>
            <a:r>
              <a:rPr lang="en-US" sz="3200" b="1" dirty="0" smtClean="0"/>
              <a:t>final </a:t>
            </a:r>
            <a:r>
              <a:rPr lang="ru-RU" sz="3200" b="1" dirty="0" smtClean="0"/>
              <a:t>у </a:t>
            </a:r>
            <a:r>
              <a:rPr lang="ru-RU" sz="3200" b="1" dirty="0" err="1" smtClean="0"/>
              <a:t>сполучені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із</a:t>
            </a:r>
            <a:r>
              <a:rPr lang="en-US" sz="3200" b="1" dirty="0" smtClean="0"/>
              <a:t> </a:t>
            </a:r>
            <a:r>
              <a:rPr lang="ru-RU" sz="3200" b="1" dirty="0" err="1" smtClean="0"/>
              <a:t>спадкуванням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1124744"/>
            <a:ext cx="435771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final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ru-RU" b="1" i="1" dirty="0"/>
              <a:t>для заборони </a:t>
            </a:r>
            <a:r>
              <a:rPr lang="ru-RU" b="1" i="1" dirty="0" err="1">
                <a:solidFill>
                  <a:srgbClr val="FF0000"/>
                </a:solidFill>
              </a:rPr>
              <a:t>перевизначення</a:t>
            </a:r>
            <a:r>
              <a:rPr lang="ru-RU" b="1" i="1" dirty="0">
                <a:solidFill>
                  <a:srgbClr val="FF0000"/>
                </a:solidFill>
              </a:rPr>
              <a:t> </a:t>
            </a:r>
            <a:r>
              <a:rPr lang="ru-RU" b="1" i="1" dirty="0" smtClean="0"/>
              <a:t>методу</a:t>
            </a:r>
          </a:p>
          <a:p>
            <a:endParaRPr lang="ru-RU" sz="800" dirty="0" smtClean="0"/>
          </a:p>
          <a:p>
            <a:r>
              <a:rPr lang="en-US" dirty="0" smtClean="0"/>
              <a:t>class </a:t>
            </a:r>
            <a:r>
              <a:rPr lang="ru-RU" dirty="0" smtClean="0"/>
              <a:t>А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ru-RU" dirty="0" smtClean="0"/>
              <a:t> </a:t>
            </a:r>
          </a:p>
          <a:p>
            <a:r>
              <a:rPr lang="en-US" b="1" dirty="0" smtClean="0"/>
              <a:t>     </a:t>
            </a:r>
            <a:r>
              <a:rPr lang="en-US" sz="2400" b="1" dirty="0" smtClean="0">
                <a:solidFill>
                  <a:srgbClr val="0070C0"/>
                </a:solidFill>
              </a:rPr>
              <a:t>final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void meth() </a:t>
            </a:r>
          </a:p>
          <a:p>
            <a:r>
              <a:rPr lang="en-US" dirty="0" smtClean="0"/>
              <a:t>     { </a:t>
            </a:r>
          </a:p>
          <a:p>
            <a:r>
              <a:rPr lang="en-US" dirty="0" smtClean="0"/>
              <a:t>  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(«</a:t>
            </a:r>
            <a:r>
              <a:rPr lang="ru-RU" dirty="0" err="1" smtClean="0"/>
              <a:t>Цей</a:t>
            </a:r>
            <a:r>
              <a:rPr lang="ru-RU" dirty="0" smtClean="0"/>
              <a:t> метод </a:t>
            </a:r>
            <a:r>
              <a:rPr lang="en-US" dirty="0" smtClean="0"/>
              <a:t>final."); 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class </a:t>
            </a:r>
            <a:r>
              <a:rPr lang="ru-RU" dirty="0" smtClean="0"/>
              <a:t>В </a:t>
            </a:r>
            <a:r>
              <a:rPr lang="en-US" dirty="0" smtClean="0"/>
              <a:t>extends  </a:t>
            </a:r>
            <a:r>
              <a:rPr lang="ru-RU" dirty="0" smtClean="0"/>
              <a:t>А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ru-RU" dirty="0" smtClean="0"/>
              <a:t> </a:t>
            </a:r>
          </a:p>
          <a:p>
            <a:r>
              <a:rPr lang="en-US" dirty="0" smtClean="0"/>
              <a:t>     void meth() </a:t>
            </a:r>
          </a:p>
          <a:p>
            <a:r>
              <a:rPr lang="en-US" dirty="0" smtClean="0"/>
              <a:t>     { </a:t>
            </a:r>
            <a:r>
              <a:rPr lang="en-US" i="1" dirty="0" smtClean="0">
                <a:solidFill>
                  <a:srgbClr val="00B050"/>
                </a:solidFill>
              </a:rPr>
              <a:t>/* </a:t>
            </a:r>
            <a:r>
              <a:rPr lang="ru-RU" b="1" i="1" dirty="0">
                <a:solidFill>
                  <a:srgbClr val="FF0000"/>
                </a:solidFill>
              </a:rPr>
              <a:t>ПОМИЛКА! </a:t>
            </a:r>
            <a:r>
              <a:rPr lang="ru-RU" i="1" dirty="0" err="1">
                <a:solidFill>
                  <a:srgbClr val="00B050"/>
                </a:solidFill>
              </a:rPr>
              <a:t>Цей</a:t>
            </a:r>
            <a:r>
              <a:rPr lang="ru-RU" i="1" dirty="0">
                <a:solidFill>
                  <a:srgbClr val="00B050"/>
                </a:solidFill>
              </a:rPr>
              <a:t> метод не </a:t>
            </a:r>
            <a:r>
              <a:rPr lang="ru-RU" i="1" dirty="0" err="1">
                <a:solidFill>
                  <a:srgbClr val="00B050"/>
                </a:solidFill>
              </a:rPr>
              <a:t>може</a:t>
            </a:r>
            <a:r>
              <a:rPr lang="ru-RU" i="1" dirty="0">
                <a:solidFill>
                  <a:srgbClr val="00B050"/>
                </a:solidFill>
              </a:rPr>
              <a:t> бути </a:t>
            </a:r>
            <a:r>
              <a:rPr lang="ru-RU" i="1" dirty="0" err="1">
                <a:solidFill>
                  <a:srgbClr val="00B050"/>
                </a:solidFill>
              </a:rPr>
              <a:t>перевизначений</a:t>
            </a:r>
            <a:r>
              <a:rPr lang="en-US" i="1" dirty="0" smtClean="0">
                <a:solidFill>
                  <a:srgbClr val="00B050"/>
                </a:solidFill>
              </a:rPr>
              <a:t>*/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("He </a:t>
            </a:r>
            <a:r>
              <a:rPr lang="ru-RU" dirty="0" err="1" smtClean="0"/>
              <a:t>допускаеться</a:t>
            </a:r>
            <a:r>
              <a:rPr lang="ru-RU" dirty="0" smtClean="0"/>
              <a:t>!"); 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1149126"/>
            <a:ext cx="450056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final</a:t>
            </a:r>
            <a:r>
              <a:rPr lang="en-US" b="1" dirty="0" smtClean="0"/>
              <a:t>  </a:t>
            </a:r>
            <a:r>
              <a:rPr lang="ru-RU" b="1" i="1" dirty="0"/>
              <a:t>для </a:t>
            </a:r>
            <a:r>
              <a:rPr lang="ru-RU" b="1" i="1" dirty="0" err="1"/>
              <a:t>запобігання</a:t>
            </a:r>
            <a:r>
              <a:rPr lang="ru-RU" b="1" i="1" dirty="0"/>
              <a:t> </a:t>
            </a:r>
            <a:r>
              <a:rPr lang="ru-RU" b="1" i="1" dirty="0" err="1">
                <a:solidFill>
                  <a:srgbClr val="FF0000"/>
                </a:solidFill>
              </a:rPr>
              <a:t>успадкування</a:t>
            </a:r>
            <a:endParaRPr lang="ru-RU" b="1" i="1" dirty="0" smtClean="0">
              <a:solidFill>
                <a:srgbClr val="FF0000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sz="2400" b="1" dirty="0" err="1">
                <a:solidFill>
                  <a:srgbClr val="0070C0"/>
                </a:solidFill>
              </a:rPr>
              <a:t>final</a:t>
            </a:r>
            <a:r>
              <a:rPr lang="ru-RU" dirty="0" smtClean="0"/>
              <a:t> </a:t>
            </a:r>
            <a:r>
              <a:rPr lang="ru-RU" dirty="0" err="1" smtClean="0"/>
              <a:t>class</a:t>
            </a:r>
            <a:r>
              <a:rPr lang="ru-RU" dirty="0" smtClean="0"/>
              <a:t> А </a:t>
            </a:r>
          </a:p>
          <a:p>
            <a:r>
              <a:rPr lang="ru-RU" dirty="0" smtClean="0"/>
              <a:t> {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     // ... </a:t>
            </a:r>
          </a:p>
          <a:p>
            <a:r>
              <a:rPr lang="ru-RU" dirty="0" smtClean="0"/>
              <a:t> } </a:t>
            </a:r>
          </a:p>
          <a:p>
            <a:endParaRPr lang="ru-RU" dirty="0" smtClean="0"/>
          </a:p>
          <a:p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>
                <a:solidFill>
                  <a:srgbClr val="00B050"/>
                </a:solidFill>
              </a:rPr>
              <a:t>Наступний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клас</a:t>
            </a:r>
            <a:r>
              <a:rPr lang="ru-RU" i="1" dirty="0">
                <a:solidFill>
                  <a:srgbClr val="00B050"/>
                </a:solidFill>
              </a:rPr>
              <a:t> не </a:t>
            </a:r>
            <a:r>
              <a:rPr lang="ru-RU" i="1" dirty="0" err="1" smtClean="0">
                <a:solidFill>
                  <a:srgbClr val="00B050"/>
                </a:solidFill>
              </a:rPr>
              <a:t>допустимий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ru-RU" dirty="0" err="1" smtClean="0"/>
              <a:t>class</a:t>
            </a:r>
            <a:r>
              <a:rPr lang="ru-RU" dirty="0" smtClean="0"/>
              <a:t> В </a:t>
            </a:r>
            <a:r>
              <a:rPr lang="ru-RU" dirty="0" err="1" smtClean="0"/>
              <a:t>extends</a:t>
            </a:r>
            <a:r>
              <a:rPr lang="ru-RU" dirty="0" smtClean="0"/>
              <a:t> А </a:t>
            </a:r>
          </a:p>
          <a:p>
            <a:r>
              <a:rPr lang="ru-RU" dirty="0" smtClean="0"/>
              <a:t>{ 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     /*  </a:t>
            </a:r>
            <a:r>
              <a:rPr lang="ru-RU" b="1" i="1" dirty="0">
                <a:solidFill>
                  <a:srgbClr val="FF0000"/>
                </a:solidFill>
              </a:rPr>
              <a:t>ПОМИЛКА! </a:t>
            </a:r>
            <a:r>
              <a:rPr lang="ru-RU" i="1" dirty="0" err="1">
                <a:solidFill>
                  <a:srgbClr val="00B050"/>
                </a:solidFill>
              </a:rPr>
              <a:t>Клас</a:t>
            </a:r>
            <a:r>
              <a:rPr lang="ru-RU" i="1" dirty="0">
                <a:solidFill>
                  <a:srgbClr val="00B050"/>
                </a:solidFill>
              </a:rPr>
              <a:t> А не </a:t>
            </a:r>
            <a:r>
              <a:rPr lang="ru-RU" i="1" dirty="0" err="1">
                <a:solidFill>
                  <a:srgbClr val="00B050"/>
                </a:solidFill>
              </a:rPr>
              <a:t>може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мати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підкласи</a:t>
            </a:r>
            <a:r>
              <a:rPr lang="ru-RU" i="1" dirty="0" smtClean="0">
                <a:solidFill>
                  <a:srgbClr val="00B050"/>
                </a:solidFill>
              </a:rPr>
              <a:t>*/</a:t>
            </a:r>
          </a:p>
          <a:p>
            <a:r>
              <a:rPr lang="ru-RU" i="1" dirty="0" smtClean="0">
                <a:solidFill>
                  <a:srgbClr val="00B050"/>
                </a:solidFill>
              </a:rPr>
              <a:t>   // ...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ru-RU" sz="2000" dirty="0" err="1"/>
              <a:t>Одночасне</a:t>
            </a:r>
            <a:r>
              <a:rPr lang="ru-RU" sz="2000" dirty="0"/>
              <a:t> </a:t>
            </a:r>
            <a:r>
              <a:rPr lang="ru-RU" sz="2000" dirty="0" err="1"/>
              <a:t>оголошення</a:t>
            </a:r>
            <a:r>
              <a:rPr lang="ru-RU" sz="2000" dirty="0"/>
              <a:t> </a:t>
            </a:r>
            <a:r>
              <a:rPr lang="ru-RU" sz="2000" dirty="0" err="1"/>
              <a:t>класу</a:t>
            </a:r>
            <a:r>
              <a:rPr lang="ru-RU" sz="2000" dirty="0"/>
              <a:t> як </a:t>
            </a:r>
            <a:r>
              <a:rPr lang="en-US" sz="2000" b="1" dirty="0">
                <a:solidFill>
                  <a:srgbClr val="FF0000"/>
                </a:solidFill>
              </a:rPr>
              <a:t>abstract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ru-RU" sz="2000" dirty="0" smtClean="0"/>
              <a:t>та </a:t>
            </a:r>
            <a:r>
              <a:rPr lang="en-US" sz="2000" b="1" dirty="0" smtClean="0">
                <a:solidFill>
                  <a:srgbClr val="FF0000"/>
                </a:solidFill>
              </a:rPr>
              <a:t>final</a:t>
            </a:r>
            <a:r>
              <a:rPr lang="en-US" sz="2000" dirty="0" smtClean="0"/>
              <a:t> </a:t>
            </a:r>
            <a:r>
              <a:rPr lang="ru-RU" sz="2000" dirty="0" err="1"/>
              <a:t>неприпустимо</a:t>
            </a:r>
            <a:r>
              <a:rPr lang="ru-RU" sz="2000" dirty="0"/>
              <a:t> !!!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err="1" smtClean="0"/>
              <a:t>Інтерфейси</a:t>
            </a:r>
            <a:r>
              <a:rPr lang="ru-RU" sz="3200" b="1" dirty="0" smtClean="0"/>
              <a:t>. 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err="1" smtClean="0"/>
              <a:t>Модифікатор</a:t>
            </a:r>
            <a:r>
              <a:rPr lang="ru-RU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interface</a:t>
            </a:r>
            <a:r>
              <a:rPr lang="en-US" sz="2000" dirty="0"/>
              <a:t> - </a:t>
            </a:r>
            <a:r>
              <a:rPr lang="ru-RU" sz="2000" dirty="0" err="1"/>
              <a:t>дії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повинен </a:t>
            </a:r>
            <a:r>
              <a:rPr lang="ru-RU" sz="2000" dirty="0" err="1"/>
              <a:t>виконувати</a:t>
            </a:r>
            <a:r>
              <a:rPr lang="ru-RU" sz="2000" dirty="0"/>
              <a:t> </a:t>
            </a:r>
            <a:r>
              <a:rPr lang="ru-RU" sz="2000" dirty="0" err="1" smtClean="0"/>
              <a:t>клас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 err="1" smtClean="0"/>
              <a:t>Інтерфейси</a:t>
            </a:r>
            <a:r>
              <a:rPr lang="ru-RU" sz="2000" dirty="0" smtClean="0"/>
              <a:t> </a:t>
            </a:r>
            <a:r>
              <a:rPr lang="ru-RU" sz="2000" dirty="0" err="1"/>
              <a:t>аналогічні</a:t>
            </a:r>
            <a:r>
              <a:rPr lang="ru-RU" sz="2000" dirty="0"/>
              <a:t> </a:t>
            </a:r>
            <a:r>
              <a:rPr lang="ru-RU" sz="2000" dirty="0" err="1"/>
              <a:t>класам</a:t>
            </a:r>
            <a:r>
              <a:rPr lang="ru-RU" sz="2000" dirty="0"/>
              <a:t>, але не </a:t>
            </a:r>
            <a:r>
              <a:rPr lang="ru-RU" sz="2000" dirty="0" err="1"/>
              <a:t>містять</a:t>
            </a:r>
            <a:r>
              <a:rPr lang="ru-RU" sz="2000" dirty="0"/>
              <a:t> </a:t>
            </a:r>
            <a:r>
              <a:rPr lang="ru-RU" sz="2000" dirty="0" err="1"/>
              <a:t>змінних</a:t>
            </a:r>
            <a:r>
              <a:rPr lang="ru-RU" sz="2000" dirty="0"/>
              <a:t> </a:t>
            </a:r>
            <a:r>
              <a:rPr lang="ru-RU" sz="2000" dirty="0" err="1"/>
              <a:t>примірників</a:t>
            </a:r>
            <a:r>
              <a:rPr lang="ru-RU" sz="2000" dirty="0"/>
              <a:t>, а </a:t>
            </a:r>
            <a:r>
              <a:rPr lang="ru-RU" sz="2000" dirty="0" err="1"/>
              <a:t>оголошення</a:t>
            </a:r>
            <a:r>
              <a:rPr lang="ru-RU" sz="2000" dirty="0"/>
              <a:t>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методів</a:t>
            </a:r>
            <a:r>
              <a:rPr lang="ru-RU" sz="2000" dirty="0"/>
              <a:t> не </a:t>
            </a:r>
            <a:r>
              <a:rPr lang="ru-RU" sz="2000" dirty="0" err="1"/>
              <a:t>містять</a:t>
            </a:r>
            <a:r>
              <a:rPr lang="ru-RU" sz="2000" dirty="0"/>
              <a:t> </a:t>
            </a:r>
            <a:r>
              <a:rPr lang="ru-RU" sz="2000" dirty="0" err="1"/>
              <a:t>тіла</a:t>
            </a:r>
            <a:r>
              <a:rPr lang="ru-RU" sz="2000" dirty="0"/>
              <a:t> </a:t>
            </a:r>
            <a:r>
              <a:rPr lang="ru-RU" sz="2000" dirty="0" smtClean="0"/>
              <a:t>методу.</a:t>
            </a:r>
            <a:endParaRPr lang="en-US" sz="20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r>
              <a:rPr lang="ru-RU" sz="1800" i="1" dirty="0" smtClean="0">
                <a:solidFill>
                  <a:srgbClr val="FF0000"/>
                </a:solidFill>
              </a:rPr>
              <a:t>доступ </a:t>
            </a:r>
            <a:r>
              <a:rPr lang="en-US" sz="1800" i="1" dirty="0">
                <a:solidFill>
                  <a:srgbClr val="FF0000"/>
                </a:solidFill>
              </a:rPr>
              <a:t>interface </a:t>
            </a:r>
            <a:r>
              <a:rPr lang="ru-RU" sz="1800" i="1" dirty="0" err="1">
                <a:solidFill>
                  <a:srgbClr val="FF0000"/>
                </a:solidFill>
              </a:rPr>
              <a:t>ім'я</a:t>
            </a:r>
            <a:r>
              <a:rPr lang="ru-RU" sz="1800" i="1" dirty="0">
                <a:solidFill>
                  <a:srgbClr val="FF0000"/>
                </a:solidFill>
              </a:rPr>
              <a:t> </a:t>
            </a:r>
            <a:r>
              <a:rPr lang="ru-RU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</a:rPr>
              <a:t>	</a:t>
            </a:r>
            <a:r>
              <a:rPr lang="ru-RU" sz="1800" dirty="0" smtClean="0">
                <a:solidFill>
                  <a:srgbClr val="FF0000"/>
                </a:solidFill>
              </a:rPr>
              <a:t>	</a:t>
            </a:r>
            <a:r>
              <a:rPr lang="ru-RU" sz="1800" dirty="0" err="1" smtClean="0">
                <a:solidFill>
                  <a:srgbClr val="FF0000"/>
                </a:solidFill>
              </a:rPr>
              <a:t>повертаємий_тип</a:t>
            </a:r>
            <a:r>
              <a:rPr lang="ru-RU" sz="1800" dirty="0" smtClean="0">
                <a:solidFill>
                  <a:srgbClr val="FF0000"/>
                </a:solidFill>
              </a:rPr>
              <a:t> ім’я_методу1(</a:t>
            </a:r>
            <a:r>
              <a:rPr lang="ru-RU" sz="1800" dirty="0" err="1" smtClean="0">
                <a:solidFill>
                  <a:srgbClr val="FF0000"/>
                </a:solidFill>
              </a:rPr>
              <a:t>список_параметрів</a:t>
            </a:r>
            <a:r>
              <a:rPr lang="ru-RU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		</a:t>
            </a:r>
            <a:r>
              <a:rPr lang="ru-RU" sz="1800" dirty="0" err="1" smtClean="0">
                <a:solidFill>
                  <a:srgbClr val="FF0000"/>
                </a:solidFill>
              </a:rPr>
              <a:t>повертаємий_тип</a:t>
            </a:r>
            <a:r>
              <a:rPr lang="ru-RU" sz="1800" dirty="0" smtClean="0">
                <a:solidFill>
                  <a:srgbClr val="FF0000"/>
                </a:solidFill>
              </a:rPr>
              <a:t> ім’я_методу2(</a:t>
            </a:r>
            <a:r>
              <a:rPr lang="ru-RU" sz="1800" dirty="0" err="1" smtClean="0">
                <a:solidFill>
                  <a:srgbClr val="FF0000"/>
                </a:solidFill>
              </a:rPr>
              <a:t>список_параметрів</a:t>
            </a:r>
            <a:r>
              <a:rPr lang="ru-RU" sz="18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		тип ім’я_кінцевої_змінної1 </a:t>
            </a:r>
            <a:r>
              <a:rPr lang="ru-RU" sz="1800" dirty="0">
                <a:solidFill>
                  <a:srgbClr val="FF0000"/>
                </a:solidFill>
              </a:rPr>
              <a:t>= </a:t>
            </a:r>
            <a:r>
              <a:rPr lang="ru-RU" sz="1800" dirty="0" err="1">
                <a:solidFill>
                  <a:srgbClr val="FF0000"/>
                </a:solidFill>
              </a:rPr>
              <a:t>значення</a:t>
            </a:r>
            <a:r>
              <a:rPr lang="ru-RU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</a:rPr>
              <a:t>	</a:t>
            </a:r>
            <a:r>
              <a:rPr lang="ru-RU" sz="1800" dirty="0" smtClean="0">
                <a:solidFill>
                  <a:srgbClr val="FF0000"/>
                </a:solidFill>
              </a:rPr>
              <a:t>	// </a:t>
            </a:r>
            <a:r>
              <a:rPr lang="ru-RU" sz="1800" dirty="0">
                <a:solidFill>
                  <a:srgbClr val="FF0000"/>
                </a:solidFill>
              </a:rPr>
              <a:t>... </a:t>
            </a:r>
            <a:endParaRPr lang="ru-RU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FF0000"/>
                </a:solidFill>
              </a:rPr>
              <a:t>	</a:t>
            </a:r>
            <a:r>
              <a:rPr lang="ru-RU" sz="1800" dirty="0" smtClean="0">
                <a:solidFill>
                  <a:srgbClr val="FF0000"/>
                </a:solidFill>
              </a:rPr>
              <a:t>	</a:t>
            </a:r>
            <a:r>
              <a:rPr lang="ru-RU" sz="1800" dirty="0" err="1" smtClean="0">
                <a:solidFill>
                  <a:srgbClr val="FF0000"/>
                </a:solidFill>
              </a:rPr>
              <a:t>повертаємий_тип</a:t>
            </a:r>
            <a:r>
              <a:rPr lang="ru-RU" sz="1800" dirty="0" smtClean="0">
                <a:solidFill>
                  <a:srgbClr val="FF0000"/>
                </a:solidFill>
              </a:rPr>
              <a:t> </a:t>
            </a:r>
            <a:r>
              <a:rPr lang="ru-RU" sz="1800" dirty="0" err="1" smtClean="0">
                <a:solidFill>
                  <a:srgbClr val="FF0000"/>
                </a:solidFill>
              </a:rPr>
              <a:t>ім’я_методу</a:t>
            </a:r>
            <a:r>
              <a:rPr lang="en-US" sz="1800" dirty="0" smtClean="0">
                <a:solidFill>
                  <a:srgbClr val="FF0000"/>
                </a:solidFill>
              </a:rPr>
              <a:t>N</a:t>
            </a:r>
            <a:r>
              <a:rPr lang="ru-RU" sz="1800" dirty="0" smtClean="0">
                <a:solidFill>
                  <a:srgbClr val="FF0000"/>
                </a:solidFill>
              </a:rPr>
              <a:t>(</a:t>
            </a:r>
            <a:r>
              <a:rPr lang="ru-RU" sz="1800" dirty="0" err="1" smtClean="0">
                <a:solidFill>
                  <a:srgbClr val="FF0000"/>
                </a:solidFill>
              </a:rPr>
              <a:t>список_параметрів</a:t>
            </a:r>
            <a:r>
              <a:rPr lang="ru-RU" sz="1800" dirty="0" smtClean="0">
                <a:solidFill>
                  <a:srgbClr val="FF0000"/>
                </a:solidFill>
              </a:rPr>
              <a:t>); </a:t>
            </a:r>
            <a:r>
              <a:rPr lang="en-US" sz="1800" dirty="0" smtClean="0">
                <a:solidFill>
                  <a:srgbClr val="FF0000"/>
                </a:solidFill>
              </a:rPr>
              <a:t>			</a:t>
            </a:r>
            <a:r>
              <a:rPr lang="ru-RU" sz="1800" dirty="0" smtClean="0">
                <a:solidFill>
                  <a:srgbClr val="FF0000"/>
                </a:solidFill>
              </a:rPr>
              <a:t>тип </a:t>
            </a:r>
            <a:r>
              <a:rPr lang="ru-RU" sz="1800" dirty="0" err="1" smtClean="0">
                <a:solidFill>
                  <a:srgbClr val="FF0000"/>
                </a:solidFill>
              </a:rPr>
              <a:t>ім’я_кінцевої_змінної</a:t>
            </a:r>
            <a:r>
              <a:rPr lang="en-US" sz="1800" dirty="0" smtClean="0">
                <a:solidFill>
                  <a:srgbClr val="FF0000"/>
                </a:solidFill>
              </a:rPr>
              <a:t>N </a:t>
            </a:r>
            <a:r>
              <a:rPr lang="en-US" sz="1800" dirty="0">
                <a:solidFill>
                  <a:srgbClr val="FF0000"/>
                </a:solidFill>
              </a:rPr>
              <a:t>= </a:t>
            </a:r>
            <a:r>
              <a:rPr lang="ru-RU" sz="1800" dirty="0" err="1">
                <a:solidFill>
                  <a:srgbClr val="FF0000"/>
                </a:solidFill>
              </a:rPr>
              <a:t>значення</a:t>
            </a:r>
            <a:r>
              <a:rPr lang="ru-RU" sz="1800" dirty="0" smtClean="0">
                <a:solidFill>
                  <a:srgbClr val="FF0000"/>
                </a:solidFill>
              </a:rPr>
              <a:t>;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FF0000"/>
                </a:solidFill>
              </a:rPr>
              <a:t>}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2000" dirty="0" err="1" smtClean="0"/>
              <a:t>Кожен</a:t>
            </a:r>
            <a:r>
              <a:rPr lang="ru-RU" sz="2000" dirty="0" smtClean="0"/>
              <a:t> </a:t>
            </a:r>
            <a:r>
              <a:rPr lang="ru-RU" sz="2000" dirty="0" err="1"/>
              <a:t>клас</a:t>
            </a:r>
            <a:r>
              <a:rPr lang="ru-RU" sz="2000" dirty="0"/>
              <a:t>, </a:t>
            </a:r>
            <a:r>
              <a:rPr lang="ru-RU" sz="2000" dirty="0" err="1"/>
              <a:t>який</a:t>
            </a:r>
            <a:r>
              <a:rPr lang="ru-RU" sz="2000" dirty="0"/>
              <a:t> </a:t>
            </a:r>
            <a:r>
              <a:rPr lang="ru-RU" sz="2000" dirty="0" err="1"/>
              <a:t>включає</a:t>
            </a:r>
            <a:r>
              <a:rPr lang="ru-RU" sz="2000" dirty="0"/>
              <a:t> в себе </a:t>
            </a:r>
            <a:r>
              <a:rPr lang="ru-RU" sz="2000" dirty="0" err="1"/>
              <a:t>інтерфейс</a:t>
            </a:r>
            <a:r>
              <a:rPr lang="ru-RU" sz="2000" dirty="0"/>
              <a:t>, повинен </a:t>
            </a:r>
            <a:r>
              <a:rPr lang="ru-RU" sz="2000" dirty="0" err="1"/>
              <a:t>реалізувати</a:t>
            </a:r>
            <a:r>
              <a:rPr lang="ru-RU" sz="2000" dirty="0"/>
              <a:t> </a:t>
            </a:r>
            <a:r>
              <a:rPr lang="ru-RU" sz="2000" dirty="0" err="1"/>
              <a:t>всі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 smtClean="0"/>
              <a:t>методи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err="1" smtClean="0"/>
              <a:t>Змінні</a:t>
            </a:r>
            <a:r>
              <a:rPr lang="ru-RU" sz="2000" dirty="0" smtClean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бути </a:t>
            </a:r>
            <a:r>
              <a:rPr lang="ru-RU" sz="2000" dirty="0" err="1"/>
              <a:t>оголошені</a:t>
            </a:r>
            <a:r>
              <a:rPr lang="ru-RU" sz="2000" dirty="0"/>
              <a:t> </a:t>
            </a:r>
            <a:r>
              <a:rPr lang="ru-RU" sz="2000" dirty="0" err="1"/>
              <a:t>всередині</a:t>
            </a:r>
            <a:r>
              <a:rPr lang="ru-RU" sz="2000" dirty="0"/>
              <a:t> </a:t>
            </a:r>
            <a:r>
              <a:rPr lang="ru-RU" sz="2000" dirty="0" err="1"/>
              <a:t>оголошень</a:t>
            </a:r>
            <a:r>
              <a:rPr lang="ru-RU" sz="2000" dirty="0"/>
              <a:t> </a:t>
            </a:r>
            <a:r>
              <a:rPr lang="ru-RU" sz="2000" dirty="0" err="1"/>
              <a:t>інтерфейсів</a:t>
            </a:r>
            <a:r>
              <a:rPr lang="ru-RU" sz="2000" dirty="0"/>
              <a:t>. </a:t>
            </a:r>
            <a:r>
              <a:rPr lang="uk-UA" sz="2000" dirty="0"/>
              <a:t>В</a:t>
            </a:r>
            <a:r>
              <a:rPr lang="ru-RU" sz="2000" dirty="0" smtClean="0"/>
              <a:t>они </a:t>
            </a:r>
            <a:r>
              <a:rPr lang="ru-RU" sz="2000" dirty="0"/>
              <a:t>неявно </a:t>
            </a:r>
            <a:r>
              <a:rPr lang="ru-RU" sz="2000" dirty="0" err="1"/>
              <a:t>оголошуються</a:t>
            </a:r>
            <a:r>
              <a:rPr lang="ru-RU" sz="2000" dirty="0"/>
              <a:t> як </a:t>
            </a:r>
            <a:r>
              <a:rPr lang="en-US" sz="2000" i="1" dirty="0"/>
              <a:t>final</a:t>
            </a:r>
            <a:r>
              <a:rPr lang="en-US" sz="2000" dirty="0"/>
              <a:t> </a:t>
            </a:r>
            <a:r>
              <a:rPr lang="ru-RU" sz="2000" dirty="0"/>
              <a:t>і </a:t>
            </a:r>
            <a:r>
              <a:rPr lang="en-US" sz="2000" i="1" dirty="0"/>
              <a:t>static</a:t>
            </a:r>
            <a:r>
              <a:rPr lang="en-US" sz="2000" dirty="0"/>
              <a:t>. </a:t>
            </a:r>
            <a:r>
              <a:rPr lang="ru-RU" sz="2000" dirty="0" err="1"/>
              <a:t>Тобто</a:t>
            </a:r>
            <a:r>
              <a:rPr lang="ru-RU" sz="2000" dirty="0"/>
              <a:t> </a:t>
            </a:r>
            <a:r>
              <a:rPr lang="ru-RU" sz="2000" dirty="0" err="1"/>
              <a:t>клас</a:t>
            </a:r>
            <a:r>
              <a:rPr lang="ru-RU" sz="2000" dirty="0"/>
              <a:t>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/>
              <a:t>реалізує</a:t>
            </a:r>
            <a:r>
              <a:rPr lang="ru-RU" sz="2000" dirty="0"/>
              <a:t> </a:t>
            </a:r>
            <a:r>
              <a:rPr lang="ru-RU" sz="2000" dirty="0" smtClean="0"/>
              <a:t>(</a:t>
            </a:r>
            <a:r>
              <a:rPr lang="ru-RU" sz="2000" dirty="0" err="1" smtClean="0"/>
              <a:t>реалізуючий</a:t>
            </a:r>
            <a:r>
              <a:rPr lang="ru-RU" sz="2000" dirty="0" smtClean="0"/>
              <a:t>) не 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змінювати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5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719" y="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Реалізація</a:t>
            </a:r>
            <a:r>
              <a:rPr lang="ru-RU" b="1" dirty="0" smtClean="0"/>
              <a:t> </a:t>
            </a:r>
            <a:r>
              <a:rPr lang="ru-RU" b="1" dirty="0" err="1" smtClean="0"/>
              <a:t>інтерфейсів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08720"/>
            <a:ext cx="864399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err="1"/>
              <a:t>Щоб</a:t>
            </a:r>
            <a:r>
              <a:rPr lang="ru-RU" sz="2000" dirty="0"/>
              <a:t> </a:t>
            </a:r>
            <a:r>
              <a:rPr lang="ru-RU" sz="2000" dirty="0" err="1"/>
              <a:t>реалізувати</a:t>
            </a:r>
            <a:r>
              <a:rPr lang="ru-RU" sz="2000" dirty="0"/>
              <a:t> </a:t>
            </a:r>
            <a:r>
              <a:rPr lang="ru-RU" sz="2000" dirty="0" err="1"/>
              <a:t>інтерфейс</a:t>
            </a:r>
            <a:r>
              <a:rPr lang="ru-RU" sz="2000" dirty="0"/>
              <a:t>, </a:t>
            </a:r>
            <a:r>
              <a:rPr lang="ru-RU" sz="2000" dirty="0" smtClean="0"/>
              <a:t>у </a:t>
            </a:r>
            <a:r>
              <a:rPr lang="ru-RU" sz="2000" dirty="0" err="1" smtClean="0"/>
              <a:t>визначенні</a:t>
            </a:r>
            <a:r>
              <a:rPr lang="ru-RU" sz="2000" dirty="0" smtClean="0"/>
              <a:t> </a:t>
            </a:r>
            <a:r>
              <a:rPr lang="ru-RU" sz="2000" dirty="0" err="1"/>
              <a:t>класу</a:t>
            </a:r>
            <a:r>
              <a:rPr lang="ru-RU" sz="2000" dirty="0"/>
              <a:t> </a:t>
            </a:r>
            <a:r>
              <a:rPr lang="ru-RU" sz="2000" dirty="0" err="1"/>
              <a:t>необхідно</a:t>
            </a:r>
            <a:r>
              <a:rPr lang="ru-RU" sz="2000" dirty="0"/>
              <a:t> </a:t>
            </a:r>
            <a:r>
              <a:rPr lang="ru-RU" sz="2000" dirty="0" err="1" smtClean="0"/>
              <a:t>включити</a:t>
            </a:r>
            <a:endParaRPr lang="ru-RU" sz="2000" dirty="0" smtClean="0"/>
          </a:p>
          <a:p>
            <a:pPr algn="just"/>
            <a:r>
              <a:rPr lang="ru-RU" sz="2000" dirty="0" err="1" smtClean="0"/>
              <a:t>конструкцію</a:t>
            </a:r>
            <a:r>
              <a:rPr lang="ru-RU" sz="2000" dirty="0" smtClean="0"/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implements</a:t>
            </a:r>
            <a:r>
              <a:rPr lang="ru-RU" sz="2000" dirty="0"/>
              <a:t>, а </a:t>
            </a:r>
            <a:r>
              <a:rPr lang="ru-RU" sz="2000" dirty="0" err="1"/>
              <a:t>потім</a:t>
            </a:r>
            <a:r>
              <a:rPr lang="ru-RU" sz="2000" dirty="0"/>
              <a:t> </a:t>
            </a:r>
            <a:r>
              <a:rPr lang="ru-RU" sz="2000" dirty="0" err="1"/>
              <a:t>створити</a:t>
            </a:r>
            <a:r>
              <a:rPr lang="ru-RU" sz="2000" dirty="0"/>
              <a:t> </a:t>
            </a:r>
            <a:r>
              <a:rPr lang="ru-RU" sz="2000" dirty="0" err="1"/>
              <a:t>методи</a:t>
            </a:r>
            <a:r>
              <a:rPr lang="ru-RU" sz="2000" dirty="0"/>
              <a:t>, </a:t>
            </a:r>
            <a:r>
              <a:rPr lang="ru-RU" sz="2000" dirty="0" err="1"/>
              <a:t>визначені</a:t>
            </a:r>
            <a:r>
              <a:rPr lang="ru-RU" sz="2000" dirty="0"/>
              <a:t> </a:t>
            </a:r>
            <a:r>
              <a:rPr lang="ru-RU" sz="2000" dirty="0" err="1"/>
              <a:t>інтерфейсом</a:t>
            </a:r>
            <a:r>
              <a:rPr lang="ru-RU" sz="2000" dirty="0" smtClean="0"/>
              <a:t>.</a:t>
            </a:r>
          </a:p>
          <a:p>
            <a:pPr algn="ctr"/>
            <a:endParaRPr lang="ru-RU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	</a:t>
            </a:r>
            <a:r>
              <a:rPr lang="ru-RU" i="1" dirty="0" smtClean="0">
                <a:solidFill>
                  <a:srgbClr val="FF0000"/>
                </a:solidFill>
              </a:rPr>
              <a:t>доступ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class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им’я</a:t>
            </a:r>
            <a:r>
              <a:rPr lang="en-US" i="1" dirty="0" smtClean="0">
                <a:solidFill>
                  <a:srgbClr val="FF0000"/>
                </a:solidFill>
              </a:rPr>
              <a:t>_</a:t>
            </a:r>
            <a:r>
              <a:rPr lang="ru-RU" i="1" dirty="0" err="1" smtClean="0">
                <a:solidFill>
                  <a:srgbClr val="FF0000"/>
                </a:solidFill>
              </a:rPr>
              <a:t>класу</a:t>
            </a:r>
            <a:r>
              <a:rPr lang="ru-RU" i="1" dirty="0" smtClean="0">
                <a:solidFill>
                  <a:srgbClr val="FF0000"/>
                </a:solidFill>
              </a:rPr>
              <a:t> [</a:t>
            </a:r>
            <a:r>
              <a:rPr lang="ru-RU" i="1" dirty="0" err="1" smtClean="0">
                <a:solidFill>
                  <a:srgbClr val="FF0000"/>
                </a:solidFill>
              </a:rPr>
              <a:t>extends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суперклас</a:t>
            </a:r>
            <a:r>
              <a:rPr lang="ru-RU" i="1" dirty="0" smtClean="0">
                <a:solidFill>
                  <a:srgbClr val="FF0000"/>
                </a:solidFill>
              </a:rPr>
              <a:t>] </a:t>
            </a:r>
            <a:r>
              <a:rPr lang="en-US" i="1" dirty="0" smtClean="0">
                <a:solidFill>
                  <a:srgbClr val="FF0000"/>
                </a:solidFill>
              </a:rPr>
              <a:t> [</a:t>
            </a:r>
            <a:r>
              <a:rPr lang="ru-RU" i="1" dirty="0" err="1" smtClean="0">
                <a:solidFill>
                  <a:srgbClr val="FF0000"/>
                </a:solidFill>
              </a:rPr>
              <a:t>implements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інтерфейс</a:t>
            </a:r>
            <a:r>
              <a:rPr lang="ru-RU" i="1" dirty="0" smtClean="0">
                <a:solidFill>
                  <a:srgbClr val="FF0000"/>
                </a:solidFill>
              </a:rPr>
              <a:t> ] {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		//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тіло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класу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interface</a:t>
            </a:r>
            <a:r>
              <a:rPr lang="en-US" i="1" dirty="0" smtClean="0"/>
              <a:t> </a:t>
            </a:r>
            <a:r>
              <a:rPr lang="en-US" i="1" dirty="0" err="1" smtClean="0"/>
              <a:t>ICallback</a:t>
            </a:r>
            <a:r>
              <a:rPr lang="en-US" i="1" dirty="0" smtClean="0"/>
              <a:t>  { </a:t>
            </a:r>
          </a:p>
          <a:p>
            <a:r>
              <a:rPr lang="en-US" i="1" dirty="0" smtClean="0"/>
              <a:t>	void  </a:t>
            </a:r>
            <a:r>
              <a:rPr lang="en-US" b="1" i="1" dirty="0" smtClean="0">
                <a:solidFill>
                  <a:srgbClr val="0070C0"/>
                </a:solidFill>
              </a:rPr>
              <a:t>callback(</a:t>
            </a:r>
            <a:r>
              <a:rPr lang="en-US" b="1" i="1" dirty="0" err="1" smtClean="0">
                <a:solidFill>
                  <a:srgbClr val="0070C0"/>
                </a:solidFill>
              </a:rPr>
              <a:t>int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</a:rPr>
              <a:t>param</a:t>
            </a:r>
            <a:r>
              <a:rPr lang="en-US" b="1" i="1" dirty="0" smtClean="0">
                <a:solidFill>
                  <a:srgbClr val="0070C0"/>
                </a:solidFill>
              </a:rPr>
              <a:t>)</a:t>
            </a:r>
            <a:r>
              <a:rPr lang="en-US" i="1" dirty="0" smtClean="0"/>
              <a:t> ; </a:t>
            </a:r>
          </a:p>
          <a:p>
            <a:r>
              <a:rPr lang="en-US" i="1" dirty="0" smtClean="0"/>
              <a:t>}</a:t>
            </a:r>
          </a:p>
          <a:p>
            <a:r>
              <a:rPr lang="en-US" b="1" i="1" dirty="0" smtClean="0"/>
              <a:t>class</a:t>
            </a:r>
            <a:r>
              <a:rPr lang="en-US" i="1" dirty="0" smtClean="0"/>
              <a:t>  Client  </a:t>
            </a:r>
            <a:r>
              <a:rPr lang="en-US" b="1" i="1" dirty="0" smtClean="0">
                <a:solidFill>
                  <a:srgbClr val="FF0000"/>
                </a:solidFill>
              </a:rPr>
              <a:t>implements</a:t>
            </a:r>
            <a:r>
              <a:rPr lang="en-US" i="1" dirty="0" smtClean="0"/>
              <a:t>  </a:t>
            </a:r>
            <a:r>
              <a:rPr lang="en-US" i="1" dirty="0" err="1" smtClean="0"/>
              <a:t>ICallback</a:t>
            </a:r>
            <a:r>
              <a:rPr lang="en-US" i="1" dirty="0" smtClean="0"/>
              <a:t> { </a:t>
            </a:r>
          </a:p>
          <a:p>
            <a:r>
              <a:rPr lang="en-US" i="1" dirty="0" smtClean="0"/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/* </a:t>
            </a:r>
            <a:r>
              <a:rPr lang="ru-RU" i="1" dirty="0" err="1" smtClean="0">
                <a:solidFill>
                  <a:srgbClr val="00B050"/>
                </a:solidFill>
              </a:rPr>
              <a:t>Реалізує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інтерфейс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Callback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            </a:t>
            </a:r>
            <a:r>
              <a:rPr lang="ru-RU" i="1" dirty="0">
                <a:solidFill>
                  <a:srgbClr val="00B050"/>
                </a:solidFill>
              </a:rPr>
              <a:t>При </a:t>
            </a:r>
            <a:r>
              <a:rPr lang="ru-RU" i="1" dirty="0" err="1">
                <a:solidFill>
                  <a:srgbClr val="00B050"/>
                </a:solidFill>
              </a:rPr>
              <a:t>реалізації</a:t>
            </a:r>
            <a:r>
              <a:rPr lang="ru-RU" i="1" dirty="0">
                <a:solidFill>
                  <a:srgbClr val="00B050"/>
                </a:solidFill>
              </a:rPr>
              <a:t> методу </a:t>
            </a:r>
            <a:r>
              <a:rPr lang="ru-RU" i="1" dirty="0" err="1">
                <a:solidFill>
                  <a:srgbClr val="00B050"/>
                </a:solidFill>
              </a:rPr>
              <a:t>інтерфейсу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він</a:t>
            </a:r>
            <a:r>
              <a:rPr lang="ru-RU" i="1" dirty="0">
                <a:solidFill>
                  <a:srgbClr val="00B050"/>
                </a:solidFill>
              </a:rPr>
              <a:t> повинен бути </a:t>
            </a:r>
            <a:r>
              <a:rPr lang="ru-RU" i="1" dirty="0" err="1">
                <a:solidFill>
                  <a:srgbClr val="00B050"/>
                </a:solidFill>
              </a:rPr>
              <a:t>оголошений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як </a:t>
            </a:r>
            <a:r>
              <a:rPr lang="ru-RU" b="1" i="1" dirty="0" err="1" smtClean="0">
                <a:solidFill>
                  <a:srgbClr val="00B050"/>
                </a:solidFill>
              </a:rPr>
              <a:t>public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*/</a:t>
            </a:r>
          </a:p>
          <a:p>
            <a:r>
              <a:rPr lang="en-US" i="1" dirty="0" smtClean="0"/>
              <a:t>            </a:t>
            </a:r>
            <a:r>
              <a:rPr lang="en-US" b="1" i="1" dirty="0" smtClean="0"/>
              <a:t>public</a:t>
            </a:r>
            <a:r>
              <a:rPr lang="en-US" i="1" dirty="0" smtClean="0"/>
              <a:t>  void  </a:t>
            </a:r>
            <a:r>
              <a:rPr lang="en-US" b="1" i="1" dirty="0" smtClean="0">
                <a:solidFill>
                  <a:srgbClr val="0070C0"/>
                </a:solidFill>
              </a:rPr>
              <a:t>callback(</a:t>
            </a:r>
            <a:r>
              <a:rPr lang="en-US" b="1" i="1" dirty="0" err="1" smtClean="0">
                <a:solidFill>
                  <a:srgbClr val="0070C0"/>
                </a:solidFill>
              </a:rPr>
              <a:t>int</a:t>
            </a:r>
            <a:r>
              <a:rPr lang="en-US" b="1" i="1" dirty="0" smtClean="0">
                <a:solidFill>
                  <a:srgbClr val="0070C0"/>
                </a:solidFill>
              </a:rPr>
              <a:t>  </a:t>
            </a:r>
            <a:r>
              <a:rPr lang="ru-RU" i="1" dirty="0" err="1" smtClean="0">
                <a:solidFill>
                  <a:srgbClr val="0070C0"/>
                </a:solidFill>
              </a:rPr>
              <a:t>р</a:t>
            </a:r>
            <a:r>
              <a:rPr lang="ru-RU" b="1" i="1" dirty="0" smtClean="0">
                <a:solidFill>
                  <a:srgbClr val="0070C0"/>
                </a:solidFill>
              </a:rPr>
              <a:t>) </a:t>
            </a:r>
            <a:r>
              <a:rPr lang="ru-RU" i="1" dirty="0" smtClean="0"/>
              <a:t>{ 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i="1" dirty="0" smtClean="0"/>
              <a:t>                       S</a:t>
            </a:r>
            <a:r>
              <a:rPr lang="ru-RU" i="1" dirty="0" smtClean="0"/>
              <a:t>у</a:t>
            </a:r>
            <a:r>
              <a:rPr lang="en-US" i="1" dirty="0" err="1" smtClean="0"/>
              <a:t>st</a:t>
            </a:r>
            <a:r>
              <a:rPr lang="ru-RU" i="1" dirty="0" smtClean="0"/>
              <a:t>е</a:t>
            </a:r>
            <a:r>
              <a:rPr lang="en-US" i="1" dirty="0" smtClean="0"/>
              <a:t>m.</a:t>
            </a:r>
            <a:r>
              <a:rPr lang="ru-RU" i="1" dirty="0" smtClean="0"/>
              <a:t>о</a:t>
            </a:r>
            <a:r>
              <a:rPr lang="en-US" i="1" dirty="0" err="1" smtClean="0"/>
              <a:t>ut</a:t>
            </a:r>
            <a:r>
              <a:rPr lang="en-US" i="1" dirty="0" smtClean="0"/>
              <a:t>.</a:t>
            </a:r>
            <a:r>
              <a:rPr lang="ru-RU" i="1" dirty="0" err="1" smtClean="0"/>
              <a:t>р</a:t>
            </a:r>
            <a:r>
              <a:rPr lang="en-US" i="1" dirty="0" err="1" smtClean="0"/>
              <a:t>rintln</a:t>
            </a:r>
            <a:r>
              <a:rPr lang="ru-RU" i="1" dirty="0" smtClean="0"/>
              <a:t>("Метод </a:t>
            </a:r>
            <a:r>
              <a:rPr lang="en-US" i="1" dirty="0" smtClean="0"/>
              <a:t>callback, </a:t>
            </a:r>
            <a:r>
              <a:rPr lang="ru-RU" i="1" dirty="0" err="1" smtClean="0"/>
              <a:t>викликаний</a:t>
            </a:r>
            <a:r>
              <a:rPr lang="ru-RU" i="1" dirty="0" smtClean="0"/>
              <a:t> </a:t>
            </a:r>
            <a:r>
              <a:rPr lang="ru-RU" i="1" dirty="0" err="1" smtClean="0"/>
              <a:t>із</a:t>
            </a:r>
            <a:r>
              <a:rPr lang="ru-RU" i="1" dirty="0" smtClean="0"/>
              <a:t> </a:t>
            </a:r>
            <a:r>
              <a:rPr lang="ru-RU" i="1" dirty="0" err="1" smtClean="0"/>
              <a:t>значенням</a:t>
            </a:r>
            <a:r>
              <a:rPr lang="ru-RU" i="1" dirty="0" smtClean="0"/>
              <a:t> " + </a:t>
            </a:r>
            <a:r>
              <a:rPr lang="ru-RU" b="1" i="1" dirty="0" smtClean="0">
                <a:solidFill>
                  <a:srgbClr val="0070C0"/>
                </a:solidFill>
              </a:rPr>
              <a:t>р</a:t>
            </a:r>
            <a:r>
              <a:rPr lang="ru-RU" i="1" dirty="0" smtClean="0"/>
              <a:t>); </a:t>
            </a:r>
          </a:p>
          <a:p>
            <a:r>
              <a:rPr lang="en-US" i="1" dirty="0" smtClean="0"/>
              <a:t>        }</a:t>
            </a:r>
            <a:r>
              <a:rPr lang="en-US" i="1" dirty="0" smtClean="0">
                <a:solidFill>
                  <a:srgbClr val="00B050"/>
                </a:solidFill>
              </a:rPr>
              <a:t>            </a:t>
            </a:r>
            <a:endParaRPr lang="en-US" b="1" i="1" dirty="0" smtClean="0"/>
          </a:p>
          <a:p>
            <a:r>
              <a:rPr lang="en-US" i="1" dirty="0" smtClean="0"/>
              <a:t>            void    </a:t>
            </a:r>
            <a:r>
              <a:rPr lang="en-US" i="1" dirty="0" err="1" smtClean="0">
                <a:solidFill>
                  <a:srgbClr val="0070C0"/>
                </a:solidFill>
              </a:rPr>
              <a:t>nonlntrfaceMeth</a:t>
            </a:r>
            <a:r>
              <a:rPr lang="en-US" i="1" dirty="0" smtClean="0">
                <a:solidFill>
                  <a:srgbClr val="0070C0"/>
                </a:solidFill>
              </a:rPr>
              <a:t>() </a:t>
            </a:r>
            <a:r>
              <a:rPr lang="en-US" i="1" dirty="0" smtClean="0"/>
              <a:t>{ </a:t>
            </a:r>
          </a:p>
          <a:p>
            <a:r>
              <a:rPr lang="en-US" i="1" dirty="0" smtClean="0"/>
              <a:t>	     S</a:t>
            </a:r>
            <a:r>
              <a:rPr lang="ru-RU" i="1" dirty="0" smtClean="0"/>
              <a:t>у</a:t>
            </a:r>
            <a:r>
              <a:rPr lang="en-US" i="1" dirty="0" err="1" smtClean="0"/>
              <a:t>st</a:t>
            </a:r>
            <a:r>
              <a:rPr lang="ru-RU" i="1" dirty="0" smtClean="0"/>
              <a:t>е</a:t>
            </a:r>
            <a:r>
              <a:rPr lang="en-US" i="1" dirty="0" smtClean="0"/>
              <a:t>m.</a:t>
            </a:r>
            <a:r>
              <a:rPr lang="ru-RU" i="1" dirty="0" smtClean="0"/>
              <a:t>о</a:t>
            </a:r>
            <a:r>
              <a:rPr lang="en-US" i="1" dirty="0" err="1" smtClean="0"/>
              <a:t>ut</a:t>
            </a:r>
            <a:r>
              <a:rPr lang="en-US" i="1" dirty="0" smtClean="0"/>
              <a:t>.</a:t>
            </a:r>
            <a:r>
              <a:rPr lang="ru-RU" i="1" dirty="0" err="1" smtClean="0"/>
              <a:t>р</a:t>
            </a:r>
            <a:r>
              <a:rPr lang="en-US" i="1" dirty="0" err="1" smtClean="0"/>
              <a:t>rintln</a:t>
            </a:r>
            <a:r>
              <a:rPr lang="en-US" i="1" dirty="0" smtClean="0"/>
              <a:t>("</a:t>
            </a:r>
            <a:r>
              <a:rPr lang="ru-RU" i="1" dirty="0" err="1" smtClean="0"/>
              <a:t>Класи</a:t>
            </a:r>
            <a:r>
              <a:rPr lang="ru-RU" i="1" dirty="0" smtClean="0"/>
              <a:t>, </a:t>
            </a:r>
            <a:r>
              <a:rPr lang="ru-RU" i="1" dirty="0" err="1" smtClean="0"/>
              <a:t>які</a:t>
            </a:r>
            <a:r>
              <a:rPr lang="ru-RU" i="1" dirty="0" smtClean="0"/>
              <a:t> </a:t>
            </a:r>
            <a:r>
              <a:rPr lang="ru-RU" i="1" dirty="0" err="1" smtClean="0"/>
              <a:t>реалізують</a:t>
            </a:r>
            <a:r>
              <a:rPr lang="ru-RU" i="1" dirty="0" smtClean="0"/>
              <a:t> </a:t>
            </a:r>
            <a:r>
              <a:rPr lang="ru-RU" i="1" dirty="0" err="1" smtClean="0"/>
              <a:t>інтерфейси</a:t>
            </a:r>
            <a:r>
              <a:rPr lang="ru-RU" i="1" dirty="0" smtClean="0"/>
              <a:t>" + </a:t>
            </a:r>
          </a:p>
          <a:p>
            <a:r>
              <a:rPr lang="ru-RU" i="1" dirty="0" smtClean="0"/>
              <a:t>		</a:t>
            </a:r>
            <a:r>
              <a:rPr lang="en-US" i="1" dirty="0" smtClean="0"/>
              <a:t>"</a:t>
            </a:r>
            <a:r>
              <a:rPr lang="ru-RU" i="1" dirty="0" err="1" smtClean="0"/>
              <a:t>можуть</a:t>
            </a:r>
            <a:r>
              <a:rPr lang="ru-RU" i="1" dirty="0" smtClean="0"/>
              <a:t> </a:t>
            </a:r>
            <a:r>
              <a:rPr lang="ru-RU" i="1" dirty="0" err="1" smtClean="0"/>
              <a:t>визначати</a:t>
            </a:r>
            <a:r>
              <a:rPr lang="ru-RU" i="1" dirty="0" smtClean="0"/>
              <a:t> </a:t>
            </a:r>
            <a:r>
              <a:rPr lang="ru-RU" i="1" dirty="0" err="1" smtClean="0"/>
              <a:t>також</a:t>
            </a:r>
            <a:r>
              <a:rPr lang="ru-RU" i="1" dirty="0" smtClean="0"/>
              <a:t> і </a:t>
            </a:r>
            <a:r>
              <a:rPr lang="ru-RU" i="1" dirty="0" err="1" smtClean="0"/>
              <a:t>інші</a:t>
            </a:r>
            <a:r>
              <a:rPr lang="ru-RU" i="1" dirty="0" smtClean="0"/>
              <a:t> члени.") ; </a:t>
            </a:r>
            <a:endParaRPr lang="en-US" i="1" dirty="0" smtClean="0"/>
          </a:p>
          <a:p>
            <a:r>
              <a:rPr lang="en-US" i="1" dirty="0" smtClean="0"/>
              <a:t>             }</a:t>
            </a:r>
            <a:endParaRPr lang="ru-RU" i="1" dirty="0" smtClean="0"/>
          </a:p>
          <a:p>
            <a:r>
              <a:rPr lang="en-US" i="1" dirty="0" smtClean="0"/>
              <a:t>}</a:t>
            </a:r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33964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 b="1" dirty="0" err="1" smtClean="0"/>
              <a:t>Обрабка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виключень</a:t>
            </a:r>
            <a:r>
              <a:rPr lang="ru-RU" sz="4000" b="1" dirty="0" smtClean="0"/>
              <a:t>  </a:t>
            </a:r>
            <a:r>
              <a:rPr lang="en-US" sz="4000" b="1" dirty="0"/>
              <a:t>Exception</a:t>
            </a:r>
            <a:r>
              <a:rPr lang="en-US" sz="4000" dirty="0"/>
              <a:t> 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5775" y="764704"/>
            <a:ext cx="864399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/>
              <a:t>Обробка</a:t>
            </a:r>
            <a:r>
              <a:rPr lang="ru-RU" sz="2400" dirty="0"/>
              <a:t> </a:t>
            </a:r>
            <a:r>
              <a:rPr lang="ru-RU" sz="2400" dirty="0" err="1"/>
              <a:t>винятків</a:t>
            </a:r>
            <a:r>
              <a:rPr lang="ru-RU" sz="2400" dirty="0"/>
              <a:t> </a:t>
            </a:r>
            <a:r>
              <a:rPr lang="ru-RU" sz="2400" dirty="0" err="1" smtClean="0"/>
              <a:t>Jа</a:t>
            </a:r>
            <a:r>
              <a:rPr lang="en-US" sz="2400" dirty="0" smtClean="0"/>
              <a:t>v</a:t>
            </a:r>
            <a:r>
              <a:rPr lang="ru-RU" sz="2400" dirty="0" smtClean="0"/>
              <a:t>а </a:t>
            </a:r>
            <a:r>
              <a:rPr lang="ru-RU" sz="2400" dirty="0" err="1"/>
              <a:t>управляється</a:t>
            </a:r>
            <a:r>
              <a:rPr lang="ru-RU" sz="2400" dirty="0"/>
              <a:t> </a:t>
            </a:r>
            <a:r>
              <a:rPr lang="ru-RU" sz="2400" dirty="0" err="1"/>
              <a:t>п'ятьма</a:t>
            </a:r>
            <a:r>
              <a:rPr lang="ru-RU" sz="2400" dirty="0"/>
              <a:t> </a:t>
            </a:r>
            <a:r>
              <a:rPr lang="ru-RU" sz="2400" dirty="0" err="1"/>
              <a:t>ключовими</a:t>
            </a:r>
            <a:r>
              <a:rPr lang="ru-RU" sz="2400" dirty="0"/>
              <a:t> словами</a:t>
            </a:r>
            <a:r>
              <a:rPr lang="ru-RU" sz="2400" dirty="0" smtClean="0"/>
              <a:t>:</a:t>
            </a:r>
          </a:p>
          <a:p>
            <a:pPr algn="ctr"/>
            <a:r>
              <a:rPr lang="ru-RU" sz="2400" b="1" dirty="0" err="1" smtClean="0"/>
              <a:t>try</a:t>
            </a:r>
            <a:r>
              <a:rPr lang="ru-RU" sz="2400" b="1" dirty="0" smtClean="0"/>
              <a:t>,  </a:t>
            </a:r>
            <a:r>
              <a:rPr lang="ru-RU" sz="2400" b="1" dirty="0" err="1" smtClean="0"/>
              <a:t>catch</a:t>
            </a:r>
            <a:r>
              <a:rPr lang="ru-RU" sz="2400" b="1" dirty="0" smtClean="0"/>
              <a:t>,  </a:t>
            </a:r>
            <a:r>
              <a:rPr lang="ru-RU" sz="2400" b="1" dirty="0" err="1" smtClean="0"/>
              <a:t>throw</a:t>
            </a:r>
            <a:r>
              <a:rPr lang="ru-RU" sz="2400" b="1" dirty="0" smtClean="0"/>
              <a:t>,  </a:t>
            </a:r>
            <a:r>
              <a:rPr lang="ru-RU" sz="2400" b="1" dirty="0" err="1" smtClean="0"/>
              <a:t>throws</a:t>
            </a:r>
            <a:r>
              <a:rPr lang="ru-RU" sz="2400" b="1" dirty="0" smtClean="0"/>
              <a:t>  та  </a:t>
            </a:r>
            <a:r>
              <a:rPr lang="ru-RU" sz="2400" b="1" dirty="0" err="1" smtClean="0"/>
              <a:t>finally</a:t>
            </a:r>
            <a:r>
              <a:rPr lang="ru-RU" sz="2400" b="1" dirty="0" smtClean="0"/>
              <a:t>.</a:t>
            </a:r>
            <a:endParaRPr lang="en-US" sz="2400" b="1" dirty="0" smtClean="0"/>
          </a:p>
          <a:p>
            <a:pPr algn="ctr"/>
            <a:endParaRPr lang="en-US" b="1" dirty="0" smtClean="0"/>
          </a:p>
          <a:p>
            <a:r>
              <a:rPr lang="ru-RU" dirty="0" err="1"/>
              <a:t>Загальна</a:t>
            </a:r>
            <a:r>
              <a:rPr lang="ru-RU" dirty="0"/>
              <a:t> форма блоку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 smtClean="0"/>
              <a:t>винятків</a:t>
            </a:r>
            <a:r>
              <a:rPr lang="ru-RU" dirty="0" smtClean="0"/>
              <a:t>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try</a:t>
            </a:r>
            <a:r>
              <a:rPr lang="en-US" dirty="0" smtClean="0">
                <a:solidFill>
                  <a:srgbClr val="FF0000"/>
                </a:solidFill>
              </a:rPr>
              <a:t> {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ru-RU" dirty="0" smtClean="0">
                <a:solidFill>
                  <a:srgbClr val="FF0000"/>
                </a:solidFill>
              </a:rPr>
              <a:t>блок коду, в </a:t>
            </a:r>
            <a:r>
              <a:rPr lang="ru-RU" dirty="0" err="1" smtClean="0">
                <a:solidFill>
                  <a:srgbClr val="FF0000"/>
                </a:solidFill>
              </a:rPr>
              <a:t>якому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відслідковуються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помилки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catch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dirty="0" smtClean="0">
                <a:solidFill>
                  <a:srgbClr val="FF0000"/>
                </a:solidFill>
              </a:rPr>
              <a:t>Тип_виключень_1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ru-RU" dirty="0" err="1" smtClean="0">
                <a:solidFill>
                  <a:srgbClr val="FF0000"/>
                </a:solidFill>
              </a:rPr>
              <a:t>ехО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ru-RU" dirty="0" smtClean="0">
                <a:solidFill>
                  <a:srgbClr val="FF0000"/>
                </a:solidFill>
              </a:rPr>
              <a:t>) {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// </a:t>
            </a:r>
            <a:r>
              <a:rPr lang="ru-RU" dirty="0" err="1">
                <a:solidFill>
                  <a:srgbClr val="FF0000"/>
                </a:solidFill>
              </a:rPr>
              <a:t>обробник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виключень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типу </a:t>
            </a:r>
            <a:r>
              <a:rPr lang="en-US" dirty="0" smtClean="0">
                <a:solidFill>
                  <a:srgbClr val="FF0000"/>
                </a:solidFill>
              </a:rPr>
              <a:t>ExceptionType1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catch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ru-RU" dirty="0" err="1" smtClean="0">
                <a:solidFill>
                  <a:srgbClr val="FF0000"/>
                </a:solidFill>
              </a:rPr>
              <a:t>Тип_виключень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ru-RU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ru-RU" dirty="0" err="1" smtClean="0">
                <a:solidFill>
                  <a:srgbClr val="FF0000"/>
                </a:solidFill>
              </a:rPr>
              <a:t>ехОЬ</a:t>
            </a:r>
            <a:r>
              <a:rPr lang="ru-RU" dirty="0" smtClean="0">
                <a:solidFill>
                  <a:srgbClr val="FF0000"/>
                </a:solidFill>
              </a:rPr>
              <a:t>) {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// </a:t>
            </a:r>
            <a:r>
              <a:rPr lang="ru-RU" dirty="0" err="1">
                <a:solidFill>
                  <a:srgbClr val="FF0000"/>
                </a:solidFill>
              </a:rPr>
              <a:t>обробник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виключень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типу </a:t>
            </a:r>
            <a:r>
              <a:rPr lang="en-US" dirty="0" smtClean="0">
                <a:solidFill>
                  <a:srgbClr val="FF0000"/>
                </a:solidFill>
              </a:rPr>
              <a:t>ExceptionType2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/ / ...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finally</a:t>
            </a:r>
            <a:r>
              <a:rPr lang="en-US" dirty="0" smtClean="0">
                <a:solidFill>
                  <a:srgbClr val="FF0000"/>
                </a:solidFill>
              </a:rPr>
              <a:t> {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// </a:t>
            </a:r>
            <a:r>
              <a:rPr lang="ru-RU" dirty="0">
                <a:solidFill>
                  <a:srgbClr val="FF0000"/>
                </a:solidFill>
              </a:rPr>
              <a:t>блок коду, </a:t>
            </a:r>
            <a:r>
              <a:rPr lang="ru-RU" dirty="0" err="1">
                <a:solidFill>
                  <a:srgbClr val="FF0000"/>
                </a:solidFill>
              </a:rPr>
              <a:t>який</a:t>
            </a:r>
            <a:r>
              <a:rPr lang="ru-RU" dirty="0">
                <a:solidFill>
                  <a:srgbClr val="FF0000"/>
                </a:solidFill>
              </a:rPr>
              <a:t> повинен бути </a:t>
            </a:r>
            <a:r>
              <a:rPr lang="ru-RU" dirty="0" err="1">
                <a:solidFill>
                  <a:srgbClr val="FF0000"/>
                </a:solidFill>
              </a:rPr>
              <a:t>виконаний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після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завершення</a:t>
            </a:r>
            <a:r>
              <a:rPr lang="ru-RU" dirty="0">
                <a:solidFill>
                  <a:srgbClr val="FF0000"/>
                </a:solidFill>
              </a:rPr>
              <a:t> блоку </a:t>
            </a:r>
            <a:r>
              <a:rPr lang="ru-RU" dirty="0" err="1">
                <a:solidFill>
                  <a:srgbClr val="FF0000"/>
                </a:solidFill>
              </a:rPr>
              <a:t>try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949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5111" y="692696"/>
            <a:ext cx="81439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//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Обробка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виключення</a:t>
            </a:r>
            <a:r>
              <a:rPr lang="ru-RU" i="1" dirty="0">
                <a:solidFill>
                  <a:srgbClr val="00B050"/>
                </a:solidFill>
              </a:rPr>
              <a:t> з </a:t>
            </a:r>
            <a:r>
              <a:rPr lang="ru-RU" i="1" dirty="0" err="1">
                <a:solidFill>
                  <a:srgbClr val="00B050"/>
                </a:solidFill>
              </a:rPr>
              <a:t>продовженням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err="1">
                <a:solidFill>
                  <a:srgbClr val="00B050"/>
                </a:solidFill>
              </a:rPr>
              <a:t>роботи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ru-RU" dirty="0" err="1" smtClean="0"/>
              <a:t>import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err="1" smtClean="0"/>
              <a:t>java.util.Random</a:t>
            </a:r>
            <a:r>
              <a:rPr lang="ru-RU" dirty="0" smtClean="0"/>
              <a:t>; </a:t>
            </a:r>
          </a:p>
          <a:p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 smtClean="0"/>
              <a:t>HandleError</a:t>
            </a:r>
            <a:r>
              <a:rPr lang="ru-RU" dirty="0" smtClean="0"/>
              <a:t> { </a:t>
            </a:r>
            <a:endParaRPr lang="en-US" dirty="0" smtClean="0"/>
          </a:p>
          <a:p>
            <a:r>
              <a:rPr lang="en-US" dirty="0" smtClean="0"/>
              <a:t>       public  static  void  main(String </a:t>
            </a:r>
            <a:r>
              <a:rPr lang="en-US" dirty="0" err="1" smtClean="0"/>
              <a:t>args</a:t>
            </a:r>
            <a:r>
              <a:rPr lang="en-US" dirty="0" smtClean="0"/>
              <a:t>[]) 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a=0, b=0, c=0; </a:t>
            </a:r>
          </a:p>
          <a:p>
            <a:r>
              <a:rPr lang="en-US" dirty="0" smtClean="0"/>
              <a:t>	Random   r = new Random(); </a:t>
            </a:r>
          </a:p>
          <a:p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&lt;32000; </a:t>
            </a:r>
            <a:r>
              <a:rPr lang="en-US" dirty="0" err="1" smtClean="0"/>
              <a:t>i</a:t>
            </a:r>
            <a:r>
              <a:rPr lang="en-US" dirty="0" smtClean="0"/>
              <a:t>++)  {</a:t>
            </a:r>
          </a:p>
          <a:p>
            <a:r>
              <a:rPr lang="en-US" dirty="0" smtClean="0"/>
              <a:t>	       </a:t>
            </a:r>
            <a:r>
              <a:rPr lang="en-US" b="1" dirty="0" smtClean="0">
                <a:solidFill>
                  <a:srgbClr val="FF0000"/>
                </a:solidFill>
              </a:rPr>
              <a:t>try {</a:t>
            </a:r>
            <a:r>
              <a:rPr lang="en-US" dirty="0" smtClean="0"/>
              <a:t> </a:t>
            </a:r>
          </a:p>
          <a:p>
            <a:r>
              <a:rPr lang="en-US" dirty="0" smtClean="0"/>
              <a:t>	                b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err="1" smtClean="0"/>
              <a:t>r.nextlnt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	                </a:t>
            </a:r>
            <a:r>
              <a:rPr lang="ru-RU" dirty="0" smtClean="0"/>
              <a:t>с</a:t>
            </a:r>
            <a:r>
              <a:rPr lang="en-US" dirty="0" smtClean="0"/>
              <a:t> = </a:t>
            </a:r>
            <a:r>
              <a:rPr lang="en-US" dirty="0" err="1" smtClean="0"/>
              <a:t>r.nextlnt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	                </a:t>
            </a:r>
            <a:r>
              <a:rPr lang="ru-RU" dirty="0" smtClean="0"/>
              <a:t>а</a:t>
            </a:r>
            <a:r>
              <a:rPr lang="en-US" dirty="0" smtClean="0"/>
              <a:t> = </a:t>
            </a:r>
            <a:r>
              <a:rPr lang="ru-RU" dirty="0" smtClean="0"/>
              <a:t>12345 / (</a:t>
            </a:r>
            <a:r>
              <a:rPr lang="en-US" dirty="0" smtClean="0"/>
              <a:t>b</a:t>
            </a:r>
            <a:r>
              <a:rPr lang="ru-RU" dirty="0" smtClean="0"/>
              <a:t>/с); </a:t>
            </a:r>
            <a:endParaRPr lang="en-US" dirty="0" smtClean="0"/>
          </a:p>
          <a:p>
            <a:r>
              <a:rPr lang="en-US" dirty="0" smtClean="0"/>
              <a:t>	      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	       catch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0070C0"/>
                </a:solidFill>
              </a:rPr>
              <a:t>ArithmeticException</a:t>
            </a:r>
            <a:r>
              <a:rPr lang="en-US" dirty="0" smtClean="0"/>
              <a:t>  </a:t>
            </a:r>
            <a:r>
              <a:rPr lang="ru-RU" b="1" dirty="0" smtClean="0"/>
              <a:t>е</a:t>
            </a:r>
            <a:r>
              <a:rPr lang="ru-RU" dirty="0" smtClean="0"/>
              <a:t>)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  <a:r>
              <a:rPr lang="ru-RU" dirty="0" smtClean="0"/>
              <a:t> </a:t>
            </a:r>
          </a:p>
          <a:p>
            <a:r>
              <a:rPr lang="en-US" dirty="0" smtClean="0"/>
              <a:t>		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</a:t>
            </a:r>
            <a:r>
              <a:rPr lang="en-US" dirty="0" smtClean="0"/>
              <a:t>.</a:t>
            </a:r>
            <a:r>
              <a:rPr lang="ru-RU" dirty="0" err="1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("Д</a:t>
            </a:r>
            <a:r>
              <a:rPr lang="uk-UA" dirty="0" err="1" smtClean="0"/>
              <a:t>ілення</a:t>
            </a:r>
            <a:r>
              <a:rPr lang="uk-UA" dirty="0" smtClean="0"/>
              <a:t> </a:t>
            </a:r>
            <a:r>
              <a:rPr lang="ru-RU" dirty="0" smtClean="0"/>
              <a:t>на нуль</a:t>
            </a:r>
            <a:r>
              <a:rPr lang="en-US" dirty="0" smtClean="0"/>
              <a:t>.  </a:t>
            </a:r>
            <a:r>
              <a:rPr lang="uk-UA" dirty="0" smtClean="0"/>
              <a:t>Виключення</a:t>
            </a:r>
            <a:r>
              <a:rPr lang="ru-RU" dirty="0" smtClean="0"/>
              <a:t>: " + </a:t>
            </a:r>
            <a:r>
              <a:rPr lang="ru-RU" b="1" dirty="0" smtClean="0"/>
              <a:t>е</a:t>
            </a:r>
            <a:r>
              <a:rPr lang="en-US" dirty="0" smtClean="0"/>
              <a:t> </a:t>
            </a:r>
            <a:r>
              <a:rPr lang="ru-RU" dirty="0" smtClean="0"/>
              <a:t>); </a:t>
            </a:r>
          </a:p>
          <a:p>
            <a:r>
              <a:rPr lang="en-US" dirty="0" smtClean="0"/>
              <a:t>		a = 0</a:t>
            </a:r>
            <a:r>
              <a:rPr lang="ru-RU" dirty="0" smtClean="0"/>
              <a:t>; 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>
                <a:solidFill>
                  <a:srgbClr val="00B050"/>
                </a:solidFill>
              </a:rPr>
              <a:t>привласнити</a:t>
            </a:r>
            <a:r>
              <a:rPr lang="ru-RU" i="1" dirty="0">
                <a:solidFill>
                  <a:srgbClr val="00B050"/>
                </a:solidFill>
              </a:rPr>
              <a:t> нуль і </a:t>
            </a:r>
            <a:r>
              <a:rPr lang="ru-RU" i="1" dirty="0" err="1">
                <a:solidFill>
                  <a:srgbClr val="00B050"/>
                </a:solidFill>
              </a:rPr>
              <a:t>продовжити</a:t>
            </a:r>
            <a:r>
              <a:rPr lang="ru-RU" i="1" dirty="0">
                <a:solidFill>
                  <a:srgbClr val="00B050"/>
                </a:solidFill>
              </a:rPr>
              <a:t> </a:t>
            </a:r>
            <a:r>
              <a:rPr lang="ru-RU" i="1" dirty="0" smtClean="0">
                <a:solidFill>
                  <a:srgbClr val="00B050"/>
                </a:solidFill>
              </a:rPr>
              <a:t>роботу</a:t>
            </a:r>
          </a:p>
          <a:p>
            <a:r>
              <a:rPr lang="en-US" dirty="0" smtClean="0"/>
              <a:t>	       </a:t>
            </a:r>
            <a:r>
              <a:rPr lang="ru-RU" b="1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US" dirty="0" smtClean="0"/>
              <a:t>	      </a:t>
            </a:r>
            <a:r>
              <a:rPr lang="en-US" dirty="0" err="1" smtClean="0"/>
              <a:t>System.out.println</a:t>
            </a:r>
            <a:r>
              <a:rPr lang="en-US" dirty="0" smtClean="0"/>
              <a:t>("a: " + </a:t>
            </a:r>
            <a:r>
              <a:rPr lang="ru-RU" dirty="0" smtClean="0"/>
              <a:t>а); 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19443" y="-234280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err="1" smtClean="0"/>
              <a:t>Обрабка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виключень</a:t>
            </a:r>
            <a:r>
              <a:rPr lang="ru-RU" sz="4000" b="1" dirty="0" smtClean="0"/>
              <a:t>  </a:t>
            </a:r>
            <a:r>
              <a:rPr lang="en-US" sz="4000" b="1" dirty="0"/>
              <a:t>Exception</a:t>
            </a:r>
            <a:r>
              <a:rPr lang="en-US" sz="4000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2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1560" y="1124744"/>
            <a:ext cx="82868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>
                <a:solidFill>
                  <a:srgbClr val="002060"/>
                </a:solidFill>
              </a:rPr>
              <a:t>Для </a:t>
            </a:r>
            <a:r>
              <a:rPr lang="ru-RU" i="1" dirty="0" err="1">
                <a:solidFill>
                  <a:srgbClr val="002060"/>
                </a:solidFill>
              </a:rPr>
              <a:t>самостійного</a:t>
            </a:r>
            <a:r>
              <a:rPr lang="ru-RU" i="1" dirty="0">
                <a:solidFill>
                  <a:srgbClr val="002060"/>
                </a:solidFill>
              </a:rPr>
              <a:t> </a:t>
            </a:r>
            <a:r>
              <a:rPr lang="ru-RU" i="1" dirty="0" err="1">
                <a:solidFill>
                  <a:srgbClr val="002060"/>
                </a:solidFill>
              </a:rPr>
              <a:t>вивчення</a:t>
            </a:r>
            <a:endParaRPr lang="ru-RU" i="1" dirty="0">
              <a:solidFill>
                <a:srgbClr val="002060"/>
              </a:solidFill>
            </a:endParaRPr>
          </a:p>
          <a:p>
            <a:pPr algn="ctr"/>
            <a:endParaRPr lang="ru-RU" i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throw</a:t>
            </a:r>
            <a:r>
              <a:rPr lang="en-US" dirty="0"/>
              <a:t> </a:t>
            </a:r>
            <a:r>
              <a:rPr lang="ru-RU" dirty="0" err="1"/>
              <a:t>викликає</a:t>
            </a:r>
            <a:r>
              <a:rPr lang="ru-RU" dirty="0"/>
              <a:t> </a:t>
            </a:r>
            <a:r>
              <a:rPr lang="ru-RU" dirty="0" err="1"/>
              <a:t>виключення</a:t>
            </a:r>
            <a:r>
              <a:rPr lang="ru-RU" dirty="0"/>
              <a:t> явно</a:t>
            </a:r>
          </a:p>
          <a:p>
            <a:r>
              <a:rPr lang="en-US" dirty="0">
                <a:solidFill>
                  <a:srgbClr val="FF0000"/>
                </a:solidFill>
              </a:rPr>
              <a:t>throw</a:t>
            </a:r>
            <a:r>
              <a:rPr lang="en-US" dirty="0"/>
              <a:t> </a:t>
            </a:r>
            <a:r>
              <a:rPr lang="ru-RU" dirty="0" err="1"/>
              <a:t>екземпляр</a:t>
            </a:r>
            <a:r>
              <a:rPr lang="ru-RU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Throwable</a:t>
            </a:r>
            <a:r>
              <a:rPr lang="en-US" dirty="0"/>
              <a:t>;</a:t>
            </a:r>
          </a:p>
          <a:p>
            <a:r>
              <a:rPr lang="ru-RU" dirty="0" err="1"/>
              <a:t>Існують</a:t>
            </a:r>
            <a:r>
              <a:rPr lang="ru-RU" dirty="0"/>
              <a:t> два </a:t>
            </a:r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en-US" dirty="0" err="1"/>
              <a:t>Throwable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ru-RU" dirty="0"/>
              <a:t>з </a:t>
            </a:r>
            <a:r>
              <a:rPr lang="ru-RU" dirty="0" err="1"/>
              <a:t>використанням</a:t>
            </a:r>
            <a:r>
              <a:rPr lang="ru-RU" dirty="0"/>
              <a:t> параметра в </a:t>
            </a:r>
            <a:r>
              <a:rPr lang="ru-RU" dirty="0" err="1"/>
              <a:t>операторі</a:t>
            </a:r>
            <a:r>
              <a:rPr lang="ru-RU" dirty="0"/>
              <a:t> </a:t>
            </a:r>
            <a:r>
              <a:rPr lang="en-US" i="1" dirty="0">
                <a:solidFill>
                  <a:srgbClr val="FF0000"/>
                </a:solidFill>
              </a:rPr>
              <a:t>catch</a:t>
            </a:r>
          </a:p>
          <a:p>
            <a:r>
              <a:rPr lang="en-US" dirty="0"/>
              <a:t>-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створенням</a:t>
            </a:r>
            <a:r>
              <a:rPr lang="ru-RU" dirty="0"/>
              <a:t> </a:t>
            </a:r>
            <a:r>
              <a:rPr lang="ru-RU" dirty="0" err="1"/>
              <a:t>об'єкта</a:t>
            </a:r>
            <a:r>
              <a:rPr lang="ru-RU" dirty="0"/>
              <a:t> оператором </a:t>
            </a:r>
            <a:r>
              <a:rPr lang="en-US" i="1" dirty="0">
                <a:solidFill>
                  <a:srgbClr val="FF0000"/>
                </a:solidFill>
              </a:rPr>
              <a:t>new</a:t>
            </a:r>
          </a:p>
          <a:p>
            <a:pPr algn="ctr"/>
            <a:r>
              <a:rPr lang="en-US" i="1" dirty="0">
                <a:solidFill>
                  <a:srgbClr val="002060"/>
                </a:solidFill>
              </a:rPr>
              <a:t> </a:t>
            </a:r>
          </a:p>
          <a:p>
            <a:r>
              <a:rPr lang="ru-RU" dirty="0" err="1"/>
              <a:t>Конструкція</a:t>
            </a:r>
            <a:r>
              <a:rPr lang="ru-RU" dirty="0"/>
              <a:t> </a:t>
            </a:r>
            <a:r>
              <a:rPr lang="en-US" dirty="0">
                <a:solidFill>
                  <a:srgbClr val="FF0000"/>
                </a:solidFill>
              </a:rPr>
              <a:t>throws</a:t>
            </a:r>
            <a:r>
              <a:rPr lang="en-US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, коли метод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породити</a:t>
            </a:r>
            <a:r>
              <a:rPr lang="ru-RU" dirty="0"/>
              <a:t> </a:t>
            </a:r>
            <a:r>
              <a:rPr lang="ru-RU" dirty="0" err="1"/>
              <a:t>виняток</a:t>
            </a:r>
            <a:r>
              <a:rPr lang="ru-RU" dirty="0"/>
              <a:t>, яке </a:t>
            </a:r>
            <a:r>
              <a:rPr lang="ru-RU" dirty="0" err="1"/>
              <a:t>він</a:t>
            </a:r>
            <a:r>
              <a:rPr lang="ru-RU" dirty="0"/>
              <a:t> сам і не </a:t>
            </a:r>
            <a:r>
              <a:rPr lang="ru-RU" dirty="0" err="1" smtClean="0"/>
              <a:t>оброблює</a:t>
            </a:r>
            <a:r>
              <a:rPr lang="ru-RU" dirty="0" smtClean="0"/>
              <a:t>. </a:t>
            </a:r>
            <a:r>
              <a:rPr lang="ru-RU" dirty="0"/>
              <a:t>Тому метод повинен </a:t>
            </a:r>
            <a:r>
              <a:rPr lang="ru-RU" dirty="0" err="1"/>
              <a:t>специфікувати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 smtClean="0"/>
              <a:t>викликаючий</a:t>
            </a:r>
            <a:r>
              <a:rPr lang="ru-RU" dirty="0" smtClean="0"/>
              <a:t> </a:t>
            </a:r>
            <a:r>
              <a:rPr lang="ru-RU" dirty="0" err="1"/>
              <a:t>його</a:t>
            </a:r>
            <a:r>
              <a:rPr lang="ru-RU" dirty="0"/>
              <a:t> код </a:t>
            </a:r>
            <a:r>
              <a:rPr lang="ru-RU" dirty="0" err="1"/>
              <a:t>міг</a:t>
            </a:r>
            <a:r>
              <a:rPr lang="ru-RU" dirty="0"/>
              <a:t> </a:t>
            </a:r>
            <a:r>
              <a:rPr lang="ru-RU" dirty="0" err="1"/>
              <a:t>подбати</a:t>
            </a:r>
            <a:r>
              <a:rPr lang="ru-RU" dirty="0"/>
              <a:t> про </a:t>
            </a:r>
            <a:r>
              <a:rPr lang="ru-RU" dirty="0" err="1"/>
              <a:t>виключення</a:t>
            </a:r>
            <a:r>
              <a:rPr lang="ru-RU" dirty="0"/>
              <a:t>.</a:t>
            </a:r>
          </a:p>
          <a:p>
            <a:pPr algn="ctr"/>
            <a:endParaRPr lang="ru-RU" i="1" dirty="0">
              <a:solidFill>
                <a:srgbClr val="002060"/>
              </a:solidFill>
            </a:endParaRPr>
          </a:p>
          <a:p>
            <a:pPr algn="ctr"/>
            <a:r>
              <a:rPr lang="ru-RU" i="1" dirty="0">
                <a:solidFill>
                  <a:srgbClr val="002060"/>
                </a:solidFill>
              </a:rPr>
              <a:t>тип </a:t>
            </a:r>
            <a:r>
              <a:rPr lang="ru-RU" i="1" dirty="0" err="1" smtClean="0">
                <a:solidFill>
                  <a:srgbClr val="002060"/>
                </a:solidFill>
              </a:rPr>
              <a:t>і’мя_методу</a:t>
            </a:r>
            <a:r>
              <a:rPr lang="ru-RU" i="1" dirty="0" smtClean="0">
                <a:solidFill>
                  <a:srgbClr val="002060"/>
                </a:solidFill>
              </a:rPr>
              <a:t> </a:t>
            </a:r>
            <a:r>
              <a:rPr lang="ru-RU" i="1" dirty="0">
                <a:solidFill>
                  <a:srgbClr val="002060"/>
                </a:solidFill>
              </a:rPr>
              <a:t>(</a:t>
            </a:r>
            <a:r>
              <a:rPr lang="ru-RU" i="1" dirty="0" err="1">
                <a:solidFill>
                  <a:srgbClr val="002060"/>
                </a:solidFill>
              </a:rPr>
              <a:t>спісок_параметров</a:t>
            </a:r>
            <a:r>
              <a:rPr lang="ru-RU" i="1" dirty="0">
                <a:solidFill>
                  <a:srgbClr val="002060"/>
                </a:solidFill>
              </a:rPr>
              <a:t>) </a:t>
            </a:r>
            <a:r>
              <a:rPr lang="en-US" i="1" dirty="0">
                <a:solidFill>
                  <a:srgbClr val="002060"/>
                </a:solidFill>
              </a:rPr>
              <a:t>throws </a:t>
            </a:r>
            <a:r>
              <a:rPr lang="ru-RU" i="1" dirty="0" err="1" smtClean="0">
                <a:solidFill>
                  <a:srgbClr val="002060"/>
                </a:solidFill>
              </a:rPr>
              <a:t>список_виключень</a:t>
            </a:r>
            <a:endParaRPr lang="ru-RU" i="1" dirty="0">
              <a:solidFill>
                <a:srgbClr val="002060"/>
              </a:solidFill>
            </a:endParaRPr>
          </a:p>
          <a:p>
            <a:pPr algn="ctr"/>
            <a:r>
              <a:rPr lang="ru-RU" i="1" dirty="0">
                <a:solidFill>
                  <a:srgbClr val="002060"/>
                </a:solidFill>
              </a:rPr>
              <a:t>{</a:t>
            </a:r>
          </a:p>
          <a:p>
            <a:pPr algn="ctr"/>
            <a:r>
              <a:rPr lang="ru-RU" i="1" dirty="0">
                <a:solidFill>
                  <a:srgbClr val="002060"/>
                </a:solidFill>
              </a:rPr>
              <a:t>// </a:t>
            </a:r>
            <a:r>
              <a:rPr lang="ru-RU" i="1" dirty="0" err="1">
                <a:solidFill>
                  <a:srgbClr val="002060"/>
                </a:solidFill>
              </a:rPr>
              <a:t>тіло</a:t>
            </a:r>
            <a:r>
              <a:rPr lang="ru-RU" i="1" dirty="0">
                <a:solidFill>
                  <a:srgbClr val="002060"/>
                </a:solidFill>
              </a:rPr>
              <a:t> методу</a:t>
            </a:r>
          </a:p>
          <a:p>
            <a:pPr algn="ctr"/>
            <a:r>
              <a:rPr lang="ru-RU" i="1" dirty="0">
                <a:solidFill>
                  <a:srgbClr val="002060"/>
                </a:solidFill>
              </a:rPr>
              <a:t>}</a:t>
            </a:r>
          </a:p>
          <a:p>
            <a:pPr algn="ctr"/>
            <a:endParaRPr lang="ru-RU" i="1" dirty="0">
              <a:solidFill>
                <a:srgbClr val="002060"/>
              </a:solidFill>
            </a:endParaRPr>
          </a:p>
          <a:p>
            <a:pPr algn="ctr"/>
            <a:r>
              <a:rPr lang="en-US" b="1" dirty="0"/>
              <a:t>finally</a:t>
            </a:r>
            <a:r>
              <a:rPr lang="en-US" dirty="0"/>
              <a:t> </a:t>
            </a:r>
            <a:r>
              <a:rPr lang="ru-RU" dirty="0" err="1"/>
              <a:t>створює</a:t>
            </a:r>
            <a:r>
              <a:rPr lang="ru-RU" dirty="0"/>
              <a:t> блок коду, </a:t>
            </a:r>
            <a:r>
              <a:rPr lang="ru-RU" dirty="0" err="1"/>
              <a:t>який</a:t>
            </a:r>
            <a:r>
              <a:rPr lang="ru-RU" dirty="0"/>
              <a:t> буде </a:t>
            </a:r>
            <a:r>
              <a:rPr lang="ru-RU" dirty="0" err="1"/>
              <a:t>виконаний</a:t>
            </a:r>
            <a:r>
              <a:rPr lang="ru-RU" dirty="0"/>
              <a:t>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завершення</a:t>
            </a:r>
            <a:r>
              <a:rPr lang="ru-RU" dirty="0"/>
              <a:t> блоку </a:t>
            </a:r>
            <a:r>
              <a:rPr lang="en-US" b="1" dirty="0"/>
              <a:t>try / catch</a:t>
            </a:r>
            <a:r>
              <a:rPr lang="en-US" dirty="0"/>
              <a:t>, </a:t>
            </a:r>
            <a:r>
              <a:rPr lang="ru-RU" dirty="0"/>
              <a:t>але перед кодом,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слідує</a:t>
            </a:r>
            <a:r>
              <a:rPr lang="ru-RU" dirty="0" smtClean="0"/>
              <a:t> за </a:t>
            </a:r>
            <a:r>
              <a:rPr lang="en-US" b="1" dirty="0"/>
              <a:t>try / catch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19443" y="-234280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err="1" smtClean="0"/>
              <a:t>Обрабка</a:t>
            </a:r>
            <a:r>
              <a:rPr lang="ru-RU" sz="4000" b="1" dirty="0" smtClean="0"/>
              <a:t> </a:t>
            </a:r>
            <a:r>
              <a:rPr lang="ru-RU" sz="4000" b="1" dirty="0" err="1" smtClean="0"/>
              <a:t>виключень</a:t>
            </a:r>
            <a:r>
              <a:rPr lang="ru-RU" sz="4000" b="1" dirty="0" smtClean="0"/>
              <a:t>  </a:t>
            </a:r>
            <a:r>
              <a:rPr lang="en-US" sz="4000" b="1" dirty="0"/>
              <a:t>Exception</a:t>
            </a:r>
            <a:r>
              <a:rPr lang="en-US" sz="4000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1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126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 err="1"/>
              <a:t>Завдання</a:t>
            </a:r>
            <a:r>
              <a:rPr lang="ru-RU" b="1" dirty="0"/>
              <a:t> 1: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Є </a:t>
            </a:r>
            <a:r>
              <a:rPr lang="ru-RU" dirty="0" err="1"/>
              <a:t>відносини</a:t>
            </a:r>
            <a:r>
              <a:rPr lang="ru-RU" dirty="0"/>
              <a:t> </a:t>
            </a:r>
            <a:r>
              <a:rPr lang="ru-RU" dirty="0" err="1"/>
              <a:t>спадкування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фігура</a:t>
            </a:r>
            <a:r>
              <a:rPr lang="ru-RU" dirty="0"/>
              <a:t> (</a:t>
            </a:r>
            <a:r>
              <a:rPr lang="en-US" dirty="0"/>
              <a:t>Shape) - </a:t>
            </a:r>
            <a:r>
              <a:rPr lang="ru-RU" dirty="0" err="1"/>
              <a:t>абстрактний</a:t>
            </a:r>
            <a:r>
              <a:rPr lang="ru-RU" dirty="0"/>
              <a:t> </a:t>
            </a:r>
            <a:r>
              <a:rPr lang="ru-RU" dirty="0" err="1"/>
              <a:t>суперклас</a:t>
            </a:r>
            <a:r>
              <a:rPr lang="ru-RU" dirty="0"/>
              <a:t>,</a:t>
            </a:r>
          </a:p>
          <a:p>
            <a:pPr marL="0" indent="0">
              <a:buNone/>
            </a:pPr>
            <a:r>
              <a:rPr lang="ru-RU" dirty="0" err="1"/>
              <a:t>трикутник</a:t>
            </a:r>
            <a:r>
              <a:rPr lang="ru-RU" dirty="0"/>
              <a:t> (</a:t>
            </a:r>
            <a:r>
              <a:rPr lang="en-US" dirty="0"/>
              <a:t>Triangle), </a:t>
            </a:r>
            <a:r>
              <a:rPr lang="ru-RU" dirty="0"/>
              <a:t>коло (</a:t>
            </a:r>
            <a:r>
              <a:rPr lang="en-US" dirty="0"/>
              <a:t>Circle), </a:t>
            </a:r>
            <a:r>
              <a:rPr lang="ru-RU" dirty="0" err="1"/>
              <a:t>прямокутник</a:t>
            </a:r>
            <a:r>
              <a:rPr lang="ru-RU" dirty="0"/>
              <a:t> (</a:t>
            </a:r>
            <a:r>
              <a:rPr lang="en-US" dirty="0"/>
              <a:t>Square) - </a:t>
            </a:r>
            <a:r>
              <a:rPr lang="ru-RU" dirty="0" err="1"/>
              <a:t>підкласи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Shape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А</a:t>
            </a:r>
            <a:r>
              <a:rPr lang="en-US" dirty="0"/>
              <a:t>rea () - </a:t>
            </a:r>
            <a:r>
              <a:rPr lang="ru-RU" dirty="0" err="1"/>
              <a:t>площа</a:t>
            </a:r>
            <a:r>
              <a:rPr lang="ru-RU" dirty="0"/>
              <a:t> </a:t>
            </a:r>
            <a:r>
              <a:rPr lang="ru-RU" dirty="0" err="1"/>
              <a:t>фігури</a:t>
            </a:r>
            <a:r>
              <a:rPr lang="ru-RU" dirty="0"/>
              <a:t> і </a:t>
            </a:r>
            <a:r>
              <a:rPr lang="en-US" dirty="0" err="1"/>
              <a:t>GetName</a:t>
            </a:r>
            <a:r>
              <a:rPr lang="en-US" dirty="0"/>
              <a:t> () - </a:t>
            </a: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ru-RU" dirty="0" err="1"/>
              <a:t>фігури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Які</a:t>
            </a:r>
            <a:r>
              <a:rPr lang="ru-RU" dirty="0"/>
              <a:t> з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абстрактними</a:t>
            </a:r>
            <a:r>
              <a:rPr lang="ru-RU" dirty="0"/>
              <a:t>, а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не </a:t>
            </a:r>
            <a:r>
              <a:rPr lang="ru-RU" dirty="0" err="1"/>
              <a:t>абстрактними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Кожен</a:t>
            </a:r>
            <a:r>
              <a:rPr lang="ru-RU" dirty="0"/>
              <a:t> з </a:t>
            </a:r>
            <a:r>
              <a:rPr lang="ru-RU" dirty="0" err="1"/>
              <a:t>підкласів</a:t>
            </a:r>
            <a:r>
              <a:rPr lang="ru-RU" dirty="0"/>
              <a:t> </a:t>
            </a:r>
            <a:r>
              <a:rPr lang="ru-RU" dirty="0" err="1"/>
              <a:t>реалізує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А</a:t>
            </a:r>
            <a:r>
              <a:rPr lang="en-US" dirty="0"/>
              <a:t>rea (), </a:t>
            </a:r>
            <a:r>
              <a:rPr lang="en-US" dirty="0" err="1"/>
              <a:t>GetName</a:t>
            </a:r>
            <a:r>
              <a:rPr lang="en-US" dirty="0"/>
              <a:t> () </a:t>
            </a:r>
            <a:r>
              <a:rPr lang="ru-RU" dirty="0" err="1"/>
              <a:t>суперкласу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принцип </a:t>
            </a:r>
            <a:r>
              <a:rPr lang="ru-RU" dirty="0" err="1"/>
              <a:t>поліморфізму</a:t>
            </a:r>
            <a:r>
              <a:rPr lang="ru-RU" dirty="0"/>
              <a:t> для </a:t>
            </a:r>
            <a:r>
              <a:rPr lang="ru-RU" dirty="0" err="1"/>
              <a:t>виведення</a:t>
            </a:r>
            <a:r>
              <a:rPr lang="ru-RU" dirty="0"/>
              <a:t> </a:t>
            </a:r>
            <a:r>
              <a:rPr lang="ru-RU" dirty="0" err="1"/>
              <a:t>текстових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назви</a:t>
            </a:r>
            <a:r>
              <a:rPr lang="ru-RU" dirty="0"/>
              <a:t> і </a:t>
            </a:r>
            <a:r>
              <a:rPr lang="ru-RU" dirty="0" err="1"/>
              <a:t>площі</a:t>
            </a:r>
            <a:r>
              <a:rPr lang="ru-RU" dirty="0"/>
              <a:t> </a:t>
            </a:r>
            <a:r>
              <a:rPr lang="ru-RU" dirty="0" err="1"/>
              <a:t>фігури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err="1"/>
              <a:t>Завдання</a:t>
            </a:r>
            <a:r>
              <a:rPr lang="ru-RU" b="1" dirty="0"/>
              <a:t> 2: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Виконати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1 за </a:t>
            </a:r>
            <a:r>
              <a:rPr lang="ru-RU" dirty="0" err="1"/>
              <a:t>умови</a:t>
            </a:r>
            <a:r>
              <a:rPr lang="ru-RU" dirty="0"/>
              <a:t>, </a:t>
            </a:r>
            <a:r>
              <a:rPr lang="ru-RU" dirty="0" err="1"/>
              <a:t>що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</a:t>
            </a:r>
            <a:r>
              <a:rPr lang="ru-RU" dirty="0" err="1"/>
              <a:t>фігура</a:t>
            </a:r>
            <a:r>
              <a:rPr lang="ru-RU" dirty="0"/>
              <a:t> (</a:t>
            </a:r>
            <a:r>
              <a:rPr lang="en-US" dirty="0"/>
              <a:t>Shape) - </a:t>
            </a:r>
            <a:r>
              <a:rPr lang="ru-RU" dirty="0" err="1"/>
              <a:t>інтерфейс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2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Об'єктно-орієнтоване</a:t>
            </a:r>
            <a:r>
              <a:rPr lang="ru-RU" b="1" dirty="0"/>
              <a:t> </a:t>
            </a:r>
            <a:r>
              <a:rPr lang="ru-RU" b="1" dirty="0" err="1" smtClean="0"/>
              <a:t>програмування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(ООП)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методологія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яка </a:t>
            </a:r>
            <a:r>
              <a:rPr lang="ru-RU" dirty="0" err="1"/>
              <a:t>спирається</a:t>
            </a:r>
            <a:r>
              <a:rPr lang="ru-RU" dirty="0"/>
              <a:t> на </a:t>
            </a:r>
            <a:r>
              <a:rPr lang="ru-RU" dirty="0" err="1" smtClean="0"/>
              <a:t>базові</a:t>
            </a:r>
            <a:r>
              <a:rPr lang="ru-RU" dirty="0" smtClean="0"/>
              <a:t> </a:t>
            </a:r>
            <a:r>
              <a:rPr lang="ru-RU" dirty="0" err="1" smtClean="0"/>
              <a:t>принципи</a:t>
            </a:r>
            <a:r>
              <a:rPr lang="ru-RU" dirty="0" smtClean="0"/>
              <a:t>:</a:t>
            </a:r>
          </a:p>
          <a:p>
            <a:pPr marL="514350" indent="-514350">
              <a:buAutoNum type="arabicParenR"/>
            </a:pPr>
            <a:r>
              <a:rPr lang="ru-RU" dirty="0" err="1" smtClean="0"/>
              <a:t>Інкапсуляція</a:t>
            </a:r>
            <a:r>
              <a:rPr lang="ru-RU" dirty="0" smtClean="0"/>
              <a:t>,</a:t>
            </a:r>
          </a:p>
          <a:p>
            <a:pPr marL="514350" indent="-514350">
              <a:buAutoNum type="arabicParenR"/>
            </a:pPr>
            <a:r>
              <a:rPr lang="ru-RU" dirty="0" err="1" smtClean="0"/>
              <a:t>поліморфізм</a:t>
            </a:r>
            <a:r>
              <a:rPr lang="ru-RU" dirty="0" smtClean="0"/>
              <a:t>,</a:t>
            </a:r>
          </a:p>
          <a:p>
            <a:pPr marL="514350" indent="-514350">
              <a:buAutoNum type="arabicParenR"/>
            </a:pPr>
            <a:r>
              <a:rPr lang="ru-RU" dirty="0" err="1" smtClean="0"/>
              <a:t>успадкування</a:t>
            </a:r>
            <a:r>
              <a:rPr lang="ru-RU" dirty="0" smtClean="0"/>
              <a:t>,</a:t>
            </a:r>
          </a:p>
          <a:p>
            <a:pPr marL="514350" indent="-514350">
              <a:buAutoNum type="arabicParenR"/>
            </a:pPr>
            <a:r>
              <a:rPr lang="uk-UA" dirty="0" smtClean="0"/>
              <a:t>а також абстракція.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8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abstract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endParaRPr lang="uk-UA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uk-UA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abstract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endParaRPr lang="uk-UA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uk-UA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endParaRPr lang="uk-UA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uk-UA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uk-UA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"This is shape!"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uk-UA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uk-UA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uk-UA" sz="20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6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83568" y="764704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Triangle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Shape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h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h/2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"Error"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}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"Triangle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1560" y="992485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MainCl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Triangle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Triangle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</a:rPr>
              <a:t>9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 smtClean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8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площа</a:t>
            </a:r>
            <a:r>
              <a:rPr lang="ru-RU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808080"/>
                </a:solidFill>
                <a:latin typeface="Consolas" panose="020B0609020204030204" pitchFamily="49" charset="0"/>
              </a:rPr>
              <a:t>= "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+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areaT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5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Інкапсуляція</a:t>
            </a:r>
            <a:r>
              <a:rPr lang="ru-RU" b="1" dirty="0" smtClean="0"/>
              <a:t> 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Інкапсуляція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- </a:t>
            </a:r>
            <a:r>
              <a:rPr lang="ru-RU" dirty="0" smtClean="0"/>
              <a:t>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- таких </a:t>
            </a:r>
            <a:r>
              <a:rPr lang="ru-RU" dirty="0" err="1"/>
              <a:t>типів</a:t>
            </a:r>
            <a:r>
              <a:rPr lang="ru-RU" dirty="0"/>
              <a:t>, в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крім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описані</a:t>
            </a:r>
            <a:r>
              <a:rPr lang="ru-RU" dirty="0"/>
              <a:t> </a:t>
            </a:r>
            <a:r>
              <a:rPr lang="ru-RU" dirty="0" err="1"/>
              <a:t>підпрограми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цими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. </a:t>
            </a:r>
            <a:r>
              <a:rPr lang="ru-RU" dirty="0" err="1"/>
              <a:t>Підпрограми</a:t>
            </a:r>
            <a:r>
              <a:rPr lang="ru-RU" dirty="0"/>
              <a:t>, </a:t>
            </a:r>
            <a:r>
              <a:rPr lang="ru-RU" dirty="0" err="1"/>
              <a:t>інкапсульовані</a:t>
            </a:r>
            <a:r>
              <a:rPr lang="ru-RU" dirty="0"/>
              <a:t> в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називаються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методами</a:t>
            </a:r>
            <a:r>
              <a:rPr lang="ru-RU" dirty="0"/>
              <a:t>. Поля </a:t>
            </a:r>
            <a:r>
              <a:rPr lang="ru-RU" dirty="0" err="1"/>
              <a:t>даних</a:t>
            </a:r>
            <a:r>
              <a:rPr lang="ru-RU" dirty="0"/>
              <a:t> і </a:t>
            </a:r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задані</a:t>
            </a:r>
            <a:r>
              <a:rPr lang="ru-RU" dirty="0"/>
              <a:t> в </a:t>
            </a:r>
            <a:r>
              <a:rPr lang="ru-RU" dirty="0" err="1"/>
              <a:t>класі</a:t>
            </a:r>
            <a:r>
              <a:rPr lang="ru-RU" dirty="0"/>
              <a:t>,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учасниками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класу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class members).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Клас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опис</a:t>
            </a:r>
            <a:r>
              <a:rPr lang="ru-RU" dirty="0"/>
              <a:t> того, як буде </a:t>
            </a:r>
            <a:r>
              <a:rPr lang="ru-RU" dirty="0" err="1"/>
              <a:t>влаштований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є </a:t>
            </a:r>
            <a:r>
              <a:rPr lang="ru-RU" dirty="0" err="1"/>
              <a:t>екземпляром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.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називають</a:t>
            </a:r>
            <a:r>
              <a:rPr lang="ru-RU" dirty="0"/>
              <a:t> </a:t>
            </a:r>
            <a:r>
              <a:rPr lang="ru-RU" dirty="0" err="1"/>
              <a:t>об'єктними</a:t>
            </a:r>
            <a:r>
              <a:rPr lang="ru-RU" dirty="0"/>
              <a:t> типами.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err="1" smtClean="0">
                <a:solidFill>
                  <a:srgbClr val="FF0000"/>
                </a:solidFill>
              </a:rPr>
              <a:t>Клас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/>
              <a:t>шаблон </a:t>
            </a:r>
            <a:r>
              <a:rPr lang="ru-RU" dirty="0" err="1"/>
              <a:t>об'єкта</a:t>
            </a:r>
            <a:r>
              <a:rPr lang="ru-RU" dirty="0"/>
              <a:t>, а </a:t>
            </a:r>
            <a:r>
              <a:rPr lang="ru-RU" dirty="0" err="1">
                <a:solidFill>
                  <a:srgbClr val="FF0000"/>
                </a:solidFill>
              </a:rPr>
              <a:t>об'єкт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екземпляр</a:t>
            </a:r>
            <a:r>
              <a:rPr lang="ru-RU" dirty="0"/>
              <a:t> </a:t>
            </a:r>
            <a:r>
              <a:rPr lang="ru-RU" dirty="0" err="1" smtClean="0"/>
              <a:t>класу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Створюється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виклику</a:t>
            </a:r>
            <a:r>
              <a:rPr lang="ru-RU" dirty="0"/>
              <a:t> </a:t>
            </a:r>
            <a:r>
              <a:rPr lang="ru-RU" dirty="0" err="1"/>
              <a:t>спеціальної</a:t>
            </a:r>
            <a:r>
              <a:rPr lang="ru-RU" dirty="0"/>
              <a:t> </a:t>
            </a:r>
            <a:r>
              <a:rPr lang="ru-RU" dirty="0" err="1"/>
              <a:t>підпрограми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задається</a:t>
            </a:r>
            <a:r>
              <a:rPr lang="ru-RU" dirty="0"/>
              <a:t> в </a:t>
            </a:r>
            <a:r>
              <a:rPr lang="ru-RU" dirty="0" err="1" smtClean="0"/>
              <a:t>класі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dirty="0" err="1" smtClean="0"/>
              <a:t>Ім'я</a:t>
            </a:r>
            <a:r>
              <a:rPr lang="ru-RU" dirty="0" smtClean="0"/>
              <a:t> </a:t>
            </a:r>
            <a:r>
              <a:rPr lang="ru-RU" i="1" dirty="0"/>
              <a:t>конструктора</a:t>
            </a:r>
            <a:r>
              <a:rPr lang="ru-RU" dirty="0"/>
              <a:t> </a:t>
            </a:r>
            <a:r>
              <a:rPr lang="ru-RU" dirty="0" err="1"/>
              <a:t>збігається</a:t>
            </a:r>
            <a:r>
              <a:rPr lang="ru-RU" dirty="0"/>
              <a:t> з </a:t>
            </a:r>
            <a:r>
              <a:rPr lang="ru-RU" dirty="0" err="1"/>
              <a:t>ім'ям</a:t>
            </a:r>
            <a:r>
              <a:rPr lang="ru-RU" dirty="0"/>
              <a:t> </a:t>
            </a:r>
            <a:r>
              <a:rPr lang="ru-RU" i="1" dirty="0" err="1"/>
              <a:t>класу</a:t>
            </a:r>
            <a:r>
              <a:rPr lang="ru-RU" dirty="0"/>
              <a:t>, </a:t>
            </a:r>
            <a:r>
              <a:rPr lang="ru-RU" dirty="0" err="1"/>
              <a:t>екземпляр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створюється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i="1" dirty="0"/>
              <a:t>Конструктор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посилання</a:t>
            </a:r>
            <a:r>
              <a:rPr lang="ru-RU" dirty="0"/>
              <a:t> на </a:t>
            </a:r>
            <a:r>
              <a:rPr lang="ru-RU" dirty="0" err="1"/>
              <a:t>створений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2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Загальна</a:t>
            </a:r>
            <a:r>
              <a:rPr lang="ru-RU" b="1" dirty="0" smtClean="0"/>
              <a:t> </a:t>
            </a:r>
            <a:r>
              <a:rPr lang="ru-RU" b="1" dirty="0"/>
              <a:t>форма </a:t>
            </a:r>
            <a:r>
              <a:rPr lang="ru-RU" b="1" dirty="0" err="1" smtClean="0"/>
              <a:t>класу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39752" y="980728"/>
            <a:ext cx="49685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class</a:t>
            </a:r>
            <a:r>
              <a:rPr lang="ru-RU" sz="2000" dirty="0" smtClean="0"/>
              <a:t>  </a:t>
            </a:r>
            <a:r>
              <a:rPr lang="ru-RU" sz="2000" dirty="0" err="1" smtClean="0"/>
              <a:t>им’я_класу</a:t>
            </a:r>
            <a:r>
              <a:rPr lang="ru-RU" sz="2000" dirty="0" smtClean="0"/>
              <a:t> </a:t>
            </a:r>
          </a:p>
          <a:p>
            <a:r>
              <a:rPr lang="en-US" sz="2000" dirty="0" smtClean="0"/>
              <a:t>{</a:t>
            </a:r>
            <a:r>
              <a:rPr lang="ru-RU" sz="2000" dirty="0" smtClean="0"/>
              <a:t> </a:t>
            </a:r>
          </a:p>
          <a:p>
            <a:r>
              <a:rPr lang="en-US" sz="2000" dirty="0" smtClean="0"/>
              <a:t>      </a:t>
            </a:r>
            <a:r>
              <a:rPr lang="ru-RU" sz="2000" dirty="0" smtClean="0"/>
              <a:t>тип</a:t>
            </a:r>
            <a:r>
              <a:rPr lang="en-US" sz="2000" dirty="0" smtClean="0"/>
              <a:t> </a:t>
            </a:r>
            <a:r>
              <a:rPr lang="ru-RU" sz="2000" dirty="0" err="1" smtClean="0"/>
              <a:t>змінної</a:t>
            </a:r>
            <a:r>
              <a:rPr lang="ru-RU" sz="2000" dirty="0" smtClean="0"/>
              <a:t> 1; </a:t>
            </a:r>
          </a:p>
          <a:p>
            <a:r>
              <a:rPr lang="en-US" sz="2000" dirty="0" smtClean="0"/>
              <a:t>      </a:t>
            </a:r>
            <a:r>
              <a:rPr lang="ru-RU" sz="2000" dirty="0" smtClean="0"/>
              <a:t>тип</a:t>
            </a:r>
            <a:r>
              <a:rPr lang="en-US" sz="2000" dirty="0" smtClean="0"/>
              <a:t> </a:t>
            </a:r>
            <a:r>
              <a:rPr lang="ru-RU" sz="2000" dirty="0" err="1"/>
              <a:t>змінної</a:t>
            </a:r>
            <a:r>
              <a:rPr lang="ru-RU" sz="2000" dirty="0"/>
              <a:t> </a:t>
            </a:r>
            <a:r>
              <a:rPr lang="ru-RU" sz="2000" dirty="0" smtClean="0"/>
              <a:t>2; </a:t>
            </a:r>
          </a:p>
          <a:p>
            <a:r>
              <a:rPr lang="en-US" sz="2000" dirty="0" smtClean="0"/>
              <a:t>      </a:t>
            </a:r>
            <a:r>
              <a:rPr lang="ru-RU" sz="2000" dirty="0" smtClean="0"/>
              <a:t>тип</a:t>
            </a:r>
            <a:r>
              <a:rPr lang="en-US" sz="2000" dirty="0" smtClean="0"/>
              <a:t> </a:t>
            </a:r>
            <a:r>
              <a:rPr lang="ru-RU" sz="2000" dirty="0" err="1"/>
              <a:t>змінної</a:t>
            </a:r>
            <a:r>
              <a:rPr lang="ru-RU" sz="2000" dirty="0"/>
              <a:t> N</a:t>
            </a:r>
            <a:r>
              <a:rPr lang="ru-RU" sz="2000" dirty="0" smtClean="0"/>
              <a:t>; </a:t>
            </a:r>
          </a:p>
          <a:p>
            <a:r>
              <a:rPr lang="en-US" sz="2000" dirty="0" smtClean="0"/>
              <a:t>      </a:t>
            </a:r>
            <a:r>
              <a:rPr lang="ru-RU" sz="2000" dirty="0" smtClean="0"/>
              <a:t>тип </a:t>
            </a:r>
            <a:r>
              <a:rPr lang="ru-RU" sz="2000" dirty="0" err="1" smtClean="0"/>
              <a:t>ім’я</a:t>
            </a:r>
            <a:r>
              <a:rPr lang="en-US" sz="2000" dirty="0" smtClean="0"/>
              <a:t>_</a:t>
            </a:r>
            <a:r>
              <a:rPr lang="ru-RU" sz="2000" dirty="0" smtClean="0"/>
              <a:t> методу 1 (список</a:t>
            </a:r>
            <a:r>
              <a:rPr lang="en-US" sz="2000" dirty="0" smtClean="0"/>
              <a:t>_</a:t>
            </a:r>
            <a:r>
              <a:rPr lang="ru-RU" sz="2000" dirty="0" err="1" smtClean="0"/>
              <a:t>параметрів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r>
              <a:rPr lang="en-US" sz="2000" dirty="0" smtClean="0"/>
              <a:t>      {</a:t>
            </a:r>
            <a:r>
              <a:rPr lang="ru-RU" sz="2000" dirty="0" smtClean="0"/>
              <a:t> </a:t>
            </a:r>
          </a:p>
          <a:p>
            <a:r>
              <a:rPr lang="en-US" sz="2000" dirty="0" smtClean="0"/>
              <a:t>	</a:t>
            </a:r>
            <a:r>
              <a:rPr lang="ru-RU" sz="2000" dirty="0" smtClean="0"/>
              <a:t>// </a:t>
            </a:r>
            <a:r>
              <a:rPr lang="ru-RU" sz="2000" dirty="0" err="1" smtClean="0"/>
              <a:t>тіло</a:t>
            </a:r>
            <a:r>
              <a:rPr lang="ru-RU" sz="2000" dirty="0" smtClean="0"/>
              <a:t> методу </a:t>
            </a:r>
          </a:p>
          <a:p>
            <a:r>
              <a:rPr lang="en-US" sz="2000" dirty="0" smtClean="0"/>
              <a:t>      }</a:t>
            </a:r>
            <a:r>
              <a:rPr lang="ru-RU" sz="2000" dirty="0" smtClean="0"/>
              <a:t> </a:t>
            </a:r>
          </a:p>
          <a:p>
            <a:r>
              <a:rPr lang="en-US" sz="2000" dirty="0" smtClean="0"/>
              <a:t>      </a:t>
            </a:r>
            <a:r>
              <a:rPr lang="ru-RU" sz="2000" dirty="0" smtClean="0"/>
              <a:t>тип </a:t>
            </a:r>
            <a:r>
              <a:rPr lang="ru-RU" sz="2000" dirty="0" err="1"/>
              <a:t>і</a:t>
            </a:r>
            <a:r>
              <a:rPr lang="ru-RU" sz="2000" dirty="0" err="1" smtClean="0"/>
              <a:t>м’я</a:t>
            </a:r>
            <a:r>
              <a:rPr lang="en-US" sz="2000" dirty="0" smtClean="0"/>
              <a:t>_</a:t>
            </a:r>
            <a:r>
              <a:rPr lang="ru-RU" sz="2000" dirty="0" smtClean="0"/>
              <a:t>методу 2 (список</a:t>
            </a:r>
            <a:r>
              <a:rPr lang="en-US" sz="2000" dirty="0" smtClean="0"/>
              <a:t>_</a:t>
            </a:r>
            <a:r>
              <a:rPr lang="ru-RU" sz="2000" dirty="0" err="1" smtClean="0"/>
              <a:t>параметрів</a:t>
            </a:r>
            <a:r>
              <a:rPr lang="ru-RU" sz="2000" dirty="0" smtClean="0"/>
              <a:t>) </a:t>
            </a:r>
            <a:endParaRPr lang="en-US" sz="2000" dirty="0" smtClean="0"/>
          </a:p>
          <a:p>
            <a:r>
              <a:rPr lang="en-US" sz="2000" dirty="0" smtClean="0"/>
              <a:t>      {</a:t>
            </a:r>
            <a:endParaRPr lang="ru-RU" sz="2000" dirty="0" smtClean="0"/>
          </a:p>
          <a:p>
            <a:r>
              <a:rPr lang="en-US" sz="2000" dirty="0" smtClean="0"/>
              <a:t>	</a:t>
            </a:r>
            <a:r>
              <a:rPr lang="ru-RU" sz="2000" dirty="0" smtClean="0"/>
              <a:t>// </a:t>
            </a:r>
            <a:r>
              <a:rPr lang="ru-RU" sz="2000" dirty="0" err="1" smtClean="0"/>
              <a:t>тіло</a:t>
            </a:r>
            <a:r>
              <a:rPr lang="ru-RU" sz="2000" dirty="0" smtClean="0"/>
              <a:t> методу </a:t>
            </a:r>
          </a:p>
          <a:p>
            <a:r>
              <a:rPr lang="en-US" sz="2000" dirty="0" smtClean="0"/>
              <a:t>      }</a:t>
            </a:r>
            <a:r>
              <a:rPr lang="ru-RU" sz="2000" dirty="0" smtClean="0"/>
              <a:t> </a:t>
            </a:r>
          </a:p>
          <a:p>
            <a:r>
              <a:rPr lang="en-US" sz="2000" dirty="0" smtClean="0"/>
              <a:t>     </a:t>
            </a:r>
            <a:r>
              <a:rPr lang="ru-RU" sz="2000" dirty="0" smtClean="0"/>
              <a:t>тип </a:t>
            </a:r>
            <a:r>
              <a:rPr lang="ru-RU" sz="2000" dirty="0" err="1" smtClean="0"/>
              <a:t>ім’я</a:t>
            </a:r>
            <a:r>
              <a:rPr lang="en-US" sz="2000" dirty="0" smtClean="0"/>
              <a:t>_</a:t>
            </a:r>
            <a:r>
              <a:rPr lang="ru-RU" sz="2000" dirty="0" smtClean="0"/>
              <a:t>методу N (список</a:t>
            </a:r>
            <a:r>
              <a:rPr lang="en-US" sz="2000" dirty="0" smtClean="0"/>
              <a:t>_</a:t>
            </a:r>
            <a:r>
              <a:rPr lang="ru-RU" sz="2000" dirty="0" err="1" smtClean="0"/>
              <a:t>параметрів</a:t>
            </a:r>
            <a:r>
              <a:rPr lang="ru-RU" sz="2000" dirty="0" smtClean="0"/>
              <a:t> ) </a:t>
            </a:r>
          </a:p>
          <a:p>
            <a:r>
              <a:rPr lang="en-US" sz="2000" dirty="0" smtClean="0"/>
              <a:t>     {</a:t>
            </a:r>
          </a:p>
          <a:p>
            <a:r>
              <a:rPr lang="en-US" sz="2000" dirty="0" smtClean="0"/>
              <a:t>	</a:t>
            </a:r>
            <a:r>
              <a:rPr lang="ru-RU" sz="2000" dirty="0" smtClean="0"/>
              <a:t>// </a:t>
            </a:r>
            <a:r>
              <a:rPr lang="ru-RU" sz="2000" dirty="0" err="1" smtClean="0"/>
              <a:t>тіло</a:t>
            </a:r>
            <a:r>
              <a:rPr lang="ru-RU" sz="2000" dirty="0" smtClean="0"/>
              <a:t> методу </a:t>
            </a:r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1307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05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Класи</a:t>
            </a:r>
            <a:r>
              <a:rPr lang="ru-RU" b="1" dirty="0" smtClean="0"/>
              <a:t> та  </a:t>
            </a:r>
            <a:r>
              <a:rPr lang="ru-RU" b="1" dirty="0" err="1" smtClean="0"/>
              <a:t>об’єкти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87824" y="954594"/>
            <a:ext cx="3286148" cy="1754326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en-US" dirty="0" err="1" smtClean="0"/>
              <a:t>Вох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double width;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uk-UA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ширина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double height;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uk-UA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висота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double depth; </a:t>
            </a:r>
            <a:r>
              <a:rPr lang="en-US" dirty="0" smtClean="0">
                <a:solidFill>
                  <a:srgbClr val="00B050"/>
                </a:solidFill>
              </a:rPr>
              <a:t>//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глибина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}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16056" y="2996952"/>
            <a:ext cx="8429684" cy="3416320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ru-RU" b="1" i="1" dirty="0" smtClean="0">
                <a:solidFill>
                  <a:srgbClr val="00B050"/>
                </a:solidFill>
              </a:rPr>
              <a:t>// </a:t>
            </a:r>
            <a:r>
              <a:rPr lang="ru-RU" b="1" i="1" dirty="0" err="1" smtClean="0">
                <a:solidFill>
                  <a:srgbClr val="00B050"/>
                </a:solidFill>
              </a:rPr>
              <a:t>створення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err="1" smtClean="0">
                <a:solidFill>
                  <a:srgbClr val="00B050"/>
                </a:solidFill>
              </a:rPr>
              <a:t>об’єкту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err="1" smtClean="0">
                <a:solidFill>
                  <a:srgbClr val="00B050"/>
                </a:solidFill>
              </a:rPr>
              <a:t>mу</a:t>
            </a:r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ru-RU" b="1" i="1" dirty="0" smtClean="0">
                <a:solidFill>
                  <a:srgbClr val="00B050"/>
                </a:solidFill>
              </a:rPr>
              <a:t>ох типу </a:t>
            </a:r>
            <a:r>
              <a:rPr lang="ru-RU" b="1" i="1" dirty="0" err="1" smtClean="0">
                <a:solidFill>
                  <a:srgbClr val="00B050"/>
                </a:solidFill>
              </a:rPr>
              <a:t>Вох</a:t>
            </a:r>
            <a:endParaRPr lang="ru-RU" b="1" i="1" dirty="0" smtClean="0">
              <a:solidFill>
                <a:srgbClr val="00B050"/>
              </a:solidFill>
            </a:endParaRPr>
          </a:p>
          <a:p>
            <a:endParaRPr lang="ru-RU" b="1" i="1" dirty="0" smtClean="0">
              <a:solidFill>
                <a:srgbClr val="00B050"/>
              </a:solidFill>
            </a:endParaRPr>
          </a:p>
          <a:p>
            <a:pPr algn="ctr"/>
            <a:r>
              <a:rPr lang="ru-RU" b="1" dirty="0" err="1" smtClean="0">
                <a:solidFill>
                  <a:srgbClr val="FF0000"/>
                </a:solidFill>
              </a:rPr>
              <a:t>об’єктний_тип</a:t>
            </a:r>
            <a:r>
              <a:rPr lang="ru-RU" b="1" dirty="0" smtClean="0">
                <a:solidFill>
                  <a:srgbClr val="FF0000"/>
                </a:solidFill>
              </a:rPr>
              <a:t>    </a:t>
            </a:r>
            <a:r>
              <a:rPr lang="ru-RU" b="1" dirty="0" err="1" smtClean="0">
                <a:solidFill>
                  <a:srgbClr val="FF0000"/>
                </a:solidFill>
              </a:rPr>
              <a:t>змінна_класу</a:t>
            </a:r>
            <a:r>
              <a:rPr lang="ru-RU" b="1" dirty="0" smtClean="0">
                <a:solidFill>
                  <a:srgbClr val="FF0000"/>
                </a:solidFill>
              </a:rPr>
              <a:t>   =   </a:t>
            </a:r>
            <a:r>
              <a:rPr lang="ru-RU" b="1" dirty="0" err="1" smtClean="0">
                <a:solidFill>
                  <a:srgbClr val="FF0000"/>
                </a:solidFill>
              </a:rPr>
              <a:t>new</a:t>
            </a:r>
            <a:r>
              <a:rPr lang="ru-RU" b="1" dirty="0" smtClean="0">
                <a:solidFill>
                  <a:srgbClr val="FF0000"/>
                </a:solidFill>
              </a:rPr>
              <a:t>     </a:t>
            </a:r>
            <a:r>
              <a:rPr lang="ru-RU" b="1" dirty="0" err="1" smtClean="0">
                <a:solidFill>
                  <a:srgbClr val="FF0000"/>
                </a:solidFill>
              </a:rPr>
              <a:t>им’я_класу</a:t>
            </a:r>
            <a:r>
              <a:rPr lang="ru-RU" b="1" dirty="0" smtClean="0">
                <a:solidFill>
                  <a:srgbClr val="FF0000"/>
                </a:solidFill>
              </a:rPr>
              <a:t>( );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b="1" dirty="0" err="1" smtClean="0"/>
              <a:t>Вох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err="1" smtClean="0"/>
              <a:t>mу</a:t>
            </a:r>
            <a:r>
              <a:rPr lang="en-US" b="1" dirty="0" smtClean="0"/>
              <a:t>B</a:t>
            </a:r>
            <a:r>
              <a:rPr lang="ru-RU" b="1" dirty="0" smtClean="0"/>
              <a:t>ох </a:t>
            </a:r>
            <a:r>
              <a:rPr lang="en-US" b="1" dirty="0" smtClean="0"/>
              <a:t> =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err="1" smtClean="0"/>
              <a:t>new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err="1" smtClean="0"/>
              <a:t>Вох</a:t>
            </a:r>
            <a:r>
              <a:rPr lang="en-US" b="1" dirty="0" smtClean="0"/>
              <a:t> </a:t>
            </a:r>
            <a:r>
              <a:rPr lang="ru-RU" b="1" dirty="0" smtClean="0"/>
              <a:t>(</a:t>
            </a:r>
            <a:r>
              <a:rPr lang="en-US" b="1" dirty="0" smtClean="0"/>
              <a:t> </a:t>
            </a:r>
            <a:r>
              <a:rPr lang="ru-RU" b="1" dirty="0" smtClean="0"/>
              <a:t>); </a:t>
            </a:r>
            <a:r>
              <a:rPr lang="ru-RU" b="1" i="1" dirty="0" smtClean="0">
                <a:solidFill>
                  <a:srgbClr val="00B050"/>
                </a:solidFill>
              </a:rPr>
              <a:t>/* </a:t>
            </a:r>
            <a:r>
              <a:rPr lang="ru-RU" b="1" i="1" dirty="0" err="1" smtClean="0">
                <a:solidFill>
                  <a:srgbClr val="00B050"/>
                </a:solidFill>
              </a:rPr>
              <a:t>Вох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(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) – конструктор  </a:t>
            </a:r>
            <a:r>
              <a:rPr lang="ru-RU" b="1" i="1" dirty="0" err="1" smtClean="0">
                <a:solidFill>
                  <a:srgbClr val="00B050"/>
                </a:solidFill>
              </a:rPr>
              <a:t>ініціалізує</a:t>
            </a:r>
            <a:r>
              <a:rPr lang="ru-RU" b="1" i="1" dirty="0" smtClean="0">
                <a:solidFill>
                  <a:srgbClr val="00B050"/>
                </a:solidFill>
              </a:rPr>
              <a:t>  </a:t>
            </a:r>
            <a:r>
              <a:rPr lang="ru-RU" b="1" i="1" dirty="0" err="1" smtClean="0">
                <a:solidFill>
                  <a:srgbClr val="00B050"/>
                </a:solidFill>
              </a:rPr>
              <a:t>об’єкт</a:t>
            </a:r>
            <a:r>
              <a:rPr lang="ru-RU" b="1" i="1" dirty="0" smtClean="0">
                <a:solidFill>
                  <a:srgbClr val="00B050"/>
                </a:solidFill>
              </a:rPr>
              <a:t>  </a:t>
            </a:r>
            <a:r>
              <a:rPr lang="ru-RU" b="1" i="1" dirty="0" err="1" smtClean="0">
                <a:solidFill>
                  <a:srgbClr val="00B050"/>
                </a:solidFill>
              </a:rPr>
              <a:t>під</a:t>
            </a:r>
            <a:r>
              <a:rPr lang="ru-RU" b="1" i="1" dirty="0" smtClean="0">
                <a:solidFill>
                  <a:srgbClr val="00B050"/>
                </a:solidFill>
              </a:rPr>
              <a:t> час  </a:t>
            </a:r>
            <a:r>
              <a:rPr lang="ru-RU" b="1" i="1" dirty="0" err="1" smtClean="0">
                <a:solidFill>
                  <a:srgbClr val="00B050"/>
                </a:solidFill>
              </a:rPr>
              <a:t>створення</a:t>
            </a:r>
            <a:r>
              <a:rPr lang="ru-RU" b="1" i="1" dirty="0" smtClean="0">
                <a:solidFill>
                  <a:srgbClr val="00B050"/>
                </a:solidFill>
              </a:rPr>
              <a:t>*/</a:t>
            </a:r>
          </a:p>
          <a:p>
            <a:r>
              <a:rPr lang="ru-RU" b="1" dirty="0" err="1" smtClean="0"/>
              <a:t>Вох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err="1" smtClean="0"/>
              <a:t>mу</a:t>
            </a:r>
            <a:r>
              <a:rPr lang="en-US" b="1" dirty="0" smtClean="0"/>
              <a:t>B</a:t>
            </a:r>
            <a:r>
              <a:rPr lang="ru-RU" b="1" dirty="0" smtClean="0"/>
              <a:t>ох;  </a:t>
            </a:r>
            <a:r>
              <a:rPr lang="en-US" b="1" i="1" dirty="0" smtClean="0">
                <a:solidFill>
                  <a:srgbClr val="00B050"/>
                </a:solidFill>
              </a:rPr>
              <a:t>//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err="1">
                <a:solidFill>
                  <a:srgbClr val="00B050"/>
                </a:solidFill>
              </a:rPr>
              <a:t>оголошення</a:t>
            </a:r>
            <a:r>
              <a:rPr lang="ru-RU" b="1" i="1" dirty="0">
                <a:solidFill>
                  <a:srgbClr val="00B050"/>
                </a:solidFill>
              </a:rPr>
              <a:t> </a:t>
            </a:r>
            <a:r>
              <a:rPr lang="ru-RU" b="1" i="1" dirty="0" err="1">
                <a:solidFill>
                  <a:srgbClr val="00B050"/>
                </a:solidFill>
              </a:rPr>
              <a:t>посилання</a:t>
            </a:r>
            <a:r>
              <a:rPr lang="ru-RU" b="1" i="1" dirty="0">
                <a:solidFill>
                  <a:srgbClr val="00B050"/>
                </a:solidFill>
              </a:rPr>
              <a:t> на </a:t>
            </a:r>
            <a:r>
              <a:rPr lang="ru-RU" b="1" i="1" dirty="0" err="1">
                <a:solidFill>
                  <a:srgbClr val="00B050"/>
                </a:solidFill>
              </a:rPr>
              <a:t>об'єкт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b="1" dirty="0" err="1" smtClean="0"/>
              <a:t>mу</a:t>
            </a:r>
            <a:r>
              <a:rPr lang="en-US" b="1" dirty="0" smtClean="0"/>
              <a:t>B</a:t>
            </a:r>
            <a:r>
              <a:rPr lang="ru-RU" b="1" dirty="0" smtClean="0"/>
              <a:t>ох </a:t>
            </a:r>
            <a:r>
              <a:rPr lang="en-US" b="1" dirty="0" smtClean="0"/>
              <a:t>=</a:t>
            </a:r>
            <a:r>
              <a:rPr lang="ru-RU" b="1" dirty="0" smtClean="0"/>
              <a:t> </a:t>
            </a:r>
            <a:r>
              <a:rPr lang="ru-RU" b="1" dirty="0" err="1" smtClean="0"/>
              <a:t>new</a:t>
            </a:r>
            <a:r>
              <a:rPr lang="ru-RU" b="1" dirty="0" smtClean="0"/>
              <a:t> </a:t>
            </a:r>
            <a:r>
              <a:rPr lang="ru-RU" b="1" dirty="0" err="1" smtClean="0"/>
              <a:t>Вох</a:t>
            </a:r>
            <a:r>
              <a:rPr lang="ru-RU" b="1" dirty="0" smtClean="0"/>
              <a:t>();  </a:t>
            </a:r>
            <a:r>
              <a:rPr lang="en-US" b="1" i="1" dirty="0" smtClean="0">
                <a:solidFill>
                  <a:srgbClr val="00B050"/>
                </a:solidFill>
              </a:rPr>
              <a:t>//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err="1" smtClean="0">
                <a:solidFill>
                  <a:srgbClr val="00B050"/>
                </a:solidFill>
              </a:rPr>
              <a:t>розподіл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err="1" smtClean="0">
                <a:solidFill>
                  <a:srgbClr val="00B050"/>
                </a:solidFill>
              </a:rPr>
              <a:t>пам’яті</a:t>
            </a:r>
            <a:r>
              <a:rPr lang="ru-RU" b="1" i="1" dirty="0" smtClean="0">
                <a:solidFill>
                  <a:srgbClr val="00B050"/>
                </a:solidFill>
              </a:rPr>
              <a:t> для объекта </a:t>
            </a:r>
            <a:r>
              <a:rPr lang="ru-RU" b="1" i="1" dirty="0" err="1" smtClean="0">
                <a:solidFill>
                  <a:srgbClr val="00B050"/>
                </a:solidFill>
              </a:rPr>
              <a:t>Вох</a:t>
            </a:r>
            <a:endParaRPr lang="ru-RU" b="1" i="1" dirty="0" smtClean="0">
              <a:solidFill>
                <a:srgbClr val="00B050"/>
              </a:solidFill>
            </a:endParaRPr>
          </a:p>
          <a:p>
            <a:endParaRPr lang="en-US" b="1" i="1" dirty="0" smtClean="0">
              <a:solidFill>
                <a:srgbClr val="00B050"/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//</a:t>
            </a:r>
            <a:r>
              <a:rPr lang="ru-RU" b="1" i="1" dirty="0" err="1" smtClean="0">
                <a:solidFill>
                  <a:srgbClr val="00B050"/>
                </a:solidFill>
              </a:rPr>
              <a:t>ініціалізайія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err="1" smtClean="0">
                <a:solidFill>
                  <a:srgbClr val="00B050"/>
                </a:solidFill>
              </a:rPr>
              <a:t>полів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err="1" smtClean="0">
                <a:solidFill>
                  <a:srgbClr val="00B050"/>
                </a:solidFill>
              </a:rPr>
              <a:t>даних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err="1" smtClean="0">
                <a:solidFill>
                  <a:srgbClr val="00B050"/>
                </a:solidFill>
              </a:rPr>
              <a:t>класу</a:t>
            </a:r>
            <a:r>
              <a:rPr lang="ru-RU" b="1" i="1" dirty="0" smtClean="0">
                <a:solidFill>
                  <a:srgbClr val="00B050"/>
                </a:solidFill>
              </a:rPr>
              <a:t>  </a:t>
            </a:r>
          </a:p>
          <a:p>
            <a:endParaRPr lang="ru-RU" b="1" i="1" dirty="0" smtClean="0">
              <a:solidFill>
                <a:srgbClr val="00B050"/>
              </a:solidFill>
            </a:endParaRPr>
          </a:p>
          <a:p>
            <a:pPr algn="ctr"/>
            <a:r>
              <a:rPr lang="ru-RU" b="1" dirty="0" err="1" smtClean="0">
                <a:solidFill>
                  <a:srgbClr val="FF0000"/>
                </a:solidFill>
              </a:rPr>
              <a:t>змінна_класу</a:t>
            </a:r>
            <a:r>
              <a:rPr lang="ru-RU" b="1" dirty="0" smtClean="0">
                <a:solidFill>
                  <a:srgbClr val="FF0000"/>
                </a:solidFill>
              </a:rPr>
              <a:t>. </a:t>
            </a:r>
            <a:r>
              <a:rPr lang="ru-RU" b="1" dirty="0" err="1" smtClean="0">
                <a:solidFill>
                  <a:srgbClr val="FF0000"/>
                </a:solidFill>
              </a:rPr>
              <a:t>поле_даних_класу</a:t>
            </a:r>
            <a:r>
              <a:rPr lang="ru-RU" b="1" dirty="0" smtClean="0">
                <a:solidFill>
                  <a:srgbClr val="FF0000"/>
                </a:solidFill>
              </a:rPr>
              <a:t>  =  </a:t>
            </a:r>
            <a:r>
              <a:rPr lang="ru-RU" b="1" dirty="0" err="1" smtClean="0">
                <a:solidFill>
                  <a:srgbClr val="FF0000"/>
                </a:solidFill>
              </a:rPr>
              <a:t>значення</a:t>
            </a:r>
            <a:r>
              <a:rPr lang="ru-RU" b="1" dirty="0" smtClean="0">
                <a:solidFill>
                  <a:srgbClr val="FF0000"/>
                </a:solidFill>
              </a:rPr>
              <a:t>;</a:t>
            </a:r>
            <a:endParaRPr lang="ru-RU" b="1" i="1" dirty="0" smtClean="0">
              <a:solidFill>
                <a:srgbClr val="00B050"/>
              </a:solidFill>
            </a:endParaRPr>
          </a:p>
          <a:p>
            <a:r>
              <a:rPr lang="ru-RU" b="1" dirty="0" err="1" smtClean="0"/>
              <a:t>mу</a:t>
            </a:r>
            <a:r>
              <a:rPr lang="en-US" b="1" dirty="0" smtClean="0"/>
              <a:t>B</a:t>
            </a:r>
            <a:r>
              <a:rPr lang="ru-RU" b="1" dirty="0" smtClean="0"/>
              <a:t>ох</a:t>
            </a:r>
            <a:r>
              <a:rPr lang="en-US" b="1" dirty="0" smtClean="0"/>
              <a:t>.width = 10; </a:t>
            </a:r>
            <a:r>
              <a:rPr lang="uk-UA" b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//</a:t>
            </a:r>
            <a:r>
              <a:rPr lang="ru-RU" b="1" i="1" dirty="0" smtClean="0">
                <a:solidFill>
                  <a:srgbClr val="00B050"/>
                </a:solidFill>
              </a:rPr>
              <a:t> полю ширина </a:t>
            </a:r>
            <a:r>
              <a:rPr lang="ru-RU" b="1" i="1" dirty="0" err="1" smtClean="0">
                <a:solidFill>
                  <a:srgbClr val="00B050"/>
                </a:solidFill>
              </a:rPr>
              <a:t>задається</a:t>
            </a:r>
            <a:r>
              <a:rPr lang="ru-RU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err="1" smtClean="0">
                <a:solidFill>
                  <a:srgbClr val="00B050"/>
                </a:solidFill>
              </a:rPr>
              <a:t>значення</a:t>
            </a:r>
            <a:r>
              <a:rPr lang="ru-RU" b="1" i="1" dirty="0" smtClean="0">
                <a:solidFill>
                  <a:srgbClr val="00B050"/>
                </a:solidFill>
              </a:rPr>
              <a:t> 10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Класи</a:t>
            </a:r>
            <a:r>
              <a:rPr lang="ru-RU" b="1" dirty="0" smtClean="0"/>
              <a:t>  </a:t>
            </a:r>
            <a:r>
              <a:rPr lang="ru-RU" b="1" dirty="0"/>
              <a:t>т</a:t>
            </a:r>
            <a:r>
              <a:rPr lang="ru-RU" b="1" dirty="0" smtClean="0"/>
              <a:t>а  </a:t>
            </a:r>
            <a:r>
              <a:rPr lang="ru-RU" b="1" dirty="0" err="1" smtClean="0"/>
              <a:t>об’єкти</a:t>
            </a:r>
            <a:r>
              <a:rPr lang="ru-RU" b="1" dirty="0" smtClean="0"/>
              <a:t>.  Приклад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764704"/>
            <a:ext cx="7572428" cy="5632311"/>
          </a:xfrm>
          <a:prstGeom prst="rect">
            <a:avLst/>
          </a:prstGeom>
          <a:ln w="254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</a:t>
            </a:r>
            <a:r>
              <a:rPr lang="ru-RU" dirty="0" err="1" smtClean="0"/>
              <a:t>Вох</a:t>
            </a:r>
            <a:r>
              <a:rPr lang="ru-RU" dirty="0" smtClean="0"/>
              <a:t> { </a:t>
            </a:r>
          </a:p>
          <a:p>
            <a:r>
              <a:rPr lang="en-US" dirty="0" smtClean="0"/>
              <a:t>    double width; </a:t>
            </a:r>
          </a:p>
          <a:p>
            <a:r>
              <a:rPr lang="en-US" dirty="0" smtClean="0"/>
              <a:t>    double height; </a:t>
            </a:r>
          </a:p>
          <a:p>
            <a:r>
              <a:rPr lang="en-US" dirty="0" smtClean="0"/>
              <a:t>    double depth; </a:t>
            </a:r>
          </a:p>
          <a:p>
            <a:r>
              <a:rPr lang="en-US" dirty="0" smtClean="0"/>
              <a:t>} 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 smtClean="0">
                <a:solidFill>
                  <a:srgbClr val="00B050"/>
                </a:solidFill>
              </a:rPr>
              <a:t>цей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клас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оголошує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об’єкт</a:t>
            </a:r>
            <a:r>
              <a:rPr lang="ru-RU" i="1" dirty="0" smtClean="0">
                <a:solidFill>
                  <a:srgbClr val="00B050"/>
                </a:solidFill>
              </a:rPr>
              <a:t> типу </a:t>
            </a:r>
            <a:r>
              <a:rPr lang="ru-RU" i="1" dirty="0" err="1" smtClean="0">
                <a:solidFill>
                  <a:srgbClr val="00B050"/>
                </a:solidFill>
              </a:rPr>
              <a:t>Вох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public  class </a:t>
            </a:r>
            <a:r>
              <a:rPr lang="en-US" dirty="0" err="1" smtClean="0"/>
              <a:t>BoxDemo</a:t>
            </a:r>
            <a:r>
              <a:rPr lang="en-US" dirty="0" smtClean="0"/>
              <a:t> { 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ru-RU" dirty="0" err="1" smtClean="0"/>
              <a:t>Вох</a:t>
            </a:r>
            <a:r>
              <a:rPr lang="ru-RU" dirty="0" smtClean="0"/>
              <a:t> </a:t>
            </a:r>
            <a:r>
              <a:rPr lang="en-US" dirty="0" smtClean="0"/>
              <a:t>m</a:t>
            </a:r>
            <a:r>
              <a:rPr lang="ru-RU" dirty="0" smtClean="0"/>
              <a:t>у</a:t>
            </a:r>
            <a:r>
              <a:rPr lang="en-US" dirty="0" smtClean="0"/>
              <a:t>B</a:t>
            </a:r>
            <a:r>
              <a:rPr lang="ru-RU" dirty="0" smtClean="0"/>
              <a:t>ох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new </a:t>
            </a:r>
            <a:r>
              <a:rPr lang="ru-RU" dirty="0" err="1" smtClean="0"/>
              <a:t>Вох</a:t>
            </a:r>
            <a:r>
              <a:rPr lang="ru-RU" dirty="0" smtClean="0"/>
              <a:t>(); </a:t>
            </a:r>
          </a:p>
          <a:p>
            <a:r>
              <a:rPr lang="en-US" dirty="0" smtClean="0"/>
              <a:t>        double </a:t>
            </a:r>
            <a:r>
              <a:rPr lang="en-US" dirty="0" err="1" smtClean="0"/>
              <a:t>vol</a:t>
            </a:r>
            <a:r>
              <a:rPr lang="en-US" dirty="0" smtClean="0"/>
              <a:t>;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</a:t>
            </a:r>
            <a:r>
              <a:rPr lang="ru-RU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 smtClean="0">
                <a:solidFill>
                  <a:srgbClr val="00B050"/>
                </a:solidFill>
              </a:rPr>
              <a:t>присвоювання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значень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змінної</a:t>
            </a:r>
            <a:r>
              <a:rPr lang="ru-RU" i="1" dirty="0" smtClean="0">
                <a:solidFill>
                  <a:srgbClr val="00B050"/>
                </a:solidFill>
              </a:rPr>
              <a:t>  </a:t>
            </a:r>
            <a:r>
              <a:rPr lang="ru-RU" i="1" dirty="0" err="1" smtClean="0">
                <a:solidFill>
                  <a:srgbClr val="00B050"/>
                </a:solidFill>
              </a:rPr>
              <a:t>екземпляру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m</a:t>
            </a:r>
            <a:r>
              <a:rPr lang="ru-RU" i="1" dirty="0" smtClean="0">
                <a:solidFill>
                  <a:srgbClr val="00B050"/>
                </a:solidFill>
              </a:rPr>
              <a:t>у</a:t>
            </a:r>
            <a:r>
              <a:rPr lang="en-US" i="1" dirty="0" smtClean="0">
                <a:solidFill>
                  <a:srgbClr val="00B050"/>
                </a:solidFill>
              </a:rPr>
              <a:t>B</a:t>
            </a:r>
            <a:r>
              <a:rPr lang="ru-RU" i="1" dirty="0" smtClean="0">
                <a:solidFill>
                  <a:srgbClr val="00B050"/>
                </a:solidFill>
              </a:rPr>
              <a:t>ох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myBox.width</a:t>
            </a:r>
            <a:r>
              <a:rPr lang="en-US" dirty="0" smtClean="0"/>
              <a:t> =10;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myBox.height</a:t>
            </a:r>
            <a:r>
              <a:rPr lang="en-US" dirty="0" smtClean="0"/>
              <a:t> =20;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myBox.depth</a:t>
            </a:r>
            <a:r>
              <a:rPr lang="en-US" dirty="0" smtClean="0"/>
              <a:t> =15; </a:t>
            </a:r>
          </a:p>
          <a:p>
            <a:r>
              <a:rPr lang="en-US" dirty="0" smtClean="0"/>
              <a:t>       </a:t>
            </a: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ru-RU" i="1" dirty="0" err="1" smtClean="0">
                <a:solidFill>
                  <a:srgbClr val="00B050"/>
                </a:solidFill>
              </a:rPr>
              <a:t>розрахунок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об’єму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  <a:r>
              <a:rPr lang="ru-RU" i="1" dirty="0" err="1" smtClean="0">
                <a:solidFill>
                  <a:srgbClr val="00B050"/>
                </a:solidFill>
              </a:rPr>
              <a:t>паралелепіпеду</a:t>
            </a:r>
            <a:r>
              <a:rPr lang="ru-RU" i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vol</a:t>
            </a:r>
            <a:r>
              <a:rPr lang="en-US" dirty="0" smtClean="0"/>
              <a:t> = </a:t>
            </a:r>
            <a:r>
              <a:rPr lang="en-US" dirty="0" err="1" smtClean="0"/>
              <a:t>myBox.width</a:t>
            </a:r>
            <a:r>
              <a:rPr lang="en-US" dirty="0" smtClean="0"/>
              <a:t> * </a:t>
            </a:r>
            <a:r>
              <a:rPr lang="en-US" dirty="0" err="1" smtClean="0"/>
              <a:t>myBox.height</a:t>
            </a:r>
            <a:r>
              <a:rPr lang="en-US" dirty="0" smtClean="0"/>
              <a:t> * </a:t>
            </a:r>
            <a:r>
              <a:rPr lang="en-US" dirty="0" err="1" smtClean="0"/>
              <a:t>myBox.depth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  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ut.</a:t>
            </a:r>
            <a:r>
              <a:rPr lang="ru-RU" dirty="0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</a:t>
            </a:r>
            <a:r>
              <a:rPr lang="ru-RU" dirty="0" err="1" smtClean="0"/>
              <a:t>Об’єм</a:t>
            </a:r>
            <a:r>
              <a:rPr lang="ru-RU" dirty="0" smtClean="0"/>
              <a:t> </a:t>
            </a:r>
            <a:r>
              <a:rPr lang="ru-RU" dirty="0" err="1" smtClean="0"/>
              <a:t>дорівнює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err="1" smtClean="0"/>
              <a:t>vol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660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605700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>Методи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1071546"/>
            <a:ext cx="833792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тип_повертаємого_значення</a:t>
            </a:r>
            <a:r>
              <a:rPr lang="ru-RU" b="1" dirty="0" smtClean="0">
                <a:solidFill>
                  <a:srgbClr val="FF0000"/>
                </a:solidFill>
              </a:rPr>
              <a:t>    </a:t>
            </a:r>
            <a:r>
              <a:rPr lang="ru-RU" b="1" dirty="0" err="1" smtClean="0">
                <a:solidFill>
                  <a:srgbClr val="FF0000"/>
                </a:solidFill>
              </a:rPr>
              <a:t>ім’я_методу</a:t>
            </a:r>
            <a:r>
              <a:rPr lang="ru-RU" b="1" dirty="0" smtClean="0">
                <a:solidFill>
                  <a:srgbClr val="FF0000"/>
                </a:solidFill>
              </a:rPr>
              <a:t> (тип </a:t>
            </a:r>
            <a:r>
              <a:rPr lang="ru-RU" b="1" dirty="0" err="1" smtClean="0">
                <a:solidFill>
                  <a:srgbClr val="FF0000"/>
                </a:solidFill>
              </a:rPr>
              <a:t>парметру</a:t>
            </a:r>
            <a:r>
              <a:rPr lang="ru-RU" b="1" dirty="0" smtClean="0">
                <a:solidFill>
                  <a:srgbClr val="FF0000"/>
                </a:solidFill>
              </a:rPr>
              <a:t> 1, …,  тип  </a:t>
            </a:r>
            <a:r>
              <a:rPr lang="ru-RU" b="1" dirty="0" err="1" smtClean="0">
                <a:solidFill>
                  <a:srgbClr val="FF0000"/>
                </a:solidFill>
              </a:rPr>
              <a:t>парамету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ru-RU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{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        </a:t>
            </a:r>
            <a:r>
              <a:rPr lang="ru-RU" b="1" dirty="0" err="1">
                <a:solidFill>
                  <a:srgbClr val="FF0000"/>
                </a:solidFill>
              </a:rPr>
              <a:t>тип_повертаємого_значення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b="1" dirty="0" err="1" smtClean="0">
                <a:solidFill>
                  <a:srgbClr val="FF0000"/>
                </a:solidFill>
              </a:rPr>
              <a:t>змінна</a:t>
            </a:r>
            <a:r>
              <a:rPr lang="ru-RU" b="1" dirty="0" smtClean="0">
                <a:solidFill>
                  <a:srgbClr val="FF0000"/>
                </a:solidFill>
              </a:rPr>
              <a:t> 1;</a:t>
            </a:r>
          </a:p>
          <a:p>
            <a:r>
              <a:rPr lang="uk-UA" b="1" dirty="0" smtClean="0">
                <a:solidFill>
                  <a:srgbClr val="FF0000"/>
                </a:solidFill>
              </a:rPr>
              <a:t>         ……………………………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        </a:t>
            </a:r>
            <a:r>
              <a:rPr lang="ru-RU" b="1" dirty="0" err="1" smtClean="0">
                <a:solidFill>
                  <a:srgbClr val="FF0000"/>
                </a:solidFill>
              </a:rPr>
              <a:t>тіло</a:t>
            </a:r>
            <a:r>
              <a:rPr lang="ru-RU" b="1" dirty="0" smtClean="0">
                <a:solidFill>
                  <a:srgbClr val="FF0000"/>
                </a:solidFill>
              </a:rPr>
              <a:t> методу </a:t>
            </a:r>
          </a:p>
          <a:p>
            <a:r>
              <a:rPr lang="uk-UA" b="1" dirty="0" smtClean="0">
                <a:solidFill>
                  <a:srgbClr val="FF0000"/>
                </a:solidFill>
              </a:rPr>
              <a:t>         ……………………………………………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b="1" dirty="0" smtClean="0">
                <a:solidFill>
                  <a:srgbClr val="FF0000"/>
                </a:solidFill>
              </a:rPr>
              <a:t>         </a:t>
            </a:r>
            <a:r>
              <a:rPr lang="en-US" b="1" dirty="0" smtClean="0">
                <a:solidFill>
                  <a:srgbClr val="FF0000"/>
                </a:solidFill>
              </a:rPr>
              <a:t>return </a:t>
            </a:r>
            <a:r>
              <a:rPr lang="uk-UA" b="1" dirty="0" smtClean="0">
                <a:solidFill>
                  <a:srgbClr val="FF0000"/>
                </a:solidFill>
              </a:rPr>
              <a:t>змінна </a:t>
            </a:r>
            <a:r>
              <a:rPr lang="ru-RU" b="1" dirty="0" smtClean="0">
                <a:solidFill>
                  <a:srgbClr val="FF0000"/>
                </a:solidFill>
              </a:rPr>
              <a:t>1;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4759984"/>
            <a:ext cx="3857651" cy="1477328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double</a:t>
            </a:r>
            <a:r>
              <a:rPr lang="ru-RU" b="1" dirty="0" smtClean="0"/>
              <a:t>  </a:t>
            </a:r>
            <a:r>
              <a:rPr lang="en-US" b="1" dirty="0" smtClean="0"/>
              <a:t>addition</a:t>
            </a:r>
            <a:r>
              <a:rPr lang="ru-RU" b="1" dirty="0" smtClean="0"/>
              <a:t>(</a:t>
            </a:r>
            <a:r>
              <a:rPr lang="en-US" b="1" dirty="0" smtClean="0"/>
              <a:t>double  x</a:t>
            </a:r>
            <a:r>
              <a:rPr lang="ru-RU" b="1" dirty="0" smtClean="0"/>
              <a:t>, </a:t>
            </a:r>
            <a:r>
              <a:rPr lang="en-US" b="1" dirty="0" smtClean="0"/>
              <a:t>double  y</a:t>
            </a:r>
            <a:r>
              <a:rPr lang="ru-RU" b="1" dirty="0" smtClean="0"/>
              <a:t>)</a:t>
            </a:r>
          </a:p>
          <a:p>
            <a:r>
              <a:rPr lang="en-US" b="1" dirty="0" smtClean="0"/>
              <a:t>{</a:t>
            </a:r>
            <a:endParaRPr lang="ru-RU" b="1" dirty="0" smtClean="0"/>
          </a:p>
          <a:p>
            <a:r>
              <a:rPr lang="ru-RU" b="1" dirty="0" smtClean="0"/>
              <a:t>        </a:t>
            </a:r>
            <a:r>
              <a:rPr lang="en-US" b="1" dirty="0" smtClean="0"/>
              <a:t>double </a:t>
            </a:r>
            <a:r>
              <a:rPr lang="en-US" b="1" dirty="0" err="1" smtClean="0"/>
              <a:t>rez</a:t>
            </a:r>
            <a:r>
              <a:rPr lang="en-US" b="1" dirty="0" smtClean="0"/>
              <a:t>  =  x  +  y;</a:t>
            </a:r>
            <a:endParaRPr lang="ru-RU" b="1" dirty="0" smtClean="0"/>
          </a:p>
          <a:p>
            <a:r>
              <a:rPr lang="ru-RU" b="1" dirty="0" smtClean="0"/>
              <a:t>        </a:t>
            </a:r>
            <a:r>
              <a:rPr lang="en-US" b="1" dirty="0" smtClean="0"/>
              <a:t>return </a:t>
            </a:r>
            <a:r>
              <a:rPr lang="en-US" b="1" dirty="0" err="1" smtClean="0"/>
              <a:t>rez</a:t>
            </a:r>
            <a:r>
              <a:rPr lang="ru-RU" b="1" dirty="0" smtClean="0"/>
              <a:t>;</a:t>
            </a:r>
          </a:p>
          <a:p>
            <a:r>
              <a:rPr lang="en-US" b="1" dirty="0" smtClean="0"/>
              <a:t>}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86248" y="2584448"/>
            <a:ext cx="4643470" cy="3693319"/>
          </a:xfrm>
          <a:prstGeom prst="rect">
            <a:avLst/>
          </a:prstGeom>
          <a:ln w="2222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public  class Demo { </a:t>
            </a:r>
          </a:p>
          <a:p>
            <a:r>
              <a:rPr lang="en-US" dirty="0" smtClean="0"/>
              <a:t>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…………………………………..</a:t>
            </a:r>
            <a:endParaRPr lang="ru-RU" i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        double  a  =  2.3;</a:t>
            </a:r>
          </a:p>
          <a:p>
            <a:r>
              <a:rPr lang="en-US" dirty="0" smtClean="0"/>
              <a:t>        double  b  =  3.4;</a:t>
            </a:r>
          </a:p>
          <a:p>
            <a:r>
              <a:rPr lang="en-US" dirty="0" smtClean="0"/>
              <a:t>        </a:t>
            </a:r>
            <a:r>
              <a:rPr lang="en-US" b="1" dirty="0" smtClean="0"/>
              <a:t>double  sum  = addition(a,  b);</a:t>
            </a:r>
          </a:p>
          <a:p>
            <a:r>
              <a:rPr lang="en-US" dirty="0" smtClean="0"/>
              <a:t>       </a:t>
            </a:r>
            <a:r>
              <a:rPr lang="ru-RU" dirty="0" smtClean="0"/>
              <a:t> </a:t>
            </a:r>
            <a:r>
              <a:rPr lang="en-US" dirty="0" smtClean="0"/>
              <a:t>S</a:t>
            </a:r>
            <a:r>
              <a:rPr lang="ru-RU" dirty="0" smtClean="0"/>
              <a:t>у</a:t>
            </a:r>
            <a:r>
              <a:rPr lang="en-US" dirty="0" err="1" smtClean="0"/>
              <a:t>st</a:t>
            </a:r>
            <a:r>
              <a:rPr lang="ru-RU" dirty="0" smtClean="0"/>
              <a:t>е</a:t>
            </a:r>
            <a:r>
              <a:rPr lang="en-US" dirty="0" smtClean="0"/>
              <a:t>m.</a:t>
            </a:r>
            <a:r>
              <a:rPr lang="ru-RU" dirty="0" smtClean="0"/>
              <a:t>о</a:t>
            </a:r>
            <a:r>
              <a:rPr lang="en-US" dirty="0" err="1" smtClean="0"/>
              <a:t>ut.</a:t>
            </a:r>
            <a:r>
              <a:rPr lang="ru-RU" dirty="0" smtClean="0"/>
              <a:t>р</a:t>
            </a:r>
            <a:r>
              <a:rPr lang="en-US" dirty="0" err="1" smtClean="0"/>
              <a:t>rintln</a:t>
            </a:r>
            <a:r>
              <a:rPr lang="ru-RU" dirty="0" smtClean="0"/>
              <a:t>("Сума </a:t>
            </a:r>
            <a:r>
              <a:rPr lang="ru-RU" dirty="0" err="1" smtClean="0"/>
              <a:t>дорівнює</a:t>
            </a:r>
            <a:r>
              <a:rPr lang="en-US" dirty="0" smtClean="0"/>
              <a:t> </a:t>
            </a:r>
            <a:r>
              <a:rPr lang="ru-RU" dirty="0" smtClean="0"/>
              <a:t>" + </a:t>
            </a:r>
            <a:r>
              <a:rPr lang="en-US" dirty="0" smtClean="0"/>
              <a:t>sum); </a:t>
            </a:r>
          </a:p>
          <a:p>
            <a:r>
              <a:rPr lang="en-US" dirty="0" smtClean="0"/>
              <a:t> </a:t>
            </a:r>
            <a:r>
              <a:rPr lang="ru-RU" dirty="0" smtClean="0"/>
              <a:t>       </a:t>
            </a:r>
            <a:r>
              <a:rPr lang="en-US" dirty="0" smtClean="0"/>
              <a:t>…………………………………..   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ru-RU" b="1" i="1" dirty="0" smtClean="0">
                <a:solidFill>
                  <a:srgbClr val="00B050"/>
                </a:solidFill>
              </a:rPr>
              <a:t>// Сума </a:t>
            </a:r>
            <a:r>
              <a:rPr lang="ru-RU" b="1" i="1" dirty="0" err="1" smtClean="0">
                <a:solidFill>
                  <a:srgbClr val="00B050"/>
                </a:solidFill>
              </a:rPr>
              <a:t>дорівнює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5.7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9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2713</TotalTime>
  <Words>3579</Words>
  <Application>Microsoft Office PowerPoint</Application>
  <PresentationFormat>Экран (4:3)</PresentationFormat>
  <Paragraphs>791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Крос-платформенне програмування</vt:lpstr>
      <vt:lpstr>Тема: Об'єктно-орієнтоване програмування</vt:lpstr>
      <vt:lpstr>Презентация PowerPoint</vt:lpstr>
      <vt:lpstr>Об'єктно-орієнтоване програмування</vt:lpstr>
      <vt:lpstr>Інкапсуляція  </vt:lpstr>
      <vt:lpstr>Загальна форма класу</vt:lpstr>
      <vt:lpstr>Класи та  об’єкти</vt:lpstr>
      <vt:lpstr>Класи  та  об’єкти.  Приклад</vt:lpstr>
      <vt:lpstr>Методи</vt:lpstr>
      <vt:lpstr>Додавання методу у клас</vt:lpstr>
      <vt:lpstr>Додавання конструктору у клас</vt:lpstr>
      <vt:lpstr>Презентация PowerPoint</vt:lpstr>
      <vt:lpstr>Перевантаження методів</vt:lpstr>
      <vt:lpstr>Спадкування</vt:lpstr>
      <vt:lpstr>Спадкування. Приклади</vt:lpstr>
      <vt:lpstr>Спадкування. Приклади</vt:lpstr>
      <vt:lpstr>Використання ключового слова super</vt:lpstr>
      <vt:lpstr>super для виклику конструкторів суперкласу</vt:lpstr>
      <vt:lpstr>Перевизначення методів</vt:lpstr>
      <vt:lpstr>Завдання:</vt:lpstr>
      <vt:lpstr>Презентация PowerPoint</vt:lpstr>
      <vt:lpstr>Презентация PowerPoint</vt:lpstr>
      <vt:lpstr>SOLID принципи ООП </vt:lpstr>
      <vt:lpstr>Пакети</vt:lpstr>
      <vt:lpstr>Керування доступом</vt:lpstr>
      <vt:lpstr>Презентация PowerPoint</vt:lpstr>
      <vt:lpstr>Презентация PowerPoint</vt:lpstr>
      <vt:lpstr>Модифікатор  static </vt:lpstr>
      <vt:lpstr>Модифікатор final</vt:lpstr>
      <vt:lpstr>Використання абстрактних класів модифікатор abstract</vt:lpstr>
      <vt:lpstr>Модифікатор  abstract</vt:lpstr>
      <vt:lpstr>Модифікатор abstract (продовження)</vt:lpstr>
      <vt:lpstr>Модифікатор final у сполучені із спадкуванням</vt:lpstr>
      <vt:lpstr>Інтерфейси. </vt:lpstr>
      <vt:lpstr>Реалізація інтерфейсів</vt:lpstr>
      <vt:lpstr>Обрабка виключень  Exception  </vt:lpstr>
      <vt:lpstr>Обрабка виключень  Exception </vt:lpstr>
      <vt:lpstr>Обрабка виключень  Exception 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Пользователь Windows</cp:lastModifiedBy>
  <cp:revision>156</cp:revision>
  <dcterms:created xsi:type="dcterms:W3CDTF">2018-02-05T20:48:26Z</dcterms:created>
  <dcterms:modified xsi:type="dcterms:W3CDTF">2021-02-18T09:52:44Z</dcterms:modified>
</cp:coreProperties>
</file>