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1" r:id="rId3"/>
    <p:sldId id="284" r:id="rId4"/>
    <p:sldId id="263" r:id="rId5"/>
    <p:sldId id="28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57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9" autoAdjust="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2D7DB-EFAA-453B-AF22-F9B77A093EF3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697C-A5AC-41FE-8228-3BE12D735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124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8686824" y="651179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7FCF39-049A-4197-848A-23BB514FF615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 userDrawn="1"/>
        </p:nvSpPr>
        <p:spPr>
          <a:xfrm>
            <a:off x="8686824" y="652534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AFB936-5047-4134-B960-850ECAAEDA0E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Крос-платформенне</a:t>
            </a:r>
            <a:r>
              <a:rPr lang="ru-RU" dirty="0" smtClean="0"/>
              <a:t> </a:t>
            </a:r>
            <a:r>
              <a:rPr lang="ru-RU" dirty="0" err="1"/>
              <a:t>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797152"/>
            <a:ext cx="9144000" cy="1752600"/>
          </a:xfrm>
        </p:spPr>
        <p:txBody>
          <a:bodyPr>
            <a:normAutofit/>
          </a:bodyPr>
          <a:lstStyle/>
          <a:p>
            <a:r>
              <a:rPr lang="ru-RU" sz="1900" dirty="0" err="1" smtClean="0"/>
              <a:t>Підготовлене</a:t>
            </a:r>
            <a:r>
              <a:rPr lang="ru-RU" sz="1900" dirty="0" smtClean="0"/>
              <a:t> за матер</a:t>
            </a:r>
            <a:r>
              <a:rPr lang="uk-UA" sz="1900" dirty="0"/>
              <a:t>і</a:t>
            </a:r>
            <a:r>
              <a:rPr lang="ru-RU" sz="1900" dirty="0" err="1" smtClean="0"/>
              <a:t>алами</a:t>
            </a:r>
            <a:endParaRPr lang="ru-RU" sz="1900" dirty="0" smtClean="0"/>
          </a:p>
          <a:p>
            <a:r>
              <a:rPr lang="en-US" sz="1900" dirty="0" smtClean="0"/>
              <a:t>http://www.ccfit.nsu.ru/~rylov/java_lections/index.html</a:t>
            </a:r>
          </a:p>
          <a:p>
            <a:r>
              <a:rPr lang="en-US" sz="1900" dirty="0" smtClean="0"/>
              <a:t>http://github.com/a-vodka/java</a:t>
            </a:r>
            <a:r>
              <a:rPr lang="en-US" sz="2800" dirty="0" smtClean="0"/>
              <a:t>/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3861047"/>
            <a:ext cx="20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Лекція №4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85918" y="109815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400" b="1" dirty="0" smtClean="0"/>
              <a:t> </a:t>
            </a:r>
            <a:r>
              <a:rPr lang="ru-RU" sz="2400" b="1" dirty="0" err="1" smtClean="0"/>
              <a:t>Клас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LinkedList</a:t>
            </a:r>
            <a:endParaRPr lang="ru-RU" sz="2400" b="1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736915" y="555916"/>
            <a:ext cx="80010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b="1" dirty="0" smtClean="0">
                <a:solidFill>
                  <a:srgbClr val="FF0000"/>
                </a:solidFill>
              </a:rPr>
              <a:t>class </a:t>
            </a:r>
            <a:r>
              <a:rPr lang="en-US" b="1" dirty="0" err="1" smtClean="0">
                <a:solidFill>
                  <a:srgbClr val="FF0000"/>
                </a:solidFill>
              </a:rPr>
              <a:t>LinkedList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&lt;T&gt; 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-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структура даних зв'язного списку</a:t>
            </a:r>
            <a:r>
              <a:rPr lang="en-US" dirty="0" smtClean="0"/>
              <a:t> </a:t>
            </a:r>
            <a:endParaRPr lang="ru-RU" dirty="0" smtClean="0"/>
          </a:p>
          <a:p>
            <a:pPr algn="ctr" rtl="0"/>
            <a:r>
              <a:rPr lang="en-US" sz="800" b="1" dirty="0" smtClean="0">
                <a:solidFill>
                  <a:srgbClr val="FF0000"/>
                </a:solidFill>
              </a:rPr>
              <a:t> </a:t>
            </a:r>
          </a:p>
          <a:p>
            <a:pPr algn="ctr" rtl="0"/>
            <a:r>
              <a:rPr lang="ru-RU" dirty="0" err="1" smtClean="0"/>
              <a:t>Клас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b="1" i="1" dirty="0" err="1" smtClean="0"/>
              <a:t>LinkedList</a:t>
            </a:r>
            <a:r>
              <a:rPr lang="en-US" dirty="0" smtClean="0"/>
              <a:t> </a:t>
            </a:r>
            <a:r>
              <a:rPr lang="ru-RU" dirty="0" err="1" smtClean="0"/>
              <a:t>реалізує</a:t>
            </a:r>
            <a:r>
              <a:rPr lang="ru-RU" dirty="0" smtClean="0"/>
              <a:t> </a:t>
            </a:r>
            <a:r>
              <a:rPr lang="ru-RU" dirty="0" err="1" smtClean="0"/>
              <a:t>інтерфейси</a:t>
            </a:r>
            <a:r>
              <a:rPr lang="ru-RU" dirty="0" smtClean="0"/>
              <a:t> </a:t>
            </a:r>
            <a:r>
              <a:rPr lang="en-US" b="1" i="1" dirty="0" smtClean="0"/>
              <a:t>List, </a:t>
            </a:r>
            <a:r>
              <a:rPr lang="en-US" b="1" i="1" dirty="0" err="1" smtClean="0"/>
              <a:t>Dequeue</a:t>
            </a:r>
            <a:r>
              <a:rPr lang="en-US" b="1" i="1" dirty="0" smtClean="0"/>
              <a:t> , Queue.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1325357"/>
            <a:ext cx="9001156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000" dirty="0" smtClean="0"/>
              <a:t>Деякі методи, визначені в </a:t>
            </a:r>
            <a:r>
              <a:rPr lang="en-US" sz="2000" dirty="0" smtClean="0"/>
              <a:t>List</a:t>
            </a:r>
            <a:endParaRPr lang="ru-RU" sz="2000" dirty="0" smtClean="0"/>
          </a:p>
          <a:p>
            <a:pPr algn="l" rtl="0"/>
            <a:endParaRPr lang="en-US" sz="900" dirty="0" smtClean="0"/>
          </a:p>
          <a:p>
            <a:pPr algn="l" rtl="0"/>
            <a:r>
              <a:rPr lang="ru-RU" sz="2000" dirty="0" smtClean="0"/>
              <a:t>Оскільки </a:t>
            </a:r>
            <a:r>
              <a:rPr lang="ru-RU" sz="2000" b="1" i="1" dirty="0" err="1" smtClean="0"/>
              <a:t>LinkedList</a:t>
            </a:r>
            <a:r>
              <a:rPr lang="ru-RU" sz="2000" dirty="0" smtClean="0"/>
              <a:t> реалізує інтерфейс </a:t>
            </a:r>
            <a:r>
              <a:rPr lang="ru-RU" sz="2000" b="1" i="1" dirty="0" err="1" smtClean="0"/>
              <a:t>Deque</a:t>
            </a:r>
            <a:r>
              <a:rPr lang="ru-RU" sz="2000" dirty="0" smtClean="0"/>
              <a:t>, </a:t>
            </a:r>
            <a:r>
              <a:rPr lang="ru-RU" sz="2000" dirty="0" smtClean="0"/>
              <a:t>то</a:t>
            </a:r>
            <a:r>
              <a:rPr lang="ru-RU" sz="2000" dirty="0" smtClean="0"/>
              <a:t>:</a:t>
            </a:r>
          </a:p>
          <a:p>
            <a:pPr algn="l" rtl="0"/>
            <a:endParaRPr lang="ru-RU" sz="2000" dirty="0" smtClean="0"/>
          </a:p>
          <a:p>
            <a:pPr algn="l" rtl="0"/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ru-RU" sz="2400" b="1" dirty="0" err="1" smtClean="0">
                <a:solidFill>
                  <a:srgbClr val="FF0000"/>
                </a:solidFill>
              </a:rPr>
              <a:t>addFirst</a:t>
            </a:r>
            <a:r>
              <a:rPr lang="ru-RU" sz="24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smtClean="0"/>
              <a:t>T</a:t>
            </a:r>
            <a:r>
              <a:rPr lang="ru-RU" sz="2000" b="1" dirty="0" smtClean="0"/>
              <a:t> </a:t>
            </a:r>
            <a:r>
              <a:rPr lang="en-US" sz="2000" b="1" dirty="0" err="1" smtClean="0"/>
              <a:t>obj</a:t>
            </a:r>
            <a:r>
              <a:rPr lang="ru-RU" sz="2400" b="1" dirty="0" smtClean="0">
                <a:solidFill>
                  <a:srgbClr val="FF0000"/>
                </a:solidFill>
              </a:rPr>
              <a:t>)</a:t>
            </a:r>
            <a:r>
              <a:rPr lang="ru-RU" sz="2000" b="1" dirty="0" smtClean="0"/>
              <a:t>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en-US" b="1" i="1" dirty="0" err="1" smtClean="0"/>
              <a:t>boolean</a:t>
            </a:r>
            <a:r>
              <a:rPr lang="en-US" i="1" dirty="0" smtClean="0"/>
              <a:t> </a:t>
            </a:r>
            <a:r>
              <a:rPr lang="ru-RU" b="1" i="1" dirty="0" err="1" smtClean="0"/>
              <a:t>offerFirst</a:t>
            </a:r>
            <a:r>
              <a:rPr lang="ru-RU" b="1" i="1" dirty="0" smtClean="0"/>
              <a:t> (Е </a:t>
            </a:r>
            <a:r>
              <a:rPr lang="en-US" b="1" i="1" dirty="0" err="1" smtClean="0"/>
              <a:t>obj</a:t>
            </a:r>
            <a:r>
              <a:rPr lang="ru-RU" b="1" i="1" dirty="0" smtClean="0"/>
              <a:t>)</a:t>
            </a:r>
            <a:r>
              <a:rPr lang="en-US" b="1" i="1" dirty="0" smtClean="0"/>
              <a:t> </a:t>
            </a:r>
            <a:r>
              <a:rPr lang="ru-RU" sz="2000" dirty="0" smtClean="0"/>
              <a:t>- </a:t>
            </a:r>
            <a:r>
              <a:rPr lang="ru-RU" sz="2000" dirty="0" smtClean="0"/>
              <a:t>для додавання </a:t>
            </a:r>
            <a:r>
              <a:rPr lang="ru-RU" sz="2000" dirty="0" err="1" smtClean="0"/>
              <a:t>елементів</a:t>
            </a:r>
            <a:r>
              <a:rPr lang="ru-RU" sz="2000" dirty="0" smtClean="0"/>
              <a:t> у початок списку </a:t>
            </a:r>
          </a:p>
          <a:p>
            <a:pPr algn="l" rtl="0"/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ru-RU" sz="2400" b="1" dirty="0" err="1" smtClean="0">
                <a:solidFill>
                  <a:srgbClr val="FF0000"/>
                </a:solidFill>
              </a:rPr>
              <a:t>addLast</a:t>
            </a:r>
            <a:r>
              <a:rPr lang="ru-RU" sz="24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smtClean="0"/>
              <a:t>T</a:t>
            </a:r>
            <a:r>
              <a:rPr lang="ru-RU" sz="2000" b="1" dirty="0" smtClean="0"/>
              <a:t> </a:t>
            </a:r>
            <a:r>
              <a:rPr lang="en-US" sz="2000" b="1" dirty="0" err="1" smtClean="0"/>
              <a:t>obj</a:t>
            </a:r>
            <a:r>
              <a:rPr lang="ru-RU" sz="2400" b="1" dirty="0" smtClean="0">
                <a:solidFill>
                  <a:srgbClr val="FF0000"/>
                </a:solidFill>
              </a:rPr>
              <a:t>)</a:t>
            </a:r>
            <a:r>
              <a:rPr lang="ru-RU" sz="2000" b="1" dirty="0" smtClean="0"/>
              <a:t> </a:t>
            </a:r>
            <a:r>
              <a:rPr lang="ru-RU" sz="2000" dirty="0" smtClean="0"/>
              <a:t>або </a:t>
            </a:r>
            <a:r>
              <a:rPr lang="en-US" b="1" i="1" dirty="0" err="1" smtClean="0"/>
              <a:t>boolean</a:t>
            </a:r>
            <a:r>
              <a:rPr lang="en-US" i="1" dirty="0" smtClean="0"/>
              <a:t> </a:t>
            </a:r>
            <a:r>
              <a:rPr lang="ru-RU" b="1" i="1" dirty="0" err="1" smtClean="0"/>
              <a:t>offerLast</a:t>
            </a:r>
            <a:r>
              <a:rPr lang="ru-RU" b="1" i="1" dirty="0" smtClean="0"/>
              <a:t>(Е </a:t>
            </a:r>
            <a:r>
              <a:rPr lang="en-US" b="1" i="1" dirty="0" err="1" smtClean="0"/>
              <a:t>obj</a:t>
            </a:r>
            <a:r>
              <a:rPr lang="ru-RU" b="1" i="1" dirty="0" smtClean="0"/>
              <a:t>) </a:t>
            </a:r>
            <a:r>
              <a:rPr lang="en-US" b="1" i="1" dirty="0" smtClean="0"/>
              <a:t> </a:t>
            </a:r>
            <a:r>
              <a:rPr lang="ru-RU" sz="2000" dirty="0" smtClean="0"/>
              <a:t>- </a:t>
            </a:r>
            <a:r>
              <a:rPr lang="en-US" sz="2000" dirty="0" smtClean="0"/>
              <a:t> </a:t>
            </a:r>
            <a:r>
              <a:rPr lang="ru-RU" sz="2000" dirty="0" smtClean="0"/>
              <a:t>для додавання елементів в кінець</a:t>
            </a:r>
          </a:p>
          <a:p>
            <a:pPr algn="l" rtl="0"/>
            <a:endParaRPr lang="ru-RU" sz="2000" dirty="0" smtClean="0"/>
          </a:p>
          <a:p>
            <a:pPr algn="l" rtl="0"/>
            <a:r>
              <a:rPr lang="en-US" sz="2000" b="1" dirty="0" smtClean="0"/>
              <a:t>T </a:t>
            </a:r>
            <a:r>
              <a:rPr lang="ru-RU" sz="2400" b="1" dirty="0" err="1" smtClean="0">
                <a:solidFill>
                  <a:srgbClr val="FF0000"/>
                </a:solidFill>
              </a:rPr>
              <a:t>getFirst</a:t>
            </a:r>
            <a:r>
              <a:rPr lang="ru-RU" sz="2400" b="1" dirty="0" smtClean="0">
                <a:solidFill>
                  <a:srgbClr val="FF0000"/>
                </a:solidFill>
              </a:rPr>
              <a:t>()</a:t>
            </a:r>
            <a:r>
              <a:rPr lang="ru-RU" sz="2400" b="1" dirty="0" smtClean="0"/>
              <a:t> </a:t>
            </a:r>
            <a:r>
              <a:rPr lang="ru-RU" sz="2000" dirty="0" smtClean="0"/>
              <a:t>або </a:t>
            </a:r>
            <a:r>
              <a:rPr lang="en-US" b="1" i="1" dirty="0" smtClean="0"/>
              <a:t>T </a:t>
            </a:r>
            <a:r>
              <a:rPr lang="ru-RU" b="1" i="1" dirty="0" err="1" smtClean="0"/>
              <a:t>peek</a:t>
            </a:r>
            <a:r>
              <a:rPr lang="en-US" b="1" i="1" dirty="0" smtClean="0"/>
              <a:t>F</a:t>
            </a:r>
            <a:r>
              <a:rPr lang="ru-RU" b="1" i="1" dirty="0" err="1" smtClean="0"/>
              <a:t>irst</a:t>
            </a:r>
            <a:r>
              <a:rPr lang="ru-RU" b="1" i="1" dirty="0" smtClean="0"/>
              <a:t> ()</a:t>
            </a:r>
            <a:r>
              <a:rPr lang="en-US" b="1" i="1" dirty="0" smtClean="0"/>
              <a:t> </a:t>
            </a:r>
            <a:r>
              <a:rPr lang="en-US" sz="2000" dirty="0" smtClean="0"/>
              <a:t>-</a:t>
            </a:r>
            <a:r>
              <a:rPr lang="ru-RU" sz="2000" dirty="0" smtClean="0"/>
              <a:t> отримати перший елемент </a:t>
            </a:r>
            <a:endParaRPr lang="en-US" sz="2000" dirty="0" smtClean="0"/>
          </a:p>
          <a:p>
            <a:pPr algn="l" rtl="0"/>
            <a:r>
              <a:rPr lang="en-US" sz="2000" b="1" dirty="0" smtClean="0"/>
              <a:t>T</a:t>
            </a:r>
            <a:r>
              <a:rPr lang="ru-RU" sz="2400" b="1" dirty="0" smtClean="0"/>
              <a:t> </a:t>
            </a:r>
            <a:r>
              <a:rPr lang="ru-RU" sz="2400" b="1" dirty="0" err="1" smtClean="0">
                <a:solidFill>
                  <a:srgbClr val="FF0000"/>
                </a:solidFill>
              </a:rPr>
              <a:t>getLast</a:t>
            </a:r>
            <a:r>
              <a:rPr lang="ru-RU" sz="2400" b="1" dirty="0" smtClean="0">
                <a:solidFill>
                  <a:srgbClr val="FF0000"/>
                </a:solidFill>
              </a:rPr>
              <a:t> ()</a:t>
            </a:r>
            <a:r>
              <a:rPr lang="ru-RU" sz="2400" b="1" dirty="0" smtClean="0"/>
              <a:t> </a:t>
            </a:r>
            <a:r>
              <a:rPr lang="ru-RU" sz="2000" dirty="0" smtClean="0"/>
              <a:t>або </a:t>
            </a:r>
            <a:r>
              <a:rPr lang="en-US" b="1" i="1" dirty="0" smtClean="0"/>
              <a:t>T</a:t>
            </a:r>
            <a:r>
              <a:rPr lang="ru-RU" b="1" i="1" dirty="0" smtClean="0"/>
              <a:t> </a:t>
            </a:r>
            <a:r>
              <a:rPr lang="ru-RU" b="1" i="1" dirty="0" err="1" smtClean="0"/>
              <a:t>peekLast</a:t>
            </a:r>
            <a:r>
              <a:rPr lang="ru-RU" b="1" i="1" dirty="0" smtClean="0"/>
              <a:t> (</a:t>
            </a:r>
            <a:r>
              <a:rPr lang="ru-RU" sz="2000" b="1" dirty="0" smtClean="0"/>
              <a:t>)</a:t>
            </a:r>
            <a:r>
              <a:rPr lang="en-US" sz="2000" dirty="0" smtClean="0"/>
              <a:t> - </a:t>
            </a:r>
            <a:r>
              <a:rPr lang="ru-RU" sz="2000" dirty="0" smtClean="0"/>
              <a:t>отримати останній елемент </a:t>
            </a:r>
          </a:p>
          <a:p>
            <a:pPr algn="l" rtl="0"/>
            <a:r>
              <a:rPr lang="en-US" sz="2000" b="1" dirty="0" smtClean="0"/>
              <a:t>T</a:t>
            </a:r>
            <a:r>
              <a:rPr lang="ru-RU" sz="2000" b="1" dirty="0" smtClean="0"/>
              <a:t> </a:t>
            </a:r>
            <a:r>
              <a:rPr lang="ru-RU" sz="2400" b="1" dirty="0" err="1" smtClean="0">
                <a:solidFill>
                  <a:srgbClr val="FF0000"/>
                </a:solidFill>
              </a:rPr>
              <a:t>removeFirst</a:t>
            </a:r>
            <a:r>
              <a:rPr lang="ru-RU" sz="2400" b="1" dirty="0" smtClean="0">
                <a:solidFill>
                  <a:srgbClr val="FF0000"/>
                </a:solidFill>
              </a:rPr>
              <a:t>()</a:t>
            </a:r>
            <a:r>
              <a:rPr lang="ru-RU" sz="2000" b="1" dirty="0" smtClean="0"/>
              <a:t> </a:t>
            </a:r>
            <a:r>
              <a:rPr lang="ru-RU" sz="2000" dirty="0" smtClean="0"/>
              <a:t>або</a:t>
            </a:r>
            <a:r>
              <a:rPr lang="ru-RU" sz="2000" b="1" dirty="0" smtClean="0"/>
              <a:t> </a:t>
            </a:r>
            <a:r>
              <a:rPr lang="ru-RU" b="1" i="1" dirty="0" smtClean="0"/>
              <a:t>Е </a:t>
            </a:r>
            <a:r>
              <a:rPr lang="ru-RU" b="1" i="1" dirty="0" err="1" smtClean="0"/>
              <a:t>po</a:t>
            </a:r>
            <a:r>
              <a:rPr lang="en-US" b="1" i="1" dirty="0" err="1" smtClean="0"/>
              <a:t>ll</a:t>
            </a:r>
            <a:r>
              <a:rPr lang="ru-RU" b="1" i="1" dirty="0" err="1" smtClean="0"/>
              <a:t>First</a:t>
            </a:r>
            <a:r>
              <a:rPr lang="ru-RU" b="1" i="1" dirty="0" smtClean="0"/>
              <a:t> ()</a:t>
            </a:r>
            <a:r>
              <a:rPr lang="en-US" b="1" i="1" dirty="0" smtClean="0"/>
              <a:t> </a:t>
            </a:r>
            <a:r>
              <a:rPr lang="en-US" sz="2000" dirty="0" smtClean="0"/>
              <a:t>-</a:t>
            </a:r>
            <a:r>
              <a:rPr lang="en-US" sz="2000" b="1" dirty="0" smtClean="0"/>
              <a:t> </a:t>
            </a:r>
            <a:r>
              <a:rPr lang="ru-RU" sz="2000" dirty="0" smtClean="0"/>
              <a:t>повертає елемент, що знаходиться в голові </a:t>
            </a:r>
            <a:r>
              <a:rPr lang="ru-RU" sz="2000" dirty="0" err="1" smtClean="0"/>
              <a:t>двобічної</a:t>
            </a:r>
            <a:r>
              <a:rPr lang="ru-RU" sz="2000" dirty="0" smtClean="0"/>
              <a:t> </a:t>
            </a:r>
            <a:r>
              <a:rPr lang="ru-RU" sz="2000" dirty="0" err="1" smtClean="0"/>
              <a:t>черги</a:t>
            </a:r>
            <a:r>
              <a:rPr lang="ru-RU" sz="2000" dirty="0" smtClean="0"/>
              <a:t>, одночасно видаляючи його з черги</a:t>
            </a:r>
          </a:p>
          <a:p>
            <a:r>
              <a:rPr lang="en-US" sz="2000" b="1" dirty="0" smtClean="0"/>
              <a:t>T</a:t>
            </a:r>
            <a:r>
              <a:rPr lang="ru-RU" sz="2000" dirty="0" smtClean="0"/>
              <a:t> </a:t>
            </a:r>
            <a:r>
              <a:rPr lang="ru-RU" sz="2400" b="1" dirty="0" err="1" smtClean="0">
                <a:solidFill>
                  <a:srgbClr val="FF0000"/>
                </a:solidFill>
              </a:rPr>
              <a:t>removeLast</a:t>
            </a:r>
            <a:r>
              <a:rPr lang="ru-RU" sz="2400" b="1" dirty="0" smtClean="0">
                <a:solidFill>
                  <a:srgbClr val="FF0000"/>
                </a:solidFill>
              </a:rPr>
              <a:t>()</a:t>
            </a:r>
            <a:r>
              <a:rPr lang="ru-RU" sz="2000" b="1" dirty="0" smtClean="0"/>
              <a:t> </a:t>
            </a:r>
            <a:r>
              <a:rPr lang="ru-RU" sz="2000" dirty="0" smtClean="0"/>
              <a:t>або </a:t>
            </a:r>
            <a:r>
              <a:rPr lang="ru-RU" b="1" i="1" dirty="0" smtClean="0"/>
              <a:t>Е </a:t>
            </a:r>
            <a:r>
              <a:rPr lang="ru-RU" b="1" i="1" dirty="0" err="1" smtClean="0"/>
              <a:t>pollLast</a:t>
            </a:r>
            <a:r>
              <a:rPr lang="ru-RU" b="1" i="1" dirty="0" smtClean="0"/>
              <a:t>()</a:t>
            </a:r>
            <a:r>
              <a:rPr lang="ru-RU" sz="2000" b="1" dirty="0" smtClean="0"/>
              <a:t> </a:t>
            </a:r>
            <a:r>
              <a:rPr lang="ru-RU" sz="2000" dirty="0" smtClean="0"/>
              <a:t>– </a:t>
            </a:r>
            <a:r>
              <a:rPr lang="ru-RU" sz="2000" dirty="0" err="1" smtClean="0"/>
              <a:t>використовується</a:t>
            </a:r>
            <a:r>
              <a:rPr lang="ru-RU" sz="2000" dirty="0" smtClean="0"/>
              <a:t> </a:t>
            </a:r>
            <a:r>
              <a:rPr lang="ru-RU" sz="2000" dirty="0"/>
              <a:t>для </a:t>
            </a:r>
            <a:r>
              <a:rPr lang="ru-RU" sz="2000" dirty="0" smtClean="0"/>
              <a:t> </a:t>
            </a:r>
            <a:r>
              <a:rPr lang="ru-RU" sz="2000" dirty="0" err="1" smtClean="0"/>
              <a:t>видалення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останнього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елементу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9663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85918" y="109815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</a:t>
            </a:r>
            <a:r>
              <a:rPr lang="ru-RU" sz="2400" b="1" dirty="0" err="1" smtClean="0"/>
              <a:t>Клас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LinkedList</a:t>
            </a:r>
            <a:endParaRPr lang="ru-RU" sz="2400" b="1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5929322" y="969047"/>
            <a:ext cx="3071834" cy="2031325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/* </a:t>
            </a:r>
          </a:p>
          <a:p>
            <a:r>
              <a:rPr lang="ru-RU" i="1" dirty="0" err="1">
                <a:solidFill>
                  <a:srgbClr val="00B050"/>
                </a:solidFill>
              </a:rPr>
              <a:t>Початкове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LL</a:t>
            </a:r>
            <a:r>
              <a:rPr lang="ru-RU" i="1" dirty="0" smtClean="0">
                <a:solidFill>
                  <a:srgbClr val="00B050"/>
                </a:solidFill>
              </a:rPr>
              <a:t>:</a:t>
            </a:r>
            <a:r>
              <a:rPr lang="en-US" i="1" dirty="0" smtClean="0">
                <a:solidFill>
                  <a:srgbClr val="00B050"/>
                </a:solidFill>
              </a:rPr>
              <a:t>  </a:t>
            </a:r>
            <a:r>
              <a:rPr lang="en-US" b="1" i="1" dirty="0" smtClean="0">
                <a:solidFill>
                  <a:srgbClr val="00B050"/>
                </a:solidFill>
              </a:rPr>
              <a:t>A  D  F  B C  Z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LL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після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видалення</a:t>
            </a:r>
            <a:r>
              <a:rPr lang="ru-RU" i="1" dirty="0">
                <a:solidFill>
                  <a:srgbClr val="00B050"/>
                </a:solidFill>
              </a:rPr>
              <a:t>: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A  D  C  Z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i="1" dirty="0" smtClean="0">
                <a:solidFill>
                  <a:srgbClr val="00B050"/>
                </a:solidFill>
              </a:rPr>
              <a:t>LL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>
                <a:solidFill>
                  <a:srgbClr val="00B050"/>
                </a:solidFill>
              </a:rPr>
              <a:t>остаточно: 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D  C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LL </a:t>
            </a:r>
            <a:r>
              <a:rPr lang="ru-RU" i="1" dirty="0" err="1">
                <a:solidFill>
                  <a:srgbClr val="00B050"/>
                </a:solidFill>
              </a:rPr>
              <a:t>після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зміни</a:t>
            </a:r>
            <a:r>
              <a:rPr lang="ru-RU" i="1" dirty="0">
                <a:solidFill>
                  <a:srgbClr val="00B050"/>
                </a:solidFill>
              </a:rPr>
              <a:t>: 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	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            D C </a:t>
            </a:r>
            <a:r>
              <a:rPr lang="ru-RU" b="1" i="1" dirty="0" err="1">
                <a:solidFill>
                  <a:srgbClr val="00B050"/>
                </a:solidFill>
              </a:rPr>
              <a:t>змінений</a:t>
            </a:r>
            <a:endParaRPr lang="en-US" b="1" i="1" dirty="0" smtClean="0">
              <a:solidFill>
                <a:srgbClr val="00B050"/>
              </a:solidFill>
            </a:endParaRPr>
          </a:p>
          <a:p>
            <a:r>
              <a:rPr lang="en-US" i="1" dirty="0" smtClean="0">
                <a:solidFill>
                  <a:srgbClr val="00B050"/>
                </a:solidFill>
              </a:rPr>
              <a:t>*/</a:t>
            </a:r>
            <a:endParaRPr lang="ru-RU" i="1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5786" y="744566"/>
            <a:ext cx="5143536" cy="5632311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 </a:t>
            </a:r>
          </a:p>
          <a:p>
            <a:r>
              <a:rPr lang="ru-RU" dirty="0" smtClean="0"/>
              <a:t>с</a:t>
            </a:r>
            <a:r>
              <a:rPr lang="en-US" dirty="0" smtClean="0"/>
              <a:t>l</a:t>
            </a:r>
            <a:r>
              <a:rPr lang="ru-RU" dirty="0" smtClean="0"/>
              <a:t>а</a:t>
            </a:r>
            <a:r>
              <a:rPr lang="en-US" dirty="0" err="1" smtClean="0"/>
              <a:t>ss</a:t>
            </a:r>
            <a:r>
              <a:rPr lang="ru-RU" dirty="0" smtClean="0"/>
              <a:t> </a:t>
            </a:r>
            <a:r>
              <a:rPr lang="en-US" dirty="0" err="1" smtClean="0"/>
              <a:t>LinkedListDemo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  <a:r>
              <a:rPr lang="en-US" i="1" dirty="0" smtClean="0">
                <a:solidFill>
                  <a:srgbClr val="00B050"/>
                </a:solidFill>
              </a:rPr>
              <a:t>       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ru-RU" dirty="0" smtClean="0"/>
              <a:t>  </a:t>
            </a:r>
            <a:r>
              <a:rPr lang="en-US" dirty="0" smtClean="0"/>
              <a:t>     </a:t>
            </a:r>
            <a:r>
              <a:rPr lang="en-US" dirty="0" err="1" smtClean="0"/>
              <a:t>LinkedList</a:t>
            </a:r>
            <a:r>
              <a:rPr lang="en-US" dirty="0" smtClean="0"/>
              <a:t>&lt;String&gt; LL = </a:t>
            </a:r>
            <a:r>
              <a:rPr lang="en-US" b="1" dirty="0" smtClean="0"/>
              <a:t>new </a:t>
            </a:r>
            <a:r>
              <a:rPr lang="en-US" b="1" dirty="0" err="1" smtClean="0"/>
              <a:t>LinkedList</a:t>
            </a:r>
            <a:r>
              <a:rPr lang="en-US" b="1" dirty="0" smtClean="0"/>
              <a:t>&lt;String&gt;()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  LL</a:t>
            </a:r>
            <a:r>
              <a:rPr lang="ru-RU" dirty="0" smtClean="0"/>
              <a:t>.</a:t>
            </a:r>
            <a:r>
              <a:rPr lang="en-US" b="1" dirty="0" smtClean="0"/>
              <a:t>add</a:t>
            </a:r>
            <a:r>
              <a:rPr lang="en-US" dirty="0" smtClean="0"/>
              <a:t>("F");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LL.</a:t>
            </a:r>
            <a:r>
              <a:rPr lang="en-US" b="1" dirty="0" err="1" smtClean="0"/>
              <a:t>add</a:t>
            </a:r>
            <a:r>
              <a:rPr lang="en-US" dirty="0" smtClean="0"/>
              <a:t>("B") ;   </a:t>
            </a:r>
            <a:r>
              <a:rPr lang="en-US" dirty="0" err="1" smtClean="0"/>
              <a:t>LL.</a:t>
            </a:r>
            <a:r>
              <a:rPr lang="en-US" b="1" dirty="0" err="1" smtClean="0"/>
              <a:t>add</a:t>
            </a:r>
            <a:r>
              <a:rPr lang="en-US" dirty="0" smtClean="0"/>
              <a:t>(“C") ;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LL.</a:t>
            </a:r>
            <a:r>
              <a:rPr lang="en-US" b="1" dirty="0" err="1" smtClean="0"/>
              <a:t>addLast</a:t>
            </a:r>
            <a:r>
              <a:rPr lang="en-US" dirty="0" smtClean="0"/>
              <a:t>("Z");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LL.</a:t>
            </a:r>
            <a:r>
              <a:rPr lang="en-US" b="1" dirty="0" err="1" smtClean="0"/>
              <a:t>addFirst</a:t>
            </a:r>
            <a:r>
              <a:rPr lang="en-US" dirty="0" smtClean="0"/>
              <a:t>("A");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LL.</a:t>
            </a:r>
            <a:r>
              <a:rPr lang="en-US" b="1" dirty="0" err="1" smtClean="0"/>
              <a:t>add</a:t>
            </a:r>
            <a:r>
              <a:rPr lang="en-US" dirty="0" smtClean="0"/>
              <a:t> ( 1, "D</a:t>
            </a:r>
            <a:r>
              <a:rPr lang="ru-RU" dirty="0" smtClean="0"/>
              <a:t>");</a:t>
            </a:r>
            <a:endParaRPr lang="en-US" dirty="0" smtClean="0"/>
          </a:p>
          <a:p>
            <a:r>
              <a:rPr lang="en-US" dirty="0" smtClean="0"/>
              <a:t>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dirty="0" err="1" smtClean="0"/>
              <a:t>ut</a:t>
            </a:r>
            <a:r>
              <a:rPr lang="en-US" dirty="0" smtClean="0"/>
              <a:t>.</a:t>
            </a:r>
            <a:r>
              <a:rPr lang="ru-RU" dirty="0" err="1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(«</a:t>
            </a:r>
            <a:r>
              <a:rPr lang="ru-RU" dirty="0" err="1" smtClean="0"/>
              <a:t>Початкове</a:t>
            </a:r>
            <a:r>
              <a:rPr lang="ru-RU" dirty="0" smtClean="0"/>
              <a:t> </a:t>
            </a:r>
            <a:r>
              <a:rPr lang="en-US" dirty="0" smtClean="0"/>
              <a:t>LL</a:t>
            </a:r>
            <a:r>
              <a:rPr lang="ru-RU" dirty="0" smtClean="0"/>
              <a:t>: " + </a:t>
            </a:r>
            <a:r>
              <a:rPr lang="en-US" dirty="0" smtClean="0"/>
              <a:t>LL</a:t>
            </a:r>
            <a:r>
              <a:rPr lang="ru-RU" dirty="0" smtClean="0"/>
              <a:t>); </a:t>
            </a:r>
          </a:p>
          <a:p>
            <a:r>
              <a:rPr lang="en-US" dirty="0" smtClean="0"/>
              <a:t>      LL</a:t>
            </a:r>
            <a:r>
              <a:rPr lang="ru-RU" dirty="0" smtClean="0"/>
              <a:t>.</a:t>
            </a:r>
            <a:r>
              <a:rPr lang="en-US" b="1" dirty="0" smtClean="0"/>
              <a:t>remove</a:t>
            </a:r>
            <a:r>
              <a:rPr lang="en-US" dirty="0" smtClean="0"/>
              <a:t> ("B") ;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LL.</a:t>
            </a:r>
            <a:r>
              <a:rPr lang="en-US" b="1" dirty="0" err="1" smtClean="0"/>
              <a:t>remove</a:t>
            </a:r>
            <a:r>
              <a:rPr lang="en-US" dirty="0" smtClean="0"/>
              <a:t> (2) ; </a:t>
            </a:r>
          </a:p>
          <a:p>
            <a:r>
              <a:rPr lang="en-US" dirty="0" smtClean="0"/>
              <a:t>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dirty="0" err="1" smtClean="0"/>
              <a:t>ut</a:t>
            </a:r>
            <a:r>
              <a:rPr lang="en-US" dirty="0" smtClean="0"/>
              <a:t>.</a:t>
            </a:r>
            <a:r>
              <a:rPr lang="ru-RU" dirty="0" err="1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("</a:t>
            </a:r>
            <a:r>
              <a:rPr lang="en-US" dirty="0" smtClean="0"/>
              <a:t>LL</a:t>
            </a:r>
            <a:r>
              <a:rPr lang="ru-RU" dirty="0" smtClean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 smtClean="0"/>
              <a:t>видалення</a:t>
            </a:r>
            <a:r>
              <a:rPr lang="ru-RU" dirty="0" smtClean="0"/>
              <a:t>: " + </a:t>
            </a:r>
            <a:r>
              <a:rPr lang="en-US" dirty="0" smtClean="0"/>
              <a:t>LL</a:t>
            </a:r>
            <a:r>
              <a:rPr lang="ru-RU" dirty="0" smtClean="0"/>
              <a:t>); </a:t>
            </a:r>
          </a:p>
          <a:p>
            <a:r>
              <a:rPr lang="en-US" dirty="0" smtClean="0"/>
              <a:t>  </a:t>
            </a:r>
            <a:r>
              <a:rPr lang="ru-RU" dirty="0" smtClean="0"/>
              <a:t>    </a:t>
            </a:r>
            <a:r>
              <a:rPr lang="en-US" dirty="0" smtClean="0"/>
              <a:t>LL</a:t>
            </a:r>
            <a:r>
              <a:rPr lang="ru-RU" dirty="0" smtClean="0"/>
              <a:t>.</a:t>
            </a:r>
            <a:r>
              <a:rPr lang="en-US" b="1" dirty="0" err="1" smtClean="0"/>
              <a:t>removeFirst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LL.</a:t>
            </a:r>
            <a:r>
              <a:rPr lang="en-US" b="1" dirty="0" err="1" smtClean="0"/>
              <a:t>removeLast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("LL </a:t>
            </a:r>
            <a:r>
              <a:rPr lang="ru-RU" dirty="0" smtClean="0"/>
              <a:t>остаточно: "+ </a:t>
            </a:r>
            <a:r>
              <a:rPr lang="en-US" dirty="0" smtClean="0"/>
              <a:t>LL</a:t>
            </a:r>
            <a:r>
              <a:rPr lang="ru-RU" dirty="0" smtClean="0"/>
              <a:t>); </a:t>
            </a:r>
          </a:p>
          <a:p>
            <a:r>
              <a:rPr lang="ru-RU" dirty="0" smtClean="0"/>
              <a:t>     </a:t>
            </a:r>
            <a:r>
              <a:rPr lang="en-US" dirty="0" smtClean="0"/>
              <a:t> String  </a:t>
            </a:r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LL.</a:t>
            </a:r>
            <a:r>
              <a:rPr lang="en-US" b="1" dirty="0" err="1" smtClean="0"/>
              <a:t>get</a:t>
            </a:r>
            <a:r>
              <a:rPr lang="en-US" dirty="0" smtClean="0"/>
              <a:t>(1);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LL.</a:t>
            </a:r>
            <a:r>
              <a:rPr lang="en-US" b="1" dirty="0" err="1" smtClean="0"/>
              <a:t>set</a:t>
            </a:r>
            <a:r>
              <a:rPr lang="en-US" dirty="0" smtClean="0"/>
              <a:t>(1, </a:t>
            </a:r>
            <a:r>
              <a:rPr lang="en-US" dirty="0" err="1" smtClean="0"/>
              <a:t>val</a:t>
            </a:r>
            <a:r>
              <a:rPr lang="en-US" dirty="0" smtClean="0"/>
              <a:t> + " </a:t>
            </a:r>
            <a:r>
              <a:rPr lang="ru-RU" dirty="0" err="1" smtClean="0"/>
              <a:t>змінений</a:t>
            </a:r>
            <a:r>
              <a:rPr lang="ru-RU" dirty="0" smtClean="0"/>
              <a:t>");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("LL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: </a:t>
            </a:r>
            <a:r>
              <a:rPr lang="ru-RU" dirty="0" smtClean="0"/>
              <a:t>"+ </a:t>
            </a:r>
            <a:r>
              <a:rPr lang="en-US" dirty="0" smtClean="0"/>
              <a:t>LL</a:t>
            </a:r>
            <a:r>
              <a:rPr lang="ru-RU" dirty="0" smtClean="0"/>
              <a:t>); </a:t>
            </a:r>
          </a:p>
          <a:p>
            <a:r>
              <a:rPr lang="en-US" dirty="0" smtClean="0"/>
              <a:t>}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7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85918" y="71414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400" b="1" dirty="0" smtClean="0"/>
              <a:t> </a:t>
            </a:r>
            <a:r>
              <a:rPr lang="ru-RU" sz="2400" b="1" dirty="0" err="1" smtClean="0"/>
              <a:t>Клас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HashSet</a:t>
            </a:r>
            <a:r>
              <a:rPr lang="en-US" sz="2400" b="1" dirty="0" smtClean="0"/>
              <a:t> </a:t>
            </a:r>
            <a:endParaRPr lang="ru-RU" sz="2400" b="1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642910" y="548680"/>
            <a:ext cx="8001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b="1" dirty="0" smtClean="0">
                <a:solidFill>
                  <a:srgbClr val="FF0000"/>
                </a:solidFill>
              </a:rPr>
              <a:t>class </a:t>
            </a:r>
            <a:r>
              <a:rPr lang="en-US" sz="2400" b="1" dirty="0" err="1" smtClean="0">
                <a:solidFill>
                  <a:srgbClr val="FF0000"/>
                </a:solidFill>
              </a:rPr>
              <a:t>HashSet</a:t>
            </a:r>
            <a:r>
              <a:rPr lang="en-US" sz="2400" b="1" dirty="0" smtClean="0">
                <a:solidFill>
                  <a:srgbClr val="FF0000"/>
                </a:solidFill>
              </a:rPr>
              <a:t> &lt;T&gt;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endParaRPr lang="en-US" dirty="0" smtClean="0"/>
          </a:p>
          <a:p>
            <a:pPr algn="ctr" rtl="0"/>
            <a:r>
              <a:rPr lang="ru-RU" dirty="0" smtClean="0"/>
              <a:t>клас</a:t>
            </a:r>
            <a:r>
              <a:rPr lang="en-US" dirty="0" smtClean="0"/>
              <a:t> </a:t>
            </a:r>
            <a:r>
              <a:rPr lang="en-US" b="1" i="1" dirty="0" err="1" smtClean="0"/>
              <a:t>HashSet</a:t>
            </a:r>
            <a:r>
              <a:rPr lang="ru-RU" b="1" i="1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реалізує інтерфейс</a:t>
            </a:r>
            <a:r>
              <a:rPr lang="en-US" dirty="0" smtClean="0"/>
              <a:t>s</a:t>
            </a:r>
            <a:r>
              <a:rPr lang="ru-RU" dirty="0" smtClean="0"/>
              <a:t> </a:t>
            </a:r>
            <a:r>
              <a:rPr lang="en-US" b="1" i="1" dirty="0" smtClean="0"/>
              <a:t>Set.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1340768"/>
            <a:ext cx="900115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 smtClean="0"/>
              <a:t>C</a:t>
            </a:r>
            <a:r>
              <a:rPr lang="ru-RU" dirty="0" err="1" smtClean="0"/>
              <a:t>труктура</a:t>
            </a:r>
            <a:r>
              <a:rPr lang="ru-RU" dirty="0" smtClean="0"/>
              <a:t> даних, яка використовує для зберігання </a:t>
            </a:r>
            <a:r>
              <a:rPr lang="ru-RU" b="1" i="1" dirty="0" smtClean="0"/>
              <a:t>хеш-таблиць</a:t>
            </a:r>
            <a:r>
              <a:rPr lang="ru-RU" dirty="0" smtClean="0"/>
              <a:t>. </a:t>
            </a:r>
            <a:endParaRPr lang="en-US" dirty="0" smtClean="0"/>
          </a:p>
          <a:p>
            <a:pPr algn="l" rtl="0"/>
            <a:r>
              <a:rPr lang="ru-RU" dirty="0" err="1" smtClean="0"/>
              <a:t>Вміст</a:t>
            </a:r>
            <a:r>
              <a:rPr lang="ru-RU" dirty="0" smtClean="0"/>
              <a:t> ключа використовується для визначення унікального значення,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назву</a:t>
            </a:r>
            <a:r>
              <a:rPr lang="ru-RU" dirty="0" smtClean="0"/>
              <a:t> </a:t>
            </a:r>
            <a:r>
              <a:rPr lang="ru-RU" b="1" i="1" dirty="0" err="1" smtClean="0"/>
              <a:t>хеш</a:t>
            </a:r>
            <a:r>
              <a:rPr lang="ru-RU" b="1" i="1" dirty="0" smtClean="0"/>
              <a:t>-код</a:t>
            </a:r>
            <a:r>
              <a:rPr lang="ru-RU" dirty="0" smtClean="0"/>
              <a:t>.</a:t>
            </a:r>
            <a:endParaRPr lang="en-US" dirty="0" smtClean="0"/>
          </a:p>
          <a:p>
            <a:pPr algn="l" rtl="0"/>
            <a:endParaRPr lang="ru-RU" sz="800" dirty="0" smtClean="0"/>
          </a:p>
          <a:p>
            <a:pPr algn="l" rtl="0"/>
            <a:r>
              <a:rPr lang="ru-RU" dirty="0" err="1" smtClean="0"/>
              <a:t>Хеш</a:t>
            </a:r>
            <a:r>
              <a:rPr lang="ru-RU" dirty="0" smtClean="0"/>
              <a:t>-код застосовується в якості індексу, з яким асоціюються дані, доступні з </a:t>
            </a:r>
            <a:r>
              <a:rPr lang="ru-RU" dirty="0" err="1" smtClean="0"/>
              <a:t>цього</a:t>
            </a:r>
            <a:r>
              <a:rPr lang="ru-RU" dirty="0" smtClean="0"/>
              <a:t> ключа. </a:t>
            </a:r>
          </a:p>
          <a:p>
            <a:pPr algn="l" rtl="0"/>
            <a:r>
              <a:rPr lang="ru-RU" dirty="0" smtClean="0"/>
              <a:t>Перетворення ключа в </a:t>
            </a:r>
            <a:r>
              <a:rPr lang="ru-RU" dirty="0" err="1" smtClean="0"/>
              <a:t>хеш-код</a:t>
            </a:r>
            <a:r>
              <a:rPr lang="ru-RU" dirty="0" smtClean="0"/>
              <a:t> виконується автоматично - ви ніколи не побачите самого </a:t>
            </a:r>
            <a:r>
              <a:rPr lang="ru-RU" dirty="0" err="1" smtClean="0"/>
              <a:t>хеш-коду</a:t>
            </a:r>
            <a:r>
              <a:rPr lang="ru-RU" dirty="0" smtClean="0"/>
              <a:t>. Також код не може безпосередньо індексувати хеш-таблицю.</a:t>
            </a:r>
          </a:p>
          <a:p>
            <a:pPr algn="l" rtl="0"/>
            <a:endParaRPr lang="ru-RU" sz="800" dirty="0" smtClean="0"/>
          </a:p>
          <a:p>
            <a:pPr algn="l" rtl="0"/>
            <a:r>
              <a:rPr lang="ru-RU" b="1" i="1" dirty="0" err="1" smtClean="0"/>
              <a:t>Перевага</a:t>
            </a:r>
            <a:r>
              <a:rPr lang="ru-RU" b="1" i="1" dirty="0" smtClean="0"/>
              <a:t> </a:t>
            </a:r>
            <a:r>
              <a:rPr lang="ru-RU" i="1" dirty="0" err="1" smtClean="0"/>
              <a:t>від</a:t>
            </a:r>
            <a:r>
              <a:rPr lang="ru-RU" i="1" dirty="0" smtClean="0"/>
              <a:t> </a:t>
            </a:r>
            <a:r>
              <a:rPr lang="ru-RU" i="1" dirty="0" err="1" smtClean="0"/>
              <a:t>хешування</a:t>
            </a:r>
            <a:r>
              <a:rPr lang="ru-RU" i="1" dirty="0" smtClean="0"/>
              <a:t> полягає в тому, що воно </a:t>
            </a:r>
            <a:r>
              <a:rPr lang="ru-RU" i="1" dirty="0" err="1" smtClean="0"/>
              <a:t>забезпечує</a:t>
            </a:r>
            <a:r>
              <a:rPr lang="ru-RU" i="1" dirty="0" smtClean="0"/>
              <a:t> </a:t>
            </a:r>
            <a:r>
              <a:rPr lang="ru-RU" b="1" i="1" dirty="0" err="1" smtClean="0"/>
              <a:t>константний</a:t>
            </a:r>
            <a:r>
              <a:rPr lang="ru-RU" b="1" i="1" dirty="0" smtClean="0"/>
              <a:t> час виконання </a:t>
            </a:r>
            <a:r>
              <a:rPr lang="ru-RU" b="1" i="1" dirty="0" err="1" smtClean="0"/>
              <a:t>операцій</a:t>
            </a:r>
            <a:r>
              <a:rPr lang="ru-RU" b="1" i="1" dirty="0" smtClean="0"/>
              <a:t> </a:t>
            </a:r>
            <a:r>
              <a:rPr lang="ru-RU" b="1" i="1" dirty="0" err="1" smtClean="0"/>
              <a:t>add</a:t>
            </a:r>
            <a:r>
              <a:rPr lang="ru-RU" b="1" i="1" dirty="0" smtClean="0"/>
              <a:t>(), </a:t>
            </a:r>
            <a:r>
              <a:rPr lang="ru-RU" b="1" i="1" dirty="0" err="1" smtClean="0"/>
              <a:t>contains</a:t>
            </a:r>
            <a:r>
              <a:rPr lang="ru-RU" b="1" i="1" dirty="0" smtClean="0"/>
              <a:t>(), </a:t>
            </a:r>
            <a:r>
              <a:rPr lang="ru-RU" b="1" i="1" dirty="0" err="1" smtClean="0"/>
              <a:t>remove</a:t>
            </a:r>
            <a:r>
              <a:rPr lang="ru-RU" b="1" i="1" dirty="0" smtClean="0"/>
              <a:t>() </a:t>
            </a:r>
            <a:r>
              <a:rPr lang="ru-RU" i="1" dirty="0" smtClean="0"/>
              <a:t>та </a:t>
            </a:r>
            <a:r>
              <a:rPr lang="ru-RU" b="1" i="1" dirty="0" err="1" smtClean="0"/>
              <a:t>size</a:t>
            </a:r>
            <a:r>
              <a:rPr lang="ru-RU" b="1" i="1" dirty="0" smtClean="0"/>
              <a:t>()</a:t>
            </a:r>
            <a:r>
              <a:rPr lang="ru-RU" i="1" dirty="0" smtClean="0"/>
              <a:t>, навіть </a:t>
            </a:r>
            <a:r>
              <a:rPr lang="ru-RU" b="1" i="1" dirty="0" smtClean="0"/>
              <a:t>для великих наборів</a:t>
            </a:r>
            <a:r>
              <a:rPr lang="ru-RU" i="1" dirty="0" smtClean="0"/>
              <a:t>.</a:t>
            </a:r>
          </a:p>
          <a:p>
            <a:pPr algn="l" rtl="0"/>
            <a:endParaRPr lang="ru-RU" sz="800" i="1" dirty="0" smtClean="0"/>
          </a:p>
          <a:p>
            <a:pPr algn="l" rtl="0"/>
            <a:r>
              <a:rPr lang="ru-RU" dirty="0" smtClean="0">
                <a:solidFill>
                  <a:srgbClr val="0070C0"/>
                </a:solidFill>
              </a:rPr>
              <a:t>Елементи не зберігаються в сортованому порядку, тому порядок їх виведення може варіюватися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14546" y="4653136"/>
            <a:ext cx="5572164" cy="1754326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 err="1" smtClean="0"/>
              <a:t>HashSet</a:t>
            </a:r>
            <a:r>
              <a:rPr lang="en-US" dirty="0" smtClean="0"/>
              <a:t>&lt;String&gt; </a:t>
            </a:r>
            <a:r>
              <a:rPr lang="en-US" dirty="0" err="1" smtClean="0"/>
              <a:t>hs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>
                <a:solidFill>
                  <a:srgbClr val="FF0000"/>
                </a:solidFill>
              </a:rPr>
              <a:t>HashSet</a:t>
            </a:r>
            <a:r>
              <a:rPr lang="en-US" b="1" dirty="0" smtClean="0">
                <a:solidFill>
                  <a:srgbClr val="FF0000"/>
                </a:solidFill>
              </a:rPr>
              <a:t>&lt;String&gt; ()</a:t>
            </a:r>
            <a:r>
              <a:rPr lang="en-US" dirty="0" smtClean="0"/>
              <a:t>; </a:t>
            </a:r>
          </a:p>
          <a:p>
            <a:pPr algn="l" rtl="0"/>
            <a:r>
              <a:rPr lang="en-US" dirty="0" err="1" smtClean="0"/>
              <a:t>hs.</a:t>
            </a:r>
            <a:r>
              <a:rPr lang="en-US" b="1" dirty="0" err="1" smtClean="0"/>
              <a:t>add</a:t>
            </a:r>
            <a:r>
              <a:rPr lang="en-US" dirty="0" smtClean="0"/>
              <a:t>( "B"); </a:t>
            </a:r>
          </a:p>
          <a:p>
            <a:pPr algn="l" rtl="0"/>
            <a:r>
              <a:rPr lang="en-US" dirty="0" err="1" smtClean="0"/>
              <a:t>hs.</a:t>
            </a:r>
            <a:r>
              <a:rPr lang="en-US" b="1" dirty="0" err="1" smtClean="0"/>
              <a:t>add</a:t>
            </a:r>
            <a:r>
              <a:rPr lang="en-US" dirty="0" smtClean="0"/>
              <a:t>( "A"); </a:t>
            </a:r>
          </a:p>
          <a:p>
            <a:pPr algn="l" rtl="0"/>
            <a:r>
              <a:rPr lang="en-US" dirty="0" err="1" smtClean="0"/>
              <a:t>hs.</a:t>
            </a:r>
            <a:r>
              <a:rPr lang="en-US" b="1" dirty="0" err="1" smtClean="0"/>
              <a:t>add</a:t>
            </a:r>
            <a:r>
              <a:rPr lang="en-US" dirty="0" smtClean="0"/>
              <a:t>( "D"); </a:t>
            </a:r>
          </a:p>
          <a:p>
            <a:pPr algn="l" rtl="0"/>
            <a:r>
              <a:rPr lang="en-US" dirty="0" err="1" smtClean="0"/>
              <a:t>hs.</a:t>
            </a:r>
            <a:r>
              <a:rPr lang="en-US" b="1" dirty="0" err="1" smtClean="0"/>
              <a:t>add</a:t>
            </a:r>
            <a:r>
              <a:rPr lang="en-US" dirty="0" smtClean="0"/>
              <a:t>( "E"); </a:t>
            </a:r>
          </a:p>
          <a:p>
            <a:pPr algn="l" rtl="0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hs</a:t>
            </a:r>
            <a:r>
              <a:rPr lang="en-US" dirty="0" smtClean="0"/>
              <a:t>); </a:t>
            </a:r>
            <a:r>
              <a:rPr lang="en-US" i="1" dirty="0" smtClean="0">
                <a:solidFill>
                  <a:srgbClr val="00B050"/>
                </a:solidFill>
              </a:rPr>
              <a:t>// D </a:t>
            </a:r>
            <a:r>
              <a:rPr lang="ru-RU" i="1" dirty="0" smtClean="0">
                <a:solidFill>
                  <a:srgbClr val="00B050"/>
                </a:solidFill>
              </a:rPr>
              <a:t>А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 В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 Е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89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13631" y="-57001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400" b="1" dirty="0" smtClean="0"/>
              <a:t> </a:t>
            </a:r>
            <a:r>
              <a:rPr lang="ru-RU" sz="2400" b="1" dirty="0" err="1" smtClean="0"/>
              <a:t>Клас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TreeSet</a:t>
            </a:r>
            <a:r>
              <a:rPr lang="en-US" sz="2400" b="1" dirty="0" smtClean="0"/>
              <a:t> </a:t>
            </a:r>
            <a:endParaRPr lang="ru-RU" sz="2400" b="1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332656"/>
            <a:ext cx="8001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000" b="1" dirty="0" smtClean="0">
                <a:solidFill>
                  <a:srgbClr val="FF0000"/>
                </a:solidFill>
              </a:rPr>
              <a:t>class </a:t>
            </a:r>
            <a:r>
              <a:rPr lang="en-US" sz="2800" b="1" dirty="0" err="1" smtClean="0">
                <a:solidFill>
                  <a:srgbClr val="FF0000"/>
                </a:solidFill>
              </a:rPr>
              <a:t>TreeSet</a:t>
            </a:r>
            <a:r>
              <a:rPr lang="en-US" sz="2800" b="1" dirty="0" smtClean="0">
                <a:solidFill>
                  <a:srgbClr val="FF0000"/>
                </a:solidFill>
              </a:rPr>
              <a:t>&lt;T&gt;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</a:p>
          <a:p>
            <a:pPr algn="ctr" rtl="0"/>
            <a:r>
              <a:rPr lang="ru-RU" sz="900" b="1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клас</a:t>
            </a:r>
            <a:r>
              <a:rPr lang="en-US" sz="2000" dirty="0" smtClean="0"/>
              <a:t> </a:t>
            </a:r>
            <a:r>
              <a:rPr lang="en-US" sz="2000" b="1" i="1" dirty="0" err="1" smtClean="0"/>
              <a:t>TreeSet</a:t>
            </a:r>
            <a:r>
              <a:rPr lang="en-US" sz="2000" b="1" dirty="0" smtClean="0"/>
              <a:t> </a:t>
            </a:r>
            <a:r>
              <a:rPr lang="ru-RU" sz="2000" dirty="0" smtClean="0"/>
              <a:t>реалізує інтерфейс</a:t>
            </a:r>
            <a:r>
              <a:rPr lang="en-US" sz="2000" dirty="0" smtClean="0"/>
              <a:t>s</a:t>
            </a:r>
            <a:r>
              <a:rPr lang="ru-RU" sz="2000" dirty="0" smtClean="0"/>
              <a:t> </a:t>
            </a:r>
            <a:r>
              <a:rPr lang="en-US" sz="2000" b="1" i="1" dirty="0" err="1" smtClean="0"/>
              <a:t>NavigableSet</a:t>
            </a:r>
            <a:endParaRPr lang="en-US" sz="2000" b="1" i="1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07348" y="1268760"/>
            <a:ext cx="900115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ru-RU" sz="2000" dirty="0" smtClean="0"/>
              <a:t>Колекція, яка для зберігання елементів застосовує </a:t>
            </a:r>
            <a:r>
              <a:rPr lang="ru-RU" sz="2000" b="1" dirty="0" smtClean="0"/>
              <a:t>дерево</a:t>
            </a:r>
            <a:r>
              <a:rPr lang="ru-RU" sz="2000" dirty="0" smtClean="0"/>
              <a:t>. </a:t>
            </a:r>
          </a:p>
          <a:p>
            <a:pPr algn="l" rtl="0"/>
            <a:r>
              <a:rPr lang="ru-RU" sz="2000" dirty="0" err="1" smtClean="0"/>
              <a:t>Об'єкти</a:t>
            </a:r>
            <a:r>
              <a:rPr lang="ru-RU" sz="2000" dirty="0" smtClean="0"/>
              <a:t> </a:t>
            </a:r>
            <a:r>
              <a:rPr lang="ru-RU" sz="2000" dirty="0" err="1" smtClean="0"/>
              <a:t>зберігаються</a:t>
            </a:r>
            <a:r>
              <a:rPr lang="ru-RU" sz="2000" dirty="0" smtClean="0"/>
              <a:t> у </a:t>
            </a:r>
            <a:r>
              <a:rPr lang="ru-RU" sz="2000" b="1" i="1" dirty="0" smtClean="0">
                <a:solidFill>
                  <a:srgbClr val="0070C0"/>
                </a:solidFill>
              </a:rPr>
              <a:t>відсортованому</a:t>
            </a:r>
            <a:r>
              <a:rPr lang="ru-RU" sz="2000" dirty="0" smtClean="0">
                <a:solidFill>
                  <a:srgbClr val="0070C0"/>
                </a:solidFill>
              </a:rPr>
              <a:t> </a:t>
            </a:r>
            <a:r>
              <a:rPr lang="ru-RU" sz="2000" dirty="0" smtClean="0"/>
              <a:t>порядку по зростанню. </a:t>
            </a:r>
          </a:p>
          <a:p>
            <a:pPr algn="l" rtl="0"/>
            <a:endParaRPr lang="ru-RU" sz="1100" b="1" i="1" dirty="0" smtClean="0"/>
          </a:p>
          <a:p>
            <a:pPr algn="l" rtl="0"/>
            <a:r>
              <a:rPr lang="ru-RU" sz="2000" b="1" i="1" dirty="0" smtClean="0"/>
              <a:t>Час доступу і </a:t>
            </a:r>
            <a:r>
              <a:rPr lang="ru-RU" sz="2000" b="1" i="1" dirty="0" err="1" smtClean="0"/>
              <a:t>викликання</a:t>
            </a:r>
            <a:r>
              <a:rPr lang="ru-RU" sz="2000" b="1" i="1" dirty="0" smtClean="0"/>
              <a:t> </a:t>
            </a:r>
            <a:r>
              <a:rPr lang="ru-RU" sz="2000" dirty="0" smtClean="0"/>
              <a:t>елементів </a:t>
            </a:r>
            <a:r>
              <a:rPr lang="ru-RU" sz="2000" dirty="0" err="1" smtClean="0"/>
              <a:t>досить</a:t>
            </a:r>
            <a:r>
              <a:rPr lang="ru-RU" sz="2000" dirty="0" smtClean="0"/>
              <a:t> </a:t>
            </a:r>
            <a:r>
              <a:rPr lang="ru-RU" sz="2000" b="1" i="1" dirty="0" err="1" smtClean="0"/>
              <a:t>малий</a:t>
            </a:r>
            <a:r>
              <a:rPr lang="ru-RU" sz="2000" dirty="0" smtClean="0"/>
              <a:t>, </a:t>
            </a:r>
            <a:r>
              <a:rPr lang="ru-RU" sz="2000" dirty="0" smtClean="0"/>
              <a:t>що робить </a:t>
            </a:r>
            <a:r>
              <a:rPr lang="ru-RU" sz="2000" i="1" dirty="0" err="1" smtClean="0"/>
              <a:t>TreeSet</a:t>
            </a:r>
            <a:r>
              <a:rPr lang="ru-RU" sz="2000" dirty="0" smtClean="0"/>
              <a:t> хорошим </a:t>
            </a:r>
            <a:r>
              <a:rPr lang="ru-RU" sz="2000" dirty="0" err="1" smtClean="0"/>
              <a:t>вибором</a:t>
            </a:r>
            <a:r>
              <a:rPr lang="ru-RU" sz="2000" dirty="0" smtClean="0"/>
              <a:t> для зберігання великих </a:t>
            </a:r>
            <a:r>
              <a:rPr lang="ru-RU" sz="2000" dirty="0" err="1" smtClean="0"/>
              <a:t>обсягів</a:t>
            </a:r>
            <a:r>
              <a:rPr lang="ru-RU" sz="2000" dirty="0" smtClean="0"/>
              <a:t> </a:t>
            </a:r>
            <a:r>
              <a:rPr lang="ru-RU" sz="2000" dirty="0" err="1" smtClean="0"/>
              <a:t>відсортованної</a:t>
            </a:r>
            <a:r>
              <a:rPr lang="ru-RU" sz="2000" dirty="0" smtClean="0"/>
              <a:t> </a:t>
            </a:r>
            <a:r>
              <a:rPr lang="ru-RU" sz="2000" dirty="0" err="1" smtClean="0"/>
              <a:t>інформації</a:t>
            </a:r>
            <a:r>
              <a:rPr lang="ru-RU" sz="2000" dirty="0" smtClean="0"/>
              <a:t>, яка повинна </a:t>
            </a:r>
            <a:r>
              <a:rPr lang="ru-RU" sz="2000" dirty="0" err="1" smtClean="0"/>
              <a:t>швидко</a:t>
            </a:r>
            <a:r>
              <a:rPr lang="ru-RU" sz="2000" dirty="0" smtClean="0"/>
              <a:t> бути </a:t>
            </a:r>
            <a:r>
              <a:rPr lang="ru-RU" sz="2000" dirty="0" err="1" smtClean="0"/>
              <a:t>знайдена</a:t>
            </a:r>
            <a:r>
              <a:rPr lang="ru-RU" sz="2000" dirty="0" smtClean="0"/>
              <a:t>.</a:t>
            </a:r>
            <a:endParaRPr lang="ru-RU" sz="20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3575918"/>
            <a:ext cx="4714908" cy="2585323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 err="1" smtClean="0"/>
              <a:t>TreeSet</a:t>
            </a:r>
            <a:r>
              <a:rPr lang="en-US" dirty="0" smtClean="0"/>
              <a:t> &lt;String&gt; </a:t>
            </a:r>
            <a:r>
              <a:rPr lang="en-US" dirty="0" err="1" smtClean="0"/>
              <a:t>ts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TreeSet</a:t>
            </a:r>
            <a:r>
              <a:rPr lang="en-US" b="1" dirty="0" smtClean="0"/>
              <a:t> &lt;String&gt; ()</a:t>
            </a:r>
            <a:r>
              <a:rPr lang="en-US" dirty="0" smtClean="0"/>
              <a:t>; </a:t>
            </a:r>
          </a:p>
          <a:p>
            <a:pPr algn="l" rtl="0"/>
            <a:r>
              <a:rPr lang="en-US" dirty="0" err="1" smtClean="0"/>
              <a:t>ts.add</a:t>
            </a:r>
            <a:r>
              <a:rPr lang="en-US" dirty="0" smtClean="0"/>
              <a:t>( "B"); </a:t>
            </a:r>
          </a:p>
          <a:p>
            <a:pPr algn="l" rtl="0"/>
            <a:r>
              <a:rPr lang="en-US" dirty="0" err="1" smtClean="0"/>
              <a:t>ts.add</a:t>
            </a:r>
            <a:r>
              <a:rPr lang="en-US" dirty="0" smtClean="0"/>
              <a:t>( "A"); </a:t>
            </a:r>
          </a:p>
          <a:p>
            <a:pPr algn="l" rtl="0"/>
            <a:r>
              <a:rPr lang="en-US" dirty="0" err="1" smtClean="0"/>
              <a:t>ts.add</a:t>
            </a:r>
            <a:r>
              <a:rPr lang="en-US" dirty="0" smtClean="0"/>
              <a:t>( "D"); </a:t>
            </a:r>
          </a:p>
          <a:p>
            <a:pPr algn="l" rtl="0"/>
            <a:r>
              <a:rPr lang="en-US" dirty="0" err="1" smtClean="0"/>
              <a:t>ts.add</a:t>
            </a:r>
            <a:r>
              <a:rPr lang="en-US" dirty="0" smtClean="0"/>
              <a:t>( "C"); </a:t>
            </a:r>
          </a:p>
          <a:p>
            <a:pPr algn="l" rtl="0"/>
            <a:r>
              <a:rPr lang="en-US" dirty="0" err="1" smtClean="0"/>
              <a:t>ts.add</a:t>
            </a:r>
            <a:r>
              <a:rPr lang="en-US" dirty="0" smtClean="0"/>
              <a:t>( "E"); </a:t>
            </a:r>
          </a:p>
          <a:p>
            <a:pPr algn="l" rtl="0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ts</a:t>
            </a:r>
            <a:r>
              <a:rPr lang="en-US" dirty="0" smtClean="0"/>
              <a:t>);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А В </a:t>
            </a:r>
            <a:r>
              <a:rPr lang="en-US" i="1" dirty="0" smtClean="0">
                <a:solidFill>
                  <a:srgbClr val="00B050"/>
                </a:solidFill>
              </a:rPr>
              <a:t>C</a:t>
            </a:r>
            <a:r>
              <a:rPr lang="uk-UA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D</a:t>
            </a:r>
            <a:r>
              <a:rPr lang="uk-UA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Е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endParaRPr lang="en-US" dirty="0" smtClean="0"/>
          </a:p>
          <a:p>
            <a:pPr algn="l" rtl="0"/>
            <a:r>
              <a:rPr lang="en-US" dirty="0" err="1" smtClean="0"/>
              <a:t>Systern.out.println</a:t>
            </a:r>
            <a:r>
              <a:rPr lang="en-US" dirty="0" smtClean="0"/>
              <a:t>(</a:t>
            </a:r>
            <a:r>
              <a:rPr lang="en-US" dirty="0" err="1" smtClean="0"/>
              <a:t>ts.</a:t>
            </a:r>
            <a:r>
              <a:rPr lang="en-US" b="1" dirty="0" err="1" smtClean="0">
                <a:solidFill>
                  <a:srgbClr val="FF0000"/>
                </a:solidFill>
              </a:rPr>
              <a:t>subSet</a:t>
            </a:r>
            <a:r>
              <a:rPr lang="en-US" dirty="0" smtClean="0"/>
              <a:t>(</a:t>
            </a:r>
            <a:r>
              <a:rPr lang="ru-RU" dirty="0" smtClean="0"/>
              <a:t>"</a:t>
            </a:r>
            <a:r>
              <a:rPr lang="en-US" dirty="0" smtClean="0"/>
              <a:t>B</a:t>
            </a:r>
            <a:r>
              <a:rPr lang="ru-RU" dirty="0" smtClean="0"/>
              <a:t>","</a:t>
            </a:r>
            <a:r>
              <a:rPr lang="en-US" dirty="0" smtClean="0"/>
              <a:t>D</a:t>
            </a:r>
            <a:r>
              <a:rPr lang="ru-RU" dirty="0" smtClean="0"/>
              <a:t>"</a:t>
            </a:r>
            <a:r>
              <a:rPr lang="en-US" dirty="0" smtClean="0"/>
              <a:t>));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ru-RU" i="1" dirty="0" smtClean="0">
                <a:solidFill>
                  <a:srgbClr val="00B050"/>
                </a:solidFill>
              </a:rPr>
              <a:t> В</a:t>
            </a:r>
            <a:r>
              <a:rPr lang="uk-UA" i="1" dirty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C</a:t>
            </a:r>
          </a:p>
          <a:p>
            <a:pPr algn="l" rtl="0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ts.</a:t>
            </a:r>
            <a:r>
              <a:rPr lang="en-US" b="1" dirty="0" err="1" smtClean="0">
                <a:solidFill>
                  <a:srgbClr val="FF0000"/>
                </a:solidFill>
              </a:rPr>
              <a:t>ceiling</a:t>
            </a:r>
            <a:r>
              <a:rPr lang="en-US" dirty="0"/>
              <a:t>( "C</a:t>
            </a:r>
            <a:r>
              <a:rPr lang="en-US" dirty="0" smtClean="0"/>
              <a:t>"));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C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20072" y="2996952"/>
            <a:ext cx="39604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ru-RU" sz="2000" b="1" i="1" dirty="0" err="1" smtClean="0">
                <a:solidFill>
                  <a:srgbClr val="FF0000"/>
                </a:solidFill>
              </a:rPr>
              <a:t>subSet</a:t>
            </a:r>
            <a:r>
              <a:rPr lang="ru-RU" sz="2000" b="1" i="1" dirty="0" smtClean="0">
                <a:solidFill>
                  <a:srgbClr val="FF0000"/>
                </a:solidFill>
              </a:rPr>
              <a:t>() </a:t>
            </a:r>
            <a:r>
              <a:rPr lang="ru-RU" sz="2000" dirty="0" smtClean="0"/>
              <a:t>для отримання </a:t>
            </a:r>
            <a:endParaRPr lang="en-US" sz="2000" dirty="0" smtClean="0"/>
          </a:p>
          <a:p>
            <a:pPr algn="l" rtl="0"/>
            <a:r>
              <a:rPr lang="ru-RU" sz="2000" dirty="0" smtClean="0"/>
              <a:t>підмножини </a:t>
            </a:r>
            <a:r>
              <a:rPr lang="ru-RU" sz="2000" i="1" dirty="0" err="1" smtClean="0"/>
              <a:t>ts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містить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елементи</a:t>
            </a:r>
            <a:r>
              <a:rPr lang="ru-RU" sz="2000" dirty="0" smtClean="0"/>
              <a:t> </a:t>
            </a:r>
            <a:r>
              <a:rPr lang="ru-RU" sz="2000" dirty="0" err="1" smtClean="0"/>
              <a:t>між</a:t>
            </a:r>
            <a:r>
              <a:rPr lang="ru-RU" sz="2000" dirty="0" smtClean="0"/>
              <a:t> </a:t>
            </a:r>
            <a:r>
              <a:rPr lang="en-US" sz="2000" i="1" dirty="0" smtClean="0"/>
              <a:t>B</a:t>
            </a:r>
            <a:r>
              <a:rPr lang="en-US" sz="2000" dirty="0" smtClean="0"/>
              <a:t> </a:t>
            </a:r>
            <a:r>
              <a:rPr lang="ru-RU" sz="2000" dirty="0" smtClean="0"/>
              <a:t>(</a:t>
            </a:r>
            <a:r>
              <a:rPr lang="ru-RU" sz="2000" dirty="0" err="1" smtClean="0"/>
              <a:t>Включно</a:t>
            </a:r>
            <a:r>
              <a:rPr lang="ru-RU" sz="2000" dirty="0" smtClean="0"/>
              <a:t>) та </a:t>
            </a:r>
            <a:r>
              <a:rPr lang="en-US" sz="2000" i="1" dirty="0" smtClean="0"/>
              <a:t>D</a:t>
            </a:r>
            <a:r>
              <a:rPr lang="ru-RU" sz="2000" dirty="0" smtClean="0"/>
              <a:t> (Виключно). </a:t>
            </a:r>
          </a:p>
          <a:p>
            <a:pPr algn="l" rtl="0"/>
            <a:endParaRPr lang="en-US" sz="2000" dirty="0" smtClean="0"/>
          </a:p>
          <a:p>
            <a:pPr algn="l" rtl="0"/>
            <a:r>
              <a:rPr lang="en-US" sz="2000" b="1" i="1" dirty="0" smtClean="0"/>
              <a:t>T</a:t>
            </a:r>
            <a:r>
              <a:rPr lang="ru-RU" sz="2000" b="1" i="1" dirty="0" smtClean="0"/>
              <a:t> </a:t>
            </a:r>
            <a:r>
              <a:rPr lang="en-US" sz="2000" b="1" i="1" dirty="0" smtClean="0">
                <a:solidFill>
                  <a:srgbClr val="FF0000"/>
                </a:solidFill>
              </a:rPr>
              <a:t>ceiling(T </a:t>
            </a:r>
            <a:r>
              <a:rPr lang="en-US" sz="2000" b="1" i="1" dirty="0" err="1">
                <a:solidFill>
                  <a:srgbClr val="FF0000"/>
                </a:solidFill>
              </a:rPr>
              <a:t>obj</a:t>
            </a:r>
            <a:r>
              <a:rPr lang="en-US" sz="2000" b="1" i="1" dirty="0">
                <a:solidFill>
                  <a:srgbClr val="FF0000"/>
                </a:solidFill>
              </a:rPr>
              <a:t>) </a:t>
            </a:r>
            <a:r>
              <a:rPr lang="ru-RU" sz="2000" dirty="0" smtClean="0"/>
              <a:t>шукає </a:t>
            </a:r>
            <a:r>
              <a:rPr lang="ru-RU" sz="2000" dirty="0"/>
              <a:t>в </a:t>
            </a:r>
            <a:r>
              <a:rPr lang="ru-RU" sz="2000" dirty="0" smtClean="0"/>
              <a:t>наборі </a:t>
            </a:r>
            <a:r>
              <a:rPr lang="ru-RU" sz="2000" dirty="0"/>
              <a:t>найменший елемент </a:t>
            </a:r>
            <a:r>
              <a:rPr lang="ru-RU" sz="2000" b="1" i="1" dirty="0"/>
              <a:t>е</a:t>
            </a:r>
            <a:r>
              <a:rPr lang="ru-RU" sz="2000" dirty="0"/>
              <a:t>, для </a:t>
            </a:r>
            <a:r>
              <a:rPr lang="ru-RU" sz="2000" dirty="0" err="1" smtClean="0"/>
              <a:t>якого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дійсно</a:t>
            </a:r>
            <a:r>
              <a:rPr lang="ru-RU" sz="2000" dirty="0" smtClean="0"/>
              <a:t> </a:t>
            </a:r>
            <a:r>
              <a:rPr lang="ru-RU" sz="2000" b="1" i="1" dirty="0" smtClean="0"/>
              <a:t>е </a:t>
            </a:r>
            <a:r>
              <a:rPr lang="ru-RU" sz="2000" b="1" i="1" dirty="0"/>
              <a:t>&gt; = </a:t>
            </a:r>
            <a:r>
              <a:rPr lang="ru-RU" sz="2000" b="1" i="1" dirty="0" err="1"/>
              <a:t>obj</a:t>
            </a:r>
            <a:r>
              <a:rPr lang="ru-RU" sz="2000" dirty="0"/>
              <a:t>. </a:t>
            </a:r>
            <a:r>
              <a:rPr lang="ru-RU" sz="2000" dirty="0" smtClean="0"/>
              <a:t> </a:t>
            </a: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/>
              <a:t>такий елемент знайдений, він </a:t>
            </a:r>
            <a:r>
              <a:rPr lang="ru-RU" sz="2000" dirty="0" smtClean="0"/>
              <a:t>повертається</a:t>
            </a:r>
            <a:r>
              <a:rPr lang="ru-RU" sz="2000" dirty="0"/>
              <a:t>. В іншому </a:t>
            </a:r>
            <a:r>
              <a:rPr lang="ru-RU" sz="2000" dirty="0" err="1"/>
              <a:t>випадку</a:t>
            </a:r>
            <a:r>
              <a:rPr lang="ru-RU" sz="2000" dirty="0"/>
              <a:t> </a:t>
            </a:r>
            <a:r>
              <a:rPr lang="ru-RU" sz="2000" dirty="0" err="1" smtClean="0"/>
              <a:t>повертається</a:t>
            </a:r>
            <a:r>
              <a:rPr lang="ru-RU" sz="2000" dirty="0" smtClean="0"/>
              <a:t> </a:t>
            </a:r>
            <a:r>
              <a:rPr lang="ru-RU" sz="2000" i="1" dirty="0" err="1" smtClean="0"/>
              <a:t>null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865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7679" y="0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400" b="1" dirty="0" smtClean="0"/>
              <a:t> Робота з картами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461665"/>
            <a:ext cx="821533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ru-RU" sz="2000" b="1" dirty="0" smtClean="0"/>
              <a:t>Карта</a:t>
            </a:r>
            <a:r>
              <a:rPr lang="ru-RU" sz="2000" dirty="0" smtClean="0"/>
              <a:t> - це об'єкт, який зберігає асоціацію між ключами і значеннями, або пари "ключ - значення". </a:t>
            </a:r>
          </a:p>
          <a:p>
            <a:pPr algn="l" rtl="0"/>
            <a:endParaRPr lang="ru-RU" sz="900" dirty="0" smtClean="0"/>
          </a:p>
          <a:p>
            <a:pPr algn="l" rtl="0"/>
            <a:r>
              <a:rPr lang="ru-RU" sz="2000" dirty="0" smtClean="0"/>
              <a:t>По заданому ключу можна знайти його значення. </a:t>
            </a:r>
          </a:p>
          <a:p>
            <a:pPr algn="l" rtl="0"/>
            <a:endParaRPr lang="ru-RU" sz="900" dirty="0" smtClean="0"/>
          </a:p>
          <a:p>
            <a:pPr algn="ctr" rtl="0"/>
            <a:r>
              <a:rPr lang="ru-RU" sz="2000" i="1" dirty="0" smtClean="0"/>
              <a:t>І</a:t>
            </a:r>
            <a:r>
              <a:rPr lang="ru-RU" sz="2000" b="1" i="1" dirty="0" smtClean="0"/>
              <a:t> ключі</a:t>
            </a:r>
            <a:r>
              <a:rPr lang="ru-RU" sz="2000" i="1" dirty="0" smtClean="0"/>
              <a:t>, і</a:t>
            </a:r>
            <a:r>
              <a:rPr lang="ru-RU" sz="2000" b="1" i="1" dirty="0" smtClean="0"/>
              <a:t> значення </a:t>
            </a:r>
            <a:r>
              <a:rPr lang="ru-RU" sz="2000" i="1" dirty="0" smtClean="0"/>
              <a:t>є</a:t>
            </a:r>
            <a:r>
              <a:rPr lang="ru-RU" sz="2000" b="1" i="1" dirty="0" smtClean="0"/>
              <a:t> об'єктами. </a:t>
            </a:r>
            <a:endParaRPr lang="ru-RU" sz="2000" b="1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2062102"/>
            <a:ext cx="8784976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ru-RU" sz="2000" i="1" dirty="0" smtClean="0"/>
              <a:t>- Не 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проходити</a:t>
            </a:r>
            <a:r>
              <a:rPr lang="ru-RU" sz="2000" dirty="0" smtClean="0"/>
              <a:t> у циклі по карті, використовуючи форму «</a:t>
            </a:r>
            <a:r>
              <a:rPr lang="ru-RU" sz="2000" dirty="0" err="1" smtClean="0"/>
              <a:t>for-each</a:t>
            </a:r>
            <a:r>
              <a:rPr lang="ru-RU" sz="2000" dirty="0" smtClean="0"/>
              <a:t>» циклу </a:t>
            </a:r>
            <a:r>
              <a:rPr lang="ru-RU" sz="2000" dirty="0" err="1" smtClean="0"/>
              <a:t>for</a:t>
            </a:r>
            <a:r>
              <a:rPr lang="ru-RU" sz="2000" dirty="0" smtClean="0"/>
              <a:t>.</a:t>
            </a:r>
          </a:p>
          <a:p>
            <a:pPr algn="l" rtl="0"/>
            <a:endParaRPr lang="ru-RU" sz="900" dirty="0" smtClean="0"/>
          </a:p>
          <a:p>
            <a:pPr algn="l" rtl="0"/>
            <a:r>
              <a:rPr lang="ru-RU" sz="2000" i="1" dirty="0" smtClean="0"/>
              <a:t>- Не 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отримати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ітератор</a:t>
            </a:r>
            <a:r>
              <a:rPr lang="ru-RU" sz="2000" dirty="0" smtClean="0"/>
              <a:t> </a:t>
            </a:r>
            <a:r>
              <a:rPr lang="ru-RU" sz="2000" dirty="0" smtClean="0"/>
              <a:t>карти. </a:t>
            </a:r>
          </a:p>
          <a:p>
            <a:pPr algn="l" rtl="0"/>
            <a:endParaRPr lang="ru-RU" sz="900" dirty="0" smtClean="0"/>
          </a:p>
          <a:p>
            <a:pPr algn="l" rtl="0"/>
            <a:r>
              <a:rPr lang="ru-RU" sz="2000" dirty="0" smtClean="0"/>
              <a:t>+ </a:t>
            </a:r>
            <a:r>
              <a:rPr lang="ru-RU" sz="2000" dirty="0" err="1" smtClean="0"/>
              <a:t>Однак</a:t>
            </a:r>
            <a:r>
              <a:rPr lang="ru-RU" sz="2000" dirty="0" smtClean="0"/>
              <a:t>, </a:t>
            </a:r>
            <a:r>
              <a:rPr lang="ru-RU" sz="2000" i="1" dirty="0" err="1" smtClean="0"/>
              <a:t>можливо</a:t>
            </a:r>
            <a:r>
              <a:rPr lang="ru-RU" sz="2000" dirty="0" smtClean="0"/>
              <a:t> отримати уявлення </a:t>
            </a:r>
            <a:r>
              <a:rPr lang="ru-RU" sz="2000" dirty="0" err="1" smtClean="0"/>
              <a:t>карти</a:t>
            </a:r>
            <a:r>
              <a:rPr lang="ru-RU" sz="2000" dirty="0" smtClean="0"/>
              <a:t> у вигляді колекції, яке допускає використання і циклу, і ітераторів. </a:t>
            </a:r>
          </a:p>
          <a:p>
            <a:pPr algn="ctr" rtl="0"/>
            <a:r>
              <a:rPr lang="ru-RU" sz="2000" b="1" dirty="0" err="1" smtClean="0">
                <a:solidFill>
                  <a:srgbClr val="FF0000"/>
                </a:solidFill>
              </a:rPr>
              <a:t>interface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</a:rPr>
              <a:t>Мар</a:t>
            </a:r>
            <a:r>
              <a:rPr lang="ru-RU" sz="2800" b="1" dirty="0" smtClean="0">
                <a:solidFill>
                  <a:srgbClr val="FF0000"/>
                </a:solidFill>
              </a:rPr>
              <a:t>&lt;К, V&gt; </a:t>
            </a:r>
            <a:endParaRPr lang="ru-RU" sz="900" b="1" dirty="0" smtClean="0">
              <a:solidFill>
                <a:srgbClr val="FF0000"/>
              </a:solidFill>
            </a:endParaRPr>
          </a:p>
          <a:p>
            <a:pPr algn="ctr" rtl="0"/>
            <a:r>
              <a:rPr lang="ru-RU" sz="2000" dirty="0" smtClean="0"/>
              <a:t>тут </a:t>
            </a:r>
            <a:r>
              <a:rPr lang="ru-RU" sz="2000" b="1" dirty="0" smtClean="0"/>
              <a:t>К </a:t>
            </a:r>
            <a:r>
              <a:rPr lang="ru-RU" sz="2000" dirty="0" smtClean="0"/>
              <a:t>- вказує тип ключів, а </a:t>
            </a:r>
            <a:r>
              <a:rPr lang="ru-RU" sz="2000" b="1" dirty="0" smtClean="0"/>
              <a:t>V</a:t>
            </a:r>
            <a:r>
              <a:rPr lang="ru-RU" sz="2000" dirty="0" smtClean="0"/>
              <a:t> - тип </a:t>
            </a:r>
            <a:r>
              <a:rPr lang="ru-RU" sz="2000" dirty="0" err="1" smtClean="0"/>
              <a:t>збережених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даних</a:t>
            </a:r>
            <a:endParaRPr lang="en-US" sz="2000" dirty="0" smtClean="0"/>
          </a:p>
          <a:p>
            <a:pPr algn="l" rtl="0"/>
            <a:endParaRPr lang="ru-RU" sz="900" dirty="0" smtClean="0"/>
          </a:p>
          <a:p>
            <a:pPr algn="ctr" rtl="0"/>
            <a:r>
              <a:rPr lang="en-US" sz="2000" b="1" dirty="0" smtClean="0">
                <a:solidFill>
                  <a:srgbClr val="FF0000"/>
                </a:solidFill>
              </a:rPr>
              <a:t>interface </a:t>
            </a:r>
            <a:r>
              <a:rPr lang="en-US" sz="2800" b="1" dirty="0" err="1" smtClean="0">
                <a:solidFill>
                  <a:srgbClr val="FF0000"/>
                </a:solidFill>
              </a:rPr>
              <a:t>Map.Entry</a:t>
            </a:r>
            <a:r>
              <a:rPr lang="en-US" sz="2800" b="1" dirty="0" smtClean="0">
                <a:solidFill>
                  <a:srgbClr val="FF0000"/>
                </a:solidFill>
              </a:rPr>
              <a:t>&lt;K, V&gt;</a:t>
            </a:r>
            <a:r>
              <a:rPr lang="en-US" sz="1050" b="1" dirty="0" smtClean="0">
                <a:solidFill>
                  <a:srgbClr val="FF0000"/>
                </a:solidFill>
              </a:rPr>
              <a:t> </a:t>
            </a:r>
            <a:endParaRPr lang="ru-RU" sz="900" b="1" dirty="0" smtClean="0">
              <a:solidFill>
                <a:srgbClr val="FF0000"/>
              </a:solidFill>
            </a:endParaRPr>
          </a:p>
          <a:p>
            <a:pPr algn="ctr" rtl="0"/>
            <a:r>
              <a:rPr lang="ru-RU" sz="2000" dirty="0" smtClean="0"/>
              <a:t>Дозволяє працювати з елементом карти.</a:t>
            </a:r>
          </a:p>
          <a:p>
            <a:pPr algn="ctr" rtl="0"/>
            <a:endParaRPr lang="en-US" sz="900" dirty="0" smtClean="0"/>
          </a:p>
          <a:p>
            <a:pPr algn="ctr" rtl="0"/>
            <a:r>
              <a:rPr lang="en-US" sz="2000" b="1" dirty="0" smtClean="0">
                <a:solidFill>
                  <a:srgbClr val="FF0000"/>
                </a:solidFill>
              </a:rPr>
              <a:t>interface </a:t>
            </a:r>
            <a:r>
              <a:rPr lang="en-US" sz="2800" b="1" dirty="0" smtClean="0">
                <a:solidFill>
                  <a:srgbClr val="FF0000"/>
                </a:solidFill>
              </a:rPr>
              <a:t>Sorted</a:t>
            </a:r>
            <a:r>
              <a:rPr lang="ru-RU" sz="2800" b="1" dirty="0" smtClean="0">
                <a:solidFill>
                  <a:srgbClr val="FF0000"/>
                </a:solidFill>
              </a:rPr>
              <a:t>М</a:t>
            </a:r>
            <a:r>
              <a:rPr lang="en-US" sz="2800" b="1" dirty="0" err="1" smtClean="0">
                <a:solidFill>
                  <a:srgbClr val="FF0000"/>
                </a:solidFill>
              </a:rPr>
              <a:t>ap</a:t>
            </a:r>
            <a:r>
              <a:rPr lang="en-US" sz="2800" b="1" dirty="0" smtClean="0">
                <a:solidFill>
                  <a:srgbClr val="FF0000"/>
                </a:solidFill>
              </a:rPr>
              <a:t>&lt;K, V&gt; </a:t>
            </a:r>
            <a:endParaRPr lang="en-US" sz="900" b="1" dirty="0" smtClean="0">
              <a:solidFill>
                <a:srgbClr val="FF0000"/>
              </a:solidFill>
            </a:endParaRPr>
          </a:p>
          <a:p>
            <a:pPr algn="ctr" rtl="0"/>
            <a:r>
              <a:rPr lang="ru-RU" sz="2000" dirty="0" smtClean="0"/>
              <a:t>Елементи розміщуються в порядку зростання значень ключів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439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24082"/>
            <a:ext cx="8568952" cy="6571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Методи, визначені в </a:t>
            </a:r>
            <a:r>
              <a:rPr lang="ru-RU" sz="2800" b="1" dirty="0" err="1" smtClean="0"/>
              <a:t>інтерфейсі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Мар</a:t>
            </a:r>
            <a:endParaRPr lang="en-US" sz="2000" b="1" i="1" dirty="0" smtClean="0"/>
          </a:p>
          <a:p>
            <a:pPr>
              <a:spcBef>
                <a:spcPts val="600"/>
              </a:spcBef>
            </a:pPr>
            <a:r>
              <a:rPr lang="en-US" sz="2000" b="1" i="1" dirty="0" smtClean="0"/>
              <a:t>void </a:t>
            </a:r>
            <a:r>
              <a:rPr lang="en-US" sz="2400" b="1" i="1" dirty="0" smtClean="0">
                <a:solidFill>
                  <a:srgbClr val="FF0000"/>
                </a:solidFill>
              </a:rPr>
              <a:t>clear()</a:t>
            </a:r>
            <a:r>
              <a:rPr lang="ru-RU" sz="2000" b="1" i="1" dirty="0" smtClean="0"/>
              <a:t> - </a:t>
            </a:r>
            <a:r>
              <a:rPr lang="ru-RU" sz="2000" dirty="0" err="1"/>
              <a:t>в</a:t>
            </a:r>
            <a:r>
              <a:rPr lang="ru-RU" sz="2000" dirty="0" err="1" smtClean="0"/>
              <a:t>идаляє</a:t>
            </a:r>
            <a:r>
              <a:rPr lang="ru-RU" sz="2000" dirty="0" smtClean="0"/>
              <a:t> </a:t>
            </a:r>
            <a:r>
              <a:rPr lang="ru-RU" sz="2000" dirty="0" err="1"/>
              <a:t>у</a:t>
            </a:r>
            <a:r>
              <a:rPr lang="ru-RU" sz="2000" dirty="0" err="1" smtClean="0"/>
              <a:t>сі</a:t>
            </a:r>
            <a:r>
              <a:rPr lang="ru-RU" sz="2000" dirty="0" smtClean="0"/>
              <a:t> пари "ключ-значення" </a:t>
            </a:r>
            <a:r>
              <a:rPr lang="ru-RU" sz="2000" dirty="0" err="1"/>
              <a:t>і</a:t>
            </a:r>
            <a:r>
              <a:rPr lang="ru-RU" sz="2000" dirty="0" err="1" smtClean="0"/>
              <a:t>з</a:t>
            </a:r>
            <a:r>
              <a:rPr lang="ru-RU" sz="2000" dirty="0" smtClean="0"/>
              <a:t> </a:t>
            </a:r>
            <a:r>
              <a:rPr lang="ru-RU" sz="2000" dirty="0" err="1" smtClean="0"/>
              <a:t>карти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викликається</a:t>
            </a:r>
            <a:r>
              <a:rPr lang="ru-RU" sz="2000" dirty="0" smtClean="0"/>
              <a:t>. 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en-US" sz="2000" b="1" i="1" dirty="0" smtClean="0"/>
              <a:t>v</a:t>
            </a:r>
            <a:r>
              <a:rPr lang="ru-RU" sz="2000" b="1" i="1" dirty="0" smtClean="0"/>
              <a:t> </a:t>
            </a:r>
            <a:r>
              <a:rPr lang="en-US" sz="2000" b="1" i="1" dirty="0" smtClean="0"/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get(</a:t>
            </a:r>
            <a:r>
              <a:rPr lang="en-US" sz="2000" b="1" i="1" dirty="0" smtClean="0"/>
              <a:t>Object k</a:t>
            </a:r>
            <a:r>
              <a:rPr lang="en-US" sz="2400" b="1" i="1" dirty="0" smtClean="0">
                <a:solidFill>
                  <a:srgbClr val="FF0000"/>
                </a:solidFill>
              </a:rPr>
              <a:t>)</a:t>
            </a:r>
            <a:r>
              <a:rPr lang="en-US" sz="2000" b="1" i="1" dirty="0" smtClean="0"/>
              <a:t> </a:t>
            </a:r>
            <a:r>
              <a:rPr lang="ru-RU" sz="2000" b="1" i="1" dirty="0" smtClean="0"/>
              <a:t>- </a:t>
            </a:r>
            <a:r>
              <a:rPr lang="ru-RU" sz="2000" dirty="0" err="1"/>
              <a:t>п</a:t>
            </a:r>
            <a:r>
              <a:rPr lang="ru-RU" sz="2000" dirty="0" err="1" smtClean="0"/>
              <a:t>овертає</a:t>
            </a:r>
            <a:r>
              <a:rPr lang="ru-RU" sz="2000" dirty="0" smtClean="0"/>
              <a:t> значення, асоційоване з ключем </a:t>
            </a:r>
            <a:r>
              <a:rPr lang="ru-RU" sz="2000" i="1" dirty="0" smtClean="0"/>
              <a:t>k</a:t>
            </a:r>
            <a:r>
              <a:rPr lang="ru-RU" sz="2000" dirty="0" smtClean="0"/>
              <a:t>. </a:t>
            </a:r>
            <a:r>
              <a:rPr lang="ru-RU" sz="2000" dirty="0" err="1" smtClean="0"/>
              <a:t>Повертає</a:t>
            </a:r>
            <a:r>
              <a:rPr lang="ru-RU" sz="2000" dirty="0" smtClean="0"/>
              <a:t> </a:t>
            </a:r>
          </a:p>
          <a:p>
            <a:pPr>
              <a:spcBef>
                <a:spcPts val="600"/>
              </a:spcBef>
            </a:pPr>
            <a:r>
              <a:rPr lang="ru-RU" sz="2000" i="1" dirty="0" err="1" smtClean="0"/>
              <a:t>null</a:t>
            </a:r>
            <a:r>
              <a:rPr lang="ru-RU" sz="2000" dirty="0" smtClean="0"/>
              <a:t>, </a:t>
            </a:r>
            <a:r>
              <a:rPr lang="ru-RU" sz="2000" dirty="0" err="1" smtClean="0"/>
              <a:t>якщо</a:t>
            </a:r>
            <a:r>
              <a:rPr lang="ru-RU" sz="2000" dirty="0" smtClean="0"/>
              <a:t> ключ не знайдений. </a:t>
            </a:r>
          </a:p>
          <a:p>
            <a:pPr algn="l" rtl="0">
              <a:spcBef>
                <a:spcPts val="600"/>
              </a:spcBef>
            </a:pPr>
            <a:r>
              <a:rPr lang="ru-RU" sz="2000" b="1" i="1" dirty="0" smtClean="0"/>
              <a:t>v </a:t>
            </a:r>
            <a:r>
              <a:rPr lang="ru-RU" sz="2400" b="1" i="1" dirty="0" smtClean="0">
                <a:solidFill>
                  <a:srgbClr val="FF0000"/>
                </a:solidFill>
              </a:rPr>
              <a:t> </a:t>
            </a:r>
            <a:r>
              <a:rPr lang="ru-RU" sz="2400" b="1" i="1" dirty="0" err="1" smtClean="0">
                <a:solidFill>
                  <a:srgbClr val="FF0000"/>
                </a:solidFill>
              </a:rPr>
              <a:t>pіt</a:t>
            </a:r>
            <a:r>
              <a:rPr lang="ru-RU" sz="2400" b="1" i="1" dirty="0" smtClean="0">
                <a:solidFill>
                  <a:srgbClr val="FF0000"/>
                </a:solidFill>
              </a:rPr>
              <a:t>(</a:t>
            </a:r>
            <a:r>
              <a:rPr lang="ru-RU" sz="2000" b="1" i="1" dirty="0" smtClean="0"/>
              <a:t>К k, V v</a:t>
            </a:r>
            <a:r>
              <a:rPr lang="ru-RU" sz="2400" b="1" i="1" dirty="0" smtClean="0">
                <a:solidFill>
                  <a:srgbClr val="FF0000"/>
                </a:solidFill>
              </a:rPr>
              <a:t>)</a:t>
            </a:r>
            <a:r>
              <a:rPr lang="ru-RU" sz="2000" b="1" i="1" dirty="0" smtClean="0"/>
              <a:t> - </a:t>
            </a:r>
            <a:r>
              <a:rPr lang="ru-RU" sz="2000" dirty="0" err="1" smtClean="0"/>
              <a:t>поміщає</a:t>
            </a:r>
            <a:r>
              <a:rPr lang="ru-RU" sz="2000" dirty="0" smtClean="0"/>
              <a:t> елемент в карту, </a:t>
            </a:r>
            <a:r>
              <a:rPr lang="ru-RU" sz="2000" dirty="0" err="1" smtClean="0"/>
              <a:t>переписуючи</a:t>
            </a:r>
            <a:r>
              <a:rPr lang="ru-RU" sz="2000" dirty="0" smtClean="0"/>
              <a:t> будь-яке попереднє значення, асоційоване з ключем. </a:t>
            </a:r>
            <a:r>
              <a:rPr lang="ru-RU" sz="2000" b="1" dirty="0" smtClean="0"/>
              <a:t>Ключ</a:t>
            </a:r>
            <a:r>
              <a:rPr lang="ru-RU" sz="2000" dirty="0" smtClean="0"/>
              <a:t> і </a:t>
            </a:r>
            <a:r>
              <a:rPr lang="ru-RU" sz="2000" b="1" dirty="0" smtClean="0"/>
              <a:t>значення</a:t>
            </a:r>
            <a:r>
              <a:rPr lang="ru-RU" sz="2000" dirty="0" smtClean="0"/>
              <a:t> - це </a:t>
            </a:r>
            <a:r>
              <a:rPr lang="ru-RU" sz="2000" b="1" dirty="0" smtClean="0"/>
              <a:t>k</a:t>
            </a:r>
            <a:r>
              <a:rPr lang="ru-RU" sz="2000" dirty="0" smtClean="0"/>
              <a:t> та </a:t>
            </a:r>
            <a:r>
              <a:rPr lang="ru-RU" sz="2000" b="1" dirty="0" smtClean="0"/>
              <a:t>v </a:t>
            </a:r>
            <a:r>
              <a:rPr lang="ru-RU" sz="2000" dirty="0" err="1" smtClean="0"/>
              <a:t>відповідно</a:t>
            </a:r>
            <a:r>
              <a:rPr lang="ru-RU" sz="2000" dirty="0" smtClean="0"/>
              <a:t>. </a:t>
            </a:r>
            <a:r>
              <a:rPr lang="ru-RU" sz="2000" dirty="0" err="1" smtClean="0"/>
              <a:t>Повертає</a:t>
            </a:r>
            <a:r>
              <a:rPr lang="ru-RU" sz="2000" dirty="0" smtClean="0"/>
              <a:t> </a:t>
            </a:r>
            <a:r>
              <a:rPr lang="en-US" sz="2000" dirty="0" smtClean="0"/>
              <a:t>n</a:t>
            </a:r>
            <a:r>
              <a:rPr lang="ru-RU" sz="2000" i="1" dirty="0" err="1" smtClean="0"/>
              <a:t>ull</a:t>
            </a:r>
            <a:r>
              <a:rPr lang="ru-RU" sz="2000" dirty="0" smtClean="0"/>
              <a:t>, </a:t>
            </a:r>
            <a:r>
              <a:rPr lang="ru-RU" sz="2000" dirty="0" err="1" smtClean="0"/>
              <a:t>якщо</a:t>
            </a:r>
            <a:r>
              <a:rPr lang="ru-RU" sz="2000" dirty="0" smtClean="0"/>
              <a:t> ключ </a:t>
            </a:r>
            <a:r>
              <a:rPr lang="ru-RU" sz="2000" dirty="0" err="1" smtClean="0"/>
              <a:t>раніше</a:t>
            </a:r>
            <a:r>
              <a:rPr lang="ru-RU" sz="2000" dirty="0" smtClean="0"/>
              <a:t> не </a:t>
            </a:r>
            <a:r>
              <a:rPr lang="ru-RU" sz="2000" dirty="0" err="1" smtClean="0"/>
              <a:t>існував</a:t>
            </a:r>
            <a:r>
              <a:rPr lang="ru-RU" sz="2000" dirty="0" smtClean="0"/>
              <a:t>. В іншому випадку повертається попереднє значення, пов'язане з ключем. </a:t>
            </a:r>
          </a:p>
          <a:p>
            <a:pPr algn="l" rtl="0">
              <a:spcBef>
                <a:spcPts val="600"/>
              </a:spcBef>
            </a:pPr>
            <a:r>
              <a:rPr lang="en-US" sz="2000" b="1" i="1" dirty="0" err="1" smtClean="0"/>
              <a:t>boolean</a:t>
            </a:r>
            <a:r>
              <a:rPr lang="en-US" sz="2000" b="1" i="1" dirty="0" smtClean="0"/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isEmpty</a:t>
            </a:r>
            <a:r>
              <a:rPr lang="en-US" sz="2400" b="1" i="1" dirty="0" smtClean="0">
                <a:solidFill>
                  <a:srgbClr val="FF0000"/>
                </a:solidFill>
              </a:rPr>
              <a:t>()</a:t>
            </a:r>
            <a:r>
              <a:rPr lang="en-US" sz="2000" b="1" i="1" dirty="0" smtClean="0"/>
              <a:t> </a:t>
            </a:r>
            <a:r>
              <a:rPr lang="ru-RU" sz="2000" b="1" i="1" dirty="0" smtClean="0"/>
              <a:t>- </a:t>
            </a:r>
            <a:r>
              <a:rPr lang="ru-RU" sz="2000" dirty="0" smtClean="0"/>
              <a:t>повертає </a:t>
            </a:r>
            <a:r>
              <a:rPr lang="ru-RU" sz="2000" i="1" dirty="0" err="1" smtClean="0"/>
              <a:t>true</a:t>
            </a:r>
            <a:r>
              <a:rPr lang="ru-RU" sz="2000" dirty="0" smtClean="0"/>
              <a:t>, </a:t>
            </a: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викликана</a:t>
            </a:r>
            <a:r>
              <a:rPr lang="ru-RU" sz="2000" dirty="0" smtClean="0"/>
              <a:t> карта порожня. В </a:t>
            </a:r>
            <a:r>
              <a:rPr lang="ru-RU" sz="2000" dirty="0" err="1" smtClean="0"/>
              <a:t>іншому</a:t>
            </a:r>
            <a:r>
              <a:rPr lang="ru-RU" sz="2000" dirty="0" smtClean="0"/>
              <a:t> випадку повертає </a:t>
            </a:r>
            <a:r>
              <a:rPr lang="ru-RU" sz="2000" i="1" dirty="0" err="1" smtClean="0"/>
              <a:t>false</a:t>
            </a:r>
            <a:r>
              <a:rPr lang="ru-RU" sz="2000" dirty="0" smtClean="0"/>
              <a:t>. </a:t>
            </a:r>
            <a:endParaRPr lang="ru-RU" sz="1050" dirty="0"/>
          </a:p>
          <a:p>
            <a:pPr algn="l" rtl="0">
              <a:spcBef>
                <a:spcPts val="600"/>
              </a:spcBef>
            </a:pPr>
            <a:r>
              <a:rPr lang="en-US" sz="2000" b="1" i="1" dirty="0" smtClean="0"/>
              <a:t>v </a:t>
            </a:r>
            <a:r>
              <a:rPr lang="en-US" sz="2400" b="1" i="1" dirty="0" smtClean="0">
                <a:solidFill>
                  <a:srgbClr val="FF0000"/>
                </a:solidFill>
              </a:rPr>
              <a:t>remove(</a:t>
            </a:r>
            <a:r>
              <a:rPr lang="en-US" sz="2000" b="1" i="1" dirty="0" smtClean="0"/>
              <a:t>Object k</a:t>
            </a:r>
            <a:r>
              <a:rPr lang="en-US" sz="2400" b="1" i="1" dirty="0" smtClean="0">
                <a:solidFill>
                  <a:srgbClr val="FF0000"/>
                </a:solidFill>
              </a:rPr>
              <a:t>)</a:t>
            </a:r>
            <a:r>
              <a:rPr lang="en-US" sz="2000" b="1" i="1" dirty="0" smtClean="0"/>
              <a:t> - </a:t>
            </a:r>
            <a:r>
              <a:rPr lang="ru-RU" sz="2000" dirty="0" err="1"/>
              <a:t>в</a:t>
            </a:r>
            <a:r>
              <a:rPr lang="ru-RU" sz="2000" dirty="0" err="1" smtClean="0"/>
              <a:t>идаляє</a:t>
            </a:r>
            <a:r>
              <a:rPr lang="ru-RU" sz="2000" dirty="0" smtClean="0"/>
              <a:t> елемент, чий ключ дорівнює </a:t>
            </a:r>
            <a:r>
              <a:rPr lang="ru-RU" sz="2000" i="1" dirty="0" smtClean="0"/>
              <a:t>k</a:t>
            </a:r>
            <a:r>
              <a:rPr lang="ru-RU" sz="2000" dirty="0" smtClean="0"/>
              <a:t>. </a:t>
            </a:r>
            <a:endParaRPr lang="en-US" sz="2000" dirty="0" smtClean="0"/>
          </a:p>
          <a:p>
            <a:pPr algn="l" rtl="0">
              <a:spcBef>
                <a:spcPts val="600"/>
              </a:spcBef>
            </a:pPr>
            <a:r>
              <a:rPr lang="en-US" sz="2000" b="1" i="1" dirty="0" err="1" smtClean="0"/>
              <a:t>int</a:t>
            </a:r>
            <a:r>
              <a:rPr lang="en-US" sz="2400" b="1" i="1" dirty="0" smtClean="0">
                <a:solidFill>
                  <a:srgbClr val="FF0000"/>
                </a:solidFill>
              </a:rPr>
              <a:t> size() </a:t>
            </a:r>
            <a:r>
              <a:rPr lang="en-US" sz="2000" b="1" i="1" dirty="0" smtClean="0"/>
              <a:t>- </a:t>
            </a:r>
            <a:r>
              <a:rPr lang="ru-RU" sz="2000" dirty="0" err="1"/>
              <a:t>п</a:t>
            </a:r>
            <a:r>
              <a:rPr lang="ru-RU" sz="2000" dirty="0" err="1" smtClean="0"/>
              <a:t>овертає</a:t>
            </a:r>
            <a:r>
              <a:rPr lang="ru-RU" sz="2000" dirty="0" smtClean="0"/>
              <a:t> число пар "ключ-значення" в карті. </a:t>
            </a:r>
            <a:endParaRPr lang="en-US" sz="2000" dirty="0" smtClean="0"/>
          </a:p>
          <a:p>
            <a:pPr algn="l" rtl="0">
              <a:spcBef>
                <a:spcPts val="600"/>
              </a:spcBef>
            </a:pPr>
            <a:r>
              <a:rPr lang="en-US" sz="2000" b="1" i="1" dirty="0" smtClean="0"/>
              <a:t>Set &lt;Map. Entry &lt;K, V&gt;&gt;</a:t>
            </a:r>
            <a:r>
              <a:rPr lang="en-US" sz="2400" b="1" i="1" dirty="0" err="1" smtClean="0">
                <a:solidFill>
                  <a:srgbClr val="FF0000"/>
                </a:solidFill>
              </a:rPr>
              <a:t>entrySet</a:t>
            </a:r>
            <a:r>
              <a:rPr lang="ru-RU" sz="2400" i="1" dirty="0" smtClean="0">
                <a:solidFill>
                  <a:srgbClr val="FF0000"/>
                </a:solidFill>
              </a:rPr>
              <a:t>() </a:t>
            </a:r>
            <a:r>
              <a:rPr lang="en-US" sz="2000" b="1" i="1" dirty="0" smtClean="0"/>
              <a:t>-</a:t>
            </a:r>
            <a:r>
              <a:rPr lang="en-US" sz="2000" i="1" dirty="0" smtClean="0"/>
              <a:t> </a:t>
            </a:r>
            <a:r>
              <a:rPr lang="ru-RU" sz="2000" dirty="0" smtClean="0"/>
              <a:t>повертає </a:t>
            </a:r>
            <a:r>
              <a:rPr lang="ru-RU" sz="2000" i="1" dirty="0" err="1" smtClean="0"/>
              <a:t>Set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містить всі значення карти. </a:t>
            </a:r>
            <a:r>
              <a:rPr lang="ru-RU" sz="2000" dirty="0" err="1" smtClean="0"/>
              <a:t>Карти</a:t>
            </a:r>
            <a:r>
              <a:rPr lang="ru-RU" sz="2000" dirty="0" smtClean="0"/>
              <a:t> </a:t>
            </a:r>
            <a:r>
              <a:rPr lang="ru-RU" sz="2000" dirty="0" err="1" smtClean="0"/>
              <a:t>самі</a:t>
            </a:r>
            <a:r>
              <a:rPr lang="ru-RU" sz="2000" dirty="0" smtClean="0"/>
              <a:t> по </a:t>
            </a:r>
            <a:r>
              <a:rPr lang="ru-RU" sz="2000" dirty="0"/>
              <a:t>собі </a:t>
            </a:r>
            <a:r>
              <a:rPr lang="ru-RU" sz="2000" dirty="0" smtClean="0">
                <a:solidFill>
                  <a:srgbClr val="FF0000"/>
                </a:solidFill>
              </a:rPr>
              <a:t>НЕ</a:t>
            </a:r>
            <a:r>
              <a:rPr lang="ru-RU" sz="2000" dirty="0" smtClean="0"/>
              <a:t> </a:t>
            </a:r>
            <a:r>
              <a:rPr lang="ru-RU" sz="2000" dirty="0"/>
              <a:t>реалізують інтерфейс </a:t>
            </a:r>
            <a:r>
              <a:rPr lang="ru-RU" sz="2000" i="1" dirty="0" err="1" smtClean="0"/>
              <a:t>Co</a:t>
            </a:r>
            <a:r>
              <a:rPr lang="en-US" sz="2000" i="1" dirty="0" err="1" smtClean="0"/>
              <a:t>ll</a:t>
            </a:r>
            <a:r>
              <a:rPr lang="ru-RU" sz="2000" i="1" dirty="0" err="1" smtClean="0"/>
              <a:t>ection</a:t>
            </a:r>
            <a:r>
              <a:rPr lang="ru-RU" sz="2000" dirty="0"/>
              <a:t>. </a:t>
            </a:r>
            <a:r>
              <a:rPr lang="ru-RU" sz="2000" dirty="0" err="1" smtClean="0"/>
              <a:t>Однак</a:t>
            </a:r>
            <a:r>
              <a:rPr lang="ru-RU" sz="2000" dirty="0" smtClean="0"/>
              <a:t>,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отримати </a:t>
            </a:r>
            <a:r>
              <a:rPr lang="ru-RU" sz="2000" dirty="0"/>
              <a:t>уявлення карт у вигляді </a:t>
            </a:r>
            <a:r>
              <a:rPr lang="ru-RU" sz="2000" dirty="0" smtClean="0"/>
              <a:t>колекцій викликавши метод </a:t>
            </a:r>
            <a:r>
              <a:rPr lang="en-US" sz="2000" b="1" i="1" dirty="0" err="1" smtClean="0"/>
              <a:t>entrySet</a:t>
            </a:r>
            <a:r>
              <a:rPr lang="ru-RU" sz="2000" i="1" dirty="0" smtClean="0"/>
              <a:t>(). </a:t>
            </a:r>
            <a:r>
              <a:rPr lang="ru-RU" sz="2000" dirty="0"/>
              <a:t>Цей метод являє карту у </a:t>
            </a:r>
            <a:r>
              <a:rPr lang="ru-RU" sz="2000" dirty="0" err="1"/>
              <a:t>вигляді</a:t>
            </a:r>
            <a:r>
              <a:rPr lang="ru-RU" sz="2000" dirty="0"/>
              <a:t> </a:t>
            </a:r>
            <a:r>
              <a:rPr lang="ru-RU" sz="2000" dirty="0" smtClean="0"/>
              <a:t>набору</a:t>
            </a:r>
          </a:p>
          <a:p>
            <a:pPr algn="l" rtl="0">
              <a:spcBef>
                <a:spcPts val="600"/>
              </a:spcBef>
            </a:pPr>
            <a:r>
              <a:rPr lang="ru-RU" sz="2000" b="1" i="1" dirty="0" smtClean="0"/>
              <a:t>та ін.</a:t>
            </a:r>
          </a:p>
        </p:txBody>
      </p:sp>
    </p:spTree>
    <p:extLst>
      <p:ext uri="{BB962C8B-B14F-4D97-AF65-F5344CB8AC3E}">
        <p14:creationId xmlns:p14="http://schemas.microsoft.com/office/powerpoint/2010/main" val="23839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11391" y="-79442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400" b="1" dirty="0" smtClean="0"/>
              <a:t> </a:t>
            </a:r>
            <a:r>
              <a:rPr lang="ru-RU" sz="2400" b="1" dirty="0" err="1" smtClean="0"/>
              <a:t>Клас</a:t>
            </a:r>
            <a:r>
              <a:rPr lang="ru-RU" sz="2400" b="1" dirty="0" smtClean="0"/>
              <a:t> </a:t>
            </a:r>
            <a:r>
              <a:rPr lang="en-US" sz="2400" b="1" dirty="0" smtClean="0"/>
              <a:t>Hash</a:t>
            </a:r>
            <a:r>
              <a:rPr lang="ru-RU" sz="2400" b="1" dirty="0" smtClean="0"/>
              <a:t>М</a:t>
            </a:r>
            <a:r>
              <a:rPr lang="en-US" sz="2400" b="1" dirty="0" err="1" smtClean="0"/>
              <a:t>ap</a:t>
            </a:r>
            <a:endParaRPr lang="ru-RU" sz="2400" b="1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242064"/>
            <a:ext cx="82153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ru-RU" b="1" dirty="0" err="1" smtClean="0">
                <a:solidFill>
                  <a:srgbClr val="FF0000"/>
                </a:solidFill>
              </a:rPr>
              <a:t>class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</a:rPr>
              <a:t>HashMap</a:t>
            </a:r>
            <a:r>
              <a:rPr lang="ru-RU" sz="2400" b="1" dirty="0" smtClean="0">
                <a:solidFill>
                  <a:srgbClr val="FF0000"/>
                </a:solidFill>
              </a:rPr>
              <a:t>&lt;K, 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ru-RU" sz="2400" b="1" dirty="0" smtClean="0">
                <a:solidFill>
                  <a:srgbClr val="FF0000"/>
                </a:solidFill>
              </a:rPr>
              <a:t>V&gt; </a:t>
            </a:r>
            <a:endParaRPr lang="ru-RU" b="1" dirty="0" smtClean="0">
              <a:solidFill>
                <a:srgbClr val="FF0000"/>
              </a:solidFill>
            </a:endParaRPr>
          </a:p>
          <a:p>
            <a:pPr algn="ctr" rtl="0"/>
            <a:r>
              <a:rPr lang="ru-RU" b="1" i="1" dirty="0" err="1" smtClean="0"/>
              <a:t>HashMap</a:t>
            </a:r>
            <a:r>
              <a:rPr lang="en-US" b="1" i="1" dirty="0" smtClean="0"/>
              <a:t> - </a:t>
            </a:r>
            <a:r>
              <a:rPr lang="ru-RU" b="1" dirty="0" smtClean="0"/>
              <a:t>використовує хеш-таблицю для зберігання карти</a:t>
            </a:r>
            <a:r>
              <a:rPr lang="ru-RU" b="1" i="1" dirty="0" smtClean="0"/>
              <a:t>.</a:t>
            </a:r>
            <a:endParaRPr lang="ru-RU" i="1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42876" y="1196752"/>
            <a:ext cx="6357950" cy="5139869"/>
          </a:xfrm>
          <a:prstGeom prst="rect">
            <a:avLst/>
          </a:prstGeom>
          <a:noFill/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 err="1" smtClean="0"/>
              <a:t>HashMap</a:t>
            </a:r>
            <a:r>
              <a:rPr lang="en-US" dirty="0" smtClean="0"/>
              <a:t>&lt;String, Double&gt; </a:t>
            </a:r>
            <a:r>
              <a:rPr lang="en-US" b="1" dirty="0" err="1" smtClean="0">
                <a:solidFill>
                  <a:srgbClr val="7030A0"/>
                </a:solidFill>
              </a:rPr>
              <a:t>hm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HashMap</a:t>
            </a:r>
            <a:r>
              <a:rPr lang="en-US" b="1" dirty="0" smtClean="0"/>
              <a:t>&lt;String, Double&gt; ()</a:t>
            </a:r>
            <a:r>
              <a:rPr lang="en-US" dirty="0" smtClean="0"/>
              <a:t>;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endParaRPr lang="ru-RU" i="1" dirty="0" smtClean="0">
              <a:solidFill>
                <a:srgbClr val="00B050"/>
              </a:solidFill>
            </a:endParaRPr>
          </a:p>
          <a:p>
            <a:pPr algn="l" rtl="0"/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Помістити елементи в карту </a:t>
            </a:r>
            <a:endParaRPr lang="en-US" dirty="0" smtClean="0"/>
          </a:p>
          <a:p>
            <a:pPr algn="l" rtl="0"/>
            <a:r>
              <a:rPr lang="en-US" b="1" dirty="0" err="1">
                <a:solidFill>
                  <a:srgbClr val="7030A0"/>
                </a:solidFill>
              </a:rPr>
              <a:t>hm</a:t>
            </a:r>
            <a:r>
              <a:rPr lang="en-US" dirty="0" err="1" smtClean="0"/>
              <a:t>.</a:t>
            </a:r>
            <a:r>
              <a:rPr lang="en-US" sz="2000" b="1" dirty="0" err="1" smtClean="0">
                <a:solidFill>
                  <a:srgbClr val="FF0000"/>
                </a:solidFill>
              </a:rPr>
              <a:t>put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"</a:t>
            </a:r>
            <a:r>
              <a:rPr lang="ru-RU" dirty="0" smtClean="0"/>
              <a:t>Джон </a:t>
            </a:r>
            <a:r>
              <a:rPr lang="ru-RU" dirty="0" err="1" smtClean="0"/>
              <a:t>Доу</a:t>
            </a:r>
            <a:r>
              <a:rPr lang="ru-RU" dirty="0" smtClean="0"/>
              <a:t>", </a:t>
            </a:r>
            <a:r>
              <a:rPr lang="en-US" dirty="0" smtClean="0"/>
              <a:t>new Double (3434.34)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; </a:t>
            </a:r>
            <a:endParaRPr lang="ru-RU" i="1" dirty="0" smtClean="0">
              <a:solidFill>
                <a:srgbClr val="00B050"/>
              </a:solidFill>
            </a:endParaRPr>
          </a:p>
          <a:p>
            <a:pPr algn="l" rtl="0"/>
            <a:r>
              <a:rPr lang="en-US" b="1" dirty="0" err="1">
                <a:solidFill>
                  <a:srgbClr val="7030A0"/>
                </a:solidFill>
              </a:rPr>
              <a:t>hm</a:t>
            </a:r>
            <a:r>
              <a:rPr lang="en-US" dirty="0" err="1" smtClean="0"/>
              <a:t>.</a:t>
            </a:r>
            <a:r>
              <a:rPr lang="en-US" sz="2000" b="1" dirty="0" err="1" smtClean="0">
                <a:solidFill>
                  <a:srgbClr val="FF0000"/>
                </a:solidFill>
              </a:rPr>
              <a:t>put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"</a:t>
            </a:r>
            <a:r>
              <a:rPr lang="ru-RU" dirty="0" smtClean="0"/>
              <a:t>Том Сміт ", </a:t>
            </a:r>
            <a:r>
              <a:rPr lang="en-US" dirty="0" smtClean="0"/>
              <a:t>new Double (123.22) 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; </a:t>
            </a:r>
          </a:p>
          <a:p>
            <a:pPr algn="l" rtl="0"/>
            <a:r>
              <a:rPr lang="en-US" b="1" dirty="0" err="1">
                <a:solidFill>
                  <a:srgbClr val="7030A0"/>
                </a:solidFill>
              </a:rPr>
              <a:t>hm</a:t>
            </a:r>
            <a:r>
              <a:rPr lang="en-US" dirty="0" err="1" smtClean="0"/>
              <a:t>.</a:t>
            </a:r>
            <a:r>
              <a:rPr lang="en-US" sz="2000" b="1" dirty="0" err="1" smtClean="0">
                <a:solidFill>
                  <a:srgbClr val="FF0000"/>
                </a:solidFill>
              </a:rPr>
              <a:t>put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"</a:t>
            </a:r>
            <a:r>
              <a:rPr lang="ru-RU" dirty="0" smtClean="0"/>
              <a:t>Джейн Бейкер ", </a:t>
            </a:r>
            <a:r>
              <a:rPr lang="en-US" dirty="0" smtClean="0"/>
              <a:t>new Double (1378.00)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; </a:t>
            </a:r>
          </a:p>
          <a:p>
            <a:pPr algn="l" rtl="0"/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Отримати набір елементів</a:t>
            </a:r>
          </a:p>
          <a:p>
            <a:pPr algn="l" rtl="0"/>
            <a:r>
              <a:rPr lang="en-US" dirty="0" smtClean="0"/>
              <a:t>Set &lt;</a:t>
            </a:r>
            <a:r>
              <a:rPr lang="en-US" dirty="0" err="1" smtClean="0"/>
              <a:t>Map.Entry</a:t>
            </a:r>
            <a:r>
              <a:rPr lang="en-US" dirty="0" smtClean="0"/>
              <a:t>&lt;String, Double &gt;&gt; </a:t>
            </a:r>
            <a:r>
              <a:rPr lang="en-US" b="1" dirty="0" smtClean="0">
                <a:solidFill>
                  <a:srgbClr val="0070C0"/>
                </a:solidFill>
              </a:rPr>
              <a:t>set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b="1" dirty="0" err="1">
                <a:solidFill>
                  <a:srgbClr val="7030A0"/>
                </a:solidFill>
              </a:rPr>
              <a:t>hm</a:t>
            </a:r>
            <a:r>
              <a:rPr lang="en-US" dirty="0" err="1" smtClean="0"/>
              <a:t>.</a:t>
            </a:r>
            <a:r>
              <a:rPr lang="en-US" sz="2400" b="1" dirty="0" err="1" smtClean="0">
                <a:solidFill>
                  <a:srgbClr val="FF0000"/>
                </a:solidFill>
              </a:rPr>
              <a:t>entrySet</a:t>
            </a:r>
            <a:r>
              <a:rPr lang="en-US" sz="2400" b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;</a:t>
            </a:r>
          </a:p>
          <a:p>
            <a:pPr algn="l" rtl="0"/>
            <a:r>
              <a:rPr lang="en-US" dirty="0" smtClean="0"/>
              <a:t>for (</a:t>
            </a:r>
            <a:r>
              <a:rPr lang="en-US" dirty="0" err="1" smtClean="0"/>
              <a:t>Map.Entry</a:t>
            </a:r>
            <a:r>
              <a:rPr lang="en-US" dirty="0" smtClean="0"/>
              <a:t>&lt;String, Double&gt; </a:t>
            </a:r>
            <a:r>
              <a:rPr lang="en-US" b="1" dirty="0" smtClean="0"/>
              <a:t>me</a:t>
            </a:r>
            <a:r>
              <a:rPr lang="en-US" dirty="0" smtClean="0"/>
              <a:t> : </a:t>
            </a:r>
            <a:r>
              <a:rPr lang="en-US" b="1" dirty="0" smtClean="0">
                <a:solidFill>
                  <a:srgbClr val="0070C0"/>
                </a:solidFill>
              </a:rPr>
              <a:t>set</a:t>
            </a:r>
            <a:r>
              <a:rPr lang="en-US" dirty="0" smtClean="0"/>
              <a:t>)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відобразити набір </a:t>
            </a:r>
          </a:p>
          <a:p>
            <a:pPr algn="l" rtl="0"/>
            <a:r>
              <a:rPr lang="en-US" dirty="0" smtClean="0"/>
              <a:t>{ </a:t>
            </a:r>
          </a:p>
          <a:p>
            <a:pPr algn="l" rtl="0"/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System.out.print</a:t>
            </a:r>
            <a:r>
              <a:rPr lang="en-US" dirty="0" smtClean="0"/>
              <a:t> (</a:t>
            </a:r>
            <a:r>
              <a:rPr lang="en-US" b="1" dirty="0" err="1" smtClean="0"/>
              <a:t>me</a:t>
            </a:r>
            <a:r>
              <a:rPr lang="en-US" dirty="0" err="1" smtClean="0"/>
              <a:t>.</a:t>
            </a:r>
            <a:r>
              <a:rPr lang="en-US" sz="2000" b="1" dirty="0" err="1" smtClean="0">
                <a:solidFill>
                  <a:srgbClr val="FF0000"/>
                </a:solidFill>
              </a:rPr>
              <a:t>getKey</a:t>
            </a:r>
            <a:r>
              <a:rPr lang="en-US" sz="2000" b="1" dirty="0" smtClean="0">
                <a:solidFill>
                  <a:srgbClr val="FF0000"/>
                </a:solidFill>
              </a:rPr>
              <a:t>()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+ ":"); </a:t>
            </a:r>
          </a:p>
          <a:p>
            <a:pPr algn="l" rtl="0"/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b="1" dirty="0" err="1" smtClean="0"/>
              <a:t>me</a:t>
            </a:r>
            <a:r>
              <a:rPr lang="en-US" dirty="0" err="1" smtClean="0"/>
              <a:t>.</a:t>
            </a:r>
            <a:r>
              <a:rPr lang="en-US" sz="2000" b="1" dirty="0" err="1" smtClean="0">
                <a:solidFill>
                  <a:srgbClr val="FF0000"/>
                </a:solidFill>
              </a:rPr>
              <a:t>getValue</a:t>
            </a:r>
            <a:r>
              <a:rPr lang="en-US" sz="2000" b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);</a:t>
            </a:r>
          </a:p>
          <a:p>
            <a:pPr algn="l" rtl="0"/>
            <a:r>
              <a:rPr lang="en-US" dirty="0" smtClean="0"/>
              <a:t>}</a:t>
            </a:r>
          </a:p>
          <a:p>
            <a:pPr algn="l" rtl="0"/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Додати 1000 на </a:t>
            </a:r>
            <a:r>
              <a:rPr lang="ru-RU" i="1" dirty="0" err="1" smtClean="0">
                <a:solidFill>
                  <a:srgbClr val="00B050"/>
                </a:solidFill>
              </a:rPr>
              <a:t>рахунок</a:t>
            </a:r>
            <a:r>
              <a:rPr lang="ru-RU" i="1" dirty="0" smtClean="0">
                <a:solidFill>
                  <a:srgbClr val="00B050"/>
                </a:solidFill>
              </a:rPr>
              <a:t> Джона Доу </a:t>
            </a:r>
          </a:p>
          <a:p>
            <a:pPr algn="l" rtl="0"/>
            <a:r>
              <a:rPr lang="en-US" dirty="0" smtClean="0"/>
              <a:t>double balance = </a:t>
            </a:r>
            <a:r>
              <a:rPr lang="en-US" b="1" dirty="0" err="1">
                <a:solidFill>
                  <a:srgbClr val="7030A0"/>
                </a:solidFill>
              </a:rPr>
              <a:t>hm</a:t>
            </a:r>
            <a:r>
              <a:rPr lang="en-US" dirty="0" err="1" smtClean="0"/>
              <a:t>.</a:t>
            </a:r>
            <a:r>
              <a:rPr lang="en-US" sz="2000" b="1" dirty="0" err="1" smtClean="0">
                <a:solidFill>
                  <a:srgbClr val="FF0000"/>
                </a:solidFill>
              </a:rPr>
              <a:t>get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"</a:t>
            </a:r>
            <a:r>
              <a:rPr lang="ru-RU" dirty="0" smtClean="0"/>
              <a:t>Джон </a:t>
            </a:r>
            <a:r>
              <a:rPr lang="ru-RU" dirty="0" err="1" smtClean="0"/>
              <a:t>Доу</a:t>
            </a:r>
            <a:r>
              <a:rPr lang="ru-RU" dirty="0" smtClean="0"/>
              <a:t>"</a:t>
            </a:r>
            <a:r>
              <a:rPr lang="ru-RU" sz="2000" b="1" dirty="0" smtClean="0">
                <a:solidFill>
                  <a:srgbClr val="FF0000"/>
                </a:solidFill>
              </a:rPr>
              <a:t>)</a:t>
            </a:r>
            <a:r>
              <a:rPr lang="ru-RU" dirty="0" smtClean="0"/>
              <a:t>; </a:t>
            </a:r>
          </a:p>
          <a:p>
            <a:pPr algn="l" rtl="0"/>
            <a:r>
              <a:rPr lang="en-US" b="1" dirty="0" err="1">
                <a:solidFill>
                  <a:srgbClr val="7030A0"/>
                </a:solidFill>
              </a:rPr>
              <a:t>hm</a:t>
            </a:r>
            <a:r>
              <a:rPr lang="en-US" dirty="0" err="1" smtClean="0"/>
              <a:t>.</a:t>
            </a:r>
            <a:r>
              <a:rPr lang="en-US" sz="2000" b="1" dirty="0" err="1">
                <a:solidFill>
                  <a:srgbClr val="FF0000"/>
                </a:solidFill>
              </a:rPr>
              <a:t>put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dirty="0" smtClean="0"/>
              <a:t>"</a:t>
            </a:r>
            <a:r>
              <a:rPr lang="ru-RU" dirty="0" smtClean="0"/>
              <a:t>Джон Доу ", </a:t>
            </a:r>
            <a:r>
              <a:rPr lang="en-US" dirty="0" smtClean="0"/>
              <a:t> balance +1000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  <a:r>
              <a:rPr lang="en-US" dirty="0" smtClean="0"/>
              <a:t>; </a:t>
            </a:r>
          </a:p>
          <a:p>
            <a:pPr algn="l" rtl="0"/>
            <a:r>
              <a:rPr lang="en-US" dirty="0" err="1" smtClean="0"/>
              <a:t>System.out.print</a:t>
            </a:r>
            <a:r>
              <a:rPr lang="en-US" dirty="0" smtClean="0"/>
              <a:t>( «</a:t>
            </a:r>
            <a:r>
              <a:rPr lang="ru-RU" dirty="0" smtClean="0"/>
              <a:t>баланс Джона </a:t>
            </a:r>
            <a:r>
              <a:rPr lang="ru-RU" dirty="0" err="1" smtClean="0"/>
              <a:t>Доу</a:t>
            </a:r>
            <a:r>
              <a:rPr lang="ru-RU" dirty="0" smtClean="0"/>
              <a:t>: "+ </a:t>
            </a:r>
            <a:r>
              <a:rPr lang="en-US" dirty="0" err="1" smtClean="0"/>
              <a:t>hm.</a:t>
            </a:r>
            <a:r>
              <a:rPr lang="en-US" sz="2000" b="1" dirty="0" err="1" smtClean="0">
                <a:solidFill>
                  <a:srgbClr val="FF0000"/>
                </a:solidFill>
              </a:rPr>
              <a:t>get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"</a:t>
            </a:r>
            <a:r>
              <a:rPr lang="ru-RU" dirty="0" smtClean="0"/>
              <a:t>Джон </a:t>
            </a:r>
            <a:r>
              <a:rPr lang="ru-RU" dirty="0" err="1" smtClean="0"/>
              <a:t>Доу</a:t>
            </a:r>
            <a:r>
              <a:rPr lang="ru-RU" dirty="0" smtClean="0"/>
              <a:t>"</a:t>
            </a:r>
            <a:r>
              <a:rPr lang="ru-RU" sz="2000" b="1" dirty="0" smtClean="0">
                <a:solidFill>
                  <a:srgbClr val="FF0000"/>
                </a:solidFill>
              </a:rPr>
              <a:t>)</a:t>
            </a:r>
            <a:r>
              <a:rPr lang="ru-RU" dirty="0" smtClean="0"/>
              <a:t>);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572264" y="3645024"/>
            <a:ext cx="2571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ru-RU" i="1" dirty="0" smtClean="0">
                <a:solidFill>
                  <a:srgbClr val="00B050"/>
                </a:solidFill>
              </a:rPr>
              <a:t>/ *</a:t>
            </a:r>
          </a:p>
          <a:p>
            <a:pPr algn="l" rtl="0"/>
            <a:r>
              <a:rPr lang="ru-RU" i="1" dirty="0" smtClean="0">
                <a:solidFill>
                  <a:srgbClr val="00B050"/>
                </a:solidFill>
              </a:rPr>
              <a:t>Том Сміт: 123.22</a:t>
            </a:r>
          </a:p>
          <a:p>
            <a:pPr algn="l" rtl="0"/>
            <a:r>
              <a:rPr lang="ru-RU" i="1" dirty="0" smtClean="0">
                <a:solidFill>
                  <a:srgbClr val="00B050"/>
                </a:solidFill>
              </a:rPr>
              <a:t>Джон </a:t>
            </a:r>
            <a:r>
              <a:rPr lang="ru-RU" i="1" dirty="0" smtClean="0">
                <a:solidFill>
                  <a:srgbClr val="00B050"/>
                </a:solidFill>
              </a:rPr>
              <a:t>Доу: 3434.34</a:t>
            </a:r>
          </a:p>
          <a:p>
            <a:pPr algn="l" rtl="0"/>
            <a:r>
              <a:rPr lang="ru-RU" i="1" dirty="0" smtClean="0">
                <a:solidFill>
                  <a:srgbClr val="00B050"/>
                </a:solidFill>
              </a:rPr>
              <a:t>Джейн Бейкер: 1378.0</a:t>
            </a:r>
          </a:p>
          <a:p>
            <a:pPr algn="l" rtl="0"/>
            <a:endParaRPr lang="ru-RU" i="1" dirty="0" smtClean="0">
              <a:solidFill>
                <a:srgbClr val="00B050"/>
              </a:solidFill>
            </a:endParaRPr>
          </a:p>
          <a:p>
            <a:pPr algn="l" rtl="0"/>
            <a:r>
              <a:rPr lang="ru-RU" i="1" dirty="0" smtClean="0">
                <a:solidFill>
                  <a:srgbClr val="00B050"/>
                </a:solidFill>
              </a:rPr>
              <a:t>баланс Джона </a:t>
            </a:r>
          </a:p>
          <a:p>
            <a:pPr algn="l" rtl="0"/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Доу</a:t>
            </a:r>
            <a:r>
              <a:rPr lang="ru-RU" i="1" dirty="0" smtClean="0">
                <a:solidFill>
                  <a:srgbClr val="00B050"/>
                </a:solidFill>
              </a:rPr>
              <a:t>: 4434.34</a:t>
            </a:r>
          </a:p>
          <a:p>
            <a:pPr algn="l" rtl="0"/>
            <a:r>
              <a:rPr lang="ru-RU" i="1" dirty="0" smtClean="0">
                <a:solidFill>
                  <a:srgbClr val="00B050"/>
                </a:solidFill>
              </a:rPr>
              <a:t>* /</a:t>
            </a:r>
            <a:endParaRPr lang="ru-RU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5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85918" y="-24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400" b="1" dirty="0" smtClean="0"/>
              <a:t> </a:t>
            </a:r>
            <a:r>
              <a:rPr lang="ru-RU" sz="2400" b="1" dirty="0" err="1" smtClean="0"/>
              <a:t>Клас</a:t>
            </a:r>
            <a:r>
              <a:rPr lang="ru-RU" sz="2400" b="1" dirty="0" smtClean="0"/>
              <a:t> Т</a:t>
            </a:r>
            <a:r>
              <a:rPr lang="en-US" sz="2400" b="1" dirty="0" smtClean="0"/>
              <a:t>r</a:t>
            </a:r>
            <a:r>
              <a:rPr lang="ru-RU" sz="2400" b="1" dirty="0" smtClean="0"/>
              <a:t>ее</a:t>
            </a:r>
            <a:r>
              <a:rPr lang="en-US" sz="2400" b="1" dirty="0" smtClean="0"/>
              <a:t>M</a:t>
            </a:r>
            <a:r>
              <a:rPr lang="ru-RU" sz="2400" b="1" dirty="0" smtClean="0"/>
              <a:t>ар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325105"/>
            <a:ext cx="82153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ru-RU" b="1" dirty="0" err="1" smtClean="0">
                <a:solidFill>
                  <a:srgbClr val="FF0000"/>
                </a:solidFill>
              </a:rPr>
              <a:t>class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TreeMap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ru-RU" sz="2400" b="1" dirty="0" smtClean="0">
                <a:solidFill>
                  <a:srgbClr val="FF0000"/>
                </a:solidFill>
              </a:rPr>
              <a:t>&lt;K, 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ru-RU" sz="2400" b="1" dirty="0" smtClean="0">
                <a:solidFill>
                  <a:srgbClr val="FF0000"/>
                </a:solidFill>
              </a:rPr>
              <a:t>V&gt; </a:t>
            </a:r>
            <a:endParaRPr lang="ru-RU" b="1" dirty="0" smtClean="0">
              <a:solidFill>
                <a:srgbClr val="FF0000"/>
              </a:solidFill>
            </a:endParaRPr>
          </a:p>
          <a:p>
            <a:pPr algn="ctr" rtl="0"/>
            <a:r>
              <a:rPr lang="en-US" b="1" i="1" dirty="0" err="1" smtClean="0"/>
              <a:t>TreeMap</a:t>
            </a:r>
            <a:r>
              <a:rPr lang="en-US" b="1" i="1" dirty="0" smtClean="0"/>
              <a:t> - </a:t>
            </a:r>
            <a:r>
              <a:rPr lang="ru-RU" b="1" dirty="0" smtClean="0"/>
              <a:t>створює карту, розміщену в структурі дерева</a:t>
            </a:r>
            <a:r>
              <a:rPr lang="en-US" b="1" dirty="0" smtClean="0"/>
              <a:t> </a:t>
            </a:r>
          </a:p>
          <a:p>
            <a:pPr algn="ctr" rtl="0"/>
            <a:r>
              <a:rPr lang="ru-RU" b="1" i="1" dirty="0" smtClean="0">
                <a:solidFill>
                  <a:srgbClr val="0070C0"/>
                </a:solidFill>
              </a:rPr>
              <a:t>в сортованому порядку </a:t>
            </a:r>
            <a:endParaRPr lang="ru-RU" i="1" dirty="0" smtClean="0">
              <a:solidFill>
                <a:srgbClr val="0070C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2876" y="1428736"/>
            <a:ext cx="6357950" cy="4524315"/>
          </a:xfrm>
          <a:prstGeom prst="rect">
            <a:avLst/>
          </a:prstGeom>
          <a:noFill/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 err="1" smtClean="0"/>
              <a:t>TreeMap</a:t>
            </a:r>
            <a:r>
              <a:rPr lang="en-US" dirty="0" smtClean="0"/>
              <a:t> &lt;String, Double&gt; tm = new </a:t>
            </a:r>
            <a:r>
              <a:rPr lang="en-US" b="1" dirty="0" err="1" smtClean="0"/>
              <a:t>TreeMap</a:t>
            </a:r>
            <a:r>
              <a:rPr lang="en-US" dirty="0" smtClean="0"/>
              <a:t> &lt;String, Double&gt; ();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endParaRPr lang="ru-RU" i="1" dirty="0" smtClean="0">
              <a:solidFill>
                <a:srgbClr val="00B050"/>
              </a:solidFill>
            </a:endParaRPr>
          </a:p>
          <a:p>
            <a:pPr algn="l" rtl="0"/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Помістити елементи в карту </a:t>
            </a:r>
            <a:endParaRPr lang="en-US" dirty="0" smtClean="0"/>
          </a:p>
          <a:p>
            <a:pPr algn="l" rtl="0"/>
            <a:r>
              <a:rPr lang="en-US" dirty="0" err="1" smtClean="0"/>
              <a:t>tm.put</a:t>
            </a:r>
            <a:r>
              <a:rPr lang="en-US" dirty="0" smtClean="0"/>
              <a:t>( "</a:t>
            </a:r>
            <a:r>
              <a:rPr lang="ru-RU" dirty="0" smtClean="0"/>
              <a:t>Джон </a:t>
            </a:r>
            <a:r>
              <a:rPr lang="ru-RU" dirty="0" err="1" smtClean="0"/>
              <a:t>Доу</a:t>
            </a:r>
            <a:r>
              <a:rPr lang="ru-RU" dirty="0" smtClean="0"/>
              <a:t>", </a:t>
            </a:r>
            <a:r>
              <a:rPr lang="en-US" dirty="0" smtClean="0"/>
              <a:t>new Double (3434.34)); </a:t>
            </a:r>
            <a:endParaRPr lang="ru-RU" i="1" dirty="0" smtClean="0">
              <a:solidFill>
                <a:srgbClr val="00B050"/>
              </a:solidFill>
            </a:endParaRPr>
          </a:p>
          <a:p>
            <a:pPr algn="l" rtl="0"/>
            <a:r>
              <a:rPr lang="en-US" dirty="0" err="1" smtClean="0"/>
              <a:t>tm.put</a:t>
            </a:r>
            <a:r>
              <a:rPr lang="en-US" dirty="0" smtClean="0"/>
              <a:t>( "</a:t>
            </a:r>
            <a:r>
              <a:rPr lang="ru-RU" dirty="0" smtClean="0"/>
              <a:t>Том Сміт ", </a:t>
            </a:r>
            <a:r>
              <a:rPr lang="en-US" dirty="0" smtClean="0"/>
              <a:t>new Double (123.22)); </a:t>
            </a:r>
          </a:p>
          <a:p>
            <a:pPr algn="l" rtl="0"/>
            <a:r>
              <a:rPr lang="en-US" dirty="0" err="1" smtClean="0"/>
              <a:t>tm.put</a:t>
            </a:r>
            <a:r>
              <a:rPr lang="en-US" dirty="0" smtClean="0"/>
              <a:t>( "</a:t>
            </a:r>
            <a:r>
              <a:rPr lang="ru-RU" dirty="0" smtClean="0"/>
              <a:t>Джейн Бейкер ", </a:t>
            </a:r>
            <a:r>
              <a:rPr lang="en-US" dirty="0" smtClean="0"/>
              <a:t>new Double (1378.00)); </a:t>
            </a:r>
          </a:p>
          <a:p>
            <a:pPr algn="l" rtl="0"/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Отримати набір елементів</a:t>
            </a:r>
          </a:p>
          <a:p>
            <a:pPr algn="l" rtl="0"/>
            <a:r>
              <a:rPr lang="en-US" dirty="0" smtClean="0"/>
              <a:t>Set &lt;</a:t>
            </a:r>
            <a:r>
              <a:rPr lang="en-US" dirty="0" err="1" smtClean="0"/>
              <a:t>Map.Entry</a:t>
            </a:r>
            <a:r>
              <a:rPr lang="en-US" dirty="0" smtClean="0"/>
              <a:t>&lt;String, Double &gt;&gt; set = </a:t>
            </a:r>
            <a:r>
              <a:rPr lang="en-US" dirty="0" err="1" smtClean="0"/>
              <a:t>tm.entrySet</a:t>
            </a:r>
            <a:r>
              <a:rPr lang="en-US" dirty="0" smtClean="0"/>
              <a:t>();</a:t>
            </a:r>
          </a:p>
          <a:p>
            <a:pPr algn="l" rtl="0"/>
            <a:r>
              <a:rPr lang="en-US" dirty="0" smtClean="0"/>
              <a:t>for (</a:t>
            </a:r>
            <a:r>
              <a:rPr lang="en-US" dirty="0" err="1" smtClean="0"/>
              <a:t>Map.Entry</a:t>
            </a:r>
            <a:r>
              <a:rPr lang="en-US" dirty="0" smtClean="0"/>
              <a:t>&lt;String, Double&gt; me: set)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відобразити набір </a:t>
            </a:r>
          </a:p>
          <a:p>
            <a:pPr algn="l" rtl="0"/>
            <a:r>
              <a:rPr lang="en-US" dirty="0" smtClean="0"/>
              <a:t>{ </a:t>
            </a:r>
          </a:p>
          <a:p>
            <a:pPr algn="l" rtl="0"/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System.out.print</a:t>
            </a:r>
            <a:r>
              <a:rPr lang="en-US" dirty="0" smtClean="0"/>
              <a:t> (</a:t>
            </a:r>
            <a:r>
              <a:rPr lang="en-US" dirty="0" err="1" smtClean="0"/>
              <a:t>me.getKey</a:t>
            </a:r>
            <a:r>
              <a:rPr lang="en-US" dirty="0" smtClean="0"/>
              <a:t>() + ":"); </a:t>
            </a:r>
          </a:p>
          <a:p>
            <a:pPr algn="l" rtl="0"/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me.getValue</a:t>
            </a:r>
            <a:r>
              <a:rPr lang="en-US" dirty="0" smtClean="0"/>
              <a:t>());</a:t>
            </a:r>
          </a:p>
          <a:p>
            <a:pPr algn="l" rtl="0"/>
            <a:r>
              <a:rPr lang="en-US" dirty="0" smtClean="0"/>
              <a:t>}</a:t>
            </a:r>
          </a:p>
          <a:p>
            <a:pPr algn="l" rtl="0"/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Додати 1000 на </a:t>
            </a:r>
            <a:r>
              <a:rPr lang="ru-RU" i="1" dirty="0" err="1" smtClean="0">
                <a:solidFill>
                  <a:srgbClr val="00B050"/>
                </a:solidFill>
              </a:rPr>
              <a:t>рахунок</a:t>
            </a:r>
            <a:r>
              <a:rPr lang="ru-RU" i="1" dirty="0" smtClean="0">
                <a:solidFill>
                  <a:srgbClr val="00B050"/>
                </a:solidFill>
              </a:rPr>
              <a:t> Джона Доу </a:t>
            </a:r>
          </a:p>
          <a:p>
            <a:pPr algn="l" rtl="0"/>
            <a:r>
              <a:rPr lang="en-US" dirty="0" smtClean="0"/>
              <a:t>double balance = </a:t>
            </a:r>
            <a:r>
              <a:rPr lang="en-US" dirty="0" err="1" smtClean="0"/>
              <a:t>tm.get</a:t>
            </a:r>
            <a:r>
              <a:rPr lang="en-US" dirty="0" smtClean="0"/>
              <a:t>( "</a:t>
            </a:r>
            <a:r>
              <a:rPr lang="ru-RU" dirty="0" smtClean="0"/>
              <a:t>Джон </a:t>
            </a:r>
            <a:r>
              <a:rPr lang="ru-RU" dirty="0" err="1" smtClean="0"/>
              <a:t>Доу</a:t>
            </a:r>
            <a:r>
              <a:rPr lang="ru-RU" dirty="0" smtClean="0"/>
              <a:t>"); </a:t>
            </a:r>
          </a:p>
          <a:p>
            <a:pPr algn="l" rtl="0"/>
            <a:r>
              <a:rPr lang="en-US" dirty="0" err="1" smtClean="0"/>
              <a:t>tm.put</a:t>
            </a:r>
            <a:r>
              <a:rPr lang="en-US" dirty="0" smtClean="0"/>
              <a:t>( "</a:t>
            </a:r>
            <a:r>
              <a:rPr lang="ru-RU" dirty="0" smtClean="0"/>
              <a:t>Джон </a:t>
            </a:r>
            <a:r>
              <a:rPr lang="ru-RU" dirty="0" err="1" smtClean="0"/>
              <a:t>Доу</a:t>
            </a:r>
            <a:r>
              <a:rPr lang="ru-RU" dirty="0" smtClean="0"/>
              <a:t>", </a:t>
            </a:r>
            <a:r>
              <a:rPr lang="en-US" dirty="0" smtClean="0"/>
              <a:t>balance +1000); </a:t>
            </a:r>
          </a:p>
          <a:p>
            <a:pPr algn="l" rtl="0"/>
            <a:r>
              <a:rPr lang="en-US" dirty="0" err="1" smtClean="0"/>
              <a:t>System.out.print</a:t>
            </a:r>
            <a:r>
              <a:rPr lang="en-US" dirty="0" smtClean="0"/>
              <a:t>( «</a:t>
            </a:r>
            <a:r>
              <a:rPr lang="ru-RU" dirty="0" smtClean="0"/>
              <a:t>баланс Джона </a:t>
            </a:r>
            <a:r>
              <a:rPr lang="ru-RU" dirty="0" err="1" smtClean="0"/>
              <a:t>Доу</a:t>
            </a:r>
            <a:r>
              <a:rPr lang="ru-RU" dirty="0" smtClean="0"/>
              <a:t>: "+ </a:t>
            </a:r>
            <a:r>
              <a:rPr lang="en-US" dirty="0" err="1" smtClean="0"/>
              <a:t>tm.get</a:t>
            </a:r>
            <a:r>
              <a:rPr lang="en-US" dirty="0" smtClean="0"/>
              <a:t>( "</a:t>
            </a:r>
            <a:r>
              <a:rPr lang="ru-RU" dirty="0" smtClean="0"/>
              <a:t>Джон </a:t>
            </a:r>
            <a:r>
              <a:rPr lang="ru-RU" dirty="0" err="1" smtClean="0"/>
              <a:t>Доу</a:t>
            </a:r>
            <a:r>
              <a:rPr lang="ru-RU" dirty="0" smtClean="0"/>
              <a:t>"));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500826" y="3357562"/>
            <a:ext cx="2571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ru-RU" i="1" dirty="0" smtClean="0">
                <a:solidFill>
                  <a:srgbClr val="00B050"/>
                </a:solidFill>
              </a:rPr>
              <a:t>/ *</a:t>
            </a:r>
            <a:endParaRPr lang="en-US" i="1" dirty="0" smtClean="0">
              <a:solidFill>
                <a:srgbClr val="00B050"/>
              </a:solidFill>
            </a:endParaRPr>
          </a:p>
          <a:p>
            <a:pPr algn="l" rtl="0"/>
            <a:r>
              <a:rPr lang="ru-RU" i="1" dirty="0" smtClean="0">
                <a:solidFill>
                  <a:srgbClr val="00B050"/>
                </a:solidFill>
              </a:rPr>
              <a:t>Джейн Бейкер: 1378.0</a:t>
            </a:r>
          </a:p>
          <a:p>
            <a:pPr algn="l" rtl="0"/>
            <a:r>
              <a:rPr lang="ru-RU" i="1" dirty="0" smtClean="0">
                <a:solidFill>
                  <a:srgbClr val="00B050"/>
                </a:solidFill>
              </a:rPr>
              <a:t>Джон </a:t>
            </a:r>
            <a:r>
              <a:rPr lang="ru-RU" i="1" dirty="0" err="1" smtClean="0">
                <a:solidFill>
                  <a:srgbClr val="00B050"/>
                </a:solidFill>
              </a:rPr>
              <a:t>Доу</a:t>
            </a:r>
            <a:r>
              <a:rPr lang="ru-RU" i="1" dirty="0" smtClean="0">
                <a:solidFill>
                  <a:srgbClr val="00B050"/>
                </a:solidFill>
              </a:rPr>
              <a:t>: 3434.34</a:t>
            </a:r>
          </a:p>
          <a:p>
            <a:pPr algn="l" rtl="0"/>
            <a:r>
              <a:rPr lang="ru-RU" i="1" dirty="0" smtClean="0">
                <a:solidFill>
                  <a:srgbClr val="00B050"/>
                </a:solidFill>
              </a:rPr>
              <a:t>Том Сміт: 123.22</a:t>
            </a:r>
          </a:p>
          <a:p>
            <a:pPr algn="l" rtl="0"/>
            <a:endParaRPr lang="ru-RU" i="1" dirty="0" smtClean="0">
              <a:solidFill>
                <a:srgbClr val="00B050"/>
              </a:solidFill>
            </a:endParaRPr>
          </a:p>
          <a:p>
            <a:pPr algn="l" rtl="0"/>
            <a:r>
              <a:rPr lang="ru-RU" i="1" dirty="0" smtClean="0">
                <a:solidFill>
                  <a:srgbClr val="00B050"/>
                </a:solidFill>
              </a:rPr>
              <a:t>баланс Джона </a:t>
            </a:r>
          </a:p>
          <a:p>
            <a:pPr algn="l" rtl="0"/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Доу</a:t>
            </a:r>
            <a:r>
              <a:rPr lang="ru-RU" i="1" dirty="0" smtClean="0">
                <a:solidFill>
                  <a:srgbClr val="00B050"/>
                </a:solidFill>
              </a:rPr>
              <a:t>: 4434.34</a:t>
            </a:r>
          </a:p>
          <a:p>
            <a:pPr algn="l" rtl="0"/>
            <a:r>
              <a:rPr lang="ru-RU" i="1" dirty="0" smtClean="0">
                <a:solidFill>
                  <a:srgbClr val="00B050"/>
                </a:solidFill>
              </a:rPr>
              <a:t>* /</a:t>
            </a:r>
            <a:endParaRPr lang="ru-RU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85918" y="-24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400" b="1" dirty="0" smtClean="0"/>
              <a:t> </a:t>
            </a:r>
            <a:r>
              <a:rPr lang="ru-RU" sz="2400" b="1" dirty="0" err="1" smtClean="0"/>
              <a:t>Успадкований</a:t>
            </a:r>
            <a:r>
              <a:rPr lang="ru-RU" sz="2400" b="1" dirty="0" smtClean="0"/>
              <a:t> клас </a:t>
            </a:r>
            <a:r>
              <a:rPr lang="en-US" sz="2400" b="1" dirty="0" smtClean="0"/>
              <a:t>Vector</a:t>
            </a:r>
            <a:r>
              <a:rPr lang="ru-RU" sz="2400" b="1" dirty="0" smtClean="0"/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365755"/>
            <a:ext cx="82153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000" b="1" dirty="0" smtClean="0">
                <a:solidFill>
                  <a:srgbClr val="FF0000"/>
                </a:solidFill>
              </a:rPr>
              <a:t>class </a:t>
            </a:r>
            <a:r>
              <a:rPr lang="en-US" sz="2800" b="1" dirty="0" smtClean="0">
                <a:solidFill>
                  <a:srgbClr val="FF0000"/>
                </a:solidFill>
              </a:rPr>
              <a:t>Vector &lt;T&gt;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algn="ctr" rtl="0"/>
            <a:r>
              <a:rPr lang="ru-RU" sz="2000" b="1" dirty="0" err="1" smtClean="0"/>
              <a:t>Деякі</a:t>
            </a:r>
            <a:r>
              <a:rPr lang="ru-RU" sz="2000" b="1" dirty="0" smtClean="0"/>
              <a:t> методи, </a:t>
            </a:r>
            <a:r>
              <a:rPr lang="ru-RU" sz="2000" b="1" dirty="0" err="1" smtClean="0"/>
              <a:t>визначені</a:t>
            </a:r>
            <a:r>
              <a:rPr lang="ru-RU" sz="2000" b="1" dirty="0" smtClean="0"/>
              <a:t> у </a:t>
            </a:r>
            <a:r>
              <a:rPr lang="ru-RU" sz="2000" b="1" dirty="0" err="1" smtClean="0"/>
              <a:t>Vector</a:t>
            </a:r>
            <a:r>
              <a:rPr lang="ru-RU" sz="2000" b="1" dirty="0" smtClean="0"/>
              <a:t> </a:t>
            </a:r>
            <a:endParaRPr lang="ru-RU" sz="20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58114" y="1216779"/>
            <a:ext cx="8643998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600"/>
              </a:spcBef>
            </a:pPr>
            <a:r>
              <a:rPr lang="en-US" sz="2000" b="1" dirty="0" smtClean="0"/>
              <a:t>void </a:t>
            </a:r>
            <a:r>
              <a:rPr lang="en-US" sz="2400" b="1" dirty="0" err="1" smtClean="0">
                <a:solidFill>
                  <a:srgbClr val="FF0000"/>
                </a:solidFill>
              </a:rPr>
              <a:t>addElement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smtClean="0"/>
              <a:t>T element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r>
              <a:rPr lang="ru-RU" sz="2000" b="1" dirty="0" smtClean="0"/>
              <a:t> </a:t>
            </a:r>
            <a:r>
              <a:rPr lang="ru-RU" sz="2000" dirty="0" smtClean="0"/>
              <a:t>- </a:t>
            </a:r>
            <a:r>
              <a:rPr lang="ru-RU" sz="2000" dirty="0" err="1" smtClean="0"/>
              <a:t>об'єкт</a:t>
            </a:r>
            <a:r>
              <a:rPr lang="ru-RU" sz="2000" dirty="0" smtClean="0"/>
              <a:t>, </a:t>
            </a:r>
            <a:r>
              <a:rPr lang="ru-RU" sz="2000" dirty="0" err="1" smtClean="0"/>
              <a:t>зазначений</a:t>
            </a:r>
            <a:r>
              <a:rPr lang="ru-RU" sz="2000" dirty="0" smtClean="0"/>
              <a:t> в </a:t>
            </a:r>
            <a:r>
              <a:rPr lang="en-US" sz="2000" i="1" dirty="0" smtClean="0"/>
              <a:t>element</a:t>
            </a:r>
            <a:r>
              <a:rPr lang="ru-RU" sz="2000" dirty="0" smtClean="0"/>
              <a:t>, </a:t>
            </a:r>
            <a:r>
              <a:rPr lang="ru-RU" sz="2000" dirty="0" err="1" smtClean="0"/>
              <a:t>додається</a:t>
            </a:r>
            <a:r>
              <a:rPr lang="ru-RU" sz="2000" dirty="0" smtClean="0"/>
              <a:t> до вектору. </a:t>
            </a:r>
          </a:p>
          <a:p>
            <a:pPr algn="l" rtl="0">
              <a:spcBef>
                <a:spcPts val="600"/>
              </a:spcBef>
            </a:pPr>
            <a:r>
              <a:rPr lang="en-US" sz="2000" b="1" dirty="0" err="1" smtClean="0"/>
              <a:t>boolean</a:t>
            </a:r>
            <a:r>
              <a:rPr lang="en-US" sz="20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removeElement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smtClean="0"/>
              <a:t>Object element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r>
              <a:rPr lang="en-US" sz="2000" b="1" dirty="0" smtClean="0"/>
              <a:t> </a:t>
            </a:r>
            <a:r>
              <a:rPr lang="en-US" sz="2000" dirty="0" smtClean="0"/>
              <a:t>- </a:t>
            </a:r>
            <a:r>
              <a:rPr lang="ru-RU" sz="2000" dirty="0" err="1" smtClean="0"/>
              <a:t>видаляє</a:t>
            </a:r>
            <a:r>
              <a:rPr lang="ru-RU" sz="2000" dirty="0" smtClean="0"/>
              <a:t> </a:t>
            </a:r>
            <a:r>
              <a:rPr lang="en-US" sz="2000" i="1" dirty="0" smtClean="0"/>
              <a:t>element</a:t>
            </a:r>
            <a:r>
              <a:rPr lang="en-US" sz="2000" dirty="0" smtClean="0"/>
              <a:t> </a:t>
            </a:r>
            <a:r>
              <a:rPr lang="ru-RU" sz="2000" dirty="0" smtClean="0"/>
              <a:t>з вектору. </a:t>
            </a:r>
            <a:endParaRPr lang="en-US" sz="2000" dirty="0" smtClean="0"/>
          </a:p>
          <a:p>
            <a:pPr algn="l" rtl="0">
              <a:spcBef>
                <a:spcPts val="600"/>
              </a:spcBef>
            </a:pPr>
            <a:r>
              <a:rPr lang="en-US" sz="2000" b="1" dirty="0" smtClean="0"/>
              <a:t>void </a:t>
            </a:r>
            <a:r>
              <a:rPr lang="en-US" sz="2400" b="1" dirty="0" err="1" smtClean="0">
                <a:solidFill>
                  <a:srgbClr val="FF0000"/>
                </a:solidFill>
              </a:rPr>
              <a:t>removeAllElements</a:t>
            </a:r>
            <a:r>
              <a:rPr lang="en-US" sz="2400" b="1" dirty="0" smtClean="0">
                <a:solidFill>
                  <a:srgbClr val="FF0000"/>
                </a:solidFill>
              </a:rPr>
              <a:t>() </a:t>
            </a:r>
            <a:r>
              <a:rPr lang="en-US" sz="2000" dirty="0" smtClean="0"/>
              <a:t>- </a:t>
            </a:r>
            <a:r>
              <a:rPr lang="ru-RU" sz="2000" dirty="0" err="1" smtClean="0"/>
              <a:t>очищує</a:t>
            </a:r>
            <a:r>
              <a:rPr lang="ru-RU" sz="2000" dirty="0" smtClean="0"/>
              <a:t> вектор. </a:t>
            </a:r>
            <a:endParaRPr lang="en-US" sz="2000" dirty="0" smtClean="0"/>
          </a:p>
          <a:p>
            <a:pPr algn="l" rtl="0">
              <a:spcBef>
                <a:spcPts val="600"/>
              </a:spcBef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capacity()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- </a:t>
            </a:r>
            <a:r>
              <a:rPr lang="ru-RU" sz="2000" dirty="0" err="1" smtClean="0"/>
              <a:t>повертає</a:t>
            </a:r>
            <a:r>
              <a:rPr lang="ru-RU" sz="2000" dirty="0" smtClean="0"/>
              <a:t> </a:t>
            </a:r>
            <a:r>
              <a:rPr lang="ru-RU" sz="2000" dirty="0" err="1" smtClean="0"/>
              <a:t>ємність</a:t>
            </a:r>
            <a:r>
              <a:rPr lang="ru-RU" sz="2000" dirty="0" smtClean="0"/>
              <a:t> вектору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algn="l" rtl="0">
              <a:spcBef>
                <a:spcPts val="600"/>
              </a:spcBef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size</a:t>
            </a:r>
            <a:r>
              <a:rPr lang="uk-UA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) </a:t>
            </a:r>
            <a:r>
              <a:rPr lang="en-US" sz="2000" dirty="0" smtClean="0"/>
              <a:t>- </a:t>
            </a:r>
            <a:r>
              <a:rPr lang="ru-RU" sz="2000" dirty="0" err="1" smtClean="0"/>
              <a:t>повертає</a:t>
            </a:r>
            <a:r>
              <a:rPr lang="ru-RU" sz="2000" dirty="0" smtClean="0"/>
              <a:t> </a:t>
            </a:r>
            <a:r>
              <a:rPr lang="ru-RU" sz="2000" dirty="0" err="1" smtClean="0"/>
              <a:t>кількість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елементів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містяться</a:t>
            </a:r>
            <a:r>
              <a:rPr lang="ru-RU" sz="2000" dirty="0" smtClean="0"/>
              <a:t> у </a:t>
            </a:r>
            <a:r>
              <a:rPr lang="ru-RU" sz="2000" dirty="0" err="1" smtClean="0"/>
              <a:t>векторі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algn="l" rtl="0">
              <a:spcBef>
                <a:spcPts val="600"/>
              </a:spcBef>
            </a:pPr>
            <a:r>
              <a:rPr lang="en-US" sz="2000" b="1" dirty="0" smtClean="0"/>
              <a:t>T</a:t>
            </a:r>
            <a:r>
              <a:rPr lang="ru-RU" sz="20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firstElement</a:t>
            </a:r>
            <a:r>
              <a:rPr lang="en-US" sz="2400" b="1" dirty="0" smtClean="0">
                <a:solidFill>
                  <a:srgbClr val="FF0000"/>
                </a:solidFill>
              </a:rPr>
              <a:t>() </a:t>
            </a:r>
            <a:r>
              <a:rPr lang="en-US" sz="2000" dirty="0" smtClean="0"/>
              <a:t>- </a:t>
            </a:r>
            <a:r>
              <a:rPr lang="ru-RU" sz="2000" dirty="0" err="1" smtClean="0"/>
              <a:t>повертає</a:t>
            </a:r>
            <a:r>
              <a:rPr lang="ru-RU" sz="2000" dirty="0" smtClean="0"/>
              <a:t> перший </a:t>
            </a:r>
            <a:r>
              <a:rPr lang="ru-RU" sz="2000" dirty="0" err="1" smtClean="0"/>
              <a:t>елемент</a:t>
            </a:r>
            <a:r>
              <a:rPr lang="ru-RU" sz="2000" dirty="0" smtClean="0"/>
              <a:t> вектору. </a:t>
            </a:r>
          </a:p>
          <a:p>
            <a:pPr algn="l" rtl="0">
              <a:spcBef>
                <a:spcPts val="600"/>
              </a:spcBef>
            </a:pPr>
            <a:r>
              <a:rPr lang="en-US" sz="2000" b="1" dirty="0" smtClean="0"/>
              <a:t>T</a:t>
            </a:r>
            <a:r>
              <a:rPr lang="ru-RU" sz="20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lastElement</a:t>
            </a:r>
            <a:r>
              <a:rPr lang="en-US" sz="2400" b="1" dirty="0" smtClean="0">
                <a:solidFill>
                  <a:srgbClr val="FF0000"/>
                </a:solidFill>
              </a:rPr>
              <a:t>() </a:t>
            </a:r>
            <a:r>
              <a:rPr lang="en-US" sz="2000" dirty="0" smtClean="0"/>
              <a:t>- </a:t>
            </a:r>
            <a:r>
              <a:rPr lang="ru-RU" sz="2000" dirty="0" err="1" smtClean="0"/>
              <a:t>повертає</a:t>
            </a:r>
            <a:r>
              <a:rPr lang="ru-RU" sz="2000" dirty="0" smtClean="0"/>
              <a:t> </a:t>
            </a:r>
            <a:r>
              <a:rPr lang="ru-RU" sz="2000" dirty="0" err="1" smtClean="0"/>
              <a:t>останній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</a:t>
            </a:r>
            <a:r>
              <a:rPr lang="ru-RU" sz="2000" dirty="0" smtClean="0"/>
              <a:t> вектору. </a:t>
            </a:r>
          </a:p>
          <a:p>
            <a:pPr algn="l" rtl="0">
              <a:spcBef>
                <a:spcPts val="600"/>
              </a:spcBef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indexOf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smtClean="0"/>
              <a:t>Object </a:t>
            </a:r>
            <a:r>
              <a:rPr lang="ru-RU" sz="2000" b="1" dirty="0" err="1" smtClean="0"/>
              <a:t>ele</a:t>
            </a:r>
            <a:r>
              <a:rPr lang="en-US" sz="2000" b="1" dirty="0" smtClean="0"/>
              <a:t>m</a:t>
            </a:r>
            <a:r>
              <a:rPr lang="ru-RU" sz="2000" b="1" dirty="0" smtClean="0"/>
              <a:t>e</a:t>
            </a:r>
            <a:r>
              <a:rPr lang="en-US" sz="2000" b="1" dirty="0" smtClean="0"/>
              <a:t>n</a:t>
            </a:r>
            <a:r>
              <a:rPr lang="ru-RU" sz="2000" b="1" dirty="0" smtClean="0"/>
              <a:t>t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start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r>
              <a:rPr lang="en-US" sz="2000" b="1" dirty="0" smtClean="0"/>
              <a:t> </a:t>
            </a:r>
            <a:r>
              <a:rPr lang="en-US" sz="2000" dirty="0" smtClean="0"/>
              <a:t>- </a:t>
            </a:r>
            <a:r>
              <a:rPr lang="ru-RU" sz="2000" dirty="0" err="1" smtClean="0"/>
              <a:t>повертає</a:t>
            </a:r>
            <a:r>
              <a:rPr lang="ru-RU" sz="2000" dirty="0" smtClean="0"/>
              <a:t> </a:t>
            </a:r>
            <a:r>
              <a:rPr lang="ru-RU" sz="2000" dirty="0" err="1" smtClean="0"/>
              <a:t>індекс</a:t>
            </a:r>
            <a:r>
              <a:rPr lang="ru-RU" sz="2000" dirty="0" smtClean="0"/>
              <a:t> </a:t>
            </a:r>
            <a:r>
              <a:rPr lang="ru-RU" sz="2000" dirty="0" err="1" smtClean="0"/>
              <a:t>пepшoгo</a:t>
            </a:r>
            <a:r>
              <a:rPr lang="ru-RU" sz="2000" dirty="0" smtClean="0"/>
              <a:t> </a:t>
            </a:r>
            <a:r>
              <a:rPr lang="ru-RU" sz="2000" dirty="0" err="1" smtClean="0"/>
              <a:t>входження</a:t>
            </a:r>
            <a:r>
              <a:rPr lang="ru-RU" sz="2000" dirty="0" smtClean="0"/>
              <a:t> </a:t>
            </a:r>
            <a:r>
              <a:rPr lang="en-US" sz="2000" i="1" dirty="0" smtClean="0"/>
              <a:t>element</a:t>
            </a:r>
            <a:r>
              <a:rPr lang="ru-RU" sz="2000" dirty="0" smtClean="0"/>
              <a:t> </a:t>
            </a:r>
            <a:r>
              <a:rPr lang="ru-RU" sz="2000" dirty="0" err="1" smtClean="0"/>
              <a:t>після</a:t>
            </a:r>
            <a:r>
              <a:rPr lang="ru-RU" sz="2000" dirty="0" smtClean="0"/>
              <a:t> </a:t>
            </a:r>
            <a:r>
              <a:rPr lang="ru-RU" sz="2000" i="1" dirty="0" err="1" smtClean="0"/>
              <a:t>start</a:t>
            </a:r>
            <a:r>
              <a:rPr lang="ru-RU" sz="2000" dirty="0" smtClean="0"/>
              <a:t>. </a:t>
            </a: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 err="1" smtClean="0"/>
              <a:t>об'єкт</a:t>
            </a:r>
            <a:r>
              <a:rPr lang="ru-RU" sz="2000" dirty="0" smtClean="0"/>
              <a:t> не </a:t>
            </a:r>
            <a:r>
              <a:rPr lang="ru-RU" sz="2000" dirty="0" err="1" smtClean="0"/>
              <a:t>знайдено</a:t>
            </a:r>
            <a:r>
              <a:rPr lang="ru-RU" sz="2000" dirty="0" smtClean="0"/>
              <a:t> в </a:t>
            </a:r>
            <a:r>
              <a:rPr lang="ru-RU" sz="2000" dirty="0" err="1" smtClean="0"/>
              <a:t>векторі</a:t>
            </a:r>
            <a:r>
              <a:rPr lang="ru-RU" sz="2000" dirty="0" smtClean="0"/>
              <a:t>, </a:t>
            </a:r>
            <a:r>
              <a:rPr lang="ru-RU" sz="2000" dirty="0" err="1" smtClean="0"/>
              <a:t>повертає</a:t>
            </a:r>
            <a:r>
              <a:rPr lang="ru-RU" sz="2000" dirty="0" smtClean="0"/>
              <a:t> </a:t>
            </a:r>
            <a:r>
              <a:rPr lang="ru-RU" sz="2000" b="1" i="1" dirty="0" smtClean="0">
                <a:solidFill>
                  <a:srgbClr val="FF0000"/>
                </a:solidFill>
              </a:rPr>
              <a:t>-1</a:t>
            </a:r>
            <a:r>
              <a:rPr lang="ru-RU" sz="2000" dirty="0" smtClean="0"/>
              <a:t>.</a:t>
            </a:r>
          </a:p>
          <a:p>
            <a:pPr algn="l" rtl="0">
              <a:spcBef>
                <a:spcPts val="600"/>
              </a:spcBef>
            </a:pPr>
            <a:r>
              <a:rPr lang="en-US" sz="2000" b="1" dirty="0" smtClean="0"/>
              <a:t>void 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dirty="0" err="1" smtClean="0">
                <a:solidFill>
                  <a:srgbClr val="FF0000"/>
                </a:solidFill>
              </a:rPr>
              <a:t>nsertElementAt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smtClean="0"/>
              <a:t>T element,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index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r>
              <a:rPr lang="en-US" sz="2000" dirty="0" smtClean="0"/>
              <a:t> - </a:t>
            </a:r>
            <a:r>
              <a:rPr lang="ru-RU" sz="2000" dirty="0" err="1" smtClean="0"/>
              <a:t>додає</a:t>
            </a:r>
            <a:r>
              <a:rPr lang="ru-RU" sz="2000" dirty="0" smtClean="0"/>
              <a:t> </a:t>
            </a:r>
            <a:r>
              <a:rPr lang="en-US" sz="2000" i="1" dirty="0" smtClean="0"/>
              <a:t>element</a:t>
            </a:r>
            <a:r>
              <a:rPr lang="en-US" sz="2000" dirty="0" smtClean="0"/>
              <a:t> </a:t>
            </a:r>
            <a:r>
              <a:rPr lang="ru-RU" sz="2000" dirty="0" smtClean="0"/>
              <a:t> до вектору у </a:t>
            </a:r>
            <a:r>
              <a:rPr lang="ru-RU" sz="2000" dirty="0" err="1" smtClean="0"/>
              <a:t>позицію</a:t>
            </a:r>
            <a:r>
              <a:rPr lang="ru-RU" sz="2000" dirty="0" smtClean="0"/>
              <a:t> </a:t>
            </a:r>
            <a:r>
              <a:rPr lang="ru-RU" sz="2000" i="1" dirty="0" smtClean="0"/>
              <a:t>i</a:t>
            </a:r>
            <a:r>
              <a:rPr lang="en-US" sz="2000" i="1" dirty="0" smtClean="0"/>
              <a:t>n</a:t>
            </a:r>
            <a:r>
              <a:rPr lang="ru-RU" sz="2000" i="1" dirty="0" err="1" smtClean="0"/>
              <a:t>dex</a:t>
            </a:r>
            <a:r>
              <a:rPr lang="ru-RU" sz="2000" dirty="0" smtClean="0"/>
              <a:t>. </a:t>
            </a:r>
          </a:p>
          <a:p>
            <a:pPr algn="l" rtl="0">
              <a:spcBef>
                <a:spcPts val="600"/>
              </a:spcBef>
            </a:pPr>
            <a:r>
              <a:rPr lang="ru-RU" sz="2000" b="1" dirty="0" smtClean="0"/>
              <a:t>та </a:t>
            </a:r>
            <a:r>
              <a:rPr lang="ru-RU" sz="2000" b="1" dirty="0" err="1" smtClean="0"/>
              <a:t>ін</a:t>
            </a:r>
            <a:r>
              <a:rPr lang="ru-RU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3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85917" y="0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400" b="1" dirty="0" smtClean="0"/>
              <a:t> Доступ до колекцій через </a:t>
            </a:r>
            <a:r>
              <a:rPr lang="ru-RU" sz="2400" b="1" dirty="0" err="1"/>
              <a:t>і</a:t>
            </a:r>
            <a:r>
              <a:rPr lang="ru-RU" sz="2400" b="1" dirty="0" err="1" smtClean="0"/>
              <a:t>тератор</a:t>
            </a:r>
            <a:r>
              <a:rPr lang="ru-RU" sz="2400" b="1" dirty="0" smtClean="0"/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595134"/>
            <a:ext cx="878684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000" b="1" dirty="0" smtClean="0">
                <a:solidFill>
                  <a:srgbClr val="FF0000"/>
                </a:solidFill>
              </a:rPr>
              <a:t>interface </a:t>
            </a:r>
            <a:r>
              <a:rPr lang="en-US" sz="2800" b="1" dirty="0" smtClean="0">
                <a:solidFill>
                  <a:srgbClr val="FF0000"/>
                </a:solidFill>
              </a:rPr>
              <a:t>Iterator &lt;T&gt; </a:t>
            </a:r>
            <a:r>
              <a:rPr lang="en-US" sz="2000" b="1" dirty="0" smtClean="0">
                <a:solidFill>
                  <a:srgbClr val="FF0000"/>
                </a:solidFill>
              </a:rPr>
              <a:t>interface </a:t>
            </a:r>
            <a:r>
              <a:rPr lang="en-US" sz="2800" b="1" dirty="0" err="1" smtClean="0">
                <a:solidFill>
                  <a:srgbClr val="FF0000"/>
                </a:solidFill>
              </a:rPr>
              <a:t>ListIterator</a:t>
            </a:r>
            <a:r>
              <a:rPr lang="en-US" sz="2800" b="1" dirty="0" smtClean="0">
                <a:solidFill>
                  <a:srgbClr val="FF0000"/>
                </a:solidFill>
              </a:rPr>
              <a:t>&lt;T&gt;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algn="ctr" rtl="0"/>
            <a:r>
              <a:rPr lang="ru-RU" sz="900" b="1" dirty="0" smtClean="0">
                <a:solidFill>
                  <a:srgbClr val="FF0000"/>
                </a:solidFill>
              </a:rPr>
              <a:t> </a:t>
            </a:r>
            <a:endParaRPr lang="en-US" sz="900" dirty="0" smtClean="0"/>
          </a:p>
          <a:p>
            <a:pPr algn="l" rtl="0"/>
            <a:r>
              <a:rPr lang="ru-RU" sz="2000" b="1" dirty="0" err="1" smtClean="0"/>
              <a:t>Iterator</a:t>
            </a:r>
            <a:r>
              <a:rPr lang="ru-RU" sz="2000" dirty="0" smtClean="0"/>
              <a:t> дозволяє організувати цикл для проходу по колекції, отримуючи або видаляючи елементи. </a:t>
            </a:r>
          </a:p>
          <a:p>
            <a:pPr algn="l" rtl="0">
              <a:spcBef>
                <a:spcPts val="600"/>
              </a:spcBef>
            </a:pPr>
            <a:r>
              <a:rPr lang="ru-RU" sz="2000" b="1" dirty="0" err="1" smtClean="0"/>
              <a:t>Listlterator</a:t>
            </a:r>
            <a:r>
              <a:rPr lang="ru-RU" sz="2000" dirty="0" smtClean="0"/>
              <a:t> розширює </a:t>
            </a:r>
            <a:r>
              <a:rPr lang="ru-RU" sz="2000" b="1" dirty="0" err="1" smtClean="0"/>
              <a:t>Iterator</a:t>
            </a:r>
            <a:r>
              <a:rPr lang="ru-RU" sz="2000" dirty="0" smtClean="0"/>
              <a:t> для забезпечення двонаправленого проходу по списку і модифікації елементів. </a:t>
            </a:r>
            <a:endParaRPr lang="en-US" sz="2000" b="1" i="1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2608233"/>
            <a:ext cx="8929718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000" b="1" dirty="0" smtClean="0"/>
              <a:t>Методи, визначені в </a:t>
            </a:r>
            <a:r>
              <a:rPr lang="en-US" sz="2000" b="1" i="1" dirty="0" err="1" smtClean="0"/>
              <a:t>lterator</a:t>
            </a:r>
            <a:endParaRPr lang="ru-RU" sz="2000" b="1" i="1" dirty="0" smtClean="0"/>
          </a:p>
          <a:p>
            <a:pPr algn="ctr" rtl="0"/>
            <a:endParaRPr lang="ru-RU" sz="900" b="1" i="1" dirty="0" smtClean="0"/>
          </a:p>
          <a:p>
            <a:pPr algn="l" rtl="0"/>
            <a:r>
              <a:rPr lang="ru-RU" sz="2000" b="1" i="1" dirty="0" err="1" smtClean="0"/>
              <a:t>boolean</a:t>
            </a:r>
            <a:r>
              <a:rPr lang="ru-RU" sz="2000" b="1" i="1" dirty="0" smtClean="0"/>
              <a:t> </a:t>
            </a:r>
            <a:r>
              <a:rPr lang="ru-RU" sz="2400" b="1" i="1" dirty="0" err="1" smtClean="0">
                <a:solidFill>
                  <a:srgbClr val="FF0000"/>
                </a:solidFill>
              </a:rPr>
              <a:t>hasNext</a:t>
            </a:r>
            <a:r>
              <a:rPr lang="ru-RU" sz="2400" b="1" i="1" dirty="0" smtClean="0">
                <a:solidFill>
                  <a:srgbClr val="FF0000"/>
                </a:solidFill>
              </a:rPr>
              <a:t>() - </a:t>
            </a:r>
            <a:r>
              <a:rPr lang="ru-RU" sz="2000" dirty="0" err="1" smtClean="0"/>
              <a:t>повертає</a:t>
            </a:r>
            <a:r>
              <a:rPr lang="ru-RU" sz="2000" dirty="0" smtClean="0"/>
              <a:t> </a:t>
            </a:r>
            <a:r>
              <a:rPr lang="ru-RU" sz="2000" i="1" dirty="0" err="1" smtClean="0"/>
              <a:t>tr</a:t>
            </a:r>
            <a:r>
              <a:rPr lang="en-US" sz="2000" i="1" dirty="0" smtClean="0"/>
              <a:t>u</a:t>
            </a:r>
            <a:r>
              <a:rPr lang="ru-RU" sz="2000" i="1" dirty="0" smtClean="0"/>
              <a:t>e</a:t>
            </a:r>
            <a:r>
              <a:rPr lang="ru-RU" sz="2000" dirty="0" smtClean="0"/>
              <a:t>, </a:t>
            </a:r>
            <a:r>
              <a:rPr lang="ru-RU" sz="2000" dirty="0" err="1" smtClean="0"/>
              <a:t>якщо</a:t>
            </a:r>
            <a:r>
              <a:rPr lang="ru-RU" sz="2000" dirty="0" smtClean="0"/>
              <a:t> є ще елементи. В іншому </a:t>
            </a:r>
            <a:r>
              <a:rPr lang="ru-RU" sz="2000" dirty="0" err="1" smtClean="0"/>
              <a:t>випадку</a:t>
            </a:r>
            <a:r>
              <a:rPr lang="ru-RU" sz="2000" dirty="0" smtClean="0"/>
              <a:t> </a:t>
            </a:r>
            <a:r>
              <a:rPr lang="ru-RU" sz="2000" dirty="0" err="1" smtClean="0"/>
              <a:t>повертає</a:t>
            </a:r>
            <a:r>
              <a:rPr lang="ru-RU" sz="2000" dirty="0" smtClean="0"/>
              <a:t> </a:t>
            </a:r>
            <a:r>
              <a:rPr lang="ru-RU" sz="2000" i="1" dirty="0" err="1" smtClean="0"/>
              <a:t>false</a:t>
            </a:r>
            <a:r>
              <a:rPr lang="ru-RU" sz="2000" dirty="0" smtClean="0"/>
              <a:t>. </a:t>
            </a:r>
          </a:p>
          <a:p>
            <a:pPr algn="l" rtl="0"/>
            <a:endParaRPr lang="ru-RU" sz="2000" i="1" dirty="0" smtClean="0"/>
          </a:p>
          <a:p>
            <a:r>
              <a:rPr lang="ru-RU" sz="2000" b="1" i="1" dirty="0" smtClean="0"/>
              <a:t>Е </a:t>
            </a:r>
            <a:r>
              <a:rPr lang="ru-RU" sz="2400" b="1" i="1" dirty="0" err="1" smtClean="0">
                <a:solidFill>
                  <a:srgbClr val="FF0000"/>
                </a:solidFill>
              </a:rPr>
              <a:t>next</a:t>
            </a:r>
            <a:r>
              <a:rPr lang="ru-RU" sz="2400" b="1" i="1" dirty="0" smtClean="0">
                <a:solidFill>
                  <a:srgbClr val="FF0000"/>
                </a:solidFill>
              </a:rPr>
              <a:t>() - </a:t>
            </a:r>
            <a:r>
              <a:rPr lang="ru-RU" sz="2000" dirty="0" err="1" smtClean="0"/>
              <a:t>повертає</a:t>
            </a:r>
            <a:r>
              <a:rPr lang="ru-RU" sz="2000" dirty="0" smtClean="0"/>
              <a:t> наступний елемент. </a:t>
            </a:r>
            <a:r>
              <a:rPr lang="ru-RU" sz="2000" dirty="0" err="1" smtClean="0"/>
              <a:t>Збуджує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виключення</a:t>
            </a:r>
            <a:r>
              <a:rPr lang="ru-RU" sz="2000" dirty="0" smtClean="0"/>
              <a:t> </a:t>
            </a:r>
            <a:r>
              <a:rPr lang="ru-RU" sz="2000" i="1" dirty="0" err="1"/>
              <a:t>NoSиchElementException</a:t>
            </a:r>
            <a:r>
              <a:rPr lang="ru-RU" sz="2000" dirty="0" smtClean="0"/>
              <a:t>, </a:t>
            </a:r>
            <a:r>
              <a:rPr lang="ru-RU" sz="2000" dirty="0" err="1" smtClean="0"/>
              <a:t>якщо</a:t>
            </a:r>
            <a:r>
              <a:rPr lang="ru-RU" sz="2000" dirty="0" smtClean="0"/>
              <a:t> більше немає елементів.</a:t>
            </a:r>
            <a:endParaRPr lang="ru-RU" sz="2000" b="1" dirty="0" smtClean="0"/>
          </a:p>
          <a:p>
            <a:pPr algn="l" rtl="0"/>
            <a:endParaRPr lang="ru-RU" sz="2000" i="1" dirty="0" smtClean="0"/>
          </a:p>
          <a:p>
            <a:r>
              <a:rPr lang="ru-RU" sz="2000" b="1" i="1" dirty="0" err="1" smtClean="0"/>
              <a:t>void</a:t>
            </a:r>
            <a:r>
              <a:rPr lang="ru-RU" sz="2000" b="1" i="1" dirty="0" smtClean="0"/>
              <a:t> </a:t>
            </a:r>
            <a:r>
              <a:rPr lang="ru-RU" sz="2400" b="1" i="1" dirty="0" err="1" smtClean="0">
                <a:solidFill>
                  <a:srgbClr val="FF0000"/>
                </a:solidFill>
              </a:rPr>
              <a:t>remove</a:t>
            </a:r>
            <a:r>
              <a:rPr lang="ru-RU" sz="2400" b="1" i="1" dirty="0" smtClean="0">
                <a:solidFill>
                  <a:srgbClr val="FF0000"/>
                </a:solidFill>
              </a:rPr>
              <a:t>() - </a:t>
            </a:r>
            <a:r>
              <a:rPr lang="ru-RU" sz="2000" dirty="0" err="1" smtClean="0"/>
              <a:t>видаляє</a:t>
            </a:r>
            <a:r>
              <a:rPr lang="ru-RU" sz="2000" dirty="0" smtClean="0"/>
              <a:t> поточний елемент. </a:t>
            </a:r>
            <a:r>
              <a:rPr lang="ru-RU" sz="2000" dirty="0" err="1" smtClean="0"/>
              <a:t>Збуджує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виключення</a:t>
            </a:r>
            <a:r>
              <a:rPr lang="ru-RU" sz="2000" dirty="0" smtClean="0"/>
              <a:t> </a:t>
            </a:r>
            <a:r>
              <a:rPr lang="ru-RU" sz="2000" i="1" dirty="0" err="1"/>
              <a:t>IllegalStateException</a:t>
            </a:r>
            <a:r>
              <a:rPr lang="ru-RU" sz="2000" dirty="0" smtClean="0"/>
              <a:t>, </a:t>
            </a:r>
            <a:r>
              <a:rPr lang="ru-RU" sz="2000" dirty="0" err="1"/>
              <a:t>я</a:t>
            </a:r>
            <a:r>
              <a:rPr lang="ru-RU" sz="2000" dirty="0" err="1" smtClean="0"/>
              <a:t>кщо</a:t>
            </a:r>
            <a:r>
              <a:rPr lang="ru-RU" sz="2000" dirty="0" smtClean="0"/>
              <a:t> робиться спроба </a:t>
            </a:r>
            <a:r>
              <a:rPr lang="ru-RU" sz="2000" dirty="0" err="1" smtClean="0"/>
              <a:t>викликати</a:t>
            </a:r>
            <a:r>
              <a:rPr lang="ru-RU" sz="2000" dirty="0" smtClean="0"/>
              <a:t> </a:t>
            </a:r>
            <a:r>
              <a:rPr lang="ru-RU" sz="2000" i="1" dirty="0" err="1" smtClean="0"/>
              <a:t>remove</a:t>
            </a:r>
            <a:r>
              <a:rPr lang="ru-RU" sz="2000" dirty="0" smtClean="0"/>
              <a:t>(), </a:t>
            </a:r>
            <a:r>
              <a:rPr lang="ru-RU" sz="2000" dirty="0" err="1"/>
              <a:t>я</a:t>
            </a:r>
            <a:r>
              <a:rPr lang="ru-RU" sz="2000" dirty="0" err="1" smtClean="0"/>
              <a:t>кої</a:t>
            </a:r>
            <a:r>
              <a:rPr lang="ru-RU" sz="2000" dirty="0" smtClean="0"/>
              <a:t> не передував </a:t>
            </a:r>
            <a:r>
              <a:rPr lang="ru-RU" sz="2000" dirty="0" err="1" smtClean="0"/>
              <a:t>виклик</a:t>
            </a:r>
            <a:r>
              <a:rPr lang="ru-RU" sz="2000" dirty="0" smtClean="0"/>
              <a:t> </a:t>
            </a:r>
            <a:r>
              <a:rPr lang="ru-RU" sz="2000" i="1" dirty="0" err="1" smtClean="0"/>
              <a:t>next</a:t>
            </a:r>
            <a:r>
              <a:rPr lang="ru-RU" sz="2000" dirty="0" smtClean="0"/>
              <a:t>().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3049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2405"/>
            <a:ext cx="8517632" cy="732299"/>
          </a:xfrm>
        </p:spPr>
        <p:txBody>
          <a:bodyPr>
            <a:noAutofit/>
          </a:bodyPr>
          <a:lstStyle/>
          <a:p>
            <a:r>
              <a:rPr lang="uk-UA" sz="3200" dirty="0" smtClean="0"/>
              <a:t>Тема: </a:t>
            </a:r>
            <a:r>
              <a:rPr lang="ru-RU" sz="3200" dirty="0" err="1" smtClean="0"/>
              <a:t>колекції</a:t>
            </a:r>
            <a:r>
              <a:rPr lang="ru-RU" sz="3200" dirty="0" smtClean="0"/>
              <a:t> </a:t>
            </a:r>
            <a:r>
              <a:rPr lang="en-US" sz="3200" dirty="0"/>
              <a:t>j</a:t>
            </a:r>
            <a:r>
              <a:rPr lang="ru-RU" sz="3200" dirty="0" err="1" smtClean="0"/>
              <a:t>ava.util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dirty="0" smtClean="0"/>
              <a:t>План:</a:t>
            </a:r>
          </a:p>
          <a:p>
            <a:pPr>
              <a:buFontTx/>
              <a:buChar char="-"/>
            </a:pPr>
            <a:r>
              <a:rPr lang="uk-UA" dirty="0"/>
              <a:t>к</a:t>
            </a:r>
            <a:r>
              <a:rPr lang="uk-UA" dirty="0" smtClean="0"/>
              <a:t>ороткий огляд минулої лекції;</a:t>
            </a:r>
          </a:p>
          <a:p>
            <a:pPr>
              <a:buFontTx/>
              <a:buChar char="-"/>
            </a:pPr>
            <a:r>
              <a:rPr lang="ru-RU" dirty="0" err="1" smtClean="0"/>
              <a:t>колекції</a:t>
            </a:r>
            <a:r>
              <a:rPr lang="ru-RU" dirty="0" smtClean="0"/>
              <a:t> </a:t>
            </a:r>
            <a:r>
              <a:rPr lang="en-US" dirty="0"/>
              <a:t>j</a:t>
            </a:r>
            <a:r>
              <a:rPr lang="ru-RU" dirty="0" err="1" smtClean="0"/>
              <a:t>ava.util</a:t>
            </a:r>
            <a:r>
              <a:rPr lang="ru-RU" dirty="0" smtClean="0"/>
              <a:t>;</a:t>
            </a:r>
            <a:endParaRPr lang="ru-RU" dirty="0"/>
          </a:p>
          <a:p>
            <a:pPr>
              <a:buFontTx/>
              <a:buChar char="-"/>
            </a:pPr>
            <a:r>
              <a:rPr lang="ru-RU" dirty="0" err="1" smtClean="0"/>
              <a:t>методи</a:t>
            </a:r>
            <a:r>
              <a:rPr lang="ru-RU" dirty="0"/>
              <a:t>, </a:t>
            </a:r>
            <a:r>
              <a:rPr lang="ru-RU" dirty="0" err="1"/>
              <a:t>визначені</a:t>
            </a:r>
            <a:r>
              <a:rPr lang="ru-RU" dirty="0"/>
              <a:t> в </a:t>
            </a:r>
            <a:r>
              <a:rPr lang="en-US" dirty="0" smtClean="0"/>
              <a:t>Collection</a:t>
            </a:r>
            <a:r>
              <a:rPr lang="uk-UA" dirty="0" smtClean="0"/>
              <a:t>;</a:t>
            </a:r>
          </a:p>
          <a:p>
            <a:pPr marL="720000" indent="-360000"/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en-US" dirty="0" err="1" smtClean="0"/>
              <a:t>ArrayList</a:t>
            </a:r>
            <a:r>
              <a:rPr lang="uk-UA" dirty="0" smtClean="0"/>
              <a:t>;</a:t>
            </a:r>
          </a:p>
          <a:p>
            <a:pPr marL="720000" indent="-360000"/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en-US" dirty="0" err="1" smtClean="0"/>
              <a:t>LinkedList</a:t>
            </a:r>
            <a:r>
              <a:rPr lang="uk-UA" dirty="0" smtClean="0"/>
              <a:t>;</a:t>
            </a:r>
          </a:p>
          <a:p>
            <a:pPr marL="720000" indent="-360000"/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en-US" dirty="0" err="1" smtClean="0"/>
              <a:t>HashSet</a:t>
            </a:r>
            <a:r>
              <a:rPr lang="uk-UA" dirty="0" smtClean="0"/>
              <a:t>;</a:t>
            </a:r>
          </a:p>
          <a:p>
            <a:pPr marL="720000" indent="-360000"/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en-US" dirty="0" err="1" smtClean="0"/>
              <a:t>TreeSet</a:t>
            </a:r>
            <a:r>
              <a:rPr lang="uk-UA" dirty="0" smtClean="0"/>
              <a:t>;</a:t>
            </a:r>
          </a:p>
          <a:p>
            <a:pPr>
              <a:buFontTx/>
              <a:buChar char="-"/>
            </a:pPr>
            <a:r>
              <a:rPr lang="ru-RU" dirty="0" err="1" smtClean="0"/>
              <a:t>інтерфейс</a:t>
            </a:r>
            <a:r>
              <a:rPr lang="ru-RU" dirty="0" smtClean="0"/>
              <a:t> </a:t>
            </a:r>
            <a:r>
              <a:rPr lang="ru-RU" dirty="0" err="1" smtClean="0"/>
              <a:t>Мар</a:t>
            </a:r>
            <a:r>
              <a:rPr lang="ru-RU" dirty="0" smtClean="0"/>
              <a:t>:</a:t>
            </a:r>
          </a:p>
          <a:p>
            <a:pPr marL="720000" indent="-360000"/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en-US" dirty="0"/>
              <a:t>Hash</a:t>
            </a:r>
            <a:r>
              <a:rPr lang="ru-RU" dirty="0"/>
              <a:t>М</a:t>
            </a:r>
            <a:r>
              <a:rPr lang="en-US" dirty="0" err="1" smtClean="0"/>
              <a:t>ap</a:t>
            </a:r>
            <a:r>
              <a:rPr lang="uk-UA" dirty="0" smtClean="0"/>
              <a:t>;</a:t>
            </a:r>
          </a:p>
          <a:p>
            <a:pPr marL="720000" indent="-360000"/>
            <a:r>
              <a:rPr lang="ru-RU" dirty="0" err="1"/>
              <a:t>Клас</a:t>
            </a:r>
            <a:r>
              <a:rPr lang="ru-RU" dirty="0"/>
              <a:t> Т</a:t>
            </a:r>
            <a:r>
              <a:rPr lang="en-US" dirty="0"/>
              <a:t>r</a:t>
            </a:r>
            <a:r>
              <a:rPr lang="ru-RU" dirty="0"/>
              <a:t>ее</a:t>
            </a:r>
            <a:r>
              <a:rPr lang="en-US" dirty="0"/>
              <a:t>M</a:t>
            </a:r>
            <a:r>
              <a:rPr lang="ru-RU" dirty="0" smtClean="0"/>
              <a:t>ар;</a:t>
            </a:r>
          </a:p>
          <a:p>
            <a:pPr marL="720000" indent="-360000"/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en-US" dirty="0" smtClean="0"/>
              <a:t>Vector</a:t>
            </a:r>
            <a:r>
              <a:rPr lang="uk-UA" dirty="0" smtClean="0"/>
              <a:t>.</a:t>
            </a:r>
            <a:endParaRPr lang="ru-RU" dirty="0" smtClean="0"/>
          </a:p>
          <a:p>
            <a:pPr marL="720000" indent="-360000"/>
            <a:endParaRPr lang="ru-RU" b="1" dirty="0"/>
          </a:p>
          <a:p>
            <a:endParaRPr lang="ru-RU" b="1" dirty="0" smtClean="0"/>
          </a:p>
          <a:p>
            <a:endParaRPr lang="en-US" sz="2400" b="1" i="1" dirty="0"/>
          </a:p>
          <a:p>
            <a:endParaRPr lang="uk-UA" b="1" dirty="0" smtClean="0"/>
          </a:p>
          <a:p>
            <a:endParaRPr lang="uk-UA" b="1" dirty="0" smtClean="0"/>
          </a:p>
          <a:p>
            <a:endParaRPr lang="uk-UA" b="1" dirty="0" smtClean="0"/>
          </a:p>
          <a:p>
            <a:endParaRPr lang="uk-UA" dirty="0" smtClean="0"/>
          </a:p>
          <a:p>
            <a:pPr>
              <a:buFontTx/>
              <a:buChar char="-"/>
            </a:pPr>
            <a:endParaRPr lang="uk-UA" dirty="0" smtClean="0"/>
          </a:p>
          <a:p>
            <a:pPr>
              <a:buFontTx/>
              <a:buChar char="-"/>
            </a:pPr>
            <a:endParaRPr lang="uk-UA" dirty="0" smtClean="0"/>
          </a:p>
          <a:p>
            <a:pPr marL="342900" lvl="2" indent="-342900">
              <a:buFontTx/>
              <a:buChar char="-"/>
            </a:pPr>
            <a:endParaRPr lang="uk-UA" sz="3200" dirty="0"/>
          </a:p>
          <a:p>
            <a:pPr marL="342900" lvl="2" indent="-342900"/>
            <a:endParaRPr lang="uk-UA" dirty="0" smtClean="0"/>
          </a:p>
          <a:p>
            <a:pPr lvl="2"/>
            <a:endParaRPr lang="uk-UA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3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85918" y="109815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400" b="1" dirty="0" smtClean="0"/>
              <a:t> Доступ до колекцій через </a:t>
            </a:r>
            <a:r>
              <a:rPr lang="uk-UA" sz="2400" b="1" dirty="0"/>
              <a:t>і</a:t>
            </a:r>
            <a:r>
              <a:rPr lang="ru-RU" sz="2400" b="1" dirty="0" err="1" smtClean="0"/>
              <a:t>тератор</a:t>
            </a:r>
            <a:r>
              <a:rPr lang="ru-RU" sz="2400" b="1" dirty="0" smtClean="0"/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14414" y="642918"/>
            <a:ext cx="65722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Col_Iter</a:t>
            </a:r>
            <a:r>
              <a:rPr lang="en-US" dirty="0" smtClean="0"/>
              <a:t> {</a:t>
            </a:r>
          </a:p>
          <a:p>
            <a:r>
              <a:rPr lang="ru-RU" dirty="0" smtClean="0"/>
              <a:t>     </a:t>
            </a: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ru-RU" dirty="0" smtClean="0"/>
              <a:t>         </a:t>
            </a:r>
            <a:r>
              <a:rPr lang="en-US" b="1" dirty="0" err="1" smtClean="0"/>
              <a:t>ArrayList</a:t>
            </a:r>
            <a:r>
              <a:rPr lang="en-US" b="1" dirty="0" smtClean="0"/>
              <a:t>&lt;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b="1" dirty="0" smtClean="0"/>
              <a:t>&gt; </a:t>
            </a:r>
            <a:r>
              <a:rPr lang="ru-RU" b="1" dirty="0" smtClean="0"/>
              <a:t> </a:t>
            </a:r>
            <a:r>
              <a:rPr lang="en-US" b="1" dirty="0" smtClean="0"/>
              <a:t>al </a:t>
            </a:r>
            <a:r>
              <a:rPr lang="ru-RU" b="1" dirty="0" smtClean="0"/>
              <a:t> </a:t>
            </a:r>
            <a:r>
              <a:rPr lang="en-US" b="1" dirty="0" smtClean="0"/>
              <a:t>= </a:t>
            </a:r>
            <a:r>
              <a:rPr lang="ru-RU" b="1" dirty="0" smtClean="0"/>
              <a:t> </a:t>
            </a:r>
            <a:r>
              <a:rPr lang="en-US" b="1" dirty="0" smtClean="0"/>
              <a:t>new </a:t>
            </a:r>
            <a:r>
              <a:rPr lang="ru-RU" b="1" dirty="0" smtClean="0"/>
              <a:t> </a:t>
            </a:r>
            <a:r>
              <a:rPr lang="en-US" b="1" dirty="0" err="1" smtClean="0"/>
              <a:t>ArrayList</a:t>
            </a:r>
            <a:r>
              <a:rPr lang="en-US" b="1" dirty="0" smtClean="0"/>
              <a:t>&lt;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b="1" dirty="0" smtClean="0"/>
              <a:t>&gt;();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       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ru-RU" dirty="0" err="1">
                <a:solidFill>
                  <a:srgbClr val="00B050"/>
                </a:solidFill>
              </a:rPr>
              <a:t>Додати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елемент</a:t>
            </a:r>
            <a:r>
              <a:rPr lang="ru-RU" dirty="0">
                <a:solidFill>
                  <a:srgbClr val="00B050"/>
                </a:solidFill>
              </a:rPr>
              <a:t> в </a:t>
            </a:r>
            <a:r>
              <a:rPr lang="ru-RU" dirty="0" err="1">
                <a:solidFill>
                  <a:srgbClr val="00B050"/>
                </a:solidFill>
              </a:rPr>
              <a:t>масив</a:t>
            </a:r>
            <a:r>
              <a:rPr lang="ru-RU" dirty="0">
                <a:solidFill>
                  <a:srgbClr val="00B050"/>
                </a:solidFill>
              </a:rPr>
              <a:t> -список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al.add</a:t>
            </a:r>
            <a:r>
              <a:rPr lang="en-US" dirty="0" smtClean="0"/>
              <a:t>("C");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al.add</a:t>
            </a:r>
            <a:r>
              <a:rPr lang="en-US" dirty="0" smtClean="0"/>
              <a:t>("A");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al.add</a:t>
            </a:r>
            <a:r>
              <a:rPr lang="en-US" dirty="0" smtClean="0"/>
              <a:t>("E");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al.add</a:t>
            </a:r>
            <a:r>
              <a:rPr lang="en-US" dirty="0" smtClean="0"/>
              <a:t>("B");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al.add</a:t>
            </a:r>
            <a:r>
              <a:rPr lang="en-US" dirty="0" smtClean="0"/>
              <a:t>("D");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ru-RU" dirty="0" err="1"/>
              <a:t>Початковий</a:t>
            </a:r>
            <a:r>
              <a:rPr lang="ru-RU" dirty="0"/>
              <a:t> </a:t>
            </a:r>
            <a:r>
              <a:rPr lang="ru-RU" dirty="0" err="1"/>
              <a:t>вміст</a:t>
            </a:r>
            <a:r>
              <a:rPr lang="ru-RU" dirty="0"/>
              <a:t> </a:t>
            </a:r>
            <a:r>
              <a:rPr lang="en-US" dirty="0" smtClean="0"/>
              <a:t>al</a:t>
            </a:r>
            <a:r>
              <a:rPr lang="en-US" dirty="0" smtClean="0"/>
              <a:t>: ");</a:t>
            </a:r>
          </a:p>
          <a:p>
            <a:endParaRPr lang="en-US" dirty="0" smtClean="0"/>
          </a:p>
          <a:p>
            <a:r>
              <a:rPr lang="ru-RU" b="1" dirty="0" smtClean="0"/>
              <a:t>       </a:t>
            </a:r>
            <a:r>
              <a:rPr lang="en-US" b="1" dirty="0" err="1" smtClean="0">
                <a:solidFill>
                  <a:srgbClr val="FF0000"/>
                </a:solidFill>
              </a:rPr>
              <a:t>Iterator</a:t>
            </a:r>
            <a:r>
              <a:rPr lang="en-US" b="1" dirty="0" smtClean="0"/>
              <a:t>&lt;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b="1" dirty="0" smtClean="0"/>
              <a:t>&gt; </a:t>
            </a:r>
            <a:r>
              <a:rPr lang="en-US" b="1" dirty="0" err="1" smtClean="0">
                <a:solidFill>
                  <a:srgbClr val="7030A0"/>
                </a:solidFill>
              </a:rPr>
              <a:t>itr</a:t>
            </a:r>
            <a:r>
              <a:rPr lang="en-US" b="1" dirty="0" smtClean="0"/>
              <a:t> = </a:t>
            </a:r>
            <a:r>
              <a:rPr lang="en-US" b="1" dirty="0" err="1" smtClean="0"/>
              <a:t>al.iterator</a:t>
            </a:r>
            <a:r>
              <a:rPr lang="en-US" b="1" dirty="0" smtClean="0"/>
              <a:t>();</a:t>
            </a:r>
            <a:endParaRPr lang="ru-RU" b="1" dirty="0" smtClean="0"/>
          </a:p>
          <a:p>
            <a:endParaRPr lang="en-US" b="1" dirty="0" smtClean="0"/>
          </a:p>
          <a:p>
            <a:r>
              <a:rPr lang="ru-RU" dirty="0" smtClean="0"/>
              <a:t>       </a:t>
            </a:r>
            <a:r>
              <a:rPr lang="en-US" dirty="0" smtClean="0"/>
              <a:t>while (</a:t>
            </a:r>
            <a:r>
              <a:rPr lang="en-US" b="1" dirty="0" err="1" smtClean="0">
                <a:solidFill>
                  <a:srgbClr val="7030A0"/>
                </a:solidFill>
              </a:rPr>
              <a:t>itr</a:t>
            </a:r>
            <a:r>
              <a:rPr lang="en-US" b="1" dirty="0" err="1" smtClean="0"/>
              <a:t>.hasNext</a:t>
            </a:r>
            <a:r>
              <a:rPr lang="en-US" b="1" dirty="0" smtClean="0"/>
              <a:t>()</a:t>
            </a:r>
            <a:r>
              <a:rPr lang="en-US" dirty="0" smtClean="0"/>
              <a:t>) {</a:t>
            </a:r>
          </a:p>
          <a:p>
            <a:r>
              <a:rPr lang="ru-RU" dirty="0" smtClean="0"/>
              <a:t>	</a:t>
            </a:r>
            <a:r>
              <a:rPr lang="en-US" dirty="0" smtClean="0"/>
              <a:t>String element = </a:t>
            </a:r>
            <a:r>
              <a:rPr lang="en-US" b="1" dirty="0" err="1" smtClean="0">
                <a:solidFill>
                  <a:srgbClr val="7030A0"/>
                </a:solidFill>
              </a:rPr>
              <a:t>itr</a:t>
            </a:r>
            <a:r>
              <a:rPr lang="en-US" b="1" dirty="0" err="1" smtClean="0"/>
              <a:t>.next</a:t>
            </a:r>
            <a:r>
              <a:rPr lang="en-US" b="1" dirty="0" smtClean="0"/>
              <a:t>()</a:t>
            </a:r>
            <a:r>
              <a:rPr lang="en-US" dirty="0" smtClean="0"/>
              <a:t>;</a:t>
            </a:r>
          </a:p>
          <a:p>
            <a:r>
              <a:rPr lang="ru-RU" dirty="0" smtClean="0"/>
              <a:t>	</a:t>
            </a:r>
            <a:r>
              <a:rPr lang="en-US" dirty="0" err="1" smtClean="0"/>
              <a:t>System.out.print</a:t>
            </a:r>
            <a:r>
              <a:rPr lang="en-US" dirty="0" smtClean="0"/>
              <a:t>(element + " ");</a:t>
            </a:r>
          </a:p>
          <a:p>
            <a:r>
              <a:rPr lang="ru-RU" dirty="0" smtClean="0"/>
              <a:t>        </a:t>
            </a:r>
            <a:r>
              <a:rPr lang="en-US" dirty="0" smtClean="0"/>
              <a:t>}</a:t>
            </a:r>
            <a:r>
              <a:rPr lang="uk-UA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/ </a:t>
            </a:r>
            <a:r>
              <a:rPr lang="ru-RU" i="1" dirty="0">
                <a:solidFill>
                  <a:srgbClr val="00B050"/>
                </a:solidFill>
              </a:rPr>
              <a:t>* </a:t>
            </a:r>
            <a:r>
              <a:rPr lang="ru-RU" i="1" dirty="0" err="1">
                <a:solidFill>
                  <a:srgbClr val="00B050"/>
                </a:solidFill>
              </a:rPr>
              <a:t>Початковий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вміст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al: 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C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 A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 E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 B 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D </a:t>
            </a:r>
            <a:r>
              <a:rPr lang="ru-RU" i="1" dirty="0">
                <a:solidFill>
                  <a:srgbClr val="00B050"/>
                </a:solidFill>
              </a:rPr>
              <a:t>* /</a:t>
            </a:r>
            <a:endParaRPr lang="en-US" dirty="0"/>
          </a:p>
          <a:p>
            <a:r>
              <a:rPr lang="ru-RU" dirty="0" smtClean="0"/>
              <a:t>    </a:t>
            </a:r>
            <a:r>
              <a:rPr lang="en-US" dirty="0" smtClean="0"/>
              <a:t>}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8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421"/>
            <a:ext cx="79296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2400" b="1" dirty="0" err="1" smtClean="0"/>
              <a:t>Завдання</a:t>
            </a:r>
            <a:r>
              <a:rPr lang="ru-RU" sz="2400" b="1" dirty="0" smtClean="0"/>
              <a:t>:</a:t>
            </a:r>
          </a:p>
          <a:p>
            <a:pPr algn="l" rtl="0"/>
            <a:endParaRPr lang="ru-RU" sz="1000" b="1" dirty="0" smtClean="0"/>
          </a:p>
          <a:p>
            <a:pPr algn="l" rtl="0"/>
            <a:r>
              <a:rPr lang="ru-RU" sz="2400" dirty="0" smtClean="0"/>
              <a:t>Розробити програму для обробки відомості.</a:t>
            </a:r>
            <a:endParaRPr lang="en-US" sz="24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/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06496"/>
              </p:ext>
            </p:extLst>
          </p:nvPr>
        </p:nvGraphicFramePr>
        <p:xfrm>
          <a:off x="1043608" y="1077426"/>
          <a:ext cx="6096000" cy="128016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uk-UA" sz="1400" dirty="0">
                          <a:latin typeface="Arial"/>
                          <a:ea typeface="Times New Roman"/>
                          <a:cs typeface="Times New Roman"/>
                        </a:rPr>
                        <a:t>№ з / п</a:t>
                      </a:r>
                      <a:endParaRPr lang="ru-RU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>
                          <a:latin typeface="Arial"/>
                          <a:ea typeface="Times New Roman"/>
                          <a:cs typeface="Times New Roman"/>
                        </a:rPr>
                        <a:t>Прізвище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uk-UA" sz="1400">
                          <a:latin typeface="Arial"/>
                          <a:ea typeface="Times New Roman"/>
                          <a:cs typeface="Times New Roman"/>
                        </a:rPr>
                        <a:t>Зарплата, грн.</a:t>
                      </a:r>
                      <a:endParaRPr lang="ru-RU" sz="14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>
                          <a:latin typeface="Arial"/>
                          <a:ea typeface="Times New Roman"/>
                          <a:cs typeface="Times New Roman"/>
                        </a:rPr>
                        <a:t>утримано</a:t>
                      </a:r>
                      <a:r>
                        <a:rPr lang="uk-UA" sz="1400">
                          <a:latin typeface="Arial"/>
                          <a:ea typeface="Times New Roman"/>
                          <a:cs typeface="Times New Roman"/>
                        </a:rPr>
                        <a:t>, Грн.</a:t>
                      </a:r>
                      <a:endParaRPr lang="ru-RU" sz="14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uk-UA" sz="1400">
                          <a:latin typeface="Arial"/>
                          <a:ea typeface="Times New Roman"/>
                          <a:cs typeface="Times New Roman"/>
                        </a:rPr>
                        <a:t>В</a:t>
                      </a:r>
                      <a:r>
                        <a:rPr lang="ru-RU" sz="1400">
                          <a:latin typeface="Arial"/>
                          <a:ea typeface="Times New Roman"/>
                          <a:cs typeface="Times New Roman"/>
                        </a:rPr>
                        <a:t>и</a:t>
                      </a:r>
                      <a:r>
                        <a:rPr lang="uk-UA" sz="1400">
                          <a:latin typeface="Arial"/>
                          <a:ea typeface="Times New Roman"/>
                          <a:cs typeface="Times New Roman"/>
                        </a:rPr>
                        <a:t>дано, грн.</a:t>
                      </a:r>
                      <a:endParaRPr lang="ru-RU" sz="14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uk-UA" sz="1400" dirty="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ru-RU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uk-UA" sz="1400" dirty="0">
                          <a:latin typeface="Arial"/>
                          <a:ea typeface="Times New Roman"/>
                          <a:cs typeface="Times New Roman"/>
                        </a:rPr>
                        <a:t>F </a:t>
                      </a:r>
                      <a:endParaRPr lang="ru-RU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uk-UA" sz="1400" dirty="0">
                          <a:latin typeface="Arial"/>
                          <a:ea typeface="Times New Roman"/>
                          <a:cs typeface="Times New Roman"/>
                        </a:rPr>
                        <a:t>Z</a:t>
                      </a:r>
                      <a:endParaRPr lang="ru-RU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uk-UA" sz="1400">
                          <a:latin typeface="Arial"/>
                          <a:ea typeface="Times New Roman"/>
                          <a:cs typeface="Times New Roman"/>
                        </a:rPr>
                        <a:t>P</a:t>
                      </a:r>
                      <a:endParaRPr lang="ru-RU" sz="14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uk-UA" sz="1400">
                          <a:latin typeface="Arial"/>
                          <a:ea typeface="Times New Roman"/>
                          <a:cs typeface="Times New Roman"/>
                        </a:rPr>
                        <a:t>S = Z - P</a:t>
                      </a:r>
                      <a:endParaRPr lang="ru-RU" sz="14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uk-UA" sz="1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ru-RU" sz="14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uk-UA" sz="14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uk-UA" sz="14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uk-UA" sz="14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uk-UA" sz="14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uk-UA" sz="1400">
                          <a:latin typeface="Arial"/>
                          <a:ea typeface="Times New Roman"/>
                          <a:cs typeface="Times New Roman"/>
                        </a:rPr>
                        <a:t>...</a:t>
                      </a:r>
                      <a:endParaRPr lang="ru-RU" sz="14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uk-UA" sz="14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uk-UA" sz="14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uk-UA" sz="14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uk-UA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uk-UA" sz="14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smtClean="0">
                          <a:latin typeface="Arial"/>
                          <a:ea typeface="Times New Roman"/>
                          <a:cs typeface="Times New Roman"/>
                        </a:rPr>
                        <a:t>всього</a:t>
                      </a:r>
                      <a:endParaRPr lang="ru-RU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uk-UA" sz="1400" smtClean="0">
                          <a:latin typeface="Arial"/>
                          <a:ea typeface="Times New Roman"/>
                          <a:cs typeface="Times New Roman"/>
                          <a:sym typeface="Symbol"/>
                        </a:rPr>
                        <a:t></a:t>
                      </a:r>
                      <a:endParaRPr lang="ru-RU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uk-UA" sz="1400" smtClean="0">
                          <a:latin typeface="Arial"/>
                          <a:ea typeface="Times New Roman"/>
                          <a:cs typeface="Times New Roman"/>
                          <a:sym typeface="Symbol"/>
                        </a:rPr>
                        <a:t></a:t>
                      </a:r>
                      <a:endParaRPr lang="ru-RU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latin typeface="Arial"/>
                          <a:ea typeface="Times New Roman"/>
                          <a:cs typeface="Times New Roman"/>
                          <a:sym typeface="Symbol"/>
                        </a:rPr>
                        <a:t></a:t>
                      </a:r>
                      <a:endParaRPr lang="ru-RU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51520" y="2708920"/>
            <a:ext cx="878497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ru-RU" sz="2000" dirty="0" smtClean="0"/>
              <a:t>Для цього необхідно описати клас, поля </a:t>
            </a:r>
            <a:r>
              <a:rPr lang="ru-RU" sz="2000" dirty="0" err="1" smtClean="0"/>
              <a:t>якого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відповідають</a:t>
            </a:r>
            <a:r>
              <a:rPr lang="ru-RU" sz="2000" dirty="0" smtClean="0"/>
              <a:t> </a:t>
            </a:r>
            <a:r>
              <a:rPr lang="ru-RU" sz="2000" dirty="0" err="1" smtClean="0"/>
              <a:t>вихідним</a:t>
            </a:r>
            <a:r>
              <a:rPr lang="ru-RU" sz="2000" dirty="0" smtClean="0"/>
              <a:t> полям відомості. </a:t>
            </a:r>
            <a:endParaRPr lang="en-US" sz="2000" dirty="0" smtClean="0"/>
          </a:p>
          <a:p>
            <a:pPr algn="l" rtl="0"/>
            <a:endParaRPr lang="en-US" sz="900" dirty="0" smtClean="0"/>
          </a:p>
          <a:p>
            <a:pPr algn="l" rtl="0"/>
            <a:r>
              <a:rPr lang="ru-RU" sz="2000" dirty="0" smtClean="0"/>
              <a:t>Для </a:t>
            </a:r>
            <a:r>
              <a:rPr lang="ru-RU" sz="2000" dirty="0" err="1" smtClean="0"/>
              <a:t>встановлення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значень</a:t>
            </a:r>
            <a:r>
              <a:rPr lang="ru-RU" sz="2000" dirty="0" smtClean="0"/>
              <a:t> полів повинен</a:t>
            </a:r>
            <a:r>
              <a:rPr lang="en-US" sz="2000" dirty="0" smtClean="0"/>
              <a:t> </a:t>
            </a:r>
            <a:r>
              <a:rPr lang="ru-RU" sz="2000" dirty="0" err="1" smtClean="0"/>
              <a:t>використовуватись</a:t>
            </a:r>
            <a:r>
              <a:rPr lang="ru-RU" sz="2000" dirty="0" smtClean="0"/>
              <a:t> конструктор. </a:t>
            </a:r>
            <a:endParaRPr lang="en-US" sz="2000" dirty="0" smtClean="0"/>
          </a:p>
          <a:p>
            <a:pPr algn="l" rtl="0"/>
            <a:endParaRPr lang="uk-UA" sz="900" dirty="0"/>
          </a:p>
          <a:p>
            <a:pPr algn="l" rtl="0"/>
            <a:r>
              <a:rPr lang="ru-RU" sz="2000" dirty="0" err="1" smtClean="0"/>
              <a:t>Обчислення</a:t>
            </a:r>
            <a:r>
              <a:rPr lang="ru-RU" sz="2000" dirty="0" smtClean="0"/>
              <a:t> значень розрахункових</a:t>
            </a:r>
            <a:r>
              <a:rPr lang="en-US" sz="2000" dirty="0" smtClean="0"/>
              <a:t> </a:t>
            </a:r>
            <a:r>
              <a:rPr lang="ru-RU" sz="2000" dirty="0" smtClean="0"/>
              <a:t>полів відомості, та </a:t>
            </a:r>
            <a:r>
              <a:rPr lang="ru-RU" sz="2000" dirty="0" err="1" smtClean="0"/>
              <a:t>отримання</a:t>
            </a:r>
            <a:r>
              <a:rPr lang="ru-RU" sz="2000" dirty="0" smtClean="0"/>
              <a:t> значень вихідних полів має</a:t>
            </a:r>
            <a:r>
              <a:rPr lang="en-US" sz="2000" dirty="0" smtClean="0"/>
              <a:t> </a:t>
            </a:r>
            <a:r>
              <a:rPr lang="ru-RU" sz="2000" dirty="0" smtClean="0"/>
              <a:t>виконуватися за допомогою відповідних методів класу. </a:t>
            </a:r>
          </a:p>
          <a:p>
            <a:pPr algn="ctr"/>
            <a:endParaRPr lang="ru-RU" sz="2000" dirty="0" smtClean="0"/>
          </a:p>
          <a:p>
            <a:pPr algn="ctr"/>
            <a:r>
              <a:rPr lang="ru-RU" sz="2000" dirty="0" smtClean="0"/>
              <a:t> </a:t>
            </a:r>
            <a:r>
              <a:rPr lang="ru-RU" sz="2000" i="1" dirty="0"/>
              <a:t>(</a:t>
            </a:r>
            <a:r>
              <a:rPr lang="ru-RU" sz="2000" dirty="0"/>
              <a:t>   </a:t>
            </a:r>
            <a:r>
              <a:rPr lang="en-US" sz="2000" b="1" i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b="1" i="1" dirty="0"/>
              <a:t> </a:t>
            </a:r>
            <a:r>
              <a:rPr lang="en-US" sz="2000" i="1" dirty="0" err="1"/>
              <a:t>Num</a:t>
            </a:r>
            <a:r>
              <a:rPr lang="en-US" sz="2000" i="1" dirty="0"/>
              <a:t> =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i="1" dirty="0" err="1">
                <a:solidFill>
                  <a:schemeClr val="accent6">
                    <a:lumMod val="75000"/>
                  </a:schemeClr>
                </a:solidFill>
              </a:rPr>
              <a:t>Integer</a:t>
            </a:r>
            <a:r>
              <a:rPr lang="en-US" sz="2000" b="1" i="1" dirty="0" err="1"/>
              <a:t>.</a:t>
            </a:r>
            <a:r>
              <a:rPr lang="en-US" sz="2000" b="1" i="1" dirty="0" err="1">
                <a:solidFill>
                  <a:srgbClr val="FF0000"/>
                </a:solidFill>
              </a:rPr>
              <a:t>valueOf</a:t>
            </a:r>
            <a:r>
              <a:rPr lang="en-US" sz="2000" i="1" dirty="0"/>
              <a:t>(</a:t>
            </a:r>
            <a:r>
              <a:rPr lang="ru-RU" sz="2000" i="1" dirty="0"/>
              <a:t> </a:t>
            </a:r>
            <a:r>
              <a:rPr lang="en-US" sz="2000" i="1" dirty="0" err="1"/>
              <a:t>str</a:t>
            </a:r>
            <a:r>
              <a:rPr lang="en-US" sz="2000" b="1" i="1" dirty="0"/>
              <a:t> </a:t>
            </a:r>
            <a:r>
              <a:rPr lang="ru-RU" sz="2000" dirty="0"/>
              <a:t>)</a:t>
            </a:r>
            <a:r>
              <a:rPr lang="en-US" sz="2000" dirty="0"/>
              <a:t>    </a:t>
            </a:r>
            <a:r>
              <a:rPr lang="ru-RU" sz="2000" dirty="0"/>
              <a:t>или</a:t>
            </a:r>
            <a:r>
              <a:rPr lang="ru-RU" sz="2000" i="1" dirty="0"/>
              <a:t>  </a:t>
            </a:r>
            <a:r>
              <a:rPr lang="en-US" sz="2000" i="1" dirty="0"/>
              <a:t>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String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i="1" dirty="0" err="1"/>
              <a:t>str</a:t>
            </a:r>
            <a:r>
              <a:rPr lang="ru-RU" sz="2000" i="1" dirty="0"/>
              <a:t> </a:t>
            </a:r>
            <a:r>
              <a:rPr lang="en-US" sz="2000" i="1" dirty="0"/>
              <a:t> =</a:t>
            </a:r>
            <a:r>
              <a:rPr lang="ru-RU" sz="2000" i="1" dirty="0"/>
              <a:t>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ru-RU" sz="2000" i="1" dirty="0"/>
              <a:t>.</a:t>
            </a:r>
            <a:r>
              <a:rPr lang="en-US" sz="2000" b="1" i="1" dirty="0" err="1">
                <a:solidFill>
                  <a:srgbClr val="FF0000"/>
                </a:solidFill>
              </a:rPr>
              <a:t>valueOf</a:t>
            </a:r>
            <a:r>
              <a:rPr lang="en-US" sz="2000" i="1" dirty="0"/>
              <a:t>(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i="1" dirty="0" err="1"/>
              <a:t>num</a:t>
            </a:r>
            <a:r>
              <a:rPr lang="ru-RU" sz="2000" i="1" dirty="0"/>
              <a:t>)   )</a:t>
            </a:r>
            <a:endParaRPr lang="en-US" sz="2000" i="1" dirty="0"/>
          </a:p>
          <a:p>
            <a:pPr algn="l" rtl="0"/>
            <a:endParaRPr lang="ru-RU" sz="2000" dirty="0" smtClean="0"/>
          </a:p>
          <a:p>
            <a:pPr algn="l" rtl="0"/>
            <a:r>
              <a:rPr lang="ru-RU" sz="2000" dirty="0" err="1" smtClean="0"/>
              <a:t>Програма</a:t>
            </a:r>
            <a:r>
              <a:rPr lang="ru-RU" sz="2000" dirty="0" smtClean="0"/>
              <a:t> повинна забезпечувати створення колекції об'єктів цього класу і </a:t>
            </a:r>
            <a:r>
              <a:rPr lang="ru-RU" sz="2000" dirty="0" err="1" smtClean="0"/>
              <a:t>виводити</a:t>
            </a:r>
            <a:r>
              <a:rPr lang="ru-RU" sz="2000" dirty="0" smtClean="0"/>
              <a:t> на консоль </a:t>
            </a:r>
            <a:r>
              <a:rPr lang="ru-RU" sz="2000" dirty="0" err="1" smtClean="0"/>
              <a:t>вихідні</a:t>
            </a:r>
            <a:r>
              <a:rPr lang="ru-RU" sz="2000" dirty="0" smtClean="0"/>
              <a:t>  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 та полів, а також підсумкової інформації за відомістю.</a:t>
            </a:r>
          </a:p>
        </p:txBody>
      </p:sp>
    </p:spTree>
    <p:extLst>
      <p:ext uri="{BB962C8B-B14F-4D97-AF65-F5344CB8AC3E}">
        <p14:creationId xmlns:p14="http://schemas.microsoft.com/office/powerpoint/2010/main" val="31408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67544" y="1283287"/>
            <a:ext cx="8229600" cy="557748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>
                <a:solidFill>
                  <a:srgbClr val="8000FF"/>
                </a:solidFill>
                <a:latin typeface="Consolas" panose="020B0609020204030204" pitchFamily="49" charset="0"/>
              </a:rPr>
              <a:t>package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package4</a:t>
            </a:r>
            <a:r>
              <a:rPr lang="en-US" sz="2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sz="24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Client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US" sz="2400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4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US" sz="2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sz="24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kept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4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given</a:t>
            </a:r>
            <a:r>
              <a:rPr lang="en-US" sz="2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78497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java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io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BufferedReader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algn="l" rtl="0"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java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io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IOException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algn="l" rtl="0"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java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io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InputStreamReader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algn="l" rtl="0"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java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util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*;</a:t>
            </a:r>
            <a:endParaRPr lang="uk-UA" sz="2000" b="1" dirty="0" smtClean="0">
              <a:solidFill>
                <a:srgbClr val="00008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algn="l" rtl="0">
              <a:spcAft>
                <a:spcPts val="0"/>
              </a:spcAft>
            </a:pP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algn="l" rtl="0">
              <a:spcAft>
                <a:spcPts val="0"/>
              </a:spcAft>
            </a:pP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{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algn="l" rtl="0"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[]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args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throws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IOException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{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algn="l" rtl="0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Client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myClient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Client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();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algn="l" rtl="0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myClient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1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algn="l" rtl="0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myClient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name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Vasiliy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Ivanovich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algn="l" rtl="0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myClient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salary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2200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algn="l" rtl="0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myClient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kept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200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algn="l" rtl="0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myClient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given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myClient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salary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myClient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kept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algn="l" rtl="0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Client myClient2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Client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();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algn="l" rtl="0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myClient2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number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algn="l" rtl="0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myClient2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name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Vasiliy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Petrovich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algn="l" rtl="0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myClient2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salary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3200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algn="l" rtl="0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myClient2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kept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200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algn="l" rtl="0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myClient2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given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myClient2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salary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myClient2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kept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uk-UA" sz="2000" b="1" dirty="0" smtClean="0">
              <a:solidFill>
                <a:srgbClr val="00008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72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957" y="1535881"/>
            <a:ext cx="8842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ArrayList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Client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&gt;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ArClient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ArrayList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Client</a:t>
            </a:r>
            <a:r>
              <a:rPr lang="en-US" sz="2200" b="1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&gt;</a:t>
            </a:r>
            <a:r>
              <a:rPr lang="uk-UA" sz="2200" b="1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b="1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();</a:t>
            </a:r>
            <a:endParaRPr lang="ru-RU" sz="22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algn="l" rtl="0"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ArClient</a:t>
            </a:r>
            <a:r>
              <a:rPr lang="en-US" sz="2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add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myClient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algn="l" rtl="0"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ArClient</a:t>
            </a:r>
            <a:r>
              <a:rPr lang="en-US" sz="2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add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myClient2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algn="l" rtl="0"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sz="2200" dirty="0" err="1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200" dirty="0">
                <a:solidFill>
                  <a:srgbClr val="FF8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0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&lt;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ArClient</a:t>
            </a:r>
            <a:r>
              <a:rPr lang="en-US" sz="2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size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();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++)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algn="l" rtl="0"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System</a:t>
            </a:r>
            <a:r>
              <a:rPr lang="en-US" sz="2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out</a:t>
            </a:r>
            <a:r>
              <a:rPr lang="en-US" sz="2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println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ArClient</a:t>
            </a:r>
            <a:r>
              <a:rPr lang="en-US" sz="2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get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).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number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ArClient</a:t>
            </a:r>
            <a:r>
              <a:rPr lang="en-US" sz="2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get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).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name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ArClient</a:t>
            </a:r>
            <a:r>
              <a:rPr lang="en-US" sz="2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get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).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salary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endParaRPr lang="ru-RU" sz="22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algn="l" rtl="0"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ArClient</a:t>
            </a:r>
            <a:r>
              <a:rPr lang="en-US" sz="2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get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).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kept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ArClient</a:t>
            </a:r>
            <a:r>
              <a:rPr lang="en-US" sz="2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get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).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given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algn="l" rtl="0"/>
            <a:r>
              <a:rPr lang="en-US" sz="2200" b="1" dirty="0" smtClean="0">
                <a:solidFill>
                  <a:srgbClr val="000080"/>
                </a:solidFill>
                <a:latin typeface="Courier New"/>
              </a:rPr>
              <a:t>}</a:t>
            </a:r>
          </a:p>
          <a:p>
            <a:pPr algn="l" rtl="0"/>
            <a:endParaRPr lang="en-US" b="1" dirty="0">
              <a:solidFill>
                <a:srgbClr val="000080"/>
              </a:solidFill>
              <a:latin typeface="Courier New"/>
            </a:endParaRPr>
          </a:p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4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000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ru-RU" sz="2000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введіть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endParaRPr lang="ru-RU" sz="2000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br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readLine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endParaRPr lang="ru-RU" sz="2000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введіть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 "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br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readLine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000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res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разом 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ru-RU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algn="l" rtl="0"/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97847"/>
            <a:ext cx="673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ru-RU" sz="2400" dirty="0" err="1" smtClean="0">
                <a:latin typeface="+mj-lt"/>
              </a:rPr>
              <a:t>Перетворення</a:t>
            </a:r>
            <a:r>
              <a:rPr lang="ru-RU" sz="2400" dirty="0" smtClean="0"/>
              <a:t> типів рядок-число-рядок (приклад)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591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204864"/>
            <a:ext cx="8229600" cy="1143000"/>
          </a:xfrm>
        </p:spPr>
        <p:txBody>
          <a:bodyPr/>
          <a:lstStyle/>
          <a:p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5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ООП (повторення)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err="1">
                <a:solidFill>
                  <a:srgbClr val="FF0000"/>
                </a:solidFill>
              </a:rPr>
              <a:t>Інкапсуляція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об’єкту</a:t>
            </a:r>
            <a:r>
              <a:rPr lang="ru-RU" dirty="0"/>
              <a:t> </a:t>
            </a:r>
            <a:r>
              <a:rPr lang="ru-RU" dirty="0" err="1"/>
              <a:t>обмежувати</a:t>
            </a:r>
            <a:r>
              <a:rPr lang="ru-RU" dirty="0"/>
              <a:t> доступ до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складових</a:t>
            </a:r>
            <a:r>
              <a:rPr lang="ru-RU" dirty="0"/>
              <a:t> </a:t>
            </a:r>
            <a:r>
              <a:rPr lang="ru-RU" dirty="0" err="1"/>
              <a:t>іншим</a:t>
            </a:r>
            <a:r>
              <a:rPr lang="ru-RU" dirty="0"/>
              <a:t> </a:t>
            </a:r>
            <a:r>
              <a:rPr lang="ru-RU" dirty="0" err="1"/>
              <a:t>частинам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вдається</a:t>
            </a:r>
            <a:r>
              <a:rPr lang="ru-RU" dirty="0"/>
              <a:t> </a:t>
            </a:r>
            <a:r>
              <a:rPr lang="ru-RU" dirty="0" err="1"/>
              <a:t>уникнути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 коду, коли </a:t>
            </a:r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змінює</a:t>
            </a:r>
            <a:r>
              <a:rPr lang="ru-RU" dirty="0"/>
              <a:t> </a:t>
            </a:r>
            <a:r>
              <a:rPr lang="ru-RU" dirty="0" err="1"/>
              <a:t>сторонні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часто </a:t>
            </a:r>
            <a:r>
              <a:rPr lang="ru-RU" dirty="0" err="1"/>
              <a:t>повністю</a:t>
            </a:r>
            <a:r>
              <a:rPr lang="ru-RU" dirty="0"/>
              <a:t> </a:t>
            </a:r>
            <a:r>
              <a:rPr lang="ru-RU" dirty="0" err="1"/>
              <a:t>порушує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роботу</a:t>
            </a:r>
            <a:r>
              <a:rPr lang="ru-RU" dirty="0" smtClean="0"/>
              <a:t>.</a:t>
            </a:r>
          </a:p>
          <a:p>
            <a:r>
              <a:rPr lang="ru-RU" dirty="0">
                <a:solidFill>
                  <a:srgbClr val="FF0000"/>
                </a:solidFill>
              </a:rPr>
              <a:t>Пол</a:t>
            </a:r>
            <a:r>
              <a:rPr lang="uk-UA" dirty="0">
                <a:solidFill>
                  <a:srgbClr val="FF0000"/>
                </a:solidFill>
              </a:rPr>
              <a:t>і</a:t>
            </a:r>
            <a:r>
              <a:rPr lang="ru-RU" dirty="0" err="1">
                <a:solidFill>
                  <a:srgbClr val="FF0000"/>
                </a:solidFill>
              </a:rPr>
              <a:t>морфізм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(</a:t>
            </a:r>
            <a:r>
              <a:rPr lang="ru-RU" dirty="0" err="1"/>
              <a:t>від</a:t>
            </a:r>
            <a:r>
              <a:rPr lang="ru-RU" dirty="0"/>
              <a:t> г</a:t>
            </a:r>
            <a:r>
              <a:rPr lang="en-US" dirty="0"/>
              <a:t>p</a:t>
            </a:r>
            <a:r>
              <a:rPr lang="uk-UA" dirty="0"/>
              <a:t>., </a:t>
            </a:r>
            <a:r>
              <a:rPr lang="ru-RU" dirty="0" err="1"/>
              <a:t>означає</a:t>
            </a:r>
            <a:r>
              <a:rPr lang="ru-RU" dirty="0"/>
              <a:t> «</a:t>
            </a:r>
            <a:r>
              <a:rPr lang="ru-RU" dirty="0" err="1"/>
              <a:t>багато</a:t>
            </a:r>
            <a:r>
              <a:rPr lang="ru-RU" dirty="0"/>
              <a:t> форм») - </a:t>
            </a:r>
            <a:r>
              <a:rPr lang="ru-RU" dirty="0" err="1"/>
              <a:t>властивість</a:t>
            </a:r>
            <a:r>
              <a:rPr lang="ru-RU" dirty="0"/>
              <a:t>, яка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один і той </a:t>
            </a:r>
            <a:r>
              <a:rPr lang="ru-RU" dirty="0" err="1"/>
              <a:t>самий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для </a:t>
            </a:r>
            <a:r>
              <a:rPr lang="ru-RU" dirty="0" err="1"/>
              <a:t>загального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 smtClean="0"/>
              <a:t>.</a:t>
            </a:r>
          </a:p>
          <a:p>
            <a:r>
              <a:rPr lang="ru-RU" dirty="0" err="1">
                <a:solidFill>
                  <a:srgbClr val="FF0000"/>
                </a:solidFill>
              </a:rPr>
              <a:t>Спадкування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- </a:t>
            </a:r>
            <a:r>
              <a:rPr lang="ru-RU" dirty="0" err="1"/>
              <a:t>процес</a:t>
            </a:r>
            <a:r>
              <a:rPr lang="ru-RU" dirty="0"/>
              <a:t>,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один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dirty="0" err="1"/>
              <a:t>іншого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1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44624"/>
            <a:ext cx="8568952" cy="662473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100" b="1" dirty="0"/>
              <a:t>SOLID </a:t>
            </a:r>
            <a:r>
              <a:rPr lang="uk-UA" sz="4100" b="1" dirty="0"/>
              <a:t>п</a:t>
            </a:r>
            <a:r>
              <a:rPr lang="ru-RU" sz="4100" b="1" dirty="0" err="1"/>
              <a:t>ринципи</a:t>
            </a:r>
            <a:r>
              <a:rPr lang="ru-RU" sz="4100" b="1" dirty="0"/>
              <a:t> ООП</a:t>
            </a:r>
            <a:endParaRPr lang="uk-UA" sz="4100" b="1" dirty="0" smtClean="0"/>
          </a:p>
          <a:p>
            <a:r>
              <a:rPr lang="uk-UA" b="1" dirty="0" smtClean="0"/>
              <a:t>Принцип </a:t>
            </a:r>
            <a:r>
              <a:rPr lang="uk-UA" b="1" dirty="0" smtClean="0"/>
              <a:t>єдиного обов'язку </a:t>
            </a:r>
            <a:r>
              <a:rPr lang="uk-UA" b="1" dirty="0"/>
              <a:t>/ відповідальності </a:t>
            </a:r>
            <a:endParaRPr lang="uk-UA" b="1" dirty="0" smtClean="0"/>
          </a:p>
          <a:p>
            <a:pPr marL="0" indent="0">
              <a:buNone/>
            </a:pPr>
            <a:r>
              <a:rPr lang="uk-UA" b="1" dirty="0" smtClean="0"/>
              <a:t>(</a:t>
            </a:r>
            <a:r>
              <a:rPr lang="uk-UA" b="1" dirty="0" err="1"/>
              <a:t>single</a:t>
            </a:r>
            <a:r>
              <a:rPr lang="uk-UA" b="1" dirty="0"/>
              <a:t> </a:t>
            </a:r>
            <a:r>
              <a:rPr lang="uk-UA" b="1" dirty="0" err="1"/>
              <a:t>responsibility</a:t>
            </a:r>
            <a:r>
              <a:rPr lang="uk-UA" b="1" dirty="0"/>
              <a:t> </a:t>
            </a:r>
            <a:r>
              <a:rPr lang="uk-UA" b="1" dirty="0" err="1"/>
              <a:t>principle</a:t>
            </a:r>
            <a:r>
              <a:rPr lang="uk-UA" b="1" dirty="0"/>
              <a:t> / SRP)</a:t>
            </a:r>
            <a:r>
              <a:rPr lang="uk-UA" dirty="0"/>
              <a:t> позначає, що кожен об'єкт повинен мати </a:t>
            </a:r>
            <a:r>
              <a:rPr lang="uk-UA" dirty="0" smtClean="0"/>
              <a:t>один </a:t>
            </a:r>
            <a:r>
              <a:rPr lang="uk-UA" dirty="0"/>
              <a:t>обов'язок і цей обов'язок повинна бути повністю </a:t>
            </a:r>
            <a:r>
              <a:rPr lang="uk-UA" dirty="0" err="1" smtClean="0"/>
              <a:t>інкапсульований</a:t>
            </a:r>
            <a:r>
              <a:rPr lang="uk-UA" dirty="0" smtClean="0"/>
              <a:t> </a:t>
            </a:r>
            <a:r>
              <a:rPr lang="uk-UA" dirty="0"/>
              <a:t>в клас. Всі його сервіси повинні бути спрямовані виключно на забезпечення цього обов'язку. </a:t>
            </a:r>
            <a:endParaRPr lang="ru-RU" dirty="0"/>
          </a:p>
          <a:p>
            <a:r>
              <a:rPr lang="uk-UA" b="1" dirty="0"/>
              <a:t>Принцип відкритості / закритості (</a:t>
            </a:r>
            <a:r>
              <a:rPr lang="uk-UA" b="1" dirty="0" err="1" smtClean="0"/>
              <a:t>open-closed</a:t>
            </a:r>
            <a:endParaRPr lang="uk-UA" b="1" dirty="0"/>
          </a:p>
          <a:p>
            <a:pPr marL="0" indent="0">
              <a:buNone/>
            </a:pPr>
            <a:r>
              <a:rPr lang="uk-UA" b="1" dirty="0" err="1" smtClean="0"/>
              <a:t>principle</a:t>
            </a:r>
            <a:r>
              <a:rPr lang="uk-UA" b="1" dirty="0" smtClean="0"/>
              <a:t> </a:t>
            </a:r>
            <a:r>
              <a:rPr lang="uk-UA" b="1" dirty="0"/>
              <a:t>/ OCP)</a:t>
            </a:r>
            <a:r>
              <a:rPr lang="uk-UA" dirty="0"/>
              <a:t> декларує, що програмні сутності (класи, модулі, функції і </a:t>
            </a:r>
            <a:r>
              <a:rPr lang="uk-UA" dirty="0" err="1" smtClean="0"/>
              <a:t>т.п</a:t>
            </a:r>
            <a:r>
              <a:rPr lang="uk-UA" dirty="0" smtClean="0"/>
              <a:t>.), повинні </a:t>
            </a:r>
            <a:r>
              <a:rPr lang="uk-UA" dirty="0"/>
              <a:t>бути відкриті для розширення, але закриті для зміни. Це означає, що ці сутності можуть міняти свою поведінку без зміни їх вихідного коду.</a:t>
            </a:r>
            <a:endParaRPr lang="ru-RU" dirty="0"/>
          </a:p>
          <a:p>
            <a:r>
              <a:rPr lang="uk-UA" b="1" dirty="0"/>
              <a:t>Принцип підстановки </a:t>
            </a:r>
            <a:r>
              <a:rPr lang="uk-UA" b="1" dirty="0" err="1"/>
              <a:t>лісков</a:t>
            </a:r>
            <a:r>
              <a:rPr lang="uk-UA" b="1" dirty="0"/>
              <a:t> (</a:t>
            </a:r>
            <a:r>
              <a:rPr lang="uk-UA" b="1" dirty="0" err="1"/>
              <a:t>Liskov</a:t>
            </a:r>
            <a:r>
              <a:rPr lang="uk-UA" b="1" dirty="0"/>
              <a:t> </a:t>
            </a:r>
            <a:r>
              <a:rPr lang="uk-UA" b="1" dirty="0" err="1" smtClean="0"/>
              <a:t>substitution</a:t>
            </a:r>
            <a:endParaRPr lang="uk-UA" b="1" dirty="0"/>
          </a:p>
          <a:p>
            <a:pPr marL="0" indent="0">
              <a:buNone/>
            </a:pPr>
            <a:r>
              <a:rPr lang="uk-UA" b="1" dirty="0" err="1" smtClean="0"/>
              <a:t>principle</a:t>
            </a:r>
            <a:r>
              <a:rPr lang="uk-UA" b="1" dirty="0" smtClean="0"/>
              <a:t> </a:t>
            </a:r>
            <a:r>
              <a:rPr lang="uk-UA" b="1" dirty="0"/>
              <a:t>/ LSP)</a:t>
            </a:r>
            <a:r>
              <a:rPr lang="uk-UA" dirty="0"/>
              <a:t> в формулюванні Роберта Мартіна: «функції, які використовують базовий тип, повинні мати можливість використовувати підтипи базового типу не знаючи про це</a:t>
            </a:r>
            <a:r>
              <a:rPr lang="uk-UA" dirty="0" smtClean="0"/>
              <a:t>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7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2656"/>
            <a:ext cx="8229600" cy="5793507"/>
          </a:xfrm>
        </p:spPr>
        <p:txBody>
          <a:bodyPr>
            <a:normAutofit fontScale="77500" lnSpcReduction="20000"/>
          </a:bodyPr>
          <a:lstStyle/>
          <a:p>
            <a:r>
              <a:rPr lang="uk-UA" b="1" dirty="0"/>
              <a:t>Принцип поділу інтерфейсу (</a:t>
            </a:r>
            <a:r>
              <a:rPr lang="uk-UA" b="1" dirty="0" err="1"/>
              <a:t>interface</a:t>
            </a:r>
            <a:r>
              <a:rPr lang="uk-UA" b="1" dirty="0"/>
              <a:t> </a:t>
            </a:r>
            <a:r>
              <a:rPr lang="uk-UA" b="1" dirty="0" err="1" smtClean="0"/>
              <a:t>segregation</a:t>
            </a:r>
            <a:endParaRPr lang="uk-UA" b="1" dirty="0"/>
          </a:p>
          <a:p>
            <a:pPr marL="0" indent="0">
              <a:buNone/>
            </a:pPr>
            <a:r>
              <a:rPr lang="uk-UA" b="1" dirty="0" err="1" smtClean="0"/>
              <a:t>principle</a:t>
            </a:r>
            <a:r>
              <a:rPr lang="uk-UA" b="1" dirty="0" smtClean="0"/>
              <a:t> </a:t>
            </a:r>
            <a:r>
              <a:rPr lang="uk-UA" b="1" dirty="0"/>
              <a:t>/ ISP)</a:t>
            </a:r>
            <a:r>
              <a:rPr lang="uk-UA" dirty="0"/>
              <a:t> в формулюванні Роберта Мартіна: «клієнти не повинні залежати від методів, які вони не використовують». Принцип поділу інтерфейсів говорить про те, що занадто «товсті» інтерфейси необхідно розділяти на більш дрібні і специфічні, щоб клієнти маленьких інтерфейсів знали тільки про методи, які необхідні їм у роботі. У підсумку, при зміні методу інтерфейсу не повинні змінюватися клієнти, які цей метод не використовують</a:t>
            </a:r>
            <a:r>
              <a:rPr lang="uk-UA" dirty="0" smtClean="0"/>
              <a:t>.</a:t>
            </a:r>
          </a:p>
          <a:p>
            <a:r>
              <a:rPr lang="uk-UA" b="1" dirty="0"/>
              <a:t>Принцип інверсії </a:t>
            </a:r>
            <a:r>
              <a:rPr lang="uk-UA" b="1" dirty="0" err="1"/>
              <a:t>залежностей</a:t>
            </a:r>
            <a:r>
              <a:rPr lang="uk-UA" b="1" dirty="0"/>
              <a:t> (</a:t>
            </a:r>
            <a:r>
              <a:rPr lang="uk-UA" b="1" dirty="0" err="1"/>
              <a:t>dependency</a:t>
            </a:r>
            <a:r>
              <a:rPr lang="uk-UA" b="1" dirty="0"/>
              <a:t> </a:t>
            </a:r>
            <a:r>
              <a:rPr lang="uk-UA" b="1" dirty="0" err="1" smtClean="0"/>
              <a:t>inversion</a:t>
            </a:r>
            <a:endParaRPr lang="uk-UA" b="1" dirty="0"/>
          </a:p>
          <a:p>
            <a:pPr marL="0" indent="0">
              <a:buNone/>
            </a:pPr>
            <a:r>
              <a:rPr lang="uk-UA" b="1" dirty="0" err="1" smtClean="0"/>
              <a:t>principle</a:t>
            </a:r>
            <a:r>
              <a:rPr lang="uk-UA" b="1" dirty="0" smtClean="0"/>
              <a:t> </a:t>
            </a:r>
            <a:r>
              <a:rPr lang="uk-UA" b="1" dirty="0"/>
              <a:t>/ DIP) -</a:t>
            </a:r>
            <a:r>
              <a:rPr lang="uk-UA" dirty="0"/>
              <a:t> модулі верхніх рівнів не повинні залежати від модулів нижніх рівнів, а обидва типи модулів повинні залежати від абстракцій; самі абстракції не повинні залежати від деталей, а ось деталі повинні залежати від абстракцій. 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64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672058"/>
            <a:ext cx="835821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b="1" dirty="0"/>
              <a:t>каркас</a:t>
            </a:r>
            <a:r>
              <a:rPr lang="en-US" b="1" dirty="0"/>
              <a:t> </a:t>
            </a:r>
            <a:r>
              <a:rPr lang="ru-RU" b="1" dirty="0"/>
              <a:t>колекцій </a:t>
            </a:r>
            <a:r>
              <a:rPr lang="en-US" b="1" dirty="0" smtClean="0"/>
              <a:t>- </a:t>
            </a:r>
            <a:r>
              <a:rPr lang="ru-RU" dirty="0" smtClean="0"/>
              <a:t>технологія </a:t>
            </a:r>
            <a:r>
              <a:rPr lang="ru-RU" dirty="0"/>
              <a:t>управління </a:t>
            </a:r>
            <a:r>
              <a:rPr lang="ru-RU" dirty="0" smtClean="0"/>
              <a:t>групами </a:t>
            </a:r>
            <a:r>
              <a:rPr lang="ru-RU" dirty="0"/>
              <a:t>об'єктів. </a:t>
            </a:r>
            <a:endParaRPr lang="ru-RU" dirty="0" smtClean="0"/>
          </a:p>
          <a:p>
            <a:pPr algn="ctr" rtl="0"/>
            <a:endParaRPr lang="en-US" sz="600" dirty="0" smtClean="0"/>
          </a:p>
          <a:p>
            <a:pPr algn="ctr" rtl="0"/>
            <a:r>
              <a:rPr lang="ru-RU" b="1" dirty="0" smtClean="0"/>
              <a:t>інтерфейс</a:t>
            </a:r>
            <a:r>
              <a:rPr lang="ru-RU" dirty="0" smtClean="0"/>
              <a:t> </a:t>
            </a:r>
            <a:r>
              <a:rPr lang="ru-RU" b="1" dirty="0" err="1" smtClean="0"/>
              <a:t>Collection</a:t>
            </a:r>
            <a:r>
              <a:rPr lang="ru-RU" b="1" dirty="0" smtClean="0"/>
              <a:t> </a:t>
            </a:r>
            <a:endParaRPr lang="en-US" b="1" dirty="0" smtClean="0"/>
          </a:p>
          <a:p>
            <a:pPr algn="ctr" rtl="0"/>
            <a:endParaRPr lang="ru-RU" sz="800" b="1" dirty="0" smtClean="0"/>
          </a:p>
          <a:p>
            <a:pPr algn="l" rtl="0"/>
            <a:r>
              <a:rPr lang="ru-RU" dirty="0" smtClean="0"/>
              <a:t>Це фундамент, на якому побудований весь каркас колекцій, оскільки він повинен бути реалізований всіма класами колекцій. </a:t>
            </a:r>
            <a:endParaRPr lang="ru-RU" sz="800" dirty="0" smtClean="0"/>
          </a:p>
          <a:p>
            <a:pPr algn="ctr" rtl="0"/>
            <a:r>
              <a:rPr lang="ru-RU" sz="2000" b="1" dirty="0" err="1" smtClean="0">
                <a:solidFill>
                  <a:srgbClr val="FF0000"/>
                </a:solidFill>
              </a:rPr>
              <a:t>interface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Collection</a:t>
            </a:r>
            <a:r>
              <a:rPr lang="ru-RU" sz="2000" b="1" dirty="0" smtClean="0">
                <a:solidFill>
                  <a:srgbClr val="FF0000"/>
                </a:solidFill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</a:rPr>
              <a:t> T </a:t>
            </a:r>
            <a:r>
              <a:rPr lang="ru-RU" sz="2000" b="1" dirty="0" smtClean="0">
                <a:solidFill>
                  <a:srgbClr val="FF0000"/>
                </a:solidFill>
              </a:rPr>
              <a:t>&gt; </a:t>
            </a:r>
            <a:endParaRPr lang="en-US" sz="2000" dirty="0" smtClean="0"/>
          </a:p>
          <a:p>
            <a:pPr algn="l" rtl="0"/>
            <a:r>
              <a:rPr lang="ru-RU" dirty="0" smtClean="0"/>
              <a:t>тут </a:t>
            </a:r>
            <a:r>
              <a:rPr lang="en-US" b="1" dirty="0"/>
              <a:t>T</a:t>
            </a:r>
            <a:r>
              <a:rPr lang="ru-RU" dirty="0" smtClean="0"/>
              <a:t> вказує тип об'єктів, які буде містити колекція. </a:t>
            </a:r>
            <a:endParaRPr lang="en-US" dirty="0" smtClean="0"/>
          </a:p>
          <a:p>
            <a:pPr algn="l" rtl="0"/>
            <a:endParaRPr lang="en-US" sz="800" dirty="0" smtClean="0"/>
          </a:p>
          <a:p>
            <a:pPr algn="l" rtl="0"/>
            <a:r>
              <a:rPr lang="ru-RU" b="1" i="1" dirty="0" err="1" smtClean="0"/>
              <a:t>Collection</a:t>
            </a:r>
            <a:r>
              <a:rPr lang="ru-RU" b="1" i="1" dirty="0" smtClean="0"/>
              <a:t> </a:t>
            </a:r>
            <a:r>
              <a:rPr lang="ru-RU" dirty="0" smtClean="0"/>
              <a:t>розширює інтерфейс </a:t>
            </a:r>
            <a:r>
              <a:rPr lang="en-US" b="1" i="1" dirty="0" smtClean="0"/>
              <a:t>I</a:t>
            </a:r>
            <a:r>
              <a:rPr lang="ru-RU" b="1" i="1" dirty="0" err="1" smtClean="0"/>
              <a:t>tterable</a:t>
            </a:r>
            <a:r>
              <a:rPr lang="ru-RU" dirty="0" smtClean="0"/>
              <a:t>.</a:t>
            </a:r>
            <a:endParaRPr lang="en-US" dirty="0" smtClean="0"/>
          </a:p>
          <a:p>
            <a:pPr algn="l" rtl="0"/>
            <a:endParaRPr lang="en-US" sz="800" i="1" dirty="0" smtClean="0"/>
          </a:p>
          <a:p>
            <a:pPr algn="ctr" rtl="0"/>
            <a:r>
              <a:rPr lang="ru-RU" b="1" dirty="0" smtClean="0"/>
              <a:t>Основні розширення </a:t>
            </a:r>
            <a:r>
              <a:rPr lang="en-US" b="1" dirty="0" smtClean="0"/>
              <a:t>Collection</a:t>
            </a:r>
            <a:endParaRPr lang="ru-RU" b="1" dirty="0" smtClean="0"/>
          </a:p>
          <a:p>
            <a:pPr algn="ctr" rtl="0"/>
            <a:endParaRPr lang="en-US" sz="800" b="1" dirty="0" smtClean="0"/>
          </a:p>
          <a:p>
            <a:pPr>
              <a:buFont typeface="Wingdings" pitchFamily="2" charset="2"/>
              <a:buChar char="q"/>
            </a:pPr>
            <a:r>
              <a:rPr lang="ru-RU" i="1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interface </a:t>
            </a:r>
            <a:r>
              <a:rPr lang="en-US" sz="2000" b="1" i="1" dirty="0" smtClean="0">
                <a:solidFill>
                  <a:srgbClr val="FF0000"/>
                </a:solidFill>
              </a:rPr>
              <a:t>List&lt;T&gt;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/>
              <a:t>визначає таку поведінку колекцій, яке зберігає послідовність елементів (</a:t>
            </a:r>
            <a:r>
              <a:rPr lang="ru-RU" b="1" i="1" dirty="0" smtClean="0"/>
              <a:t>список</a:t>
            </a:r>
            <a:r>
              <a:rPr lang="ru-RU" i="1" dirty="0" smtClean="0"/>
              <a:t>). Елементи можуть бути вставлені або витягнуті по їх позиції в списку, </a:t>
            </a:r>
            <a:r>
              <a:rPr lang="ru-RU" i="1" dirty="0" err="1" smtClean="0"/>
              <a:t>використовуючи</a:t>
            </a:r>
            <a:r>
              <a:rPr lang="ru-RU" i="1" dirty="0" smtClean="0"/>
              <a:t> при </a:t>
            </a:r>
            <a:r>
              <a:rPr lang="ru-RU" i="1" dirty="0" err="1" smtClean="0"/>
              <a:t>цьому</a:t>
            </a:r>
            <a:r>
              <a:rPr lang="ru-RU" i="1" dirty="0" smtClean="0"/>
              <a:t> </a:t>
            </a:r>
            <a:r>
              <a:rPr lang="ru-RU" i="1" dirty="0" err="1" smtClean="0"/>
              <a:t>індекс</a:t>
            </a:r>
            <a:r>
              <a:rPr lang="ru-RU" i="1" dirty="0" smtClean="0"/>
              <a:t> </a:t>
            </a:r>
            <a:r>
              <a:rPr lang="ru-RU" i="1" dirty="0" err="1" smtClean="0"/>
              <a:t>починаючи</a:t>
            </a:r>
            <a:r>
              <a:rPr lang="ru-RU" i="1" dirty="0" smtClean="0"/>
              <a:t> з нуля.</a:t>
            </a:r>
            <a:endParaRPr lang="en-US" i="1" dirty="0" smtClean="0"/>
          </a:p>
          <a:p>
            <a:pPr algn="l" rtl="0">
              <a:buFont typeface="Wingdings" pitchFamily="2" charset="2"/>
              <a:buChar char="q"/>
            </a:pPr>
            <a:r>
              <a:rPr lang="ru-RU" i="1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interface </a:t>
            </a:r>
            <a:r>
              <a:rPr lang="en-US" sz="2000" b="1" i="1" dirty="0" smtClean="0">
                <a:solidFill>
                  <a:srgbClr val="FF0000"/>
                </a:solidFill>
              </a:rPr>
              <a:t>Queue&lt;T&gt; 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/>
              <a:t>оголошує поведінку черг, які представляють собою список з дисципліною "першим прийшов - першим вийшов" (</a:t>
            </a:r>
            <a:r>
              <a:rPr lang="ru-RU" b="1" i="1" dirty="0" smtClean="0"/>
              <a:t>чергу</a:t>
            </a:r>
            <a:r>
              <a:rPr lang="ru-RU" i="1" dirty="0" smtClean="0"/>
              <a:t>)</a:t>
            </a:r>
            <a:endParaRPr lang="en-US" b="1" i="1" dirty="0" smtClean="0"/>
          </a:p>
          <a:p>
            <a:pPr algn="l" rtl="0">
              <a:buFont typeface="Wingdings" pitchFamily="2" charset="2"/>
              <a:buChar char="q"/>
            </a:pPr>
            <a:r>
              <a:rPr lang="ru-RU" i="1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interface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Deq</a:t>
            </a:r>
            <a:r>
              <a:rPr lang="ru-RU" sz="2000" b="1" i="1" dirty="0" smtClean="0">
                <a:solidFill>
                  <a:srgbClr val="FF0000"/>
                </a:solidFill>
              </a:rPr>
              <a:t>і</a:t>
            </a:r>
            <a:r>
              <a:rPr lang="en-US" sz="2000" b="1" i="1" dirty="0" smtClean="0">
                <a:solidFill>
                  <a:srgbClr val="FF0000"/>
                </a:solidFill>
              </a:rPr>
              <a:t>e&lt;T&gt;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/>
              <a:t>описує поведінку </a:t>
            </a:r>
            <a:r>
              <a:rPr lang="ru-RU" i="1" dirty="0" err="1" smtClean="0"/>
              <a:t>двобічної</a:t>
            </a:r>
            <a:r>
              <a:rPr lang="ru-RU" i="1" dirty="0" smtClean="0"/>
              <a:t> </a:t>
            </a:r>
            <a:r>
              <a:rPr lang="ru-RU" i="1" dirty="0" err="1" smtClean="0"/>
              <a:t>черзи</a:t>
            </a:r>
            <a:r>
              <a:rPr lang="ru-RU" i="1" dirty="0" smtClean="0"/>
              <a:t>, або як черга "першим прийшов - першим вийшов" або як </a:t>
            </a:r>
            <a:r>
              <a:rPr lang="ru-RU" b="1" i="1" dirty="0" smtClean="0"/>
              <a:t>стек</a:t>
            </a:r>
            <a:r>
              <a:rPr lang="ru-RU" i="1" dirty="0" smtClean="0"/>
              <a:t> "Останній прийшов - першим вийшов" </a:t>
            </a:r>
            <a:endParaRPr lang="en-US" i="1" dirty="0" smtClean="0"/>
          </a:p>
          <a:p>
            <a:pPr algn="l" rtl="0">
              <a:buFont typeface="Wingdings" pitchFamily="2" charset="2"/>
              <a:buChar char="q"/>
            </a:pPr>
            <a:r>
              <a:rPr lang="en-US" i="1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interface </a:t>
            </a:r>
            <a:r>
              <a:rPr lang="en-US" sz="2000" b="1" i="1" dirty="0" smtClean="0">
                <a:solidFill>
                  <a:srgbClr val="FF0000"/>
                </a:solidFill>
              </a:rPr>
              <a:t>Set&lt;T&gt;</a:t>
            </a:r>
            <a:r>
              <a:rPr lang="en-US" i="1" dirty="0" smtClean="0"/>
              <a:t> </a:t>
            </a:r>
            <a:r>
              <a:rPr lang="ru-RU" i="1" dirty="0" smtClean="0"/>
              <a:t>визначає поведінку колекцій, що не допускають </a:t>
            </a:r>
            <a:r>
              <a:rPr lang="en-US" i="1" dirty="0" smtClean="0"/>
              <a:t> </a:t>
            </a:r>
            <a:r>
              <a:rPr lang="ru-RU" i="1" dirty="0" smtClean="0"/>
              <a:t>дублювання елементів</a:t>
            </a:r>
            <a:endParaRPr lang="en-US" i="1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928794" y="71414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400" b="1" dirty="0" smtClean="0"/>
              <a:t> </a:t>
            </a:r>
            <a:r>
              <a:rPr lang="ru-RU" sz="2400" b="1" dirty="0" err="1" smtClean="0"/>
              <a:t>Огляд</a:t>
            </a:r>
            <a:r>
              <a:rPr lang="ru-RU" sz="2400" b="1" dirty="0" smtClean="0"/>
              <a:t> колекцій </a:t>
            </a:r>
            <a:r>
              <a:rPr lang="en-US" sz="2400" b="1" dirty="0" smtClean="0"/>
              <a:t>j</a:t>
            </a:r>
            <a:r>
              <a:rPr lang="ru-RU" sz="2400" b="1" dirty="0" err="1" smtClean="0"/>
              <a:t>ava.util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8784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75656" y="4149080"/>
            <a:ext cx="653448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000" b="1" dirty="0" smtClean="0">
                <a:solidFill>
                  <a:srgbClr val="0070C0"/>
                </a:solidFill>
              </a:rPr>
              <a:t>Основні класи</a:t>
            </a:r>
          </a:p>
          <a:p>
            <a:pPr algn="ctr" rtl="0"/>
            <a:endParaRPr lang="ru-RU" sz="800" b="1" dirty="0" smtClean="0"/>
          </a:p>
          <a:p>
            <a:pPr algn="l" rtl="0">
              <a:buClr>
                <a:srgbClr val="0070C0"/>
              </a:buClr>
              <a:buFont typeface="Wingdings" pitchFamily="2" charset="2"/>
              <a:buChar char="q"/>
            </a:pPr>
            <a:r>
              <a:rPr lang="ru-RU" sz="2000" b="1" dirty="0" smtClean="0">
                <a:solidFill>
                  <a:srgbClr val="FF0000"/>
                </a:solidFill>
              </a:rPr>
              <a:t> клас </a:t>
            </a:r>
            <a:r>
              <a:rPr lang="ru-RU" sz="2000" b="1" dirty="0" err="1" smtClean="0">
                <a:solidFill>
                  <a:srgbClr val="FF0000"/>
                </a:solidFill>
              </a:rPr>
              <a:t>ArrayList</a:t>
            </a:r>
            <a:r>
              <a:rPr lang="ru-RU" sz="2000" b="1" dirty="0" smtClean="0">
                <a:solidFill>
                  <a:srgbClr val="FF0000"/>
                </a:solidFill>
              </a:rPr>
              <a:t>| </a:t>
            </a:r>
            <a:r>
              <a:rPr lang="ru-RU" sz="2000" b="1" dirty="0" err="1" smtClean="0">
                <a:solidFill>
                  <a:srgbClr val="FF0000"/>
                </a:solidFill>
              </a:rPr>
              <a:t>успадкований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клас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Vector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endParaRPr lang="ru-RU" sz="2000" b="1" dirty="0" smtClean="0">
              <a:solidFill>
                <a:srgbClr val="FF0000"/>
              </a:solidFill>
            </a:endParaRPr>
          </a:p>
          <a:p>
            <a:pPr algn="l" rtl="0">
              <a:buClr>
                <a:srgbClr val="0070C0"/>
              </a:buClr>
              <a:buFont typeface="Wingdings" pitchFamily="2" charset="2"/>
              <a:buChar char="q"/>
            </a:pPr>
            <a:r>
              <a:rPr lang="ru-RU" sz="2000" b="1" dirty="0" smtClean="0">
                <a:solidFill>
                  <a:srgbClr val="FF0000"/>
                </a:solidFill>
              </a:rPr>
              <a:t> клас </a:t>
            </a:r>
            <a:r>
              <a:rPr lang="ru-RU" sz="2000" b="1" dirty="0" err="1" smtClean="0">
                <a:solidFill>
                  <a:srgbClr val="FF0000"/>
                </a:solidFill>
              </a:rPr>
              <a:t>LinkedList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</a:p>
          <a:p>
            <a:pPr algn="l" rtl="0">
              <a:buClr>
                <a:srgbClr val="0070C0"/>
              </a:buClr>
              <a:buFont typeface="Wingdings" pitchFamily="2" charset="2"/>
              <a:buChar char="q"/>
            </a:pPr>
            <a:r>
              <a:rPr lang="ru-RU" sz="2000" b="1" dirty="0" smtClean="0">
                <a:solidFill>
                  <a:srgbClr val="FF0000"/>
                </a:solidFill>
              </a:rPr>
              <a:t> клас </a:t>
            </a:r>
            <a:r>
              <a:rPr lang="ru-RU" sz="2000" b="1" dirty="0" err="1" smtClean="0">
                <a:solidFill>
                  <a:srgbClr val="FF0000"/>
                </a:solidFill>
              </a:rPr>
              <a:t>HashSet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</a:p>
          <a:p>
            <a:pPr algn="l" rtl="0">
              <a:buClr>
                <a:srgbClr val="0070C0"/>
              </a:buClr>
              <a:buFont typeface="Wingdings" pitchFamily="2" charset="2"/>
              <a:buChar char="q"/>
            </a:pPr>
            <a:r>
              <a:rPr lang="ru-RU" sz="2000" b="1" dirty="0" smtClean="0">
                <a:solidFill>
                  <a:srgbClr val="FF0000"/>
                </a:solidFill>
              </a:rPr>
              <a:t> клас </a:t>
            </a:r>
            <a:r>
              <a:rPr lang="ru-RU" sz="2000" b="1" dirty="0" err="1" smtClean="0">
                <a:solidFill>
                  <a:srgbClr val="FF0000"/>
                </a:solidFill>
              </a:rPr>
              <a:t>TreeSet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</a:p>
          <a:p>
            <a:pPr algn="l" rtl="0">
              <a:buClr>
                <a:srgbClr val="0070C0"/>
              </a:buClr>
              <a:buFont typeface="Wingdings" pitchFamily="2" charset="2"/>
              <a:buChar char="q"/>
            </a:pPr>
            <a:r>
              <a:rPr lang="ru-RU" sz="2000" b="1" dirty="0" smtClean="0">
                <a:solidFill>
                  <a:srgbClr val="FF0000"/>
                </a:solidFill>
              </a:rPr>
              <a:t> клас </a:t>
            </a:r>
            <a:r>
              <a:rPr lang="ru-RU" sz="2000" b="1" dirty="0" err="1" smtClean="0">
                <a:solidFill>
                  <a:srgbClr val="FF0000"/>
                </a:solidFill>
              </a:rPr>
              <a:t>Ha</a:t>
            </a:r>
            <a:r>
              <a:rPr lang="en-US" sz="2000" b="1" dirty="0" smtClean="0">
                <a:solidFill>
                  <a:srgbClr val="FF0000"/>
                </a:solidFill>
              </a:rPr>
              <a:t>s</a:t>
            </a:r>
            <a:r>
              <a:rPr lang="ru-RU" sz="2000" b="1" dirty="0" err="1" smtClean="0">
                <a:solidFill>
                  <a:srgbClr val="FF0000"/>
                </a:solidFill>
              </a:rPr>
              <a:t>hМap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algn="l" rtl="0">
              <a:buClr>
                <a:srgbClr val="0070C0"/>
              </a:buClr>
              <a:buFont typeface="Wingdings" pitchFamily="2" charset="2"/>
              <a:buChar char="q"/>
            </a:pPr>
            <a:r>
              <a:rPr lang="ru-RU" sz="2000" b="1" dirty="0" smtClean="0">
                <a:solidFill>
                  <a:srgbClr val="FF0000"/>
                </a:solidFill>
              </a:rPr>
              <a:t> клас </a:t>
            </a:r>
            <a:r>
              <a:rPr lang="en-US" sz="2000" b="1" dirty="0" err="1" smtClean="0">
                <a:solidFill>
                  <a:srgbClr val="FF0000"/>
                </a:solidFill>
              </a:rPr>
              <a:t>TreeMap</a:t>
            </a:r>
            <a:endParaRPr lang="ru-RU" sz="2000" b="1" dirty="0" smtClean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15921" y="87015"/>
            <a:ext cx="6455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ru-RU" sz="2400" b="1" dirty="0" smtClean="0"/>
              <a:t>Основні методи, визначені в </a:t>
            </a:r>
            <a:r>
              <a:rPr lang="en-US" sz="2400" b="1" dirty="0" smtClean="0"/>
              <a:t>Collection </a:t>
            </a:r>
            <a:endParaRPr lang="ru-RU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6477" y="610230"/>
            <a:ext cx="814393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boolean</a:t>
            </a:r>
            <a:r>
              <a:rPr lang="ru-RU" b="1" dirty="0" smtClean="0"/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add</a:t>
            </a:r>
            <a:r>
              <a:rPr lang="ru-RU" sz="2400" dirty="0" smtClean="0">
                <a:solidFill>
                  <a:srgbClr val="FF0000"/>
                </a:solidFill>
              </a:rPr>
              <a:t>(</a:t>
            </a:r>
            <a:r>
              <a:rPr lang="ru-RU" dirty="0" smtClean="0"/>
              <a:t>E</a:t>
            </a:r>
            <a:r>
              <a:rPr lang="ru-RU" b="1" dirty="0" smtClean="0"/>
              <a:t> </a:t>
            </a:r>
            <a:r>
              <a:rPr lang="ru-RU" b="1" dirty="0" err="1" smtClean="0"/>
              <a:t>obj</a:t>
            </a:r>
            <a:r>
              <a:rPr lang="ru-RU" sz="2400" dirty="0" smtClean="0">
                <a:solidFill>
                  <a:srgbClr val="FF0000"/>
                </a:solidFill>
              </a:rPr>
              <a:t>)</a:t>
            </a:r>
            <a:r>
              <a:rPr lang="ru-RU" b="1" dirty="0" smtClean="0"/>
              <a:t> </a:t>
            </a:r>
            <a:r>
              <a:rPr lang="en-US" dirty="0" smtClean="0"/>
              <a:t>- </a:t>
            </a:r>
            <a:r>
              <a:rPr lang="ru-RU" dirty="0" err="1" smtClean="0"/>
              <a:t>додає</a:t>
            </a:r>
            <a:r>
              <a:rPr lang="ru-RU" dirty="0" smtClean="0"/>
              <a:t> </a:t>
            </a:r>
            <a:r>
              <a:rPr lang="ru-RU" i="1" dirty="0" err="1" smtClean="0"/>
              <a:t>obj</a:t>
            </a:r>
            <a:r>
              <a:rPr lang="ru-RU" dirty="0" smtClean="0"/>
              <a:t> до </a:t>
            </a:r>
            <a:r>
              <a:rPr lang="ru-RU" dirty="0" err="1" smtClean="0"/>
              <a:t>колекції</a:t>
            </a:r>
            <a:r>
              <a:rPr lang="ru-RU" dirty="0" smtClean="0"/>
              <a:t>. </a:t>
            </a:r>
            <a:r>
              <a:rPr lang="ru-RU" dirty="0" err="1" smtClean="0"/>
              <a:t>Повертає</a:t>
            </a:r>
            <a:r>
              <a:rPr lang="ru-RU" dirty="0" smtClean="0"/>
              <a:t> </a:t>
            </a:r>
            <a:r>
              <a:rPr lang="ru-RU" i="1" dirty="0" err="1" smtClean="0"/>
              <a:t>tr</a:t>
            </a:r>
            <a:r>
              <a:rPr lang="en-US" i="1" dirty="0" smtClean="0"/>
              <a:t>u</a:t>
            </a:r>
            <a:r>
              <a:rPr lang="ru-RU" i="1" dirty="0" smtClean="0"/>
              <a:t>e</a:t>
            </a:r>
            <a:r>
              <a:rPr lang="ru-RU" dirty="0" smtClean="0"/>
              <a:t>,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i="1" dirty="0" err="1" smtClean="0"/>
              <a:t>obj</a:t>
            </a:r>
            <a:r>
              <a:rPr lang="ru-RU" dirty="0" smtClean="0"/>
              <a:t> </a:t>
            </a:r>
            <a:r>
              <a:rPr lang="ru-RU" dirty="0" smtClean="0"/>
              <a:t>був доданий до колекції. </a:t>
            </a:r>
          </a:p>
          <a:p>
            <a:pPr algn="l" rtl="0"/>
            <a:endParaRPr lang="ru-RU" sz="800" dirty="0" smtClean="0"/>
          </a:p>
          <a:p>
            <a:r>
              <a:rPr lang="en-US" b="1" dirty="0" smtClean="0"/>
              <a:t>void </a:t>
            </a:r>
            <a:r>
              <a:rPr lang="ru-RU" b="1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clear()</a:t>
            </a:r>
            <a:r>
              <a:rPr lang="en-US" sz="2400" dirty="0" smtClean="0"/>
              <a:t> </a:t>
            </a:r>
            <a:r>
              <a:rPr lang="ru-RU" dirty="0" smtClean="0"/>
              <a:t>- видаляє всі </a:t>
            </a:r>
            <a:r>
              <a:rPr lang="ru-RU" dirty="0" err="1" smtClean="0"/>
              <a:t>елементи</a:t>
            </a:r>
            <a:r>
              <a:rPr lang="ru-RU" dirty="0" smtClean="0"/>
              <a:t> </a:t>
            </a:r>
            <a:r>
              <a:rPr lang="ru-RU" dirty="0" err="1" smtClean="0"/>
              <a:t>колекції</a:t>
            </a:r>
            <a:r>
              <a:rPr lang="ru-RU" dirty="0" smtClean="0"/>
              <a:t>.</a:t>
            </a:r>
            <a:endParaRPr lang="ru-RU" dirty="0" smtClean="0"/>
          </a:p>
          <a:p>
            <a:pPr algn="l" rtl="0"/>
            <a:endParaRPr lang="ru-RU" sz="800" dirty="0" smtClean="0"/>
          </a:p>
          <a:p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isEmpty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r>
              <a:rPr lang="en-US" sz="2400" b="1" dirty="0" smtClean="0"/>
              <a:t> </a:t>
            </a:r>
            <a:r>
              <a:rPr lang="ru-RU" dirty="0" smtClean="0"/>
              <a:t>- </a:t>
            </a:r>
            <a:r>
              <a:rPr lang="ru-RU" dirty="0" err="1" smtClean="0"/>
              <a:t>повертає</a:t>
            </a:r>
            <a:r>
              <a:rPr lang="ru-RU" dirty="0" smtClean="0"/>
              <a:t> </a:t>
            </a:r>
            <a:r>
              <a:rPr lang="ru-RU" i="1" dirty="0" err="1" smtClean="0"/>
              <a:t>true</a:t>
            </a:r>
            <a:r>
              <a:rPr lang="ru-RU" dirty="0" smtClean="0"/>
              <a:t>,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колекція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викликає</a:t>
            </a:r>
            <a:r>
              <a:rPr lang="ru-RU" dirty="0" smtClean="0"/>
              <a:t> </a:t>
            </a:r>
            <a:r>
              <a:rPr lang="ru-RU" dirty="0" smtClean="0"/>
              <a:t>- </a:t>
            </a:r>
            <a:r>
              <a:rPr lang="ru-RU" dirty="0" err="1" smtClean="0"/>
              <a:t>порожня</a:t>
            </a:r>
            <a:r>
              <a:rPr lang="ru-RU" dirty="0" smtClean="0"/>
              <a:t>. </a:t>
            </a:r>
          </a:p>
          <a:p>
            <a:pPr algn="l" rtl="0"/>
            <a:endParaRPr lang="ru-RU" sz="800" dirty="0" smtClean="0"/>
          </a:p>
          <a:p>
            <a:pPr algn="l" rtl="0"/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r>
              <a:rPr lang="ru-RU" b="1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remove(</a:t>
            </a:r>
            <a:r>
              <a:rPr lang="en-US" dirty="0" smtClean="0"/>
              <a:t>Object</a:t>
            </a:r>
            <a:r>
              <a:rPr lang="en-US" b="1" dirty="0" smtClean="0"/>
              <a:t> </a:t>
            </a:r>
            <a:r>
              <a:rPr lang="en-US" b="1" dirty="0" err="1" smtClean="0"/>
              <a:t>obj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en-US" b="1" dirty="0" smtClean="0"/>
              <a:t> </a:t>
            </a:r>
            <a:r>
              <a:rPr lang="ru-RU" dirty="0" smtClean="0"/>
              <a:t>- видаляє один </a:t>
            </a:r>
            <a:r>
              <a:rPr lang="ru-RU" dirty="0" err="1" smtClean="0"/>
              <a:t>екземпляр</a:t>
            </a:r>
            <a:r>
              <a:rPr lang="ru-RU" dirty="0" smtClean="0"/>
              <a:t> </a:t>
            </a:r>
            <a:r>
              <a:rPr lang="ru-RU" i="1" dirty="0" err="1" smtClean="0"/>
              <a:t>obj</a:t>
            </a:r>
            <a:r>
              <a:rPr lang="ru-RU" dirty="0" smtClean="0"/>
              <a:t> з </a:t>
            </a:r>
            <a:r>
              <a:rPr lang="ru-RU" dirty="0" err="1" smtClean="0"/>
              <a:t>колекції</a:t>
            </a:r>
            <a:r>
              <a:rPr lang="ru-RU" dirty="0" smtClean="0"/>
              <a:t>. </a:t>
            </a:r>
            <a:r>
              <a:rPr lang="ru-RU" dirty="0" err="1" smtClean="0"/>
              <a:t>Повертає</a:t>
            </a:r>
            <a:r>
              <a:rPr lang="ru-RU" dirty="0" smtClean="0"/>
              <a:t> </a:t>
            </a:r>
            <a:r>
              <a:rPr lang="ru-RU" i="1" dirty="0" err="1" smtClean="0"/>
              <a:t>true</a:t>
            </a:r>
            <a:r>
              <a:rPr lang="ru-RU" dirty="0" smtClean="0"/>
              <a:t>, </a:t>
            </a:r>
            <a:r>
              <a:rPr lang="ru-RU" dirty="0" err="1" smtClean="0"/>
              <a:t>якщо</a:t>
            </a:r>
            <a:r>
              <a:rPr lang="ru-RU" dirty="0" smtClean="0"/>
              <a:t> елемент </a:t>
            </a:r>
            <a:r>
              <a:rPr lang="ru-RU" dirty="0" err="1" smtClean="0"/>
              <a:t>був</a:t>
            </a:r>
            <a:r>
              <a:rPr lang="ru-RU" dirty="0" smtClean="0"/>
              <a:t> </a:t>
            </a:r>
            <a:r>
              <a:rPr lang="ru-RU" dirty="0" err="1" smtClean="0"/>
              <a:t>видалений</a:t>
            </a:r>
            <a:r>
              <a:rPr lang="ru-RU" dirty="0" smtClean="0"/>
              <a:t>. </a:t>
            </a:r>
            <a:endParaRPr lang="ru-RU" dirty="0" smtClean="0"/>
          </a:p>
          <a:p>
            <a:pPr algn="l" rtl="0"/>
            <a:endParaRPr lang="ru-RU" sz="800" dirty="0" smtClean="0"/>
          </a:p>
          <a:p>
            <a:pPr algn="l" rtl="0"/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ru-RU" b="1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size()</a:t>
            </a:r>
            <a:r>
              <a:rPr lang="en-US" sz="2400" b="1" dirty="0" smtClean="0"/>
              <a:t> </a:t>
            </a:r>
            <a:r>
              <a:rPr lang="ru-RU" dirty="0" smtClean="0"/>
              <a:t>- </a:t>
            </a:r>
            <a:r>
              <a:rPr lang="ru-RU" dirty="0" err="1"/>
              <a:t>п</a:t>
            </a:r>
            <a:r>
              <a:rPr lang="ru-RU" dirty="0" err="1" smtClean="0"/>
              <a:t>овертає</a:t>
            </a:r>
            <a:r>
              <a:rPr lang="ru-RU" dirty="0" smtClean="0"/>
              <a:t> кількість елементів, що містяться в колекції. </a:t>
            </a:r>
          </a:p>
          <a:p>
            <a:pPr algn="l" rtl="0"/>
            <a:endParaRPr lang="en-US" sz="800" dirty="0" smtClean="0"/>
          </a:p>
          <a:p>
            <a:pPr algn="l" rtl="0"/>
            <a:r>
              <a:rPr lang="en-US" b="1" dirty="0" smtClean="0"/>
              <a:t>Object [] </a:t>
            </a:r>
            <a:r>
              <a:rPr lang="ru-RU" b="1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toArray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r>
              <a:rPr lang="en-US" sz="2400" b="1" dirty="0" smtClean="0"/>
              <a:t> </a:t>
            </a:r>
            <a:r>
              <a:rPr lang="ru-RU" dirty="0" smtClean="0"/>
              <a:t>- </a:t>
            </a:r>
            <a:r>
              <a:rPr lang="ru-RU" dirty="0" err="1" smtClean="0"/>
              <a:t>повертає</a:t>
            </a:r>
            <a:r>
              <a:rPr lang="ru-RU" dirty="0" smtClean="0"/>
              <a:t> масив, що містить всі </a:t>
            </a:r>
            <a:r>
              <a:rPr lang="ru-RU" dirty="0" err="1" smtClean="0"/>
              <a:t>елементи</a:t>
            </a:r>
            <a:r>
              <a:rPr lang="ru-RU" dirty="0" smtClean="0"/>
              <a:t> </a:t>
            </a:r>
            <a:r>
              <a:rPr lang="ru-RU" dirty="0" smtClean="0"/>
              <a:t>у </a:t>
            </a:r>
            <a:r>
              <a:rPr lang="ru-RU" dirty="0" err="1" smtClean="0"/>
              <a:t>викликан</a:t>
            </a:r>
            <a:r>
              <a:rPr lang="uk-UA" dirty="0" err="1" smtClean="0"/>
              <a:t>ій</a:t>
            </a:r>
            <a:r>
              <a:rPr lang="uk-UA" dirty="0" smtClean="0"/>
              <a:t> </a:t>
            </a:r>
            <a:r>
              <a:rPr lang="ru-RU" dirty="0" err="1" smtClean="0"/>
              <a:t>колекції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0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19672" y="-33062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400" b="1" dirty="0" smtClean="0"/>
              <a:t> </a:t>
            </a:r>
            <a:r>
              <a:rPr lang="ru-RU" sz="2400" b="1" dirty="0" err="1" smtClean="0"/>
              <a:t>Клас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ArrayList</a:t>
            </a:r>
            <a:r>
              <a:rPr lang="en-US" sz="2400" b="1" dirty="0" smtClean="0"/>
              <a:t> </a:t>
            </a:r>
            <a:r>
              <a:rPr lang="ru-RU" sz="2400" b="1" dirty="0" smtClean="0"/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0125" y="332656"/>
            <a:ext cx="757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b="1" dirty="0" smtClean="0">
                <a:solidFill>
                  <a:srgbClr val="FF0000"/>
                </a:solidFill>
              </a:rPr>
              <a:t>class </a:t>
            </a:r>
            <a:r>
              <a:rPr lang="en-US" sz="2400" b="1" dirty="0" err="1" smtClean="0">
                <a:solidFill>
                  <a:srgbClr val="FF0000"/>
                </a:solidFill>
              </a:rPr>
              <a:t>ArrayList</a:t>
            </a:r>
            <a:r>
              <a:rPr lang="en-US" sz="2400" b="1" dirty="0" smtClean="0">
                <a:solidFill>
                  <a:srgbClr val="FF0000"/>
                </a:solidFill>
              </a:rPr>
              <a:t>&lt;T&gt;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-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uk-UA" dirty="0" smtClean="0"/>
              <a:t>с</a:t>
            </a:r>
            <a:r>
              <a:rPr lang="ru-RU" dirty="0" smtClean="0"/>
              <a:t>писок. 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dirty="0" err="1"/>
              <a:t>К</a:t>
            </a:r>
            <a:r>
              <a:rPr lang="ru-RU" dirty="0" err="1" smtClean="0"/>
              <a:t>лас</a:t>
            </a:r>
            <a:r>
              <a:rPr lang="ru-RU" dirty="0" smtClean="0"/>
              <a:t> </a:t>
            </a:r>
            <a:r>
              <a:rPr lang="en-US" b="1" i="1" dirty="0" err="1" smtClean="0"/>
              <a:t>ArrayList</a:t>
            </a:r>
            <a:r>
              <a:rPr lang="en-US" dirty="0" smtClean="0"/>
              <a:t> </a:t>
            </a:r>
            <a:r>
              <a:rPr lang="ru-RU" dirty="0" smtClean="0"/>
              <a:t> реалізує інтерфейс </a:t>
            </a:r>
            <a:r>
              <a:rPr lang="en-US" b="1" i="1" dirty="0" smtClean="0"/>
              <a:t>List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764704"/>
            <a:ext cx="903649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dirty="0" smtClean="0"/>
              <a:t>Деякі методи, визначені в </a:t>
            </a:r>
            <a:r>
              <a:rPr lang="en-US" dirty="0" smtClean="0"/>
              <a:t>List</a:t>
            </a:r>
            <a:endParaRPr lang="ru-RU" dirty="0" smtClean="0"/>
          </a:p>
          <a:p>
            <a:r>
              <a:rPr lang="en-US" b="1" dirty="0" smtClean="0"/>
              <a:t>T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get (</a:t>
            </a:r>
            <a:r>
              <a:rPr lang="en-US" b="1" dirty="0" err="1" smtClean="0"/>
              <a:t>int</a:t>
            </a:r>
            <a:r>
              <a:rPr lang="en-US" b="1" dirty="0" smtClean="0"/>
              <a:t> index</a:t>
            </a:r>
            <a:r>
              <a:rPr lang="en-US" sz="2000" b="1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- </a:t>
            </a:r>
            <a:r>
              <a:rPr lang="ru-RU" dirty="0" err="1"/>
              <a:t>п</a:t>
            </a:r>
            <a:r>
              <a:rPr lang="ru-RU" dirty="0" err="1" smtClean="0"/>
              <a:t>овертає</a:t>
            </a:r>
            <a:r>
              <a:rPr lang="ru-RU" dirty="0" smtClean="0"/>
              <a:t> об'єкт, збережений у зазначеній </a:t>
            </a:r>
            <a:r>
              <a:rPr lang="ru-RU" dirty="0" err="1" smtClean="0"/>
              <a:t>позиції</a:t>
            </a:r>
            <a:r>
              <a:rPr lang="ru-RU" dirty="0" smtClean="0"/>
              <a:t> списку,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викликається</a:t>
            </a:r>
            <a:r>
              <a:rPr lang="ru-RU" dirty="0" smtClean="0"/>
              <a:t>. </a:t>
            </a:r>
            <a:endParaRPr lang="ru-RU" dirty="0" smtClean="0"/>
          </a:p>
          <a:p>
            <a:pPr algn="l" rtl="0"/>
            <a:r>
              <a:rPr lang="en-US" b="1" dirty="0" smtClean="0"/>
              <a:t>T</a:t>
            </a:r>
            <a:r>
              <a:rPr lang="ru-RU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set (</a:t>
            </a:r>
            <a:r>
              <a:rPr lang="en-US" b="1" dirty="0" err="1" smtClean="0"/>
              <a:t>int</a:t>
            </a:r>
            <a:r>
              <a:rPr lang="ru-RU" b="1" dirty="0" smtClean="0"/>
              <a:t> </a:t>
            </a:r>
            <a:r>
              <a:rPr lang="en-US" b="1" dirty="0" smtClean="0"/>
              <a:t> index, </a:t>
            </a:r>
            <a:r>
              <a:rPr lang="ru-RU" b="1" dirty="0" smtClean="0"/>
              <a:t>Е </a:t>
            </a:r>
            <a:r>
              <a:rPr lang="en-US" b="1" dirty="0" err="1" smtClean="0"/>
              <a:t>obj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r>
              <a:rPr lang="en-US" b="1" dirty="0" smtClean="0"/>
              <a:t> - </a:t>
            </a:r>
            <a:r>
              <a:rPr lang="ru-RU" dirty="0" smtClean="0"/>
              <a:t>привласнює </a:t>
            </a:r>
            <a:r>
              <a:rPr lang="ru-RU" i="1" dirty="0" err="1" smtClean="0"/>
              <a:t>obj</a:t>
            </a:r>
            <a:r>
              <a:rPr lang="ru-RU" i="1" dirty="0" smtClean="0"/>
              <a:t> </a:t>
            </a:r>
            <a:r>
              <a:rPr lang="ru-RU" dirty="0" smtClean="0"/>
              <a:t>елементу, що знаходиться в списку в позиції </a:t>
            </a:r>
            <a:r>
              <a:rPr lang="ru-RU" i="1" dirty="0" err="1" smtClean="0"/>
              <a:t>i</a:t>
            </a:r>
            <a:r>
              <a:rPr lang="en-US" i="1" dirty="0" smtClean="0"/>
              <a:t>n</a:t>
            </a:r>
            <a:r>
              <a:rPr lang="ru-RU" i="1" dirty="0" err="1" smtClean="0"/>
              <a:t>dex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2276286"/>
            <a:ext cx="3960440" cy="3600986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 rIns="0">
            <a:spAutoFit/>
          </a:bodyPr>
          <a:lstStyle/>
          <a:p>
            <a:pPr algn="l" rtl="0"/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 *;</a:t>
            </a:r>
          </a:p>
          <a:p>
            <a:pPr algn="l" rtl="0"/>
            <a:endParaRPr lang="ru-RU" dirty="0" smtClean="0"/>
          </a:p>
          <a:p>
            <a:pPr algn="l" rtl="0"/>
            <a:r>
              <a:rPr lang="en-US" dirty="0" smtClean="0"/>
              <a:t>public class </a:t>
            </a:r>
            <a:r>
              <a:rPr lang="en-US" dirty="0" err="1" smtClean="0"/>
              <a:t>ArClass</a:t>
            </a:r>
            <a:r>
              <a:rPr lang="en-US" dirty="0" smtClean="0"/>
              <a:t> {</a:t>
            </a:r>
          </a:p>
          <a:p>
            <a:pPr algn="l" rtl="0"/>
            <a:r>
              <a:rPr lang="en-US" dirty="0" smtClean="0">
                <a:solidFill>
                  <a:srgbClr val="00B050"/>
                </a:solidFill>
              </a:rPr>
              <a:t>// .......................................... ..</a:t>
            </a:r>
            <a:endParaRPr lang="ru-RU" dirty="0" smtClean="0">
              <a:solidFill>
                <a:srgbClr val="00B050"/>
              </a:solidFill>
            </a:endParaRPr>
          </a:p>
          <a:p>
            <a:pPr algn="l" rtl="0"/>
            <a:r>
              <a:rPr lang="en-US" dirty="0" smtClean="0"/>
              <a:t>public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ArrayList</a:t>
            </a:r>
            <a:r>
              <a:rPr lang="en-US" sz="2400" b="1" dirty="0" smtClean="0">
                <a:solidFill>
                  <a:srgbClr val="FF0000"/>
                </a:solidFill>
              </a:rPr>
              <a:t>&lt;String&gt; </a:t>
            </a:r>
            <a:r>
              <a:rPr lang="en-US" dirty="0" err="1" smtClean="0">
                <a:solidFill>
                  <a:srgbClr val="FF0000"/>
                </a:solidFill>
              </a:rPr>
              <a:t>ArLst</a:t>
            </a:r>
            <a:r>
              <a:rPr lang="en-US" dirty="0" smtClean="0">
                <a:solidFill>
                  <a:srgbClr val="FF0000"/>
                </a:solidFill>
              </a:rPr>
              <a:t> ;</a:t>
            </a: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/>
              <a:t> public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ArClass</a:t>
            </a:r>
            <a:r>
              <a:rPr lang="en-US" dirty="0" smtClean="0"/>
              <a:t>() </a:t>
            </a:r>
            <a:r>
              <a:rPr lang="en-US" dirty="0"/>
              <a:t>{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solidFill>
                  <a:srgbClr val="00B050"/>
                </a:solidFill>
              </a:rPr>
              <a:t> // .......................................... ..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ArLst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new </a:t>
            </a:r>
            <a:r>
              <a:rPr lang="en-US" dirty="0" err="1" smtClean="0">
                <a:solidFill>
                  <a:srgbClr val="FF0000"/>
                </a:solidFill>
              </a:rPr>
              <a:t>ArrayList</a:t>
            </a:r>
            <a:r>
              <a:rPr lang="en-US" dirty="0" smtClean="0">
                <a:solidFill>
                  <a:srgbClr val="FF0000"/>
                </a:solidFill>
              </a:rPr>
              <a:t>&lt;String&gt; ();</a:t>
            </a:r>
          </a:p>
          <a:p>
            <a:pPr algn="l" rtl="0"/>
            <a:r>
              <a:rPr lang="en-US" dirty="0" smtClean="0"/>
              <a:t> }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algn="l" rtl="0"/>
            <a:r>
              <a:rPr lang="en-US" dirty="0" smtClean="0">
                <a:solidFill>
                  <a:srgbClr val="00B050"/>
                </a:solidFill>
              </a:rPr>
              <a:t> // .......................................... ..</a:t>
            </a:r>
            <a:endParaRPr lang="en-US" dirty="0" smtClean="0"/>
          </a:p>
          <a:p>
            <a:pPr algn="l" rtl="0"/>
            <a:r>
              <a:rPr lang="ru-RU" dirty="0" smtClean="0"/>
              <a:t>}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331426" y="2093361"/>
            <a:ext cx="4572032" cy="4431983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 smtClean="0"/>
              <a:t>public class </a:t>
            </a:r>
            <a:r>
              <a:rPr lang="en-US" dirty="0" err="1" smtClean="0"/>
              <a:t>Collec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{</a:t>
            </a:r>
          </a:p>
          <a:p>
            <a:pPr algn="l" rtl="0"/>
            <a:r>
              <a:rPr lang="en-US" dirty="0" smtClean="0"/>
              <a:t> public static void main (String []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</a:p>
          <a:p>
            <a:pPr algn="l" rtl="0"/>
            <a:r>
              <a:rPr lang="en-US" dirty="0" smtClean="0"/>
              <a:t> { </a:t>
            </a:r>
          </a:p>
          <a:p>
            <a:pPr algn="l" rtl="0"/>
            <a:r>
              <a:rPr lang="en-US" dirty="0" smtClean="0"/>
              <a:t> </a:t>
            </a:r>
            <a:r>
              <a:rPr lang="en-US" dirty="0" err="1" smtClean="0"/>
              <a:t>ArClass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ArClass</a:t>
            </a:r>
            <a:r>
              <a:rPr lang="en-US" dirty="0" smtClean="0"/>
              <a:t>(); </a:t>
            </a:r>
          </a:p>
          <a:p>
            <a:pPr algn="l" rtl="0"/>
            <a:r>
              <a:rPr lang="en-US" dirty="0" smtClean="0"/>
              <a:t> </a:t>
            </a:r>
            <a:r>
              <a:rPr lang="en-US" dirty="0" err="1" smtClean="0"/>
              <a:t>obj.ArLst.</a:t>
            </a:r>
            <a:r>
              <a:rPr lang="en-US" sz="2400" b="1" dirty="0" err="1">
                <a:solidFill>
                  <a:srgbClr val="FF0000"/>
                </a:solidFill>
              </a:rPr>
              <a:t>add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dirty="0" smtClean="0"/>
              <a:t>"First element"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dirty="0" smtClean="0"/>
              <a:t>;</a:t>
            </a:r>
          </a:p>
          <a:p>
            <a:pPr algn="l" rtl="0"/>
            <a:r>
              <a:rPr lang="en-US" dirty="0" smtClean="0">
                <a:solidFill>
                  <a:srgbClr val="00B050"/>
                </a:solidFill>
              </a:rPr>
              <a:t> // ............................................................ ..</a:t>
            </a:r>
          </a:p>
          <a:p>
            <a:pPr algn="l" rtl="0"/>
            <a:r>
              <a:rPr lang="en-US" dirty="0" smtClean="0"/>
              <a:t> </a:t>
            </a:r>
            <a:r>
              <a:rPr lang="en-US" dirty="0" err="1" smtClean="0"/>
              <a:t>obj.ArLst.</a:t>
            </a:r>
            <a:r>
              <a:rPr lang="en-US" sz="2400" b="1" dirty="0" err="1" smtClean="0">
                <a:solidFill>
                  <a:srgbClr val="FF0000"/>
                </a:solidFill>
              </a:rPr>
              <a:t>add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dirty="0" smtClean="0"/>
              <a:t>"N-</a:t>
            </a:r>
            <a:r>
              <a:rPr lang="en-US" dirty="0" err="1" smtClean="0"/>
              <a:t>st</a:t>
            </a:r>
            <a:r>
              <a:rPr lang="en-US" dirty="0" smtClean="0"/>
              <a:t> element "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dirty="0" smtClean="0"/>
              <a:t>;</a:t>
            </a:r>
          </a:p>
          <a:p>
            <a:pPr algn="l" rtl="0"/>
            <a:endParaRPr lang="en-US" dirty="0" smtClean="0"/>
          </a:p>
          <a:p>
            <a:pPr algn="l" rtl="0"/>
            <a:r>
              <a:rPr lang="nn-NO" dirty="0" smtClean="0"/>
              <a:t> for (int i = 0; i &lt;obj.ArLst.</a:t>
            </a:r>
            <a:r>
              <a:rPr lang="nn-NO" sz="2400" b="1" dirty="0" smtClean="0">
                <a:solidFill>
                  <a:srgbClr val="FF0000"/>
                </a:solidFill>
              </a:rPr>
              <a:t>size</a:t>
            </a:r>
            <a:r>
              <a:rPr lang="nn-NO" sz="2000" b="1" dirty="0" smtClean="0">
                <a:solidFill>
                  <a:srgbClr val="FF0000"/>
                </a:solidFill>
              </a:rPr>
              <a:t>()</a:t>
            </a:r>
            <a:r>
              <a:rPr lang="nn-NO" dirty="0" smtClean="0"/>
              <a:t>; i ++)</a:t>
            </a:r>
          </a:p>
          <a:p>
            <a:pPr algn="l" rtl="0"/>
            <a:r>
              <a:rPr lang="nn-NO" dirty="0" smtClean="0"/>
              <a:t> </a:t>
            </a:r>
            <a:r>
              <a:rPr lang="ru-RU" dirty="0" smtClean="0"/>
              <a:t>{</a:t>
            </a:r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obj.ArLst.</a:t>
            </a:r>
            <a:r>
              <a:rPr lang="en-US" sz="2400" b="1" dirty="0" err="1" smtClean="0">
                <a:solidFill>
                  <a:srgbClr val="FF0000"/>
                </a:solidFill>
              </a:rPr>
              <a:t>get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/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);</a:t>
            </a:r>
          </a:p>
          <a:p>
            <a:pPr algn="l" rtl="0"/>
            <a:r>
              <a:rPr lang="en-US" dirty="0" smtClean="0"/>
              <a:t> </a:t>
            </a:r>
            <a:r>
              <a:rPr lang="en-US" sz="1400" dirty="0" smtClean="0"/>
              <a:t>}</a:t>
            </a:r>
            <a:endParaRPr lang="en-US" sz="1400" dirty="0" smtClean="0">
              <a:solidFill>
                <a:srgbClr val="00B050"/>
              </a:solidFill>
            </a:endParaRPr>
          </a:p>
          <a:p>
            <a:pPr algn="l" rtl="0"/>
            <a:r>
              <a:rPr lang="en-US" sz="1400" dirty="0" smtClean="0">
                <a:solidFill>
                  <a:srgbClr val="00B050"/>
                </a:solidFill>
              </a:rPr>
              <a:t> // ............................................................ ..</a:t>
            </a:r>
            <a:endParaRPr lang="en-US" sz="1400" dirty="0" smtClean="0"/>
          </a:p>
          <a:p>
            <a:pPr algn="l" rtl="0"/>
            <a:r>
              <a:rPr lang="en-US" sz="1400" dirty="0" smtClean="0"/>
              <a:t> }</a:t>
            </a:r>
          </a:p>
          <a:p>
            <a:pPr algn="l" rtl="0"/>
            <a:r>
              <a:rPr lang="ru-RU" sz="1400" dirty="0" smtClean="0"/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286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43808" y="44624"/>
            <a:ext cx="4658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ru-RU" sz="2400" b="1" dirty="0" smtClean="0"/>
              <a:t>Отримання масиву з </a:t>
            </a:r>
            <a:r>
              <a:rPr lang="en-US" sz="2400" b="1" dirty="0" err="1" smtClean="0"/>
              <a:t>ArrayList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16190" y="563650"/>
            <a:ext cx="6143668" cy="5909310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Collec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 { 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   </a:t>
            </a:r>
            <a:r>
              <a:rPr lang="ru-RU" i="1" dirty="0">
                <a:solidFill>
                  <a:srgbClr val="00B050"/>
                </a:solidFill>
              </a:rPr>
              <a:t>// </a:t>
            </a:r>
            <a:r>
              <a:rPr lang="ru-RU" i="1" dirty="0" err="1">
                <a:solidFill>
                  <a:srgbClr val="00B050"/>
                </a:solidFill>
              </a:rPr>
              <a:t>Створити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масив</a:t>
            </a:r>
            <a:r>
              <a:rPr lang="ru-RU" i="1" dirty="0">
                <a:solidFill>
                  <a:srgbClr val="00B050"/>
                </a:solidFill>
              </a:rPr>
              <a:t> список </a:t>
            </a:r>
          </a:p>
          <a:p>
            <a:r>
              <a:rPr lang="ru-RU" dirty="0" smtClean="0"/>
              <a:t>          </a:t>
            </a:r>
            <a:r>
              <a:rPr lang="en-US" dirty="0" err="1" smtClean="0"/>
              <a:t>ArrayList</a:t>
            </a:r>
            <a:r>
              <a:rPr lang="ru-RU" dirty="0" smtClean="0"/>
              <a:t> </a:t>
            </a:r>
            <a:r>
              <a:rPr lang="en-US" dirty="0" smtClean="0"/>
              <a:t>&lt;Integer&gt; </a:t>
            </a:r>
            <a:r>
              <a:rPr lang="ru-RU" dirty="0" smtClean="0"/>
              <a:t> </a:t>
            </a:r>
            <a:r>
              <a:rPr lang="en-US" dirty="0" smtClean="0"/>
              <a:t>al = </a:t>
            </a:r>
            <a:r>
              <a:rPr lang="ru-RU" dirty="0" smtClean="0"/>
              <a:t> </a:t>
            </a:r>
            <a:r>
              <a:rPr lang="en-US" dirty="0" smtClean="0"/>
              <a:t>new </a:t>
            </a:r>
            <a:r>
              <a:rPr lang="ru-RU" dirty="0" smtClean="0"/>
              <a:t> </a:t>
            </a:r>
            <a:r>
              <a:rPr lang="en-US" dirty="0" err="1" smtClean="0"/>
              <a:t>ArrayList</a:t>
            </a:r>
            <a:r>
              <a:rPr lang="ru-RU" dirty="0" smtClean="0"/>
              <a:t> </a:t>
            </a:r>
            <a:r>
              <a:rPr lang="en-US" dirty="0" smtClean="0"/>
              <a:t>&lt;Integer&gt;(); 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     </a:t>
            </a:r>
            <a:r>
              <a:rPr lang="ru-RU" dirty="0" smtClean="0"/>
              <a:t> </a:t>
            </a:r>
            <a:r>
              <a:rPr lang="en-US" i="1" dirty="0">
                <a:solidFill>
                  <a:srgbClr val="00B050"/>
                </a:solidFill>
              </a:rPr>
              <a:t>// </a:t>
            </a:r>
            <a:r>
              <a:rPr lang="ru-RU" i="1" dirty="0" err="1">
                <a:solidFill>
                  <a:srgbClr val="00B050"/>
                </a:solidFill>
              </a:rPr>
              <a:t>Додати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елементи</a:t>
            </a:r>
            <a:r>
              <a:rPr lang="ru-RU" i="1" dirty="0">
                <a:solidFill>
                  <a:srgbClr val="00B050"/>
                </a:solidFill>
              </a:rPr>
              <a:t> в </a:t>
            </a:r>
            <a:r>
              <a:rPr lang="ru-RU" i="1" dirty="0" err="1">
                <a:solidFill>
                  <a:srgbClr val="00B050"/>
                </a:solidFill>
              </a:rPr>
              <a:t>масив</a:t>
            </a:r>
            <a:r>
              <a:rPr lang="ru-RU" i="1" dirty="0">
                <a:solidFill>
                  <a:srgbClr val="00B050"/>
                </a:solidFill>
              </a:rPr>
              <a:t> список</a:t>
            </a:r>
            <a:endParaRPr lang="ru-RU" i="1" dirty="0"/>
          </a:p>
          <a:p>
            <a:r>
              <a:rPr lang="ru-RU" dirty="0" smtClean="0"/>
              <a:t>          </a:t>
            </a:r>
            <a:r>
              <a:rPr lang="en-US" dirty="0" err="1" smtClean="0"/>
              <a:t>al.add</a:t>
            </a:r>
            <a:r>
              <a:rPr lang="en-US" dirty="0" smtClean="0"/>
              <a:t>(1); </a:t>
            </a:r>
          </a:p>
          <a:p>
            <a:r>
              <a:rPr lang="ru-RU" dirty="0" smtClean="0"/>
              <a:t>          </a:t>
            </a:r>
            <a:r>
              <a:rPr lang="en-US" dirty="0" err="1" smtClean="0"/>
              <a:t>al.add</a:t>
            </a:r>
            <a:r>
              <a:rPr lang="en-US" dirty="0" smtClean="0"/>
              <a:t>(2); </a:t>
            </a:r>
          </a:p>
          <a:p>
            <a:r>
              <a:rPr lang="ru-RU" dirty="0" smtClean="0"/>
              <a:t>          а</a:t>
            </a:r>
            <a:r>
              <a:rPr lang="en-US" dirty="0" smtClean="0"/>
              <a:t>l.</a:t>
            </a:r>
            <a:r>
              <a:rPr lang="ru-RU" dirty="0" smtClean="0"/>
              <a:t>а</a:t>
            </a:r>
            <a:r>
              <a:rPr lang="en-US" dirty="0" err="1" smtClean="0"/>
              <a:t>dd</a:t>
            </a:r>
            <a:r>
              <a:rPr lang="en-US" dirty="0" smtClean="0"/>
              <a:t>(</a:t>
            </a:r>
            <a:r>
              <a:rPr lang="ru-RU" dirty="0" smtClean="0"/>
              <a:t>З);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al.add</a:t>
            </a:r>
            <a:r>
              <a:rPr lang="en-US" dirty="0" smtClean="0"/>
              <a:t>(1, </a:t>
            </a:r>
            <a:r>
              <a:rPr lang="en-US" dirty="0"/>
              <a:t>5</a:t>
            </a:r>
            <a:r>
              <a:rPr lang="en-US" dirty="0" smtClean="0"/>
              <a:t>);</a:t>
            </a:r>
            <a:r>
              <a:rPr lang="en-US" i="1" dirty="0">
                <a:solidFill>
                  <a:srgbClr val="00B050"/>
                </a:solidFill>
              </a:rPr>
              <a:t> // </a:t>
            </a:r>
            <a:r>
              <a:rPr lang="ru-RU" i="1" dirty="0">
                <a:solidFill>
                  <a:srgbClr val="00B050"/>
                </a:solidFill>
              </a:rPr>
              <a:t>за </a:t>
            </a:r>
            <a:r>
              <a:rPr lang="ru-RU" i="1" dirty="0" err="1">
                <a:solidFill>
                  <a:srgbClr val="00B050"/>
                </a:solidFill>
              </a:rPr>
              <a:t>індексом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uk-UA" i="1" dirty="0">
                <a:solidFill>
                  <a:srgbClr val="00B050"/>
                </a:solidFill>
              </a:rPr>
              <a:t>1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вставити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значення</a:t>
            </a:r>
            <a:r>
              <a:rPr lang="ru-RU" i="1" dirty="0">
                <a:solidFill>
                  <a:srgbClr val="00B050"/>
                </a:solidFill>
              </a:rPr>
              <a:t> 5</a:t>
            </a:r>
            <a:endParaRPr lang="ru-RU" dirty="0"/>
          </a:p>
          <a:p>
            <a:r>
              <a:rPr lang="en-US" dirty="0" smtClean="0"/>
              <a:t>    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</a:t>
            </a:r>
            <a:r>
              <a:rPr lang="ru-RU" dirty="0" smtClean="0"/>
              <a:t>.о</a:t>
            </a:r>
            <a:r>
              <a:rPr lang="en-US" dirty="0" err="1" smtClean="0"/>
              <a:t>ut</a:t>
            </a:r>
            <a:r>
              <a:rPr lang="en-US" dirty="0" smtClean="0"/>
              <a:t>.</a:t>
            </a:r>
            <a:r>
              <a:rPr lang="ru-RU" dirty="0" err="1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(«</a:t>
            </a:r>
            <a:r>
              <a:rPr lang="ru-RU" dirty="0" err="1" smtClean="0"/>
              <a:t>Вміст</a:t>
            </a:r>
            <a:r>
              <a:rPr lang="ru-RU" dirty="0" smtClean="0"/>
              <a:t> </a:t>
            </a:r>
            <a:r>
              <a:rPr lang="en-US" dirty="0" smtClean="0"/>
              <a:t>al</a:t>
            </a:r>
            <a:r>
              <a:rPr lang="en-US" dirty="0" smtClean="0"/>
              <a:t>: "+ al); 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   </a:t>
            </a:r>
            <a:r>
              <a:rPr lang="en-US" i="1" dirty="0">
                <a:solidFill>
                  <a:srgbClr val="00B050"/>
                </a:solidFill>
              </a:rPr>
              <a:t>// </a:t>
            </a:r>
            <a:r>
              <a:rPr lang="ru-RU" i="1" dirty="0" err="1">
                <a:solidFill>
                  <a:srgbClr val="00B050"/>
                </a:solidFill>
              </a:rPr>
              <a:t>отримати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масив</a:t>
            </a:r>
            <a:r>
              <a:rPr lang="ru-RU" i="1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/>
              <a:t>         Integer </a:t>
            </a:r>
            <a:r>
              <a:rPr lang="en-US" b="1" dirty="0" smtClean="0"/>
              <a:t>mas[] </a:t>
            </a:r>
            <a:r>
              <a:rPr lang="en-US" dirty="0" smtClean="0"/>
              <a:t>= new  Integer[</a:t>
            </a:r>
            <a:r>
              <a:rPr lang="en-US" dirty="0" err="1" smtClean="0"/>
              <a:t>al.size</a:t>
            </a:r>
            <a:r>
              <a:rPr lang="en-US" dirty="0" smtClean="0"/>
              <a:t>()]; </a:t>
            </a:r>
          </a:p>
          <a:p>
            <a:r>
              <a:rPr lang="en-US" dirty="0" smtClean="0"/>
              <a:t>         </a:t>
            </a:r>
            <a:r>
              <a:rPr lang="en-US" b="1" dirty="0" smtClean="0"/>
              <a:t>mas = </a:t>
            </a:r>
            <a:r>
              <a:rPr lang="en-US" dirty="0" err="1" smtClean="0"/>
              <a:t>al.</a:t>
            </a:r>
            <a:r>
              <a:rPr lang="en-US" b="1" dirty="0" err="1" smtClean="0">
                <a:solidFill>
                  <a:srgbClr val="FF0000"/>
                </a:solidFill>
              </a:rPr>
              <a:t>toArray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/>
              <a:t>mas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int</a:t>
            </a:r>
            <a:r>
              <a:rPr lang="en-US" dirty="0" smtClean="0"/>
              <a:t> Sum</a:t>
            </a:r>
            <a:r>
              <a:rPr lang="ru-RU" dirty="0" smtClean="0"/>
              <a:t> = </a:t>
            </a:r>
            <a:r>
              <a:rPr lang="en-US" dirty="0" smtClean="0"/>
              <a:t>0</a:t>
            </a:r>
            <a:r>
              <a:rPr lang="ru-RU" dirty="0" smtClean="0"/>
              <a:t>; </a:t>
            </a:r>
          </a:p>
          <a:p>
            <a:r>
              <a:rPr lang="en-US" dirty="0" smtClean="0"/>
              <a:t>         </a:t>
            </a:r>
            <a:r>
              <a:rPr lang="en-US" dirty="0"/>
              <a:t> </a:t>
            </a:r>
            <a:r>
              <a:rPr lang="ru-RU" i="1" dirty="0">
                <a:solidFill>
                  <a:srgbClr val="00B050"/>
                </a:solidFill>
              </a:rPr>
              <a:t>// </a:t>
            </a:r>
            <a:r>
              <a:rPr lang="ru-RU" i="1" dirty="0" err="1">
                <a:solidFill>
                  <a:srgbClr val="00B050"/>
                </a:solidFill>
              </a:rPr>
              <a:t>Підсумувати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масив</a:t>
            </a:r>
            <a:r>
              <a:rPr lang="ru-RU" i="1" dirty="0">
                <a:solidFill>
                  <a:srgbClr val="00B050"/>
                </a:solidFill>
              </a:rPr>
              <a:t> </a:t>
            </a:r>
          </a:p>
          <a:p>
            <a:r>
              <a:rPr lang="en-US" b="1" dirty="0" smtClean="0"/>
              <a:t>         for(</a:t>
            </a:r>
            <a:r>
              <a:rPr lang="en-US" b="1" dirty="0" err="1" smtClean="0"/>
              <a:t>int</a:t>
            </a:r>
            <a:r>
              <a:rPr lang="en-US" b="1" dirty="0" smtClean="0"/>
              <a:t>  </a:t>
            </a:r>
            <a:r>
              <a:rPr lang="en-US" b="1" dirty="0" err="1" smtClean="0"/>
              <a:t>i</a:t>
            </a:r>
            <a:r>
              <a:rPr lang="en-US" b="1" dirty="0" smtClean="0"/>
              <a:t> : mas)  </a:t>
            </a:r>
            <a:r>
              <a:rPr lang="ru-RU" b="1" i="1" dirty="0" smtClean="0">
                <a:solidFill>
                  <a:srgbClr val="00B050"/>
                </a:solidFill>
              </a:rPr>
              <a:t>//</a:t>
            </a:r>
            <a:r>
              <a:rPr lang="en-US" b="1" i="1" dirty="0" smtClean="0">
                <a:solidFill>
                  <a:srgbClr val="00B050"/>
                </a:solidFill>
              </a:rPr>
              <a:t>"for</a:t>
            </a:r>
            <a:r>
              <a:rPr lang="ru-RU" b="1" i="1" dirty="0" smtClean="0">
                <a:solidFill>
                  <a:srgbClr val="00B050"/>
                </a:solidFill>
              </a:rPr>
              <a:t>-</a:t>
            </a:r>
            <a:r>
              <a:rPr lang="en-US" b="1" i="1" dirty="0" smtClean="0">
                <a:solidFill>
                  <a:srgbClr val="00B050"/>
                </a:solidFill>
              </a:rPr>
              <a:t>each" </a:t>
            </a:r>
          </a:p>
          <a:p>
            <a:r>
              <a:rPr lang="en-US" dirty="0" smtClean="0"/>
              <a:t>	Sum</a:t>
            </a:r>
            <a:r>
              <a:rPr lang="ru-RU" dirty="0" smtClean="0"/>
              <a:t> +=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</a:t>
            </a:r>
            <a:r>
              <a:rPr lang="ru-RU" dirty="0" smtClean="0"/>
              <a:t>.о</a:t>
            </a:r>
            <a:r>
              <a:rPr lang="en-US" dirty="0" err="1" smtClean="0"/>
              <a:t>ut</a:t>
            </a:r>
            <a:r>
              <a:rPr lang="en-US" dirty="0" smtClean="0"/>
              <a:t>.</a:t>
            </a:r>
            <a:r>
              <a:rPr lang="ru-RU" dirty="0" err="1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("Сумма: " + </a:t>
            </a:r>
            <a:r>
              <a:rPr lang="en-US" dirty="0" smtClean="0"/>
              <a:t>Sum</a:t>
            </a:r>
            <a:r>
              <a:rPr lang="ru-RU" dirty="0" smtClean="0"/>
              <a:t> ); </a:t>
            </a:r>
          </a:p>
          <a:p>
            <a:r>
              <a:rPr lang="en-US" dirty="0" smtClean="0"/>
              <a:t>    }</a:t>
            </a:r>
          </a:p>
          <a:p>
            <a:r>
              <a:rPr lang="ru-RU" dirty="0" smtClean="0"/>
              <a:t>}</a:t>
            </a:r>
            <a:r>
              <a:rPr lang="en-US" dirty="0" smtClean="0"/>
              <a:t> 	 </a:t>
            </a:r>
            <a:r>
              <a:rPr lang="en-US" i="1" dirty="0">
                <a:solidFill>
                  <a:srgbClr val="00B050"/>
                </a:solidFill>
              </a:rPr>
              <a:t>/ *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Вміст</a:t>
            </a:r>
            <a:r>
              <a:rPr lang="ru-RU" i="1" dirty="0">
                <a:solidFill>
                  <a:srgbClr val="00B050"/>
                </a:solidFill>
              </a:rPr>
              <a:t> а1: [1, </a:t>
            </a:r>
            <a:r>
              <a:rPr lang="en-US" i="1" dirty="0">
                <a:solidFill>
                  <a:srgbClr val="00B050"/>
                </a:solidFill>
              </a:rPr>
              <a:t>5, </a:t>
            </a:r>
            <a:r>
              <a:rPr lang="ru-RU" i="1" dirty="0">
                <a:solidFill>
                  <a:srgbClr val="00B050"/>
                </a:solidFill>
              </a:rPr>
              <a:t>2, 3] </a:t>
            </a:r>
          </a:p>
          <a:p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	сума</a:t>
            </a:r>
            <a:r>
              <a:rPr lang="ru-RU" i="1" dirty="0">
                <a:solidFill>
                  <a:srgbClr val="00B050"/>
                </a:solidFill>
              </a:rPr>
              <a:t>: </a:t>
            </a:r>
            <a:r>
              <a:rPr lang="en-US" i="1" dirty="0">
                <a:solidFill>
                  <a:srgbClr val="00B050"/>
                </a:solidFill>
              </a:rPr>
              <a:t>11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* /</a:t>
            </a:r>
            <a:endParaRPr lang="ru-RU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4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</TotalTime>
  <Words>3004</Words>
  <Application>Microsoft Office PowerPoint</Application>
  <PresentationFormat>Экран (4:3)</PresentationFormat>
  <Paragraphs>420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Крос-платформенне програмування</vt:lpstr>
      <vt:lpstr>Тема: колекції java.util</vt:lpstr>
      <vt:lpstr>ООП (повторення)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Пользователь Windows</cp:lastModifiedBy>
  <cp:revision>187</cp:revision>
  <dcterms:created xsi:type="dcterms:W3CDTF">2018-02-05T20:48:26Z</dcterms:created>
  <dcterms:modified xsi:type="dcterms:W3CDTF">2021-02-25T09:19:13Z</dcterms:modified>
</cp:coreProperties>
</file>