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handoutMasterIdLst>
    <p:handoutMasterId r:id="rId49"/>
  </p:handout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301" r:id="rId16"/>
    <p:sldId id="303" r:id="rId17"/>
    <p:sldId id="305" r:id="rId18"/>
    <p:sldId id="306" r:id="rId19"/>
    <p:sldId id="307" r:id="rId20"/>
    <p:sldId id="308" r:id="rId21"/>
    <p:sldId id="309" r:id="rId22"/>
    <p:sldId id="310" r:id="rId23"/>
    <p:sldId id="312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257" r:id="rId4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69" autoAdjust="0"/>
  </p:normalViewPr>
  <p:slideViewPr>
    <p:cSldViewPr>
      <p:cViewPr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2D7DB-EFAA-453B-AF22-F9B77A093EF3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0697C-A5AC-41FE-8228-3BE12D735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1249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638D8-92C4-433B-B2C4-FDB2E38D560E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1D51-BE2F-47B3-8EB1-683E823DF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5965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226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88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47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TextBox 6"/>
          <p:cNvSpPr txBox="1"/>
          <p:nvPr userDrawn="1"/>
        </p:nvSpPr>
        <p:spPr>
          <a:xfrm>
            <a:off x="8686824" y="651179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47FCF39-049A-4197-848A-23BB514FF615}" type="slidenum">
              <a:rPr lang="ru-RU" b="1" smtClean="0">
                <a:solidFill>
                  <a:schemeClr val="bg1"/>
                </a:solidFill>
              </a:rPr>
              <a:t>‹#›</a:t>
            </a:fld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999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332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638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03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302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Box 4"/>
          <p:cNvSpPr txBox="1"/>
          <p:nvPr userDrawn="1"/>
        </p:nvSpPr>
        <p:spPr>
          <a:xfrm>
            <a:off x="8686824" y="6525344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EAFB936-5047-4134-B960-850ECAAEDA0E}" type="slidenum">
              <a:rPr lang="ru-RU" b="1" smtClean="0">
                <a:solidFill>
                  <a:schemeClr val="bg1"/>
                </a:solidFill>
              </a:rPr>
              <a:t>‹#›</a:t>
            </a:fld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708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47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1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17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Крос-платформенне</a:t>
            </a:r>
            <a:r>
              <a:rPr lang="ru-RU" dirty="0" smtClean="0"/>
              <a:t> </a:t>
            </a:r>
            <a:r>
              <a:rPr lang="ru-RU" dirty="0" err="1"/>
              <a:t>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4797152"/>
            <a:ext cx="9144000" cy="1752600"/>
          </a:xfrm>
        </p:spPr>
        <p:txBody>
          <a:bodyPr>
            <a:normAutofit/>
          </a:bodyPr>
          <a:lstStyle/>
          <a:p>
            <a:r>
              <a:rPr lang="ru-RU" sz="1900" dirty="0" err="1" smtClean="0"/>
              <a:t>Підготовлене</a:t>
            </a:r>
            <a:r>
              <a:rPr lang="ru-RU" sz="1900" dirty="0" smtClean="0"/>
              <a:t> за матер</a:t>
            </a:r>
            <a:r>
              <a:rPr lang="uk-UA" sz="1900" dirty="0"/>
              <a:t>і</a:t>
            </a:r>
            <a:r>
              <a:rPr lang="ru-RU" sz="1900" dirty="0" err="1" smtClean="0"/>
              <a:t>алами</a:t>
            </a:r>
            <a:endParaRPr lang="ru-RU" sz="1900" dirty="0" smtClean="0"/>
          </a:p>
          <a:p>
            <a:r>
              <a:rPr lang="en-US" sz="1900" dirty="0" smtClean="0"/>
              <a:t>http://www.ccfit.nsu.ru/~rylov/java_lections/index.html</a:t>
            </a:r>
          </a:p>
          <a:p>
            <a:r>
              <a:rPr lang="en-US" sz="1900" dirty="0" smtClean="0"/>
              <a:t>http://github.com/a-vodka/java</a:t>
            </a:r>
            <a:r>
              <a:rPr lang="en-US" sz="2800" dirty="0" smtClean="0"/>
              <a:t>/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3861047"/>
            <a:ext cx="2061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/>
              <a:t>Лекція №</a:t>
            </a:r>
            <a:r>
              <a:rPr lang="en-US" sz="3200" dirty="0" smtClean="0"/>
              <a:t>5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7452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28662" y="-24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ru-RU" sz="2400" b="1" dirty="0" smtClean="0"/>
              <a:t> Байтові потоки.</a:t>
            </a:r>
            <a:r>
              <a:rPr lang="en-US" sz="2400" b="1" dirty="0" smtClean="0"/>
              <a:t> </a:t>
            </a:r>
            <a:r>
              <a:rPr lang="ru-RU" sz="2400" b="1" dirty="0" err="1"/>
              <a:t>Ч</a:t>
            </a:r>
            <a:r>
              <a:rPr lang="ru-RU" sz="2400" b="1" dirty="0" err="1" smtClean="0"/>
              <a:t>итання</a:t>
            </a:r>
            <a:r>
              <a:rPr lang="ru-RU" sz="2400" b="1" dirty="0" smtClean="0"/>
              <a:t> файлів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363915"/>
            <a:ext cx="7776864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err="1" smtClean="0"/>
              <a:t>int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;</a:t>
            </a:r>
          </a:p>
          <a:p>
            <a:r>
              <a:rPr lang="en-US" sz="2000" b="1" i="1" dirty="0" err="1" smtClean="0"/>
              <a:t>FileInputStream</a:t>
            </a:r>
            <a:r>
              <a:rPr lang="en-US" sz="2000" i="1" dirty="0" smtClean="0"/>
              <a:t>  fin;</a:t>
            </a:r>
          </a:p>
          <a:p>
            <a:r>
              <a:rPr lang="en-US" sz="2000" i="1" dirty="0" smtClean="0"/>
              <a:t>try {</a:t>
            </a:r>
          </a:p>
          <a:p>
            <a:r>
              <a:rPr lang="en-US" sz="2000" i="1" dirty="0" smtClean="0"/>
              <a:t>      fin = new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FileInputStream</a:t>
            </a: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en-US" sz="2000" i="1" dirty="0" smtClean="0"/>
              <a:t>(" output.txt ");</a:t>
            </a:r>
          </a:p>
          <a:p>
            <a:r>
              <a:rPr lang="en-US" sz="2000" i="1" dirty="0" smtClean="0"/>
              <a:t>} </a:t>
            </a:r>
          </a:p>
          <a:p>
            <a:r>
              <a:rPr lang="en-US" sz="2000" i="1" dirty="0" smtClean="0"/>
              <a:t>catch (</a:t>
            </a:r>
            <a:r>
              <a:rPr lang="en-US" sz="2000" i="1" dirty="0" err="1" smtClean="0"/>
              <a:t>FileNotFoundException</a:t>
            </a:r>
            <a:r>
              <a:rPr lang="en-US" sz="2000" i="1" dirty="0" smtClean="0"/>
              <a:t>  </a:t>
            </a:r>
            <a:r>
              <a:rPr lang="ru-RU" sz="2000" i="1" dirty="0" smtClean="0"/>
              <a:t>е) {</a:t>
            </a:r>
          </a:p>
          <a:p>
            <a:r>
              <a:rPr lang="en-US" sz="2000" i="1" dirty="0" smtClean="0"/>
              <a:t>      </a:t>
            </a:r>
            <a:r>
              <a:rPr lang="en-US" sz="2000" i="1" dirty="0" err="1" smtClean="0"/>
              <a:t>System.out.println</a:t>
            </a:r>
            <a:r>
              <a:rPr lang="en-US" sz="2000" i="1" dirty="0" smtClean="0"/>
              <a:t>("</a:t>
            </a:r>
            <a:r>
              <a:rPr lang="ru-RU" sz="2000" i="1" dirty="0" smtClean="0"/>
              <a:t>Файл не найден");</a:t>
            </a:r>
          </a:p>
          <a:p>
            <a:r>
              <a:rPr lang="en-US" sz="2000" i="1" dirty="0" smtClean="0"/>
              <a:t>      return;</a:t>
            </a:r>
          </a:p>
          <a:p>
            <a:r>
              <a:rPr lang="en-US" sz="2000" i="1" dirty="0" smtClean="0"/>
              <a:t>}</a:t>
            </a:r>
          </a:p>
          <a:p>
            <a:r>
              <a:rPr lang="en-US" sz="2000" dirty="0" err="1" smtClean="0"/>
              <a:t>System.</a:t>
            </a:r>
            <a:r>
              <a:rPr lang="en-US" sz="2000" i="1" dirty="0" err="1" smtClean="0"/>
              <a:t>out.print</a:t>
            </a:r>
            <a:r>
              <a:rPr lang="en-US" sz="2000" i="1" dirty="0" smtClean="0"/>
              <a:t>("Size file = " + </a:t>
            </a:r>
            <a:r>
              <a:rPr lang="en-US" sz="2000" i="1" dirty="0" err="1" smtClean="0"/>
              <a:t>fin.</a:t>
            </a:r>
            <a:r>
              <a:rPr lang="en-US" sz="2000" i="1" dirty="0" err="1" smtClean="0">
                <a:solidFill>
                  <a:srgbClr val="FF0000"/>
                </a:solidFill>
              </a:rPr>
              <a:t>available</a:t>
            </a:r>
            <a:r>
              <a:rPr lang="en-US" sz="2000" i="1" dirty="0" smtClean="0">
                <a:solidFill>
                  <a:srgbClr val="FF0000"/>
                </a:solidFill>
              </a:rPr>
              <a:t>()</a:t>
            </a:r>
            <a:r>
              <a:rPr lang="en-US" sz="2000" i="1" dirty="0" smtClean="0"/>
              <a:t>); </a:t>
            </a:r>
            <a:r>
              <a:rPr lang="en-US" sz="2000" i="1" dirty="0" smtClean="0">
                <a:solidFill>
                  <a:srgbClr val="00B050"/>
                </a:solidFill>
              </a:rPr>
              <a:t>//</a:t>
            </a:r>
            <a:r>
              <a:rPr lang="ru-RU" sz="2000" i="1" dirty="0" err="1" smtClean="0">
                <a:solidFill>
                  <a:srgbClr val="00B050"/>
                </a:solidFill>
              </a:rPr>
              <a:t>розмір</a:t>
            </a:r>
            <a:r>
              <a:rPr lang="ru-RU" sz="2000" i="1" dirty="0" smtClean="0">
                <a:solidFill>
                  <a:srgbClr val="00B050"/>
                </a:solidFill>
              </a:rPr>
              <a:t> файлу</a:t>
            </a:r>
            <a:endParaRPr lang="en-US" sz="2000" i="1" dirty="0" smtClean="0">
              <a:solidFill>
                <a:srgbClr val="00B050"/>
              </a:solidFill>
            </a:endParaRPr>
          </a:p>
          <a:p>
            <a:r>
              <a:rPr lang="en-US" sz="2000" i="1" dirty="0" smtClean="0">
                <a:solidFill>
                  <a:srgbClr val="00B050"/>
                </a:solidFill>
              </a:rPr>
              <a:t>// </a:t>
            </a:r>
            <a:r>
              <a:rPr lang="ru-RU" sz="2000" i="1" dirty="0" err="1" smtClean="0">
                <a:solidFill>
                  <a:srgbClr val="00B050"/>
                </a:solidFill>
              </a:rPr>
              <a:t>читати</a:t>
            </a:r>
            <a:r>
              <a:rPr lang="ru-RU" sz="2000" i="1" dirty="0" smtClean="0">
                <a:solidFill>
                  <a:srgbClr val="00B050"/>
                </a:solidFill>
              </a:rPr>
              <a:t> </a:t>
            </a:r>
            <a:r>
              <a:rPr lang="ru-RU" sz="2000" i="1" dirty="0" err="1" smtClean="0">
                <a:solidFill>
                  <a:srgbClr val="00B050"/>
                </a:solidFill>
              </a:rPr>
              <a:t>символи</a:t>
            </a:r>
            <a:r>
              <a:rPr lang="ru-RU" sz="2000" i="1" dirty="0" smtClean="0">
                <a:solidFill>
                  <a:srgbClr val="00B050"/>
                </a:solidFill>
              </a:rPr>
              <a:t> до </a:t>
            </a:r>
            <a:r>
              <a:rPr lang="ru-RU" sz="2000" i="1" dirty="0" err="1" smtClean="0">
                <a:solidFill>
                  <a:srgbClr val="00B050"/>
                </a:solidFill>
              </a:rPr>
              <a:t>отримання</a:t>
            </a:r>
            <a:r>
              <a:rPr lang="ru-RU" sz="2000" i="1" dirty="0" smtClean="0">
                <a:solidFill>
                  <a:srgbClr val="00B050"/>
                </a:solidFill>
              </a:rPr>
              <a:t> символу </a:t>
            </a:r>
            <a:r>
              <a:rPr lang="en-US" sz="2000" i="1" dirty="0" smtClean="0">
                <a:solidFill>
                  <a:srgbClr val="00B050"/>
                </a:solidFill>
              </a:rPr>
              <a:t>EOF (</a:t>
            </a:r>
            <a:r>
              <a:rPr lang="ru-RU" sz="2000" i="1" dirty="0" err="1" smtClean="0">
                <a:solidFill>
                  <a:srgbClr val="00B050"/>
                </a:solidFill>
              </a:rPr>
              <a:t>кінець</a:t>
            </a:r>
            <a:r>
              <a:rPr lang="ru-RU" sz="2000" i="1" dirty="0" smtClean="0">
                <a:solidFill>
                  <a:srgbClr val="00B050"/>
                </a:solidFill>
              </a:rPr>
              <a:t> файлу)</a:t>
            </a:r>
          </a:p>
          <a:p>
            <a:r>
              <a:rPr lang="en-US" sz="2000" i="1" dirty="0" smtClean="0"/>
              <a:t>do {</a:t>
            </a:r>
          </a:p>
          <a:p>
            <a:r>
              <a:rPr lang="en-US" sz="2000" i="1" dirty="0" smtClean="0"/>
              <a:t>      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 = </a:t>
            </a:r>
            <a:r>
              <a:rPr lang="en-US" sz="2000" b="1" i="1" dirty="0" err="1" smtClean="0"/>
              <a:t>fin.</a:t>
            </a:r>
            <a:r>
              <a:rPr lang="en-US" sz="2000" b="1" i="1" dirty="0" err="1" smtClean="0">
                <a:solidFill>
                  <a:srgbClr val="FF0000"/>
                </a:solidFill>
              </a:rPr>
              <a:t>read</a:t>
            </a:r>
            <a:r>
              <a:rPr lang="en-US" sz="2000" b="1" i="1" dirty="0" smtClean="0">
                <a:solidFill>
                  <a:srgbClr val="FF0000"/>
                </a:solidFill>
              </a:rPr>
              <a:t>()</a:t>
            </a:r>
            <a:r>
              <a:rPr lang="en-US" sz="2000" i="1" dirty="0" smtClean="0"/>
              <a:t>;</a:t>
            </a:r>
          </a:p>
          <a:p>
            <a:r>
              <a:rPr lang="en-US" sz="2000" i="1" dirty="0" smtClean="0"/>
              <a:t>       if (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 != -1) {  </a:t>
            </a:r>
          </a:p>
          <a:p>
            <a:r>
              <a:rPr lang="en-US" sz="2000" i="1" dirty="0" smtClean="0"/>
              <a:t>	</a:t>
            </a:r>
            <a:r>
              <a:rPr lang="en-US" sz="2000" i="1" dirty="0" err="1" smtClean="0"/>
              <a:t>System.out.print</a:t>
            </a:r>
            <a:r>
              <a:rPr lang="en-US" sz="2000" i="1" dirty="0" smtClean="0"/>
              <a:t>((char)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);</a:t>
            </a:r>
          </a:p>
          <a:p>
            <a:r>
              <a:rPr lang="en-US" sz="2000" i="1" dirty="0" smtClean="0"/>
              <a:t>       }</a:t>
            </a:r>
          </a:p>
          <a:p>
            <a:r>
              <a:rPr lang="en-US" sz="2000" i="1" dirty="0" smtClean="0"/>
              <a:t>} while (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 != -1);</a:t>
            </a:r>
          </a:p>
          <a:p>
            <a:r>
              <a:rPr lang="en-US" sz="2000" b="1" i="1" dirty="0" err="1" smtClean="0"/>
              <a:t>fin.</a:t>
            </a:r>
            <a:r>
              <a:rPr lang="en-US" sz="2000" b="1" i="1" dirty="0" err="1" smtClean="0">
                <a:solidFill>
                  <a:srgbClr val="FF0000"/>
                </a:solidFill>
              </a:rPr>
              <a:t>close</a:t>
            </a:r>
            <a:r>
              <a:rPr lang="en-US" sz="2000" b="1" i="1" dirty="0" smtClean="0">
                <a:solidFill>
                  <a:srgbClr val="FF0000"/>
                </a:solidFill>
              </a:rPr>
              <a:t>()</a:t>
            </a:r>
            <a:r>
              <a:rPr lang="en-US" sz="2000" i="1" dirty="0" smtClean="0"/>
              <a:t>;</a:t>
            </a:r>
          </a:p>
          <a:p>
            <a:r>
              <a:rPr lang="en-US" sz="2000" i="1" dirty="0" smtClean="0">
                <a:solidFill>
                  <a:srgbClr val="00B050"/>
                </a:solidFill>
              </a:rPr>
              <a:t>/*</a:t>
            </a:r>
            <a:r>
              <a:rPr lang="en-US" sz="2000" b="1" i="1" dirty="0" smtClean="0">
                <a:solidFill>
                  <a:srgbClr val="00B050"/>
                </a:solidFill>
              </a:rPr>
              <a:t> Size file = 42 </a:t>
            </a:r>
            <a:r>
              <a:rPr lang="ru-RU" sz="2000" b="1" i="1" dirty="0" smtClean="0">
                <a:solidFill>
                  <a:srgbClr val="00B050"/>
                </a:solidFill>
              </a:rPr>
              <a:t> </a:t>
            </a:r>
            <a:r>
              <a:rPr lang="en-US" sz="2000" b="1" i="1" dirty="0" err="1" smtClean="0">
                <a:solidFill>
                  <a:srgbClr val="00B050"/>
                </a:solidFill>
              </a:rPr>
              <a:t>str</a:t>
            </a:r>
            <a:r>
              <a:rPr lang="en-US" sz="2000" b="1" i="1" dirty="0" smtClean="0">
                <a:solidFill>
                  <a:srgbClr val="00B050"/>
                </a:solidFill>
              </a:rPr>
              <a:t>=0; </a:t>
            </a:r>
            <a:r>
              <a:rPr lang="en-US" sz="2000" b="1" i="1" dirty="0" err="1" smtClean="0">
                <a:solidFill>
                  <a:srgbClr val="00B050"/>
                </a:solidFill>
              </a:rPr>
              <a:t>str</a:t>
            </a:r>
            <a:r>
              <a:rPr lang="en-US" sz="2000" b="1" i="1" dirty="0" smtClean="0">
                <a:solidFill>
                  <a:srgbClr val="00B050"/>
                </a:solidFill>
              </a:rPr>
              <a:t>=1; </a:t>
            </a:r>
            <a:r>
              <a:rPr lang="en-US" sz="2000" b="1" i="1" dirty="0" err="1" smtClean="0">
                <a:solidFill>
                  <a:srgbClr val="00B050"/>
                </a:solidFill>
              </a:rPr>
              <a:t>str</a:t>
            </a:r>
            <a:r>
              <a:rPr lang="en-US" sz="2000" b="1" i="1" dirty="0" smtClean="0">
                <a:solidFill>
                  <a:srgbClr val="00B050"/>
                </a:solidFill>
              </a:rPr>
              <a:t>=2; </a:t>
            </a:r>
            <a:r>
              <a:rPr lang="en-US" sz="2000" b="1" i="1" dirty="0" err="1" smtClean="0">
                <a:solidFill>
                  <a:srgbClr val="00B050"/>
                </a:solidFill>
              </a:rPr>
              <a:t>str</a:t>
            </a:r>
            <a:r>
              <a:rPr lang="en-US" sz="2000" b="1" i="1" dirty="0" smtClean="0">
                <a:solidFill>
                  <a:srgbClr val="00B050"/>
                </a:solidFill>
              </a:rPr>
              <a:t>=3; </a:t>
            </a:r>
            <a:r>
              <a:rPr lang="en-US" sz="2000" b="1" i="1" dirty="0" err="1" smtClean="0">
                <a:solidFill>
                  <a:srgbClr val="00B050"/>
                </a:solidFill>
              </a:rPr>
              <a:t>str</a:t>
            </a:r>
            <a:r>
              <a:rPr lang="en-US" sz="2000" b="1" i="1" dirty="0" smtClean="0">
                <a:solidFill>
                  <a:srgbClr val="00B050"/>
                </a:solidFill>
              </a:rPr>
              <a:t>=4; </a:t>
            </a:r>
            <a:r>
              <a:rPr lang="en-US" sz="2000" b="1" i="1" dirty="0" err="1" smtClean="0">
                <a:solidFill>
                  <a:srgbClr val="00B050"/>
                </a:solidFill>
              </a:rPr>
              <a:t>str</a:t>
            </a:r>
            <a:r>
              <a:rPr lang="en-US" sz="2000" b="1" i="1" dirty="0" smtClean="0">
                <a:solidFill>
                  <a:srgbClr val="00B050"/>
                </a:solidFill>
              </a:rPr>
              <a:t>=5; </a:t>
            </a:r>
            <a:r>
              <a:rPr lang="en-US" sz="2000" i="1" dirty="0" smtClean="0">
                <a:solidFill>
                  <a:srgbClr val="00B050"/>
                </a:solidFill>
              </a:rPr>
              <a:t>*/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249566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28662" y="-24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ru-RU" sz="2400" b="1" dirty="0" smtClean="0"/>
              <a:t> </a:t>
            </a:r>
            <a:r>
              <a:rPr lang="ru-RU" sz="2400" b="1" dirty="0" err="1" smtClean="0"/>
              <a:t>Серіалізація</a:t>
            </a:r>
            <a:r>
              <a:rPr lang="ru-RU" sz="2400" b="1" dirty="0" smtClean="0"/>
              <a:t> об'єктів (</a:t>
            </a:r>
            <a:r>
              <a:rPr lang="en-US" sz="2400" b="1" dirty="0" smtClean="0"/>
              <a:t>serialization)</a:t>
            </a:r>
            <a:endParaRPr lang="ru-RU" sz="2400" b="1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326446" y="705381"/>
            <a:ext cx="8534182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ru-RU" sz="2000" b="1" dirty="0" err="1" smtClean="0"/>
              <a:t>Серіалізація</a:t>
            </a:r>
            <a:r>
              <a:rPr lang="ru-RU" sz="2000" dirty="0" smtClean="0"/>
              <a:t> - це процес запису стану об'єкта в байтовий потік</a:t>
            </a:r>
          </a:p>
          <a:p>
            <a:pPr algn="l" rtl="0"/>
            <a:endParaRPr lang="ru-RU" sz="900" dirty="0" smtClean="0"/>
          </a:p>
          <a:p>
            <a:pPr algn="l" rtl="0"/>
            <a:r>
              <a:rPr lang="ru-RU" sz="2000" dirty="0" smtClean="0"/>
              <a:t>Тільки об'єкт, який реалізує інтерфейс </a:t>
            </a:r>
            <a:r>
              <a:rPr lang="ru-RU" sz="2000" b="1" i="1" dirty="0" err="1" smtClean="0"/>
              <a:t>Seria</a:t>
            </a:r>
            <a:r>
              <a:rPr lang="en-US" sz="2000" b="1" i="1" dirty="0" smtClean="0"/>
              <a:t>l</a:t>
            </a:r>
            <a:r>
              <a:rPr lang="ru-RU" sz="2000" b="1" i="1" dirty="0" err="1" smtClean="0"/>
              <a:t>izable</a:t>
            </a:r>
            <a:r>
              <a:rPr lang="ru-RU" sz="2000" dirty="0" smtClean="0"/>
              <a:t>, </a:t>
            </a:r>
            <a:r>
              <a:rPr lang="ru-RU" sz="2000" dirty="0" err="1" smtClean="0"/>
              <a:t>може</a:t>
            </a:r>
            <a:r>
              <a:rPr lang="ru-RU" sz="2000" dirty="0" smtClean="0"/>
              <a:t> бути збережений і відновлений засобами </a:t>
            </a:r>
            <a:r>
              <a:rPr lang="ru-RU" sz="2000" dirty="0" err="1" smtClean="0"/>
              <a:t>сериализации</a:t>
            </a:r>
            <a:r>
              <a:rPr lang="ru-RU" sz="2000" dirty="0" smtClean="0"/>
              <a:t>. 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46596" y="1859543"/>
            <a:ext cx="7585843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smtClean="0"/>
              <a:t>import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java.io.Serializable</a:t>
            </a:r>
            <a:r>
              <a:rPr lang="en-US" sz="2000" b="1" i="1" dirty="0" smtClean="0"/>
              <a:t>;</a:t>
            </a:r>
          </a:p>
          <a:p>
            <a:endParaRPr lang="ru-RU" sz="900" i="1" dirty="0" smtClean="0"/>
          </a:p>
          <a:p>
            <a:r>
              <a:rPr lang="en-US" sz="2000" i="1" dirty="0" smtClean="0"/>
              <a:t>class </a:t>
            </a:r>
            <a:r>
              <a:rPr lang="en-US" sz="2000" i="1" dirty="0" err="1" smtClean="0"/>
              <a:t>MyClass</a:t>
            </a:r>
            <a:r>
              <a:rPr lang="en-US" sz="2000" i="1" dirty="0" smtClean="0"/>
              <a:t> </a:t>
            </a:r>
            <a:r>
              <a:rPr lang="en-US" sz="2000" b="1" i="1" dirty="0" smtClean="0">
                <a:solidFill>
                  <a:srgbClr val="FF0000"/>
                </a:solidFill>
              </a:rPr>
              <a:t>implements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Serializable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i="1" dirty="0" smtClean="0"/>
              <a:t>{</a:t>
            </a:r>
          </a:p>
          <a:p>
            <a:r>
              <a:rPr lang="ru-RU" sz="2000" i="1" dirty="0" smtClean="0"/>
              <a:t>       </a:t>
            </a:r>
            <a:r>
              <a:rPr lang="en-US" sz="2000" i="1" dirty="0" smtClean="0"/>
              <a:t>String s;</a:t>
            </a:r>
          </a:p>
          <a:p>
            <a:r>
              <a:rPr lang="ru-RU" sz="2000" i="1" dirty="0" smtClean="0"/>
              <a:t>       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;</a:t>
            </a:r>
          </a:p>
          <a:p>
            <a:r>
              <a:rPr lang="ru-RU" sz="2000" i="1" dirty="0" smtClean="0"/>
              <a:t>       </a:t>
            </a:r>
            <a:r>
              <a:rPr lang="en-US" sz="2000" i="1" dirty="0" smtClean="0"/>
              <a:t>double d;</a:t>
            </a:r>
            <a:endParaRPr lang="ru-RU" sz="2000" i="1" dirty="0" smtClean="0"/>
          </a:p>
          <a:p>
            <a:r>
              <a:rPr lang="ru-RU" sz="2000" i="1" dirty="0" smtClean="0"/>
              <a:t>       </a:t>
            </a:r>
            <a:r>
              <a:rPr lang="en-US" sz="2000" i="1" dirty="0" smtClean="0"/>
              <a:t>public </a:t>
            </a:r>
            <a:r>
              <a:rPr lang="en-US" sz="2000" i="1" dirty="0" err="1" smtClean="0"/>
              <a:t>MyClass</a:t>
            </a:r>
            <a:r>
              <a:rPr lang="en-US" sz="2000" i="1" dirty="0" smtClean="0"/>
              <a:t>(String s, 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, double d) {</a:t>
            </a:r>
          </a:p>
          <a:p>
            <a:r>
              <a:rPr lang="ru-RU" sz="2000" i="1" dirty="0" smtClean="0"/>
              <a:t>	</a:t>
            </a:r>
            <a:r>
              <a:rPr lang="en-US" sz="2000" i="1" dirty="0" err="1" smtClean="0"/>
              <a:t>this.s</a:t>
            </a:r>
            <a:r>
              <a:rPr lang="en-US" sz="2000" i="1" dirty="0" smtClean="0"/>
              <a:t> = s;</a:t>
            </a:r>
          </a:p>
          <a:p>
            <a:r>
              <a:rPr lang="ru-RU" sz="2000" i="1" dirty="0" smtClean="0"/>
              <a:t>	</a:t>
            </a:r>
            <a:r>
              <a:rPr lang="en-US" sz="2000" i="1" dirty="0" err="1" smtClean="0"/>
              <a:t>this.i</a:t>
            </a:r>
            <a:r>
              <a:rPr lang="en-US" sz="2000" i="1" dirty="0" smtClean="0"/>
              <a:t> =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;</a:t>
            </a:r>
          </a:p>
          <a:p>
            <a:r>
              <a:rPr lang="ru-RU" sz="2000" i="1" dirty="0" smtClean="0"/>
              <a:t>	</a:t>
            </a:r>
            <a:r>
              <a:rPr lang="en-US" sz="2000" i="1" dirty="0" err="1" smtClean="0"/>
              <a:t>this.d</a:t>
            </a:r>
            <a:r>
              <a:rPr lang="en-US" sz="2000" i="1" dirty="0" smtClean="0"/>
              <a:t> = d;</a:t>
            </a:r>
          </a:p>
          <a:p>
            <a:r>
              <a:rPr lang="ru-RU" sz="2000" i="1" dirty="0" smtClean="0"/>
              <a:t>        }</a:t>
            </a:r>
          </a:p>
          <a:p>
            <a:r>
              <a:rPr lang="ru-RU" sz="2000" i="1" dirty="0" smtClean="0"/>
              <a:t>       </a:t>
            </a:r>
            <a:r>
              <a:rPr lang="en-US" sz="2000" i="1" dirty="0" smtClean="0"/>
              <a:t>public String </a:t>
            </a:r>
            <a:r>
              <a:rPr lang="en-US" sz="2000" i="1" dirty="0" err="1" smtClean="0"/>
              <a:t>toString</a:t>
            </a:r>
            <a:r>
              <a:rPr lang="en-US" sz="2000" i="1" dirty="0" smtClean="0"/>
              <a:t>() {</a:t>
            </a:r>
            <a:r>
              <a:rPr lang="ru-RU" sz="2000" i="1" dirty="0" smtClean="0"/>
              <a:t> </a:t>
            </a:r>
            <a:r>
              <a:rPr lang="ru-RU" sz="2000" i="1" dirty="0" smtClean="0">
                <a:solidFill>
                  <a:srgbClr val="00B050"/>
                </a:solidFill>
              </a:rPr>
              <a:t>//</a:t>
            </a:r>
            <a:r>
              <a:rPr lang="ru-RU" sz="2000" i="1" dirty="0" err="1" smtClean="0">
                <a:solidFill>
                  <a:srgbClr val="00B050"/>
                </a:solidFill>
              </a:rPr>
              <a:t>перевантаження</a:t>
            </a:r>
            <a:r>
              <a:rPr lang="ru-RU" sz="2000" i="1" dirty="0" smtClean="0">
                <a:solidFill>
                  <a:srgbClr val="00B050"/>
                </a:solidFill>
              </a:rPr>
              <a:t> </a:t>
            </a:r>
            <a:r>
              <a:rPr lang="ru-RU" sz="2000" i="1" dirty="0" err="1" smtClean="0">
                <a:solidFill>
                  <a:srgbClr val="00B050"/>
                </a:solidFill>
              </a:rPr>
              <a:t>методау</a:t>
            </a:r>
            <a:r>
              <a:rPr lang="ru-RU" sz="2000" i="1" dirty="0" smtClean="0">
                <a:solidFill>
                  <a:srgbClr val="00B050"/>
                </a:solidFill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</a:rPr>
              <a:t>toString</a:t>
            </a:r>
            <a:r>
              <a:rPr lang="en-US" sz="2000" i="1" dirty="0" smtClean="0">
                <a:solidFill>
                  <a:srgbClr val="00B050"/>
                </a:solidFill>
              </a:rPr>
              <a:t>() </a:t>
            </a:r>
            <a:r>
              <a:rPr lang="ru-RU" sz="2000" i="1" dirty="0" smtClean="0">
                <a:solidFill>
                  <a:srgbClr val="00B050"/>
                </a:solidFill>
              </a:rPr>
              <a:t> </a:t>
            </a:r>
            <a:endParaRPr lang="en-US" sz="2000" i="1" dirty="0" smtClean="0">
              <a:solidFill>
                <a:srgbClr val="00B050"/>
              </a:solidFill>
            </a:endParaRPr>
          </a:p>
          <a:p>
            <a:r>
              <a:rPr lang="ru-RU" sz="2000" i="1" dirty="0" smtClean="0"/>
              <a:t>       </a:t>
            </a:r>
            <a:r>
              <a:rPr lang="en-US" sz="2000" i="1" dirty="0" smtClean="0"/>
              <a:t>	return "s=" + s + "; i=" + i + "; d=" + d;</a:t>
            </a:r>
          </a:p>
          <a:p>
            <a:r>
              <a:rPr lang="ru-RU" sz="2000" i="1" dirty="0" smtClean="0"/>
              <a:t>       }</a:t>
            </a:r>
          </a:p>
          <a:p>
            <a:r>
              <a:rPr lang="ru-RU" sz="2000" i="1" dirty="0" smtClean="0"/>
              <a:t>}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392733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67544" y="569754"/>
            <a:ext cx="828092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/>
              <a:t>import java.io.*;</a:t>
            </a:r>
          </a:p>
          <a:p>
            <a:endParaRPr lang="en-US" sz="800" i="1" dirty="0" smtClean="0"/>
          </a:p>
          <a:p>
            <a:r>
              <a:rPr lang="en-US" i="1" dirty="0" smtClean="0"/>
              <a:t>public </a:t>
            </a:r>
            <a:r>
              <a:rPr lang="ru-RU" i="1" dirty="0" smtClean="0"/>
              <a:t> </a:t>
            </a:r>
            <a:r>
              <a:rPr lang="en-US" i="1" dirty="0" smtClean="0"/>
              <a:t>class </a:t>
            </a:r>
            <a:r>
              <a:rPr lang="en-US" i="1" dirty="0" err="1" smtClean="0"/>
              <a:t>Serializ</a:t>
            </a:r>
            <a:r>
              <a:rPr lang="en-US" i="1" dirty="0" smtClean="0"/>
              <a:t> {</a:t>
            </a:r>
          </a:p>
          <a:p>
            <a:r>
              <a:rPr lang="ru-RU" i="1" dirty="0" smtClean="0"/>
              <a:t>       </a:t>
            </a:r>
            <a:r>
              <a:rPr lang="en-US" i="1" dirty="0" smtClean="0"/>
              <a:t>public static void main(String[] </a:t>
            </a:r>
            <a:r>
              <a:rPr lang="en-US" i="1" dirty="0" err="1" smtClean="0"/>
              <a:t>args</a:t>
            </a:r>
            <a:r>
              <a:rPr lang="en-US" i="1" dirty="0" smtClean="0"/>
              <a:t>) {</a:t>
            </a:r>
          </a:p>
          <a:p>
            <a:r>
              <a:rPr lang="ru-RU" i="1" dirty="0" smtClean="0"/>
              <a:t>       </a:t>
            </a:r>
            <a:r>
              <a:rPr lang="en-US" i="1" dirty="0" smtClean="0">
                <a:solidFill>
                  <a:srgbClr val="00B050"/>
                </a:solidFill>
              </a:rPr>
              <a:t>// </a:t>
            </a:r>
            <a:r>
              <a:rPr lang="ru-RU" b="1" i="1" dirty="0" err="1" smtClean="0">
                <a:solidFill>
                  <a:srgbClr val="00B050"/>
                </a:solidFill>
              </a:rPr>
              <a:t>Серіалізація</a:t>
            </a:r>
            <a:r>
              <a:rPr lang="ru-RU" b="1" i="1" dirty="0" smtClean="0">
                <a:solidFill>
                  <a:srgbClr val="00B050"/>
                </a:solidFill>
              </a:rPr>
              <a:t> </a:t>
            </a:r>
            <a:r>
              <a:rPr lang="ru-RU" b="1" i="1" dirty="0" err="1" smtClean="0">
                <a:solidFill>
                  <a:srgbClr val="00B050"/>
                </a:solidFill>
              </a:rPr>
              <a:t>об'єкту</a:t>
            </a:r>
            <a:endParaRPr lang="ru-RU" b="1" i="1" dirty="0" smtClean="0">
              <a:solidFill>
                <a:srgbClr val="00B050"/>
              </a:solidFill>
            </a:endParaRPr>
          </a:p>
          <a:p>
            <a:r>
              <a:rPr lang="ru-RU" i="1" dirty="0" smtClean="0"/>
              <a:t>       </a:t>
            </a:r>
            <a:r>
              <a:rPr lang="en-US" i="1" dirty="0" smtClean="0"/>
              <a:t>try {</a:t>
            </a:r>
          </a:p>
          <a:p>
            <a:r>
              <a:rPr lang="ru-RU" i="1" dirty="0" smtClean="0"/>
              <a:t>	</a:t>
            </a:r>
            <a:r>
              <a:rPr lang="en-US" i="1" dirty="0" err="1" smtClean="0"/>
              <a:t>MyClass</a:t>
            </a:r>
            <a:r>
              <a:rPr lang="en-US" i="1" dirty="0" smtClean="0"/>
              <a:t> object1 = new </a:t>
            </a:r>
            <a:r>
              <a:rPr lang="en-US" i="1" dirty="0" err="1" smtClean="0"/>
              <a:t>MyClass</a:t>
            </a:r>
            <a:r>
              <a:rPr lang="en-US" i="1" dirty="0" smtClean="0"/>
              <a:t>("Hello!!!", 7, 2.99);</a:t>
            </a:r>
          </a:p>
          <a:p>
            <a:r>
              <a:rPr lang="ru-RU" i="1" dirty="0" smtClean="0"/>
              <a:t>	</a:t>
            </a:r>
            <a:r>
              <a:rPr lang="en-US" i="1" dirty="0" err="1" smtClean="0"/>
              <a:t>System.out.println</a:t>
            </a:r>
            <a:r>
              <a:rPr lang="en-US" i="1" dirty="0" smtClean="0"/>
              <a:t>("</a:t>
            </a:r>
            <a:r>
              <a:rPr lang="en-US" i="1" dirty="0" err="1" smtClean="0"/>
              <a:t>objectl</a:t>
            </a:r>
            <a:r>
              <a:rPr lang="en-US" i="1" dirty="0" smtClean="0"/>
              <a:t>: " + object1); </a:t>
            </a:r>
            <a:r>
              <a:rPr lang="ru-RU" i="1" dirty="0" smtClean="0">
                <a:solidFill>
                  <a:srgbClr val="00B050"/>
                </a:solidFill>
              </a:rPr>
              <a:t>//</a:t>
            </a:r>
            <a:r>
              <a:rPr lang="en-US" i="1" dirty="0" smtClean="0">
                <a:solidFill>
                  <a:srgbClr val="00B050"/>
                </a:solidFill>
              </a:rPr>
              <a:t> object1. </a:t>
            </a:r>
            <a:r>
              <a:rPr lang="en-US" i="1" dirty="0" err="1" smtClean="0">
                <a:solidFill>
                  <a:srgbClr val="00B050"/>
                </a:solidFill>
              </a:rPr>
              <a:t>toString</a:t>
            </a:r>
            <a:r>
              <a:rPr lang="en-US" i="1" dirty="0" smtClean="0">
                <a:solidFill>
                  <a:srgbClr val="00B050"/>
                </a:solidFill>
              </a:rPr>
              <a:t>()</a:t>
            </a:r>
            <a:endParaRPr lang="ru-RU" i="1" dirty="0" smtClean="0">
              <a:solidFill>
                <a:srgbClr val="00B050"/>
              </a:solidFill>
            </a:endParaRPr>
          </a:p>
          <a:p>
            <a:endParaRPr lang="en-US" sz="800" i="1" dirty="0" smtClean="0"/>
          </a:p>
          <a:p>
            <a:r>
              <a:rPr lang="ru-RU" i="1" dirty="0" smtClean="0"/>
              <a:t>	</a:t>
            </a:r>
            <a:r>
              <a:rPr lang="en-US" b="1" i="1" dirty="0" err="1" smtClean="0"/>
              <a:t>FileOutputStream</a:t>
            </a:r>
            <a:r>
              <a:rPr lang="en-US" b="1" i="1" dirty="0" smtClean="0"/>
              <a:t> </a:t>
            </a:r>
            <a:r>
              <a:rPr lang="en-US" b="1" i="1" dirty="0" err="1" smtClean="0"/>
              <a:t>fos</a:t>
            </a:r>
            <a:r>
              <a:rPr lang="en-US" b="1" i="1" dirty="0" smtClean="0"/>
              <a:t> = new </a:t>
            </a:r>
            <a:r>
              <a:rPr lang="en-US" b="1" i="1" dirty="0" err="1" smtClean="0">
                <a:solidFill>
                  <a:srgbClr val="FF0000"/>
                </a:solidFill>
              </a:rPr>
              <a:t>FileOutputStream</a:t>
            </a:r>
            <a:r>
              <a:rPr lang="en-US" b="1" i="1" dirty="0" smtClean="0"/>
              <a:t>("serial.bin");</a:t>
            </a:r>
            <a:endParaRPr lang="ru-RU" b="1" i="1" dirty="0" smtClean="0"/>
          </a:p>
          <a:p>
            <a:endParaRPr lang="en-US" sz="800" b="1" i="1" dirty="0" smtClean="0"/>
          </a:p>
          <a:p>
            <a:r>
              <a:rPr lang="ru-RU" b="1" i="1" dirty="0" smtClean="0"/>
              <a:t>	</a:t>
            </a:r>
            <a:r>
              <a:rPr lang="en-US" b="1" i="1" dirty="0" err="1" smtClean="0"/>
              <a:t>ObjectOutputStream</a:t>
            </a:r>
            <a:r>
              <a:rPr lang="en-US" b="1" i="1" dirty="0" smtClean="0"/>
              <a:t> </a:t>
            </a:r>
            <a:r>
              <a:rPr lang="en-US" b="1" i="1" dirty="0" err="1" smtClean="0"/>
              <a:t>oos</a:t>
            </a:r>
            <a:r>
              <a:rPr lang="en-US" b="1" i="1" dirty="0" smtClean="0"/>
              <a:t> = new </a:t>
            </a:r>
            <a:r>
              <a:rPr lang="en-US" b="1" i="1" dirty="0" err="1" smtClean="0">
                <a:solidFill>
                  <a:srgbClr val="FF0000"/>
                </a:solidFill>
              </a:rPr>
              <a:t>ObjectOutputStream</a:t>
            </a:r>
            <a:r>
              <a:rPr lang="en-US" b="1" i="1" dirty="0" smtClean="0"/>
              <a:t>(</a:t>
            </a:r>
            <a:r>
              <a:rPr lang="en-US" b="1" i="1" dirty="0" err="1" smtClean="0"/>
              <a:t>fos</a:t>
            </a:r>
            <a:r>
              <a:rPr lang="en-US" b="1" i="1" dirty="0" smtClean="0"/>
              <a:t>);</a:t>
            </a:r>
            <a:endParaRPr lang="ru-RU" b="1" i="1" dirty="0" smtClean="0"/>
          </a:p>
          <a:p>
            <a:endParaRPr lang="en-US" sz="800" b="1" i="1" dirty="0" smtClean="0"/>
          </a:p>
          <a:p>
            <a:r>
              <a:rPr lang="ru-RU" i="1" dirty="0" smtClean="0"/>
              <a:t>	</a:t>
            </a:r>
            <a:r>
              <a:rPr lang="en-US" b="1" i="1" dirty="0" err="1" smtClean="0"/>
              <a:t>oos.</a:t>
            </a:r>
            <a:r>
              <a:rPr lang="en-US" b="1" i="1" dirty="0" err="1" smtClean="0">
                <a:solidFill>
                  <a:srgbClr val="FF0000"/>
                </a:solidFill>
              </a:rPr>
              <a:t>writeObject</a:t>
            </a:r>
            <a:r>
              <a:rPr lang="en-US" b="1" i="1" dirty="0" smtClean="0"/>
              <a:t>(object1);</a:t>
            </a:r>
          </a:p>
          <a:p>
            <a:r>
              <a:rPr lang="ru-RU" b="1" i="1" dirty="0"/>
              <a:t> </a:t>
            </a:r>
            <a:r>
              <a:rPr lang="en-US" i="1" dirty="0">
                <a:solidFill>
                  <a:srgbClr val="00B050"/>
                </a:solidFill>
              </a:rPr>
              <a:t>/* </a:t>
            </a:r>
            <a:r>
              <a:rPr lang="ru-RU" i="1" dirty="0" err="1" smtClean="0">
                <a:solidFill>
                  <a:srgbClr val="00B050"/>
                </a:solidFill>
              </a:rPr>
              <a:t>щоб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ru-RU" i="1" dirty="0" err="1">
                <a:solidFill>
                  <a:srgbClr val="00B050"/>
                </a:solidFill>
              </a:rPr>
              <a:t>переконатися</a:t>
            </a:r>
            <a:r>
              <a:rPr lang="ru-RU" i="1" dirty="0">
                <a:solidFill>
                  <a:srgbClr val="00B050"/>
                </a:solidFill>
              </a:rPr>
              <a:t>, </a:t>
            </a:r>
            <a:r>
              <a:rPr lang="ru-RU" i="1" dirty="0" err="1">
                <a:solidFill>
                  <a:srgbClr val="00B050"/>
                </a:solidFill>
              </a:rPr>
              <a:t>що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err="1">
                <a:solidFill>
                  <a:srgbClr val="00B050"/>
                </a:solidFill>
              </a:rPr>
              <a:t>дані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err="1">
                <a:solidFill>
                  <a:srgbClr val="00B050"/>
                </a:solidFill>
              </a:rPr>
              <a:t>записані</a:t>
            </a:r>
            <a:r>
              <a:rPr lang="ru-RU" i="1" dirty="0">
                <a:solidFill>
                  <a:srgbClr val="00B050"/>
                </a:solidFill>
              </a:rPr>
              <a:t> в </a:t>
            </a:r>
            <a:r>
              <a:rPr lang="ru-RU" i="1" dirty="0" smtClean="0">
                <a:solidFill>
                  <a:srgbClr val="00B050"/>
                </a:solidFill>
              </a:rPr>
              <a:t>поток</a:t>
            </a:r>
            <a:r>
              <a:rPr lang="ru-RU" i="1" dirty="0">
                <a:solidFill>
                  <a:srgbClr val="00B050"/>
                </a:solidFill>
              </a:rPr>
              <a:t>, а не </a:t>
            </a:r>
            <a:r>
              <a:rPr lang="ru-RU" i="1" dirty="0" err="1">
                <a:solidFill>
                  <a:srgbClr val="00B050"/>
                </a:solidFill>
              </a:rPr>
              <a:t>зберігаються</a:t>
            </a:r>
            <a:r>
              <a:rPr lang="ru-RU" i="1" dirty="0">
                <a:solidFill>
                  <a:srgbClr val="00B050"/>
                </a:solidFill>
              </a:rPr>
              <a:t> в </a:t>
            </a:r>
            <a:r>
              <a:rPr lang="ru-RU" i="1" dirty="0" err="1">
                <a:solidFill>
                  <a:srgbClr val="00B050"/>
                </a:solidFill>
              </a:rPr>
              <a:t>буфері</a:t>
            </a:r>
            <a:r>
              <a:rPr lang="ru-RU" i="1" dirty="0">
                <a:solidFill>
                  <a:srgbClr val="00B050"/>
                </a:solidFill>
              </a:rPr>
              <a:t>, </a:t>
            </a:r>
            <a:r>
              <a:rPr lang="ru-RU" i="1" dirty="0" err="1">
                <a:solidFill>
                  <a:srgbClr val="00B050"/>
                </a:solidFill>
              </a:rPr>
              <a:t>викликається</a:t>
            </a:r>
            <a:r>
              <a:rPr lang="ru-RU" i="1" dirty="0">
                <a:solidFill>
                  <a:srgbClr val="00B050"/>
                </a:solidFill>
              </a:rPr>
              <a:t> метод </a:t>
            </a:r>
            <a:r>
              <a:rPr lang="ru-RU" i="1" dirty="0" err="1">
                <a:solidFill>
                  <a:srgbClr val="00B050"/>
                </a:solidFill>
              </a:rPr>
              <a:t>flush</a:t>
            </a:r>
            <a:r>
              <a:rPr lang="ru-RU" i="1" dirty="0" smtClean="0">
                <a:solidFill>
                  <a:srgbClr val="00B050"/>
                </a:solidFill>
              </a:rPr>
              <a:t>()</a:t>
            </a:r>
            <a:r>
              <a:rPr lang="en-US" i="1" dirty="0" smtClean="0">
                <a:solidFill>
                  <a:srgbClr val="00B050"/>
                </a:solidFill>
              </a:rPr>
              <a:t>*/</a:t>
            </a:r>
            <a:endParaRPr lang="en-US" sz="800" b="1" i="1" dirty="0" smtClean="0"/>
          </a:p>
          <a:p>
            <a:r>
              <a:rPr lang="ru-RU" b="1" i="1" dirty="0" smtClean="0"/>
              <a:t>	</a:t>
            </a:r>
            <a:r>
              <a:rPr lang="en-US" b="1" i="1" dirty="0" err="1" smtClean="0"/>
              <a:t>oos.</a:t>
            </a:r>
            <a:r>
              <a:rPr lang="en-US" b="1" i="1" dirty="0" err="1" smtClean="0">
                <a:solidFill>
                  <a:srgbClr val="FF0000"/>
                </a:solidFill>
              </a:rPr>
              <a:t>flush</a:t>
            </a:r>
            <a:r>
              <a:rPr lang="en-US" b="1" i="1" dirty="0" smtClean="0">
                <a:solidFill>
                  <a:srgbClr val="FF0000"/>
                </a:solidFill>
              </a:rPr>
              <a:t>()</a:t>
            </a:r>
            <a:r>
              <a:rPr lang="en-US" b="1" i="1" dirty="0" smtClean="0"/>
              <a:t>; </a:t>
            </a:r>
            <a:r>
              <a:rPr lang="en-US" i="1" dirty="0" smtClean="0">
                <a:solidFill>
                  <a:srgbClr val="00B050"/>
                </a:solidFill>
              </a:rPr>
              <a:t>//</a:t>
            </a:r>
            <a:r>
              <a:rPr lang="ru-RU" i="1" dirty="0" err="1" smtClean="0">
                <a:solidFill>
                  <a:srgbClr val="00B050"/>
                </a:solidFill>
              </a:rPr>
              <a:t>усі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ru-RU" i="1" dirty="0" err="1" smtClean="0">
                <a:solidFill>
                  <a:srgbClr val="00B050"/>
                </a:solidFill>
              </a:rPr>
              <a:t>буфери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ru-RU" i="1" dirty="0" err="1" smtClean="0">
                <a:solidFill>
                  <a:srgbClr val="00B050"/>
                </a:solidFill>
              </a:rPr>
              <a:t>очищ</a:t>
            </a:r>
            <a:r>
              <a:rPr lang="uk-UA" i="1" dirty="0" err="1" smtClean="0">
                <a:solidFill>
                  <a:srgbClr val="00B050"/>
                </a:solidFill>
              </a:rPr>
              <a:t>уються</a:t>
            </a:r>
            <a:endParaRPr lang="en-US" i="1" dirty="0">
              <a:solidFill>
                <a:srgbClr val="00B050"/>
              </a:solidFill>
            </a:endParaRPr>
          </a:p>
          <a:p>
            <a:r>
              <a:rPr lang="ru-RU" b="1" i="1" dirty="0" smtClean="0"/>
              <a:t>	</a:t>
            </a:r>
            <a:r>
              <a:rPr lang="en-US" b="1" i="1" dirty="0" err="1" smtClean="0"/>
              <a:t>oos.</a:t>
            </a:r>
            <a:r>
              <a:rPr lang="en-US" b="1" i="1" dirty="0" err="1" smtClean="0">
                <a:solidFill>
                  <a:srgbClr val="FF0000"/>
                </a:solidFill>
              </a:rPr>
              <a:t>close</a:t>
            </a:r>
            <a:r>
              <a:rPr lang="en-US" b="1" i="1" dirty="0" smtClean="0"/>
              <a:t>();</a:t>
            </a:r>
            <a:endParaRPr lang="ru-RU" b="1" i="1" dirty="0" smtClean="0"/>
          </a:p>
          <a:p>
            <a:endParaRPr lang="en-US" sz="800" b="1" i="1" dirty="0" smtClean="0"/>
          </a:p>
          <a:p>
            <a:r>
              <a:rPr lang="ru-RU" i="1" dirty="0" smtClean="0"/>
              <a:t>         </a:t>
            </a:r>
            <a:r>
              <a:rPr lang="en-US" i="1" dirty="0" smtClean="0"/>
              <a:t>} catch (</a:t>
            </a:r>
            <a:r>
              <a:rPr lang="en-US" i="1" dirty="0" err="1" smtClean="0"/>
              <a:t>IOException</a:t>
            </a:r>
            <a:r>
              <a:rPr lang="en-US" i="1" dirty="0" smtClean="0"/>
              <a:t> </a:t>
            </a:r>
            <a:r>
              <a:rPr lang="ru-RU" i="1" dirty="0" smtClean="0"/>
              <a:t>е) {</a:t>
            </a:r>
          </a:p>
          <a:p>
            <a:r>
              <a:rPr lang="ru-RU" i="1" dirty="0" smtClean="0"/>
              <a:t>	</a:t>
            </a:r>
            <a:r>
              <a:rPr lang="en-US" i="1" dirty="0" err="1" smtClean="0"/>
              <a:t>System.out.println</a:t>
            </a:r>
            <a:r>
              <a:rPr lang="en-US" i="1" dirty="0" smtClean="0"/>
              <a:t>(" </a:t>
            </a:r>
            <a:r>
              <a:rPr lang="ru-RU" i="1" dirty="0" err="1" smtClean="0"/>
              <a:t>Виключення</a:t>
            </a:r>
            <a:r>
              <a:rPr lang="ru-RU" i="1" dirty="0" smtClean="0"/>
              <a:t>: " + е);</a:t>
            </a:r>
          </a:p>
          <a:p>
            <a:r>
              <a:rPr lang="ru-RU" i="1" dirty="0" smtClean="0"/>
              <a:t>         </a:t>
            </a:r>
            <a:r>
              <a:rPr lang="en-US" i="1" dirty="0" smtClean="0"/>
              <a:t>}</a:t>
            </a:r>
            <a:endParaRPr lang="ru-RU" i="1" dirty="0" smtClean="0"/>
          </a:p>
          <a:p>
            <a:r>
              <a:rPr lang="ru-RU" i="1" dirty="0" smtClean="0">
                <a:solidFill>
                  <a:srgbClr val="00B050"/>
                </a:solidFill>
              </a:rPr>
              <a:t>         /* </a:t>
            </a:r>
            <a:r>
              <a:rPr lang="en-US" i="1" dirty="0" err="1" smtClean="0">
                <a:solidFill>
                  <a:srgbClr val="00B050"/>
                </a:solidFill>
              </a:rPr>
              <a:t>objectl</a:t>
            </a:r>
            <a:r>
              <a:rPr lang="en-US" i="1" dirty="0" smtClean="0">
                <a:solidFill>
                  <a:srgbClr val="00B050"/>
                </a:solidFill>
              </a:rPr>
              <a:t>: s=Hello!!!; </a:t>
            </a:r>
            <a:r>
              <a:rPr lang="en-US" i="1" dirty="0" err="1" smtClean="0">
                <a:solidFill>
                  <a:srgbClr val="00B050"/>
                </a:solidFill>
              </a:rPr>
              <a:t>i</a:t>
            </a:r>
            <a:r>
              <a:rPr lang="en-US" i="1" dirty="0" smtClean="0">
                <a:solidFill>
                  <a:srgbClr val="00B050"/>
                </a:solidFill>
              </a:rPr>
              <a:t>=7; d=2.99</a:t>
            </a:r>
            <a:r>
              <a:rPr lang="ru-RU" i="1" dirty="0" smtClean="0">
                <a:solidFill>
                  <a:srgbClr val="00B050"/>
                </a:solidFill>
              </a:rPr>
              <a:t>  */</a:t>
            </a:r>
            <a:endParaRPr lang="ru-RU" i="1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28662" y="-24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ru-RU" sz="2400" b="1" dirty="0" smtClean="0"/>
              <a:t> </a:t>
            </a:r>
            <a:r>
              <a:rPr lang="ru-RU" sz="2400" b="1" dirty="0" err="1" smtClean="0"/>
              <a:t>Серіалізація</a:t>
            </a:r>
            <a:r>
              <a:rPr lang="ru-RU" sz="2400" b="1" dirty="0" smtClean="0"/>
              <a:t> об'єктів (</a:t>
            </a:r>
            <a:r>
              <a:rPr lang="en-US" sz="2400" b="1" dirty="0" smtClean="0"/>
              <a:t>serialization)</a:t>
            </a:r>
            <a:endParaRPr lang="ru-RU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79413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7544" y="548680"/>
            <a:ext cx="806489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i="1" dirty="0" smtClean="0">
                <a:solidFill>
                  <a:srgbClr val="00B050"/>
                </a:solidFill>
              </a:rPr>
              <a:t>          // </a:t>
            </a:r>
            <a:r>
              <a:rPr lang="ru-RU" sz="2000" b="1" i="1" dirty="0" err="1" smtClean="0">
                <a:solidFill>
                  <a:srgbClr val="00B050"/>
                </a:solidFill>
              </a:rPr>
              <a:t>Десеріалізація</a:t>
            </a:r>
            <a:r>
              <a:rPr lang="ru-RU" sz="2000" i="1" dirty="0" smtClean="0">
                <a:solidFill>
                  <a:srgbClr val="00B050"/>
                </a:solidFill>
              </a:rPr>
              <a:t> </a:t>
            </a:r>
            <a:r>
              <a:rPr lang="ru-RU" sz="2000" b="1" i="1" dirty="0" err="1" smtClean="0">
                <a:solidFill>
                  <a:srgbClr val="00B050"/>
                </a:solidFill>
              </a:rPr>
              <a:t>об’єкту</a:t>
            </a:r>
            <a:endParaRPr lang="ru-RU" sz="2000" b="1" i="1" dirty="0" smtClean="0">
              <a:solidFill>
                <a:srgbClr val="00B050"/>
              </a:solidFill>
            </a:endParaRPr>
          </a:p>
          <a:p>
            <a:r>
              <a:rPr lang="ru-RU" sz="2000" i="1" dirty="0" smtClean="0"/>
              <a:t>         </a:t>
            </a:r>
            <a:r>
              <a:rPr lang="en-US" sz="2000" i="1" dirty="0" smtClean="0"/>
              <a:t>try {</a:t>
            </a:r>
          </a:p>
          <a:p>
            <a:r>
              <a:rPr lang="ru-RU" sz="2000" i="1" dirty="0" smtClean="0"/>
              <a:t>	</a:t>
            </a:r>
            <a:r>
              <a:rPr lang="en-US" sz="2000" i="1" dirty="0" err="1" smtClean="0"/>
              <a:t>MyClass</a:t>
            </a:r>
            <a:r>
              <a:rPr lang="en-US" sz="2000" i="1" dirty="0" smtClean="0"/>
              <a:t> object2;</a:t>
            </a:r>
            <a:endParaRPr lang="ru-RU" sz="2000" i="1" dirty="0" smtClean="0"/>
          </a:p>
          <a:p>
            <a:endParaRPr lang="en-US" sz="2000" i="1" dirty="0" smtClean="0"/>
          </a:p>
          <a:p>
            <a:r>
              <a:rPr lang="ru-RU" sz="2000" i="1" dirty="0" smtClean="0"/>
              <a:t>	</a:t>
            </a:r>
            <a:r>
              <a:rPr lang="en-US" sz="2000" b="1" i="1" dirty="0" err="1" smtClean="0"/>
              <a:t>FileInputStream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fis</a:t>
            </a:r>
            <a:r>
              <a:rPr lang="en-US" sz="2000" b="1" i="1" dirty="0" smtClean="0"/>
              <a:t> = new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FileInputStream</a:t>
            </a:r>
            <a:r>
              <a:rPr lang="en-US" sz="2000" b="1" i="1" dirty="0" smtClean="0"/>
              <a:t>("serial.bin");</a:t>
            </a:r>
            <a:endParaRPr lang="ru-RU" sz="2000" b="1" i="1" dirty="0" smtClean="0"/>
          </a:p>
          <a:p>
            <a:endParaRPr lang="en-US" sz="2000" b="1" i="1" dirty="0" smtClean="0"/>
          </a:p>
          <a:p>
            <a:r>
              <a:rPr lang="ru-RU" sz="2000" b="1" i="1" dirty="0" smtClean="0"/>
              <a:t>	</a:t>
            </a:r>
            <a:r>
              <a:rPr lang="en-US" sz="2000" b="1" i="1" dirty="0" err="1" smtClean="0"/>
              <a:t>ObjectInputStream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ois</a:t>
            </a:r>
            <a:r>
              <a:rPr lang="en-US" sz="2000" b="1" i="1" dirty="0" smtClean="0"/>
              <a:t> = new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ObjectInputStream</a:t>
            </a:r>
            <a:r>
              <a:rPr lang="en-US" sz="2000" b="1" i="1" dirty="0" smtClean="0"/>
              <a:t>(</a:t>
            </a:r>
            <a:r>
              <a:rPr lang="en-US" sz="2000" b="1" i="1" dirty="0" err="1" smtClean="0"/>
              <a:t>fis</a:t>
            </a:r>
            <a:r>
              <a:rPr lang="en-US" sz="2000" b="1" i="1" dirty="0" smtClean="0"/>
              <a:t>);</a:t>
            </a:r>
            <a:endParaRPr lang="ru-RU" sz="2000" b="1" i="1" dirty="0" smtClean="0"/>
          </a:p>
          <a:p>
            <a:endParaRPr lang="en-US" sz="2000" b="1" i="1" dirty="0" smtClean="0"/>
          </a:p>
          <a:p>
            <a:r>
              <a:rPr lang="ru-RU" sz="2000" b="1" i="1" dirty="0" smtClean="0"/>
              <a:t>	</a:t>
            </a:r>
            <a:r>
              <a:rPr lang="en-US" sz="2000" b="1" i="1" dirty="0" smtClean="0"/>
              <a:t>object2 = (</a:t>
            </a:r>
            <a:r>
              <a:rPr lang="en-US" sz="2000" b="1" i="1" dirty="0" err="1" smtClean="0"/>
              <a:t>MyClass</a:t>
            </a:r>
            <a:r>
              <a:rPr lang="en-US" sz="2000" b="1" i="1" dirty="0" smtClean="0"/>
              <a:t>)</a:t>
            </a:r>
            <a:r>
              <a:rPr lang="en-US" sz="2000" b="1" i="1" dirty="0" err="1" smtClean="0"/>
              <a:t>ois.</a:t>
            </a:r>
            <a:r>
              <a:rPr lang="en-US" sz="2000" b="1" i="1" dirty="0" err="1" smtClean="0">
                <a:solidFill>
                  <a:srgbClr val="FF0000"/>
                </a:solidFill>
              </a:rPr>
              <a:t>readObject</a:t>
            </a:r>
            <a:r>
              <a:rPr lang="en-US" sz="2000" b="1" i="1" dirty="0" smtClean="0">
                <a:solidFill>
                  <a:srgbClr val="FF0000"/>
                </a:solidFill>
              </a:rPr>
              <a:t>()</a:t>
            </a:r>
            <a:r>
              <a:rPr lang="en-US" sz="2000" b="1" i="1" dirty="0" smtClean="0"/>
              <a:t>;</a:t>
            </a:r>
            <a:endParaRPr lang="ru-RU" sz="2000" b="1" i="1" dirty="0" smtClean="0"/>
          </a:p>
          <a:p>
            <a:endParaRPr lang="en-US" sz="2000" b="1" i="1" dirty="0" smtClean="0"/>
          </a:p>
          <a:p>
            <a:r>
              <a:rPr lang="ru-RU" sz="2000" b="1" i="1" dirty="0" smtClean="0"/>
              <a:t>	</a:t>
            </a:r>
            <a:r>
              <a:rPr lang="en-US" sz="2000" b="1" i="1" dirty="0" err="1" smtClean="0"/>
              <a:t>ois.</a:t>
            </a:r>
            <a:r>
              <a:rPr lang="en-US" sz="2000" b="1" i="1" dirty="0" err="1" smtClean="0">
                <a:solidFill>
                  <a:srgbClr val="FF0000"/>
                </a:solidFill>
              </a:rPr>
              <a:t>close</a:t>
            </a:r>
            <a:r>
              <a:rPr lang="en-US" sz="2000" b="1" i="1" dirty="0" smtClean="0">
                <a:solidFill>
                  <a:srgbClr val="FF0000"/>
                </a:solidFill>
              </a:rPr>
              <a:t>()</a:t>
            </a:r>
            <a:r>
              <a:rPr lang="en-US" sz="2000" b="1" i="1" dirty="0" smtClean="0"/>
              <a:t>;</a:t>
            </a:r>
            <a:endParaRPr lang="ru-RU" sz="2000" b="1" i="1" dirty="0" smtClean="0"/>
          </a:p>
          <a:p>
            <a:endParaRPr lang="en-US" sz="2000" i="1" dirty="0" smtClean="0"/>
          </a:p>
          <a:p>
            <a:r>
              <a:rPr lang="ru-RU" sz="2000" i="1" dirty="0" smtClean="0"/>
              <a:t>	</a:t>
            </a:r>
            <a:r>
              <a:rPr lang="en-US" sz="2000" i="1" dirty="0" err="1" smtClean="0"/>
              <a:t>System.out.println</a:t>
            </a:r>
            <a:r>
              <a:rPr lang="en-US" sz="2000" i="1" dirty="0" smtClean="0"/>
              <a:t>("object2: " + object2);</a:t>
            </a:r>
            <a:r>
              <a:rPr lang="ru-RU" sz="2000" i="1" dirty="0" smtClean="0">
                <a:solidFill>
                  <a:srgbClr val="00B050"/>
                </a:solidFill>
              </a:rPr>
              <a:t> </a:t>
            </a:r>
            <a:r>
              <a:rPr lang="en-US" sz="2000" i="1" dirty="0" smtClean="0">
                <a:solidFill>
                  <a:srgbClr val="00B050"/>
                </a:solidFill>
              </a:rPr>
              <a:t> </a:t>
            </a:r>
            <a:r>
              <a:rPr lang="ru-RU" sz="2000" i="1" dirty="0" smtClean="0">
                <a:solidFill>
                  <a:srgbClr val="00B050"/>
                </a:solidFill>
              </a:rPr>
              <a:t>//</a:t>
            </a:r>
            <a:r>
              <a:rPr lang="en-US" sz="2000" i="1" dirty="0" smtClean="0">
                <a:solidFill>
                  <a:srgbClr val="00B050"/>
                </a:solidFill>
              </a:rPr>
              <a:t> object1. </a:t>
            </a:r>
            <a:r>
              <a:rPr lang="en-US" sz="2000" i="1" dirty="0" err="1" smtClean="0">
                <a:solidFill>
                  <a:srgbClr val="00B050"/>
                </a:solidFill>
              </a:rPr>
              <a:t>toString</a:t>
            </a:r>
            <a:r>
              <a:rPr lang="en-US" sz="2000" i="1" dirty="0" smtClean="0">
                <a:solidFill>
                  <a:srgbClr val="00B050"/>
                </a:solidFill>
              </a:rPr>
              <a:t>()</a:t>
            </a:r>
            <a:endParaRPr lang="en-US" sz="2000" i="1" dirty="0" smtClean="0"/>
          </a:p>
          <a:p>
            <a:r>
              <a:rPr lang="ru-RU" sz="2000" i="1" dirty="0" smtClean="0"/>
              <a:t>          </a:t>
            </a:r>
            <a:r>
              <a:rPr lang="en-US" sz="2000" i="1" dirty="0" smtClean="0"/>
              <a:t>} catch (Exception </a:t>
            </a:r>
            <a:r>
              <a:rPr lang="ru-RU" sz="2000" i="1" dirty="0" smtClean="0"/>
              <a:t>е) {</a:t>
            </a:r>
          </a:p>
          <a:p>
            <a:r>
              <a:rPr lang="ru-RU" sz="2000" i="1" dirty="0" smtClean="0"/>
              <a:t>	</a:t>
            </a:r>
            <a:r>
              <a:rPr lang="en-US" sz="2000" i="1" dirty="0" err="1" smtClean="0"/>
              <a:t>System.out.println</a:t>
            </a:r>
            <a:r>
              <a:rPr lang="en-US" sz="2000" i="1" dirty="0" smtClean="0"/>
              <a:t>(" </a:t>
            </a:r>
            <a:r>
              <a:rPr lang="ru-RU" sz="2000" i="1" dirty="0" err="1" smtClean="0"/>
              <a:t>Виключення</a:t>
            </a:r>
            <a:r>
              <a:rPr lang="ru-RU" sz="2000" i="1" dirty="0" smtClean="0"/>
              <a:t>: " + е);</a:t>
            </a:r>
          </a:p>
          <a:p>
            <a:r>
              <a:rPr lang="ru-RU" sz="2000" i="1" dirty="0" smtClean="0"/>
              <a:t>          }</a:t>
            </a:r>
          </a:p>
          <a:p>
            <a:r>
              <a:rPr lang="ru-RU" sz="2000" i="1" dirty="0" smtClean="0"/>
              <a:t>     }</a:t>
            </a:r>
          </a:p>
          <a:p>
            <a:r>
              <a:rPr lang="ru-RU" sz="2000" i="1" dirty="0" smtClean="0"/>
              <a:t>}</a:t>
            </a:r>
            <a:r>
              <a:rPr lang="ru-RU" sz="2000" i="1" dirty="0" smtClean="0">
                <a:solidFill>
                  <a:srgbClr val="00B050"/>
                </a:solidFill>
              </a:rPr>
              <a:t>        </a:t>
            </a:r>
          </a:p>
          <a:p>
            <a:r>
              <a:rPr lang="ru-RU" sz="2000" i="1" dirty="0" smtClean="0">
                <a:solidFill>
                  <a:srgbClr val="00B050"/>
                </a:solidFill>
              </a:rPr>
              <a:t> /* </a:t>
            </a:r>
            <a:r>
              <a:rPr lang="en-US" sz="2000" dirty="0" err="1" smtClean="0">
                <a:solidFill>
                  <a:srgbClr val="00B050"/>
                </a:solidFill>
              </a:rPr>
              <a:t>objectl</a:t>
            </a:r>
            <a:r>
              <a:rPr lang="en-US" sz="2000" dirty="0" smtClean="0">
                <a:solidFill>
                  <a:srgbClr val="00B050"/>
                </a:solidFill>
              </a:rPr>
              <a:t>: s=Hello!!!; </a:t>
            </a:r>
            <a:r>
              <a:rPr lang="en-US" sz="2000" dirty="0" err="1" smtClean="0">
                <a:solidFill>
                  <a:srgbClr val="00B050"/>
                </a:solidFill>
              </a:rPr>
              <a:t>i</a:t>
            </a:r>
            <a:r>
              <a:rPr lang="en-US" sz="2000" dirty="0" smtClean="0">
                <a:solidFill>
                  <a:srgbClr val="00B050"/>
                </a:solidFill>
              </a:rPr>
              <a:t>=7; d=2.99</a:t>
            </a:r>
            <a:r>
              <a:rPr lang="ru-RU" sz="2000" i="1" dirty="0" smtClean="0">
                <a:solidFill>
                  <a:srgbClr val="00B050"/>
                </a:solidFill>
              </a:rPr>
              <a:t>  */</a:t>
            </a:r>
            <a:endParaRPr lang="ru-RU" sz="2000" i="1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28662" y="-24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ru-RU" sz="2400" b="1" dirty="0" smtClean="0"/>
              <a:t> </a:t>
            </a:r>
            <a:r>
              <a:rPr lang="ru-RU" sz="2400" b="1" dirty="0" err="1" smtClean="0"/>
              <a:t>Серіалізація</a:t>
            </a:r>
            <a:r>
              <a:rPr lang="ru-RU" sz="2400" b="1" dirty="0" smtClean="0"/>
              <a:t> об'єктів (</a:t>
            </a:r>
            <a:r>
              <a:rPr lang="en-US" sz="2400" b="1" dirty="0" smtClean="0"/>
              <a:t>serialization)</a:t>
            </a:r>
            <a:endParaRPr lang="ru-RU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1656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/>
        </p:nvSpPr>
        <p:spPr>
          <a:xfrm>
            <a:off x="685800" y="2747963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ru-RU" altLang="ru-RU" dirty="0"/>
              <a:t>Базові і </a:t>
            </a:r>
            <a:r>
              <a:rPr lang="ru-RU" altLang="ru-RU" dirty="0" err="1" smtClean="0"/>
              <a:t>утилітні</a:t>
            </a:r>
            <a:r>
              <a:rPr lang="ru-RU" altLang="ru-RU" dirty="0" smtClean="0"/>
              <a:t> </a:t>
            </a:r>
            <a:r>
              <a:rPr lang="ru-RU" altLang="ru-RU" dirty="0" err="1"/>
              <a:t>класи</a:t>
            </a:r>
            <a:r>
              <a:rPr lang="ru-RU" altLang="ru-RU" dirty="0"/>
              <a:t> </a:t>
            </a:r>
            <a:r>
              <a:rPr lang="ru-RU" altLang="ru-RU" dirty="0" err="1" smtClean="0"/>
              <a:t>Java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762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684843" y="0"/>
            <a:ext cx="1440160" cy="476672"/>
          </a:xfrm>
        </p:spPr>
        <p:txBody>
          <a:bodyPr>
            <a:normAutofit/>
          </a:bodyPr>
          <a:lstStyle/>
          <a:p>
            <a:pPr algn="l" rtl="0" eaLnBrk="1" hangingPunct="1"/>
            <a:r>
              <a:rPr lang="ru-RU" altLang="ru-RU" sz="2000" b="1" dirty="0" err="1"/>
              <a:t>К</a:t>
            </a:r>
            <a:r>
              <a:rPr lang="ru-RU" altLang="ru-RU" sz="2000" b="1" dirty="0" err="1" smtClean="0"/>
              <a:t>лас</a:t>
            </a:r>
            <a:r>
              <a:rPr lang="ru-RU" altLang="ru-RU" sz="2000" b="1" dirty="0" smtClean="0"/>
              <a:t> </a:t>
            </a:r>
            <a:r>
              <a:rPr lang="en-US" altLang="ru-RU" sz="2000" b="1" dirty="0" smtClean="0"/>
              <a:t>Class</a:t>
            </a:r>
            <a:endParaRPr lang="ru-RU" altLang="ru-RU" sz="2000" b="1" dirty="0" smtClean="0"/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548680"/>
            <a:ext cx="8229600" cy="2952328"/>
          </a:xfrm>
        </p:spPr>
        <p:txBody>
          <a:bodyPr>
            <a:normAutofit/>
          </a:bodyPr>
          <a:lstStyle/>
          <a:p>
            <a:pPr algn="l" rtl="0" eaLnBrk="1" hangingPunct="1">
              <a:spcBef>
                <a:spcPts val="1800"/>
              </a:spcBef>
            </a:pPr>
            <a:r>
              <a:rPr lang="ru-RU" altLang="ru-RU" sz="2000" dirty="0" smtClean="0"/>
              <a:t>Є </a:t>
            </a:r>
            <a:r>
              <a:rPr lang="ru-RU" altLang="ru-RU" sz="2000" dirty="0" err="1" smtClean="0"/>
              <a:t>метаклассом</a:t>
            </a:r>
            <a:r>
              <a:rPr lang="ru-RU" altLang="ru-RU" sz="2000" dirty="0" smtClean="0"/>
              <a:t> для </a:t>
            </a:r>
            <a:r>
              <a:rPr lang="ru-RU" altLang="ru-RU" sz="2000" dirty="0" err="1" smtClean="0"/>
              <a:t>всіх</a:t>
            </a:r>
            <a:r>
              <a:rPr lang="ru-RU" altLang="ru-RU" sz="2000" dirty="0" smtClean="0"/>
              <a:t> </a:t>
            </a:r>
            <a:r>
              <a:rPr lang="ru-RU" altLang="ru-RU" sz="2000" dirty="0" err="1" smtClean="0"/>
              <a:t>класів</a:t>
            </a:r>
            <a:endParaRPr lang="ru-RU" altLang="ru-RU" sz="2000" dirty="0" smtClean="0"/>
          </a:p>
          <a:p>
            <a:pPr algn="l" rtl="0" eaLnBrk="1" hangingPunct="1">
              <a:spcBef>
                <a:spcPts val="1800"/>
              </a:spcBef>
            </a:pPr>
            <a:r>
              <a:rPr lang="ru-RU" altLang="ru-RU" sz="2000" dirty="0" err="1" smtClean="0"/>
              <a:t>Примірники</a:t>
            </a:r>
            <a:r>
              <a:rPr lang="ru-RU" altLang="ru-RU" sz="2000" dirty="0" smtClean="0"/>
              <a:t> </a:t>
            </a:r>
            <a:r>
              <a:rPr lang="ru-RU" altLang="ru-RU" sz="2000" dirty="0" err="1" smtClean="0"/>
              <a:t>містять</a:t>
            </a:r>
            <a:r>
              <a:rPr lang="ru-RU" altLang="ru-RU" sz="2000" dirty="0" smtClean="0"/>
              <a:t> описи </a:t>
            </a:r>
            <a:r>
              <a:rPr lang="ru-RU" altLang="ru-RU" sz="2000" dirty="0" err="1" smtClean="0"/>
              <a:t>класів</a:t>
            </a:r>
            <a:r>
              <a:rPr lang="ru-RU" altLang="ru-RU" sz="2000" dirty="0" smtClean="0"/>
              <a:t>, </a:t>
            </a:r>
            <a:r>
              <a:rPr lang="ru-RU" altLang="ru-RU" sz="2000" dirty="0" err="1" smtClean="0"/>
              <a:t>що</a:t>
            </a:r>
            <a:r>
              <a:rPr lang="ru-RU" altLang="ru-RU" sz="2000" dirty="0" smtClean="0"/>
              <a:t> </a:t>
            </a:r>
            <a:r>
              <a:rPr lang="ru-RU" altLang="ru-RU" sz="2000" dirty="0" err="1" smtClean="0"/>
              <a:t>завантажуються</a:t>
            </a:r>
            <a:r>
              <a:rPr lang="ru-RU" altLang="ru-RU" sz="2000" dirty="0" smtClean="0"/>
              <a:t> </a:t>
            </a:r>
            <a:r>
              <a:rPr lang="en-US" altLang="ru-RU" sz="2000" dirty="0" smtClean="0"/>
              <a:t>JVM</a:t>
            </a:r>
          </a:p>
          <a:p>
            <a:pPr algn="l" rtl="0" eaLnBrk="1" hangingPunct="1">
              <a:spcBef>
                <a:spcPts val="1800"/>
              </a:spcBef>
            </a:pPr>
            <a:r>
              <a:rPr lang="ru-RU" altLang="ru-RU" sz="2000" dirty="0" smtClean="0"/>
              <a:t>Не </a:t>
            </a:r>
            <a:r>
              <a:rPr lang="ru-RU" altLang="ru-RU" sz="2000" dirty="0" err="1" smtClean="0"/>
              <a:t>має</a:t>
            </a:r>
            <a:r>
              <a:rPr lang="ru-RU" altLang="ru-RU" sz="2000" dirty="0" smtClean="0"/>
              <a:t> доступного конструктора</a:t>
            </a:r>
          </a:p>
          <a:p>
            <a:pPr algn="l" rtl="0" eaLnBrk="1" hangingPunct="1">
              <a:spcBef>
                <a:spcPts val="1800"/>
              </a:spcBef>
            </a:pPr>
            <a:r>
              <a:rPr lang="ru-RU" altLang="ru-RU" sz="2000" dirty="0" err="1" smtClean="0"/>
              <a:t>Містить</a:t>
            </a:r>
            <a:r>
              <a:rPr lang="ru-RU" altLang="ru-RU" sz="2000" dirty="0" smtClean="0"/>
              <a:t> </a:t>
            </a:r>
            <a:r>
              <a:rPr lang="ru-RU" altLang="ru-RU" sz="2000" dirty="0" err="1" smtClean="0"/>
              <a:t>методи</a:t>
            </a:r>
            <a:r>
              <a:rPr lang="ru-RU" altLang="ru-RU" sz="2000" dirty="0" smtClean="0"/>
              <a:t> для </a:t>
            </a:r>
            <a:r>
              <a:rPr lang="ru-RU" altLang="ru-RU" sz="2000" dirty="0" err="1" smtClean="0"/>
              <a:t>роботи</a:t>
            </a:r>
            <a:r>
              <a:rPr lang="ru-RU" altLang="ru-RU" sz="2000" dirty="0" smtClean="0"/>
              <a:t> з </a:t>
            </a:r>
            <a:r>
              <a:rPr lang="ru-RU" altLang="ru-RU" sz="2000" dirty="0" err="1" smtClean="0"/>
              <a:t>класами</a:t>
            </a:r>
            <a:r>
              <a:rPr lang="ru-RU" altLang="ru-RU" sz="2000" dirty="0" smtClean="0"/>
              <a:t> та </a:t>
            </a:r>
            <a:r>
              <a:rPr lang="ru-RU" altLang="ru-RU" sz="2000" dirty="0" err="1" smtClean="0"/>
              <a:t>їх</a:t>
            </a:r>
            <a:r>
              <a:rPr lang="ru-RU" altLang="ru-RU" sz="2000" dirty="0" smtClean="0"/>
              <a:t> методами</a:t>
            </a:r>
          </a:p>
          <a:p>
            <a:pPr algn="l" rtl="0" eaLnBrk="1" hangingPunct="1">
              <a:spcBef>
                <a:spcPts val="1800"/>
              </a:spcBef>
            </a:pPr>
            <a:r>
              <a:rPr lang="ru-RU" altLang="ru-RU" sz="2000" dirty="0" err="1" smtClean="0"/>
              <a:t>Лежить</a:t>
            </a:r>
            <a:r>
              <a:rPr lang="ru-RU" altLang="ru-RU" sz="2000" dirty="0" smtClean="0"/>
              <a:t> в </a:t>
            </a:r>
            <a:r>
              <a:rPr lang="ru-RU" altLang="ru-RU" sz="2000" dirty="0" err="1" smtClean="0"/>
              <a:t>основі</a:t>
            </a:r>
            <a:r>
              <a:rPr lang="ru-RU" altLang="ru-RU" sz="2000" dirty="0" smtClean="0"/>
              <a:t> так звано</a:t>
            </a:r>
            <a:r>
              <a:rPr lang="uk-UA" altLang="ru-RU" sz="2000" dirty="0" smtClean="0"/>
              <a:t>ї </a:t>
            </a:r>
            <a:r>
              <a:rPr lang="en-US" altLang="ru-RU" sz="2000" dirty="0" smtClean="0"/>
              <a:t>"</a:t>
            </a:r>
            <a:r>
              <a:rPr lang="ru-RU" altLang="ru-RU" sz="2000" dirty="0" err="1" smtClean="0"/>
              <a:t>рефлексії</a:t>
            </a:r>
            <a:r>
              <a:rPr lang="en-US" altLang="ru-RU" sz="2000" dirty="0" smtClean="0"/>
              <a:t>"</a:t>
            </a:r>
            <a:endParaRPr lang="ru-RU" altLang="ru-RU" sz="20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0123" y="3284984"/>
            <a:ext cx="8229600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  <a:defRPr/>
            </a:pPr>
            <a:r>
              <a:rPr lang="ru-RU" sz="2000" dirty="0" err="1" smtClean="0"/>
              <a:t>Під</a:t>
            </a:r>
            <a:r>
              <a:rPr lang="ru-RU" sz="2000" dirty="0" smtClean="0"/>
              <a:t> час </a:t>
            </a:r>
            <a:r>
              <a:rPr lang="ru-RU" sz="2000" dirty="0" err="1" smtClean="0"/>
              <a:t>завантаження</a:t>
            </a:r>
            <a:r>
              <a:rPr lang="en-US" sz="2000" dirty="0" smtClean="0"/>
              <a:t> JVM</a:t>
            </a:r>
            <a:r>
              <a:rPr lang="ru-RU" sz="2000" dirty="0" smtClean="0"/>
              <a:t> файлу </a:t>
            </a:r>
            <a:r>
              <a:rPr lang="en-US" sz="2000" dirty="0" smtClean="0"/>
              <a:t>.class </a:t>
            </a:r>
            <a:r>
              <a:rPr lang="ru-RU" sz="2000" dirty="0" err="1" smtClean="0"/>
              <a:t>створюється</a:t>
            </a:r>
            <a:r>
              <a:rPr lang="ru-RU" sz="2000" dirty="0" smtClean="0"/>
              <a:t> </a:t>
            </a:r>
            <a:r>
              <a:rPr lang="ru-RU" sz="2000" dirty="0" err="1" smtClean="0"/>
              <a:t>об'єкт</a:t>
            </a:r>
            <a:r>
              <a:rPr lang="ru-RU" sz="2000" dirty="0" smtClean="0"/>
              <a:t> </a:t>
            </a:r>
            <a:r>
              <a:rPr lang="ru-RU" sz="2000" dirty="0" err="1" smtClean="0"/>
              <a:t>класу</a:t>
            </a:r>
            <a:r>
              <a:rPr lang="ru-RU" sz="2000" dirty="0" smtClean="0"/>
              <a:t>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Class</a:t>
            </a:r>
            <a:endParaRPr lang="ru-RU" sz="20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ru-RU" sz="2000" dirty="0" smtClean="0"/>
              <a:t>При </a:t>
            </a:r>
            <a:r>
              <a:rPr lang="ru-RU" sz="2000" dirty="0" err="1" smtClean="0"/>
              <a:t>створенні</a:t>
            </a:r>
            <a:r>
              <a:rPr lang="en-US" sz="2000" dirty="0" smtClean="0"/>
              <a:t> </a:t>
            </a:r>
            <a:r>
              <a:rPr lang="ru-RU" sz="2000" dirty="0" smtClean="0"/>
              <a:t>будь-</a:t>
            </a:r>
            <a:r>
              <a:rPr lang="ru-RU" sz="2000" dirty="0" err="1" smtClean="0"/>
              <a:t>якого</a:t>
            </a:r>
            <a:r>
              <a:rPr lang="ru-RU" sz="2000" dirty="0" smtClean="0"/>
              <a:t> </a:t>
            </a:r>
            <a:r>
              <a:rPr lang="ru-RU" sz="2000" dirty="0" err="1" smtClean="0"/>
              <a:t>об'єкта</a:t>
            </a:r>
            <a:r>
              <a:rPr lang="ru-RU" sz="2000" dirty="0" smtClean="0"/>
              <a:t> </a:t>
            </a:r>
            <a:r>
              <a:rPr lang="ru-RU" sz="2000" dirty="0" err="1" smtClean="0"/>
              <a:t>створюються</a:t>
            </a:r>
            <a:endParaRPr lang="en-US" sz="2000" dirty="0" smtClean="0"/>
          </a:p>
          <a:p>
            <a:pPr lvl="1">
              <a:spcBef>
                <a:spcPts val="600"/>
              </a:spcBef>
              <a:defRPr/>
            </a:pPr>
            <a:r>
              <a:rPr lang="ru-RU" sz="2000" dirty="0"/>
              <a:t>с</a:t>
            </a:r>
            <a:r>
              <a:rPr lang="ru-RU" sz="2000" dirty="0" smtClean="0"/>
              <a:t>ам </a:t>
            </a:r>
            <a:r>
              <a:rPr lang="ru-RU" sz="2000" dirty="0" err="1" smtClean="0"/>
              <a:t>створюваний</a:t>
            </a:r>
            <a:r>
              <a:rPr lang="ru-RU" sz="2000" dirty="0" smtClean="0"/>
              <a:t> </a:t>
            </a:r>
            <a:r>
              <a:rPr lang="ru-RU" sz="2000" dirty="0" err="1" smtClean="0"/>
              <a:t>об'єкт</a:t>
            </a:r>
            <a:endParaRPr lang="ru-RU" sz="2000" dirty="0" smtClean="0"/>
          </a:p>
          <a:p>
            <a:pPr lvl="1">
              <a:spcBef>
                <a:spcPts val="600"/>
              </a:spcBef>
              <a:defRPr/>
            </a:pPr>
            <a:r>
              <a:rPr lang="ru-RU" sz="2000" dirty="0" err="1" smtClean="0"/>
              <a:t>об'єкт</a:t>
            </a:r>
            <a:r>
              <a:rPr lang="ru-RU" sz="2000" dirty="0" smtClean="0"/>
              <a:t> типу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Class</a:t>
            </a:r>
            <a:r>
              <a:rPr lang="en-US" sz="2000" dirty="0" smtClean="0"/>
              <a:t> </a:t>
            </a:r>
            <a:r>
              <a:rPr lang="ru-RU" sz="2000" dirty="0" err="1" smtClean="0"/>
              <a:t>опису</a:t>
            </a:r>
            <a:r>
              <a:rPr lang="ru-RU" sz="2000" dirty="0" smtClean="0"/>
              <a:t> </a:t>
            </a:r>
            <a:r>
              <a:rPr lang="ru-RU" sz="2000" dirty="0" err="1" smtClean="0"/>
              <a:t>класу</a:t>
            </a:r>
            <a:r>
              <a:rPr lang="ru-RU" sz="2000" dirty="0" smtClean="0"/>
              <a:t> </a:t>
            </a:r>
            <a:r>
              <a:rPr lang="ru-RU" sz="2000" dirty="0" err="1" smtClean="0"/>
              <a:t>об'єкта</a:t>
            </a:r>
            <a:endParaRPr lang="ru-RU" sz="2000" dirty="0" smtClean="0"/>
          </a:p>
          <a:p>
            <a:pPr lvl="1">
              <a:spcBef>
                <a:spcPts val="600"/>
              </a:spcBef>
              <a:defRPr/>
            </a:pPr>
            <a:r>
              <a:rPr lang="ru-RU" sz="2000" dirty="0" err="1" smtClean="0"/>
              <a:t>об'єкти</a:t>
            </a:r>
            <a:r>
              <a:rPr lang="ru-RU" sz="2000" dirty="0" smtClean="0"/>
              <a:t> типу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Class</a:t>
            </a:r>
            <a:r>
              <a:rPr lang="en-US" sz="2000" dirty="0" smtClean="0"/>
              <a:t> </a:t>
            </a:r>
            <a:r>
              <a:rPr lang="ru-RU" sz="2000" dirty="0" err="1" smtClean="0"/>
              <a:t>опису</a:t>
            </a:r>
            <a:r>
              <a:rPr lang="ru-RU" sz="2000" dirty="0" smtClean="0"/>
              <a:t> </a:t>
            </a:r>
            <a:r>
              <a:rPr lang="ru-RU" sz="2000" spc="-150" dirty="0" err="1" smtClean="0"/>
              <a:t>класів-предків</a:t>
            </a:r>
            <a:endParaRPr lang="en-US" sz="2000" b="1" spc="-150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>
              <a:spcBef>
                <a:spcPts val="600"/>
              </a:spcBef>
              <a:defRPr/>
            </a:pPr>
            <a:r>
              <a:rPr lang="ru-RU" sz="2000" dirty="0" err="1" smtClean="0"/>
              <a:t>об'єкт</a:t>
            </a:r>
            <a:r>
              <a:rPr lang="ru-RU" sz="2000" dirty="0" smtClean="0"/>
              <a:t> типу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Class</a:t>
            </a:r>
            <a:r>
              <a:rPr lang="en-US" sz="2000" dirty="0" smtClean="0"/>
              <a:t> </a:t>
            </a:r>
            <a:r>
              <a:rPr lang="ru-RU" sz="2000" dirty="0" err="1" smtClean="0"/>
              <a:t>опису</a:t>
            </a:r>
            <a:r>
              <a:rPr lang="ru-RU" sz="2000" dirty="0" smtClean="0"/>
              <a:t> </a:t>
            </a:r>
            <a:r>
              <a:rPr lang="ru-RU" sz="2000" dirty="0" err="1" smtClean="0"/>
              <a:t>класу</a:t>
            </a:r>
            <a:r>
              <a:rPr lang="ru-RU" sz="2000" dirty="0" smtClean="0"/>
              <a:t>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Class</a:t>
            </a:r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ru-RU" sz="2000" dirty="0" smtClean="0"/>
              <a:t>метод </a:t>
            </a: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</a:rPr>
              <a:t>forName</a:t>
            </a:r>
            <a:r>
              <a:rPr 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(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String name)</a:t>
            </a:r>
            <a:r>
              <a:rPr lang="en-US" sz="2000" dirty="0" smtClean="0"/>
              <a:t> </a:t>
            </a:r>
            <a:r>
              <a:rPr lang="ru-RU" sz="2000" dirty="0" err="1" smtClean="0"/>
              <a:t>отримання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об'єкта</a:t>
            </a:r>
            <a:r>
              <a:rPr lang="ru-RU" sz="2000" dirty="0" smtClean="0"/>
              <a:t> </a:t>
            </a:r>
            <a:r>
              <a:rPr lang="ru-RU" sz="2000" dirty="0" err="1" smtClean="0"/>
              <a:t>опису</a:t>
            </a:r>
            <a:r>
              <a:rPr lang="ru-RU" sz="2000" dirty="0" smtClean="0"/>
              <a:t> типу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Class</a:t>
            </a:r>
            <a:r>
              <a:rPr lang="en-US" sz="2000" dirty="0" smtClean="0"/>
              <a:t> </a:t>
            </a:r>
            <a:r>
              <a:rPr lang="ru-RU" sz="2000" dirty="0" smtClean="0"/>
              <a:t>по </a:t>
            </a:r>
            <a:r>
              <a:rPr lang="ru-RU" sz="2000" dirty="0" err="1" smtClean="0"/>
              <a:t>імені</a:t>
            </a:r>
            <a:r>
              <a:rPr lang="ru-RU" sz="2000" dirty="0" smtClean="0"/>
              <a:t> </a:t>
            </a:r>
            <a:r>
              <a:rPr lang="ru-RU" sz="2000" dirty="0" err="1" smtClean="0"/>
              <a:t>класу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698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6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1" grpId="0" build="p"/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90123" y="220486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50000"/>
              </a:spcBef>
              <a:buNone/>
            </a:pPr>
            <a:r>
              <a:rPr lang="ru-RU" altLang="ru-RU" sz="1800" dirty="0" err="1" smtClean="0"/>
              <a:t>Отримання</a:t>
            </a:r>
            <a:r>
              <a:rPr lang="ru-RU" altLang="ru-RU" sz="1800" dirty="0" smtClean="0"/>
              <a:t> строкового </a:t>
            </a:r>
            <a:r>
              <a:rPr lang="ru-RU" altLang="ru-RU" sz="1800" dirty="0" err="1" smtClean="0"/>
              <a:t>представлення</a:t>
            </a:r>
            <a:r>
              <a:rPr lang="ru-RU" altLang="ru-RU" sz="1800" dirty="0" smtClean="0"/>
              <a:t> </a:t>
            </a:r>
            <a:r>
              <a:rPr lang="ru-RU" altLang="ru-RU" sz="1800" dirty="0" err="1" smtClean="0"/>
              <a:t>об'єкту</a:t>
            </a:r>
            <a:r>
              <a:rPr lang="ru-RU" altLang="ru-RU" sz="1800" dirty="0" smtClean="0"/>
              <a:t> </a:t>
            </a:r>
            <a:r>
              <a:rPr lang="en-US" altLang="ru-RU" sz="1800" dirty="0" smtClean="0"/>
              <a:t/>
            </a:r>
            <a:br>
              <a:rPr lang="en-US" altLang="ru-RU" sz="1800" dirty="0" smtClean="0"/>
            </a:br>
            <a:r>
              <a:rPr lang="en-US" alt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String</a:t>
            </a:r>
            <a:r>
              <a:rPr lang="ru-RU" alt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altLang="ru-RU" sz="1800" b="1" dirty="0" err="1" smtClean="0">
                <a:solidFill>
                  <a:schemeClr val="accent1"/>
                </a:solidFill>
                <a:latin typeface="Courier New" pitchFamily="49" charset="0"/>
              </a:rPr>
              <a:t>toString</a:t>
            </a:r>
            <a:r>
              <a:rPr lang="ru-RU" alt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 ()</a:t>
            </a:r>
          </a:p>
          <a:p>
            <a:pPr marL="0" indent="0">
              <a:lnSpc>
                <a:spcPct val="80000"/>
              </a:lnSpc>
              <a:spcBef>
                <a:spcPct val="50000"/>
              </a:spcBef>
              <a:buNone/>
            </a:pPr>
            <a:r>
              <a:rPr lang="ru-RU" altLang="ru-RU" sz="1800" dirty="0" err="1" smtClean="0"/>
              <a:t>Отримання</a:t>
            </a:r>
            <a:r>
              <a:rPr lang="ru-RU" altLang="ru-RU" sz="1800" dirty="0" smtClean="0"/>
              <a:t> </a:t>
            </a:r>
            <a:r>
              <a:rPr lang="ru-RU" altLang="ru-RU" sz="1800" dirty="0" err="1" smtClean="0"/>
              <a:t>посилання</a:t>
            </a:r>
            <a:r>
              <a:rPr lang="ru-RU" altLang="ru-RU" sz="1800" dirty="0" smtClean="0"/>
              <a:t> на </a:t>
            </a:r>
            <a:r>
              <a:rPr lang="ru-RU" altLang="ru-RU" sz="1800" dirty="0" err="1" smtClean="0"/>
              <a:t>опис</a:t>
            </a:r>
            <a:r>
              <a:rPr lang="ru-RU" altLang="ru-RU" sz="1800" dirty="0" smtClean="0"/>
              <a:t> </a:t>
            </a:r>
            <a:r>
              <a:rPr lang="ru-RU" altLang="ru-RU" sz="1800" dirty="0" err="1" smtClean="0"/>
              <a:t>класу</a:t>
            </a:r>
            <a:r>
              <a:rPr lang="ru-RU" altLang="ru-RU" sz="1800" dirty="0" smtClean="0"/>
              <a:t> </a:t>
            </a:r>
            <a:r>
              <a:rPr lang="ru-RU" altLang="ru-RU" sz="1800" dirty="0" err="1" smtClean="0"/>
              <a:t>об'єкта</a:t>
            </a:r>
            <a:r>
              <a:rPr lang="ru-RU" altLang="ru-RU" sz="1800" dirty="0" smtClean="0"/>
              <a:t> </a:t>
            </a:r>
            <a:r>
              <a:rPr lang="en-US" altLang="ru-RU" sz="1800" dirty="0" smtClean="0"/>
              <a:t/>
            </a:r>
            <a:br>
              <a:rPr lang="en-US" altLang="ru-RU" sz="1800" dirty="0" smtClean="0"/>
            </a:br>
            <a:r>
              <a:rPr lang="ru-RU" altLang="ru-RU" sz="1800" b="1" dirty="0" err="1" smtClean="0">
                <a:solidFill>
                  <a:schemeClr val="accent1"/>
                </a:solidFill>
                <a:latin typeface="Courier New" pitchFamily="49" charset="0"/>
              </a:rPr>
              <a:t>final</a:t>
            </a:r>
            <a:r>
              <a:rPr lang="ru-RU" alt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Class </a:t>
            </a:r>
            <a:r>
              <a:rPr lang="ru-RU" altLang="ru-RU" sz="1800" b="1" dirty="0" err="1" smtClean="0">
                <a:solidFill>
                  <a:schemeClr val="accent1"/>
                </a:solidFill>
                <a:latin typeface="Courier New" pitchFamily="49" charset="0"/>
              </a:rPr>
              <a:t>getClass</a:t>
            </a:r>
            <a:r>
              <a:rPr lang="ru-RU" alt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 ()</a:t>
            </a:r>
            <a:r>
              <a:rPr lang="ru-RU" altLang="ru-RU" sz="1800" dirty="0" smtClean="0">
                <a:solidFill>
                  <a:schemeClr val="accent1"/>
                </a:solidFill>
              </a:rPr>
              <a:t> </a:t>
            </a:r>
          </a:p>
          <a:p>
            <a:pPr marL="0" indent="0">
              <a:lnSpc>
                <a:spcPct val="80000"/>
              </a:lnSpc>
              <a:spcBef>
                <a:spcPct val="50000"/>
              </a:spcBef>
              <a:buNone/>
            </a:pPr>
            <a:r>
              <a:rPr lang="ru-RU" altLang="ru-RU" sz="1800" dirty="0" err="1" smtClean="0"/>
              <a:t>Клонування</a:t>
            </a:r>
            <a:r>
              <a:rPr lang="ru-RU" altLang="ru-RU" sz="1800" dirty="0" smtClean="0"/>
              <a:t> </a:t>
            </a:r>
            <a:r>
              <a:rPr lang="ru-RU" altLang="ru-RU" sz="1800" dirty="0" err="1" smtClean="0"/>
              <a:t>об'єкта</a:t>
            </a:r>
            <a:r>
              <a:rPr lang="ru-RU" altLang="ru-RU" sz="1800" dirty="0" smtClean="0"/>
              <a:t> (</a:t>
            </a:r>
            <a:r>
              <a:rPr lang="ru-RU" altLang="ru-RU" sz="1800" dirty="0" err="1" smtClean="0"/>
              <a:t>отримання</a:t>
            </a:r>
            <a:r>
              <a:rPr lang="ru-RU" altLang="ru-RU" sz="1800" dirty="0" smtClean="0"/>
              <a:t> </a:t>
            </a:r>
            <a:r>
              <a:rPr lang="ru-RU" altLang="ru-RU" sz="1800" dirty="0" err="1" smtClean="0"/>
              <a:t>копії</a:t>
            </a:r>
            <a:r>
              <a:rPr lang="ru-RU" altLang="ru-RU" sz="1800" dirty="0" smtClean="0"/>
              <a:t>) </a:t>
            </a:r>
            <a:br>
              <a:rPr lang="ru-RU" altLang="ru-RU" sz="1800" dirty="0" smtClean="0"/>
            </a:br>
            <a:r>
              <a:rPr lang="en-US" altLang="ru-RU" sz="1800" b="1" dirty="0" smtClean="0">
                <a:solidFill>
                  <a:schemeClr val="accent2"/>
                </a:solidFill>
                <a:latin typeface="Courier New" pitchFamily="49" charset="0"/>
              </a:rPr>
              <a:t>protected</a:t>
            </a:r>
            <a:r>
              <a:rPr lang="en-US" alt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 Object</a:t>
            </a:r>
            <a:r>
              <a:rPr lang="ru-RU" alt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altLang="ru-RU" sz="1800" b="1" dirty="0" err="1" smtClean="0">
                <a:solidFill>
                  <a:schemeClr val="accent1"/>
                </a:solidFill>
                <a:latin typeface="Courier New" pitchFamily="49" charset="0"/>
              </a:rPr>
              <a:t>clone</a:t>
            </a:r>
            <a:r>
              <a:rPr lang="ru-RU" alt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 ()</a:t>
            </a:r>
            <a:r>
              <a:rPr lang="ru-RU" altLang="ru-RU" sz="1800" dirty="0" smtClean="0">
                <a:solidFill>
                  <a:schemeClr val="accent1"/>
                </a:solidFill>
              </a:rPr>
              <a:t> </a:t>
            </a:r>
          </a:p>
          <a:p>
            <a:pPr marL="0" indent="0">
              <a:lnSpc>
                <a:spcPct val="80000"/>
              </a:lnSpc>
              <a:spcBef>
                <a:spcPct val="50000"/>
              </a:spcBef>
              <a:buNone/>
            </a:pPr>
            <a:r>
              <a:rPr lang="ru-RU" altLang="ru-RU" sz="1800" dirty="0" err="1" smtClean="0"/>
              <a:t>Перевірка</a:t>
            </a:r>
            <a:r>
              <a:rPr lang="ru-RU" altLang="ru-RU" sz="1800" dirty="0" smtClean="0"/>
              <a:t> </a:t>
            </a:r>
            <a:r>
              <a:rPr lang="ru-RU" altLang="ru-RU" sz="1800" dirty="0" err="1" smtClean="0"/>
              <a:t>рівності</a:t>
            </a:r>
            <a:r>
              <a:rPr lang="ru-RU" altLang="ru-RU" sz="1800" dirty="0" smtClean="0"/>
              <a:t> </a:t>
            </a:r>
            <a:r>
              <a:rPr lang="ru-RU" altLang="ru-RU" sz="1800" dirty="0" err="1" smtClean="0"/>
              <a:t>об'єктів</a:t>
            </a:r>
            <a:r>
              <a:rPr lang="ru-RU" altLang="ru-RU" sz="1800" dirty="0" smtClean="0"/>
              <a:t> </a:t>
            </a:r>
            <a:r>
              <a:rPr lang="en-US" altLang="ru-RU" sz="1800" dirty="0" smtClean="0"/>
              <a:t/>
            </a:r>
            <a:br>
              <a:rPr lang="en-US" altLang="ru-RU" sz="1800" dirty="0" smtClean="0"/>
            </a:br>
            <a:r>
              <a:rPr lang="ru-RU" altLang="ru-RU" sz="1800" b="1" dirty="0" err="1" smtClean="0">
                <a:solidFill>
                  <a:schemeClr val="accent1"/>
                </a:solidFill>
                <a:latin typeface="Courier New" pitchFamily="49" charset="0"/>
              </a:rPr>
              <a:t>boolean</a:t>
            </a:r>
            <a:r>
              <a:rPr lang="ru-RU" alt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altLang="ru-RU" sz="1800" b="1" dirty="0" err="1" smtClean="0">
                <a:solidFill>
                  <a:schemeClr val="accent1"/>
                </a:solidFill>
                <a:latin typeface="Courier New" pitchFamily="49" charset="0"/>
              </a:rPr>
              <a:t>equals</a:t>
            </a:r>
            <a:r>
              <a:rPr lang="ru-RU" alt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 (</a:t>
            </a:r>
            <a:r>
              <a:rPr lang="en-US" alt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Object</a:t>
            </a:r>
            <a:r>
              <a:rPr lang="ru-RU" alt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altLang="ru-RU" sz="1800" b="1" dirty="0" err="1" smtClean="0">
                <a:solidFill>
                  <a:schemeClr val="accent1"/>
                </a:solidFill>
                <a:latin typeface="Courier New" pitchFamily="49" charset="0"/>
              </a:rPr>
              <a:t>obj</a:t>
            </a:r>
            <a:r>
              <a:rPr lang="ru-RU" alt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endParaRPr lang="en-US" altLang="ru-RU" sz="1800" dirty="0" smtClean="0">
              <a:solidFill>
                <a:schemeClr val="accent1"/>
              </a:solidFill>
            </a:endParaRPr>
          </a:p>
          <a:p>
            <a:pPr marL="0" indent="0">
              <a:lnSpc>
                <a:spcPct val="80000"/>
              </a:lnSpc>
              <a:spcBef>
                <a:spcPct val="50000"/>
              </a:spcBef>
              <a:buNone/>
            </a:pPr>
            <a:r>
              <a:rPr lang="ru-RU" altLang="ru-RU" sz="1800" dirty="0" err="1" smtClean="0"/>
              <a:t>Отримання</a:t>
            </a:r>
            <a:r>
              <a:rPr lang="ru-RU" altLang="ru-RU" sz="1800" dirty="0" smtClean="0"/>
              <a:t> </a:t>
            </a:r>
            <a:r>
              <a:rPr lang="ru-RU" altLang="ru-RU" sz="1800" dirty="0" err="1" smtClean="0"/>
              <a:t>хеш</a:t>
            </a:r>
            <a:r>
              <a:rPr lang="ru-RU" altLang="ru-RU" sz="1800" dirty="0" smtClean="0"/>
              <a:t>-коду </a:t>
            </a:r>
            <a:r>
              <a:rPr lang="ru-RU" altLang="ru-RU" sz="1800" dirty="0" err="1" smtClean="0"/>
              <a:t>об'єкта</a:t>
            </a:r>
            <a:r>
              <a:rPr lang="ru-RU" altLang="ru-RU" sz="1800" dirty="0" smtClean="0"/>
              <a:t/>
            </a:r>
            <a:br>
              <a:rPr lang="ru-RU" altLang="ru-RU" sz="1800" dirty="0" smtClean="0"/>
            </a:br>
            <a:r>
              <a:rPr lang="ru-RU" altLang="ru-RU" sz="1800" b="1" dirty="0" err="1" smtClean="0">
                <a:solidFill>
                  <a:schemeClr val="accent1"/>
                </a:solidFill>
                <a:latin typeface="Courier New" pitchFamily="49" charset="0"/>
              </a:rPr>
              <a:t>int</a:t>
            </a:r>
            <a:r>
              <a:rPr lang="ru-RU" alt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altLang="ru-RU" sz="1800" b="1" dirty="0" err="1" smtClean="0">
                <a:solidFill>
                  <a:schemeClr val="accent1"/>
                </a:solidFill>
                <a:latin typeface="Courier New" pitchFamily="49" charset="0"/>
              </a:rPr>
              <a:t>hashCode</a:t>
            </a:r>
            <a:r>
              <a:rPr lang="ru-RU" alt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 ()</a:t>
            </a:r>
            <a:r>
              <a:rPr lang="ru-RU" altLang="ru-RU" sz="1800" dirty="0" smtClean="0">
                <a:solidFill>
                  <a:schemeClr val="accent1"/>
                </a:solidFill>
              </a:rPr>
              <a:t> </a:t>
            </a:r>
          </a:p>
          <a:p>
            <a:pPr marL="0" indent="0">
              <a:lnSpc>
                <a:spcPct val="80000"/>
              </a:lnSpc>
              <a:spcBef>
                <a:spcPct val="50000"/>
              </a:spcBef>
              <a:buNone/>
            </a:pPr>
            <a:r>
              <a:rPr lang="ru-RU" altLang="ru-RU" sz="1800" dirty="0" smtClean="0"/>
              <a:t>Метод </a:t>
            </a:r>
            <a:r>
              <a:rPr lang="ru-RU" altLang="ru-RU" sz="1800" dirty="0" err="1" smtClean="0"/>
              <a:t>завершення</a:t>
            </a:r>
            <a:r>
              <a:rPr lang="ru-RU" altLang="ru-RU" sz="1800" dirty="0" smtClean="0"/>
              <a:t> </a:t>
            </a:r>
            <a:r>
              <a:rPr lang="ru-RU" altLang="ru-RU" sz="1800" dirty="0" err="1" smtClean="0"/>
              <a:t>роботи</a:t>
            </a:r>
            <a:r>
              <a:rPr lang="ru-RU" altLang="ru-RU" sz="1800" dirty="0" smtClean="0"/>
              <a:t> з </a:t>
            </a:r>
            <a:r>
              <a:rPr lang="ru-RU" altLang="ru-RU" sz="1800" dirty="0" err="1" smtClean="0"/>
              <a:t>об'єктом</a:t>
            </a:r>
            <a:r>
              <a:rPr lang="ru-RU" altLang="ru-RU" sz="1800" dirty="0" smtClean="0"/>
              <a:t/>
            </a:r>
            <a:br>
              <a:rPr lang="ru-RU" altLang="ru-RU" sz="1800" dirty="0" smtClean="0"/>
            </a:br>
            <a:r>
              <a:rPr lang="en-US" alt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protected v</a:t>
            </a:r>
            <a:r>
              <a:rPr lang="ru-RU" altLang="ru-RU" sz="1800" b="1" dirty="0" err="1" smtClean="0">
                <a:solidFill>
                  <a:schemeClr val="accent1"/>
                </a:solidFill>
                <a:latin typeface="Courier New" pitchFamily="49" charset="0"/>
              </a:rPr>
              <a:t>oid</a:t>
            </a:r>
            <a:r>
              <a:rPr lang="ru-RU" alt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altLang="ru-RU" sz="1800" b="1" dirty="0" err="1" smtClean="0">
                <a:solidFill>
                  <a:schemeClr val="accent1"/>
                </a:solidFill>
                <a:latin typeface="Courier New" pitchFamily="49" charset="0"/>
              </a:rPr>
              <a:t>finalize</a:t>
            </a:r>
            <a:r>
              <a:rPr lang="ru-RU" alt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 ()</a:t>
            </a:r>
          </a:p>
          <a:p>
            <a:pPr marL="0" indent="0">
              <a:lnSpc>
                <a:spcPct val="80000"/>
              </a:lnSpc>
              <a:spcBef>
                <a:spcPct val="50000"/>
              </a:spcBef>
              <a:buNone/>
            </a:pPr>
            <a:r>
              <a:rPr lang="ru-RU" altLang="ru-RU" sz="1800" dirty="0" err="1" smtClean="0"/>
              <a:t>Методи</a:t>
            </a:r>
            <a:r>
              <a:rPr lang="ru-RU" altLang="ru-RU" sz="1800" dirty="0" smtClean="0"/>
              <a:t> </a:t>
            </a:r>
            <a:r>
              <a:rPr lang="ru-RU" altLang="ru-RU" sz="1800" dirty="0" err="1" smtClean="0"/>
              <a:t>обслуговування</a:t>
            </a:r>
            <a:r>
              <a:rPr lang="ru-RU" altLang="ru-RU" sz="1800" dirty="0" smtClean="0"/>
              <a:t> </a:t>
            </a:r>
            <a:r>
              <a:rPr lang="ru-RU" altLang="ru-RU" sz="1800" dirty="0" err="1" smtClean="0"/>
              <a:t>блокувань</a:t>
            </a:r>
            <a:r>
              <a:rPr lang="ru-RU" altLang="ru-RU" sz="1800" dirty="0" smtClean="0"/>
              <a:t> в </a:t>
            </a:r>
            <a:r>
              <a:rPr lang="ru-RU" altLang="ru-RU" sz="1800" dirty="0" err="1" smtClean="0"/>
              <a:t>багатопотокових</a:t>
            </a:r>
            <a:r>
              <a:rPr lang="ru-RU" altLang="ru-RU" sz="1800" dirty="0" smtClean="0"/>
              <a:t> </a:t>
            </a:r>
            <a:r>
              <a:rPr lang="ru-RU" altLang="ru-RU" sz="1800" dirty="0" err="1" smtClean="0"/>
              <a:t>застосуваннях</a:t>
            </a:r>
            <a:r>
              <a:rPr lang="en-US" altLang="ru-RU" sz="1800" dirty="0" smtClean="0"/>
              <a:t/>
            </a:r>
            <a:br>
              <a:rPr lang="en-US" altLang="ru-RU" sz="1800" dirty="0" smtClean="0"/>
            </a:br>
            <a:r>
              <a:rPr lang="en-US" alt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void wait (...), void notify (), void </a:t>
            </a:r>
            <a:r>
              <a:rPr lang="en-US" altLang="ru-RU" sz="1800" b="1" dirty="0" err="1" smtClean="0">
                <a:solidFill>
                  <a:schemeClr val="accent1"/>
                </a:solidFill>
                <a:latin typeface="Courier New" pitchFamily="49" charset="0"/>
              </a:rPr>
              <a:t>notifyAll</a:t>
            </a:r>
            <a:r>
              <a:rPr lang="en-US" alt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 ()</a:t>
            </a:r>
            <a:endParaRPr lang="ru-RU" altLang="ru-RU" sz="1800" dirty="0" smtClean="0">
              <a:solidFill>
                <a:schemeClr val="accent1"/>
              </a:solidFill>
            </a:endParaRPr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123" y="404665"/>
            <a:ext cx="8229600" cy="1944216"/>
          </a:xfrm>
        </p:spPr>
        <p:txBody>
          <a:bodyPr>
            <a:noAutofit/>
          </a:bodyPr>
          <a:lstStyle/>
          <a:p>
            <a:pPr algn="l" rtl="0" eaLnBrk="1" hangingPunct="1">
              <a:lnSpc>
                <a:spcPct val="90000"/>
              </a:lnSpc>
            </a:pPr>
            <a:r>
              <a:rPr lang="ru-RU" altLang="ru-RU" sz="2400" dirty="0" smtClean="0"/>
              <a:t>Є </a:t>
            </a:r>
            <a:r>
              <a:rPr lang="ru-RU" altLang="ru-RU" sz="2400" dirty="0" err="1" smtClean="0"/>
              <a:t>суперкласом</a:t>
            </a:r>
            <a:r>
              <a:rPr lang="ru-RU" altLang="ru-RU" sz="2400" dirty="0" smtClean="0"/>
              <a:t> для </a:t>
            </a:r>
            <a:r>
              <a:rPr lang="ru-RU" altLang="ru-RU" sz="2400" dirty="0" err="1" smtClean="0">
                <a:solidFill>
                  <a:schemeClr val="accent1"/>
                </a:solidFill>
              </a:rPr>
              <a:t>всіх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класів</a:t>
            </a:r>
            <a:r>
              <a:rPr lang="ru-RU" altLang="ru-RU" sz="2400" dirty="0" smtClean="0"/>
              <a:t> (</a:t>
            </a:r>
            <a:r>
              <a:rPr lang="ru-RU" altLang="ru-RU" sz="2400" dirty="0" err="1" smtClean="0"/>
              <a:t>включаючи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масиви</a:t>
            </a:r>
            <a:r>
              <a:rPr lang="ru-RU" altLang="ru-RU" sz="2400" dirty="0" smtClean="0"/>
              <a:t>)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ru-RU" altLang="ru-RU" sz="2400" dirty="0" err="1" smtClean="0"/>
              <a:t>Змінна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цього</a:t>
            </a:r>
            <a:r>
              <a:rPr lang="ru-RU" altLang="ru-RU" sz="2400" dirty="0" smtClean="0"/>
              <a:t> типу </a:t>
            </a:r>
            <a:r>
              <a:rPr lang="ru-RU" altLang="ru-RU" sz="2400" dirty="0" err="1" smtClean="0"/>
              <a:t>може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посилатися</a:t>
            </a:r>
            <a:r>
              <a:rPr lang="ru-RU" altLang="ru-RU" sz="2400" dirty="0" smtClean="0"/>
              <a:t> на </a:t>
            </a:r>
            <a:r>
              <a:rPr lang="ru-RU" altLang="ru-RU" sz="2400" dirty="0" smtClean="0">
                <a:solidFill>
                  <a:schemeClr val="accent1"/>
                </a:solidFill>
              </a:rPr>
              <a:t>будь-</a:t>
            </a:r>
            <a:r>
              <a:rPr lang="ru-RU" altLang="ru-RU" sz="2400" dirty="0" err="1" smtClean="0">
                <a:solidFill>
                  <a:schemeClr val="accent1"/>
                </a:solidFill>
              </a:rPr>
              <a:t>який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об'єкт</a:t>
            </a:r>
            <a:r>
              <a:rPr lang="ru-RU" altLang="ru-RU" sz="2400" dirty="0" smtClean="0"/>
              <a:t> (але не на </a:t>
            </a:r>
            <a:r>
              <a:rPr lang="ru-RU" altLang="ru-RU" sz="2400" dirty="0" err="1" smtClean="0"/>
              <a:t>змінну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примітивного</a:t>
            </a:r>
            <a:r>
              <a:rPr lang="ru-RU" altLang="ru-RU" sz="2400" dirty="0" smtClean="0"/>
              <a:t> типу)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ru-RU" altLang="ru-RU" sz="2400" dirty="0" err="1" smtClean="0"/>
              <a:t>Його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методи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успадковуються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>
                <a:solidFill>
                  <a:schemeClr val="accent1"/>
                </a:solidFill>
              </a:rPr>
              <a:t>усіма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класами</a:t>
            </a:r>
            <a:endParaRPr lang="ru-RU" altLang="ru-RU" sz="2400" dirty="0" smtClean="0"/>
          </a:p>
          <a:p>
            <a:pPr algn="l" rtl="0" eaLnBrk="1" hangingPunct="1">
              <a:lnSpc>
                <a:spcPct val="90000"/>
              </a:lnSpc>
            </a:pPr>
            <a:r>
              <a:rPr lang="ru-RU" altLang="ru-RU" sz="2400" dirty="0" err="1" smtClean="0"/>
              <a:t>Реалізує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базові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операції</a:t>
            </a:r>
            <a:r>
              <a:rPr lang="ru-RU" altLang="ru-RU" sz="2400" dirty="0" smtClean="0"/>
              <a:t> з </a:t>
            </a:r>
            <a:r>
              <a:rPr lang="ru-RU" altLang="ru-RU" sz="2400" dirty="0" err="1" smtClean="0"/>
              <a:t>об'єктами</a:t>
            </a:r>
            <a:endParaRPr lang="ru-RU" altLang="ru-RU" sz="24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684843" y="0"/>
            <a:ext cx="1440160" cy="476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altLang="ru-RU" sz="2000" b="1" dirty="0" err="1" smtClean="0"/>
              <a:t>Клас</a:t>
            </a:r>
            <a:r>
              <a:rPr lang="ru-RU" altLang="ru-RU" sz="2000" b="1" dirty="0" smtClean="0"/>
              <a:t> </a:t>
            </a:r>
            <a:r>
              <a:rPr lang="en-US" altLang="ru-RU" sz="2000" b="1" dirty="0"/>
              <a:t>Object</a:t>
            </a:r>
            <a:endParaRPr lang="ru-RU" altLang="ru-RU" sz="2000" b="1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084168" y="3717032"/>
            <a:ext cx="8229600" cy="1143000"/>
          </a:xfrm>
        </p:spPr>
        <p:txBody>
          <a:bodyPr>
            <a:normAutofit/>
          </a:bodyPr>
          <a:lstStyle/>
          <a:p>
            <a:pPr algn="l" rtl="0" eaLnBrk="1" hangingPunct="1"/>
            <a:r>
              <a:rPr lang="ru-RU" altLang="ru-RU" sz="1800" dirty="0" err="1" smtClean="0">
                <a:solidFill>
                  <a:srgbClr val="FF0000"/>
                </a:solidFill>
              </a:rPr>
              <a:t>методи</a:t>
            </a:r>
            <a:r>
              <a:rPr lang="ru-RU" altLang="ru-RU" sz="1800" dirty="0" smtClean="0">
                <a:solidFill>
                  <a:srgbClr val="FF0000"/>
                </a:solidFill>
              </a:rPr>
              <a:t> </a:t>
            </a:r>
            <a:r>
              <a:rPr lang="ru-RU" altLang="ru-RU" sz="1800" dirty="0" err="1" smtClean="0">
                <a:solidFill>
                  <a:srgbClr val="FF0000"/>
                </a:solidFill>
              </a:rPr>
              <a:t>класу</a:t>
            </a:r>
            <a:r>
              <a:rPr lang="ru-RU" altLang="ru-RU" sz="1800" dirty="0" smtClean="0">
                <a:solidFill>
                  <a:srgbClr val="FF0000"/>
                </a:solidFill>
              </a:rPr>
              <a:t> </a:t>
            </a:r>
            <a:r>
              <a:rPr lang="en-US" altLang="ru-RU" sz="1800" dirty="0" smtClean="0">
                <a:solidFill>
                  <a:srgbClr val="FF0000"/>
                </a:solidFill>
              </a:rPr>
              <a:t>Object</a:t>
            </a:r>
            <a:endParaRPr lang="ru-RU" altLang="ru-RU" sz="1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68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6867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0"/>
            <a:ext cx="5040560" cy="1143000"/>
          </a:xfrm>
        </p:spPr>
        <p:txBody>
          <a:bodyPr/>
          <a:lstStyle/>
          <a:p>
            <a:pPr algn="l" rtl="0" eaLnBrk="1" hangingPunct="1"/>
            <a:r>
              <a:rPr lang="ru-RU" altLang="ru-RU" dirty="0" err="1"/>
              <a:t>К</a:t>
            </a:r>
            <a:r>
              <a:rPr lang="ru-RU" altLang="ru-RU" dirty="0" err="1" smtClean="0"/>
              <a:t>лонування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об'єктів</a:t>
            </a:r>
            <a:endParaRPr lang="ru-RU" altLang="ru-RU" dirty="0" smtClean="0"/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1196" y="1052736"/>
            <a:ext cx="8229600" cy="5472608"/>
          </a:xfrm>
        </p:spPr>
        <p:txBody>
          <a:bodyPr>
            <a:noAutofit/>
          </a:bodyPr>
          <a:lstStyle/>
          <a:p>
            <a:pPr algn="l" rtl="0" eaLnBrk="1" hangingPunct="1">
              <a:lnSpc>
                <a:spcPct val="90000"/>
              </a:lnSpc>
            </a:pPr>
            <a:r>
              <a:rPr lang="ru-RU" altLang="ru-RU" sz="2800" dirty="0" err="1" smtClean="0"/>
              <a:t>Вважається</a:t>
            </a:r>
            <a:r>
              <a:rPr lang="ru-RU" altLang="ru-RU" sz="2800" dirty="0" smtClean="0"/>
              <a:t>, </a:t>
            </a:r>
            <a:r>
              <a:rPr lang="ru-RU" altLang="ru-RU" sz="2800" dirty="0" err="1" smtClean="0"/>
              <a:t>що</a:t>
            </a:r>
            <a:r>
              <a:rPr lang="ru-RU" altLang="ru-RU" sz="2800" dirty="0" smtClean="0"/>
              <a:t> результатом </a:t>
            </a:r>
            <a:r>
              <a:rPr lang="ru-RU" altLang="ru-RU" sz="2800" dirty="0" err="1" smtClean="0"/>
              <a:t>клонування</a:t>
            </a:r>
            <a:r>
              <a:rPr lang="ru-RU" altLang="ru-RU" sz="2800" dirty="0" smtClean="0"/>
              <a:t> є </a:t>
            </a:r>
            <a:r>
              <a:rPr lang="ru-RU" altLang="ru-RU" sz="2800" dirty="0" err="1" smtClean="0"/>
              <a:t>копія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об'єкта</a:t>
            </a:r>
            <a:endParaRPr lang="en-US" altLang="ru-RU" sz="2800" dirty="0" smtClean="0"/>
          </a:p>
          <a:p>
            <a:pPr algn="l" rtl="0" eaLnBrk="1" hangingPunct="1">
              <a:lnSpc>
                <a:spcPct val="90000"/>
              </a:lnSpc>
            </a:pPr>
            <a:r>
              <a:rPr lang="ru-RU" altLang="ru-RU" sz="2800" dirty="0" err="1" smtClean="0"/>
              <a:t>Масиви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підтримують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операцію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клонування</a:t>
            </a:r>
            <a:endParaRPr lang="ru-RU" altLang="ru-RU" sz="2800" dirty="0" smtClean="0"/>
          </a:p>
          <a:p>
            <a:pPr algn="l" rtl="0" eaLnBrk="1" hangingPunct="1">
              <a:lnSpc>
                <a:spcPct val="90000"/>
              </a:lnSpc>
            </a:pPr>
            <a:endParaRPr lang="en-US" altLang="ru-RU" sz="2800" dirty="0" smtClean="0"/>
          </a:p>
          <a:p>
            <a:pPr algn="l" rtl="0" eaLnBrk="1" hangingPunct="1">
              <a:lnSpc>
                <a:spcPct val="90000"/>
              </a:lnSpc>
            </a:pPr>
            <a:endParaRPr lang="en-US" altLang="ru-RU" sz="2800" dirty="0" smtClean="0"/>
          </a:p>
          <a:p>
            <a:pPr algn="l" rtl="0" eaLnBrk="1" hangingPunct="1">
              <a:lnSpc>
                <a:spcPct val="90000"/>
              </a:lnSpc>
            </a:pPr>
            <a:r>
              <a:rPr lang="ru-RU" altLang="ru-RU" sz="2800" dirty="0" smtClean="0"/>
              <a:t>В </a:t>
            </a:r>
            <a:r>
              <a:rPr lang="ru-RU" altLang="ru-RU" sz="2800" dirty="0" err="1" smtClean="0"/>
              <a:t>класі</a:t>
            </a:r>
            <a:r>
              <a:rPr lang="ru-RU" altLang="ru-RU" sz="2800" dirty="0" smtClean="0"/>
              <a:t> </a:t>
            </a:r>
            <a:r>
              <a:rPr lang="en-US" alt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Object</a:t>
            </a:r>
            <a:r>
              <a:rPr lang="en-US" altLang="ru-RU" sz="2800" dirty="0" smtClean="0"/>
              <a:t> </a:t>
            </a:r>
            <a:r>
              <a:rPr lang="ru-RU" altLang="ru-RU" sz="2800" dirty="0" smtClean="0"/>
              <a:t>метод </a:t>
            </a:r>
            <a:r>
              <a:rPr lang="en-US" alt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clone()</a:t>
            </a:r>
            <a:r>
              <a:rPr lang="en-US" altLang="ru-RU" sz="2800" dirty="0" smtClean="0"/>
              <a:t> </a:t>
            </a:r>
            <a:r>
              <a:rPr lang="ru-RU" altLang="ru-RU" sz="2800" dirty="0" smtClean="0"/>
              <a:t>є </a:t>
            </a:r>
            <a:r>
              <a:rPr lang="ru-RU" altLang="ru-RU" sz="2800" dirty="0" err="1" smtClean="0"/>
              <a:t>захищеним</a:t>
            </a:r>
            <a:r>
              <a:rPr lang="ru-RU" altLang="ru-RU" sz="2800" dirty="0" smtClean="0"/>
              <a:t>;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ru-RU" altLang="ru-RU" sz="2800" dirty="0" smtClean="0"/>
              <a:t>Метод </a:t>
            </a:r>
            <a:r>
              <a:rPr lang="en-US" alt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clone()</a:t>
            </a:r>
            <a:r>
              <a:rPr lang="en-US" altLang="ru-RU" sz="2800" dirty="0" smtClean="0"/>
              <a:t> </a:t>
            </a:r>
            <a:r>
              <a:rPr lang="ru-RU" altLang="ru-RU" sz="2800" dirty="0" err="1" smtClean="0"/>
              <a:t>реалізується</a:t>
            </a:r>
            <a:r>
              <a:rPr lang="ru-RU" altLang="ru-RU" sz="2800" dirty="0" smtClean="0"/>
              <a:t> в конкретному </a:t>
            </a:r>
            <a:r>
              <a:rPr lang="ru-RU" altLang="ru-RU" sz="2800" dirty="0" err="1" smtClean="0"/>
              <a:t>класі</a:t>
            </a:r>
            <a:endParaRPr lang="ru-RU" altLang="ru-RU" sz="2800" dirty="0" smtClean="0"/>
          </a:p>
          <a:p>
            <a:pPr algn="l" rtl="0" eaLnBrk="1" hangingPunct="1">
              <a:lnSpc>
                <a:spcPct val="90000"/>
              </a:lnSpc>
            </a:pPr>
            <a:r>
              <a:rPr lang="ru-RU" altLang="ru-RU" sz="2800" dirty="0" err="1" smtClean="0"/>
              <a:t>Ніхто</a:t>
            </a:r>
            <a:r>
              <a:rPr lang="ru-RU" altLang="ru-RU" sz="2800" dirty="0" smtClean="0"/>
              <a:t> не </a:t>
            </a:r>
            <a:r>
              <a:rPr lang="ru-RU" altLang="ru-RU" sz="2800" dirty="0" err="1" smtClean="0"/>
              <a:t>гарантує</a:t>
            </a:r>
            <a:r>
              <a:rPr lang="ru-RU" altLang="ru-RU" sz="2800" dirty="0" smtClean="0"/>
              <a:t> того, </a:t>
            </a:r>
            <a:r>
              <a:rPr lang="ru-RU" altLang="ru-RU" sz="2800" dirty="0" err="1" smtClean="0"/>
              <a:t>що</a:t>
            </a:r>
            <a:r>
              <a:rPr lang="ru-RU" altLang="ru-RU" sz="2800" dirty="0" smtClean="0"/>
              <a:t> результатом </a:t>
            </a:r>
            <a:r>
              <a:rPr lang="ru-RU" altLang="ru-RU" sz="2800" dirty="0" err="1" smtClean="0"/>
              <a:t>його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виконання</a:t>
            </a:r>
            <a:r>
              <a:rPr lang="ru-RU" altLang="ru-RU" sz="2800" dirty="0" smtClean="0"/>
              <a:t> буде </a:t>
            </a:r>
            <a:r>
              <a:rPr lang="ru-RU" altLang="ru-RU" sz="2800" dirty="0" err="1" smtClean="0"/>
              <a:t>копія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об'єкта</a:t>
            </a:r>
            <a:r>
              <a:rPr lang="ru-RU" altLang="ru-RU" sz="2800" dirty="0" smtClean="0"/>
              <a:t>, і </a:t>
            </a:r>
            <a:r>
              <a:rPr lang="ru-RU" altLang="ru-RU" sz="2800" dirty="0" err="1" smtClean="0"/>
              <a:t>навіть</a:t>
            </a:r>
            <a:r>
              <a:rPr lang="ru-RU" altLang="ru-RU" sz="2800" dirty="0" smtClean="0"/>
              <a:t> того, </a:t>
            </a:r>
            <a:r>
              <a:rPr lang="ru-RU" altLang="ru-RU" sz="2800" dirty="0" err="1" smtClean="0"/>
              <a:t>що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новий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об'єкт</a:t>
            </a:r>
            <a:r>
              <a:rPr lang="ru-RU" altLang="ru-RU" sz="2800" dirty="0" smtClean="0"/>
              <a:t> буде того ж </a:t>
            </a:r>
            <a:r>
              <a:rPr lang="ru-RU" altLang="ru-RU" sz="2800" dirty="0" err="1" smtClean="0"/>
              <a:t>класу</a:t>
            </a:r>
            <a:endParaRPr lang="ru-RU" altLang="ru-RU" sz="2800" dirty="0" smtClean="0"/>
          </a:p>
          <a:p>
            <a:pPr algn="l" rtl="0" eaLnBrk="1" hangingPunct="1">
              <a:lnSpc>
                <a:spcPct val="90000"/>
              </a:lnSpc>
            </a:pPr>
            <a:r>
              <a:rPr lang="ru-RU" altLang="ru-RU" sz="2800" dirty="0" err="1" smtClean="0"/>
              <a:t>Однак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існує</a:t>
            </a:r>
            <a:r>
              <a:rPr lang="ru-RU" altLang="ru-RU" sz="2800" dirty="0" smtClean="0"/>
              <a:t> ряд </a:t>
            </a:r>
            <a:r>
              <a:rPr lang="ru-RU" altLang="ru-RU" sz="2800" dirty="0" err="1" smtClean="0"/>
              <a:t>угод</a:t>
            </a:r>
            <a:r>
              <a:rPr lang="ru-RU" altLang="ru-RU" sz="2800" dirty="0" smtClean="0"/>
              <a:t>, </a:t>
            </a:r>
            <a:r>
              <a:rPr lang="ru-RU" altLang="ru-RU" sz="2800" dirty="0" err="1" smtClean="0"/>
              <a:t>що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регламентують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реалізацію</a:t>
            </a:r>
            <a:r>
              <a:rPr lang="ru-RU" altLang="ru-RU" sz="2800" dirty="0" smtClean="0"/>
              <a:t> методу </a:t>
            </a:r>
            <a:r>
              <a:rPr lang="en-US" alt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clone()</a:t>
            </a:r>
            <a:endParaRPr lang="ru-RU" altLang="ru-RU" sz="2800" dirty="0" smtClean="0">
              <a:solidFill>
                <a:schemeClr val="accent1"/>
              </a:solidFill>
            </a:endParaRPr>
          </a:p>
        </p:txBody>
      </p:sp>
      <p:sp>
        <p:nvSpPr>
          <p:cNvPr id="670724" name="Text Box 4"/>
          <p:cNvSpPr txBox="1">
            <a:spLocks noChangeArrowheads="1"/>
          </p:cNvSpPr>
          <p:nvPr/>
        </p:nvSpPr>
        <p:spPr bwMode="auto">
          <a:xfrm>
            <a:off x="611560" y="2708920"/>
            <a:ext cx="7848872" cy="371513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 eaLnBrk="1" hangingPunct="1"/>
            <a:r>
              <a:rPr kumimoji="1" lang="en-US" altLang="ru-RU" b="1">
                <a:latin typeface="Courier New" pitchFamily="49" charset="0"/>
              </a:rPr>
              <a:t>int [] arrayCopy = (int []) array.clone ();</a:t>
            </a:r>
            <a:endParaRPr kumimoji="1" lang="ru-RU" altLang="ru-RU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18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7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7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7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7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7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23" grpId="0" build="p"/>
      <p:bldP spid="6707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-243408"/>
            <a:ext cx="8229600" cy="1143000"/>
          </a:xfrm>
        </p:spPr>
        <p:txBody>
          <a:bodyPr>
            <a:normAutofit/>
          </a:bodyPr>
          <a:lstStyle/>
          <a:p>
            <a:pPr algn="l" rtl="0" eaLnBrk="1" hangingPunct="1"/>
            <a:r>
              <a:rPr lang="ru-RU" altLang="ru-RU" sz="4000" dirty="0" err="1" smtClean="0"/>
              <a:t>Просте</a:t>
            </a:r>
            <a:r>
              <a:rPr lang="ru-RU" altLang="ru-RU" sz="4000" dirty="0" smtClean="0"/>
              <a:t> </a:t>
            </a:r>
            <a:r>
              <a:rPr lang="ru-RU" altLang="ru-RU" sz="4000" dirty="0" err="1" smtClean="0"/>
              <a:t>клонування</a:t>
            </a:r>
            <a:r>
              <a:rPr lang="ru-RU" altLang="ru-RU" sz="4000" dirty="0" smtClean="0"/>
              <a:t> </a:t>
            </a:r>
            <a:r>
              <a:rPr lang="ru-RU" altLang="ru-RU" sz="4000" dirty="0" err="1" smtClean="0"/>
              <a:t>об'єктів</a:t>
            </a:r>
            <a:r>
              <a:rPr lang="ru-RU" altLang="ru-RU" sz="4000" dirty="0" smtClean="0"/>
              <a:t>, ряд </a:t>
            </a:r>
            <a:r>
              <a:rPr lang="ru-RU" altLang="ru-RU" sz="4000" dirty="0" err="1" smtClean="0"/>
              <a:t>угод</a:t>
            </a:r>
            <a:endParaRPr lang="ru-RU" altLang="ru-RU" sz="4000" dirty="0" smtClean="0"/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720"/>
            <a:ext cx="8281044" cy="2880320"/>
          </a:xfrm>
        </p:spPr>
        <p:txBody>
          <a:bodyPr>
            <a:noAutofit/>
          </a:bodyPr>
          <a:lstStyle/>
          <a:p>
            <a:pPr algn="l" rtl="0" eaLnBrk="1" hangingPunct="1">
              <a:lnSpc>
                <a:spcPct val="80000"/>
              </a:lnSpc>
            </a:pPr>
            <a:r>
              <a:rPr lang="ru-RU" altLang="ru-RU" sz="2800" dirty="0" err="1" smtClean="0"/>
              <a:t>Клас</a:t>
            </a:r>
            <a:r>
              <a:rPr lang="ru-RU" altLang="ru-RU" sz="2800" dirty="0" smtClean="0"/>
              <a:t> повинен </a:t>
            </a:r>
            <a:r>
              <a:rPr lang="ru-RU" altLang="ru-RU" sz="2800" dirty="0" err="1" smtClean="0"/>
              <a:t>перевизначати</a:t>
            </a:r>
            <a:r>
              <a:rPr lang="ru-RU" altLang="ru-RU" sz="2800" dirty="0" smtClean="0"/>
              <a:t> метод </a:t>
            </a:r>
            <a:r>
              <a:rPr lang="en-US" alt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clone()</a:t>
            </a:r>
          </a:p>
          <a:p>
            <a:pPr algn="l" rtl="0" eaLnBrk="1" hangingPunct="1">
              <a:lnSpc>
                <a:spcPct val="80000"/>
              </a:lnSpc>
            </a:pPr>
            <a:r>
              <a:rPr lang="ru-RU" altLang="ru-RU" sz="2800" dirty="0" err="1" smtClean="0"/>
              <a:t>Клас</a:t>
            </a:r>
            <a:r>
              <a:rPr lang="ru-RU" altLang="ru-RU" sz="2800" dirty="0" smtClean="0"/>
              <a:t> повинен </a:t>
            </a:r>
            <a:r>
              <a:rPr lang="ru-RU" altLang="ru-RU" sz="2800" dirty="0" err="1" smtClean="0"/>
              <a:t>реалізовувати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інтерфейс</a:t>
            </a:r>
            <a:r>
              <a:rPr lang="ru-RU" altLang="ru-RU" sz="2800" dirty="0" smtClean="0"/>
              <a:t>-маркер </a:t>
            </a:r>
            <a:r>
              <a:rPr lang="en-US" altLang="ru-RU" sz="2800" b="1" dirty="0" err="1" smtClean="0">
                <a:solidFill>
                  <a:schemeClr val="accent1"/>
                </a:solidFill>
                <a:latin typeface="Courier New" pitchFamily="49" charset="0"/>
              </a:rPr>
              <a:t>Cloneable</a:t>
            </a:r>
            <a:endParaRPr lang="en-US" altLang="ru-RU" sz="28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algn="l" rtl="0" eaLnBrk="1" hangingPunct="1">
              <a:lnSpc>
                <a:spcPct val="80000"/>
              </a:lnSpc>
            </a:pPr>
            <a:r>
              <a:rPr lang="ru-RU" altLang="ru-RU" sz="2800" dirty="0" smtClean="0"/>
              <a:t>Результат </a:t>
            </a:r>
            <a:r>
              <a:rPr lang="ru-RU" altLang="ru-RU" sz="2800" dirty="0" err="1" smtClean="0"/>
              <a:t>клонування</a:t>
            </a:r>
            <a:r>
              <a:rPr lang="ru-RU" altLang="ru-RU" sz="2800" dirty="0" smtClean="0"/>
              <a:t> повинен бути </a:t>
            </a:r>
            <a:r>
              <a:rPr lang="ru-RU" altLang="ru-RU" sz="2800" dirty="0" err="1" smtClean="0"/>
              <a:t>отриманий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викликом</a:t>
            </a:r>
            <a:r>
              <a:rPr lang="ru-RU" altLang="ru-RU" sz="2800" dirty="0" smtClean="0"/>
              <a:t> </a:t>
            </a:r>
            <a:r>
              <a:rPr lang="en-US" altLang="ru-RU" sz="2800" b="1" dirty="0" err="1" smtClean="0">
                <a:solidFill>
                  <a:schemeClr val="accent1"/>
                </a:solidFill>
                <a:latin typeface="Courier New" pitchFamily="49" charset="0"/>
              </a:rPr>
              <a:t>super.clone</a:t>
            </a:r>
            <a:r>
              <a:rPr lang="en-US" alt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()</a:t>
            </a:r>
            <a:endParaRPr lang="ru-RU" altLang="ru-RU" sz="28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algn="l" rtl="0" eaLnBrk="1" hangingPunct="1">
              <a:lnSpc>
                <a:spcPct val="80000"/>
              </a:lnSpc>
            </a:pPr>
            <a:r>
              <a:rPr lang="ru-RU" altLang="ru-RU" sz="2800" dirty="0" smtClean="0"/>
              <a:t>Результатом </a:t>
            </a:r>
            <a:r>
              <a:rPr lang="ru-RU" altLang="ru-RU" sz="2800" dirty="0" err="1" smtClean="0"/>
              <a:t>роботи</a:t>
            </a:r>
            <a:r>
              <a:rPr lang="ru-RU" altLang="ru-RU" sz="2800" dirty="0" smtClean="0"/>
              <a:t> методу </a:t>
            </a:r>
            <a:r>
              <a:rPr lang="en-US" alt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clone()</a:t>
            </a:r>
            <a:r>
              <a:rPr lang="en-US" altLang="ru-RU" sz="2800" dirty="0" smtClean="0"/>
              <a:t> </a:t>
            </a:r>
            <a:r>
              <a:rPr lang="ru-RU" altLang="ru-RU" sz="2800" dirty="0" smtClean="0"/>
              <a:t>повинна бути </a:t>
            </a:r>
            <a:r>
              <a:rPr lang="ru-RU" altLang="ru-RU" sz="2800" dirty="0" smtClean="0">
                <a:solidFill>
                  <a:schemeClr val="accent1"/>
                </a:solidFill>
              </a:rPr>
              <a:t>точна </a:t>
            </a:r>
            <a:r>
              <a:rPr lang="ru-RU" altLang="ru-RU" sz="2800" dirty="0" err="1" smtClean="0">
                <a:solidFill>
                  <a:schemeClr val="accent1"/>
                </a:solidFill>
              </a:rPr>
              <a:t>копія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об'єкта</a:t>
            </a:r>
            <a:endParaRPr lang="ru-RU" altLang="ru-RU" sz="2800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9388" y="4100513"/>
            <a:ext cx="8785225" cy="2065337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en-US" altLang="ru-RU" b="1" dirty="0">
                <a:latin typeface="Courier New" pitchFamily="49" charset="0"/>
              </a:rPr>
              <a:t>public Object clone() {</a:t>
            </a:r>
          </a:p>
          <a:p>
            <a:pPr eaLnBrk="1" hangingPunct="1"/>
            <a:r>
              <a:rPr kumimoji="1" lang="en-US" altLang="ru-RU" b="1" dirty="0">
                <a:latin typeface="Courier New" pitchFamily="49" charset="0"/>
              </a:rPr>
              <a:t>    Object result = null;</a:t>
            </a:r>
          </a:p>
          <a:p>
            <a:pPr eaLnBrk="1" hangingPunct="1"/>
            <a:r>
              <a:rPr kumimoji="1" lang="en-US" altLang="ru-RU" b="1" dirty="0">
                <a:latin typeface="Courier New" pitchFamily="49" charset="0"/>
              </a:rPr>
              <a:t>    try {</a:t>
            </a:r>
          </a:p>
          <a:p>
            <a:pPr eaLnBrk="1" hangingPunct="1"/>
            <a:r>
              <a:rPr kumimoji="1" lang="en-US" altLang="ru-RU" b="1" dirty="0">
                <a:latin typeface="Courier New" pitchFamily="49" charset="0"/>
              </a:rPr>
              <a:t>        result = (</a:t>
            </a:r>
            <a:r>
              <a:rPr kumimoji="1" lang="en-US" altLang="ru-RU" b="1" dirty="0" err="1">
                <a:latin typeface="Courier New" pitchFamily="49" charset="0"/>
              </a:rPr>
              <a:t>ThisCurrentType</a:t>
            </a:r>
            <a:r>
              <a:rPr kumimoji="1" lang="en-US" altLang="ru-RU" b="1" dirty="0">
                <a:latin typeface="Courier New" pitchFamily="49" charset="0"/>
              </a:rPr>
              <a:t>) </a:t>
            </a:r>
            <a:r>
              <a:rPr kumimoji="1" lang="en-US" altLang="ru-RU" b="1" dirty="0" err="1">
                <a:latin typeface="Courier New" pitchFamily="49" charset="0"/>
              </a:rPr>
              <a:t>super.clone</a:t>
            </a:r>
            <a:r>
              <a:rPr kumimoji="1" lang="en-US" altLang="ru-RU" b="1" dirty="0">
                <a:latin typeface="Courier New" pitchFamily="49" charset="0"/>
              </a:rPr>
              <a:t>();</a:t>
            </a:r>
          </a:p>
          <a:p>
            <a:pPr eaLnBrk="1" hangingPunct="1"/>
            <a:r>
              <a:rPr kumimoji="1" lang="en-US" altLang="ru-RU" b="1" dirty="0">
                <a:latin typeface="Courier New" pitchFamily="49" charset="0"/>
              </a:rPr>
              <a:t>    } catch (</a:t>
            </a:r>
            <a:r>
              <a:rPr kumimoji="1" lang="en-US" altLang="ru-RU" b="1" dirty="0" err="1">
                <a:latin typeface="Courier New" pitchFamily="49" charset="0"/>
              </a:rPr>
              <a:t>CloneNotSupportedException</a:t>
            </a:r>
            <a:r>
              <a:rPr kumimoji="1" lang="en-US" altLang="ru-RU" b="1" dirty="0">
                <a:latin typeface="Courier New" pitchFamily="49" charset="0"/>
              </a:rPr>
              <a:t> ex) { }</a:t>
            </a:r>
          </a:p>
          <a:p>
            <a:pPr eaLnBrk="1" hangingPunct="1"/>
            <a:r>
              <a:rPr kumimoji="1" lang="en-US" altLang="ru-RU" b="1" dirty="0">
                <a:latin typeface="Courier New" pitchFamily="49" charset="0"/>
              </a:rPr>
              <a:t>    return result;</a:t>
            </a:r>
          </a:p>
          <a:p>
            <a:pPr eaLnBrk="1" hangingPunct="1"/>
            <a:r>
              <a:rPr kumimoji="1" lang="en-US" altLang="ru-RU" b="1" dirty="0">
                <a:latin typeface="Courier New" pitchFamily="49" charset="0"/>
              </a:rPr>
              <a:t>}</a:t>
            </a:r>
            <a:endParaRPr kumimoji="1" lang="ru-RU" altLang="ru-RU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98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7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7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47" grpId="0" build="p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238944" y="-171400"/>
            <a:ext cx="8229600" cy="1143000"/>
          </a:xfrm>
        </p:spPr>
        <p:txBody>
          <a:bodyPr/>
          <a:lstStyle/>
          <a:p>
            <a:pPr algn="l" rtl="0" eaLnBrk="1" hangingPunct="1"/>
            <a:r>
              <a:rPr lang="ru-RU" altLang="ru-RU" dirty="0" err="1"/>
              <a:t>О</a:t>
            </a:r>
            <a:r>
              <a:rPr lang="ru-RU" altLang="ru-RU" dirty="0" err="1" smtClean="0"/>
              <a:t>собливості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клонування</a:t>
            </a:r>
            <a:endParaRPr lang="ru-RU" alt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3500438"/>
            <a:ext cx="8780462" cy="2616200"/>
          </a:xfrm>
        </p:spPr>
        <p:txBody>
          <a:bodyPr>
            <a:normAutofit lnSpcReduction="10000"/>
          </a:bodyPr>
          <a:lstStyle/>
          <a:p>
            <a:pPr algn="l" rtl="0" eaLnBrk="1" hangingPunct="1"/>
            <a:r>
              <a:rPr lang="ru-RU" altLang="ru-RU" sz="2400" dirty="0" smtClean="0"/>
              <a:t>В </a:t>
            </a:r>
            <a:r>
              <a:rPr lang="ru-RU" altLang="ru-RU" sz="2400" dirty="0" err="1" smtClean="0"/>
              <a:t>результаті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клонування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було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скопійоване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посилання</a:t>
            </a:r>
            <a:r>
              <a:rPr lang="ru-RU" altLang="ru-RU" sz="2400" dirty="0" smtClean="0"/>
              <a:t> на </a:t>
            </a:r>
            <a:r>
              <a:rPr lang="ru-RU" altLang="ru-RU" sz="2400" dirty="0" err="1" smtClean="0"/>
              <a:t>об'єкт</a:t>
            </a:r>
            <a:r>
              <a:rPr lang="ru-RU" altLang="ru-RU" sz="2400" dirty="0" smtClean="0"/>
              <a:t> </a:t>
            </a:r>
            <a:r>
              <a:rPr lang="en-US" altLang="ru-RU" sz="2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ru-RU" sz="2400" dirty="0" smtClean="0"/>
              <a:t>, </a:t>
            </a:r>
            <a:r>
              <a:rPr lang="ru-RU" altLang="ru-RU" sz="2400" dirty="0" smtClean="0"/>
              <a:t>але не </a:t>
            </a:r>
            <a:r>
              <a:rPr lang="ru-RU" altLang="ru-RU" sz="2400" dirty="0" err="1" smtClean="0"/>
              <a:t>об'єкт</a:t>
            </a:r>
            <a:r>
              <a:rPr lang="ru-RU" altLang="ru-RU" sz="2400" dirty="0" smtClean="0"/>
              <a:t>, з </a:t>
            </a:r>
            <a:r>
              <a:rPr lang="ru-RU" altLang="ru-RU" sz="2400" dirty="0" err="1" smtClean="0"/>
              <a:t>яким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пов'язане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посилання</a:t>
            </a:r>
            <a:endParaRPr lang="ru-RU" altLang="ru-RU" sz="2400" dirty="0" smtClean="0"/>
          </a:p>
          <a:p>
            <a:pPr lvl="1" algn="l" rtl="0" eaLnBrk="1" hangingPunct="1"/>
            <a:endParaRPr lang="ru-RU" altLang="ru-RU" sz="2000" dirty="0" smtClean="0"/>
          </a:p>
          <a:p>
            <a:pPr algn="l" rtl="0" eaLnBrk="1" hangingPunct="1"/>
            <a:r>
              <a:rPr lang="ru-RU" altLang="ru-RU" sz="2400" dirty="0" smtClean="0"/>
              <a:t>При </a:t>
            </a:r>
            <a:r>
              <a:rPr lang="ru-RU" altLang="ru-RU" sz="2400" dirty="0" err="1" smtClean="0"/>
              <a:t>використанні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результатів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клонування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необхідно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явне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приведення</a:t>
            </a:r>
            <a:r>
              <a:rPr lang="ru-RU" altLang="ru-RU" sz="2400" dirty="0" smtClean="0"/>
              <a:t> типу</a:t>
            </a:r>
          </a:p>
          <a:p>
            <a:pPr lvl="1" algn="l" rtl="0" eaLnBrk="1" hangingPunct="1"/>
            <a:r>
              <a:rPr lang="ru-RU" altLang="ru-RU" sz="2000" dirty="0" err="1" smtClean="0"/>
              <a:t>Починаючи</a:t>
            </a:r>
            <a:r>
              <a:rPr lang="ru-RU" altLang="ru-RU" sz="2000" dirty="0" smtClean="0"/>
              <a:t> з </a:t>
            </a:r>
            <a:r>
              <a:rPr lang="en-US" altLang="ru-RU" sz="2000" dirty="0" smtClean="0"/>
              <a:t>Java5 </a:t>
            </a:r>
            <a:r>
              <a:rPr lang="ru-RU" altLang="ru-RU" sz="2000" dirty="0" smtClean="0"/>
              <a:t>для </a:t>
            </a:r>
            <a:r>
              <a:rPr lang="ru-RU" altLang="ru-RU" sz="2000" dirty="0" err="1" smtClean="0"/>
              <a:t>масивів</a:t>
            </a:r>
            <a:r>
              <a:rPr lang="ru-RU" altLang="ru-RU" sz="2000" dirty="0" smtClean="0"/>
              <a:t> </a:t>
            </a:r>
            <a:r>
              <a:rPr lang="ru-RU" altLang="ru-RU" sz="2000" dirty="0" err="1" smtClean="0"/>
              <a:t>можна</a:t>
            </a:r>
            <a:r>
              <a:rPr lang="ru-RU" altLang="ru-RU" sz="2000" dirty="0" smtClean="0"/>
              <a:t> не </a:t>
            </a:r>
            <a:r>
              <a:rPr lang="ru-RU" altLang="ru-RU" sz="2000" dirty="0" err="1" smtClean="0"/>
              <a:t>виконувати</a:t>
            </a:r>
            <a:r>
              <a:rPr lang="ru-RU" altLang="ru-RU" sz="2000" dirty="0" smtClean="0"/>
              <a:t> </a:t>
            </a:r>
            <a:r>
              <a:rPr lang="ru-RU" altLang="ru-RU" sz="2000" dirty="0" err="1" smtClean="0"/>
              <a:t>явне</a:t>
            </a:r>
            <a:r>
              <a:rPr lang="ru-RU" altLang="ru-RU" sz="2000" dirty="0" smtClean="0"/>
              <a:t> </a:t>
            </a:r>
            <a:r>
              <a:rPr lang="ru-RU" altLang="ru-RU" sz="2000" dirty="0" err="1" smtClean="0"/>
              <a:t>приведення</a:t>
            </a:r>
            <a:r>
              <a:rPr lang="ru-RU" altLang="ru-RU" sz="2000" dirty="0" smtClean="0"/>
              <a:t> типу, але </a:t>
            </a:r>
            <a:r>
              <a:rPr lang="ru-RU" altLang="ru-RU" sz="2000" dirty="0" err="1" smtClean="0"/>
              <a:t>тільки</a:t>
            </a:r>
            <a:r>
              <a:rPr lang="ru-RU" altLang="ru-RU" sz="2000" dirty="0" smtClean="0"/>
              <a:t> для </a:t>
            </a:r>
            <a:r>
              <a:rPr lang="ru-RU" altLang="ru-RU" sz="2000" dirty="0" err="1" smtClean="0"/>
              <a:t>масивів</a:t>
            </a:r>
            <a:endParaRPr lang="ru-RU" altLang="ru-RU" sz="2000" dirty="0" smtClean="0"/>
          </a:p>
          <a:p>
            <a:pPr lvl="1" algn="l" rtl="0" eaLnBrk="1" hangingPunct="1"/>
            <a:endParaRPr lang="ru-RU" altLang="ru-RU" sz="2000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388" y="1484784"/>
            <a:ext cx="8785225" cy="1633537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 eaLnBrk="1" hangingPunct="1"/>
            <a:r>
              <a:rPr kumimoji="1" lang="en-US" altLang="ru-RU" sz="2000" b="1" dirty="0" err="1">
                <a:latin typeface="Courier New" pitchFamily="49" charset="0"/>
              </a:rPr>
              <a:t>int</a:t>
            </a:r>
            <a:r>
              <a:rPr kumimoji="1" lang="en-US" altLang="ru-RU" sz="2000" b="1" dirty="0">
                <a:latin typeface="Courier New" pitchFamily="49" charset="0"/>
              </a:rPr>
              <a:t> [] [] a = {{1, 2, 3}, {4, 5,</a:t>
            </a:r>
            <a:r>
              <a:rPr kumimoji="1" lang="ru-RU" altLang="ru-RU" sz="2000" b="1" dirty="0">
                <a:latin typeface="Courier New" pitchFamily="49" charset="0"/>
              </a:rPr>
              <a:t> </a:t>
            </a:r>
            <a:r>
              <a:rPr kumimoji="1" lang="en-US" altLang="ru-RU" sz="2000" b="1" dirty="0">
                <a:latin typeface="Courier New" pitchFamily="49" charset="0"/>
              </a:rPr>
              <a:t>6}};</a:t>
            </a:r>
          </a:p>
          <a:p>
            <a:pPr algn="l" rtl="0" eaLnBrk="1" hangingPunct="1"/>
            <a:r>
              <a:rPr kumimoji="1" lang="en-US" altLang="ru-RU" sz="2000" b="1" dirty="0" err="1">
                <a:latin typeface="Courier New" pitchFamily="49" charset="0"/>
              </a:rPr>
              <a:t>int</a:t>
            </a:r>
            <a:r>
              <a:rPr kumimoji="1" lang="en-US" altLang="ru-RU" sz="2000" b="1" dirty="0">
                <a:latin typeface="Courier New" pitchFamily="49" charset="0"/>
              </a:rPr>
              <a:t> [] [] b = </a:t>
            </a:r>
            <a:r>
              <a:rPr kumimoji="1" lang="ru-RU" altLang="ru-RU" sz="2000" b="1" dirty="0">
                <a:latin typeface="Courier New" pitchFamily="49" charset="0"/>
              </a:rPr>
              <a:t>(</a:t>
            </a:r>
            <a:r>
              <a:rPr kumimoji="1" lang="en-US" altLang="ru-RU" sz="2000" b="1" dirty="0" err="1">
                <a:latin typeface="Courier New" pitchFamily="49" charset="0"/>
              </a:rPr>
              <a:t>int</a:t>
            </a:r>
            <a:r>
              <a:rPr kumimoji="1" lang="en-US" altLang="ru-RU" sz="2000" b="1" dirty="0">
                <a:latin typeface="Courier New" pitchFamily="49" charset="0"/>
              </a:rPr>
              <a:t> [] []) </a:t>
            </a:r>
            <a:r>
              <a:rPr kumimoji="1" lang="en-US" altLang="ru-RU" sz="2000" b="1" dirty="0" err="1">
                <a:latin typeface="Courier New" pitchFamily="49" charset="0"/>
              </a:rPr>
              <a:t>a.clone</a:t>
            </a:r>
            <a:r>
              <a:rPr kumimoji="1" lang="en-US" altLang="ru-RU" sz="2000" b="1" dirty="0">
                <a:latin typeface="Courier New" pitchFamily="49" charset="0"/>
              </a:rPr>
              <a:t> ();</a:t>
            </a:r>
          </a:p>
          <a:p>
            <a:pPr algn="l" rtl="0" eaLnBrk="1" hangingPunct="1"/>
            <a:r>
              <a:rPr kumimoji="1" lang="en-US" altLang="ru-RU" sz="2000" b="1" dirty="0" err="1">
                <a:latin typeface="Courier New" pitchFamily="49" charset="0"/>
              </a:rPr>
              <a:t>System.out.println</a:t>
            </a:r>
            <a:r>
              <a:rPr kumimoji="1" lang="en-US" altLang="ru-RU" sz="2000" b="1" dirty="0">
                <a:latin typeface="Courier New" pitchFamily="49" charset="0"/>
              </a:rPr>
              <a:t> (a [0] [0]);</a:t>
            </a:r>
          </a:p>
          <a:p>
            <a:pPr algn="l" rtl="0" eaLnBrk="1" hangingPunct="1"/>
            <a:r>
              <a:rPr kumimoji="1" lang="en-US" altLang="ru-RU" sz="2000" b="1" dirty="0">
                <a:latin typeface="Courier New" pitchFamily="49" charset="0"/>
              </a:rPr>
              <a:t>b [0] [0] = 9;</a:t>
            </a:r>
          </a:p>
          <a:p>
            <a:pPr algn="l" rtl="0" eaLnBrk="1" hangingPunct="1"/>
            <a:r>
              <a:rPr kumimoji="1" lang="en-US" altLang="ru-RU" sz="2000" b="1" dirty="0" err="1">
                <a:latin typeface="Courier New" pitchFamily="49" charset="0"/>
              </a:rPr>
              <a:t>System.out.println</a:t>
            </a:r>
            <a:r>
              <a:rPr kumimoji="1" lang="en-US" altLang="ru-RU" sz="2000" b="1" dirty="0">
                <a:latin typeface="Courier New" pitchFamily="49" charset="0"/>
              </a:rPr>
              <a:t> (a [0] [0]);</a:t>
            </a:r>
            <a:endParaRPr kumimoji="1" lang="ru-RU" altLang="ru-RU" sz="2000" b="1" dirty="0"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929563" y="2143323"/>
            <a:ext cx="642937" cy="709613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 eaLnBrk="1" hangingPunct="1"/>
            <a:r>
              <a:rPr kumimoji="1" lang="ru-RU" altLang="ru-RU" sz="2000" b="1">
                <a:latin typeface="Courier New" pitchFamily="49" charset="0"/>
              </a:rPr>
              <a:t> 1</a:t>
            </a:r>
          </a:p>
          <a:p>
            <a:pPr algn="l" rtl="0" eaLnBrk="1" hangingPunct="1"/>
            <a:r>
              <a:rPr kumimoji="1" lang="ru-RU" altLang="ru-RU" sz="2000" b="1">
                <a:latin typeface="Courier New" pitchFamily="49" charset="0"/>
              </a:rPr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373431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2876" y="1000108"/>
            <a:ext cx="9001156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 err="1" smtClean="0"/>
              <a:t>int</a:t>
            </a:r>
            <a:r>
              <a:rPr lang="en-US" b="1" dirty="0" smtClean="0"/>
              <a:t> length ()</a:t>
            </a:r>
            <a:r>
              <a:rPr lang="ru-RU" b="1" dirty="0" smtClean="0"/>
              <a:t> </a:t>
            </a:r>
            <a:r>
              <a:rPr lang="ru-RU" dirty="0" smtClean="0"/>
              <a:t>-</a:t>
            </a:r>
            <a:r>
              <a:rPr lang="ru-RU" b="1" dirty="0" smtClean="0"/>
              <a:t> </a:t>
            </a:r>
            <a:r>
              <a:rPr lang="ru-RU" dirty="0" smtClean="0"/>
              <a:t>довжина рядка </a:t>
            </a:r>
            <a:r>
              <a:rPr lang="en-US" dirty="0" smtClean="0"/>
              <a:t>(</a:t>
            </a:r>
            <a:r>
              <a:rPr lang="ru-RU" dirty="0" smtClean="0"/>
              <a:t>кількість символів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endParaRPr lang="en-US" dirty="0" smtClean="0"/>
          </a:p>
          <a:p>
            <a:pPr algn="l" rtl="0"/>
            <a:endParaRPr lang="ru-RU" sz="1000" dirty="0" smtClean="0"/>
          </a:p>
          <a:p>
            <a:pPr algn="l" rtl="0"/>
            <a:r>
              <a:rPr lang="en-US" b="1" dirty="0" err="1" smtClean="0"/>
              <a:t>toStrinq</a:t>
            </a:r>
            <a:r>
              <a:rPr lang="en-US" b="1" dirty="0" smtClean="0"/>
              <a:t> () </a:t>
            </a:r>
            <a:r>
              <a:rPr lang="ru-RU" b="1" dirty="0" smtClean="0"/>
              <a:t> </a:t>
            </a:r>
            <a:r>
              <a:rPr lang="ru-RU" dirty="0" smtClean="0"/>
              <a:t>-</a:t>
            </a:r>
            <a:r>
              <a:rPr lang="ru-RU" b="1" dirty="0" smtClean="0"/>
              <a:t> </a:t>
            </a:r>
            <a:r>
              <a:rPr lang="ru-RU" dirty="0" smtClean="0"/>
              <a:t>перетворення в рядок</a:t>
            </a:r>
            <a:endParaRPr lang="en-US" dirty="0" smtClean="0"/>
          </a:p>
          <a:p>
            <a:pPr algn="l" rtl="0"/>
            <a:endParaRPr lang="ru-RU" sz="1000" dirty="0" smtClean="0"/>
          </a:p>
          <a:p>
            <a:pPr algn="l" rtl="0"/>
            <a:r>
              <a:rPr lang="en-US" dirty="0" smtClean="0"/>
              <a:t>byte [</a:t>
            </a:r>
            <a:r>
              <a:rPr lang="ru-RU" dirty="0" smtClean="0"/>
              <a:t> </a:t>
            </a:r>
            <a:r>
              <a:rPr lang="en-US" dirty="0" smtClean="0"/>
              <a:t>] </a:t>
            </a:r>
            <a:r>
              <a:rPr lang="en-US" b="1" dirty="0" err="1" smtClean="0"/>
              <a:t>getBytes</a:t>
            </a:r>
            <a:r>
              <a:rPr lang="en-US" dirty="0" smtClean="0"/>
              <a:t> () </a:t>
            </a:r>
            <a:r>
              <a:rPr lang="ru-RU" dirty="0" smtClean="0"/>
              <a:t> - зберігає символи в масив байт</a:t>
            </a:r>
            <a:endParaRPr lang="en-US" dirty="0" smtClean="0"/>
          </a:p>
          <a:p>
            <a:pPr algn="l" rtl="0"/>
            <a:endParaRPr lang="en-US" sz="1000" dirty="0" smtClean="0"/>
          </a:p>
          <a:p>
            <a:pPr algn="l" rtl="0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err="1" smtClean="0"/>
              <a:t>indexOf</a:t>
            </a:r>
            <a:r>
              <a:rPr lang="en-US" dirty="0" smtClean="0"/>
              <a:t> (char </a:t>
            </a:r>
            <a:r>
              <a:rPr lang="en-US" dirty="0" err="1" smtClean="0"/>
              <a:t>ch</a:t>
            </a:r>
            <a:r>
              <a:rPr lang="en-US" dirty="0" smtClean="0"/>
              <a:t>) </a:t>
            </a:r>
            <a:r>
              <a:rPr lang="ru-RU" dirty="0" smtClean="0"/>
              <a:t> шукає перше входження символу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підряд</a:t>
            </a:r>
            <a:r>
              <a:rPr lang="uk-UA" dirty="0" err="1" smtClean="0"/>
              <a:t>ок</a:t>
            </a:r>
            <a:r>
              <a:rPr lang="ru-RU" dirty="0" smtClean="0"/>
              <a:t>. </a:t>
            </a:r>
            <a:endParaRPr lang="en-US" dirty="0" smtClean="0"/>
          </a:p>
          <a:p>
            <a:pPr algn="l" rtl="0"/>
            <a:endParaRPr lang="ru-RU" sz="1000" dirty="0" smtClean="0"/>
          </a:p>
          <a:p>
            <a:pPr algn="l" rtl="0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err="1" smtClean="0"/>
              <a:t>lastlndexOf</a:t>
            </a:r>
            <a:r>
              <a:rPr lang="en-US" dirty="0" smtClean="0"/>
              <a:t> (char </a:t>
            </a:r>
            <a:r>
              <a:rPr lang="en-US" dirty="0" err="1" smtClean="0"/>
              <a:t>ch</a:t>
            </a:r>
            <a:r>
              <a:rPr lang="en-US" dirty="0" smtClean="0"/>
              <a:t>) </a:t>
            </a:r>
            <a:r>
              <a:rPr lang="ru-RU" dirty="0" smtClean="0"/>
              <a:t>шукає останнє входження символу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підрядок</a:t>
            </a:r>
            <a:r>
              <a:rPr lang="ru-RU" dirty="0" smtClean="0"/>
              <a:t>. </a:t>
            </a:r>
            <a:endParaRPr lang="en-US" dirty="0" smtClean="0"/>
          </a:p>
          <a:p>
            <a:pPr algn="l" rtl="0"/>
            <a:endParaRPr lang="ru-RU" sz="1000" dirty="0" smtClean="0"/>
          </a:p>
          <a:p>
            <a:pPr algn="l" rtl="0"/>
            <a:r>
              <a:rPr lang="en-US" dirty="0" smtClean="0"/>
              <a:t>String </a:t>
            </a:r>
            <a:r>
              <a:rPr lang="en-US" b="1" dirty="0" smtClean="0"/>
              <a:t>substring 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startI</a:t>
            </a:r>
            <a:r>
              <a:rPr lang="ru-RU" dirty="0" err="1" smtClean="0"/>
              <a:t>п</a:t>
            </a:r>
            <a:r>
              <a:rPr lang="en-US" dirty="0" err="1" smtClean="0"/>
              <a:t>dex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e</a:t>
            </a:r>
            <a:r>
              <a:rPr lang="ru-RU" dirty="0" err="1" smtClean="0"/>
              <a:t>п</a:t>
            </a:r>
            <a:r>
              <a:rPr lang="en-US" dirty="0" err="1" smtClean="0"/>
              <a:t>dI</a:t>
            </a:r>
            <a:r>
              <a:rPr lang="ru-RU" dirty="0" err="1" smtClean="0"/>
              <a:t>п</a:t>
            </a:r>
            <a:r>
              <a:rPr lang="en-US" dirty="0" err="1" smtClean="0"/>
              <a:t>dex</a:t>
            </a:r>
            <a:r>
              <a:rPr lang="en-US" dirty="0" smtClean="0"/>
              <a:t>) </a:t>
            </a:r>
            <a:r>
              <a:rPr lang="ru-RU" dirty="0" smtClean="0"/>
              <a:t>витягти підрядок</a:t>
            </a:r>
            <a:endParaRPr lang="en-US" dirty="0" smtClean="0"/>
          </a:p>
          <a:p>
            <a:pPr algn="l" rtl="0"/>
            <a:endParaRPr lang="en-US" sz="1000" dirty="0" smtClean="0"/>
          </a:p>
          <a:p>
            <a:pPr algn="l" rtl="0"/>
            <a:r>
              <a:rPr lang="en-US" dirty="0" smtClean="0"/>
              <a:t>String </a:t>
            </a:r>
            <a:r>
              <a:rPr lang="ru-RU" dirty="0" smtClean="0"/>
              <a:t> </a:t>
            </a:r>
            <a:r>
              <a:rPr lang="en-US" b="1" dirty="0" smtClean="0"/>
              <a:t>trim ()</a:t>
            </a:r>
            <a:r>
              <a:rPr lang="en-US" dirty="0" smtClean="0"/>
              <a:t> </a:t>
            </a:r>
            <a:r>
              <a:rPr lang="ru-RU" dirty="0" smtClean="0"/>
              <a:t>- видаляє всі початкові і </a:t>
            </a:r>
            <a:r>
              <a:rPr lang="ru-RU" dirty="0" err="1" smtClean="0"/>
              <a:t>завершальні</a:t>
            </a:r>
            <a:r>
              <a:rPr lang="ru-RU" dirty="0" smtClean="0"/>
              <a:t> </a:t>
            </a:r>
            <a:r>
              <a:rPr lang="ru-RU" dirty="0" err="1" smtClean="0"/>
              <a:t>пробіли</a:t>
            </a:r>
            <a:endParaRPr lang="en-US" dirty="0" smtClean="0"/>
          </a:p>
          <a:p>
            <a:pPr algn="l" rtl="0"/>
            <a:endParaRPr lang="en-US" sz="1000" dirty="0" smtClean="0"/>
          </a:p>
          <a:p>
            <a:pPr algn="l" rtl="0"/>
            <a:r>
              <a:rPr lang="en-US" dirty="0" smtClean="0"/>
              <a:t>String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b="1" dirty="0" smtClean="0"/>
              <a:t>replace</a:t>
            </a:r>
            <a:r>
              <a:rPr lang="ru-RU" dirty="0" smtClean="0"/>
              <a:t> </a:t>
            </a:r>
            <a:r>
              <a:rPr lang="en-US" dirty="0" smtClean="0"/>
              <a:t>(char </a:t>
            </a:r>
            <a:r>
              <a:rPr lang="en-US" dirty="0" err="1" smtClean="0"/>
              <a:t>orig</a:t>
            </a:r>
            <a:r>
              <a:rPr lang="en-US" dirty="0" smtClean="0"/>
              <a:t>, char </a:t>
            </a:r>
            <a:r>
              <a:rPr lang="en-US" dirty="0" err="1" smtClean="0"/>
              <a:t>replac</a:t>
            </a:r>
            <a:r>
              <a:rPr lang="en-US" dirty="0" smtClean="0"/>
              <a:t>) </a:t>
            </a:r>
            <a:r>
              <a:rPr lang="ru-RU" dirty="0" smtClean="0"/>
              <a:t>- замінює всі входження одного символу іншим. </a:t>
            </a:r>
            <a:endParaRPr lang="en-US" dirty="0" smtClean="0"/>
          </a:p>
          <a:p>
            <a:pPr algn="l" rtl="0"/>
            <a:endParaRPr lang="en-US" sz="1000" dirty="0" smtClean="0"/>
          </a:p>
          <a:p>
            <a:pPr algn="l" rtl="0"/>
            <a:r>
              <a:rPr lang="en-US" dirty="0" smtClean="0"/>
              <a:t>String </a:t>
            </a:r>
            <a:r>
              <a:rPr lang="en-US" b="1" dirty="0" err="1" smtClean="0"/>
              <a:t>toLowerCase</a:t>
            </a:r>
            <a:r>
              <a:rPr lang="en-US" b="1" dirty="0" smtClean="0"/>
              <a:t>()</a:t>
            </a:r>
            <a:r>
              <a:rPr lang="en-US" dirty="0" smtClean="0"/>
              <a:t> </a:t>
            </a:r>
            <a:r>
              <a:rPr lang="ru-RU" dirty="0" smtClean="0"/>
              <a:t> - перетворює символи рядка з </a:t>
            </a:r>
            <a:r>
              <a:rPr lang="ru-RU" dirty="0" err="1" smtClean="0"/>
              <a:t>вepxнeгo</a:t>
            </a:r>
            <a:r>
              <a:rPr lang="ru-RU" dirty="0" smtClean="0"/>
              <a:t> регістра в нижній. </a:t>
            </a:r>
            <a:endParaRPr lang="en-US" dirty="0" smtClean="0"/>
          </a:p>
          <a:p>
            <a:pPr algn="l" rtl="0"/>
            <a:endParaRPr lang="en-US" sz="1000" dirty="0" smtClean="0"/>
          </a:p>
          <a:p>
            <a:pPr algn="l" rtl="0"/>
            <a:r>
              <a:rPr lang="en-US" dirty="0" smtClean="0"/>
              <a:t>String </a:t>
            </a:r>
            <a:r>
              <a:rPr lang="en-US" b="1" dirty="0" err="1" smtClean="0"/>
              <a:t>toUpperCase</a:t>
            </a:r>
            <a:r>
              <a:rPr lang="en-US" b="1" dirty="0" smtClean="0"/>
              <a:t>() </a:t>
            </a:r>
            <a:r>
              <a:rPr lang="ru-RU" dirty="0" smtClean="0"/>
              <a:t>- перетворює всі символи рядка з нижнього регістра в </a:t>
            </a:r>
            <a:r>
              <a:rPr lang="ru-RU" dirty="0" err="1" smtClean="0"/>
              <a:t>вepxній</a:t>
            </a:r>
            <a:r>
              <a:rPr lang="ru-RU" dirty="0" smtClean="0"/>
              <a:t>.</a:t>
            </a:r>
            <a:endParaRPr lang="en-US" dirty="0" smtClean="0"/>
          </a:p>
          <a:p>
            <a:pPr algn="l" rtl="0"/>
            <a:r>
              <a:rPr lang="ru-RU" sz="1000" dirty="0" smtClean="0"/>
              <a:t> </a:t>
            </a:r>
            <a:endParaRPr lang="en-US" sz="1000" dirty="0" smtClean="0"/>
          </a:p>
          <a:p>
            <a:pPr algn="l" rtl="0"/>
            <a:r>
              <a:rPr lang="en-US" dirty="0" smtClean="0"/>
              <a:t>String [] </a:t>
            </a:r>
            <a:r>
              <a:rPr lang="en-US" b="1" dirty="0" smtClean="0"/>
              <a:t>split</a:t>
            </a:r>
            <a:r>
              <a:rPr lang="en-US" dirty="0" smtClean="0"/>
              <a:t>(String </a:t>
            </a:r>
            <a:r>
              <a:rPr lang="en-US" dirty="0" err="1" smtClean="0"/>
              <a:t>regExp</a:t>
            </a:r>
            <a:r>
              <a:rPr lang="en-US" dirty="0" smtClean="0"/>
              <a:t>) </a:t>
            </a:r>
            <a:r>
              <a:rPr lang="ru-RU" dirty="0" smtClean="0"/>
              <a:t>- </a:t>
            </a:r>
            <a:r>
              <a:rPr lang="ru-RU" dirty="0" err="1" smtClean="0"/>
              <a:t>розбирає</a:t>
            </a:r>
            <a:r>
              <a:rPr lang="ru-RU" dirty="0" smtClean="0"/>
              <a:t> рядок,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викликається</a:t>
            </a:r>
            <a:r>
              <a:rPr lang="ru-RU" dirty="0" smtClean="0"/>
              <a:t> на частини і </a:t>
            </a:r>
            <a:r>
              <a:rPr lang="ru-RU" dirty="0" err="1" smtClean="0"/>
              <a:t>повертає</a:t>
            </a:r>
            <a:r>
              <a:rPr lang="ru-RU" dirty="0" smtClean="0"/>
              <a:t> </a:t>
            </a:r>
            <a:r>
              <a:rPr lang="ru-RU" dirty="0" err="1" smtClean="0"/>
              <a:t>мacси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містить результат. </a:t>
            </a:r>
            <a:endParaRPr lang="en-US" i="1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1928794" y="71414"/>
            <a:ext cx="59030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ru-RU" sz="2400" b="1" dirty="0" smtClean="0"/>
              <a:t> Обробка рядків</a:t>
            </a:r>
          </a:p>
          <a:p>
            <a:pPr algn="ctr" rtl="0"/>
            <a:r>
              <a:rPr lang="ru-RU" sz="2400" b="1" dirty="0" smtClean="0"/>
              <a:t>Деякі методи класу </a:t>
            </a:r>
            <a:r>
              <a:rPr lang="en-US" sz="2400" b="1" dirty="0" smtClean="0"/>
              <a:t>String</a:t>
            </a:r>
            <a:endParaRPr lang="ru-RU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4138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pPr algn="l" rtl="0" eaLnBrk="1" hangingPunct="1"/>
            <a:r>
              <a:rPr lang="ru-RU" altLang="ru-RU" sz="4000" dirty="0" err="1" smtClean="0"/>
              <a:t>Глибоке</a:t>
            </a:r>
            <a:r>
              <a:rPr lang="ru-RU" altLang="ru-RU" sz="4000" dirty="0" smtClean="0"/>
              <a:t> </a:t>
            </a:r>
            <a:r>
              <a:rPr lang="ru-RU" altLang="ru-RU" sz="4000" dirty="0" err="1" smtClean="0"/>
              <a:t>клонування</a:t>
            </a:r>
            <a:r>
              <a:rPr lang="ru-RU" altLang="ru-RU" sz="4000" dirty="0" smtClean="0"/>
              <a:t> </a:t>
            </a:r>
            <a:r>
              <a:rPr lang="ru-RU" altLang="ru-RU" sz="4000" dirty="0" err="1" smtClean="0"/>
              <a:t>об'єктів</a:t>
            </a:r>
            <a:endParaRPr lang="ru-RU" altLang="ru-RU" sz="4000" dirty="0" smtClean="0"/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68760"/>
            <a:ext cx="8780462" cy="2088803"/>
          </a:xfrm>
        </p:spPr>
        <p:txBody>
          <a:bodyPr>
            <a:normAutofit/>
          </a:bodyPr>
          <a:lstStyle/>
          <a:p>
            <a:pPr algn="l" rtl="0" eaLnBrk="1" hangingPunct="1">
              <a:lnSpc>
                <a:spcPct val="80000"/>
              </a:lnSpc>
            </a:pPr>
            <a:r>
              <a:rPr lang="ru-RU" altLang="ru-RU" sz="2800" dirty="0" smtClean="0"/>
              <a:t>Простого </a:t>
            </a:r>
            <a:r>
              <a:rPr lang="ru-RU" altLang="ru-RU" sz="2800" dirty="0" err="1" smtClean="0"/>
              <a:t>клонування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може</a:t>
            </a:r>
            <a:r>
              <a:rPr lang="ru-RU" altLang="ru-RU" sz="2800" dirty="0" smtClean="0"/>
              <a:t> бути </a:t>
            </a:r>
            <a:r>
              <a:rPr lang="ru-RU" altLang="ru-RU" sz="2800" dirty="0" err="1" smtClean="0"/>
              <a:t>недостатньо</a:t>
            </a:r>
            <a:r>
              <a:rPr lang="ru-RU" altLang="ru-RU" sz="2800" dirty="0" smtClean="0"/>
              <a:t>, </a:t>
            </a:r>
            <a:r>
              <a:rPr lang="ru-RU" altLang="ru-RU" sz="2800" dirty="0" err="1" smtClean="0"/>
              <a:t>якщо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об'єкт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містить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посилання</a:t>
            </a:r>
            <a:r>
              <a:rPr lang="ru-RU" altLang="ru-RU" sz="2800" dirty="0" smtClean="0"/>
              <a:t> на </a:t>
            </a:r>
            <a:r>
              <a:rPr lang="ru-RU" altLang="ru-RU" sz="2800" dirty="0" err="1" smtClean="0"/>
              <a:t>агреговані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об'єкти</a:t>
            </a:r>
            <a:endParaRPr lang="ru-RU" altLang="ru-RU" sz="2800" dirty="0" smtClean="0"/>
          </a:p>
          <a:p>
            <a:pPr lvl="4" algn="l" rtl="0" eaLnBrk="1" hangingPunct="1">
              <a:lnSpc>
                <a:spcPct val="80000"/>
              </a:lnSpc>
            </a:pPr>
            <a:endParaRPr lang="ru-RU" altLang="ru-RU" sz="2800" dirty="0" smtClean="0"/>
          </a:p>
          <a:p>
            <a:pPr algn="l" rtl="0" eaLnBrk="1" hangingPunct="1">
              <a:lnSpc>
                <a:spcPct val="80000"/>
              </a:lnSpc>
            </a:pPr>
            <a:r>
              <a:rPr lang="ru-RU" altLang="ru-RU" sz="2800" dirty="0" smtClean="0"/>
              <a:t>У </a:t>
            </a:r>
            <a:r>
              <a:rPr lang="ru-RU" altLang="ru-RU" sz="2800" dirty="0" err="1" smtClean="0"/>
              <a:t>цьому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випадку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після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процедури</a:t>
            </a:r>
            <a:r>
              <a:rPr lang="ru-RU" altLang="ru-RU" sz="2800" dirty="0" smtClean="0"/>
              <a:t> простого </a:t>
            </a:r>
            <a:r>
              <a:rPr lang="ru-RU" altLang="ru-RU" sz="2800" dirty="0" err="1" smtClean="0"/>
              <a:t>клонування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необхідно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створити</a:t>
            </a:r>
            <a:r>
              <a:rPr lang="ru-RU" altLang="ru-RU" sz="2800" dirty="0" smtClean="0"/>
              <a:t> і </a:t>
            </a:r>
            <a:r>
              <a:rPr lang="ru-RU" altLang="ru-RU" sz="2800" dirty="0" err="1" smtClean="0"/>
              <a:t>їх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копії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теж</a:t>
            </a:r>
            <a:endParaRPr lang="ru-RU" altLang="ru-RU" sz="2800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9388" y="3500438"/>
            <a:ext cx="8785225" cy="2614612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en-US" altLang="ru-RU" b="1">
                <a:latin typeface="Courier New" pitchFamily="49" charset="0"/>
              </a:rPr>
              <a:t>public Object clone() {</a:t>
            </a:r>
          </a:p>
          <a:p>
            <a:pPr eaLnBrk="1" hangingPunct="1"/>
            <a:r>
              <a:rPr kumimoji="1" lang="ru-RU" altLang="ru-RU" b="1">
                <a:latin typeface="Courier New" pitchFamily="49" charset="0"/>
              </a:rPr>
              <a:t>  </a:t>
            </a:r>
            <a:r>
              <a:rPr kumimoji="1" lang="en-US" altLang="ru-RU" b="1">
                <a:latin typeface="Courier New" pitchFamily="49" charset="0"/>
              </a:rPr>
              <a:t>Object result = null;</a:t>
            </a: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try {</a:t>
            </a: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  result = (...) super.clone();</a:t>
            </a:r>
            <a:endParaRPr kumimoji="1" lang="ru-RU" altLang="ru-RU" b="1">
              <a:latin typeface="Courier New" pitchFamily="49" charset="0"/>
            </a:endParaRPr>
          </a:p>
          <a:p>
            <a:pPr eaLnBrk="1" hangingPunct="1"/>
            <a:r>
              <a:rPr kumimoji="1" lang="ru-RU" altLang="ru-RU" b="1">
                <a:latin typeface="Courier New" pitchFamily="49" charset="0"/>
              </a:rPr>
              <a:t>    </a:t>
            </a:r>
            <a:r>
              <a:rPr kumimoji="1" lang="en-US" altLang="ru-RU" b="1">
                <a:latin typeface="Courier New" pitchFamily="49" charset="0"/>
              </a:rPr>
              <a:t>result.a = (...) a.clone();</a:t>
            </a: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  ...</a:t>
            </a: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} catch (CloneNotSupportedException ex) { }</a:t>
            </a: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return result;</a:t>
            </a: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}</a:t>
            </a:r>
            <a:endParaRPr kumimoji="1" lang="ru-RU" altLang="ru-RU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04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71" grpId="0" build="p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-99392"/>
            <a:ext cx="4320480" cy="1143000"/>
          </a:xfrm>
        </p:spPr>
        <p:txBody>
          <a:bodyPr/>
          <a:lstStyle/>
          <a:p>
            <a:pPr algn="l" rtl="0" eaLnBrk="1" hangingPunct="1"/>
            <a:r>
              <a:rPr lang="ru-RU" altLang="ru-RU" dirty="0" err="1"/>
              <a:t>Р</a:t>
            </a:r>
            <a:r>
              <a:rPr lang="ru-RU" altLang="ru-RU" dirty="0" err="1" smtClean="0"/>
              <a:t>івність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об'єктів</a:t>
            </a:r>
            <a:endParaRPr lang="ru-RU" altLang="ru-RU" dirty="0" smtClean="0"/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</p:spPr>
        <p:txBody>
          <a:bodyPr anchor="ctr">
            <a:noAutofit/>
          </a:bodyPr>
          <a:lstStyle/>
          <a:p>
            <a:pPr algn="l" rtl="0" eaLnBrk="1" hangingPunct="1">
              <a:lnSpc>
                <a:spcPct val="80000"/>
              </a:lnSpc>
            </a:pPr>
            <a:r>
              <a:rPr lang="ru-RU" altLang="ru-RU" sz="2800" dirty="0" smtClean="0"/>
              <a:t>Простого </a:t>
            </a:r>
            <a:r>
              <a:rPr lang="ru-RU" altLang="ru-RU" sz="2800" dirty="0" err="1" smtClean="0"/>
              <a:t>порівняння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посилань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недостатньо</a:t>
            </a:r>
            <a:r>
              <a:rPr lang="ru-RU" altLang="ru-RU" sz="2800" dirty="0" smtClean="0"/>
              <a:t> для </a:t>
            </a:r>
            <a:r>
              <a:rPr lang="ru-RU" altLang="ru-RU" sz="2800" dirty="0" err="1" smtClean="0"/>
              <a:t>порівняння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вмісту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об'єктів</a:t>
            </a:r>
            <a:endParaRPr lang="ru-RU" altLang="ru-RU" sz="2800" dirty="0" smtClean="0"/>
          </a:p>
          <a:p>
            <a:pPr lvl="4" algn="l" rtl="0" eaLnBrk="1" hangingPunct="1">
              <a:lnSpc>
                <a:spcPct val="80000"/>
              </a:lnSpc>
            </a:pPr>
            <a:endParaRPr lang="ru-RU" altLang="ru-RU" sz="2800" dirty="0" smtClean="0"/>
          </a:p>
          <a:p>
            <a:pPr algn="l" rtl="0" eaLnBrk="1" hangingPunct="1">
              <a:lnSpc>
                <a:spcPct val="80000"/>
              </a:lnSpc>
            </a:pPr>
            <a:r>
              <a:rPr lang="ru-RU" altLang="ru-RU" sz="2800" dirty="0" smtClean="0"/>
              <a:t>Для </a:t>
            </a:r>
            <a:r>
              <a:rPr lang="ru-RU" altLang="ru-RU" sz="2800" dirty="0" err="1" smtClean="0"/>
              <a:t>порівняння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об'єктів</a:t>
            </a:r>
            <a:r>
              <a:rPr lang="ru-RU" altLang="ru-RU" sz="2800" dirty="0" smtClean="0"/>
              <a:t> по </a:t>
            </a:r>
            <a:r>
              <a:rPr lang="ru-RU" altLang="ru-RU" sz="2800" dirty="0" err="1" smtClean="0"/>
              <a:t>їх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вмісту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застосовується</a:t>
            </a:r>
            <a:r>
              <a:rPr lang="ru-RU" altLang="ru-RU" sz="2800" dirty="0" smtClean="0"/>
              <a:t> метод </a:t>
            </a:r>
            <a:r>
              <a:rPr lang="en-US" alt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equals (Object </a:t>
            </a:r>
            <a:r>
              <a:rPr lang="en-US" altLang="ru-RU" sz="2800" b="1" dirty="0" err="1" smtClean="0">
                <a:solidFill>
                  <a:schemeClr val="accent1"/>
                </a:solidFill>
                <a:latin typeface="Courier New" pitchFamily="49" charset="0"/>
              </a:rPr>
              <a:t>obj</a:t>
            </a:r>
            <a:r>
              <a:rPr lang="en-US" alt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</a:p>
          <a:p>
            <a:pPr lvl="4" algn="l" rtl="0" eaLnBrk="1" hangingPunct="1">
              <a:lnSpc>
                <a:spcPct val="80000"/>
              </a:lnSpc>
            </a:pPr>
            <a:endParaRPr lang="ru-RU" altLang="ru-RU" sz="2800" dirty="0" smtClean="0"/>
          </a:p>
          <a:p>
            <a:pPr algn="l" rtl="0" eaLnBrk="1" hangingPunct="1">
              <a:lnSpc>
                <a:spcPct val="80000"/>
              </a:lnSpc>
            </a:pPr>
            <a:r>
              <a:rPr lang="ru-RU" altLang="ru-RU" sz="2800" dirty="0" smtClean="0"/>
              <a:t>В </a:t>
            </a:r>
            <a:r>
              <a:rPr lang="ru-RU" altLang="ru-RU" sz="2800" dirty="0" err="1" smtClean="0"/>
              <a:t>класі</a:t>
            </a:r>
            <a:r>
              <a:rPr lang="ru-RU" altLang="ru-RU" sz="2800" dirty="0" smtClean="0"/>
              <a:t> </a:t>
            </a:r>
            <a:r>
              <a:rPr lang="en-US" alt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Object</a:t>
            </a:r>
            <a:r>
              <a:rPr lang="en-US" altLang="ru-RU" sz="2800" dirty="0" smtClean="0"/>
              <a:t> </a:t>
            </a:r>
            <a:r>
              <a:rPr lang="ru-RU" altLang="ru-RU" sz="2800" dirty="0" smtClean="0"/>
              <a:t>метод </a:t>
            </a:r>
            <a:r>
              <a:rPr lang="ru-RU" altLang="ru-RU" sz="2800" dirty="0" err="1" smtClean="0"/>
              <a:t>реалізований</a:t>
            </a:r>
            <a:r>
              <a:rPr lang="ru-RU" altLang="ru-RU" sz="2800" dirty="0" smtClean="0"/>
              <a:t> таким чином, </a:t>
            </a:r>
            <a:r>
              <a:rPr lang="ru-RU" altLang="ru-RU" sz="2800" dirty="0" err="1" smtClean="0"/>
              <a:t>що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повертає</a:t>
            </a:r>
            <a:r>
              <a:rPr lang="ru-RU" altLang="ru-RU" sz="2800" dirty="0" smtClean="0"/>
              <a:t> </a:t>
            </a:r>
            <a:r>
              <a:rPr lang="en-US" alt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true</a:t>
            </a:r>
            <a:r>
              <a:rPr lang="en-US" altLang="ru-RU" sz="2800" dirty="0" smtClean="0"/>
              <a:t> </a:t>
            </a:r>
            <a:r>
              <a:rPr lang="ru-RU" altLang="ru-RU" sz="2800" dirty="0" err="1" smtClean="0"/>
              <a:t>тільки</a:t>
            </a:r>
            <a:r>
              <a:rPr lang="ru-RU" altLang="ru-RU" sz="2800" dirty="0" smtClean="0"/>
              <a:t> при </a:t>
            </a:r>
            <a:r>
              <a:rPr lang="ru-RU" altLang="ru-RU" sz="2800" dirty="0" err="1" smtClean="0"/>
              <a:t>порівнянні</a:t>
            </a:r>
            <a:r>
              <a:rPr lang="ru-RU" altLang="ru-RU" sz="2800" dirty="0" smtClean="0"/>
              <a:t> з самим </a:t>
            </a:r>
            <a:r>
              <a:rPr lang="ru-RU" altLang="ru-RU" sz="2800" dirty="0" err="1" smtClean="0"/>
              <a:t>об'єктом</a:t>
            </a:r>
            <a:endParaRPr lang="ru-RU" altLang="ru-RU" sz="2800" dirty="0" smtClean="0"/>
          </a:p>
          <a:p>
            <a:pPr lvl="4" algn="l" rtl="0" eaLnBrk="1" hangingPunct="1">
              <a:lnSpc>
                <a:spcPct val="80000"/>
              </a:lnSpc>
            </a:pPr>
            <a:endParaRPr lang="ru-RU" altLang="ru-RU" sz="2800" dirty="0" smtClean="0"/>
          </a:p>
          <a:p>
            <a:pPr algn="l" rtl="0" eaLnBrk="1" hangingPunct="1">
              <a:lnSpc>
                <a:spcPct val="80000"/>
              </a:lnSpc>
            </a:pPr>
            <a:r>
              <a:rPr lang="ru-RU" altLang="ru-RU" sz="2800" dirty="0" err="1" smtClean="0"/>
              <a:t>Конкретний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клас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може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перевизначати</a:t>
            </a:r>
            <a:r>
              <a:rPr lang="ru-RU" altLang="ru-RU" sz="2800" dirty="0" smtClean="0"/>
              <a:t> метод </a:t>
            </a:r>
            <a:r>
              <a:rPr lang="en-US" alt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equals (Object </a:t>
            </a:r>
            <a:r>
              <a:rPr lang="en-US" altLang="ru-RU" sz="2800" b="1" dirty="0" err="1" smtClean="0">
                <a:solidFill>
                  <a:schemeClr val="accent1"/>
                </a:solidFill>
                <a:latin typeface="Courier New" pitchFamily="49" charset="0"/>
              </a:rPr>
              <a:t>obj</a:t>
            </a:r>
            <a:r>
              <a:rPr lang="en-US" alt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endParaRPr lang="ru-RU" altLang="ru-RU" sz="28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34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79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376" y="44624"/>
            <a:ext cx="8641087" cy="3633267"/>
          </a:xfrm>
        </p:spPr>
        <p:txBody>
          <a:bodyPr anchor="ctr">
            <a:normAutofit/>
          </a:bodyPr>
          <a:lstStyle/>
          <a:p>
            <a:pPr algn="l" rtl="0" eaLnBrk="1" hangingPunct="1">
              <a:lnSpc>
                <a:spcPct val="80000"/>
              </a:lnSpc>
              <a:defRPr/>
            </a:pPr>
            <a:r>
              <a:rPr lang="ru-RU" sz="2000" dirty="0" smtClean="0"/>
              <a:t>метод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equals (</a:t>
            </a:r>
            <a:r>
              <a:rPr 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...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r>
              <a:rPr lang="ru-RU" sz="2000" dirty="0" smtClean="0"/>
              <a:t> повинен перевіряти еквівалентність об'єктів з точки зору бізнес-логіки</a:t>
            </a:r>
          </a:p>
          <a:p>
            <a:pPr algn="l" rtl="0" eaLnBrk="1" hangingPunct="1">
              <a:lnSpc>
                <a:spcPct val="80000"/>
              </a:lnSpc>
              <a:defRPr/>
            </a:pPr>
            <a:r>
              <a:rPr lang="ru-RU" sz="2000" dirty="0" err="1" smtClean="0"/>
              <a:t>Ставлення</a:t>
            </a:r>
            <a:r>
              <a:rPr lang="ru-RU" sz="2000" dirty="0" smtClean="0"/>
              <a:t>, що задається на безлічі об'єктів цим методом, має володіти такими властивостями:</a:t>
            </a:r>
          </a:p>
          <a:p>
            <a:pPr lvl="1">
              <a:lnSpc>
                <a:spcPct val="80000"/>
              </a:lnSpc>
              <a:defRPr/>
            </a:pPr>
            <a:r>
              <a:rPr lang="ru-RU" sz="1800" dirty="0" err="1" smtClean="0"/>
              <a:t>рефлективність</a:t>
            </a:r>
            <a:r>
              <a:rPr lang="ru-RU" sz="1800" dirty="0" smtClean="0"/>
              <a:t> </a:t>
            </a:r>
            <a:r>
              <a:rPr lang="ru-RU" sz="1800" dirty="0"/>
              <a:t>	  (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x.equals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(x)</a:t>
            </a:r>
            <a:r>
              <a:rPr lang="ru-RU" sz="1800" dirty="0"/>
              <a:t>)</a:t>
            </a:r>
          </a:p>
          <a:p>
            <a:pPr lvl="1">
              <a:lnSpc>
                <a:spcPct val="80000"/>
              </a:lnSpc>
              <a:defRPr/>
            </a:pPr>
            <a:r>
              <a:rPr lang="ru-RU" sz="1800" dirty="0" err="1" smtClean="0"/>
              <a:t>симетричність</a:t>
            </a:r>
            <a:r>
              <a:rPr lang="en-US" sz="1800" dirty="0" smtClean="0"/>
              <a:t> </a:t>
            </a:r>
            <a:r>
              <a:rPr lang="ru-RU" sz="1800" dirty="0"/>
              <a:t>	  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x.equals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(y) </a:t>
            </a:r>
            <a:r>
              <a:rPr lang="ru-RU" sz="1800" dirty="0" smtClean="0"/>
              <a:t>та </a:t>
            </a:r>
            <a:r>
              <a:rPr lang="ru-RU" sz="18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y.equals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(x)</a:t>
            </a:r>
            <a:r>
              <a:rPr lang="en-US" sz="1800" dirty="0"/>
              <a:t>)</a:t>
            </a:r>
            <a:endParaRPr lang="ru-RU" sz="1800" dirty="0"/>
          </a:p>
          <a:p>
            <a:pPr lvl="1">
              <a:lnSpc>
                <a:spcPct val="80000"/>
              </a:lnSpc>
              <a:defRPr/>
            </a:pPr>
            <a:r>
              <a:rPr lang="ru-RU" sz="1800" dirty="0" err="1" smtClean="0"/>
              <a:t>транзитивність</a:t>
            </a:r>
            <a:r>
              <a:rPr lang="en-US" sz="1800" dirty="0" smtClean="0"/>
              <a:t> </a:t>
            </a:r>
            <a:r>
              <a:rPr lang="ru-RU" sz="1800" dirty="0"/>
              <a:t>	  </a:t>
            </a:r>
            <a:r>
              <a:rPr lang="en-US" sz="1800" dirty="0"/>
              <a:t>(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x, y, z</a:t>
            </a:r>
            <a:r>
              <a:rPr lang="en-US" sz="1800" dirty="0"/>
              <a:t>)</a:t>
            </a:r>
            <a:endParaRPr lang="ru-RU" sz="1800" dirty="0"/>
          </a:p>
          <a:p>
            <a:pPr lvl="1">
              <a:lnSpc>
                <a:spcPct val="80000"/>
              </a:lnSpc>
              <a:defRPr/>
            </a:pPr>
            <a:r>
              <a:rPr lang="ru-RU" sz="1800" dirty="0" err="1" smtClean="0"/>
              <a:t>непротиворечивість</a:t>
            </a:r>
            <a:r>
              <a:rPr lang="ru-RU" sz="1400" dirty="0" smtClean="0"/>
              <a:t>  </a:t>
            </a:r>
            <a:r>
              <a:rPr lang="ru-RU" sz="1800" dirty="0" smtClean="0"/>
              <a:t>(</a:t>
            </a:r>
            <a:r>
              <a:rPr lang="ru-RU" sz="1800" dirty="0" err="1" smtClean="0"/>
              <a:t>багатокатне</a:t>
            </a:r>
            <a:r>
              <a:rPr lang="ru-RU" sz="1800" dirty="0" smtClean="0"/>
              <a:t>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</a:rPr>
              <a:t>x.equals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(y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)</a:t>
            </a:r>
            <a:r>
              <a:rPr lang="ru-RU" sz="1800" dirty="0"/>
              <a:t>)</a:t>
            </a:r>
          </a:p>
          <a:p>
            <a:pPr lvl="1">
              <a:lnSpc>
                <a:spcPct val="80000"/>
              </a:lnSpc>
              <a:defRPr/>
            </a:pPr>
            <a:r>
              <a:rPr lang="ru-RU" sz="1800" dirty="0" err="1" smtClean="0"/>
              <a:t>порівняння</a:t>
            </a:r>
            <a:r>
              <a:rPr lang="ru-RU" sz="1800" dirty="0" smtClean="0"/>
              <a:t> з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null</a:t>
            </a:r>
            <a:r>
              <a:rPr lang="ru-RU" sz="1800" b="1" dirty="0">
                <a:solidFill>
                  <a:schemeClr val="accent1"/>
                </a:solidFill>
                <a:latin typeface="Courier New" pitchFamily="49" charset="0"/>
              </a:rPr>
              <a:t>	 </a:t>
            </a:r>
            <a:r>
              <a:rPr lang="ru-RU" sz="1800" dirty="0"/>
              <a:t>(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false</a:t>
            </a:r>
            <a:r>
              <a:rPr lang="ru-RU" sz="1800" dirty="0"/>
              <a:t>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339752" y="-234280"/>
            <a:ext cx="43204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altLang="ru-RU" dirty="0" err="1" smtClean="0"/>
              <a:t>Рівність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об'єктів</a:t>
            </a:r>
            <a:endParaRPr lang="ru-RU" altLang="ru-RU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67544" y="3140968"/>
            <a:ext cx="8064896" cy="3541612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 eaLnBrk="1" hangingPunct="1"/>
            <a:r>
              <a:rPr kumimoji="1" lang="en-US" altLang="ru-RU" sz="1600" b="1" dirty="0">
                <a:latin typeface="Courier New" pitchFamily="49" charset="0"/>
              </a:rPr>
              <a:t>public class Gadget implements Item {</a:t>
            </a:r>
          </a:p>
          <a:p>
            <a:pPr algn="l" rtl="0" eaLnBrk="1" hangingPunct="1"/>
            <a:r>
              <a:rPr kumimoji="1" lang="en-US" altLang="ru-RU" sz="1600" b="1" dirty="0">
                <a:latin typeface="Courier New" pitchFamily="49" charset="0"/>
              </a:rPr>
              <a:t> private </a:t>
            </a:r>
            <a:r>
              <a:rPr kumimoji="1" lang="en-US" altLang="ru-RU" sz="1600" b="1" dirty="0" err="1">
                <a:latin typeface="Courier New" pitchFamily="49" charset="0"/>
              </a:rPr>
              <a:t>int</a:t>
            </a:r>
            <a:r>
              <a:rPr kumimoji="1" lang="en-US" altLang="ru-RU" sz="1600" b="1" dirty="0">
                <a:latin typeface="Courier New" pitchFamily="49" charset="0"/>
              </a:rPr>
              <a:t> p1;</a:t>
            </a:r>
          </a:p>
          <a:p>
            <a:pPr algn="l" rtl="0" eaLnBrk="1" hangingPunct="1"/>
            <a:r>
              <a:rPr kumimoji="1" lang="en-US" altLang="ru-RU" sz="1600" b="1" dirty="0">
                <a:latin typeface="Courier New" pitchFamily="49" charset="0"/>
              </a:rPr>
              <a:t> private double p2;</a:t>
            </a:r>
          </a:p>
          <a:p>
            <a:pPr algn="l" rtl="0" eaLnBrk="1" hangingPunct="1"/>
            <a:r>
              <a:rPr kumimoji="1" lang="en-US" altLang="ru-RU" sz="1600" b="1" dirty="0">
                <a:latin typeface="Courier New" pitchFamily="49" charset="0"/>
              </a:rPr>
              <a:t> ...</a:t>
            </a:r>
          </a:p>
          <a:p>
            <a:pPr algn="l" rtl="0" eaLnBrk="1" hangingPunct="1"/>
            <a:r>
              <a:rPr kumimoji="1" lang="en-US" altLang="ru-RU" sz="1600" b="1" dirty="0">
                <a:latin typeface="Courier New" pitchFamily="49" charset="0"/>
              </a:rPr>
              <a:t> public </a:t>
            </a:r>
            <a:r>
              <a:rPr kumimoji="1" lang="en-US" altLang="ru-RU" sz="1600" b="1" dirty="0" err="1">
                <a:latin typeface="Courier New" pitchFamily="49" charset="0"/>
              </a:rPr>
              <a:t>boolean</a:t>
            </a:r>
            <a:r>
              <a:rPr kumimoji="1" lang="en-US" altLang="ru-RU" sz="1600" b="1" dirty="0">
                <a:latin typeface="Courier New" pitchFamily="49" charset="0"/>
              </a:rPr>
              <a:t> equals (Object object) {</a:t>
            </a:r>
          </a:p>
          <a:p>
            <a:pPr algn="l" rtl="0" eaLnBrk="1" hangingPunct="1"/>
            <a:r>
              <a:rPr kumimoji="1" lang="en-US" altLang="ru-RU" sz="1600" b="1" dirty="0">
                <a:latin typeface="Courier New" pitchFamily="49" charset="0"/>
              </a:rPr>
              <a:t> if (object == this) {</a:t>
            </a:r>
          </a:p>
          <a:p>
            <a:pPr algn="l" rtl="0" eaLnBrk="1" hangingPunct="1"/>
            <a:r>
              <a:rPr kumimoji="1" lang="en-US" altLang="ru-RU" sz="1600" b="1" dirty="0">
                <a:latin typeface="Courier New" pitchFamily="49" charset="0"/>
              </a:rPr>
              <a:t> return true;</a:t>
            </a:r>
          </a:p>
          <a:p>
            <a:pPr algn="l" rtl="0" eaLnBrk="1" hangingPunct="1"/>
            <a:r>
              <a:rPr kumimoji="1" lang="en-US" altLang="ru-RU" sz="1600" b="1" dirty="0">
                <a:latin typeface="Courier New" pitchFamily="49" charset="0"/>
              </a:rPr>
              <a:t> }</a:t>
            </a:r>
          </a:p>
          <a:p>
            <a:pPr algn="l" rtl="0" eaLnBrk="1" hangingPunct="1"/>
            <a:r>
              <a:rPr kumimoji="1" lang="en-US" altLang="ru-RU" sz="1600" b="1" dirty="0">
                <a:latin typeface="Courier New" pitchFamily="49" charset="0"/>
              </a:rPr>
              <a:t> if (! (object </a:t>
            </a:r>
            <a:r>
              <a:rPr kumimoji="1" lang="en-US" altLang="ru-RU" sz="1600" b="1" dirty="0" err="1">
                <a:latin typeface="Courier New" pitchFamily="49" charset="0"/>
              </a:rPr>
              <a:t>instanceof</a:t>
            </a:r>
            <a:r>
              <a:rPr kumimoji="1" lang="en-US" altLang="ru-RU" sz="1600" b="1" dirty="0">
                <a:latin typeface="Courier New" pitchFamily="49" charset="0"/>
              </a:rPr>
              <a:t> Gadget)) {</a:t>
            </a:r>
          </a:p>
          <a:p>
            <a:pPr algn="l" rtl="0" eaLnBrk="1" hangingPunct="1"/>
            <a:r>
              <a:rPr kumimoji="1" lang="en-US" altLang="ru-RU" sz="1600" b="1" dirty="0">
                <a:latin typeface="Courier New" pitchFamily="49" charset="0"/>
              </a:rPr>
              <a:t> return false;</a:t>
            </a:r>
          </a:p>
          <a:p>
            <a:pPr algn="l" rtl="0" eaLnBrk="1" hangingPunct="1"/>
            <a:r>
              <a:rPr kumimoji="1" lang="en-US" altLang="ru-RU" sz="1600" b="1" dirty="0">
                <a:latin typeface="Courier New" pitchFamily="49" charset="0"/>
              </a:rPr>
              <a:t> }</a:t>
            </a:r>
          </a:p>
          <a:p>
            <a:pPr algn="l" rtl="0" eaLnBrk="1" hangingPunct="1"/>
            <a:r>
              <a:rPr kumimoji="1" lang="en-US" altLang="ru-RU" sz="1600" b="1" dirty="0">
                <a:latin typeface="Courier New" pitchFamily="49" charset="0"/>
              </a:rPr>
              <a:t> Gadget </a:t>
            </a:r>
            <a:r>
              <a:rPr kumimoji="1" lang="en-US" altLang="ru-RU" sz="1600" b="1" dirty="0" err="1">
                <a:latin typeface="Courier New" pitchFamily="49" charset="0"/>
              </a:rPr>
              <a:t>gdgt</a:t>
            </a:r>
            <a:r>
              <a:rPr kumimoji="1" lang="en-US" altLang="ru-RU" sz="1600" b="1" dirty="0">
                <a:latin typeface="Courier New" pitchFamily="49" charset="0"/>
              </a:rPr>
              <a:t> = (Gadget) object;</a:t>
            </a:r>
          </a:p>
          <a:p>
            <a:pPr algn="l" rtl="0" eaLnBrk="1" hangingPunct="1"/>
            <a:r>
              <a:rPr kumimoji="1" lang="en-US" altLang="ru-RU" sz="1600" b="1" dirty="0">
                <a:latin typeface="Courier New" pitchFamily="49" charset="0"/>
              </a:rPr>
              <a:t> return (this.p1 == gdgt.p1) &amp;&amp; (this.p2 == gdgt.p2);</a:t>
            </a:r>
          </a:p>
          <a:p>
            <a:pPr algn="l" rtl="0" eaLnBrk="1" hangingPunct="1"/>
            <a:r>
              <a:rPr kumimoji="1" lang="en-US" altLang="ru-RU" sz="1600" b="1" dirty="0">
                <a:latin typeface="Courier New" pitchFamily="49" charset="0"/>
              </a:rPr>
              <a:t> </a:t>
            </a:r>
            <a:r>
              <a:rPr kumimoji="1" lang="en-US" altLang="ru-RU" sz="1600" b="1" dirty="0" smtClean="0">
                <a:latin typeface="Courier New" pitchFamily="49" charset="0"/>
              </a:rPr>
              <a:t>}</a:t>
            </a:r>
            <a:r>
              <a:rPr kumimoji="1" lang="uk-UA" altLang="ru-RU" sz="1600" b="1" dirty="0" smtClean="0">
                <a:latin typeface="Courier New" pitchFamily="49" charset="0"/>
              </a:rPr>
              <a:t>  </a:t>
            </a:r>
            <a:r>
              <a:rPr kumimoji="1" lang="en-US" altLang="ru-RU" sz="1600" b="1" dirty="0" smtClean="0">
                <a:latin typeface="Courier New" pitchFamily="49" charset="0"/>
              </a:rPr>
              <a:t>}</a:t>
            </a:r>
            <a:endParaRPr kumimoji="1" lang="ru-RU" altLang="ru-RU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17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19" grpId="0" build="p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-315416"/>
            <a:ext cx="4608512" cy="1143000"/>
          </a:xfrm>
        </p:spPr>
        <p:txBody>
          <a:bodyPr/>
          <a:lstStyle/>
          <a:p>
            <a:pPr algn="l" rtl="0" eaLnBrk="1" hangingPunct="1"/>
            <a:r>
              <a:rPr lang="ru-RU" altLang="ru-RU" dirty="0" err="1" smtClean="0"/>
              <a:t>Хеш</a:t>
            </a:r>
            <a:r>
              <a:rPr lang="ru-RU" altLang="ru-RU" dirty="0" smtClean="0"/>
              <a:t>-код </a:t>
            </a:r>
            <a:r>
              <a:rPr lang="ru-RU" altLang="ru-RU" dirty="0" err="1" smtClean="0"/>
              <a:t>об'єкта</a:t>
            </a:r>
            <a:endParaRPr lang="ru-RU" altLang="ru-RU" dirty="0" smtClean="0"/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016" y="332656"/>
            <a:ext cx="9180512" cy="3489251"/>
          </a:xfrm>
        </p:spPr>
        <p:txBody>
          <a:bodyPr anchor="ctr">
            <a:normAutofit/>
          </a:bodyPr>
          <a:lstStyle/>
          <a:p>
            <a:pPr algn="l" rtl="0" eaLnBrk="1" hangingPunct="1">
              <a:lnSpc>
                <a:spcPct val="80000"/>
              </a:lnSpc>
              <a:spcBef>
                <a:spcPct val="40000"/>
              </a:spcBef>
            </a:pPr>
            <a:r>
              <a:rPr lang="ru-RU" altLang="ru-RU" sz="2000" dirty="0" smtClean="0"/>
              <a:t>Метод </a:t>
            </a:r>
            <a:r>
              <a:rPr lang="en-US" altLang="ru-RU" sz="2000" b="1" dirty="0" err="1" smtClean="0">
                <a:solidFill>
                  <a:schemeClr val="accent1"/>
                </a:solidFill>
                <a:latin typeface="Courier New" pitchFamily="49" charset="0"/>
              </a:rPr>
              <a:t>int</a:t>
            </a:r>
            <a:r>
              <a:rPr lang="en-US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ru-RU" sz="2000" b="1" dirty="0" err="1" smtClean="0">
                <a:solidFill>
                  <a:schemeClr val="accent1"/>
                </a:solidFill>
                <a:latin typeface="Courier New" pitchFamily="49" charset="0"/>
              </a:rPr>
              <a:t>hashCode</a:t>
            </a:r>
            <a:r>
              <a:rPr lang="en-US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()</a:t>
            </a:r>
            <a:r>
              <a:rPr lang="en-US" altLang="ru-RU" sz="2000" dirty="0" smtClean="0"/>
              <a:t> </a:t>
            </a:r>
            <a:r>
              <a:rPr lang="ru-RU" altLang="ru-RU" sz="2000" dirty="0" err="1" smtClean="0"/>
              <a:t>призначений</a:t>
            </a:r>
            <a:r>
              <a:rPr lang="ru-RU" altLang="ru-RU" sz="2000" dirty="0" smtClean="0"/>
              <a:t> для </a:t>
            </a:r>
            <a:r>
              <a:rPr lang="ru-RU" altLang="ru-RU" sz="2000" dirty="0" err="1" smtClean="0"/>
              <a:t>отримання</a:t>
            </a:r>
            <a:r>
              <a:rPr lang="ru-RU" altLang="ru-RU" sz="2000" dirty="0" smtClean="0"/>
              <a:t> </a:t>
            </a:r>
            <a:r>
              <a:rPr lang="ru-RU" altLang="ru-RU" sz="2000" dirty="0" err="1" smtClean="0"/>
              <a:t>хеш</a:t>
            </a:r>
            <a:r>
              <a:rPr lang="ru-RU" altLang="ru-RU" sz="2000" dirty="0" smtClean="0"/>
              <a:t>-коду –</a:t>
            </a:r>
          </a:p>
          <a:p>
            <a:pPr marL="0" indent="0" algn="l" rtl="0" eaLnBrk="1" hangingPunct="1">
              <a:spcBef>
                <a:spcPts val="0"/>
              </a:spcBef>
              <a:buNone/>
            </a:pPr>
            <a:r>
              <a:rPr lang="ru-RU" altLang="ru-RU" sz="2000" dirty="0" smtClean="0"/>
              <a:t> числа, </a:t>
            </a:r>
            <a:r>
              <a:rPr lang="ru-RU" altLang="ru-RU" sz="2000" dirty="0" err="1" smtClean="0"/>
              <a:t>що</a:t>
            </a:r>
            <a:r>
              <a:rPr lang="ru-RU" altLang="ru-RU" sz="2000" dirty="0" smtClean="0"/>
              <a:t> </a:t>
            </a:r>
            <a:r>
              <a:rPr lang="ru-RU" altLang="ru-RU" sz="2000" dirty="0" err="1" smtClean="0"/>
              <a:t>використовується</a:t>
            </a:r>
            <a:r>
              <a:rPr lang="ru-RU" altLang="ru-RU" sz="2000" dirty="0" smtClean="0"/>
              <a:t> для </a:t>
            </a:r>
            <a:r>
              <a:rPr lang="ru-RU" altLang="ru-RU" sz="2000" dirty="0" err="1" smtClean="0"/>
              <a:t>швидкого</a:t>
            </a:r>
            <a:r>
              <a:rPr lang="ru-RU" altLang="ru-RU" sz="2000" dirty="0" smtClean="0"/>
              <a:t> </a:t>
            </a:r>
            <a:r>
              <a:rPr lang="ru-RU" altLang="ru-RU" sz="2000" dirty="0" err="1" smtClean="0"/>
              <a:t>порівняння</a:t>
            </a:r>
            <a:r>
              <a:rPr lang="ru-RU" altLang="ru-RU" sz="2000" dirty="0" smtClean="0"/>
              <a:t> </a:t>
            </a:r>
            <a:r>
              <a:rPr lang="ru-RU" altLang="ru-RU" sz="2000" dirty="0" err="1" smtClean="0"/>
              <a:t>об'єктів</a:t>
            </a:r>
            <a:endParaRPr lang="ru-RU" altLang="ru-RU" sz="2000" dirty="0" smtClean="0"/>
          </a:p>
          <a:p>
            <a:pPr algn="l" rtl="0" eaLnBrk="1" hangingPunct="1">
              <a:lnSpc>
                <a:spcPct val="80000"/>
              </a:lnSpc>
              <a:spcBef>
                <a:spcPct val="40000"/>
              </a:spcBef>
            </a:pPr>
            <a:r>
              <a:rPr lang="ru-RU" altLang="ru-RU" sz="2000" dirty="0" err="1" smtClean="0"/>
              <a:t>Якщо</a:t>
            </a:r>
            <a:r>
              <a:rPr lang="ru-RU" altLang="ru-RU" sz="2000" dirty="0" smtClean="0"/>
              <a:t> </a:t>
            </a:r>
            <a:r>
              <a:rPr lang="ru-RU" altLang="ru-RU" sz="2000" dirty="0" err="1" smtClean="0"/>
              <a:t>об'єкт</a:t>
            </a:r>
            <a:r>
              <a:rPr lang="ru-RU" altLang="ru-RU" sz="2000" dirty="0" smtClean="0"/>
              <a:t> не </a:t>
            </a:r>
            <a:r>
              <a:rPr lang="ru-RU" altLang="ru-RU" sz="2000" dirty="0" err="1" smtClean="0"/>
              <a:t>змінював</a:t>
            </a:r>
            <a:r>
              <a:rPr lang="ru-RU" altLang="ru-RU" sz="2000" dirty="0" smtClean="0"/>
              <a:t> </a:t>
            </a:r>
            <a:r>
              <a:rPr lang="ru-RU" altLang="ru-RU" sz="2000" dirty="0" err="1" smtClean="0"/>
              <a:t>свій</a:t>
            </a:r>
            <a:r>
              <a:rPr lang="ru-RU" altLang="ru-RU" sz="2000" dirty="0" smtClean="0"/>
              <a:t> стан, то </a:t>
            </a:r>
            <a:r>
              <a:rPr lang="ru-RU" altLang="ru-RU" sz="2000" dirty="0" err="1" smtClean="0"/>
              <a:t>значення</a:t>
            </a:r>
            <a:r>
              <a:rPr lang="ru-RU" altLang="ru-RU" sz="2000" dirty="0" smtClean="0"/>
              <a:t> </a:t>
            </a:r>
            <a:r>
              <a:rPr lang="ru-RU" altLang="ru-RU" sz="2000" dirty="0" err="1" smtClean="0"/>
              <a:t>хеш</a:t>
            </a:r>
            <a:r>
              <a:rPr lang="ru-RU" altLang="ru-RU" sz="2000" dirty="0" smtClean="0"/>
              <a:t>-коду не повинно</a:t>
            </a:r>
          </a:p>
          <a:p>
            <a:pPr marL="0" indent="0" algn="l" rtl="0" eaLnBrk="1" hangingPunct="1">
              <a:spcBef>
                <a:spcPts val="0"/>
              </a:spcBef>
              <a:buNone/>
            </a:pPr>
            <a:r>
              <a:rPr lang="ru-RU" altLang="ru-RU" sz="2000" dirty="0" err="1" smtClean="0"/>
              <a:t>змінюватися</a:t>
            </a:r>
            <a:endParaRPr lang="ru-RU" altLang="ru-RU" sz="2000" dirty="0" smtClean="0"/>
          </a:p>
          <a:p>
            <a:pPr algn="l" rtl="0" eaLnBrk="1" hangingPunct="1">
              <a:lnSpc>
                <a:spcPct val="80000"/>
              </a:lnSpc>
              <a:spcBef>
                <a:spcPct val="40000"/>
              </a:spcBef>
            </a:pPr>
            <a:r>
              <a:rPr lang="ru-RU" altLang="ru-RU" sz="2000" dirty="0" err="1" smtClean="0"/>
              <a:t>Якщо</a:t>
            </a:r>
            <a:r>
              <a:rPr lang="ru-RU" altLang="ru-RU" sz="2000" dirty="0" smtClean="0"/>
              <a:t> два </a:t>
            </a:r>
            <a:r>
              <a:rPr lang="ru-RU" altLang="ru-RU" sz="2000" dirty="0" err="1" smtClean="0"/>
              <a:t>об'єкти</a:t>
            </a:r>
            <a:r>
              <a:rPr lang="ru-RU" altLang="ru-RU" sz="2000" dirty="0" smtClean="0"/>
              <a:t> </a:t>
            </a:r>
            <a:r>
              <a:rPr lang="ru-RU" altLang="ru-RU" sz="2000" dirty="0" err="1" smtClean="0"/>
              <a:t>еквівалентні</a:t>
            </a:r>
            <a:r>
              <a:rPr lang="ru-RU" altLang="ru-RU" sz="2000" dirty="0" smtClean="0"/>
              <a:t> (з точки </a:t>
            </a:r>
            <a:r>
              <a:rPr lang="ru-RU" altLang="ru-RU" sz="2000" dirty="0" err="1" smtClean="0"/>
              <a:t>зору</a:t>
            </a:r>
            <a:r>
              <a:rPr lang="ru-RU" altLang="ru-RU" sz="2000" dirty="0" smtClean="0"/>
              <a:t> методу </a:t>
            </a:r>
            <a:r>
              <a:rPr lang="en-US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equals()</a:t>
            </a:r>
            <a:r>
              <a:rPr lang="en-US" altLang="ru-RU" sz="2000" dirty="0" smtClean="0"/>
              <a:t>), </a:t>
            </a:r>
            <a:r>
              <a:rPr lang="ru-RU" altLang="ru-RU" sz="2000" dirty="0" smtClean="0"/>
              <a:t>то </a:t>
            </a:r>
            <a:r>
              <a:rPr lang="ru-RU" altLang="ru-RU" sz="2000" dirty="0" err="1" smtClean="0"/>
              <a:t>хеш-коди</a:t>
            </a:r>
            <a:endParaRPr lang="ru-RU" altLang="ru-RU" sz="2000" dirty="0"/>
          </a:p>
          <a:p>
            <a:pPr marL="0" indent="0" algn="l" rtl="0" eaLnBrk="1" hangingPunct="1">
              <a:spcBef>
                <a:spcPts val="0"/>
              </a:spcBef>
              <a:buNone/>
            </a:pPr>
            <a:r>
              <a:rPr lang="ru-RU" altLang="ru-RU" sz="2000" dirty="0" err="1" smtClean="0"/>
              <a:t>об'єктів</a:t>
            </a:r>
            <a:r>
              <a:rPr lang="ru-RU" altLang="ru-RU" sz="2000" dirty="0" smtClean="0"/>
              <a:t> </a:t>
            </a:r>
            <a:r>
              <a:rPr lang="ru-RU" altLang="ru-RU" sz="2000" dirty="0" err="1" smtClean="0"/>
              <a:t>повинні</a:t>
            </a:r>
            <a:r>
              <a:rPr lang="ru-RU" altLang="ru-RU" sz="2000" dirty="0" smtClean="0"/>
              <a:t> бути </a:t>
            </a:r>
            <a:r>
              <a:rPr lang="ru-RU" altLang="ru-RU" sz="2000" dirty="0" err="1" smtClean="0"/>
              <a:t>однаковими</a:t>
            </a:r>
            <a:endParaRPr lang="ru-RU" altLang="ru-RU" sz="2000" dirty="0" smtClean="0"/>
          </a:p>
          <a:p>
            <a:pPr algn="l" rtl="0" eaLnBrk="1" hangingPunct="1">
              <a:lnSpc>
                <a:spcPct val="80000"/>
              </a:lnSpc>
              <a:spcBef>
                <a:spcPct val="40000"/>
              </a:spcBef>
            </a:pPr>
            <a:r>
              <a:rPr lang="ru-RU" altLang="ru-RU" sz="2000" dirty="0" err="1" smtClean="0"/>
              <a:t>Якщо</a:t>
            </a:r>
            <a:r>
              <a:rPr lang="ru-RU" altLang="ru-RU" sz="2000" dirty="0" smtClean="0"/>
              <a:t> </a:t>
            </a:r>
            <a:r>
              <a:rPr lang="ru-RU" altLang="ru-RU" sz="2000" dirty="0" err="1" smtClean="0"/>
              <a:t>хеш-коди</a:t>
            </a:r>
            <a:r>
              <a:rPr lang="ru-RU" altLang="ru-RU" sz="2000" dirty="0" smtClean="0"/>
              <a:t> </a:t>
            </a:r>
            <a:r>
              <a:rPr lang="ru-RU" altLang="ru-RU" sz="2000" dirty="0" err="1" smtClean="0"/>
              <a:t>об'єктів</a:t>
            </a:r>
            <a:r>
              <a:rPr lang="ru-RU" altLang="ru-RU" sz="2000" dirty="0" smtClean="0"/>
              <a:t> </a:t>
            </a:r>
            <a:r>
              <a:rPr lang="ru-RU" altLang="ru-RU" sz="2000" dirty="0" err="1" smtClean="0"/>
              <a:t>однакові</a:t>
            </a:r>
            <a:r>
              <a:rPr lang="ru-RU" altLang="ru-RU" sz="2000" dirty="0" smtClean="0"/>
              <a:t>, то </a:t>
            </a:r>
            <a:r>
              <a:rPr lang="ru-RU" altLang="ru-RU" sz="2000" dirty="0" err="1" smtClean="0"/>
              <a:t>це</a:t>
            </a:r>
            <a:r>
              <a:rPr lang="ru-RU" altLang="ru-RU" sz="2000" dirty="0" smtClean="0"/>
              <a:t> </a:t>
            </a:r>
            <a:r>
              <a:rPr lang="ru-RU" altLang="ru-RU" sz="2000" dirty="0" err="1" smtClean="0"/>
              <a:t>ще</a:t>
            </a:r>
            <a:r>
              <a:rPr lang="ru-RU" altLang="ru-RU" sz="2000" dirty="0" smtClean="0"/>
              <a:t> не </a:t>
            </a:r>
            <a:r>
              <a:rPr lang="ru-RU" altLang="ru-RU" sz="2000" dirty="0" err="1" smtClean="0"/>
              <a:t>означає</a:t>
            </a:r>
            <a:r>
              <a:rPr lang="ru-RU" altLang="ru-RU" sz="2000" dirty="0" smtClean="0"/>
              <a:t>, </a:t>
            </a:r>
            <a:r>
              <a:rPr lang="ru-RU" altLang="ru-RU" sz="2000" dirty="0" err="1" smtClean="0"/>
              <a:t>що</a:t>
            </a:r>
            <a:r>
              <a:rPr lang="ru-RU" altLang="ru-RU" sz="2000" dirty="0" smtClean="0"/>
              <a:t> </a:t>
            </a:r>
            <a:r>
              <a:rPr lang="ru-RU" altLang="ru-RU" sz="2000" dirty="0" err="1" smtClean="0"/>
              <a:t>об'єкти</a:t>
            </a:r>
            <a:r>
              <a:rPr lang="ru-RU" altLang="ru-RU" sz="2000" dirty="0" smtClean="0"/>
              <a:t> </a:t>
            </a:r>
            <a:r>
              <a:rPr lang="ru-RU" altLang="ru-RU" sz="2000" dirty="0" err="1" smtClean="0"/>
              <a:t>еквівалентні</a:t>
            </a:r>
            <a:endParaRPr lang="ru-RU" altLang="ru-RU" sz="2000" dirty="0" smtClean="0"/>
          </a:p>
          <a:p>
            <a:pPr algn="l" rtl="0" eaLnBrk="1" hangingPunct="1">
              <a:lnSpc>
                <a:spcPct val="80000"/>
              </a:lnSpc>
              <a:spcBef>
                <a:spcPct val="40000"/>
              </a:spcBef>
            </a:pPr>
            <a:r>
              <a:rPr lang="ru-RU" altLang="ru-RU" sz="2000" dirty="0" err="1" smtClean="0"/>
              <a:t>Зміна</a:t>
            </a:r>
            <a:r>
              <a:rPr lang="ru-RU" altLang="ru-RU" sz="2000" dirty="0" smtClean="0"/>
              <a:t> </a:t>
            </a:r>
            <a:r>
              <a:rPr lang="ru-RU" altLang="ru-RU" sz="2000" dirty="0" err="1" smtClean="0"/>
              <a:t>реалізації</a:t>
            </a:r>
            <a:r>
              <a:rPr lang="ru-RU" altLang="ru-RU" sz="2000" dirty="0" smtClean="0"/>
              <a:t> в </a:t>
            </a:r>
            <a:r>
              <a:rPr lang="ru-RU" altLang="ru-RU" sz="2000" dirty="0" err="1" smtClean="0"/>
              <a:t>класі</a:t>
            </a:r>
            <a:r>
              <a:rPr lang="ru-RU" altLang="ru-RU" sz="2000" dirty="0" smtClean="0"/>
              <a:t> методу </a:t>
            </a:r>
            <a:r>
              <a:rPr lang="en-US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equals()</a:t>
            </a:r>
            <a:r>
              <a:rPr lang="en-US" altLang="ru-RU" sz="2000" dirty="0" smtClean="0">
                <a:solidFill>
                  <a:schemeClr val="accent1"/>
                </a:solidFill>
              </a:rPr>
              <a:t> </a:t>
            </a:r>
            <a:r>
              <a:rPr lang="ru-RU" altLang="ru-RU" sz="2000" dirty="0" err="1" smtClean="0"/>
              <a:t>тягне</a:t>
            </a:r>
            <a:r>
              <a:rPr lang="ru-RU" altLang="ru-RU" sz="2000" dirty="0" smtClean="0"/>
              <a:t> за собою </a:t>
            </a:r>
            <a:r>
              <a:rPr lang="ru-RU" altLang="ru-RU" sz="2000" dirty="0" err="1" smtClean="0"/>
              <a:t>зміну</a:t>
            </a:r>
            <a:r>
              <a:rPr lang="ru-RU" altLang="ru-RU" sz="2000" dirty="0" smtClean="0"/>
              <a:t> </a:t>
            </a:r>
            <a:r>
              <a:rPr lang="ru-RU" altLang="ru-RU" sz="2000" dirty="0" err="1" smtClean="0"/>
              <a:t>реалізації</a:t>
            </a:r>
            <a:endParaRPr lang="ru-RU" altLang="ru-RU" sz="2000" dirty="0"/>
          </a:p>
          <a:p>
            <a:pPr marL="0" indent="0" algn="l" rtl="0" eaLnBrk="1" hangingPunct="1">
              <a:spcBef>
                <a:spcPts val="0"/>
              </a:spcBef>
              <a:buNone/>
            </a:pPr>
            <a:r>
              <a:rPr lang="ru-RU" altLang="ru-RU" sz="2000" dirty="0" smtClean="0"/>
              <a:t>методу </a:t>
            </a:r>
            <a:r>
              <a:rPr lang="en-US" altLang="ru-RU" sz="2000" b="1" dirty="0" err="1" smtClean="0">
                <a:solidFill>
                  <a:schemeClr val="accent1"/>
                </a:solidFill>
                <a:latin typeface="Courier New" pitchFamily="49" charset="0"/>
              </a:rPr>
              <a:t>hashCode</a:t>
            </a:r>
            <a:r>
              <a:rPr lang="en-US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()</a:t>
            </a:r>
            <a:endParaRPr lang="ru-RU" altLang="ru-RU" sz="2000" dirty="0" smtClean="0">
              <a:solidFill>
                <a:schemeClr val="accent1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73170" y="3645024"/>
            <a:ext cx="8231278" cy="3049169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 eaLnBrk="1" hangingPunct="1"/>
            <a:r>
              <a:rPr kumimoji="1" lang="en-US" altLang="ru-RU" sz="1600" b="1" dirty="0">
                <a:latin typeface="Courier New" pitchFamily="49" charset="0"/>
              </a:rPr>
              <a:t>public class Employee {</a:t>
            </a:r>
          </a:p>
          <a:p>
            <a:pPr algn="l" rtl="0" eaLnBrk="1" hangingPunct="1"/>
            <a:r>
              <a:rPr kumimoji="1" lang="en-US" altLang="ru-RU" sz="1600" b="1" dirty="0">
                <a:latin typeface="Courier New" pitchFamily="49" charset="0"/>
              </a:rPr>
              <a:t> </a:t>
            </a:r>
            <a:r>
              <a:rPr kumimoji="1" lang="en-US" altLang="ru-RU" sz="1600" b="1" dirty="0" err="1">
                <a:latin typeface="Courier New" pitchFamily="49" charset="0"/>
              </a:rPr>
              <a:t>int</a:t>
            </a:r>
            <a:r>
              <a:rPr kumimoji="1" lang="en-US" altLang="ru-RU" sz="1600" b="1" dirty="0">
                <a:latin typeface="Courier New" pitchFamily="49" charset="0"/>
              </a:rPr>
              <a:t> </a:t>
            </a:r>
            <a:r>
              <a:rPr kumimoji="1" lang="en-US" altLang="ru-RU" sz="1600" b="1" dirty="0" err="1">
                <a:latin typeface="Courier New" pitchFamily="49" charset="0"/>
              </a:rPr>
              <a:t>employeeId</a:t>
            </a:r>
            <a:r>
              <a:rPr kumimoji="1" lang="en-US" altLang="ru-RU" sz="1600" b="1" dirty="0">
                <a:latin typeface="Courier New" pitchFamily="49" charset="0"/>
              </a:rPr>
              <a:t>;</a:t>
            </a:r>
          </a:p>
          <a:p>
            <a:pPr algn="l" rtl="0" eaLnBrk="1" hangingPunct="1"/>
            <a:r>
              <a:rPr kumimoji="1" lang="en-US" altLang="ru-RU" sz="1600" b="1" dirty="0">
                <a:latin typeface="Courier New" pitchFamily="49" charset="0"/>
              </a:rPr>
              <a:t> String name;</a:t>
            </a:r>
          </a:p>
          <a:p>
            <a:pPr algn="l" rtl="0" eaLnBrk="1" hangingPunct="1"/>
            <a:r>
              <a:rPr kumimoji="1" lang="en-US" altLang="ru-RU" sz="1600" b="1" dirty="0">
                <a:latin typeface="Courier New" pitchFamily="49" charset="0"/>
              </a:rPr>
              <a:t> Department </a:t>
            </a:r>
            <a:r>
              <a:rPr kumimoji="1" lang="en-US" altLang="ru-RU" sz="1600" b="1" dirty="0" err="1">
                <a:latin typeface="Courier New" pitchFamily="49" charset="0"/>
              </a:rPr>
              <a:t>dept</a:t>
            </a:r>
            <a:r>
              <a:rPr kumimoji="1" lang="en-US" altLang="ru-RU" sz="1600" b="1" dirty="0">
                <a:latin typeface="Courier New" pitchFamily="49" charset="0"/>
              </a:rPr>
              <a:t>;</a:t>
            </a:r>
          </a:p>
          <a:p>
            <a:pPr algn="l" rtl="0" eaLnBrk="1" hangingPunct="1"/>
            <a:r>
              <a:rPr kumimoji="1" lang="en-US" altLang="ru-RU" sz="1600" b="1" dirty="0">
                <a:latin typeface="Courier New" pitchFamily="49" charset="0"/>
              </a:rPr>
              <a:t> </a:t>
            </a:r>
            <a:r>
              <a:rPr kumimoji="1" lang="en-US" altLang="ru-RU" sz="1600" b="1" dirty="0" smtClean="0">
                <a:latin typeface="Courier New" pitchFamily="49" charset="0"/>
              </a:rPr>
              <a:t> </a:t>
            </a:r>
            <a:r>
              <a:rPr kumimoji="1" lang="en-US" altLang="ru-RU" sz="1600" b="1" dirty="0">
                <a:latin typeface="Courier New" pitchFamily="49" charset="0"/>
              </a:rPr>
              <a:t>// some other methods</a:t>
            </a:r>
          </a:p>
          <a:p>
            <a:pPr algn="l" rtl="0" eaLnBrk="1" hangingPunct="1"/>
            <a:r>
              <a:rPr kumimoji="1" lang="en-US" altLang="ru-RU" sz="1600" b="1" dirty="0">
                <a:latin typeface="Courier New" pitchFamily="49" charset="0"/>
              </a:rPr>
              <a:t> </a:t>
            </a:r>
            <a:r>
              <a:rPr kumimoji="1" lang="en-US" altLang="ru-RU" sz="1600" b="1" dirty="0" smtClean="0">
                <a:latin typeface="Courier New" pitchFamily="49" charset="0"/>
              </a:rPr>
              <a:t> </a:t>
            </a:r>
            <a:r>
              <a:rPr kumimoji="1" lang="en-US" altLang="ru-RU" sz="1600" b="1" dirty="0">
                <a:latin typeface="Courier New" pitchFamily="49" charset="0"/>
              </a:rPr>
              <a:t>public </a:t>
            </a:r>
            <a:r>
              <a:rPr kumimoji="1" lang="en-US" altLang="ru-RU" sz="1600" b="1" dirty="0" err="1">
                <a:latin typeface="Courier New" pitchFamily="49" charset="0"/>
              </a:rPr>
              <a:t>int</a:t>
            </a:r>
            <a:r>
              <a:rPr kumimoji="1" lang="en-US" altLang="ru-RU" sz="1600" b="1" dirty="0">
                <a:latin typeface="Courier New" pitchFamily="49" charset="0"/>
              </a:rPr>
              <a:t> </a:t>
            </a:r>
            <a:r>
              <a:rPr kumimoji="1" lang="en-US" altLang="ru-RU" sz="1600" b="1" dirty="0" err="1">
                <a:latin typeface="Courier New" pitchFamily="49" charset="0"/>
              </a:rPr>
              <a:t>hashCode</a:t>
            </a:r>
            <a:r>
              <a:rPr kumimoji="1" lang="en-US" altLang="ru-RU" sz="1600" b="1" dirty="0">
                <a:latin typeface="Courier New" pitchFamily="49" charset="0"/>
              </a:rPr>
              <a:t> () {</a:t>
            </a:r>
          </a:p>
          <a:p>
            <a:pPr algn="l" rtl="0" eaLnBrk="1" hangingPunct="1"/>
            <a:r>
              <a:rPr kumimoji="1" lang="en-US" altLang="ru-RU" sz="1600" b="1" dirty="0">
                <a:latin typeface="Courier New" pitchFamily="49" charset="0"/>
              </a:rPr>
              <a:t> </a:t>
            </a:r>
            <a:r>
              <a:rPr kumimoji="1" lang="en-US" altLang="ru-RU" sz="1600" b="1" dirty="0" err="1">
                <a:latin typeface="Courier New" pitchFamily="49" charset="0"/>
              </a:rPr>
              <a:t>int</a:t>
            </a:r>
            <a:r>
              <a:rPr kumimoji="1" lang="en-US" altLang="ru-RU" sz="1600" b="1" dirty="0">
                <a:latin typeface="Courier New" pitchFamily="49" charset="0"/>
              </a:rPr>
              <a:t> hash = </a:t>
            </a:r>
            <a:r>
              <a:rPr kumimoji="1" lang="ru-RU" altLang="ru-RU" sz="1600" b="1" dirty="0">
                <a:latin typeface="Courier New" pitchFamily="49" charset="0"/>
              </a:rPr>
              <a:t>42</a:t>
            </a:r>
            <a:r>
              <a:rPr kumimoji="1" lang="en-US" altLang="ru-RU" sz="1600" b="1" dirty="0">
                <a:latin typeface="Courier New" pitchFamily="49" charset="0"/>
              </a:rPr>
              <a:t>;</a:t>
            </a:r>
          </a:p>
          <a:p>
            <a:pPr algn="l" rtl="0" eaLnBrk="1" hangingPunct="1"/>
            <a:r>
              <a:rPr kumimoji="1" lang="en-US" altLang="ru-RU" sz="1600" b="1" dirty="0">
                <a:latin typeface="Courier New" pitchFamily="49" charset="0"/>
              </a:rPr>
              <a:t> hash = hash * 17 + </a:t>
            </a:r>
            <a:r>
              <a:rPr kumimoji="1" lang="en-US" altLang="ru-RU" sz="1600" b="1" dirty="0" err="1">
                <a:latin typeface="Courier New" pitchFamily="49" charset="0"/>
              </a:rPr>
              <a:t>employeeId</a:t>
            </a:r>
            <a:r>
              <a:rPr kumimoji="1" lang="en-US" altLang="ru-RU" sz="1600" b="1" dirty="0">
                <a:latin typeface="Courier New" pitchFamily="49" charset="0"/>
              </a:rPr>
              <a:t>;</a:t>
            </a:r>
          </a:p>
          <a:p>
            <a:pPr algn="l" rtl="0" eaLnBrk="1" hangingPunct="1"/>
            <a:r>
              <a:rPr kumimoji="1" lang="en-US" altLang="ru-RU" sz="1600" b="1" dirty="0">
                <a:latin typeface="Courier New" pitchFamily="49" charset="0"/>
              </a:rPr>
              <a:t> hash = hash * 31 + </a:t>
            </a:r>
            <a:r>
              <a:rPr kumimoji="1" lang="en-US" altLang="ru-RU" sz="1600" b="1" dirty="0" err="1">
                <a:latin typeface="Courier New" pitchFamily="49" charset="0"/>
              </a:rPr>
              <a:t>name.hashCode</a:t>
            </a:r>
            <a:r>
              <a:rPr kumimoji="1" lang="en-US" altLang="ru-RU" sz="1600" b="1" dirty="0">
                <a:latin typeface="Courier New" pitchFamily="49" charset="0"/>
              </a:rPr>
              <a:t> ();</a:t>
            </a:r>
          </a:p>
          <a:p>
            <a:pPr algn="l" rtl="0" eaLnBrk="1" hangingPunct="1"/>
            <a:r>
              <a:rPr kumimoji="1" lang="en-US" altLang="ru-RU" sz="1600" b="1" dirty="0">
                <a:latin typeface="Courier New" pitchFamily="49" charset="0"/>
              </a:rPr>
              <a:t> hash = hash * 13 + (</a:t>
            </a:r>
            <a:r>
              <a:rPr kumimoji="1" lang="en-US" altLang="ru-RU" sz="1600" b="1" dirty="0" err="1">
                <a:latin typeface="Courier New" pitchFamily="49" charset="0"/>
              </a:rPr>
              <a:t>dept</a:t>
            </a:r>
            <a:r>
              <a:rPr kumimoji="1" lang="en-US" altLang="ru-RU" sz="1600" b="1" dirty="0">
                <a:latin typeface="Courier New" pitchFamily="49" charset="0"/>
              </a:rPr>
              <a:t> == null? 0: </a:t>
            </a:r>
            <a:r>
              <a:rPr kumimoji="1" lang="en-US" altLang="ru-RU" sz="1600" b="1" dirty="0" err="1">
                <a:latin typeface="Courier New" pitchFamily="49" charset="0"/>
              </a:rPr>
              <a:t>dept.hashCode</a:t>
            </a:r>
            <a:r>
              <a:rPr kumimoji="1" lang="en-US" altLang="ru-RU" sz="1600" b="1" dirty="0">
                <a:latin typeface="Courier New" pitchFamily="49" charset="0"/>
              </a:rPr>
              <a:t> ());</a:t>
            </a:r>
          </a:p>
          <a:p>
            <a:pPr algn="l" rtl="0" eaLnBrk="1" hangingPunct="1"/>
            <a:r>
              <a:rPr kumimoji="1" lang="en-US" altLang="ru-RU" sz="1600" b="1" dirty="0">
                <a:latin typeface="Courier New" pitchFamily="49" charset="0"/>
              </a:rPr>
              <a:t> return hash;</a:t>
            </a:r>
          </a:p>
          <a:p>
            <a:pPr algn="l" rtl="0" eaLnBrk="1" hangingPunct="1"/>
            <a:r>
              <a:rPr kumimoji="1" lang="en-US" altLang="ru-RU" sz="1600" b="1" dirty="0">
                <a:latin typeface="Courier New" pitchFamily="49" charset="0"/>
              </a:rPr>
              <a:t> </a:t>
            </a:r>
            <a:r>
              <a:rPr kumimoji="1" lang="en-US" altLang="ru-RU" sz="1600" b="1" dirty="0" smtClean="0">
                <a:latin typeface="Courier New" pitchFamily="49" charset="0"/>
              </a:rPr>
              <a:t>}}</a:t>
            </a:r>
            <a:endParaRPr kumimoji="1" lang="ru-RU" altLang="ru-RU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67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7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7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7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7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43" grpId="0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ru-RU" altLang="ru-RU" sz="4000" dirty="0" err="1" smtClean="0"/>
              <a:t>Класи-обгортки</a:t>
            </a:r>
            <a:r>
              <a:rPr lang="ru-RU" altLang="ru-RU" sz="4000" dirty="0" smtClean="0"/>
              <a:t> </a:t>
            </a:r>
            <a:r>
              <a:rPr lang="ru-RU" altLang="ru-RU" sz="4000" dirty="0" err="1" smtClean="0"/>
              <a:t>примітивних</a:t>
            </a:r>
            <a:r>
              <a:rPr lang="ru-RU" altLang="ru-RU" sz="4000" dirty="0" smtClean="0"/>
              <a:t> </a:t>
            </a:r>
            <a:r>
              <a:rPr lang="ru-RU" altLang="ru-RU" sz="4000" dirty="0" err="1" smtClean="0"/>
              <a:t>типів</a:t>
            </a:r>
            <a:endParaRPr lang="ru-RU" altLang="ru-RU" sz="4000" dirty="0" smtClean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/>
          <a:lstStyle/>
          <a:p>
            <a:pPr algn="l" rtl="0" eaLnBrk="1" hangingPunct="1">
              <a:lnSpc>
                <a:spcPct val="90000"/>
              </a:lnSpc>
            </a:pPr>
            <a:r>
              <a:rPr lang="ru-RU" altLang="ru-RU" sz="2800" dirty="0" err="1" smtClean="0"/>
              <a:t>Значення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примітивних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типів</a:t>
            </a:r>
            <a:r>
              <a:rPr lang="ru-RU" altLang="ru-RU" sz="2800" dirty="0" smtClean="0"/>
              <a:t> не </a:t>
            </a:r>
            <a:r>
              <a:rPr lang="ru-RU" altLang="ru-RU" sz="2800" dirty="0" err="1" smtClean="0"/>
              <a:t>можуть</a:t>
            </a:r>
            <a:r>
              <a:rPr lang="ru-RU" altLang="ru-RU" sz="2800" dirty="0" smtClean="0"/>
              <a:t> бути </a:t>
            </a:r>
            <a:r>
              <a:rPr lang="ru-RU" altLang="ru-RU" sz="2800" dirty="0" err="1" smtClean="0"/>
              <a:t>безпосередньо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використані</a:t>
            </a:r>
            <a:r>
              <a:rPr lang="ru-RU" altLang="ru-RU" sz="2800" dirty="0" smtClean="0"/>
              <a:t> в </a:t>
            </a:r>
            <a:r>
              <a:rPr lang="ru-RU" altLang="ru-RU" sz="2800" dirty="0" err="1" smtClean="0"/>
              <a:t>контексті</a:t>
            </a:r>
            <a:r>
              <a:rPr lang="ru-RU" altLang="ru-RU" sz="2800" dirty="0" smtClean="0"/>
              <a:t>, де </a:t>
            </a:r>
            <a:r>
              <a:rPr lang="ru-RU" altLang="ru-RU" sz="2800" dirty="0" err="1" smtClean="0"/>
              <a:t>потрібно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посилання</a:t>
            </a:r>
            <a:endParaRPr lang="ru-RU" altLang="ru-RU" sz="2800" dirty="0" smtClean="0"/>
          </a:p>
          <a:p>
            <a:pPr lvl="4" algn="l" rtl="0" eaLnBrk="1" hangingPunct="1">
              <a:lnSpc>
                <a:spcPct val="90000"/>
              </a:lnSpc>
            </a:pPr>
            <a:endParaRPr lang="ru-RU" altLang="ru-RU" sz="1800" dirty="0" smtClean="0"/>
          </a:p>
          <a:p>
            <a:pPr>
              <a:lnSpc>
                <a:spcPct val="90000"/>
              </a:lnSpc>
            </a:pPr>
            <a:r>
              <a:rPr lang="ru-RU" altLang="ru-RU" sz="2800" dirty="0" err="1" smtClean="0"/>
              <a:t>Посилальне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уявлення</a:t>
            </a:r>
            <a:r>
              <a:rPr lang="ru-RU" altLang="ru-RU" sz="2800" dirty="0" smtClean="0"/>
              <a:t> (ссылочное представление) </a:t>
            </a:r>
            <a:r>
              <a:rPr lang="ru-RU" altLang="ru-RU" sz="2800" dirty="0" err="1" smtClean="0"/>
              <a:t>значень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примітивних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типів</a:t>
            </a:r>
            <a:r>
              <a:rPr lang="ru-RU" altLang="ru-RU" sz="2800" dirty="0" smtClean="0"/>
              <a:t> є </a:t>
            </a:r>
            <a:r>
              <a:rPr lang="ru-RU" altLang="ru-RU" sz="2800" dirty="0" err="1" smtClean="0"/>
              <a:t>основним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завданням</a:t>
            </a:r>
            <a:r>
              <a:rPr lang="ru-RU" altLang="ru-RU" sz="2800" dirty="0" smtClean="0"/>
              <a:t> так </a:t>
            </a:r>
            <a:r>
              <a:rPr lang="ru-RU" altLang="ru-RU" sz="2800" dirty="0" err="1" smtClean="0"/>
              <a:t>званих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класів-обгорток</a:t>
            </a:r>
            <a:endParaRPr lang="ru-RU" altLang="ru-RU" sz="2800" dirty="0" smtClean="0"/>
          </a:p>
          <a:p>
            <a:pPr lvl="4" algn="l" rtl="0" eaLnBrk="1" hangingPunct="1">
              <a:lnSpc>
                <a:spcPct val="90000"/>
              </a:lnSpc>
            </a:pPr>
            <a:endParaRPr lang="ru-RU" altLang="ru-RU" sz="1800" dirty="0" smtClean="0"/>
          </a:p>
          <a:p>
            <a:pPr algn="l" rtl="0" eaLnBrk="1" hangingPunct="1">
              <a:lnSpc>
                <a:spcPct val="90000"/>
              </a:lnSpc>
            </a:pPr>
            <a:r>
              <a:rPr lang="ru-RU" altLang="ru-RU" sz="2800" dirty="0" err="1" smtClean="0"/>
              <a:t>Примірник</a:t>
            </a:r>
            <a:r>
              <a:rPr lang="ru-RU" altLang="ru-RU" sz="2800" dirty="0" smtClean="0"/>
              <a:t> такого </a:t>
            </a:r>
            <a:r>
              <a:rPr lang="ru-RU" altLang="ru-RU" sz="2800" dirty="0" err="1" smtClean="0"/>
              <a:t>класу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зберігає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всередині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значення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примітивного</a:t>
            </a:r>
            <a:r>
              <a:rPr lang="ru-RU" altLang="ru-RU" sz="2800" dirty="0" smtClean="0"/>
              <a:t> типу та </a:t>
            </a:r>
            <a:r>
              <a:rPr lang="ru-RU" altLang="ru-RU" sz="2800" dirty="0" err="1" smtClean="0"/>
              <a:t>надає</a:t>
            </a:r>
            <a:r>
              <a:rPr lang="ru-RU" altLang="ru-RU" sz="2800" dirty="0" smtClean="0"/>
              <a:t> доступ до </a:t>
            </a:r>
            <a:r>
              <a:rPr lang="ru-RU" altLang="ru-RU" sz="2800" dirty="0" err="1" smtClean="0"/>
              <a:t>цього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значення</a:t>
            </a:r>
            <a:endParaRPr lang="ru-RU" alt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12161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ru-RU" altLang="ru-RU" sz="4000" smtClean="0"/>
              <a:t>Класи-обгортки примітивних типів</a:t>
            </a:r>
          </a:p>
        </p:txBody>
      </p:sp>
      <p:sp>
        <p:nvSpPr>
          <p:cNvPr id="677892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algn="l" rtl="0" eaLnBrk="1" hangingPunct="1"/>
            <a:r>
              <a:rPr lang="en-US" altLang="ru-RU" sz="3200" b="1" dirty="0" smtClean="0">
                <a:solidFill>
                  <a:schemeClr val="accent1"/>
                </a:solidFill>
                <a:latin typeface="Courier New" pitchFamily="49" charset="0"/>
              </a:rPr>
              <a:t>Boolean</a:t>
            </a:r>
            <a:endParaRPr lang="ru-RU" altLang="ru-RU" sz="32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3" algn="l" rtl="0" eaLnBrk="1" hangingPunct="1"/>
            <a:endParaRPr lang="en-US" altLang="ru-RU" sz="20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algn="l" rtl="0" eaLnBrk="1" hangingPunct="1"/>
            <a:r>
              <a:rPr lang="en-US" altLang="ru-RU" sz="3200" b="1" dirty="0" smtClean="0">
                <a:solidFill>
                  <a:schemeClr val="accent1"/>
                </a:solidFill>
                <a:latin typeface="Courier New" pitchFamily="49" charset="0"/>
              </a:rPr>
              <a:t>Byte</a:t>
            </a:r>
            <a:endParaRPr lang="ru-RU" altLang="ru-RU" sz="32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3" algn="l" rtl="0" eaLnBrk="1" hangingPunct="1"/>
            <a:endParaRPr lang="en-US" altLang="ru-RU" sz="20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algn="l" rtl="0" eaLnBrk="1" hangingPunct="1"/>
            <a:r>
              <a:rPr lang="en-US" altLang="ru-RU" sz="3200" b="1" dirty="0" smtClean="0">
                <a:solidFill>
                  <a:schemeClr val="accent1"/>
                </a:solidFill>
                <a:latin typeface="Courier New" pitchFamily="49" charset="0"/>
              </a:rPr>
              <a:t>Character</a:t>
            </a:r>
            <a:endParaRPr lang="ru-RU" altLang="ru-RU" sz="32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3" algn="l" rtl="0" eaLnBrk="1" hangingPunct="1"/>
            <a:endParaRPr lang="en-US" altLang="ru-RU" sz="20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algn="l" rtl="0" eaLnBrk="1" hangingPunct="1"/>
            <a:r>
              <a:rPr lang="en-US" altLang="ru-RU" sz="3200" b="1" dirty="0" smtClean="0">
                <a:solidFill>
                  <a:schemeClr val="accent1"/>
                </a:solidFill>
                <a:latin typeface="Courier New" pitchFamily="49" charset="0"/>
              </a:rPr>
              <a:t>Double</a:t>
            </a:r>
            <a:endParaRPr lang="ru-RU" altLang="ru-RU" sz="32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3" algn="l" rtl="0" eaLnBrk="1" hangingPunct="1"/>
            <a:endParaRPr lang="en-US" altLang="ru-RU" sz="20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algn="l" rtl="0" eaLnBrk="1" hangingPunct="1"/>
            <a:r>
              <a:rPr lang="en-US" altLang="ru-RU" sz="3200" b="1" dirty="0" smtClean="0">
                <a:solidFill>
                  <a:schemeClr val="accent1"/>
                </a:solidFill>
                <a:latin typeface="Courier New" pitchFamily="49" charset="0"/>
              </a:rPr>
              <a:t>Float</a:t>
            </a:r>
            <a:endParaRPr lang="ru-RU" altLang="ru-RU" sz="2400" dirty="0" smtClean="0">
              <a:solidFill>
                <a:schemeClr val="accent1"/>
              </a:solidFill>
            </a:endParaRPr>
          </a:p>
        </p:txBody>
      </p:sp>
      <p:sp>
        <p:nvSpPr>
          <p:cNvPr id="677893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algn="l" rtl="0" eaLnBrk="1" hangingPunct="1"/>
            <a:r>
              <a:rPr lang="en-US" altLang="ru-RU" sz="3200" b="1" dirty="0" smtClean="0">
                <a:solidFill>
                  <a:schemeClr val="accent1"/>
                </a:solidFill>
                <a:latin typeface="Courier New" pitchFamily="49" charset="0"/>
              </a:rPr>
              <a:t>Integer</a:t>
            </a:r>
            <a:endParaRPr lang="ru-RU" altLang="ru-RU" sz="32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3" algn="l" rtl="0" eaLnBrk="1" hangingPunct="1"/>
            <a:endParaRPr lang="en-US" altLang="ru-RU" sz="20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algn="l" rtl="0" eaLnBrk="1" hangingPunct="1"/>
            <a:r>
              <a:rPr lang="en-US" altLang="ru-RU" sz="3200" b="1" dirty="0" smtClean="0">
                <a:solidFill>
                  <a:schemeClr val="accent1"/>
                </a:solidFill>
                <a:latin typeface="Courier New" pitchFamily="49" charset="0"/>
              </a:rPr>
              <a:t>Long</a:t>
            </a:r>
            <a:endParaRPr lang="ru-RU" altLang="ru-RU" sz="32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3" algn="l" rtl="0" eaLnBrk="1" hangingPunct="1"/>
            <a:endParaRPr lang="en-US" altLang="ru-RU" sz="20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algn="l" rtl="0" eaLnBrk="1" hangingPunct="1"/>
            <a:r>
              <a:rPr lang="en-US" altLang="ru-RU" sz="3200" b="1" dirty="0" smtClean="0">
                <a:solidFill>
                  <a:schemeClr val="accent2"/>
                </a:solidFill>
                <a:latin typeface="Courier New" pitchFamily="49" charset="0"/>
              </a:rPr>
              <a:t>Number</a:t>
            </a:r>
            <a:endParaRPr lang="ru-RU" altLang="ru-RU" sz="32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3" algn="l" rtl="0" eaLnBrk="1" hangingPunct="1"/>
            <a:endParaRPr lang="en-US" altLang="ru-RU" sz="20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algn="l" rtl="0" eaLnBrk="1" hangingPunct="1"/>
            <a:r>
              <a:rPr lang="en-US" altLang="ru-RU" sz="3200" b="1" dirty="0" smtClean="0">
                <a:solidFill>
                  <a:schemeClr val="accent1"/>
                </a:solidFill>
                <a:latin typeface="Courier New" pitchFamily="49" charset="0"/>
              </a:rPr>
              <a:t>Short</a:t>
            </a:r>
            <a:endParaRPr lang="ru-RU" altLang="ru-RU" sz="32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3" algn="l" rtl="0" eaLnBrk="1" hangingPunct="1"/>
            <a:endParaRPr lang="en-US" altLang="ru-RU" sz="20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algn="l" rtl="0" eaLnBrk="1" hangingPunct="1"/>
            <a:r>
              <a:rPr lang="en-US" altLang="ru-RU" sz="3200" b="1" dirty="0" smtClean="0">
                <a:solidFill>
                  <a:schemeClr val="accent2"/>
                </a:solidFill>
                <a:latin typeface="Courier New" pitchFamily="49" charset="0"/>
              </a:rPr>
              <a:t>Void</a:t>
            </a:r>
            <a:endParaRPr lang="ru-RU" altLang="ru-RU" sz="24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78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7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7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7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77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7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7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778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778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2" grpId="0" build="p"/>
      <p:bldP spid="67789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 eaLnBrk="1" hangingPunct="1"/>
            <a:r>
              <a:rPr lang="ru-RU" altLang="ru-RU" sz="4000" dirty="0" err="1" smtClean="0"/>
              <a:t>Завдання</a:t>
            </a:r>
            <a:r>
              <a:rPr lang="ru-RU" altLang="ru-RU" sz="4000" dirty="0" smtClean="0"/>
              <a:t> </a:t>
            </a:r>
            <a:r>
              <a:rPr lang="ru-RU" altLang="ru-RU" sz="4000" dirty="0" err="1" smtClean="0"/>
              <a:t>класів-обгорток</a:t>
            </a:r>
            <a:r>
              <a:rPr lang="ru-RU" altLang="ru-RU" sz="4000" dirty="0" smtClean="0"/>
              <a:t> </a:t>
            </a:r>
            <a:r>
              <a:rPr lang="ru-RU" altLang="ru-RU" sz="4000" dirty="0" err="1" smtClean="0"/>
              <a:t>примітивних</a:t>
            </a:r>
            <a:r>
              <a:rPr lang="ru-RU" altLang="ru-RU" sz="4000" dirty="0" smtClean="0"/>
              <a:t> </a:t>
            </a:r>
            <a:r>
              <a:rPr lang="ru-RU" altLang="ru-RU" sz="4000" dirty="0" err="1" smtClean="0"/>
              <a:t>типів</a:t>
            </a:r>
            <a:endParaRPr lang="ru-RU" altLang="ru-RU" sz="4000" dirty="0" smtClean="0"/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ru-RU" altLang="ru-RU" smtClean="0"/>
              <a:t>Посилальне уявлення значень примітивних типів</a:t>
            </a:r>
          </a:p>
          <a:p>
            <a:pPr algn="l" rtl="0" eaLnBrk="1" hangingPunct="1"/>
            <a:endParaRPr lang="ru-RU" altLang="ru-RU" smtClean="0"/>
          </a:p>
          <a:p>
            <a:pPr algn="l" rtl="0" eaLnBrk="1" hangingPunct="1"/>
            <a:r>
              <a:rPr lang="ru-RU" altLang="ru-RU" smtClean="0"/>
              <a:t>Зберігання допоміжних функцій для роботи зі значеннями примітивних типів</a:t>
            </a:r>
          </a:p>
          <a:p>
            <a:pPr algn="l" rtl="0" eaLnBrk="1" hangingPunct="1"/>
            <a:endParaRPr lang="ru-RU" altLang="ru-RU" smtClean="0"/>
          </a:p>
          <a:p>
            <a:pPr algn="l" rtl="0" eaLnBrk="1" hangingPunct="1"/>
            <a:r>
              <a:rPr lang="ru-RU" altLang="ru-RU" smtClean="0"/>
              <a:t>Подання примітивних типів і їх значень в механізмах рефлексії</a:t>
            </a:r>
          </a:p>
        </p:txBody>
      </p:sp>
    </p:spTree>
    <p:extLst>
      <p:ext uri="{BB962C8B-B14F-4D97-AF65-F5344CB8AC3E}">
        <p14:creationId xmlns:p14="http://schemas.microsoft.com/office/powerpoint/2010/main" val="249624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6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 eaLnBrk="1" hangingPunct="1"/>
            <a:r>
              <a:rPr lang="ru-RU" altLang="ru-RU" sz="4000" dirty="0" err="1" smtClean="0"/>
              <a:t>Наповнення</a:t>
            </a:r>
            <a:r>
              <a:rPr lang="ru-RU" altLang="ru-RU" sz="4000" dirty="0" smtClean="0"/>
              <a:t> </a:t>
            </a:r>
            <a:r>
              <a:rPr lang="ru-RU" altLang="ru-RU" sz="4000" dirty="0" err="1" smtClean="0"/>
              <a:t>класів-обгорток</a:t>
            </a:r>
            <a:endParaRPr lang="ru-RU" altLang="ru-RU" sz="4000" dirty="0" smtClean="0"/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 eaLnBrk="1" hangingPunct="1">
              <a:lnSpc>
                <a:spcPct val="80000"/>
              </a:lnSpc>
              <a:spcBef>
                <a:spcPts val="1000"/>
              </a:spcBef>
              <a:defRPr/>
            </a:pPr>
            <a:r>
              <a:rPr lang="ru-RU" sz="2400" dirty="0" smtClean="0"/>
              <a:t>константи типів</a:t>
            </a:r>
            <a:br>
              <a:rPr lang="ru-RU" sz="2400" dirty="0" smtClean="0"/>
            </a:b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</a:rPr>
              <a:t>Integer.MAX_VALUE</a:t>
            </a:r>
            <a:r>
              <a:rPr lang="en-US" sz="2000" dirty="0" smtClean="0"/>
              <a:t>, </a:t>
            </a: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</a:rPr>
              <a:t>Double.NaN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endParaRPr lang="ru-RU" sz="20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algn="l" rtl="0" eaLnBrk="1" hangingPunct="1">
              <a:lnSpc>
                <a:spcPct val="80000"/>
              </a:lnSpc>
              <a:spcBef>
                <a:spcPts val="1000"/>
              </a:spcBef>
              <a:defRPr/>
            </a:pPr>
            <a:r>
              <a:rPr lang="ru-RU" sz="2400" dirty="0" smtClean="0"/>
              <a:t>Конструктори: за значенням і рядку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Float (float value)</a:t>
            </a:r>
            <a:r>
              <a:rPr lang="en-US" sz="2000" dirty="0" smtClean="0"/>
              <a:t>,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Float (String s)</a:t>
            </a:r>
            <a:endParaRPr lang="ru-RU" sz="20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algn="l" rtl="0" eaLnBrk="1" hangingPunct="1">
              <a:lnSpc>
                <a:spcPct val="80000"/>
              </a:lnSpc>
              <a:spcBef>
                <a:spcPts val="1000"/>
              </a:spcBef>
              <a:defRPr/>
            </a:pPr>
            <a:r>
              <a:rPr lang="ru-RU" sz="2400" dirty="0" smtClean="0"/>
              <a:t>Методи отримання значення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</a:rPr>
              <a:t>aBoolean.booleanValue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()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</a:rPr>
              <a:t>aFloat.floatValue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()</a:t>
            </a:r>
            <a:endParaRPr lang="ru-RU" sz="20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algn="l" rtl="0" eaLnBrk="1" hangingPunct="1">
              <a:lnSpc>
                <a:spcPct val="80000"/>
              </a:lnSpc>
              <a:spcBef>
                <a:spcPts val="1000"/>
              </a:spcBef>
              <a:defRPr/>
            </a:pPr>
            <a:r>
              <a:rPr lang="ru-RU" sz="2400" dirty="0" smtClean="0"/>
              <a:t>Методи перетворення в значення примітивного типу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</a:rPr>
              <a:t>Integer.parseInt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(String s)</a:t>
            </a:r>
            <a:r>
              <a:rPr lang="en-US" sz="2000" dirty="0" smtClean="0"/>
              <a:t>, </a:t>
            </a: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</a:rPr>
              <a:t>aFloat.byteValue</a:t>
            </a:r>
            <a:r>
              <a:rPr 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()</a:t>
            </a:r>
            <a:r>
              <a:rPr lang="en-US" sz="2000" b="1" dirty="0" smtClean="0">
                <a:solidFill>
                  <a:srgbClr val="FFFFCC"/>
                </a:solidFill>
                <a:latin typeface="Courier New" pitchFamily="49" charset="0"/>
              </a:rPr>
              <a:t>()</a:t>
            </a:r>
            <a:endParaRPr lang="ru-RU" sz="2000" b="1" dirty="0" smtClean="0">
              <a:solidFill>
                <a:srgbClr val="FFFFCC"/>
              </a:solidFill>
              <a:latin typeface="Courier New" pitchFamily="49" charset="0"/>
            </a:endParaRPr>
          </a:p>
          <a:p>
            <a:pPr algn="l" rtl="0" eaLnBrk="1" hangingPunct="1">
              <a:lnSpc>
                <a:spcPct val="80000"/>
              </a:lnSpc>
              <a:spcBef>
                <a:spcPts val="1000"/>
              </a:spcBef>
              <a:defRPr/>
            </a:pPr>
            <a:r>
              <a:rPr lang="ru-RU" sz="2400" dirty="0" smtClean="0"/>
              <a:t>Методи перетворення в об'єкт класу-обгортки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</a:rPr>
              <a:t>Integer.valueOf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(String s</a:t>
            </a:r>
            <a:r>
              <a:rPr lang="en-US" sz="2000" b="1" spc="-3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, </a:t>
            </a:r>
            <a:r>
              <a:rPr lang="en-US" sz="2000" b="1" spc="-3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int</a:t>
            </a:r>
            <a:r>
              <a:rPr lang="en-US" sz="2000" b="1" spc="-3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radix</a:t>
            </a:r>
            <a:r>
              <a:rPr lang="en-US" sz="2000" b="1" spc="-300" dirty="0">
                <a:solidFill>
                  <a:schemeClr val="accent1"/>
                </a:solidFill>
                <a:latin typeface="Courier New" pitchFamily="49" charset="0"/>
              </a:rPr>
              <a:t>)</a:t>
            </a:r>
            <a:endParaRPr lang="ru-RU" sz="2000" b="1" spc="-300" dirty="0">
              <a:solidFill>
                <a:schemeClr val="accent1"/>
              </a:solidFill>
              <a:latin typeface="Courier New" pitchFamily="49" charset="0"/>
            </a:endParaRPr>
          </a:p>
          <a:p>
            <a:pPr algn="l" rtl="0" eaLnBrk="1" hangingPunct="1">
              <a:lnSpc>
                <a:spcPct val="80000"/>
              </a:lnSpc>
              <a:spcBef>
                <a:spcPts val="1000"/>
              </a:spcBef>
              <a:defRPr/>
            </a:pPr>
            <a:r>
              <a:rPr lang="ru-RU" sz="2400" dirty="0" smtClean="0"/>
              <a:t>Методи перевірки стану та </a:t>
            </a:r>
            <a:r>
              <a:rPr lang="ru-RU" sz="2400" dirty="0" err="1" smtClean="0"/>
              <a:t>вигляду</a:t>
            </a:r>
            <a:r>
              <a:rPr lang="ru-RU" sz="2400" dirty="0" smtClean="0"/>
              <a:t> значення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</a:rPr>
              <a:t>aWrapedValue.compareTo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(...)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</a:rPr>
              <a:t>aDouble.isInfinite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()</a:t>
            </a:r>
            <a:endParaRPr lang="ru-RU" sz="20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algn="l" rtl="0" eaLnBrk="1" hangingPunct="1">
              <a:lnSpc>
                <a:spcPct val="80000"/>
              </a:lnSpc>
              <a:spcBef>
                <a:spcPts val="1000"/>
              </a:spcBef>
              <a:defRPr/>
            </a:pPr>
            <a:r>
              <a:rPr lang="ru-RU" sz="2400" dirty="0" smtClean="0"/>
              <a:t>Спеціальні методи, зумовлені специфікою типу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</a:rPr>
              <a:t>Double.longBitsToDouble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(...)</a:t>
            </a:r>
            <a:r>
              <a:rPr lang="en-US" sz="2000" dirty="0" smtClean="0"/>
              <a:t>, </a:t>
            </a: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</a:rPr>
              <a:t>Integer.toHexString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()</a:t>
            </a:r>
            <a:endParaRPr lang="ru-RU" sz="20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80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7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7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3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u-RU" altLang="ru-RU" sz="4000" smtClean="0"/>
              <a:t>Класи-обгортки примітивних типів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lnSpcReduction="10000"/>
          </a:bodyPr>
          <a:lstStyle/>
          <a:p>
            <a:pPr algn="l" rtl="0">
              <a:spcBef>
                <a:spcPts val="500"/>
              </a:spcBef>
            </a:pPr>
            <a:r>
              <a:rPr lang="ru-RU" altLang="ru-RU" sz="2800" dirty="0" smtClean="0"/>
              <a:t>Кожному </a:t>
            </a:r>
            <a:r>
              <a:rPr lang="ru-RU" altLang="ru-RU" sz="2800" dirty="0" err="1" smtClean="0"/>
              <a:t>примітивно</a:t>
            </a:r>
            <a:r>
              <a:rPr lang="uk-UA" altLang="ru-RU" sz="2800" dirty="0" smtClean="0"/>
              <a:t>му</a:t>
            </a:r>
            <a:r>
              <a:rPr lang="ru-RU" altLang="ru-RU" sz="2800" dirty="0" smtClean="0"/>
              <a:t> </a:t>
            </a:r>
            <a:r>
              <a:rPr lang="ru-RU" altLang="ru-RU" sz="2800" dirty="0" smtClean="0"/>
              <a:t>типу </a:t>
            </a:r>
            <a:r>
              <a:rPr lang="ru-RU" altLang="ru-RU" sz="2800" dirty="0" err="1" smtClean="0"/>
              <a:t>зіставлений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відповідний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клас-обгортка</a:t>
            </a:r>
            <a:endParaRPr lang="ru-RU" altLang="ru-RU" sz="2800" dirty="0" smtClean="0"/>
          </a:p>
          <a:p>
            <a:pPr algn="l" rtl="0">
              <a:spcBef>
                <a:spcPts val="500"/>
              </a:spcBef>
            </a:pPr>
            <a:r>
              <a:rPr lang="ru-RU" altLang="ru-RU" sz="2800" dirty="0" err="1" smtClean="0"/>
              <a:t>Всі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класи-обгортки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мають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публічний</a:t>
            </a:r>
            <a:r>
              <a:rPr lang="ru-RU" altLang="ru-RU" sz="2800" dirty="0" smtClean="0"/>
              <a:t> конструктор (</a:t>
            </a:r>
            <a:r>
              <a:rPr lang="ru-RU" altLang="ru-RU" sz="2800" dirty="0" err="1" smtClean="0"/>
              <a:t>крім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класу</a:t>
            </a:r>
            <a:r>
              <a:rPr lang="ru-RU" altLang="ru-RU" sz="2800" dirty="0" smtClean="0"/>
              <a:t> </a:t>
            </a:r>
            <a:r>
              <a:rPr lang="ru-RU" altLang="ru-RU" sz="2800" b="1" dirty="0" err="1" smtClean="0">
                <a:solidFill>
                  <a:schemeClr val="accent1"/>
                </a:solidFill>
                <a:latin typeface="Courier New" pitchFamily="49" charset="0"/>
              </a:rPr>
              <a:t>Void</a:t>
            </a:r>
            <a:r>
              <a:rPr lang="ru-RU" altLang="ru-RU" sz="2800" dirty="0" smtClean="0"/>
              <a:t>)</a:t>
            </a:r>
          </a:p>
          <a:p>
            <a:pPr algn="l" rtl="0">
              <a:spcBef>
                <a:spcPts val="500"/>
              </a:spcBef>
            </a:pPr>
            <a:r>
              <a:rPr lang="ru-RU" altLang="ru-RU" sz="2800" dirty="0" err="1" smtClean="0"/>
              <a:t>Об'єкти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класів-обгорток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можуть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порівнюватися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між</a:t>
            </a:r>
            <a:r>
              <a:rPr lang="ru-RU" altLang="ru-RU" sz="2800" dirty="0" smtClean="0"/>
              <a:t> собою методом </a:t>
            </a:r>
            <a:r>
              <a:rPr lang="ru-RU" altLang="ru-RU" sz="2800" b="1" dirty="0" err="1" smtClean="0">
                <a:solidFill>
                  <a:schemeClr val="accent1"/>
                </a:solidFill>
                <a:latin typeface="Courier New" pitchFamily="49" charset="0"/>
              </a:rPr>
              <a:t>equals</a:t>
            </a:r>
            <a:r>
              <a:rPr lang="ru-RU" alt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()</a:t>
            </a:r>
          </a:p>
          <a:p>
            <a:pPr algn="l" rtl="0">
              <a:spcBef>
                <a:spcPts val="500"/>
              </a:spcBef>
            </a:pPr>
            <a:r>
              <a:rPr lang="ru-RU" altLang="ru-RU" sz="2800" dirty="0" err="1" smtClean="0"/>
              <a:t>Значення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примітивних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типів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можна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отримати</a:t>
            </a:r>
            <a:r>
              <a:rPr lang="ru-RU" altLang="ru-RU" sz="2800" dirty="0" smtClean="0"/>
              <a:t> з </a:t>
            </a:r>
            <a:r>
              <a:rPr lang="ru-RU" altLang="ru-RU" sz="2800" dirty="0" err="1" smtClean="0"/>
              <a:t>об'єктів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викликом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методів</a:t>
            </a:r>
            <a:r>
              <a:rPr lang="ru-RU" altLang="ru-RU" sz="2800" dirty="0" smtClean="0"/>
              <a:t> </a:t>
            </a:r>
            <a:r>
              <a:rPr lang="ru-RU" alt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&lt;</a:t>
            </a:r>
            <a:r>
              <a:rPr lang="ru-RU" altLang="ru-RU" sz="2800" b="1" dirty="0" err="1" smtClean="0">
                <a:solidFill>
                  <a:schemeClr val="accent1"/>
                </a:solidFill>
                <a:latin typeface="Courier New" pitchFamily="49" charset="0"/>
              </a:rPr>
              <a:t>Type</a:t>
            </a:r>
            <a:r>
              <a:rPr lang="ru-RU" alt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&gt; </a:t>
            </a:r>
            <a:r>
              <a:rPr lang="ru-RU" altLang="ru-RU" sz="2800" b="1" dirty="0" err="1" smtClean="0">
                <a:solidFill>
                  <a:schemeClr val="accent1"/>
                </a:solidFill>
                <a:latin typeface="Courier New" pitchFamily="49" charset="0"/>
              </a:rPr>
              <a:t>Value</a:t>
            </a:r>
            <a:r>
              <a:rPr lang="ru-RU" alt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()</a:t>
            </a:r>
          </a:p>
          <a:p>
            <a:pPr algn="l" rtl="0">
              <a:spcBef>
                <a:spcPts val="500"/>
              </a:spcBef>
            </a:pPr>
            <a:r>
              <a:rPr lang="ru-RU" altLang="ru-RU" sz="2800" dirty="0" err="1" smtClean="0"/>
              <a:t>Класи-обгортки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надають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статичні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методи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роботи</a:t>
            </a:r>
            <a:r>
              <a:rPr lang="ru-RU" altLang="ru-RU" sz="2800" dirty="0" smtClean="0"/>
              <a:t> з </a:t>
            </a:r>
            <a:r>
              <a:rPr lang="ru-RU" altLang="ru-RU" sz="2800" dirty="0" err="1" smtClean="0"/>
              <a:t>примітивними</a:t>
            </a:r>
            <a:r>
              <a:rPr lang="ru-RU" altLang="ru-RU" sz="2800" dirty="0" smtClean="0"/>
              <a:t> типами</a:t>
            </a:r>
          </a:p>
        </p:txBody>
      </p:sp>
    </p:spTree>
    <p:extLst>
      <p:ext uri="{BB962C8B-B14F-4D97-AF65-F5344CB8AC3E}">
        <p14:creationId xmlns:p14="http://schemas.microsoft.com/office/powerpoint/2010/main" val="424282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ru-RU" altLang="ru-RU" dirty="0" err="1" smtClean="0"/>
              <a:t>Клас</a:t>
            </a:r>
            <a:r>
              <a:rPr lang="ru-RU" altLang="ru-RU" dirty="0" smtClean="0"/>
              <a:t> </a:t>
            </a:r>
            <a:r>
              <a:rPr lang="en-US" altLang="ru-RU" dirty="0" smtClean="0"/>
              <a:t>Math</a:t>
            </a:r>
            <a:endParaRPr lang="ru-RU" altLang="ru-RU" dirty="0" smtClean="0"/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ru-RU" altLang="ru-RU" dirty="0" err="1" smtClean="0"/>
              <a:t>Призначений</a:t>
            </a:r>
            <a:r>
              <a:rPr lang="ru-RU" altLang="ru-RU" dirty="0" smtClean="0"/>
              <a:t> для </a:t>
            </a:r>
            <a:r>
              <a:rPr lang="ru-RU" altLang="ru-RU" dirty="0" err="1" smtClean="0"/>
              <a:t>виконання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простих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математичних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операцій</a:t>
            </a:r>
            <a:endParaRPr lang="ru-RU" altLang="ru-RU" dirty="0" smtClean="0"/>
          </a:p>
          <a:p>
            <a:pPr algn="l" rtl="0" eaLnBrk="1" hangingPunct="1"/>
            <a:r>
              <a:rPr lang="ru-RU" altLang="ru-RU" dirty="0" smtClean="0"/>
              <a:t>Не </a:t>
            </a:r>
            <a:r>
              <a:rPr lang="ru-RU" altLang="ru-RU" dirty="0" err="1" smtClean="0"/>
              <a:t>має</a:t>
            </a:r>
            <a:r>
              <a:rPr lang="ru-RU" altLang="ru-RU" dirty="0" smtClean="0"/>
              <a:t> явного конструктора</a:t>
            </a:r>
          </a:p>
          <a:p>
            <a:pPr algn="l" rtl="0" eaLnBrk="1" hangingPunct="1"/>
            <a:r>
              <a:rPr lang="ru-RU" altLang="ru-RU" dirty="0" smtClean="0"/>
              <a:t>є </a:t>
            </a:r>
            <a:r>
              <a:rPr lang="en-US" altLang="ru-RU" dirty="0" smtClean="0"/>
              <a:t>final-</a:t>
            </a:r>
            <a:r>
              <a:rPr lang="ru-RU" altLang="ru-RU" dirty="0" err="1" smtClean="0"/>
              <a:t>класом</a:t>
            </a:r>
            <a:endParaRPr lang="en-US" altLang="ru-RU" dirty="0" smtClean="0"/>
          </a:p>
          <a:p>
            <a:pPr algn="l" rtl="0" eaLnBrk="1" hangingPunct="1"/>
            <a:r>
              <a:rPr lang="ru-RU" altLang="ru-RU" dirty="0" err="1" smtClean="0"/>
              <a:t>Всі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методи</a:t>
            </a:r>
            <a:r>
              <a:rPr lang="ru-RU" altLang="ru-RU" dirty="0" smtClean="0"/>
              <a:t> є </a:t>
            </a:r>
            <a:r>
              <a:rPr lang="ru-RU" altLang="ru-RU" dirty="0" err="1" smtClean="0"/>
              <a:t>статичними</a:t>
            </a:r>
            <a:endParaRPr lang="ru-RU" altLang="ru-RU" dirty="0" smtClean="0"/>
          </a:p>
          <a:p>
            <a:pPr algn="l" rtl="0" eaLnBrk="1" hangingPunct="1"/>
            <a:r>
              <a:rPr lang="ru-RU" altLang="ru-RU" dirty="0" smtClean="0"/>
              <a:t>Не </a:t>
            </a:r>
            <a:r>
              <a:rPr lang="ru-RU" altLang="ru-RU" dirty="0" err="1" smtClean="0"/>
              <a:t>гарантує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повторюваності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результатів</a:t>
            </a:r>
            <a:r>
              <a:rPr lang="ru-RU" altLang="ru-RU" dirty="0" smtClean="0"/>
              <a:t> на </a:t>
            </a:r>
            <a:r>
              <a:rPr lang="ru-RU" altLang="ru-RU" dirty="0" err="1" smtClean="0"/>
              <a:t>різних</a:t>
            </a:r>
            <a:r>
              <a:rPr lang="ru-RU" altLang="ru-RU" dirty="0" smtClean="0"/>
              <a:t> платформах </a:t>
            </a:r>
            <a:br>
              <a:rPr lang="ru-RU" altLang="ru-RU" dirty="0" smtClean="0"/>
            </a:br>
            <a:r>
              <a:rPr lang="ru-RU" altLang="ru-RU" dirty="0" smtClean="0"/>
              <a:t>(На </a:t>
            </a:r>
            <a:r>
              <a:rPr lang="ru-RU" altLang="ru-RU" dirty="0" err="1" smtClean="0"/>
              <a:t>відміну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від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класу</a:t>
            </a:r>
            <a:r>
              <a:rPr lang="ru-RU" altLang="ru-RU" dirty="0" smtClean="0"/>
              <a:t> </a:t>
            </a:r>
            <a:r>
              <a:rPr lang="en-US" altLang="ru-RU" b="1" dirty="0" err="1" smtClean="0">
                <a:solidFill>
                  <a:schemeClr val="accent1"/>
                </a:solidFill>
                <a:latin typeface="Courier New" pitchFamily="49" charset="0"/>
              </a:rPr>
              <a:t>StrictMath</a:t>
            </a:r>
            <a:r>
              <a:rPr lang="en-US" altLang="ru-RU" dirty="0" smtClean="0"/>
              <a:t>)</a:t>
            </a:r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214624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8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8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8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571480"/>
            <a:ext cx="871296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b="1" dirty="0" smtClean="0"/>
              <a:t>equals</a:t>
            </a:r>
            <a:r>
              <a:rPr lang="en-US" dirty="0" smtClean="0"/>
              <a:t>(Object </a:t>
            </a:r>
            <a:r>
              <a:rPr lang="en-US" dirty="0" err="1" smtClean="0"/>
              <a:t>str</a:t>
            </a:r>
            <a:r>
              <a:rPr lang="en-US" dirty="0" smtClean="0"/>
              <a:t>)</a:t>
            </a:r>
            <a:r>
              <a:rPr lang="ru-RU" dirty="0" smtClean="0"/>
              <a:t> - Порівняння рядків </a:t>
            </a:r>
            <a:endParaRPr lang="en-US" dirty="0" smtClean="0"/>
          </a:p>
          <a:p>
            <a:pPr algn="l" rtl="0"/>
            <a:endParaRPr lang="ru-RU" sz="800" dirty="0" smtClean="0"/>
          </a:p>
          <a:p>
            <a:pPr algn="ctr" rtl="0"/>
            <a:r>
              <a:rPr lang="ru-RU" i="1" dirty="0" smtClean="0"/>
              <a:t> </a:t>
            </a:r>
            <a:r>
              <a:rPr lang="ru-RU" b="1" dirty="0" smtClean="0"/>
              <a:t>порівняння </a:t>
            </a:r>
            <a:r>
              <a:rPr lang="en-US" b="1" dirty="0" smtClean="0">
                <a:solidFill>
                  <a:srgbClr val="FF0000"/>
                </a:solidFill>
              </a:rPr>
              <a:t>equals () </a:t>
            </a:r>
            <a:r>
              <a:rPr lang="ru-RU" b="1" dirty="0" smtClean="0"/>
              <a:t>і операції </a:t>
            </a:r>
            <a:r>
              <a:rPr lang="ru-RU" b="1" dirty="0" smtClean="0">
                <a:solidFill>
                  <a:srgbClr val="FF0000"/>
                </a:solidFill>
              </a:rPr>
              <a:t>==</a:t>
            </a:r>
            <a:r>
              <a:rPr lang="ru-RU" b="1" dirty="0" smtClean="0"/>
              <a:t> </a:t>
            </a:r>
            <a:endParaRPr lang="en-US" b="1" dirty="0" smtClean="0"/>
          </a:p>
          <a:p>
            <a:pPr algn="ctr" rtl="0"/>
            <a:endParaRPr lang="ru-RU" sz="800" b="1" dirty="0" smtClean="0"/>
          </a:p>
          <a:p>
            <a:pPr algn="l" rtl="0"/>
            <a:r>
              <a:rPr lang="ru-RU" i="1" dirty="0" smtClean="0"/>
              <a:t> </a:t>
            </a:r>
            <a:r>
              <a:rPr lang="ru-RU" b="1" i="1" dirty="0" err="1" smtClean="0"/>
              <a:t>equa</a:t>
            </a:r>
            <a:r>
              <a:rPr lang="en-US" b="1" i="1" dirty="0" smtClean="0"/>
              <a:t>l</a:t>
            </a:r>
            <a:r>
              <a:rPr lang="ru-RU" b="1" i="1" dirty="0" err="1" smtClean="0"/>
              <a:t>s</a:t>
            </a:r>
            <a:r>
              <a:rPr lang="ru-RU" b="1" i="1" dirty="0" smtClean="0"/>
              <a:t> () </a:t>
            </a:r>
            <a:r>
              <a:rPr lang="en-US" b="1" i="1" dirty="0" smtClean="0"/>
              <a:t> </a:t>
            </a:r>
            <a:r>
              <a:rPr lang="ru-RU" dirty="0" smtClean="0"/>
              <a:t>порівнює символи всередині об'єкта </a:t>
            </a:r>
            <a:r>
              <a:rPr lang="ru-RU" i="1" dirty="0" err="1" smtClean="0"/>
              <a:t>String</a:t>
            </a:r>
            <a:r>
              <a:rPr lang="ru-RU" dirty="0" smtClean="0"/>
              <a:t>. </a:t>
            </a:r>
            <a:endParaRPr lang="en-US" dirty="0" smtClean="0"/>
          </a:p>
          <a:p>
            <a:pPr algn="l" rtl="0"/>
            <a:r>
              <a:rPr lang="en-US" b="1" i="1" dirty="0" smtClean="0"/>
              <a:t>==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ru-RU" dirty="0" smtClean="0"/>
              <a:t>порівнює два посилання на об'єкти і визначає, чи посилаються вони на один і той же екземпляр. </a:t>
            </a:r>
            <a:endParaRPr lang="en-US" dirty="0" smtClean="0"/>
          </a:p>
          <a:p>
            <a:pPr algn="l" rtl="0"/>
            <a:endParaRPr lang="en-US" sz="800" dirty="0" smtClean="0"/>
          </a:p>
          <a:p>
            <a:pPr algn="ctr" rtl="0"/>
            <a:r>
              <a:rPr lang="ru-RU" b="1" dirty="0" smtClean="0"/>
              <a:t>перетворення </a:t>
            </a:r>
            <a:r>
              <a:rPr lang="ru-RU" b="1" dirty="0" err="1" smtClean="0"/>
              <a:t>даних</a:t>
            </a:r>
            <a:r>
              <a:rPr lang="ru-RU" b="1" dirty="0" smtClean="0"/>
              <a:t> </a:t>
            </a:r>
            <a:r>
              <a:rPr lang="en-US" b="1" dirty="0" smtClean="0"/>
              <a:t> </a:t>
            </a:r>
            <a:r>
              <a:rPr lang="ru-RU" b="1" dirty="0" smtClean="0"/>
              <a:t>за </a:t>
            </a:r>
            <a:r>
              <a:rPr lang="en-US" b="1" dirty="0" smtClean="0"/>
              <a:t> </a:t>
            </a:r>
            <a:r>
              <a:rPr lang="ru-RU" b="1" dirty="0" smtClean="0"/>
              <a:t>допомогою </a:t>
            </a:r>
            <a:r>
              <a:rPr lang="ru-RU" b="1" dirty="0" smtClean="0">
                <a:solidFill>
                  <a:srgbClr val="FF0000"/>
                </a:solidFill>
              </a:rPr>
              <a:t> () </a:t>
            </a:r>
          </a:p>
          <a:p>
            <a:pPr algn="ctr" rtl="0"/>
            <a:endParaRPr lang="ru-RU" sz="800" b="1" dirty="0" smtClean="0">
              <a:solidFill>
                <a:srgbClr val="FF0000"/>
              </a:solidFill>
            </a:endParaRPr>
          </a:p>
          <a:p>
            <a:pPr algn="l" rtl="0"/>
            <a:r>
              <a:rPr lang="ru-RU" dirty="0" smtClean="0"/>
              <a:t>метод </a:t>
            </a:r>
            <a:r>
              <a:rPr lang="en-US" b="1" dirty="0" smtClean="0"/>
              <a:t> () </a:t>
            </a:r>
            <a:r>
              <a:rPr lang="ru-RU" dirty="0" smtClean="0"/>
              <a:t>перетворює дані з внутрішнього представлення в читабельну для користувача форму.</a:t>
            </a:r>
          </a:p>
          <a:p>
            <a:pPr algn="l" rtl="0"/>
            <a:endParaRPr lang="en-US" sz="800" dirty="0" smtClean="0"/>
          </a:p>
          <a:p>
            <a:r>
              <a:rPr lang="en-US" dirty="0"/>
              <a:t>static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valueOf</a:t>
            </a:r>
            <a:r>
              <a:rPr lang="en-US" dirty="0"/>
              <a:t>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double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ru-RU" dirty="0"/>
              <a:t>) </a:t>
            </a:r>
            <a:r>
              <a:rPr lang="en-US" dirty="0"/>
              <a:t>	</a:t>
            </a:r>
            <a:r>
              <a:rPr lang="uk-UA" dirty="0" smtClean="0"/>
              <a:t>	</a:t>
            </a:r>
            <a:r>
              <a:rPr lang="en-US" dirty="0" smtClean="0"/>
              <a:t>static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valueOf</a:t>
            </a:r>
            <a:r>
              <a:rPr lang="en-US" dirty="0"/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/>
              <a:t>num</a:t>
            </a:r>
            <a:r>
              <a:rPr lang="ru-RU" dirty="0"/>
              <a:t>) </a:t>
            </a:r>
          </a:p>
          <a:p>
            <a:r>
              <a:rPr lang="en-US" dirty="0"/>
              <a:t>static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valueOf</a:t>
            </a:r>
            <a:r>
              <a:rPr lang="en-US" dirty="0"/>
              <a:t>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Object</a:t>
            </a:r>
            <a:r>
              <a:rPr lang="en-US" dirty="0"/>
              <a:t> </a:t>
            </a:r>
            <a:r>
              <a:rPr lang="en-US" dirty="0" err="1"/>
              <a:t>ob</a:t>
            </a:r>
            <a:r>
              <a:rPr lang="ru-RU" dirty="0"/>
              <a:t>) </a:t>
            </a:r>
            <a:r>
              <a:rPr lang="en-US" dirty="0"/>
              <a:t>	</a:t>
            </a:r>
            <a:r>
              <a:rPr lang="uk-UA" dirty="0" smtClean="0"/>
              <a:t>	</a:t>
            </a:r>
            <a:r>
              <a:rPr lang="en-US" dirty="0" smtClean="0"/>
              <a:t>static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valueOf</a:t>
            </a:r>
            <a:r>
              <a:rPr lang="en-US" dirty="0"/>
              <a:t>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char</a:t>
            </a:r>
            <a:r>
              <a:rPr lang="en-US" dirty="0"/>
              <a:t> chars[ </a:t>
            </a:r>
            <a:r>
              <a:rPr lang="en-US" dirty="0" smtClean="0"/>
              <a:t>]). . .</a:t>
            </a:r>
            <a:r>
              <a:rPr lang="ru-RU" dirty="0" smtClean="0"/>
              <a:t>та ін.</a:t>
            </a:r>
            <a:endParaRPr lang="en-US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1928794" y="71414"/>
            <a:ext cx="5903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ru-RU" sz="2400" b="1" dirty="0" smtClean="0"/>
              <a:t> Деякі методи класу </a:t>
            </a:r>
            <a:r>
              <a:rPr lang="en-US" sz="2400" b="1" dirty="0" smtClean="0"/>
              <a:t>String</a:t>
            </a:r>
            <a:endParaRPr lang="ru-RU" sz="2400" b="1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1500166" y="4143380"/>
            <a:ext cx="6760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ru-RU" sz="2400" b="1" dirty="0" smtClean="0"/>
              <a:t> Аналогічні методи класу </a:t>
            </a:r>
            <a:r>
              <a:rPr lang="en-US" sz="2400" b="1" dirty="0" smtClean="0"/>
              <a:t>Integer </a:t>
            </a:r>
            <a:r>
              <a:rPr lang="ru-RU" sz="2400" b="1" dirty="0" smtClean="0"/>
              <a:t>ін. класів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4643446"/>
            <a:ext cx="85353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static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Integer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valueOf</a:t>
            </a:r>
            <a:r>
              <a:rPr lang="en-US" dirty="0"/>
              <a:t>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) </a:t>
            </a:r>
            <a:r>
              <a:rPr lang="ru-RU" dirty="0" smtClean="0"/>
              <a:t>- </a:t>
            </a:r>
            <a:r>
              <a:rPr lang="ru-RU" dirty="0" err="1" smtClean="0"/>
              <a:t>повертає</a:t>
            </a:r>
            <a:r>
              <a:rPr lang="ru-RU" dirty="0" smtClean="0"/>
              <a:t> об'єкт </a:t>
            </a:r>
            <a:r>
              <a:rPr lang="ru-RU" dirty="0" err="1" smtClean="0"/>
              <a:t>Integer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містить значення, </a:t>
            </a:r>
            <a:r>
              <a:rPr lang="ru-RU" dirty="0" err="1" smtClean="0"/>
              <a:t>специфіковані</a:t>
            </a:r>
            <a:r>
              <a:rPr lang="ru-RU" dirty="0" smtClean="0"/>
              <a:t> в рядку </a:t>
            </a:r>
            <a:r>
              <a:rPr lang="ru-RU" dirty="0" err="1" smtClean="0"/>
              <a:t>str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</a:p>
          <a:p>
            <a:pPr algn="l" rtl="0"/>
            <a:endParaRPr lang="en-US" sz="800" dirty="0" smtClean="0"/>
          </a:p>
          <a:p>
            <a:pPr algn="ctr"/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b="1" i="1" dirty="0"/>
              <a:t> </a:t>
            </a:r>
            <a:r>
              <a:rPr lang="en-US" i="1" dirty="0" err="1"/>
              <a:t>Num</a:t>
            </a:r>
            <a:r>
              <a:rPr lang="en-US" i="1" dirty="0"/>
              <a:t> =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Integer</a:t>
            </a:r>
            <a:r>
              <a:rPr lang="en-US" b="1" i="1" dirty="0" err="1"/>
              <a:t>.</a:t>
            </a:r>
            <a:r>
              <a:rPr lang="en-US" b="1" i="1" dirty="0" err="1">
                <a:solidFill>
                  <a:srgbClr val="FF0000"/>
                </a:solidFill>
              </a:rPr>
              <a:t>valueOf</a:t>
            </a:r>
            <a:r>
              <a:rPr lang="en-US" i="1" dirty="0"/>
              <a:t>(</a:t>
            </a:r>
            <a:r>
              <a:rPr lang="en-US" i="1" dirty="0" err="1"/>
              <a:t>txtEdit.getText</a:t>
            </a:r>
            <a:r>
              <a:rPr lang="en-US" i="1" dirty="0"/>
              <a:t>());</a:t>
            </a:r>
            <a:endParaRPr lang="en-US" sz="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 rtl="0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String</a:t>
            </a:r>
            <a:endParaRPr lang="ru-RU" i="1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5286380" y="5715016"/>
            <a:ext cx="571504" cy="142876"/>
          </a:xfrm>
          <a:prstGeom prst="straightConnector1">
            <a:avLst/>
          </a:prstGeom>
          <a:ln w="50800">
            <a:solidFill>
              <a:srgbClr val="00206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23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ru-RU" altLang="ru-RU" dirty="0" err="1" smtClean="0"/>
              <a:t>Наповнення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класу</a:t>
            </a:r>
            <a:r>
              <a:rPr lang="ru-RU" altLang="ru-RU" dirty="0" smtClean="0"/>
              <a:t> </a:t>
            </a:r>
            <a:r>
              <a:rPr lang="en-US" altLang="ru-RU" dirty="0" smtClean="0"/>
              <a:t>Math</a:t>
            </a:r>
            <a:endParaRPr lang="ru-RU" altLang="ru-RU" dirty="0" smtClean="0"/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80000"/>
              </a:lnSpc>
              <a:spcBef>
                <a:spcPct val="30000"/>
              </a:spcBef>
            </a:pPr>
            <a:r>
              <a:rPr lang="ru-RU" altLang="ru-RU" sz="2400" dirty="0" err="1" smtClean="0"/>
              <a:t>константи</a:t>
            </a:r>
            <a:r>
              <a:rPr lang="ru-RU" altLang="ru-RU" sz="2400" dirty="0" smtClean="0"/>
              <a:t> </a:t>
            </a:r>
            <a:r>
              <a:rPr lang="en-US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E</a:t>
            </a:r>
            <a:r>
              <a:rPr lang="en-US" altLang="ru-RU" sz="2400" dirty="0" smtClean="0"/>
              <a:t> </a:t>
            </a:r>
            <a:r>
              <a:rPr lang="ru-RU" altLang="ru-RU" sz="2400" dirty="0" smtClean="0"/>
              <a:t>і </a:t>
            </a:r>
            <a:r>
              <a:rPr lang="en-US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PI</a:t>
            </a:r>
          </a:p>
          <a:p>
            <a:pPr algn="l" rtl="0" eaLnBrk="1" hangingPunct="1">
              <a:lnSpc>
                <a:spcPct val="80000"/>
              </a:lnSpc>
              <a:spcBef>
                <a:spcPct val="30000"/>
              </a:spcBef>
            </a:pPr>
            <a:r>
              <a:rPr lang="ru-RU" altLang="ru-RU" sz="2400" dirty="0" err="1" smtClean="0"/>
              <a:t>Функції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взяття</a:t>
            </a:r>
            <a:r>
              <a:rPr lang="ru-RU" altLang="ru-RU" sz="2400" dirty="0" smtClean="0"/>
              <a:t> модуля </a:t>
            </a:r>
            <a:r>
              <a:rPr lang="en-US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abs()</a:t>
            </a:r>
          </a:p>
          <a:p>
            <a:pPr algn="l" rtl="0" eaLnBrk="1" hangingPunct="1">
              <a:lnSpc>
                <a:spcPct val="80000"/>
              </a:lnSpc>
              <a:spcBef>
                <a:spcPct val="30000"/>
              </a:spcBef>
            </a:pPr>
            <a:r>
              <a:rPr lang="ru-RU" altLang="ru-RU" sz="2400" dirty="0" err="1" smtClean="0"/>
              <a:t>Функції</a:t>
            </a:r>
            <a:r>
              <a:rPr lang="ru-RU" altLang="ru-RU" sz="2400" dirty="0" smtClean="0"/>
              <a:t> максимуму та </a:t>
            </a:r>
            <a:r>
              <a:rPr lang="ru-RU" altLang="ru-RU" sz="2400" dirty="0" err="1" smtClean="0"/>
              <a:t>мінімуму</a:t>
            </a:r>
            <a:r>
              <a:rPr lang="ru-RU" altLang="ru-RU" sz="2400" dirty="0" smtClean="0"/>
              <a:t> </a:t>
            </a:r>
            <a:r>
              <a:rPr lang="en-US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max()</a:t>
            </a:r>
            <a:r>
              <a:rPr lang="en-US" altLang="ru-RU" sz="2400" dirty="0" smtClean="0"/>
              <a:t>,</a:t>
            </a:r>
            <a:r>
              <a:rPr lang="ru-RU" altLang="ru-RU" sz="2400" dirty="0" smtClean="0">
                <a:solidFill>
                  <a:schemeClr val="accent1"/>
                </a:solidFill>
              </a:rPr>
              <a:t> </a:t>
            </a:r>
            <a:r>
              <a:rPr lang="en-US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min()</a:t>
            </a:r>
            <a:endParaRPr lang="ru-RU" altLang="ru-RU" sz="24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algn="l" rtl="0" eaLnBrk="1" hangingPunct="1">
              <a:lnSpc>
                <a:spcPct val="80000"/>
              </a:lnSpc>
              <a:spcBef>
                <a:spcPct val="30000"/>
              </a:spcBef>
            </a:pPr>
            <a:r>
              <a:rPr lang="ru-RU" altLang="ru-RU" sz="2400" dirty="0" err="1" smtClean="0"/>
              <a:t>функції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округлення</a:t>
            </a:r>
            <a:r>
              <a:rPr lang="ru-RU" altLang="ru-RU" sz="2400" dirty="0" smtClean="0"/>
              <a:t> </a:t>
            </a:r>
            <a:r>
              <a:rPr lang="en-US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round()</a:t>
            </a:r>
            <a:r>
              <a:rPr lang="en-US" altLang="ru-RU" sz="2400" dirty="0" smtClean="0"/>
              <a:t>, </a:t>
            </a:r>
            <a:r>
              <a:rPr lang="en-US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rint</a:t>
            </a:r>
            <a:r>
              <a:rPr lang="en-US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()</a:t>
            </a:r>
            <a:endParaRPr lang="ru-RU" altLang="ru-RU" sz="24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algn="l" rtl="0" eaLnBrk="1" hangingPunct="1">
              <a:lnSpc>
                <a:spcPct val="80000"/>
              </a:lnSpc>
              <a:spcBef>
                <a:spcPct val="30000"/>
              </a:spcBef>
            </a:pPr>
            <a:r>
              <a:rPr lang="ru-RU" altLang="ru-RU" sz="2400" dirty="0" err="1" smtClean="0"/>
              <a:t>Функції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найближчого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цілого</a:t>
            </a:r>
            <a:r>
              <a:rPr lang="ru-RU" altLang="ru-RU" sz="2400" dirty="0" smtClean="0"/>
              <a:t> </a:t>
            </a:r>
            <a:r>
              <a:rPr lang="en-US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ceil()</a:t>
            </a:r>
            <a:r>
              <a:rPr lang="en-US" altLang="ru-RU" sz="2400" dirty="0" smtClean="0"/>
              <a:t>, </a:t>
            </a:r>
            <a:r>
              <a:rPr lang="en-US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floor()</a:t>
            </a:r>
          </a:p>
          <a:p>
            <a:pPr algn="l" rtl="0" eaLnBrk="1" hangingPunct="1">
              <a:lnSpc>
                <a:spcPct val="80000"/>
              </a:lnSpc>
              <a:spcBef>
                <a:spcPct val="30000"/>
              </a:spcBef>
            </a:pPr>
            <a:r>
              <a:rPr lang="ru-RU" altLang="ru-RU" sz="2400" dirty="0" err="1" smtClean="0"/>
              <a:t>тригонометричні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функції</a:t>
            </a:r>
            <a:r>
              <a:rPr lang="ru-RU" altLang="ru-RU" sz="2400" dirty="0" smtClean="0"/>
              <a:t> </a:t>
            </a:r>
            <a:r>
              <a:rPr lang="en-US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sin()</a:t>
            </a:r>
            <a:r>
              <a:rPr lang="en-US" altLang="ru-RU" sz="2400" dirty="0" smtClean="0"/>
              <a:t>, </a:t>
            </a:r>
            <a:r>
              <a:rPr lang="en-US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cos()</a:t>
            </a:r>
            <a:r>
              <a:rPr lang="en-US" altLang="ru-RU" sz="2400" dirty="0" smtClean="0"/>
              <a:t>,</a:t>
            </a:r>
            <a:r>
              <a:rPr lang="en-US" altLang="ru-RU" sz="2400" b="1" dirty="0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tan()</a:t>
            </a:r>
            <a:r>
              <a:rPr lang="en-US" altLang="ru-RU" sz="2400" dirty="0" smtClean="0"/>
              <a:t>,</a:t>
            </a:r>
            <a:r>
              <a:rPr lang="en-US" altLang="ru-RU" sz="2400" b="1" dirty="0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asin</a:t>
            </a:r>
            <a:r>
              <a:rPr lang="en-US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()</a:t>
            </a:r>
            <a:r>
              <a:rPr lang="en-US" altLang="ru-RU" sz="2400" dirty="0" smtClean="0"/>
              <a:t>,</a:t>
            </a:r>
            <a:r>
              <a:rPr lang="en-US" altLang="ru-RU" sz="2400" b="1" dirty="0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acos</a:t>
            </a:r>
            <a:r>
              <a:rPr lang="en-US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()</a:t>
            </a:r>
            <a:r>
              <a:rPr lang="en-US" altLang="ru-RU" sz="2400" dirty="0" smtClean="0"/>
              <a:t>,</a:t>
            </a:r>
            <a:r>
              <a:rPr lang="en-US" altLang="ru-RU" sz="2400" b="1" dirty="0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atan</a:t>
            </a:r>
            <a:r>
              <a:rPr lang="en-US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()</a:t>
            </a:r>
          </a:p>
          <a:p>
            <a:pPr algn="l" rtl="0" eaLnBrk="1" hangingPunct="1">
              <a:lnSpc>
                <a:spcPct val="80000"/>
              </a:lnSpc>
              <a:spcBef>
                <a:spcPct val="30000"/>
              </a:spcBef>
            </a:pPr>
            <a:r>
              <a:rPr lang="ru-RU" altLang="ru-RU" sz="2400" dirty="0" err="1" smtClean="0"/>
              <a:t>функції</a:t>
            </a:r>
            <a:r>
              <a:rPr lang="ru-RU" altLang="ru-RU" sz="2400" dirty="0" smtClean="0"/>
              <a:t> перекладу </a:t>
            </a:r>
            <a:r>
              <a:rPr lang="en-US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toDegrees</a:t>
            </a:r>
            <a:r>
              <a:rPr lang="en-US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()</a:t>
            </a:r>
            <a:r>
              <a:rPr lang="en-US" altLang="ru-RU" sz="2400" dirty="0" smtClean="0"/>
              <a:t>,</a:t>
            </a:r>
            <a:r>
              <a:rPr lang="en-US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toRadians</a:t>
            </a:r>
            <a:r>
              <a:rPr lang="en-US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()</a:t>
            </a:r>
            <a:r>
              <a:rPr lang="en-US" altLang="ru-RU" sz="2400" dirty="0" smtClean="0"/>
              <a:t>,</a:t>
            </a:r>
            <a:r>
              <a:rPr lang="en-US" altLang="ru-RU" sz="2400" b="1" dirty="0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atan2()</a:t>
            </a:r>
          </a:p>
          <a:p>
            <a:pPr algn="l" rtl="0" eaLnBrk="1" hangingPunct="1">
              <a:lnSpc>
                <a:spcPct val="80000"/>
              </a:lnSpc>
              <a:spcBef>
                <a:spcPct val="30000"/>
              </a:spcBef>
            </a:pPr>
            <a:r>
              <a:rPr lang="ru-RU" altLang="ru-RU" sz="2400" dirty="0" err="1" smtClean="0"/>
              <a:t>функції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ступеня</a:t>
            </a:r>
            <a:r>
              <a:rPr lang="ru-RU" altLang="ru-RU" sz="2400" dirty="0" smtClean="0"/>
              <a:t> </a:t>
            </a:r>
            <a:r>
              <a:rPr lang="en-US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pow()</a:t>
            </a:r>
            <a:r>
              <a:rPr lang="en-US" altLang="ru-RU" sz="2400" dirty="0" smtClean="0"/>
              <a:t>,</a:t>
            </a:r>
            <a:r>
              <a:rPr lang="en-US" altLang="ru-RU" sz="2400" b="1" dirty="0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exp</a:t>
            </a:r>
            <a:r>
              <a:rPr lang="en-US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()</a:t>
            </a:r>
            <a:r>
              <a:rPr lang="en-US" altLang="ru-RU" sz="2400" dirty="0" smtClean="0"/>
              <a:t>,</a:t>
            </a:r>
            <a:r>
              <a:rPr lang="en-US" altLang="ru-RU" sz="2400" b="1" dirty="0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log()</a:t>
            </a:r>
            <a:r>
              <a:rPr lang="en-US" altLang="ru-RU" sz="2400" dirty="0" smtClean="0"/>
              <a:t>,</a:t>
            </a:r>
            <a:r>
              <a:rPr lang="en-US" altLang="ru-RU" sz="2400" b="1" dirty="0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sqrt</a:t>
            </a:r>
            <a:r>
              <a:rPr lang="en-US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()</a:t>
            </a:r>
          </a:p>
          <a:p>
            <a:pPr algn="l" rtl="0" eaLnBrk="1" hangingPunct="1">
              <a:lnSpc>
                <a:spcPct val="80000"/>
              </a:lnSpc>
              <a:spcBef>
                <a:spcPct val="30000"/>
              </a:spcBef>
            </a:pPr>
            <a:r>
              <a:rPr lang="ru-RU" altLang="ru-RU" sz="2400" dirty="0" err="1" smtClean="0"/>
              <a:t>Випадкове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значення</a:t>
            </a:r>
            <a:r>
              <a:rPr lang="ru-RU" altLang="ru-RU" sz="2400" dirty="0" smtClean="0"/>
              <a:t> </a:t>
            </a:r>
            <a:r>
              <a:rPr lang="en-US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random</a:t>
            </a:r>
            <a:r>
              <a:rPr lang="uk-UA" altLang="ru-RU" sz="2400" b="1" dirty="0">
                <a:solidFill>
                  <a:schemeClr val="accent1"/>
                </a:solidFill>
                <a:latin typeface="Courier New" pitchFamily="49" charset="0"/>
              </a:rPr>
              <a:t>(</a:t>
            </a:r>
            <a:r>
              <a:rPr lang="en-US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r>
              <a:rPr lang="en-US" altLang="ru-RU" sz="2400" dirty="0" smtClean="0">
                <a:solidFill>
                  <a:schemeClr val="accent1"/>
                </a:solidFill>
              </a:rPr>
              <a:t> </a:t>
            </a:r>
            <a:r>
              <a:rPr lang="en-US" altLang="ru-RU" sz="2400" dirty="0" smtClean="0"/>
              <a:t>(</a:t>
            </a:r>
            <a:r>
              <a:rPr lang="ru-RU" altLang="ru-RU" sz="2400" dirty="0" smtClean="0"/>
              <a:t>див.</a:t>
            </a:r>
            <a:r>
              <a:rPr lang="en-US" altLang="ru-RU" sz="2400" dirty="0" smtClean="0"/>
              <a:t> </a:t>
            </a:r>
            <a:r>
              <a:rPr lang="ru-RU" altLang="ru-RU" sz="2400" dirty="0" err="1" smtClean="0"/>
              <a:t>клас</a:t>
            </a:r>
            <a:r>
              <a:rPr lang="ru-RU" altLang="ru-RU" sz="2400" dirty="0" smtClean="0"/>
              <a:t> </a:t>
            </a:r>
            <a:r>
              <a:rPr lang="en-US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java.util.Random</a:t>
            </a:r>
            <a:r>
              <a:rPr lang="en-US" altLang="ru-RU" sz="2400" dirty="0" smtClean="0"/>
              <a:t>)</a:t>
            </a:r>
            <a:endParaRPr lang="ru-RU" alt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401692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8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ru-RU" altLang="ru-RU" dirty="0" err="1" smtClean="0"/>
              <a:t>Зберігання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рядків</a:t>
            </a:r>
            <a:endParaRPr lang="ru-RU" altLang="ru-RU" dirty="0" smtClean="0"/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/>
          <a:lstStyle/>
          <a:p>
            <a:pPr algn="l" rtl="0" eaLnBrk="1" hangingPunct="1">
              <a:lnSpc>
                <a:spcPct val="80000"/>
              </a:lnSpc>
            </a:pPr>
            <a:r>
              <a:rPr lang="en-US" altLang="ru-RU" b="1" dirty="0" smtClean="0">
                <a:solidFill>
                  <a:schemeClr val="accent1"/>
                </a:solidFill>
                <a:latin typeface="Courier New" pitchFamily="49" charset="0"/>
              </a:rPr>
              <a:t>byte[]</a:t>
            </a:r>
            <a:endParaRPr lang="ru-RU" altLang="ru-RU" b="1" dirty="0">
              <a:solidFill>
                <a:schemeClr val="accent1"/>
              </a:solidFill>
              <a:latin typeface="Courier New" pitchFamily="49" charset="0"/>
            </a:endParaRPr>
          </a:p>
          <a:p>
            <a:pPr marL="0" indent="0" algn="l" rtl="0" eaLnBrk="1" hangingPunct="1">
              <a:lnSpc>
                <a:spcPct val="80000"/>
              </a:lnSpc>
              <a:buNone/>
            </a:pPr>
            <a:r>
              <a:rPr lang="ru-RU" altLang="ru-RU" sz="2800" dirty="0" err="1" smtClean="0"/>
              <a:t>масив</a:t>
            </a:r>
            <a:r>
              <a:rPr lang="ru-RU" altLang="ru-RU" sz="2800" dirty="0" smtClean="0"/>
              <a:t> </a:t>
            </a:r>
            <a:r>
              <a:rPr lang="ru-RU" altLang="ru-RU" sz="2800" dirty="0" smtClean="0"/>
              <a:t>байт </a:t>
            </a:r>
            <a:r>
              <a:rPr lang="ru-RU" altLang="ru-RU" sz="2800" dirty="0" err="1" smtClean="0"/>
              <a:t>кодів</a:t>
            </a:r>
            <a:endParaRPr lang="ru-RU" altLang="ru-RU" sz="2800" dirty="0" smtClean="0"/>
          </a:p>
          <a:p>
            <a:pPr lvl="4" algn="l" rtl="0" eaLnBrk="1" hangingPunct="1">
              <a:lnSpc>
                <a:spcPct val="80000"/>
              </a:lnSpc>
            </a:pPr>
            <a:endParaRPr lang="en-US" altLang="ru-RU" sz="1800" dirty="0" smtClean="0"/>
          </a:p>
          <a:p>
            <a:pPr algn="l" rtl="0" eaLnBrk="1" hangingPunct="1">
              <a:lnSpc>
                <a:spcPct val="80000"/>
              </a:lnSpc>
            </a:pPr>
            <a:r>
              <a:rPr lang="en-US" altLang="ru-RU" b="1" dirty="0" smtClean="0">
                <a:solidFill>
                  <a:schemeClr val="accent1"/>
                </a:solidFill>
                <a:latin typeface="Courier New" pitchFamily="49" charset="0"/>
              </a:rPr>
              <a:t>char[]</a:t>
            </a:r>
            <a:endParaRPr lang="uk-UA" altLang="ru-RU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marL="0" indent="0" algn="l" rtl="0" eaLnBrk="1" hangingPunct="1">
              <a:lnSpc>
                <a:spcPct val="80000"/>
              </a:lnSpc>
              <a:buNone/>
            </a:pPr>
            <a:r>
              <a:rPr lang="ru-RU" altLang="ru-RU" sz="2800" dirty="0" err="1" smtClean="0"/>
              <a:t>масив</a:t>
            </a:r>
            <a:r>
              <a:rPr lang="ru-RU" altLang="ru-RU" sz="2800" dirty="0" smtClean="0"/>
              <a:t> </a:t>
            </a:r>
            <a:r>
              <a:rPr lang="en-US" altLang="ru-RU" sz="2800" dirty="0" smtClean="0"/>
              <a:t>Unicode-</a:t>
            </a:r>
            <a:r>
              <a:rPr lang="ru-RU" altLang="ru-RU" sz="2800" dirty="0" err="1" smtClean="0"/>
              <a:t>символів</a:t>
            </a:r>
            <a:endParaRPr lang="ru-RU" altLang="ru-RU" sz="2800" dirty="0" smtClean="0"/>
          </a:p>
          <a:p>
            <a:pPr lvl="4" algn="l" rtl="0" eaLnBrk="1" hangingPunct="1">
              <a:lnSpc>
                <a:spcPct val="80000"/>
              </a:lnSpc>
            </a:pPr>
            <a:endParaRPr lang="en-US" altLang="ru-RU" sz="1800" dirty="0" smtClean="0"/>
          </a:p>
          <a:p>
            <a:pPr algn="l" rtl="0" eaLnBrk="1" hangingPunct="1">
              <a:lnSpc>
                <a:spcPct val="80000"/>
              </a:lnSpc>
            </a:pPr>
            <a:r>
              <a:rPr lang="en-US" altLang="ru-RU" b="1" dirty="0" smtClean="0">
                <a:solidFill>
                  <a:schemeClr val="accent1"/>
                </a:solidFill>
                <a:latin typeface="Courier New" pitchFamily="49" charset="0"/>
              </a:rPr>
              <a:t>String</a:t>
            </a:r>
            <a:endParaRPr lang="ru-RU" altLang="ru-RU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незмінний</a:t>
            </a:r>
            <a:r>
              <a:rPr lang="ru-RU" altLang="ru-RU" sz="2800" dirty="0" smtClean="0"/>
              <a:t> рядок</a:t>
            </a:r>
          </a:p>
          <a:p>
            <a:pPr lvl="4" algn="l" rtl="0" eaLnBrk="1" hangingPunct="1">
              <a:lnSpc>
                <a:spcPct val="80000"/>
              </a:lnSpc>
            </a:pPr>
            <a:endParaRPr lang="ru-RU" altLang="ru-RU" b="1" dirty="0" smtClean="0">
              <a:solidFill>
                <a:srgbClr val="FFFFCC"/>
              </a:solidFill>
              <a:latin typeface="Courier New" pitchFamily="49" charset="0"/>
            </a:endParaRPr>
          </a:p>
          <a:p>
            <a:pPr algn="l" rtl="0" eaLnBrk="1" hangingPunct="1">
              <a:lnSpc>
                <a:spcPct val="80000"/>
              </a:lnSpc>
            </a:pPr>
            <a:r>
              <a:rPr lang="en-US" altLang="ru-RU" b="1" dirty="0" err="1" smtClean="0">
                <a:solidFill>
                  <a:schemeClr val="accent1"/>
                </a:solidFill>
                <a:latin typeface="Courier New" pitchFamily="49" charset="0"/>
              </a:rPr>
              <a:t>StringBuffer</a:t>
            </a:r>
            <a:endParaRPr lang="ru-RU" altLang="ru-RU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marL="0" indent="0" algn="l" rtl="0" eaLnBrk="1" hangingPunct="1">
              <a:lnSpc>
                <a:spcPct val="80000"/>
              </a:lnSpc>
              <a:buNone/>
            </a:pPr>
            <a:r>
              <a:rPr lang="ru-RU" altLang="ru-RU" sz="2800" dirty="0" err="1" smtClean="0"/>
              <a:t>змінний</a:t>
            </a:r>
            <a:r>
              <a:rPr lang="ru-RU" altLang="ru-RU" sz="2800" dirty="0" smtClean="0"/>
              <a:t> рядок</a:t>
            </a:r>
          </a:p>
        </p:txBody>
      </p:sp>
    </p:spTree>
    <p:extLst>
      <p:ext uri="{BB962C8B-B14F-4D97-AF65-F5344CB8AC3E}">
        <p14:creationId xmlns:p14="http://schemas.microsoft.com/office/powerpoint/2010/main" val="196993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8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8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3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 eaLnBrk="1" hangingPunct="1"/>
            <a:r>
              <a:rPr lang="ru-RU" altLang="ru-RU" sz="4000" dirty="0" smtClean="0"/>
              <a:t>Робота з рядками. </a:t>
            </a:r>
            <a:r>
              <a:rPr lang="ru-RU" altLang="ru-RU" sz="4000" dirty="0" err="1" smtClean="0"/>
              <a:t>Клас</a:t>
            </a:r>
            <a:r>
              <a:rPr lang="ru-RU" altLang="ru-RU" sz="4000" dirty="0" smtClean="0"/>
              <a:t> </a:t>
            </a:r>
            <a:r>
              <a:rPr lang="en-US" altLang="ru-RU" sz="4000" dirty="0" smtClean="0"/>
              <a:t>String</a:t>
            </a:r>
            <a:endParaRPr lang="ru-RU" altLang="ru-RU" sz="4000" dirty="0" smtClean="0"/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/>
          <a:lstStyle/>
          <a:p>
            <a:pPr algn="l" rtl="0" eaLnBrk="1" hangingPunct="1">
              <a:lnSpc>
                <a:spcPct val="90000"/>
              </a:lnSpc>
              <a:spcBef>
                <a:spcPts val="1500"/>
              </a:spcBef>
            </a:pPr>
            <a:r>
              <a:rPr lang="ru-RU" altLang="ru-RU" sz="2800" dirty="0" err="1" smtClean="0"/>
              <a:t>Значення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об'єкта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класу</a:t>
            </a:r>
            <a:r>
              <a:rPr lang="ru-RU" altLang="ru-RU" sz="2800" dirty="0" smtClean="0"/>
              <a:t> </a:t>
            </a:r>
            <a:r>
              <a:rPr lang="en-US" alt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String</a:t>
            </a:r>
            <a:r>
              <a:rPr lang="en-US" altLang="ru-RU" sz="2800" b="1" dirty="0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ru-RU" altLang="ru-RU" sz="2800" dirty="0" smtClean="0"/>
              <a:t>не </a:t>
            </a:r>
            <a:r>
              <a:rPr lang="ru-RU" altLang="ru-RU" sz="2800" dirty="0" err="1" smtClean="0"/>
              <a:t>може</a:t>
            </a:r>
            <a:r>
              <a:rPr lang="ru-RU" altLang="ru-RU" sz="2800" dirty="0" smtClean="0"/>
              <a:t> бути </a:t>
            </a:r>
            <a:r>
              <a:rPr lang="ru-RU" altLang="ru-RU" sz="2800" dirty="0" err="1" smtClean="0"/>
              <a:t>змінено</a:t>
            </a:r>
            <a:r>
              <a:rPr lang="ru-RU" altLang="ru-RU" sz="2800" dirty="0" smtClean="0"/>
              <a:t> без </a:t>
            </a:r>
            <a:r>
              <a:rPr lang="ru-RU" altLang="ru-RU" sz="2800" dirty="0" err="1" smtClean="0"/>
              <a:t>породження</a:t>
            </a:r>
            <a:r>
              <a:rPr lang="ru-RU" altLang="ru-RU" sz="2800" dirty="0" smtClean="0"/>
              <a:t> нового </a:t>
            </a:r>
            <a:r>
              <a:rPr lang="ru-RU" altLang="ru-RU" sz="2800" dirty="0" err="1" smtClean="0"/>
              <a:t>об'єкта</a:t>
            </a:r>
            <a:endParaRPr lang="ru-RU" altLang="ru-RU" sz="2800" dirty="0" smtClean="0"/>
          </a:p>
          <a:p>
            <a:pPr algn="l" rtl="0" eaLnBrk="1" hangingPunct="1">
              <a:lnSpc>
                <a:spcPct val="90000"/>
              </a:lnSpc>
              <a:spcBef>
                <a:spcPts val="1500"/>
              </a:spcBef>
            </a:pPr>
            <a:r>
              <a:rPr lang="ru-RU" altLang="ru-RU" sz="2800" dirty="0" err="1" smtClean="0"/>
              <a:t>Реалізує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операції</a:t>
            </a:r>
            <a:r>
              <a:rPr lang="ru-RU" altLang="ru-RU" sz="2800" dirty="0" smtClean="0"/>
              <a:t> для рядка в </a:t>
            </a:r>
            <a:r>
              <a:rPr lang="ru-RU" altLang="ru-RU" sz="2800" dirty="0" err="1" smtClean="0"/>
              <a:t>цілому</a:t>
            </a:r>
            <a:endParaRPr lang="ru-RU" altLang="ru-RU" sz="2800" dirty="0" smtClean="0"/>
          </a:p>
          <a:p>
            <a:pPr algn="l" rtl="0" eaLnBrk="1" hangingPunct="1">
              <a:lnSpc>
                <a:spcPct val="90000"/>
              </a:lnSpc>
              <a:spcBef>
                <a:spcPts val="1500"/>
              </a:spcBef>
            </a:pPr>
            <a:r>
              <a:rPr lang="ru-RU" altLang="ru-RU" sz="2800" dirty="0" err="1" smtClean="0"/>
              <a:t>Примірники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цього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класу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можна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створювати</a:t>
            </a:r>
            <a:r>
              <a:rPr lang="ru-RU" altLang="ru-RU" sz="2800" dirty="0" smtClean="0"/>
              <a:t> без </a:t>
            </a:r>
            <a:r>
              <a:rPr lang="ru-RU" altLang="ru-RU" sz="2800" dirty="0" err="1" smtClean="0"/>
              <a:t>ключового</a:t>
            </a:r>
            <a:r>
              <a:rPr lang="ru-RU" altLang="ru-RU" sz="2800" dirty="0" smtClean="0"/>
              <a:t> слова </a:t>
            </a:r>
            <a:r>
              <a:rPr lang="en-US" alt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new</a:t>
            </a:r>
            <a:endParaRPr lang="ru-RU" altLang="ru-RU" sz="2800" dirty="0" smtClean="0">
              <a:solidFill>
                <a:schemeClr val="accent1"/>
              </a:solidFill>
            </a:endParaRPr>
          </a:p>
          <a:p>
            <a:pPr algn="l" rtl="0" eaLnBrk="1" hangingPunct="1">
              <a:lnSpc>
                <a:spcPct val="90000"/>
              </a:lnSpc>
              <a:spcBef>
                <a:spcPts val="1500"/>
              </a:spcBef>
            </a:pPr>
            <a:r>
              <a:rPr lang="ru-RU" altLang="ru-RU" sz="2800" dirty="0" err="1" smtClean="0"/>
              <a:t>Кожен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строковий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літерал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породжує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екземпляр</a:t>
            </a:r>
            <a:r>
              <a:rPr lang="ru-RU" altLang="ru-RU" sz="2800" dirty="0" smtClean="0"/>
              <a:t> </a:t>
            </a:r>
            <a:r>
              <a:rPr lang="en-US" alt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String</a:t>
            </a:r>
          </a:p>
          <a:p>
            <a:pPr algn="l" rtl="0" eaLnBrk="1" hangingPunct="1">
              <a:lnSpc>
                <a:spcPct val="90000"/>
              </a:lnSpc>
              <a:spcBef>
                <a:spcPts val="1500"/>
              </a:spcBef>
            </a:pPr>
            <a:r>
              <a:rPr lang="ru-RU" altLang="ru-RU" sz="2800" dirty="0" err="1" smtClean="0"/>
              <a:t>Значення</a:t>
            </a:r>
            <a:r>
              <a:rPr lang="ru-RU" altLang="ru-RU" sz="2800" dirty="0" smtClean="0"/>
              <a:t> будь-</a:t>
            </a:r>
            <a:r>
              <a:rPr lang="ru-RU" altLang="ru-RU" sz="2800" dirty="0" err="1" smtClean="0"/>
              <a:t>якого</a:t>
            </a:r>
            <a:r>
              <a:rPr lang="ru-RU" altLang="ru-RU" sz="2800" dirty="0" smtClean="0"/>
              <a:t> типу </a:t>
            </a:r>
            <a:r>
              <a:rPr lang="ru-RU" altLang="ru-RU" sz="2800" dirty="0" err="1" smtClean="0"/>
              <a:t>може</a:t>
            </a:r>
            <a:r>
              <a:rPr lang="ru-RU" altLang="ru-RU" sz="2800" dirty="0" smtClean="0"/>
              <a:t> бути приведено до рядка</a:t>
            </a:r>
          </a:p>
        </p:txBody>
      </p:sp>
    </p:spTree>
    <p:extLst>
      <p:ext uri="{BB962C8B-B14F-4D97-AF65-F5344CB8AC3E}">
        <p14:creationId xmlns:p14="http://schemas.microsoft.com/office/powerpoint/2010/main" val="250164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8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8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8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8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5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pPr algn="l" rtl="0" eaLnBrk="1" hangingPunct="1"/>
            <a:r>
              <a:rPr lang="ru-RU" altLang="ru-RU" dirty="0" err="1" smtClean="0"/>
              <a:t>Наповнення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класу</a:t>
            </a:r>
            <a:r>
              <a:rPr lang="ru-RU" altLang="ru-RU" dirty="0" smtClean="0"/>
              <a:t> </a:t>
            </a:r>
            <a:r>
              <a:rPr lang="en-US" altLang="ru-RU" dirty="0" smtClean="0"/>
              <a:t>String</a:t>
            </a:r>
            <a:endParaRPr lang="ru-RU" altLang="ru-RU" dirty="0" smtClean="0"/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000" y="980728"/>
            <a:ext cx="9001000" cy="5400600"/>
          </a:xfrm>
        </p:spPr>
        <p:txBody>
          <a:bodyPr>
            <a:noAutofit/>
          </a:bodyPr>
          <a:lstStyle/>
          <a:p>
            <a:pPr algn="l" rtl="0" eaLnBrk="1" hangingPunct="1">
              <a:lnSpc>
                <a:spcPct val="80000"/>
              </a:lnSpc>
              <a:spcBef>
                <a:spcPct val="40000"/>
              </a:spcBef>
            </a:pPr>
            <a:r>
              <a:rPr lang="ru-RU" altLang="ru-RU" sz="2000" dirty="0" err="1" smtClean="0"/>
              <a:t>строкове</a:t>
            </a:r>
            <a:r>
              <a:rPr lang="ru-RU" altLang="ru-RU" sz="2000" dirty="0" smtClean="0"/>
              <a:t> </a:t>
            </a:r>
            <a:r>
              <a:rPr lang="ru-RU" altLang="ru-RU" sz="2000" dirty="0" err="1" smtClean="0"/>
              <a:t>представлення</a:t>
            </a:r>
            <a:r>
              <a:rPr lang="ru-RU" altLang="ru-RU" sz="2000" dirty="0" smtClean="0"/>
              <a:t/>
            </a:r>
            <a:br>
              <a:rPr lang="ru-RU" altLang="ru-RU" sz="2000" dirty="0" smtClean="0"/>
            </a:br>
            <a:r>
              <a:rPr lang="en-US" altLang="ru-RU" sz="2000" b="1" dirty="0" err="1" smtClean="0">
                <a:solidFill>
                  <a:schemeClr val="accent1"/>
                </a:solidFill>
                <a:latin typeface="Courier New" pitchFamily="49" charset="0"/>
              </a:rPr>
              <a:t>valueOf</a:t>
            </a:r>
            <a:r>
              <a:rPr lang="en-US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 ()</a:t>
            </a:r>
            <a:r>
              <a:rPr lang="ru-RU" altLang="ru-RU" sz="2000" dirty="0" smtClean="0"/>
              <a:t>,</a:t>
            </a:r>
            <a:r>
              <a:rPr lang="ru-RU" altLang="ru-RU" sz="2000" b="1" dirty="0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000" b="1" dirty="0" err="1" smtClean="0">
                <a:solidFill>
                  <a:schemeClr val="accent1"/>
                </a:solidFill>
                <a:latin typeface="Courier New" pitchFamily="49" charset="0"/>
              </a:rPr>
              <a:t>copyValueOf</a:t>
            </a:r>
            <a:r>
              <a:rPr lang="en-US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 ()</a:t>
            </a:r>
          </a:p>
          <a:p>
            <a:pPr algn="l" rtl="0" eaLnBrk="1" hangingPunct="1">
              <a:lnSpc>
                <a:spcPct val="80000"/>
              </a:lnSpc>
              <a:spcBef>
                <a:spcPct val="40000"/>
              </a:spcBef>
            </a:pPr>
            <a:r>
              <a:rPr lang="ru-RU" altLang="ru-RU" sz="2000" dirty="0" err="1" smtClean="0"/>
              <a:t>перетворення</a:t>
            </a:r>
            <a:r>
              <a:rPr lang="ru-RU" altLang="ru-RU" sz="2000" dirty="0" smtClean="0"/>
              <a:t> </a:t>
            </a:r>
            <a:r>
              <a:rPr lang="ru-RU" altLang="ru-RU" sz="2000" dirty="0" err="1" smtClean="0"/>
              <a:t>типів</a:t>
            </a:r>
            <a:r>
              <a:rPr lang="ru-RU" altLang="ru-RU" sz="2000" dirty="0" smtClean="0"/>
              <a:t/>
            </a:r>
            <a:br>
              <a:rPr lang="ru-RU" altLang="ru-RU" sz="2000" dirty="0" smtClean="0"/>
            </a:br>
            <a:r>
              <a:rPr lang="en-US" altLang="ru-RU" sz="2000" b="1" dirty="0" err="1" smtClean="0">
                <a:solidFill>
                  <a:schemeClr val="accent1"/>
                </a:solidFill>
                <a:latin typeface="Courier New" pitchFamily="49" charset="0"/>
              </a:rPr>
              <a:t>getBytes</a:t>
            </a:r>
            <a:r>
              <a:rPr lang="en-US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 ()</a:t>
            </a:r>
            <a:r>
              <a:rPr lang="en-US" altLang="ru-RU" sz="2000" dirty="0" smtClean="0"/>
              <a:t>,</a:t>
            </a:r>
            <a:r>
              <a:rPr lang="en-US" altLang="ru-RU" sz="2000" b="1" dirty="0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000" b="1" dirty="0" err="1" smtClean="0">
                <a:solidFill>
                  <a:schemeClr val="accent1"/>
                </a:solidFill>
                <a:latin typeface="Courier New" pitchFamily="49" charset="0"/>
              </a:rPr>
              <a:t>getChars</a:t>
            </a:r>
            <a:r>
              <a:rPr lang="en-US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 (</a:t>
            </a:r>
            <a:r>
              <a:rPr lang="ru-RU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...</a:t>
            </a:r>
            <a:r>
              <a:rPr lang="en-US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r>
              <a:rPr lang="en-US" altLang="ru-RU" sz="2000" dirty="0" smtClean="0"/>
              <a:t>,</a:t>
            </a:r>
            <a:r>
              <a:rPr lang="en-US" altLang="ru-RU" sz="2000" b="1" dirty="0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000" b="1" dirty="0" err="1" smtClean="0">
                <a:solidFill>
                  <a:schemeClr val="accent1"/>
                </a:solidFill>
                <a:latin typeface="Courier New" pitchFamily="49" charset="0"/>
              </a:rPr>
              <a:t>toCharArray</a:t>
            </a:r>
            <a:r>
              <a:rPr lang="en-US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 ()</a:t>
            </a:r>
            <a:r>
              <a:rPr lang="en-US" altLang="ru-RU" sz="2000" dirty="0" smtClean="0"/>
              <a:t>,</a:t>
            </a:r>
            <a:r>
              <a:rPr lang="en-US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ru-RU" sz="2000" b="1" dirty="0" err="1" smtClean="0">
                <a:solidFill>
                  <a:schemeClr val="accent1"/>
                </a:solidFill>
                <a:latin typeface="Courier New" pitchFamily="49" charset="0"/>
              </a:rPr>
              <a:t>toString</a:t>
            </a:r>
            <a:r>
              <a:rPr lang="en-US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 ()</a:t>
            </a:r>
          </a:p>
          <a:p>
            <a:pPr algn="l" rtl="0" eaLnBrk="1" hangingPunct="1">
              <a:lnSpc>
                <a:spcPct val="80000"/>
              </a:lnSpc>
              <a:spcBef>
                <a:spcPct val="40000"/>
              </a:spcBef>
            </a:pPr>
            <a:r>
              <a:rPr lang="ru-RU" altLang="ru-RU" sz="2000" dirty="0" err="1" smtClean="0"/>
              <a:t>порівняння</a:t>
            </a:r>
            <a:r>
              <a:rPr lang="ru-RU" altLang="ru-RU" sz="2000" dirty="0" smtClean="0"/>
              <a:t/>
            </a:r>
            <a:br>
              <a:rPr lang="ru-RU" altLang="ru-RU" sz="2000" dirty="0" smtClean="0"/>
            </a:br>
            <a:r>
              <a:rPr lang="en-US" altLang="ru-RU" sz="2000" b="1" dirty="0" err="1" smtClean="0">
                <a:solidFill>
                  <a:schemeClr val="accent1"/>
                </a:solidFill>
                <a:latin typeface="Courier New" pitchFamily="49" charset="0"/>
              </a:rPr>
              <a:t>compareTo</a:t>
            </a:r>
            <a:r>
              <a:rPr lang="en-US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 (</a:t>
            </a:r>
            <a:r>
              <a:rPr lang="ru-RU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...</a:t>
            </a:r>
            <a:r>
              <a:rPr lang="en-US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r>
              <a:rPr lang="en-US" altLang="ru-RU" sz="2000" dirty="0" smtClean="0"/>
              <a:t>,</a:t>
            </a:r>
            <a:r>
              <a:rPr lang="en-US" altLang="ru-RU" sz="2000" b="1" dirty="0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000" b="1" dirty="0" err="1" smtClean="0">
                <a:solidFill>
                  <a:schemeClr val="accent1"/>
                </a:solidFill>
                <a:latin typeface="Courier New" pitchFamily="49" charset="0"/>
              </a:rPr>
              <a:t>compareToIgnoreCase</a:t>
            </a:r>
            <a:r>
              <a:rPr lang="en-US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 (</a:t>
            </a:r>
            <a:r>
              <a:rPr lang="ru-RU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...</a:t>
            </a:r>
            <a:r>
              <a:rPr lang="en-US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r>
              <a:rPr lang="en-US" altLang="ru-RU" sz="2000" dirty="0" smtClean="0"/>
              <a:t>,</a:t>
            </a:r>
            <a:r>
              <a:rPr lang="en-US" altLang="ru-RU" sz="2000" b="1" dirty="0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000" b="1" dirty="0" err="1" smtClean="0">
                <a:solidFill>
                  <a:schemeClr val="accent1"/>
                </a:solidFill>
                <a:latin typeface="Courier New" pitchFamily="49" charset="0"/>
              </a:rPr>
              <a:t>contentEquals</a:t>
            </a:r>
            <a:r>
              <a:rPr lang="en-US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(</a:t>
            </a:r>
            <a:r>
              <a:rPr lang="ru-RU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...</a:t>
            </a:r>
            <a:r>
              <a:rPr lang="en-US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r>
              <a:rPr lang="en-US" altLang="ru-RU" sz="2000" dirty="0" smtClean="0"/>
              <a:t>,</a:t>
            </a:r>
            <a:r>
              <a:rPr lang="en-US" altLang="ru-RU" sz="2000" b="1" dirty="0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equals(</a:t>
            </a:r>
            <a:r>
              <a:rPr lang="ru-RU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...</a:t>
            </a:r>
            <a:r>
              <a:rPr lang="en-US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r>
              <a:rPr lang="en-US" altLang="ru-RU" sz="2000" dirty="0" smtClean="0"/>
              <a:t>,</a:t>
            </a:r>
            <a:r>
              <a:rPr lang="en-US" altLang="ru-RU" sz="2000" b="1" dirty="0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000" b="1" dirty="0" err="1" smtClean="0">
                <a:solidFill>
                  <a:schemeClr val="accent1"/>
                </a:solidFill>
                <a:latin typeface="Courier New" pitchFamily="49" charset="0"/>
              </a:rPr>
              <a:t>equalsIgnoreCase</a:t>
            </a:r>
            <a:r>
              <a:rPr lang="en-US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(</a:t>
            </a:r>
            <a:r>
              <a:rPr lang="ru-RU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...</a:t>
            </a:r>
            <a:r>
              <a:rPr lang="en-US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r>
              <a:rPr lang="en-US" altLang="ru-RU" sz="2000" dirty="0" smtClean="0"/>
              <a:t>,</a:t>
            </a:r>
            <a:r>
              <a:rPr lang="en-US" altLang="ru-RU" sz="2000" b="1" dirty="0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intern ()</a:t>
            </a:r>
          </a:p>
          <a:p>
            <a:pPr algn="l" rtl="0" eaLnBrk="1" hangingPunct="1">
              <a:lnSpc>
                <a:spcPct val="80000"/>
              </a:lnSpc>
              <a:spcBef>
                <a:spcPct val="40000"/>
              </a:spcBef>
            </a:pPr>
            <a:r>
              <a:rPr lang="ru-RU" altLang="ru-RU" sz="2000" dirty="0" err="1" smtClean="0"/>
              <a:t>виділення</a:t>
            </a:r>
            <a:r>
              <a:rPr lang="ru-RU" altLang="ru-RU" sz="2000" dirty="0" smtClean="0"/>
              <a:t> </a:t>
            </a:r>
            <a:r>
              <a:rPr lang="ru-RU" altLang="ru-RU" sz="2000" dirty="0" err="1" smtClean="0"/>
              <a:t>елементів</a:t>
            </a:r>
            <a:r>
              <a:rPr lang="ru-RU" altLang="ru-RU" sz="2000" dirty="0" smtClean="0"/>
              <a:t/>
            </a:r>
            <a:br>
              <a:rPr lang="ru-RU" altLang="ru-RU" sz="2000" dirty="0" smtClean="0"/>
            </a:br>
            <a:r>
              <a:rPr lang="en-US" altLang="ru-RU" sz="2000" b="1" dirty="0" err="1" smtClean="0">
                <a:solidFill>
                  <a:schemeClr val="accent1"/>
                </a:solidFill>
                <a:latin typeface="Courier New" pitchFamily="49" charset="0"/>
              </a:rPr>
              <a:t>charAt</a:t>
            </a:r>
            <a:r>
              <a:rPr lang="en-US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 (</a:t>
            </a:r>
            <a:r>
              <a:rPr lang="ru-RU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...</a:t>
            </a:r>
            <a:r>
              <a:rPr lang="en-US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r>
              <a:rPr lang="en-US" altLang="ru-RU" sz="2000" dirty="0" smtClean="0"/>
              <a:t>,</a:t>
            </a:r>
            <a:r>
              <a:rPr lang="en-US" altLang="ru-RU" sz="2000" b="1" dirty="0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substring (</a:t>
            </a:r>
            <a:r>
              <a:rPr lang="ru-RU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...</a:t>
            </a:r>
            <a:r>
              <a:rPr lang="en-US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r>
              <a:rPr lang="en-US" altLang="ru-RU" sz="2000" dirty="0" smtClean="0"/>
              <a:t>,</a:t>
            </a:r>
            <a:r>
              <a:rPr lang="en-US" altLang="ru-RU" sz="2000" b="1" dirty="0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000" b="1" dirty="0" smtClean="0">
                <a:solidFill>
                  <a:schemeClr val="accent2"/>
                </a:solidFill>
                <a:latin typeface="Courier New" pitchFamily="49" charset="0"/>
              </a:rPr>
              <a:t>split (</a:t>
            </a:r>
            <a:r>
              <a:rPr lang="ru-RU" altLang="ru-RU" sz="2000" b="1" dirty="0" smtClean="0">
                <a:solidFill>
                  <a:schemeClr val="accent2"/>
                </a:solidFill>
                <a:latin typeface="Courier New" pitchFamily="49" charset="0"/>
              </a:rPr>
              <a:t>...</a:t>
            </a:r>
            <a:r>
              <a:rPr lang="en-US" altLang="ru-RU" sz="2000" b="1" dirty="0" smtClean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 algn="l" rtl="0" eaLnBrk="1" hangingPunct="1">
              <a:lnSpc>
                <a:spcPct val="80000"/>
              </a:lnSpc>
              <a:spcBef>
                <a:spcPct val="40000"/>
              </a:spcBef>
            </a:pPr>
            <a:r>
              <a:rPr lang="ru-RU" altLang="ru-RU" sz="2000" dirty="0" err="1" smtClean="0"/>
              <a:t>Операції</a:t>
            </a:r>
            <a:r>
              <a:rPr lang="ru-RU" altLang="ru-RU" sz="2000" dirty="0" smtClean="0"/>
              <a:t> над </a:t>
            </a:r>
            <a:r>
              <a:rPr lang="ru-RU" altLang="ru-RU" sz="2000" dirty="0" err="1" smtClean="0"/>
              <a:t>усім</a:t>
            </a:r>
            <a:r>
              <a:rPr lang="ru-RU" altLang="ru-RU" sz="2000" dirty="0" smtClean="0"/>
              <a:t> рядком</a:t>
            </a:r>
            <a:br>
              <a:rPr lang="ru-RU" altLang="ru-RU" sz="2000" dirty="0" smtClean="0"/>
            </a:br>
            <a:r>
              <a:rPr lang="en-US" altLang="ru-RU" sz="2000" b="1" dirty="0" err="1" smtClean="0">
                <a:solidFill>
                  <a:schemeClr val="accent1"/>
                </a:solidFill>
                <a:latin typeface="Courier New" pitchFamily="49" charset="0"/>
              </a:rPr>
              <a:t>concat</a:t>
            </a:r>
            <a:r>
              <a:rPr lang="en-US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 (</a:t>
            </a:r>
            <a:r>
              <a:rPr lang="ru-RU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...</a:t>
            </a:r>
            <a:r>
              <a:rPr lang="en-US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r>
              <a:rPr lang="en-US" altLang="ru-RU" sz="2000" dirty="0" smtClean="0"/>
              <a:t>,</a:t>
            </a:r>
            <a:r>
              <a:rPr lang="en-US" altLang="ru-RU" sz="2000" b="1" dirty="0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replace (</a:t>
            </a:r>
            <a:r>
              <a:rPr lang="ru-RU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...</a:t>
            </a:r>
            <a:r>
              <a:rPr lang="en-US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r>
              <a:rPr lang="en-US" altLang="ru-RU" sz="2000" dirty="0" smtClean="0"/>
              <a:t>,</a:t>
            </a:r>
            <a:r>
              <a:rPr lang="en-US" altLang="ru-RU" sz="2000" b="1" dirty="0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000" b="1" dirty="0" err="1" smtClean="0">
                <a:solidFill>
                  <a:schemeClr val="accent2"/>
                </a:solidFill>
                <a:latin typeface="Courier New" pitchFamily="49" charset="0"/>
              </a:rPr>
              <a:t>replaceAll</a:t>
            </a:r>
            <a:r>
              <a:rPr lang="en-US" altLang="ru-RU" sz="2000" b="1" dirty="0" smtClean="0">
                <a:solidFill>
                  <a:schemeClr val="accent2"/>
                </a:solidFill>
                <a:latin typeface="Courier New" pitchFamily="49" charset="0"/>
              </a:rPr>
              <a:t> (</a:t>
            </a:r>
            <a:r>
              <a:rPr lang="ru-RU" altLang="ru-RU" sz="2000" b="1" dirty="0" smtClean="0">
                <a:solidFill>
                  <a:schemeClr val="accent2"/>
                </a:solidFill>
                <a:latin typeface="Courier New" pitchFamily="49" charset="0"/>
              </a:rPr>
              <a:t>...</a:t>
            </a:r>
            <a:r>
              <a:rPr lang="en-US" altLang="ru-RU" sz="2000" b="1" dirty="0" smtClean="0">
                <a:solidFill>
                  <a:schemeClr val="accent2"/>
                </a:solidFill>
                <a:latin typeface="Courier New" pitchFamily="49" charset="0"/>
              </a:rPr>
              <a:t>)</a:t>
            </a:r>
            <a:r>
              <a:rPr lang="en-US" altLang="ru-RU" sz="2000" dirty="0" smtClean="0"/>
              <a:t>,</a:t>
            </a:r>
            <a:r>
              <a:rPr lang="en-US" altLang="ru-RU" sz="2000" b="1" dirty="0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000" b="1" dirty="0" err="1" smtClean="0">
                <a:solidFill>
                  <a:schemeClr val="accent2"/>
                </a:solidFill>
                <a:latin typeface="Courier New" pitchFamily="49" charset="0"/>
              </a:rPr>
              <a:t>replaceFirst</a:t>
            </a:r>
            <a:r>
              <a:rPr lang="en-US" altLang="ru-RU" sz="2000" b="1" dirty="0" smtClean="0">
                <a:solidFill>
                  <a:schemeClr val="accent2"/>
                </a:solidFill>
                <a:latin typeface="Courier New" pitchFamily="49" charset="0"/>
              </a:rPr>
              <a:t> (</a:t>
            </a:r>
            <a:r>
              <a:rPr lang="ru-RU" altLang="ru-RU" sz="2000" b="1" dirty="0" smtClean="0">
                <a:solidFill>
                  <a:schemeClr val="accent2"/>
                </a:solidFill>
                <a:latin typeface="Courier New" pitchFamily="49" charset="0"/>
              </a:rPr>
              <a:t>...</a:t>
            </a:r>
            <a:r>
              <a:rPr lang="en-US" altLang="ru-RU" sz="2000" b="1" dirty="0" smtClean="0">
                <a:solidFill>
                  <a:schemeClr val="accent2"/>
                </a:solidFill>
                <a:latin typeface="Courier New" pitchFamily="49" charset="0"/>
              </a:rPr>
              <a:t>)</a:t>
            </a:r>
            <a:r>
              <a:rPr lang="en-US" altLang="ru-RU" sz="2000" dirty="0" smtClean="0"/>
              <a:t>,</a:t>
            </a:r>
            <a:r>
              <a:rPr lang="en-US" altLang="ru-RU" sz="2000" b="1" dirty="0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000" b="1" dirty="0" err="1" smtClean="0">
                <a:solidFill>
                  <a:schemeClr val="accent1"/>
                </a:solidFill>
                <a:latin typeface="Courier New" pitchFamily="49" charset="0"/>
              </a:rPr>
              <a:t>toLowerCase</a:t>
            </a:r>
            <a:r>
              <a:rPr lang="en-US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 ()</a:t>
            </a:r>
            <a:r>
              <a:rPr lang="en-US" altLang="ru-RU" sz="2000" dirty="0" smtClean="0"/>
              <a:t>,</a:t>
            </a:r>
            <a:r>
              <a:rPr lang="en-US" altLang="ru-RU" sz="2000" b="1" dirty="0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000" b="1" dirty="0" err="1" smtClean="0">
                <a:solidFill>
                  <a:schemeClr val="accent1"/>
                </a:solidFill>
                <a:latin typeface="Courier New" pitchFamily="49" charset="0"/>
              </a:rPr>
              <a:t>toUpperCase</a:t>
            </a:r>
            <a:r>
              <a:rPr lang="en-US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 ()</a:t>
            </a:r>
            <a:r>
              <a:rPr lang="en-US" altLang="ru-RU" sz="2000" dirty="0" smtClean="0"/>
              <a:t>,</a:t>
            </a:r>
            <a:r>
              <a:rPr lang="en-US" altLang="ru-RU" sz="2000" b="1" dirty="0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trim()</a:t>
            </a:r>
          </a:p>
          <a:p>
            <a:pPr algn="l" rtl="0" eaLnBrk="1" hangingPunct="1">
              <a:lnSpc>
                <a:spcPct val="80000"/>
              </a:lnSpc>
              <a:spcBef>
                <a:spcPct val="40000"/>
              </a:spcBef>
            </a:pPr>
            <a:r>
              <a:rPr lang="ru-RU" altLang="ru-RU" sz="2000" dirty="0" err="1" smtClean="0"/>
              <a:t>Перевірка</a:t>
            </a:r>
            <a:r>
              <a:rPr lang="ru-RU" altLang="ru-RU" sz="2000" dirty="0" smtClean="0"/>
              <a:t> </a:t>
            </a:r>
            <a:r>
              <a:rPr lang="ru-RU" altLang="ru-RU" sz="2000" dirty="0" err="1" smtClean="0"/>
              <a:t>вмісту</a:t>
            </a:r>
            <a:r>
              <a:rPr lang="ru-RU" altLang="ru-RU" sz="2000" dirty="0" smtClean="0"/>
              <a:t> рядка</a:t>
            </a:r>
            <a:br>
              <a:rPr lang="ru-RU" altLang="ru-RU" sz="2000" dirty="0" smtClean="0"/>
            </a:br>
            <a:r>
              <a:rPr lang="en-US" altLang="ru-RU" sz="2000" b="1" dirty="0" err="1" smtClean="0">
                <a:solidFill>
                  <a:schemeClr val="accent1"/>
                </a:solidFill>
                <a:latin typeface="Courier New" pitchFamily="49" charset="0"/>
              </a:rPr>
              <a:t>endsWith</a:t>
            </a:r>
            <a:r>
              <a:rPr lang="en-US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 (</a:t>
            </a:r>
            <a:r>
              <a:rPr lang="ru-RU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...</a:t>
            </a:r>
            <a:r>
              <a:rPr lang="en-US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r>
              <a:rPr lang="en-US" altLang="ru-RU" sz="2000" dirty="0" smtClean="0"/>
              <a:t>,</a:t>
            </a:r>
            <a:r>
              <a:rPr lang="en-US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ru-RU" sz="2000" b="1" dirty="0" err="1" smtClean="0">
                <a:solidFill>
                  <a:schemeClr val="accent1"/>
                </a:solidFill>
                <a:latin typeface="Courier New" pitchFamily="49" charset="0"/>
              </a:rPr>
              <a:t>indexOf</a:t>
            </a:r>
            <a:r>
              <a:rPr lang="en-US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(</a:t>
            </a:r>
            <a:r>
              <a:rPr lang="ru-RU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...</a:t>
            </a:r>
            <a:r>
              <a:rPr lang="en-US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r>
              <a:rPr lang="en-US" altLang="ru-RU" sz="2000" dirty="0" smtClean="0"/>
              <a:t>,</a:t>
            </a:r>
            <a:r>
              <a:rPr lang="en-US" altLang="ru-RU" sz="2000" b="1" dirty="0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000" b="1" dirty="0" err="1" smtClean="0">
                <a:solidFill>
                  <a:schemeClr val="accent1"/>
                </a:solidFill>
                <a:latin typeface="Courier New" pitchFamily="49" charset="0"/>
              </a:rPr>
              <a:t>lastIndexOf</a:t>
            </a:r>
            <a:r>
              <a:rPr lang="en-US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(</a:t>
            </a:r>
            <a:r>
              <a:rPr lang="ru-RU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...</a:t>
            </a:r>
            <a:r>
              <a:rPr lang="en-US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r>
              <a:rPr lang="en-US" altLang="ru-RU" sz="2000" dirty="0" smtClean="0"/>
              <a:t>,</a:t>
            </a:r>
            <a:r>
              <a:rPr lang="en-US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 length()</a:t>
            </a:r>
            <a:r>
              <a:rPr lang="en-US" altLang="ru-RU" sz="2000" dirty="0" smtClean="0"/>
              <a:t>,</a:t>
            </a:r>
            <a:r>
              <a:rPr lang="en-US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ru-RU" sz="2000" b="1" dirty="0" smtClean="0">
                <a:solidFill>
                  <a:schemeClr val="accent2"/>
                </a:solidFill>
                <a:latin typeface="Courier New" pitchFamily="49" charset="0"/>
              </a:rPr>
              <a:t>matches (</a:t>
            </a:r>
            <a:r>
              <a:rPr lang="ru-RU" altLang="ru-RU" sz="2000" b="1" dirty="0" smtClean="0">
                <a:solidFill>
                  <a:schemeClr val="accent2"/>
                </a:solidFill>
                <a:latin typeface="Courier New" pitchFamily="49" charset="0"/>
              </a:rPr>
              <a:t>...</a:t>
            </a:r>
            <a:r>
              <a:rPr lang="en-US" altLang="ru-RU" sz="2000" b="1" dirty="0" smtClean="0">
                <a:solidFill>
                  <a:schemeClr val="accent2"/>
                </a:solidFill>
                <a:latin typeface="Courier New" pitchFamily="49" charset="0"/>
              </a:rPr>
              <a:t>)</a:t>
            </a:r>
            <a:r>
              <a:rPr lang="en-US" altLang="ru-RU" sz="2000" dirty="0" smtClean="0"/>
              <a:t>,</a:t>
            </a:r>
            <a:r>
              <a:rPr lang="en-US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ru-RU" sz="2000" b="1" dirty="0" err="1" smtClean="0">
                <a:solidFill>
                  <a:schemeClr val="accent1"/>
                </a:solidFill>
                <a:latin typeface="Courier New" pitchFamily="49" charset="0"/>
              </a:rPr>
              <a:t>regionMatches</a:t>
            </a:r>
            <a:r>
              <a:rPr lang="en-US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 (</a:t>
            </a:r>
            <a:r>
              <a:rPr lang="ru-RU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...</a:t>
            </a:r>
            <a:r>
              <a:rPr lang="en-US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r>
              <a:rPr lang="en-US" altLang="ru-RU" sz="2000" dirty="0" smtClean="0"/>
              <a:t>,</a:t>
            </a:r>
            <a:r>
              <a:rPr lang="en-US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ru-RU" sz="2000" b="1" dirty="0" err="1" smtClean="0">
                <a:solidFill>
                  <a:schemeClr val="accent1"/>
                </a:solidFill>
                <a:latin typeface="Courier New" pitchFamily="49" charset="0"/>
              </a:rPr>
              <a:t>startsWith</a:t>
            </a:r>
            <a:r>
              <a:rPr lang="en-US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 (</a:t>
            </a:r>
            <a:r>
              <a:rPr lang="ru-RU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...</a:t>
            </a:r>
            <a:r>
              <a:rPr lang="en-US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endParaRPr lang="ru-RU" altLang="ru-RU" sz="2000" b="1" dirty="0" smtClean="0">
              <a:solidFill>
                <a:schemeClr val="accent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40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8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8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8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8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8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 eaLnBrk="1" hangingPunct="1"/>
            <a:r>
              <a:rPr lang="ru-RU" altLang="ru-RU" sz="4000" dirty="0" smtClean="0"/>
              <a:t>Робота з рядками. </a:t>
            </a:r>
            <a:r>
              <a:rPr lang="ru-RU" altLang="ru-RU" sz="4000" dirty="0" err="1" smtClean="0"/>
              <a:t>Клас</a:t>
            </a:r>
            <a:r>
              <a:rPr lang="ru-RU" altLang="ru-RU" sz="4000" dirty="0" smtClean="0"/>
              <a:t> </a:t>
            </a:r>
            <a:r>
              <a:rPr lang="en-US" altLang="ru-RU" sz="4000" dirty="0" err="1" smtClean="0"/>
              <a:t>StringBuffer</a:t>
            </a:r>
            <a:endParaRPr lang="ru-RU" altLang="ru-RU" sz="4000" dirty="0" smtClean="0"/>
          </a:p>
        </p:txBody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/>
          <a:lstStyle/>
          <a:p>
            <a:pPr algn="l" rtl="0" eaLnBrk="1" hangingPunct="1">
              <a:lnSpc>
                <a:spcPct val="90000"/>
              </a:lnSpc>
              <a:spcBef>
                <a:spcPts val="1800"/>
              </a:spcBef>
            </a:pPr>
            <a:r>
              <a:rPr lang="ru-RU" altLang="ru-RU" dirty="0" err="1" smtClean="0"/>
              <a:t>Реалізує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методи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модифікації</a:t>
            </a:r>
            <a:r>
              <a:rPr lang="ru-RU" altLang="ru-RU" dirty="0" smtClean="0"/>
              <a:t> </a:t>
            </a:r>
            <a:r>
              <a:rPr lang="ru-RU" altLang="ru-RU" dirty="0" smtClean="0"/>
              <a:t>рядка </a:t>
            </a:r>
            <a:r>
              <a:rPr lang="ru-RU" altLang="ru-RU" dirty="0" smtClean="0"/>
              <a:t>без </a:t>
            </a:r>
            <a:r>
              <a:rPr lang="ru-RU" altLang="ru-RU" dirty="0" err="1" smtClean="0"/>
              <a:t>породження</a:t>
            </a:r>
            <a:r>
              <a:rPr lang="ru-RU" altLang="ru-RU" dirty="0" smtClean="0"/>
              <a:t> нового </a:t>
            </a:r>
            <a:r>
              <a:rPr lang="ru-RU" altLang="ru-RU" dirty="0" err="1" smtClean="0"/>
              <a:t>об'єкта</a:t>
            </a:r>
            <a:endParaRPr lang="ru-RU" altLang="ru-RU" dirty="0" smtClean="0"/>
          </a:p>
          <a:p>
            <a:pPr algn="l" rtl="0" eaLnBrk="1" hangingPunct="1">
              <a:lnSpc>
                <a:spcPct val="90000"/>
              </a:lnSpc>
              <a:spcBef>
                <a:spcPts val="1800"/>
              </a:spcBef>
            </a:pPr>
            <a:r>
              <a:rPr lang="ru-RU" altLang="ru-RU" dirty="0" err="1" smtClean="0"/>
              <a:t>Реалізує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операції</a:t>
            </a:r>
            <a:r>
              <a:rPr lang="ru-RU" altLang="ru-RU" dirty="0" smtClean="0"/>
              <a:t> з </a:t>
            </a:r>
            <a:r>
              <a:rPr lang="ru-RU" altLang="ru-RU" dirty="0" err="1" smtClean="0"/>
              <a:t>елементами</a:t>
            </a:r>
            <a:r>
              <a:rPr lang="ru-RU" altLang="ru-RU" dirty="0" smtClean="0"/>
              <a:t> рядка </a:t>
            </a:r>
            <a:r>
              <a:rPr lang="ru-RU" altLang="ru-RU" dirty="0" err="1" smtClean="0"/>
              <a:t>окремо</a:t>
            </a:r>
            <a:endParaRPr lang="ru-RU" altLang="ru-RU" dirty="0" smtClean="0"/>
          </a:p>
          <a:p>
            <a:pPr algn="l" rtl="0" eaLnBrk="1" hangingPunct="1">
              <a:lnSpc>
                <a:spcPct val="90000"/>
              </a:lnSpc>
              <a:spcBef>
                <a:spcPts val="1800"/>
              </a:spcBef>
            </a:pPr>
            <a:r>
              <a:rPr lang="ru-RU" altLang="ru-RU" dirty="0" err="1" smtClean="0"/>
              <a:t>Використовується</a:t>
            </a:r>
            <a:r>
              <a:rPr lang="ru-RU" altLang="ru-RU" dirty="0" smtClean="0"/>
              <a:t> за </a:t>
            </a:r>
            <a:r>
              <a:rPr lang="ru-RU" altLang="ru-RU" dirty="0" err="1" smtClean="0"/>
              <a:t>замовчуванням</a:t>
            </a:r>
            <a:r>
              <a:rPr lang="ru-RU" altLang="ru-RU" dirty="0" smtClean="0"/>
              <a:t> при </a:t>
            </a:r>
            <a:r>
              <a:rPr lang="ru-RU" altLang="ru-RU" dirty="0" err="1" smtClean="0"/>
              <a:t>конкатенації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рядків</a:t>
            </a:r>
            <a:endParaRPr lang="ru-RU" altLang="ru-RU" dirty="0" smtClean="0"/>
          </a:p>
          <a:p>
            <a:pPr algn="l" rtl="0" eaLnBrk="1" hangingPunct="1">
              <a:lnSpc>
                <a:spcPct val="90000"/>
              </a:lnSpc>
              <a:spcBef>
                <a:spcPts val="1800"/>
              </a:spcBef>
            </a:pPr>
            <a:r>
              <a:rPr lang="ru-RU" altLang="ru-RU" dirty="0" smtClean="0"/>
              <a:t>Для </a:t>
            </a:r>
            <a:r>
              <a:rPr lang="ru-RU" altLang="ru-RU" dirty="0" err="1" smtClean="0"/>
              <a:t>зберігання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рядків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використовує</a:t>
            </a:r>
            <a:r>
              <a:rPr lang="ru-RU" altLang="ru-RU" dirty="0" smtClean="0"/>
              <a:t> буфер </a:t>
            </a:r>
            <a:r>
              <a:rPr lang="ru-RU" altLang="ru-RU" dirty="0" err="1" smtClean="0"/>
              <a:t>змінного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обсягу</a:t>
            </a:r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397637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8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8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8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131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ru-RU" altLang="ru-RU" sz="4000" dirty="0" err="1" smtClean="0"/>
              <a:t>Наповнення</a:t>
            </a:r>
            <a:r>
              <a:rPr lang="ru-RU" altLang="ru-RU" sz="4000" dirty="0" smtClean="0"/>
              <a:t> </a:t>
            </a:r>
            <a:r>
              <a:rPr lang="ru-RU" altLang="ru-RU" sz="4000" dirty="0" err="1" smtClean="0"/>
              <a:t>класу</a:t>
            </a:r>
            <a:r>
              <a:rPr lang="ru-RU" altLang="ru-RU" sz="4000" dirty="0" smtClean="0"/>
              <a:t> </a:t>
            </a:r>
            <a:r>
              <a:rPr lang="en-US" altLang="ru-RU" sz="4000" dirty="0" err="1" smtClean="0"/>
              <a:t>StringBuffer</a:t>
            </a:r>
            <a:endParaRPr lang="ru-RU" altLang="ru-RU" sz="4000" dirty="0" smtClean="0"/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ru-RU" sz="2400" dirty="0" smtClean="0"/>
              <a:t>Додавання фрагментів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append (</a:t>
            </a:r>
            <a: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...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r>
              <a:rPr lang="en-US" sz="2400" dirty="0" smtClean="0"/>
              <a:t>,</a:t>
            </a:r>
            <a:r>
              <a:rPr lang="ru-RU" sz="2400" b="1" dirty="0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insert (</a:t>
            </a:r>
            <a: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...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</a:p>
          <a:p>
            <a:pPr algn="l" rtl="0"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ru-RU" sz="2400" dirty="0" smtClean="0"/>
              <a:t>Пошук входжень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indexOf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(</a:t>
            </a:r>
            <a: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...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r>
              <a:rPr lang="en-US" sz="2400" dirty="0" smtClean="0"/>
              <a:t>,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lastIndexOf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(</a:t>
            </a:r>
            <a: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...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</a:p>
          <a:p>
            <a:pPr algn="l" rtl="0"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ru-RU" sz="2400" dirty="0" smtClean="0"/>
              <a:t>витяг фрагментів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charAt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(</a:t>
            </a:r>
            <a: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...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r>
              <a:rPr lang="en-US" sz="2400" dirty="0" smtClean="0"/>
              <a:t>,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getChars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(</a:t>
            </a:r>
            <a: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...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r>
              <a:rPr lang="en-US" sz="2400" dirty="0" smtClean="0"/>
              <a:t>,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reverse ()</a:t>
            </a:r>
            <a:r>
              <a:rPr lang="en-US" sz="2400" dirty="0" smtClean="0"/>
              <a:t>,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sz="2400" b="1" spc="-150" dirty="0" smtClean="0">
                <a:solidFill>
                  <a:schemeClr val="accent1"/>
                </a:solidFill>
                <a:latin typeface="Courier New" pitchFamily="49" charset="0"/>
              </a:rPr>
              <a:t>substring (</a:t>
            </a:r>
            <a:r>
              <a:rPr lang="ru-RU" sz="2400" b="1" spc="-150" dirty="0" smtClean="0">
                <a:solidFill>
                  <a:schemeClr val="accent1"/>
                </a:solidFill>
                <a:latin typeface="Courier New" pitchFamily="49" charset="0"/>
              </a:rPr>
              <a:t>...</a:t>
            </a:r>
            <a:r>
              <a:rPr lang="en-US" sz="2400" b="1" spc="-150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</a:p>
          <a:p>
            <a:pPr algn="l" rtl="0"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ru-RU" sz="2400" dirty="0" smtClean="0"/>
              <a:t>модифікація рядки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delete (</a:t>
            </a:r>
            <a: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...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r>
              <a:rPr lang="en-US" sz="2400" dirty="0" smtClean="0"/>
              <a:t>,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deleteCharAt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(</a:t>
            </a:r>
            <a: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...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r>
              <a:rPr lang="en-US" sz="2400" dirty="0" smtClean="0"/>
              <a:t>,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replace (</a:t>
            </a:r>
            <a: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...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r>
              <a:rPr lang="en-US" sz="2400" dirty="0" smtClean="0"/>
              <a:t>,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setCharAt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(</a:t>
            </a:r>
            <a: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...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r>
              <a:rPr lang="en-US" sz="2400" dirty="0" smtClean="0"/>
              <a:t>,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setLength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(</a:t>
            </a:r>
            <a: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...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</a:p>
          <a:p>
            <a:pPr algn="l" rtl="0"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ru-RU" sz="2400" dirty="0" smtClean="0"/>
              <a:t>стан буфера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length ()</a:t>
            </a:r>
            <a:r>
              <a:rPr lang="en-US" sz="2400" dirty="0" smtClean="0"/>
              <a:t>,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capacity ()</a:t>
            </a:r>
            <a:r>
              <a:rPr lang="en-US" sz="2400" dirty="0" smtClean="0"/>
              <a:t>,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ensureCapacity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(</a:t>
            </a:r>
            <a: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...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r>
              <a:rPr lang="en-US" sz="2400" dirty="0" smtClean="0"/>
              <a:t>,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trimToSize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()</a:t>
            </a:r>
            <a:endParaRPr lang="ru-RU" sz="24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21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8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8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8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8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5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ru-RU" altLang="ru-RU" smtClean="0"/>
              <a:t>Конкатенация строк</a:t>
            </a:r>
          </a:p>
        </p:txBody>
      </p:sp>
      <p:sp>
        <p:nvSpPr>
          <p:cNvPr id="690180" name="Text Box 4"/>
          <p:cNvSpPr txBox="1">
            <a:spLocks noChangeArrowheads="1"/>
          </p:cNvSpPr>
          <p:nvPr/>
        </p:nvSpPr>
        <p:spPr bwMode="auto">
          <a:xfrm>
            <a:off x="179388" y="1628775"/>
            <a:ext cx="8785225" cy="417513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 eaLnBrk="1" hangingPunct="1"/>
            <a:r>
              <a:rPr kumimoji="1" lang="en-US" altLang="ru-RU" b="1">
                <a:latin typeface="Courier New" pitchFamily="49" charset="0"/>
              </a:rPr>
              <a:t>System.out.println ( "a =" + a + ";");</a:t>
            </a:r>
            <a:endParaRPr kumimoji="1" lang="ru-RU" altLang="ru-RU" b="1">
              <a:latin typeface="Courier New" pitchFamily="49" charset="0"/>
            </a:endParaRPr>
          </a:p>
        </p:txBody>
      </p:sp>
      <p:sp>
        <p:nvSpPr>
          <p:cNvPr id="690181" name="Text Box 5"/>
          <p:cNvSpPr txBox="1">
            <a:spLocks noChangeArrowheads="1"/>
          </p:cNvSpPr>
          <p:nvPr/>
        </p:nvSpPr>
        <p:spPr bwMode="auto">
          <a:xfrm>
            <a:off x="179388" y="2276475"/>
            <a:ext cx="8785225" cy="206533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 eaLnBrk="1" hangingPunct="1"/>
            <a:r>
              <a:rPr kumimoji="1" lang="en-US" altLang="ru-RU" b="1">
                <a:latin typeface="Courier New" pitchFamily="49" charset="0"/>
              </a:rPr>
              <a:t>System.out.println (</a:t>
            </a:r>
          </a:p>
          <a:p>
            <a:pPr algn="l" rtl="0" eaLnBrk="1" hangingPunct="1"/>
            <a:r>
              <a:rPr kumimoji="1" lang="en-US" altLang="ru-RU" b="1">
                <a:latin typeface="Courier New" pitchFamily="49" charset="0"/>
              </a:rPr>
              <a:t> (New StringBuffer ( "a ="))</a:t>
            </a:r>
          </a:p>
          <a:p>
            <a:pPr algn="l" rtl="0" eaLnBrk="1" hangingPunct="1"/>
            <a:r>
              <a:rPr kumimoji="1" lang="en-US" altLang="ru-RU" b="1">
                <a:latin typeface="Courier New" pitchFamily="49" charset="0"/>
              </a:rPr>
              <a:t> .append (a)</a:t>
            </a:r>
          </a:p>
          <a:p>
            <a:pPr algn="l" rtl="0" eaLnBrk="1" hangingPunct="1"/>
            <a:r>
              <a:rPr kumimoji="1" lang="en-US" altLang="ru-RU" b="1">
                <a:latin typeface="Courier New" pitchFamily="49" charset="0"/>
              </a:rPr>
              <a:t> .append ( ";")</a:t>
            </a:r>
          </a:p>
          <a:p>
            <a:pPr algn="l" rtl="0" eaLnBrk="1" hangingPunct="1"/>
            <a:r>
              <a:rPr kumimoji="1" lang="en-US" altLang="ru-RU" b="1">
                <a:latin typeface="Courier New" pitchFamily="49" charset="0"/>
              </a:rPr>
              <a:t> .toString ()</a:t>
            </a:r>
          </a:p>
          <a:p>
            <a:pPr algn="l" rtl="0" eaLnBrk="1" hangingPunct="1"/>
            <a:r>
              <a:rPr kumimoji="1" lang="en-US" altLang="ru-RU" b="1">
                <a:latin typeface="Courier New" pitchFamily="49" charset="0"/>
              </a:rPr>
              <a:t>);</a:t>
            </a:r>
          </a:p>
          <a:p>
            <a:pPr algn="l" rtl="0" eaLnBrk="1" hangingPunct="1"/>
            <a:endParaRPr kumimoji="1" lang="ru-RU" altLang="ru-RU" b="1">
              <a:latin typeface="Courier New" pitchFamily="49" charset="0"/>
            </a:endParaRPr>
          </a:p>
        </p:txBody>
      </p:sp>
      <p:sp>
        <p:nvSpPr>
          <p:cNvPr id="69018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79388" y="4581525"/>
            <a:ext cx="8780462" cy="1535113"/>
          </a:xfrm>
        </p:spPr>
        <p:txBody>
          <a:bodyPr/>
          <a:lstStyle/>
          <a:p>
            <a:pPr algn="l" rtl="0" eaLnBrk="1" hangingPunct="1">
              <a:lnSpc>
                <a:spcPct val="80000"/>
              </a:lnSpc>
            </a:pPr>
            <a:r>
              <a:rPr lang="ru-RU" altLang="ru-RU" sz="2400" smtClean="0"/>
              <a:t>Не варто зловживати автоматичної конкатенацией</a:t>
            </a:r>
          </a:p>
          <a:p>
            <a:pPr algn="l" rtl="0" eaLnBrk="1" hangingPunct="1">
              <a:lnSpc>
                <a:spcPct val="80000"/>
              </a:lnSpc>
            </a:pPr>
            <a:endParaRPr lang="ru-RU" altLang="ru-RU" sz="2400" smtClean="0"/>
          </a:p>
          <a:p>
            <a:pPr algn="l" rtl="0" eaLnBrk="1" hangingPunct="1">
              <a:lnSpc>
                <a:spcPct val="80000"/>
              </a:lnSpc>
            </a:pPr>
            <a:r>
              <a:rPr lang="ru-RU" altLang="ru-RU" sz="2400" smtClean="0"/>
              <a:t>Особливо якщо для вас критична пам'ять і швидкість виконання програми</a:t>
            </a:r>
          </a:p>
        </p:txBody>
      </p:sp>
    </p:spTree>
    <p:extLst>
      <p:ext uri="{BB962C8B-B14F-4D97-AF65-F5344CB8AC3E}">
        <p14:creationId xmlns:p14="http://schemas.microsoft.com/office/powerpoint/2010/main" val="406704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90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180" grpId="0" animBg="1"/>
      <p:bldP spid="690181" grpId="0" animBg="1"/>
      <p:bldP spid="69018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u-RU" altLang="ru-RU" smtClean="0"/>
              <a:t>Системні класи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spcBef>
                <a:spcPts val="1500"/>
              </a:spcBef>
            </a:pP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ClassLoader</a:t>
            </a:r>
            <a:r>
              <a:rPr lang="ru-RU" altLang="ru-RU" sz="2400" dirty="0" smtClean="0"/>
              <a:t> - </a:t>
            </a:r>
            <a:r>
              <a:rPr lang="ru-RU" altLang="ru-RU" sz="2400" dirty="0" err="1" smtClean="0"/>
              <a:t>абстрактний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клас</a:t>
            </a:r>
            <a:r>
              <a:rPr lang="ru-RU" altLang="ru-RU" sz="2400" dirty="0" smtClean="0"/>
              <a:t>, </a:t>
            </a:r>
            <a:r>
              <a:rPr lang="ru-RU" altLang="ru-RU" sz="2400" dirty="0" err="1" smtClean="0"/>
              <a:t>необхідний</a:t>
            </a:r>
            <a:r>
              <a:rPr lang="ru-RU" altLang="ru-RU" sz="2400" dirty="0" smtClean="0"/>
              <a:t> для </a:t>
            </a:r>
            <a:r>
              <a:rPr lang="ru-RU" altLang="ru-RU" sz="2400" dirty="0" err="1" smtClean="0"/>
              <a:t>завантаження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опису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типів</a:t>
            </a:r>
            <a:r>
              <a:rPr lang="ru-RU" altLang="ru-RU" sz="2400" dirty="0" smtClean="0"/>
              <a:t> (</a:t>
            </a:r>
            <a:r>
              <a:rPr lang="ru-RU" altLang="ru-RU" sz="2400" dirty="0" err="1" smtClean="0"/>
              <a:t>об'єктів</a:t>
            </a:r>
            <a:r>
              <a:rPr lang="ru-RU" altLang="ru-RU" sz="2400" dirty="0" smtClean="0"/>
              <a:t> </a:t>
            </a:r>
            <a:r>
              <a:rPr lang="en-US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Class</a:t>
            </a:r>
            <a:r>
              <a:rPr lang="ru-RU" altLang="ru-RU" sz="2400" dirty="0" smtClean="0"/>
              <a:t>) у </a:t>
            </a:r>
            <a:r>
              <a:rPr lang="ru-RU" altLang="ru-RU" sz="2400" dirty="0" err="1" smtClean="0"/>
              <a:t>пам'ять</a:t>
            </a:r>
            <a:r>
              <a:rPr lang="ru-RU" altLang="ru-RU" sz="2400" dirty="0" smtClean="0"/>
              <a:t> JVM</a:t>
            </a:r>
          </a:p>
          <a:p>
            <a:pPr algn="l" rtl="0">
              <a:spcBef>
                <a:spcPts val="1500"/>
              </a:spcBef>
            </a:pP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SecurityManager</a:t>
            </a:r>
            <a:r>
              <a:rPr lang="ru-RU" altLang="ru-RU" sz="2400" dirty="0" smtClean="0"/>
              <a:t> - </a:t>
            </a:r>
            <a:r>
              <a:rPr lang="ru-RU" altLang="ru-RU" sz="2400" dirty="0" err="1" smtClean="0"/>
              <a:t>реалізує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методи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перевірки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допустимості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запитуваної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операції</a:t>
            </a:r>
            <a:endParaRPr lang="ru-RU" altLang="ru-RU" sz="2400" dirty="0" smtClean="0"/>
          </a:p>
          <a:p>
            <a:pPr algn="l" rtl="0">
              <a:spcBef>
                <a:spcPts val="1500"/>
              </a:spcBef>
            </a:pP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System</a:t>
            </a:r>
            <a:r>
              <a:rPr lang="ru-RU" altLang="ru-RU" sz="2400" dirty="0" smtClean="0"/>
              <a:t> - </a:t>
            </a:r>
            <a:r>
              <a:rPr lang="ru-RU" altLang="ru-RU" sz="2400" dirty="0" err="1" smtClean="0"/>
              <a:t>містить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набір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корисних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статичних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полів</a:t>
            </a:r>
            <a:r>
              <a:rPr lang="ru-RU" altLang="ru-RU" sz="2400" dirty="0" smtClean="0"/>
              <a:t> і </a:t>
            </a:r>
            <a:r>
              <a:rPr lang="ru-RU" altLang="ru-RU" sz="2400" dirty="0" err="1" smtClean="0"/>
              <a:t>методів</a:t>
            </a:r>
            <a:endParaRPr lang="ru-RU" altLang="ru-RU" sz="2400" dirty="0" smtClean="0"/>
          </a:p>
          <a:p>
            <a:pPr algn="l" rtl="0">
              <a:spcBef>
                <a:spcPts val="1500"/>
              </a:spcBef>
            </a:pP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Runtime</a:t>
            </a:r>
            <a:r>
              <a:rPr lang="ru-RU" altLang="ru-RU" sz="2400" dirty="0" smtClean="0"/>
              <a:t> - </a:t>
            </a:r>
            <a:r>
              <a:rPr lang="ru-RU" altLang="ru-RU" sz="2400" dirty="0" err="1" smtClean="0"/>
              <a:t>дозволяє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додатку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взаємодіяти</a:t>
            </a:r>
            <a:r>
              <a:rPr lang="ru-RU" altLang="ru-RU" sz="2400" dirty="0" smtClean="0"/>
              <a:t> з </a:t>
            </a:r>
            <a:r>
              <a:rPr lang="ru-RU" altLang="ru-RU" sz="2400" dirty="0" err="1" smtClean="0"/>
              <a:t>середовищем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виконання</a:t>
            </a:r>
            <a:endParaRPr lang="ru-RU" altLang="ru-RU" sz="2400" dirty="0" smtClean="0"/>
          </a:p>
          <a:p>
            <a:pPr algn="l" rtl="0">
              <a:spcBef>
                <a:spcPts val="1500"/>
              </a:spcBef>
            </a:pP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Process</a:t>
            </a:r>
            <a:r>
              <a:rPr lang="ru-RU" altLang="ru-RU" sz="2400" dirty="0" smtClean="0"/>
              <a:t> - </a:t>
            </a:r>
            <a:r>
              <a:rPr lang="ru-RU" altLang="ru-RU" sz="2400" dirty="0" err="1" smtClean="0"/>
              <a:t>представляє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інтерфейс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взаємодії</a:t>
            </a:r>
            <a:r>
              <a:rPr lang="ru-RU" altLang="ru-RU" sz="2400" dirty="0" smtClean="0"/>
              <a:t> з </a:t>
            </a:r>
            <a:r>
              <a:rPr lang="ru-RU" altLang="ru-RU" sz="2400" dirty="0" err="1" smtClean="0"/>
              <a:t>зовнішньою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програмою</a:t>
            </a:r>
            <a:r>
              <a:rPr lang="ru-RU" altLang="ru-RU" sz="2400" dirty="0" smtClean="0"/>
              <a:t>, </a:t>
            </a:r>
            <a:r>
              <a:rPr lang="ru-RU" altLang="ru-RU" sz="2400" dirty="0" err="1" smtClean="0"/>
              <a:t>запущеною</a:t>
            </a:r>
            <a:r>
              <a:rPr lang="ru-RU" altLang="ru-RU" sz="2400" dirty="0" smtClean="0"/>
              <a:t> через </a:t>
            </a:r>
            <a:r>
              <a:rPr lang="ru-RU" alt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Runtime</a:t>
            </a:r>
            <a:endParaRPr lang="ru-RU" altLang="ru-RU" sz="2400" b="1" dirty="0" smtClean="0">
              <a:solidFill>
                <a:schemeClr val="accent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05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pPr algn="l" rtl="0" eaLnBrk="1" hangingPunct="1"/>
            <a:r>
              <a:rPr lang="ru-RU" altLang="ru-RU" dirty="0" smtClean="0"/>
              <a:t>Пакет </a:t>
            </a:r>
            <a:r>
              <a:rPr lang="en-US" altLang="ru-RU" dirty="0" err="1" smtClean="0"/>
              <a:t>java.util</a:t>
            </a:r>
            <a:endParaRPr lang="ru-RU" altLang="ru-RU" dirty="0" smtClean="0"/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ru-RU" altLang="ru-RU" dirty="0" err="1" smtClean="0"/>
              <a:t>Класи</a:t>
            </a:r>
            <a:r>
              <a:rPr lang="ru-RU" altLang="ru-RU" dirty="0" smtClean="0"/>
              <a:t> для </a:t>
            </a:r>
            <a:r>
              <a:rPr lang="ru-RU" altLang="ru-RU" dirty="0" err="1" smtClean="0"/>
              <a:t>роботи</a:t>
            </a:r>
            <a:r>
              <a:rPr lang="ru-RU" altLang="ru-RU" dirty="0" smtClean="0"/>
              <a:t> з часом</a:t>
            </a:r>
          </a:p>
          <a:p>
            <a:pPr lvl="4" algn="l" rtl="0" eaLnBrk="1" hangingPunct="1">
              <a:lnSpc>
                <a:spcPct val="90000"/>
              </a:lnSpc>
            </a:pPr>
            <a:endParaRPr lang="ru-RU" altLang="ru-RU" dirty="0" smtClean="0"/>
          </a:p>
          <a:p>
            <a:pPr algn="l" rtl="0" eaLnBrk="1" hangingPunct="1">
              <a:lnSpc>
                <a:spcPct val="90000"/>
              </a:lnSpc>
            </a:pPr>
            <a:r>
              <a:rPr lang="ru-RU" altLang="ru-RU" dirty="0" err="1" smtClean="0"/>
              <a:t>Класи</a:t>
            </a:r>
            <a:r>
              <a:rPr lang="ru-RU" altLang="ru-RU" dirty="0" smtClean="0"/>
              <a:t> для </a:t>
            </a:r>
            <a:r>
              <a:rPr lang="ru-RU" altLang="ru-RU" dirty="0" err="1" smtClean="0"/>
              <a:t>роботи</a:t>
            </a:r>
            <a:r>
              <a:rPr lang="ru-RU" altLang="ru-RU" dirty="0" smtClean="0"/>
              <a:t> з </a:t>
            </a:r>
            <a:r>
              <a:rPr lang="ru-RU" altLang="ru-RU" dirty="0" err="1" smtClean="0"/>
              <a:t>локалізацією</a:t>
            </a:r>
            <a:endParaRPr lang="ru-RU" altLang="ru-RU" dirty="0" smtClean="0"/>
          </a:p>
          <a:p>
            <a:pPr lvl="4" algn="l" rtl="0" eaLnBrk="1" hangingPunct="1">
              <a:lnSpc>
                <a:spcPct val="90000"/>
              </a:lnSpc>
            </a:pPr>
            <a:endParaRPr lang="ru-RU" altLang="ru-RU" dirty="0" smtClean="0"/>
          </a:p>
          <a:p>
            <a:pPr algn="l" rtl="0" eaLnBrk="1" hangingPunct="1">
              <a:lnSpc>
                <a:spcPct val="90000"/>
              </a:lnSpc>
            </a:pPr>
            <a:r>
              <a:rPr lang="ru-RU" altLang="ru-RU" dirty="0" err="1" smtClean="0"/>
              <a:t>Класи</a:t>
            </a:r>
            <a:r>
              <a:rPr lang="ru-RU" altLang="ru-RU" dirty="0" smtClean="0"/>
              <a:t> для </a:t>
            </a:r>
            <a:r>
              <a:rPr lang="ru-RU" altLang="ru-RU" dirty="0" err="1" smtClean="0"/>
              <a:t>роботи</a:t>
            </a:r>
            <a:r>
              <a:rPr lang="ru-RU" altLang="ru-RU" dirty="0" smtClean="0"/>
              <a:t> з </a:t>
            </a:r>
            <a:r>
              <a:rPr lang="ru-RU" altLang="ru-RU" dirty="0" err="1" smtClean="0"/>
              <a:t>масивами</a:t>
            </a:r>
            <a:endParaRPr lang="ru-RU" altLang="ru-RU" dirty="0" smtClean="0"/>
          </a:p>
          <a:p>
            <a:pPr lvl="4" algn="l" rtl="0" eaLnBrk="1" hangingPunct="1">
              <a:lnSpc>
                <a:spcPct val="90000"/>
              </a:lnSpc>
            </a:pPr>
            <a:endParaRPr lang="ru-RU" altLang="ru-RU" dirty="0" smtClean="0"/>
          </a:p>
          <a:p>
            <a:pPr algn="l" rtl="0" eaLnBrk="1" hangingPunct="1">
              <a:lnSpc>
                <a:spcPct val="90000"/>
              </a:lnSpc>
            </a:pPr>
            <a:r>
              <a:rPr lang="ru-RU" altLang="ru-RU" dirty="0" err="1" smtClean="0"/>
              <a:t>Класи</a:t>
            </a:r>
            <a:r>
              <a:rPr lang="ru-RU" altLang="ru-RU" dirty="0" smtClean="0"/>
              <a:t> та </a:t>
            </a:r>
            <a:r>
              <a:rPr lang="ru-RU" altLang="ru-RU" dirty="0" err="1" smtClean="0"/>
              <a:t>інтерфейси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колекцій</a:t>
            </a:r>
            <a:endParaRPr lang="ru-RU" altLang="ru-RU" dirty="0" smtClean="0"/>
          </a:p>
          <a:p>
            <a:pPr lvl="4" algn="l" rtl="0" eaLnBrk="1" hangingPunct="1">
              <a:lnSpc>
                <a:spcPct val="90000"/>
              </a:lnSpc>
            </a:pPr>
            <a:endParaRPr lang="ru-RU" altLang="ru-RU" dirty="0" smtClean="0"/>
          </a:p>
          <a:p>
            <a:pPr algn="l" rtl="0" eaLnBrk="1" hangingPunct="1">
              <a:lnSpc>
                <a:spcPct val="90000"/>
              </a:lnSpc>
            </a:pPr>
            <a:r>
              <a:rPr lang="ru-RU" altLang="ru-RU" dirty="0" err="1" smtClean="0"/>
              <a:t>Інші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допоміжні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класи</a:t>
            </a:r>
            <a:r>
              <a:rPr lang="ru-RU" altLang="ru-RU" dirty="0" smtClean="0"/>
              <a:t> та </a:t>
            </a:r>
            <a:r>
              <a:rPr lang="ru-RU" altLang="ru-RU" dirty="0" err="1" smtClean="0"/>
              <a:t>інтерфейси</a:t>
            </a:r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219745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9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9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9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ru-RU" altLang="ru-RU" smtClean="0"/>
              <a:t>Класи роботи з часом</a:t>
            </a:r>
          </a:p>
        </p:txBody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ru-RU" sz="2800" b="1" smtClean="0">
                <a:solidFill>
                  <a:schemeClr val="accent1"/>
                </a:solidFill>
                <a:latin typeface="Courier New" pitchFamily="49" charset="0"/>
              </a:rPr>
              <a:t>Date</a:t>
            </a:r>
            <a:r>
              <a:rPr lang="en-US" altLang="ru-RU" sz="2800" smtClean="0"/>
              <a:t/>
            </a:r>
            <a:br>
              <a:rPr lang="en-US" altLang="ru-RU" sz="2800" smtClean="0"/>
            </a:br>
            <a:r>
              <a:rPr lang="ru-RU" altLang="ru-RU" sz="2800" smtClean="0"/>
              <a:t>Відображає дату і час з точністю до мілісекунд. Не рекомендується до використання</a:t>
            </a:r>
          </a:p>
          <a:p>
            <a:pPr algn="l" rtl="0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ru-RU" sz="2800" b="1" smtClean="0">
                <a:solidFill>
                  <a:schemeClr val="accent1"/>
                </a:solidFill>
                <a:latin typeface="Courier New" pitchFamily="49" charset="0"/>
              </a:rPr>
              <a:t>Calendar</a:t>
            </a:r>
            <a:r>
              <a:rPr lang="ru-RU" altLang="ru-RU" sz="2800" b="1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altLang="ru-RU" sz="2800" smtClean="0"/>
              <a:t>і супутні</a:t>
            </a:r>
            <a:r>
              <a:rPr lang="ru-RU" altLang="ru-RU" sz="2400" smtClean="0"/>
              <a:t/>
            </a:r>
            <a:br>
              <a:rPr lang="ru-RU" altLang="ru-RU" sz="2400" smtClean="0"/>
            </a:br>
            <a:r>
              <a:rPr lang="ru-RU" altLang="ru-RU" sz="2800" smtClean="0"/>
              <a:t>Містить константи і методи для роботи з датою і часом з урахуванням особливостей локалізації</a:t>
            </a:r>
          </a:p>
          <a:p>
            <a:pPr algn="l" rtl="0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ru-RU" sz="2800" b="1" smtClean="0">
                <a:solidFill>
                  <a:schemeClr val="accent1"/>
                </a:solidFill>
                <a:latin typeface="Courier New" pitchFamily="49" charset="0"/>
              </a:rPr>
              <a:t>Timer</a:t>
            </a:r>
            <a:r>
              <a:rPr lang="ru-RU" altLang="ru-RU" sz="2800" smtClean="0">
                <a:solidFill>
                  <a:schemeClr val="accent1"/>
                </a:solidFill>
              </a:rPr>
              <a:t/>
            </a:r>
            <a:br>
              <a:rPr lang="ru-RU" altLang="ru-RU" sz="2800" smtClean="0">
                <a:solidFill>
                  <a:schemeClr val="accent1"/>
                </a:solidFill>
              </a:rPr>
            </a:br>
            <a:r>
              <a:rPr lang="ru-RU" altLang="ru-RU" sz="2800" smtClean="0"/>
              <a:t>Дозволяє створювати завдання для пізнішого запуску (з використанням потоків</a:t>
            </a:r>
            <a:r>
              <a:rPr lang="en-US" altLang="ru-RU" sz="2800" smtClean="0"/>
              <a:t> </a:t>
            </a:r>
            <a:r>
              <a:rPr lang="ru-RU" altLang="ru-RU" sz="2800" smtClean="0"/>
              <a:t>інструкцій)</a:t>
            </a:r>
          </a:p>
        </p:txBody>
      </p:sp>
    </p:spTree>
    <p:extLst>
      <p:ext uri="{BB962C8B-B14F-4D97-AF65-F5344CB8AC3E}">
        <p14:creationId xmlns:p14="http://schemas.microsoft.com/office/powerpoint/2010/main" val="368312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500042"/>
            <a:ext cx="867705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ru-RU" b="1" dirty="0"/>
              <a:t>П</a:t>
            </a:r>
            <a:r>
              <a:rPr lang="ru-RU" b="1" dirty="0" smtClean="0"/>
              <a:t>оток (</a:t>
            </a:r>
            <a:r>
              <a:rPr lang="ru-RU" b="1" dirty="0" err="1" smtClean="0"/>
              <a:t>stream</a:t>
            </a:r>
            <a:r>
              <a:rPr lang="ru-RU" b="1" dirty="0" smtClean="0"/>
              <a:t>) - </a:t>
            </a:r>
            <a:r>
              <a:rPr lang="ru-RU" dirty="0" smtClean="0"/>
              <a:t>це абстракція, яка або породжує, або приймає інформацію. </a:t>
            </a:r>
          </a:p>
          <a:p>
            <a:pPr algn="l" rtl="0"/>
            <a:endParaRPr lang="ru-RU" sz="800" i="1" dirty="0" smtClean="0"/>
          </a:p>
          <a:p>
            <a:pPr algn="l" rtl="0"/>
            <a:r>
              <a:rPr lang="ru-RU" b="1" dirty="0" err="1" smtClean="0">
                <a:solidFill>
                  <a:srgbClr val="FF0000"/>
                </a:solidFill>
              </a:rPr>
              <a:t>Байтові</a:t>
            </a:r>
            <a:r>
              <a:rPr lang="ru-RU" dirty="0" smtClean="0"/>
              <a:t> потоки - абстрактні </a:t>
            </a:r>
            <a:r>
              <a:rPr lang="ru-RU" b="1" dirty="0" smtClean="0"/>
              <a:t>класи</a:t>
            </a:r>
            <a:r>
              <a:rPr lang="ru-RU" dirty="0" smtClean="0"/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InputStream</a:t>
            </a:r>
            <a:r>
              <a:rPr lang="en-US" i="1" dirty="0" smtClean="0"/>
              <a:t> </a:t>
            </a:r>
            <a:r>
              <a:rPr lang="ru-RU" i="1" dirty="0" smtClean="0"/>
              <a:t> і  </a:t>
            </a:r>
            <a:r>
              <a:rPr lang="en-US" b="1" i="1" dirty="0" err="1" smtClean="0">
                <a:solidFill>
                  <a:srgbClr val="FF0000"/>
                </a:solidFill>
              </a:rPr>
              <a:t>OutputStream</a:t>
            </a:r>
            <a:r>
              <a:rPr lang="ru-RU" i="1" dirty="0" smtClean="0"/>
              <a:t>,</a:t>
            </a:r>
            <a:r>
              <a:rPr lang="en-US" i="1" dirty="0" smtClean="0"/>
              <a:t> </a:t>
            </a:r>
            <a:endParaRPr lang="ru-RU" i="1" dirty="0" smtClean="0"/>
          </a:p>
          <a:p>
            <a:pPr algn="l" rtl="0"/>
            <a:r>
              <a:rPr lang="ru-RU" i="1" dirty="0"/>
              <a:t>	</a:t>
            </a:r>
            <a:r>
              <a:rPr lang="ru-RU" i="1" dirty="0" smtClean="0"/>
              <a:t>		</a:t>
            </a:r>
            <a:r>
              <a:rPr lang="ru-RU" dirty="0" err="1" smtClean="0"/>
              <a:t>основні</a:t>
            </a:r>
            <a:r>
              <a:rPr lang="ru-RU" dirty="0" smtClean="0"/>
              <a:t> </a:t>
            </a:r>
            <a:r>
              <a:rPr lang="ru-RU" b="1" dirty="0" smtClean="0"/>
              <a:t>методи</a:t>
            </a:r>
            <a:r>
              <a:rPr lang="ru-RU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read () </a:t>
            </a:r>
            <a:r>
              <a:rPr lang="ru-RU" i="1" dirty="0" smtClean="0"/>
              <a:t>і </a:t>
            </a:r>
            <a:r>
              <a:rPr lang="en-US" b="1" i="1" dirty="0" smtClean="0">
                <a:solidFill>
                  <a:srgbClr val="FF0000"/>
                </a:solidFill>
              </a:rPr>
              <a:t>write () </a:t>
            </a:r>
            <a:r>
              <a:rPr lang="ru-RU" i="1" dirty="0" smtClean="0"/>
              <a:t>.</a:t>
            </a:r>
            <a:r>
              <a:rPr lang="en-US" i="1" dirty="0" smtClean="0"/>
              <a:t> </a:t>
            </a:r>
            <a:endParaRPr lang="ru-RU" i="1" dirty="0" smtClean="0"/>
          </a:p>
          <a:p>
            <a:pPr algn="l" rtl="0"/>
            <a:r>
              <a:rPr lang="ru-RU" dirty="0" smtClean="0"/>
              <a:t>деякі </a:t>
            </a:r>
            <a:r>
              <a:rPr lang="ru-RU" b="1" dirty="0" smtClean="0"/>
              <a:t>класи</a:t>
            </a:r>
            <a:r>
              <a:rPr lang="ru-RU" dirty="0" smtClean="0"/>
              <a:t> </a:t>
            </a:r>
            <a:r>
              <a:rPr lang="ru-RU" b="1" dirty="0" smtClean="0"/>
              <a:t>байтових </a:t>
            </a:r>
            <a:r>
              <a:rPr lang="ru-RU" dirty="0" smtClean="0"/>
              <a:t>потоків: </a:t>
            </a:r>
          </a:p>
          <a:p>
            <a:pPr algn="l" rtl="0"/>
            <a:r>
              <a:rPr lang="en-US" b="1" i="1" dirty="0" err="1" smtClean="0"/>
              <a:t>FilelnputStream</a:t>
            </a:r>
            <a:r>
              <a:rPr lang="en-US" i="1" dirty="0" smtClean="0"/>
              <a:t> </a:t>
            </a:r>
            <a:r>
              <a:rPr lang="ru-RU" i="1" dirty="0" smtClean="0"/>
              <a:t>- </a:t>
            </a:r>
            <a:r>
              <a:rPr lang="ru-RU" dirty="0" err="1" smtClean="0"/>
              <a:t>вхідний</a:t>
            </a:r>
            <a:r>
              <a:rPr lang="ru-RU" dirty="0" smtClean="0"/>
              <a:t> поток, який читає з файлу; </a:t>
            </a:r>
          </a:p>
          <a:p>
            <a:pPr algn="l" rtl="0"/>
            <a:r>
              <a:rPr lang="en-US" b="1" i="1" dirty="0" err="1" smtClean="0"/>
              <a:t>FileOutputStream</a:t>
            </a:r>
            <a:r>
              <a:rPr lang="en-US" i="1" dirty="0" smtClean="0"/>
              <a:t> </a:t>
            </a:r>
            <a:r>
              <a:rPr lang="ru-RU" i="1" dirty="0" smtClean="0"/>
              <a:t>- </a:t>
            </a:r>
            <a:r>
              <a:rPr lang="ru-RU" dirty="0" smtClean="0"/>
              <a:t>вихідний потік, який записує в файл; </a:t>
            </a:r>
          </a:p>
          <a:p>
            <a:pPr algn="l" rtl="0"/>
            <a:r>
              <a:rPr lang="en-US" b="1" i="1" dirty="0" err="1" smtClean="0"/>
              <a:t>BufferedlnputStream</a:t>
            </a:r>
            <a:r>
              <a:rPr lang="en-US" i="1" dirty="0" smtClean="0"/>
              <a:t> </a:t>
            </a:r>
            <a:r>
              <a:rPr lang="ru-RU" i="1" dirty="0" smtClean="0"/>
              <a:t>- </a:t>
            </a:r>
            <a:r>
              <a:rPr lang="ru-RU" dirty="0" smtClean="0"/>
              <a:t>буферізірованний </a:t>
            </a:r>
            <a:r>
              <a:rPr lang="ru-RU" dirty="0" err="1" smtClean="0"/>
              <a:t>вхідний</a:t>
            </a:r>
            <a:r>
              <a:rPr lang="ru-RU" dirty="0" smtClean="0"/>
              <a:t> поток;</a:t>
            </a:r>
          </a:p>
          <a:p>
            <a:pPr algn="l" rtl="0"/>
            <a:r>
              <a:rPr lang="en-US" b="1" i="1" dirty="0" err="1" smtClean="0"/>
              <a:t>BufferedOutputStream</a:t>
            </a:r>
            <a:r>
              <a:rPr lang="en-US" i="1" dirty="0" smtClean="0"/>
              <a:t> </a:t>
            </a:r>
            <a:r>
              <a:rPr lang="ru-RU" i="1" dirty="0" smtClean="0"/>
              <a:t>- </a:t>
            </a:r>
            <a:r>
              <a:rPr lang="ru-RU" dirty="0" smtClean="0"/>
              <a:t>буферізірованний </a:t>
            </a:r>
            <a:r>
              <a:rPr lang="ru-RU" dirty="0" err="1" smtClean="0"/>
              <a:t>вихідний</a:t>
            </a:r>
            <a:r>
              <a:rPr lang="ru-RU" dirty="0" smtClean="0"/>
              <a:t> поток;</a:t>
            </a:r>
          </a:p>
          <a:p>
            <a:pPr algn="l" rtl="0"/>
            <a:r>
              <a:rPr lang="en-US" b="1" i="1" dirty="0" err="1" smtClean="0"/>
              <a:t>ObjectlnputStream</a:t>
            </a:r>
            <a:r>
              <a:rPr lang="en-US" i="1" dirty="0" smtClean="0"/>
              <a:t> </a:t>
            </a:r>
            <a:r>
              <a:rPr lang="ru-RU" i="1" dirty="0" smtClean="0"/>
              <a:t> - </a:t>
            </a:r>
            <a:r>
              <a:rPr lang="ru-RU" dirty="0" err="1"/>
              <a:t>в</a:t>
            </a:r>
            <a:r>
              <a:rPr lang="ru-RU" dirty="0" err="1" smtClean="0"/>
              <a:t>хідний</a:t>
            </a:r>
            <a:r>
              <a:rPr lang="ru-RU" dirty="0" smtClean="0"/>
              <a:t> поток для об'єктів; </a:t>
            </a:r>
          </a:p>
          <a:p>
            <a:pPr algn="l" rtl="0"/>
            <a:r>
              <a:rPr lang="en-US" b="1" i="1" dirty="0" err="1" smtClean="0"/>
              <a:t>ObjectOutputStream</a:t>
            </a:r>
            <a:r>
              <a:rPr lang="en-US" i="1" dirty="0" smtClean="0"/>
              <a:t> </a:t>
            </a:r>
            <a:r>
              <a:rPr lang="ru-RU" i="1" dirty="0" smtClean="0"/>
              <a:t>- </a:t>
            </a:r>
            <a:r>
              <a:rPr lang="ru-RU" dirty="0" err="1" smtClean="0"/>
              <a:t>вихідний</a:t>
            </a:r>
            <a:r>
              <a:rPr lang="ru-RU" dirty="0" smtClean="0"/>
              <a:t> поток для об'єктів. </a:t>
            </a:r>
            <a:endParaRPr lang="en-US" dirty="0" smtClean="0"/>
          </a:p>
          <a:p>
            <a:pPr algn="l" rtl="0"/>
            <a:endParaRPr lang="uk-UA" sz="800" i="1" dirty="0" smtClean="0"/>
          </a:p>
          <a:p>
            <a:pPr algn="l" rtl="0"/>
            <a:endParaRPr lang="ru-RU" sz="800" i="1" dirty="0" smtClean="0"/>
          </a:p>
          <a:p>
            <a:pPr algn="l" rtl="0"/>
            <a:r>
              <a:rPr lang="ru-RU" b="1" dirty="0" smtClean="0">
                <a:solidFill>
                  <a:srgbClr val="FF0000"/>
                </a:solidFill>
              </a:rPr>
              <a:t>Символьні</a:t>
            </a:r>
            <a:r>
              <a:rPr lang="ru-RU" dirty="0" smtClean="0"/>
              <a:t> потоки - абстрактні </a:t>
            </a:r>
            <a:r>
              <a:rPr lang="ru-RU" b="1" dirty="0" smtClean="0"/>
              <a:t>класи</a:t>
            </a:r>
            <a:r>
              <a:rPr lang="ru-RU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Reader </a:t>
            </a:r>
            <a:r>
              <a:rPr lang="ru-RU" b="1" i="1" dirty="0" smtClean="0">
                <a:solidFill>
                  <a:srgbClr val="FF0000"/>
                </a:solidFill>
              </a:rPr>
              <a:t> </a:t>
            </a:r>
            <a:r>
              <a:rPr lang="ru-RU" i="1" dirty="0" smtClean="0"/>
              <a:t>і</a:t>
            </a:r>
            <a:r>
              <a:rPr lang="ru-RU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Writer</a:t>
            </a:r>
            <a:r>
              <a:rPr lang="ru-RU" i="1" dirty="0" smtClean="0"/>
              <a:t>,</a:t>
            </a:r>
            <a:r>
              <a:rPr lang="en-US" i="1" dirty="0" smtClean="0"/>
              <a:t> </a:t>
            </a:r>
            <a:endParaRPr lang="ru-RU" i="1" dirty="0" smtClean="0"/>
          </a:p>
          <a:p>
            <a:pPr algn="l" rtl="0"/>
            <a:r>
              <a:rPr lang="ru-RU" i="1" dirty="0" smtClean="0"/>
              <a:t> 			</a:t>
            </a:r>
            <a:r>
              <a:rPr lang="ru-RU" dirty="0" err="1" smtClean="0"/>
              <a:t>основні</a:t>
            </a:r>
            <a:r>
              <a:rPr lang="ru-RU" dirty="0" smtClean="0"/>
              <a:t> </a:t>
            </a:r>
            <a:r>
              <a:rPr lang="ru-RU" b="1" dirty="0" smtClean="0"/>
              <a:t>методи</a:t>
            </a:r>
            <a:r>
              <a:rPr lang="ru-RU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read () </a:t>
            </a:r>
            <a:r>
              <a:rPr lang="ru-RU" i="1" dirty="0" smtClean="0"/>
              <a:t>і </a:t>
            </a:r>
            <a:r>
              <a:rPr lang="en-US" b="1" i="1" dirty="0" smtClean="0">
                <a:solidFill>
                  <a:srgbClr val="FF0000"/>
                </a:solidFill>
              </a:rPr>
              <a:t>write ()</a:t>
            </a:r>
            <a:r>
              <a:rPr lang="ru-RU" i="1" dirty="0" smtClean="0"/>
              <a:t>.</a:t>
            </a:r>
            <a:r>
              <a:rPr lang="en-US" i="1" dirty="0" smtClean="0"/>
              <a:t> </a:t>
            </a:r>
            <a:endParaRPr lang="ru-RU" i="1" dirty="0" smtClean="0"/>
          </a:p>
          <a:p>
            <a:pPr algn="l" rtl="0"/>
            <a:r>
              <a:rPr lang="ru-RU" dirty="0" smtClean="0"/>
              <a:t>деякі </a:t>
            </a:r>
            <a:r>
              <a:rPr lang="ru-RU" b="1" dirty="0" smtClean="0"/>
              <a:t>класи</a:t>
            </a:r>
            <a:r>
              <a:rPr lang="ru-RU" dirty="0" smtClean="0"/>
              <a:t> </a:t>
            </a:r>
            <a:r>
              <a:rPr lang="ru-RU" b="1" dirty="0" smtClean="0"/>
              <a:t>символьних </a:t>
            </a:r>
            <a:r>
              <a:rPr lang="ru-RU" dirty="0" smtClean="0"/>
              <a:t>потоків: </a:t>
            </a:r>
          </a:p>
          <a:p>
            <a:pPr algn="l" rtl="0"/>
            <a:r>
              <a:rPr lang="en-US" b="1" i="1" dirty="0" err="1" smtClean="0"/>
              <a:t>FileReader</a:t>
            </a:r>
            <a:r>
              <a:rPr lang="en-US" b="1" i="1" dirty="0" smtClean="0"/>
              <a:t> </a:t>
            </a:r>
            <a:r>
              <a:rPr lang="ru-RU" i="1" dirty="0" smtClean="0"/>
              <a:t>- </a:t>
            </a:r>
            <a:r>
              <a:rPr lang="ru-RU" dirty="0" err="1" smtClean="0"/>
              <a:t>вхідний</a:t>
            </a:r>
            <a:r>
              <a:rPr lang="ru-RU" dirty="0" smtClean="0"/>
              <a:t> поток, який читає файл; </a:t>
            </a:r>
          </a:p>
          <a:p>
            <a:pPr algn="l" rtl="0"/>
            <a:r>
              <a:rPr lang="en-US" b="1" i="1" dirty="0" err="1" smtClean="0"/>
              <a:t>FileWriter</a:t>
            </a:r>
            <a:r>
              <a:rPr lang="en-US" b="1" i="1" dirty="0" smtClean="0"/>
              <a:t> </a:t>
            </a:r>
            <a:r>
              <a:rPr lang="ru-RU" i="1" dirty="0" smtClean="0"/>
              <a:t>- </a:t>
            </a:r>
            <a:r>
              <a:rPr lang="ru-RU" dirty="0" err="1" smtClean="0"/>
              <a:t>вихідний</a:t>
            </a:r>
            <a:r>
              <a:rPr lang="ru-RU" dirty="0" smtClean="0"/>
              <a:t> поток, який записує в файл;</a:t>
            </a:r>
          </a:p>
          <a:p>
            <a:pPr algn="l" rtl="0"/>
            <a:r>
              <a:rPr lang="en-US" b="1" i="1" dirty="0" smtClean="0"/>
              <a:t>B</a:t>
            </a:r>
            <a:r>
              <a:rPr lang="ru-RU" b="1" i="1" dirty="0" smtClean="0"/>
              <a:t>і</a:t>
            </a:r>
            <a:r>
              <a:rPr lang="en-US" b="1" i="1" dirty="0" err="1" smtClean="0"/>
              <a:t>fferedReader</a:t>
            </a:r>
            <a:r>
              <a:rPr lang="en-US" b="1" i="1" dirty="0" smtClean="0"/>
              <a:t> </a:t>
            </a:r>
            <a:r>
              <a:rPr lang="ru-RU" i="1" dirty="0" smtClean="0"/>
              <a:t> - </a:t>
            </a:r>
            <a:r>
              <a:rPr lang="ru-RU" dirty="0" err="1" smtClean="0"/>
              <a:t>буферизований</a:t>
            </a:r>
            <a:r>
              <a:rPr lang="ru-RU" dirty="0" smtClean="0"/>
              <a:t> </a:t>
            </a:r>
            <a:r>
              <a:rPr lang="ru-RU" dirty="0" err="1" smtClean="0"/>
              <a:t>вхідний</a:t>
            </a:r>
            <a:r>
              <a:rPr lang="ru-RU" dirty="0" smtClean="0"/>
              <a:t> </a:t>
            </a:r>
            <a:r>
              <a:rPr lang="ru-RU" dirty="0" err="1" smtClean="0"/>
              <a:t>символьний</a:t>
            </a:r>
            <a:r>
              <a:rPr lang="ru-RU" dirty="0" smtClean="0"/>
              <a:t> поток;</a:t>
            </a:r>
            <a:endParaRPr lang="en-US" dirty="0" smtClean="0"/>
          </a:p>
          <a:p>
            <a:r>
              <a:rPr lang="en-US" b="1" i="1" dirty="0" smtClean="0"/>
              <a:t>B</a:t>
            </a:r>
            <a:r>
              <a:rPr lang="ru-RU" b="1" i="1" dirty="0" smtClean="0"/>
              <a:t>і</a:t>
            </a:r>
            <a:r>
              <a:rPr lang="en-US" b="1" i="1" dirty="0" err="1" smtClean="0"/>
              <a:t>fferedWriter</a:t>
            </a:r>
            <a:r>
              <a:rPr lang="ru-RU" b="1" i="1" dirty="0" smtClean="0"/>
              <a:t> </a:t>
            </a:r>
            <a:r>
              <a:rPr lang="ru-RU" i="1" dirty="0" smtClean="0"/>
              <a:t>- </a:t>
            </a:r>
            <a:r>
              <a:rPr lang="ru-RU" dirty="0" err="1"/>
              <a:t>буферизований</a:t>
            </a:r>
            <a:r>
              <a:rPr lang="ru-RU" dirty="0"/>
              <a:t> </a:t>
            </a:r>
            <a:r>
              <a:rPr lang="ru-RU" dirty="0" err="1"/>
              <a:t>вихідний</a:t>
            </a:r>
            <a:r>
              <a:rPr lang="ru-RU" dirty="0"/>
              <a:t> </a:t>
            </a:r>
            <a:r>
              <a:rPr lang="ru-RU" dirty="0" err="1" smtClean="0"/>
              <a:t>символьний</a:t>
            </a:r>
            <a:r>
              <a:rPr lang="ru-RU" dirty="0" smtClean="0"/>
              <a:t> поток;</a:t>
            </a:r>
          </a:p>
          <a:p>
            <a:pPr algn="l" rtl="0"/>
            <a:r>
              <a:rPr lang="en-US" b="1" i="1" dirty="0" err="1" smtClean="0"/>
              <a:t>Inp</a:t>
            </a:r>
            <a:r>
              <a:rPr lang="ru-RU" b="1" i="1" dirty="0" smtClean="0"/>
              <a:t>і</a:t>
            </a:r>
            <a:r>
              <a:rPr lang="en-US" b="1" i="1" dirty="0" err="1" smtClean="0"/>
              <a:t>tStreamReader</a:t>
            </a:r>
            <a:r>
              <a:rPr lang="ru-RU" b="1" i="1" dirty="0" smtClean="0"/>
              <a:t> </a:t>
            </a:r>
            <a:r>
              <a:rPr lang="ru-RU" i="1" dirty="0" smtClean="0"/>
              <a:t>- </a:t>
            </a:r>
            <a:r>
              <a:rPr lang="ru-RU" dirty="0" err="1" smtClean="0"/>
              <a:t>вхідний</a:t>
            </a:r>
            <a:r>
              <a:rPr lang="ru-RU" dirty="0" smtClean="0"/>
              <a:t> поток, який транслює байти в символи. </a:t>
            </a:r>
            <a:endParaRPr lang="en-US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1782555" y="38377"/>
            <a:ext cx="5903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ru-RU" sz="2400" b="1" dirty="0" smtClean="0"/>
              <a:t> Потоки </a:t>
            </a:r>
          </a:p>
        </p:txBody>
      </p:sp>
    </p:spTree>
    <p:extLst>
      <p:ext uri="{BB962C8B-B14F-4D97-AF65-F5344CB8AC3E}">
        <p14:creationId xmlns:p14="http://schemas.microsoft.com/office/powerpoint/2010/main" val="314110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u-RU" altLang="ru-RU" dirty="0" err="1" smtClean="0"/>
              <a:t>Методи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класу</a:t>
            </a:r>
            <a:r>
              <a:rPr lang="ru-RU" altLang="ru-RU" dirty="0" smtClean="0"/>
              <a:t> </a:t>
            </a:r>
            <a:r>
              <a:rPr lang="en-US" altLang="ru-RU" dirty="0" smtClean="0"/>
              <a:t>Calendar</a:t>
            </a:r>
            <a:endParaRPr lang="ru-RU" alt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 rtl="0">
              <a:spcBef>
                <a:spcPts val="1200"/>
              </a:spcBef>
              <a:defRPr/>
            </a:pPr>
            <a:r>
              <a:rPr lang="ru-RU" sz="2800" dirty="0" smtClean="0"/>
              <a:t>Установка значення поля календаря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public </a:t>
            </a: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</a:rPr>
              <a:t>void set (</a:t>
            </a:r>
            <a:r>
              <a:rPr lang="en-US" sz="2400" b="1" dirty="0" err="1">
                <a:solidFill>
                  <a:schemeClr val="accent1"/>
                </a:solidFill>
                <a:latin typeface="Courier New" pitchFamily="49" charset="0"/>
              </a:rPr>
              <a:t>int</a:t>
            </a: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</a:rPr>
              <a:t> field, </a:t>
            </a:r>
            <a:r>
              <a:rPr lang="en-US" sz="2400" b="1" dirty="0" err="1">
                <a:solidFill>
                  <a:schemeClr val="accent1"/>
                </a:solidFill>
                <a:latin typeface="Courier New" pitchFamily="49" charset="0"/>
              </a:rPr>
              <a:t>int</a:t>
            </a: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</a:rPr>
              <a:t> value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endParaRPr lang="ru-RU" sz="24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algn="l" rtl="0">
              <a:spcBef>
                <a:spcPts val="1200"/>
              </a:spcBef>
              <a:defRPr/>
            </a:pPr>
            <a:endParaRPr lang="en-US" sz="2400" b="1" dirty="0">
              <a:solidFill>
                <a:schemeClr val="accent1"/>
              </a:solidFill>
              <a:latin typeface="Courier New" pitchFamily="49" charset="0"/>
            </a:endParaRPr>
          </a:p>
          <a:p>
            <a:pPr algn="l" rtl="0">
              <a:spcBef>
                <a:spcPts val="1200"/>
              </a:spcBef>
              <a:defRPr/>
            </a:pPr>
            <a:r>
              <a:rPr lang="ru-RU" sz="2800" dirty="0"/>
              <a:t>додає </a:t>
            </a:r>
            <a:r>
              <a:rPr lang="ru-RU" sz="2800" dirty="0" smtClean="0"/>
              <a:t>зміщення </a:t>
            </a:r>
            <a:r>
              <a:rPr lang="ru-RU" sz="2800" dirty="0"/>
              <a:t>до </a:t>
            </a:r>
            <a:r>
              <a:rPr lang="ru-RU" sz="2800" dirty="0" err="1" smtClean="0"/>
              <a:t>поточної</a:t>
            </a:r>
            <a:r>
              <a:rPr lang="ru-RU" sz="2800" dirty="0" smtClean="0"/>
              <a:t> </a:t>
            </a:r>
            <a:r>
              <a:rPr lang="ru-RU" sz="2800" dirty="0" err="1" smtClean="0"/>
              <a:t>величини</a:t>
            </a:r>
            <a:r>
              <a:rPr lang="ru-RU" sz="2800" dirty="0" smtClean="0"/>
              <a:t> поля</a:t>
            </a:r>
          </a:p>
          <a:p>
            <a:pPr marL="400050" lvl="1" indent="0" algn="l" rtl="0"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en-US" sz="2400" b="1" spc="-150" dirty="0">
                <a:solidFill>
                  <a:schemeClr val="accent1"/>
                </a:solidFill>
                <a:latin typeface="Courier New" pitchFamily="49" charset="0"/>
                <a:ea typeface="+mn-ea"/>
              </a:rPr>
              <a:t>public abstract void add (</a:t>
            </a:r>
            <a:r>
              <a:rPr lang="en-US" sz="2400" b="1" spc="-150" dirty="0" err="1">
                <a:solidFill>
                  <a:schemeClr val="accent1"/>
                </a:solidFill>
                <a:latin typeface="Courier New" pitchFamily="49" charset="0"/>
                <a:ea typeface="+mn-ea"/>
              </a:rPr>
              <a:t>int</a:t>
            </a:r>
            <a:r>
              <a:rPr lang="en-US" sz="2400" b="1" spc="-150" dirty="0">
                <a:solidFill>
                  <a:schemeClr val="accent1"/>
                </a:solidFill>
                <a:latin typeface="Courier New" pitchFamily="49" charset="0"/>
                <a:ea typeface="+mn-ea"/>
              </a:rPr>
              <a:t> field, </a:t>
            </a:r>
            <a:r>
              <a:rPr lang="en-US" sz="2400" b="1" spc="-150" dirty="0" err="1">
                <a:solidFill>
                  <a:schemeClr val="accent1"/>
                </a:solidFill>
                <a:latin typeface="Courier New" pitchFamily="49" charset="0"/>
                <a:ea typeface="+mn-ea"/>
              </a:rPr>
              <a:t>int</a:t>
            </a:r>
            <a:r>
              <a:rPr lang="en-US" sz="2400" b="1" spc="-150" dirty="0">
                <a:solidFill>
                  <a:schemeClr val="accent1"/>
                </a:solidFill>
                <a:latin typeface="Courier New" pitchFamily="49" charset="0"/>
                <a:ea typeface="+mn-ea"/>
              </a:rPr>
              <a:t> amount) </a:t>
            </a:r>
            <a:endParaRPr lang="ru-RU" sz="2400" b="1" spc="-150" dirty="0" smtClean="0">
              <a:solidFill>
                <a:schemeClr val="accent1"/>
              </a:solidFill>
              <a:latin typeface="Courier New" pitchFamily="49" charset="0"/>
              <a:ea typeface="+mn-ea"/>
            </a:endParaRPr>
          </a:p>
          <a:p>
            <a:pPr marL="400050" lvl="1" indent="0" algn="l" rtl="0">
              <a:spcBef>
                <a:spcPts val="1200"/>
              </a:spcBef>
              <a:buFont typeface="Wingdings" pitchFamily="2" charset="2"/>
              <a:buNone/>
              <a:defRPr/>
            </a:pPr>
            <a:endParaRPr lang="en-US" sz="2400" b="1" spc="-150" dirty="0">
              <a:solidFill>
                <a:schemeClr val="accent1"/>
              </a:solidFill>
              <a:latin typeface="Courier New" pitchFamily="49" charset="0"/>
              <a:ea typeface="+mn-ea"/>
            </a:endParaRPr>
          </a:p>
          <a:p>
            <a:pPr algn="l" rtl="0">
              <a:spcBef>
                <a:spcPts val="1200"/>
              </a:spcBef>
              <a:defRPr/>
            </a:pPr>
            <a:r>
              <a:rPr lang="ru-RU" sz="2800" dirty="0"/>
              <a:t>додає </a:t>
            </a:r>
            <a:r>
              <a:rPr lang="ru-RU" sz="2800" dirty="0" smtClean="0"/>
              <a:t>зміщення </a:t>
            </a:r>
            <a:r>
              <a:rPr lang="ru-RU" sz="2800" dirty="0"/>
              <a:t>до </a:t>
            </a:r>
            <a:r>
              <a:rPr lang="ru-RU" sz="2800" dirty="0" smtClean="0"/>
              <a:t>величиною поля, причому </a:t>
            </a:r>
            <a:r>
              <a:rPr lang="ru-RU" sz="2800" dirty="0"/>
              <a:t>не виробляє зміни </a:t>
            </a:r>
            <a:r>
              <a:rPr lang="ru-RU" sz="2800" dirty="0" smtClean="0"/>
              <a:t>старших полів</a:t>
            </a:r>
          </a:p>
          <a:p>
            <a:pPr marL="400050" lvl="1" indent="0" algn="l" rtl="0"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en-US" sz="2400" b="1" spc="-150" dirty="0">
                <a:solidFill>
                  <a:schemeClr val="accent1"/>
                </a:solidFill>
                <a:latin typeface="Courier New" pitchFamily="49" charset="0"/>
                <a:ea typeface="+mn-ea"/>
              </a:rPr>
              <a:t>public abstract void roll (</a:t>
            </a:r>
            <a:r>
              <a:rPr lang="en-US" sz="2400" b="1" spc="-150" dirty="0" err="1">
                <a:solidFill>
                  <a:schemeClr val="accent1"/>
                </a:solidFill>
                <a:latin typeface="Courier New" pitchFamily="49" charset="0"/>
                <a:ea typeface="+mn-ea"/>
              </a:rPr>
              <a:t>int</a:t>
            </a:r>
            <a:r>
              <a:rPr lang="en-US" sz="2400" b="1" spc="-150" dirty="0">
                <a:solidFill>
                  <a:schemeClr val="accent1"/>
                </a:solidFill>
                <a:latin typeface="Courier New" pitchFamily="49" charset="0"/>
                <a:ea typeface="+mn-ea"/>
              </a:rPr>
              <a:t> field, </a:t>
            </a:r>
            <a:r>
              <a:rPr lang="en-US" sz="2400" b="1" spc="-150" dirty="0" err="1">
                <a:solidFill>
                  <a:schemeClr val="accent1"/>
                </a:solidFill>
                <a:latin typeface="Courier New" pitchFamily="49" charset="0"/>
                <a:ea typeface="+mn-ea"/>
              </a:rPr>
              <a:t>boolean</a:t>
            </a:r>
            <a:r>
              <a:rPr lang="en-US" sz="2400" b="1" spc="-150" dirty="0">
                <a:solidFill>
                  <a:schemeClr val="accent1"/>
                </a:solidFill>
                <a:latin typeface="Courier New" pitchFamily="49" charset="0"/>
                <a:ea typeface="+mn-ea"/>
              </a:rPr>
              <a:t> up) </a:t>
            </a:r>
          </a:p>
        </p:txBody>
      </p:sp>
    </p:spTree>
    <p:extLst>
      <p:ext uri="{BB962C8B-B14F-4D97-AF65-F5344CB8AC3E}">
        <p14:creationId xmlns:p14="http://schemas.microsoft.com/office/powerpoint/2010/main" val="161013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 rtl="0"/>
            <a:r>
              <a:rPr lang="ru-RU" altLang="ru-RU" dirty="0" err="1"/>
              <a:t>М</a:t>
            </a:r>
            <a:r>
              <a:rPr lang="ru-RU" altLang="ru-RU" dirty="0" err="1" smtClean="0"/>
              <a:t>етоди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класу</a:t>
            </a:r>
            <a:r>
              <a:rPr lang="ru-RU" altLang="ru-RU" dirty="0" smtClean="0"/>
              <a:t> </a:t>
            </a:r>
            <a:r>
              <a:rPr lang="en-US" altLang="ru-RU" dirty="0" smtClean="0"/>
              <a:t>Calendar</a:t>
            </a:r>
            <a:endParaRPr lang="ru-RU" altLang="ru-RU" dirty="0" smtClean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388" y="5311800"/>
            <a:ext cx="8785225" cy="925512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 eaLnBrk="1" hangingPunct="1"/>
            <a:r>
              <a:rPr kumimoji="1" lang="en-US" altLang="ru-RU" b="1">
                <a:latin typeface="Courier New" pitchFamily="49" charset="0"/>
              </a:rPr>
              <a:t>Initialy set date: 2012 Липень 31 15:05:09</a:t>
            </a:r>
          </a:p>
          <a:p>
            <a:pPr algn="l" rtl="0" eaLnBrk="1" hangingPunct="1"/>
            <a:r>
              <a:rPr kumimoji="1" lang="en-US" altLang="ru-RU" b="1">
                <a:latin typeface="Courier New" pitchFamily="49" charset="0"/>
              </a:rPr>
              <a:t>Month changed by add () діє до: 2012 Вересень 30 15:05:09</a:t>
            </a:r>
          </a:p>
          <a:p>
            <a:pPr algn="l" rtl="0" eaLnBrk="1" hangingPunct="1"/>
            <a:r>
              <a:rPr kumimoji="1" lang="en-US" altLang="ru-RU" b="1">
                <a:latin typeface="Courier New" pitchFamily="49" charset="0"/>
              </a:rPr>
              <a:t>Date changed by roll () діє до: 2012 Вересень 15 15:05:09</a:t>
            </a:r>
            <a:endParaRPr kumimoji="1" lang="ru-RU" altLang="ru-RU" b="1">
              <a:latin typeface="Courier New" pitchFamily="49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388" y="1306643"/>
            <a:ext cx="8785225" cy="369550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kumimoji="1" lang="en-US" spc="-150" dirty="0" err="1" smtClean="0">
                <a:latin typeface="Courier New" pitchFamily="49" charset="0"/>
              </a:rPr>
              <a:t>SimpleDateFormat</a:t>
            </a:r>
            <a:r>
              <a:rPr kumimoji="1" lang="en-US" spc="-150" dirty="0" smtClean="0">
                <a:latin typeface="Courier New" pitchFamily="49" charset="0"/>
              </a:rPr>
              <a:t> </a:t>
            </a:r>
            <a:r>
              <a:rPr kumimoji="1" lang="en-US" spc="-150" dirty="0" err="1" smtClean="0">
                <a:latin typeface="Courier New" pitchFamily="49" charset="0"/>
              </a:rPr>
              <a:t>sdf</a:t>
            </a:r>
            <a:r>
              <a:rPr kumimoji="1" lang="en-US" spc="-150" dirty="0" smtClean="0">
                <a:latin typeface="Courier New" pitchFamily="49" charset="0"/>
              </a:rPr>
              <a:t> = new </a:t>
            </a:r>
            <a:r>
              <a:rPr kumimoji="1" lang="en-US" spc="-150" dirty="0" err="1" smtClean="0">
                <a:latin typeface="Courier New" pitchFamily="49" charset="0"/>
              </a:rPr>
              <a:t>SimpleDateFormat</a:t>
            </a:r>
            <a:r>
              <a:rPr kumimoji="1" lang="en-US" spc="-150" dirty="0" smtClean="0">
                <a:latin typeface="Courier New" pitchFamily="49" charset="0"/>
              </a:rPr>
              <a:t>("</a:t>
            </a:r>
            <a:r>
              <a:rPr kumimoji="1" lang="en-US" spc="-150" dirty="0" err="1" smtClean="0">
                <a:latin typeface="Courier New" pitchFamily="49" charset="0"/>
              </a:rPr>
              <a:t>yyyy</a:t>
            </a:r>
            <a:r>
              <a:rPr kumimoji="1" lang="en-US" spc="-150" dirty="0" smtClean="0">
                <a:latin typeface="Courier New" pitchFamily="49" charset="0"/>
              </a:rPr>
              <a:t> MMMM </a:t>
            </a:r>
            <a:r>
              <a:rPr kumimoji="1" lang="en-US" spc="-150" dirty="0" err="1" smtClean="0">
                <a:latin typeface="Courier New" pitchFamily="49" charset="0"/>
              </a:rPr>
              <a:t>dd</a:t>
            </a:r>
            <a:r>
              <a:rPr kumimoji="1" lang="en-US" spc="-150" dirty="0" smtClean="0">
                <a:latin typeface="Courier New" pitchFamily="49" charset="0"/>
              </a:rPr>
              <a:t> </a:t>
            </a:r>
            <a:r>
              <a:rPr kumimoji="1" lang="en-US" spc="-150" dirty="0" err="1" smtClean="0">
                <a:latin typeface="Courier New" pitchFamily="49" charset="0"/>
              </a:rPr>
              <a:t>HH:mm:ss</a:t>
            </a:r>
            <a:r>
              <a:rPr kumimoji="1" lang="en-US" spc="-150" dirty="0" smtClean="0">
                <a:latin typeface="Courier New" pitchFamily="49" charset="0"/>
              </a:rPr>
              <a:t>");</a:t>
            </a:r>
            <a:endParaRPr kumimoji="1" lang="uk-UA" spc="-150" dirty="0" smtClean="0">
              <a:latin typeface="Courier New" pitchFamily="49" charset="0"/>
            </a:endParaRPr>
          </a:p>
          <a:p>
            <a:pPr eaLnBrk="1" hangingPunct="1">
              <a:defRPr/>
            </a:pPr>
            <a:r>
              <a:rPr kumimoji="1" lang="en-US" dirty="0" smtClean="0">
                <a:latin typeface="Courier New" pitchFamily="49" charset="0"/>
              </a:rPr>
              <a:t>Calendar </a:t>
            </a:r>
            <a:r>
              <a:rPr kumimoji="1" lang="en-US" dirty="0" err="1" smtClean="0">
                <a:latin typeface="Courier New" pitchFamily="49" charset="0"/>
              </a:rPr>
              <a:t>cal</a:t>
            </a:r>
            <a:r>
              <a:rPr kumimoji="1" lang="en-US" dirty="0" smtClean="0">
                <a:latin typeface="Courier New" pitchFamily="49" charset="0"/>
              </a:rPr>
              <a:t> = </a:t>
            </a:r>
            <a:r>
              <a:rPr kumimoji="1" lang="en-US" dirty="0" err="1" smtClean="0">
                <a:latin typeface="Courier New" pitchFamily="49" charset="0"/>
              </a:rPr>
              <a:t>Calendar.getInstance</a:t>
            </a:r>
            <a:r>
              <a:rPr kumimoji="1" lang="en-US" dirty="0" smtClean="0">
                <a:latin typeface="Courier New" pitchFamily="49" charset="0"/>
              </a:rPr>
              <a:t>();</a:t>
            </a:r>
            <a:endParaRPr kumimoji="1" lang="uk-UA" dirty="0" smtClean="0">
              <a:latin typeface="Courier New" pitchFamily="49" charset="0"/>
            </a:endParaRPr>
          </a:p>
          <a:p>
            <a:pPr eaLnBrk="1" hangingPunct="1">
              <a:defRPr/>
            </a:pPr>
            <a:endParaRPr kumimoji="1" lang="en-US" dirty="0" smtClean="0">
              <a:latin typeface="Courier New" pitchFamily="49" charset="0"/>
            </a:endParaRPr>
          </a:p>
          <a:p>
            <a:pPr eaLnBrk="1" hangingPunct="1">
              <a:defRPr/>
            </a:pPr>
            <a:r>
              <a:rPr kumimoji="1" lang="en-US" dirty="0" err="1" smtClean="0">
                <a:latin typeface="Courier New" pitchFamily="49" charset="0"/>
              </a:rPr>
              <a:t>cal.set</a:t>
            </a:r>
            <a:r>
              <a:rPr kumimoji="1" lang="en-US" dirty="0" smtClean="0">
                <a:latin typeface="Courier New" pitchFamily="49" charset="0"/>
              </a:rPr>
              <a:t>(</a:t>
            </a:r>
            <a:r>
              <a:rPr kumimoji="1" lang="en-US" dirty="0" err="1" smtClean="0">
                <a:latin typeface="Courier New" pitchFamily="49" charset="0"/>
              </a:rPr>
              <a:t>Calendar.YEAR</a:t>
            </a:r>
            <a:r>
              <a:rPr kumimoji="1" lang="en-US" dirty="0" smtClean="0">
                <a:latin typeface="Courier New" pitchFamily="49" charset="0"/>
              </a:rPr>
              <a:t>, 2012);</a:t>
            </a:r>
          </a:p>
          <a:p>
            <a:pPr eaLnBrk="1" hangingPunct="1">
              <a:defRPr/>
            </a:pPr>
            <a:r>
              <a:rPr kumimoji="1" lang="en-US" dirty="0" err="1" smtClean="0">
                <a:latin typeface="Courier New" pitchFamily="49" charset="0"/>
              </a:rPr>
              <a:t>cal.set</a:t>
            </a:r>
            <a:r>
              <a:rPr kumimoji="1" lang="en-US" dirty="0" smtClean="0">
                <a:latin typeface="Courier New" pitchFamily="49" charset="0"/>
              </a:rPr>
              <a:t>(</a:t>
            </a:r>
            <a:r>
              <a:rPr kumimoji="1" lang="en-US" dirty="0" err="1" smtClean="0">
                <a:latin typeface="Courier New" pitchFamily="49" charset="0"/>
              </a:rPr>
              <a:t>Calendar.MONTH</a:t>
            </a:r>
            <a:r>
              <a:rPr kumimoji="1" lang="en-US" dirty="0" smtClean="0">
                <a:latin typeface="Courier New" pitchFamily="49" charset="0"/>
              </a:rPr>
              <a:t>, </a:t>
            </a:r>
            <a:r>
              <a:rPr kumimoji="1" lang="en-US" dirty="0" err="1" smtClean="0">
                <a:latin typeface="Courier New" pitchFamily="49" charset="0"/>
              </a:rPr>
              <a:t>Calendar.AUGUST</a:t>
            </a:r>
            <a:r>
              <a:rPr kumimoji="1" lang="en-US" dirty="0" smtClean="0">
                <a:latin typeface="Courier New" pitchFamily="49" charset="0"/>
              </a:rPr>
              <a:t>);</a:t>
            </a:r>
          </a:p>
          <a:p>
            <a:pPr eaLnBrk="1" hangingPunct="1">
              <a:defRPr/>
            </a:pPr>
            <a:r>
              <a:rPr kumimoji="1" lang="en-US" dirty="0" err="1" smtClean="0">
                <a:latin typeface="Courier New" pitchFamily="49" charset="0"/>
              </a:rPr>
              <a:t>cal.set</a:t>
            </a:r>
            <a:r>
              <a:rPr kumimoji="1" lang="en-US" dirty="0" smtClean="0">
                <a:latin typeface="Courier New" pitchFamily="49" charset="0"/>
              </a:rPr>
              <a:t>(</a:t>
            </a:r>
            <a:r>
              <a:rPr kumimoji="1" lang="en-US" dirty="0" err="1" smtClean="0">
                <a:latin typeface="Courier New" pitchFamily="49" charset="0"/>
              </a:rPr>
              <a:t>Calendar.DAY_OF_MONTH</a:t>
            </a:r>
            <a:r>
              <a:rPr kumimoji="1" lang="en-US" dirty="0" smtClean="0">
                <a:latin typeface="Courier New" pitchFamily="49" charset="0"/>
              </a:rPr>
              <a:t>, 31);</a:t>
            </a:r>
          </a:p>
          <a:p>
            <a:pPr eaLnBrk="1" hangingPunct="1">
              <a:defRPr/>
            </a:pPr>
            <a:r>
              <a:rPr kumimoji="1" lang="en-US" spc="-150" dirty="0" err="1" smtClean="0">
                <a:latin typeface="Courier New" pitchFamily="49" charset="0"/>
              </a:rPr>
              <a:t>System.out.println</a:t>
            </a:r>
            <a:r>
              <a:rPr kumimoji="1" lang="en-US" spc="-150" dirty="0" smtClean="0">
                <a:latin typeface="Courier New" pitchFamily="49" charset="0"/>
              </a:rPr>
              <a:t>("</a:t>
            </a:r>
            <a:r>
              <a:rPr kumimoji="1" lang="en-US" spc="-150" dirty="0" err="1" smtClean="0">
                <a:latin typeface="Courier New" pitchFamily="49" charset="0"/>
              </a:rPr>
              <a:t>Initialy</a:t>
            </a:r>
            <a:r>
              <a:rPr kumimoji="1" lang="en-US" spc="-150" dirty="0" smtClean="0">
                <a:latin typeface="Courier New" pitchFamily="49" charset="0"/>
              </a:rPr>
              <a:t> set date :" + </a:t>
            </a:r>
            <a:r>
              <a:rPr kumimoji="1" lang="en-US" spc="-150" dirty="0" err="1" smtClean="0">
                <a:latin typeface="Courier New" pitchFamily="49" charset="0"/>
              </a:rPr>
              <a:t>sdf.format</a:t>
            </a:r>
            <a:r>
              <a:rPr kumimoji="1" lang="en-US" spc="-150" dirty="0" smtClean="0">
                <a:latin typeface="Courier New" pitchFamily="49" charset="0"/>
              </a:rPr>
              <a:t>(</a:t>
            </a:r>
            <a:r>
              <a:rPr kumimoji="1" lang="en-US" spc="-150" dirty="0" err="1" smtClean="0">
                <a:latin typeface="Courier New" pitchFamily="49" charset="0"/>
              </a:rPr>
              <a:t>cal.getTime</a:t>
            </a:r>
            <a:r>
              <a:rPr kumimoji="1" lang="en-US" spc="-150" dirty="0" smtClean="0">
                <a:latin typeface="Courier New" pitchFamily="49" charset="0"/>
              </a:rPr>
              <a:t>()));</a:t>
            </a:r>
          </a:p>
          <a:p>
            <a:pPr eaLnBrk="1" hangingPunct="1">
              <a:defRPr/>
            </a:pPr>
            <a:endParaRPr kumimoji="1" lang="uk-UA" dirty="0" smtClean="0">
              <a:latin typeface="Courier New" pitchFamily="49" charset="0"/>
            </a:endParaRPr>
          </a:p>
          <a:p>
            <a:pPr eaLnBrk="1" hangingPunct="1">
              <a:defRPr/>
            </a:pPr>
            <a:r>
              <a:rPr kumimoji="1" lang="en-US" dirty="0" err="1" smtClean="0">
                <a:latin typeface="Courier New" pitchFamily="49" charset="0"/>
              </a:rPr>
              <a:t>cal.add</a:t>
            </a:r>
            <a:r>
              <a:rPr kumimoji="1" lang="en-US" dirty="0" smtClean="0">
                <a:latin typeface="Courier New" pitchFamily="49" charset="0"/>
              </a:rPr>
              <a:t>(</a:t>
            </a:r>
            <a:r>
              <a:rPr kumimoji="1" lang="en-US" dirty="0" err="1" smtClean="0">
                <a:latin typeface="Courier New" pitchFamily="49" charset="0"/>
              </a:rPr>
              <a:t>Calendar.MONTH</a:t>
            </a:r>
            <a:r>
              <a:rPr kumimoji="1" lang="en-US" dirty="0" smtClean="0">
                <a:latin typeface="Courier New" pitchFamily="49" charset="0"/>
              </a:rPr>
              <a:t>, 1</a:t>
            </a:r>
            <a:r>
              <a:rPr kumimoji="1" lang="en-US" dirty="0" smtClean="0">
                <a:latin typeface="Courier New" pitchFamily="49" charset="0"/>
              </a:rPr>
              <a:t>);</a:t>
            </a:r>
            <a:endParaRPr kumimoji="1" lang="en-US" dirty="0" smtClean="0">
              <a:latin typeface="Courier New" pitchFamily="49" charset="0"/>
            </a:endParaRPr>
          </a:p>
          <a:p>
            <a:pPr eaLnBrk="1" hangingPunct="1">
              <a:defRPr/>
            </a:pPr>
            <a:r>
              <a:rPr kumimoji="1" lang="en-US" spc="-150" dirty="0" err="1" smtClean="0">
                <a:latin typeface="Courier New" pitchFamily="49" charset="0"/>
              </a:rPr>
              <a:t>System.out.println</a:t>
            </a:r>
            <a:r>
              <a:rPr kumimoji="1" lang="en-US" spc="-150" dirty="0" smtClean="0">
                <a:latin typeface="Courier New" pitchFamily="49" charset="0"/>
              </a:rPr>
              <a:t>("</a:t>
            </a:r>
            <a:r>
              <a:rPr kumimoji="1" lang="en-US" spc="-200" dirty="0" smtClean="0">
                <a:latin typeface="Courier New" pitchFamily="49" charset="0"/>
              </a:rPr>
              <a:t>Month changed by add():</a:t>
            </a:r>
            <a:r>
              <a:rPr kumimoji="1" lang="en-US" spc="-150" dirty="0" smtClean="0">
                <a:latin typeface="Courier New" pitchFamily="49" charset="0"/>
              </a:rPr>
              <a:t>" + </a:t>
            </a:r>
            <a:r>
              <a:rPr kumimoji="1" lang="en-US" spc="-150" dirty="0" err="1" smtClean="0">
                <a:latin typeface="Courier New" pitchFamily="49" charset="0"/>
              </a:rPr>
              <a:t>sdf.format</a:t>
            </a:r>
            <a:r>
              <a:rPr kumimoji="1" lang="en-US" spc="-150" dirty="0" smtClean="0">
                <a:latin typeface="Courier New" pitchFamily="49" charset="0"/>
              </a:rPr>
              <a:t>(</a:t>
            </a:r>
            <a:r>
              <a:rPr kumimoji="1" lang="en-US" spc="-150" dirty="0" err="1" smtClean="0">
                <a:latin typeface="Courier New" pitchFamily="49" charset="0"/>
              </a:rPr>
              <a:t>cal.getTime</a:t>
            </a:r>
            <a:r>
              <a:rPr kumimoji="1" lang="en-US" spc="-150" dirty="0" smtClean="0">
                <a:latin typeface="Courier New" pitchFamily="49" charset="0"/>
              </a:rPr>
              <a:t>()));</a:t>
            </a:r>
          </a:p>
          <a:p>
            <a:pPr eaLnBrk="1" hangingPunct="1">
              <a:defRPr/>
            </a:pPr>
            <a:endParaRPr kumimoji="1" lang="uk-UA" dirty="0" smtClean="0">
              <a:latin typeface="Courier New" pitchFamily="49" charset="0"/>
            </a:endParaRPr>
          </a:p>
          <a:p>
            <a:pPr eaLnBrk="1" hangingPunct="1">
              <a:defRPr/>
            </a:pPr>
            <a:r>
              <a:rPr kumimoji="1" lang="en-US" dirty="0" err="1" smtClean="0">
                <a:latin typeface="Courier New" pitchFamily="49" charset="0"/>
              </a:rPr>
              <a:t>cal.roll</a:t>
            </a:r>
            <a:r>
              <a:rPr kumimoji="1" lang="en-US" dirty="0" smtClean="0">
                <a:latin typeface="Courier New" pitchFamily="49" charset="0"/>
              </a:rPr>
              <a:t>(</a:t>
            </a:r>
            <a:r>
              <a:rPr kumimoji="1" lang="en-US" dirty="0" err="1" smtClean="0">
                <a:latin typeface="Courier New" pitchFamily="49" charset="0"/>
              </a:rPr>
              <a:t>Calendar.DATE</a:t>
            </a:r>
            <a:r>
              <a:rPr kumimoji="1" lang="en-US" dirty="0" smtClean="0">
                <a:latin typeface="Courier New" pitchFamily="49" charset="0"/>
              </a:rPr>
              <a:t>, 45</a:t>
            </a:r>
            <a:r>
              <a:rPr kumimoji="1" lang="en-US" dirty="0" smtClean="0">
                <a:latin typeface="Courier New" pitchFamily="49" charset="0"/>
              </a:rPr>
              <a:t>);</a:t>
            </a:r>
            <a:endParaRPr kumimoji="1" lang="en-US" dirty="0" smtClean="0">
              <a:latin typeface="Courier New" pitchFamily="49" charset="0"/>
            </a:endParaRPr>
          </a:p>
          <a:p>
            <a:pPr eaLnBrk="1" hangingPunct="1">
              <a:defRPr/>
            </a:pPr>
            <a:r>
              <a:rPr kumimoji="1" lang="en-US" spc="-150" dirty="0" err="1" smtClean="0">
                <a:latin typeface="Courier New" pitchFamily="49" charset="0"/>
              </a:rPr>
              <a:t>System.out.println</a:t>
            </a:r>
            <a:r>
              <a:rPr kumimoji="1" lang="en-US" spc="-150" dirty="0" smtClean="0">
                <a:latin typeface="Courier New" pitchFamily="49" charset="0"/>
              </a:rPr>
              <a:t>("</a:t>
            </a:r>
            <a:r>
              <a:rPr kumimoji="1" lang="en-US" spc="-200" dirty="0" smtClean="0">
                <a:latin typeface="Courier New" pitchFamily="49" charset="0"/>
              </a:rPr>
              <a:t>Date changed by roll():</a:t>
            </a:r>
            <a:r>
              <a:rPr kumimoji="1" lang="en-US" spc="-150" dirty="0" smtClean="0">
                <a:latin typeface="Courier New" pitchFamily="49" charset="0"/>
              </a:rPr>
              <a:t>" + </a:t>
            </a:r>
            <a:r>
              <a:rPr kumimoji="1" lang="en-US" spc="-150" dirty="0" err="1" smtClean="0">
                <a:latin typeface="Courier New" pitchFamily="49" charset="0"/>
              </a:rPr>
              <a:t>sdf.format</a:t>
            </a:r>
            <a:r>
              <a:rPr kumimoji="1" lang="en-US" spc="-150" dirty="0" smtClean="0">
                <a:latin typeface="Courier New" pitchFamily="49" charset="0"/>
              </a:rPr>
              <a:t>(</a:t>
            </a:r>
            <a:r>
              <a:rPr kumimoji="1" lang="en-US" spc="-150" dirty="0" err="1" smtClean="0">
                <a:latin typeface="Courier New" pitchFamily="49" charset="0"/>
              </a:rPr>
              <a:t>cal.getTime</a:t>
            </a:r>
            <a:r>
              <a:rPr kumimoji="1" lang="en-US" spc="-150" dirty="0" smtClean="0">
                <a:latin typeface="Courier New" pitchFamily="49" charset="0"/>
              </a:rPr>
              <a:t>()));</a:t>
            </a:r>
            <a:endParaRPr kumimoji="1" lang="ru-RU" spc="-15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52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ru-RU" altLang="ru-RU" sz="4000" dirty="0" err="1" smtClean="0"/>
              <a:t>Класи</a:t>
            </a:r>
            <a:r>
              <a:rPr lang="ru-RU" altLang="ru-RU" sz="4000" dirty="0" smtClean="0"/>
              <a:t> для </a:t>
            </a:r>
            <a:r>
              <a:rPr lang="ru-RU" altLang="ru-RU" sz="4000" dirty="0" err="1" smtClean="0"/>
              <a:t>роботи</a:t>
            </a:r>
            <a:r>
              <a:rPr lang="ru-RU" altLang="ru-RU" sz="4000" dirty="0" smtClean="0"/>
              <a:t> з </a:t>
            </a:r>
            <a:r>
              <a:rPr lang="ru-RU" altLang="ru-RU" sz="4000" dirty="0" err="1" smtClean="0"/>
              <a:t>локалізацією</a:t>
            </a:r>
            <a:endParaRPr lang="ru-RU" altLang="ru-RU" sz="4000" dirty="0" smtClean="0"/>
          </a:p>
        </p:txBody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/>
          <a:lstStyle/>
          <a:p>
            <a:pPr algn="l" rtl="0" eaLnBrk="1" hangingPunct="1">
              <a:lnSpc>
                <a:spcPct val="80000"/>
              </a:lnSpc>
              <a:spcBef>
                <a:spcPct val="70000"/>
              </a:spcBef>
            </a:pPr>
            <a:r>
              <a:rPr lang="en-US" altLang="ru-RU" b="1" smtClean="0">
                <a:solidFill>
                  <a:schemeClr val="accent1"/>
                </a:solidFill>
                <a:latin typeface="Courier New" pitchFamily="49" charset="0"/>
              </a:rPr>
              <a:t>Locale</a:t>
            </a:r>
            <a:r>
              <a:rPr lang="en-US" altLang="ru-RU" smtClean="0">
                <a:solidFill>
                  <a:schemeClr val="accent1"/>
                </a:solidFill>
              </a:rPr>
              <a:t/>
            </a:r>
            <a:br>
              <a:rPr lang="en-US" altLang="ru-RU" smtClean="0">
                <a:solidFill>
                  <a:schemeClr val="accent1"/>
                </a:solidFill>
              </a:rPr>
            </a:br>
            <a:r>
              <a:rPr lang="ru-RU" altLang="ru-RU" smtClean="0"/>
              <a:t>Містить константи і методи для роботи з мовами і особливостями регіонів</a:t>
            </a:r>
          </a:p>
          <a:p>
            <a:pPr algn="l" rtl="0" eaLnBrk="1" hangingPunct="1">
              <a:lnSpc>
                <a:spcPct val="80000"/>
              </a:lnSpc>
              <a:spcBef>
                <a:spcPct val="70000"/>
              </a:spcBef>
            </a:pPr>
            <a:r>
              <a:rPr lang="en-US" altLang="ru-RU" b="1" smtClean="0">
                <a:solidFill>
                  <a:schemeClr val="accent1"/>
                </a:solidFill>
                <a:latin typeface="Courier New" pitchFamily="49" charset="0"/>
              </a:rPr>
              <a:t>TimeZone</a:t>
            </a:r>
            <a:r>
              <a:rPr lang="ru-RU" altLang="ru-RU" smtClean="0">
                <a:solidFill>
                  <a:schemeClr val="accent1"/>
                </a:solidFill>
              </a:rPr>
              <a:t/>
            </a:r>
            <a:br>
              <a:rPr lang="ru-RU" altLang="ru-RU" smtClean="0">
                <a:solidFill>
                  <a:schemeClr val="accent1"/>
                </a:solidFill>
              </a:rPr>
            </a:br>
            <a:r>
              <a:rPr lang="ru-RU" altLang="ru-RU" smtClean="0"/>
              <a:t>Містить методи для роботи з часовими поясами</a:t>
            </a:r>
          </a:p>
          <a:p>
            <a:pPr algn="l" rtl="0" eaLnBrk="1" hangingPunct="1">
              <a:lnSpc>
                <a:spcPct val="80000"/>
              </a:lnSpc>
              <a:spcBef>
                <a:spcPct val="70000"/>
              </a:spcBef>
            </a:pPr>
            <a:r>
              <a:rPr lang="en-US" altLang="ru-RU" b="1" smtClean="0">
                <a:solidFill>
                  <a:schemeClr val="accent1"/>
                </a:solidFill>
                <a:latin typeface="Courier New" pitchFamily="49" charset="0"/>
              </a:rPr>
              <a:t>SimpleTimeZone</a:t>
            </a:r>
            <a:r>
              <a:rPr lang="ru-RU" altLang="ru-RU" b="1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ru-RU" altLang="ru-RU" b="1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altLang="ru-RU" smtClean="0"/>
              <a:t>реалізує </a:t>
            </a:r>
            <a:r>
              <a:rPr lang="en-US" altLang="ru-RU" b="1" smtClean="0">
                <a:solidFill>
                  <a:schemeClr val="accent1"/>
                </a:solidFill>
                <a:latin typeface="Courier New" pitchFamily="49" charset="0"/>
              </a:rPr>
              <a:t>TimeZone</a:t>
            </a:r>
            <a:r>
              <a:rPr lang="en-US" altLang="ru-RU" smtClean="0"/>
              <a:t> </a:t>
            </a:r>
            <a:r>
              <a:rPr lang="ru-RU" altLang="ru-RU" smtClean="0"/>
              <a:t>для Григоріанського календаря</a:t>
            </a:r>
          </a:p>
        </p:txBody>
      </p:sp>
    </p:spTree>
    <p:extLst>
      <p:ext uri="{BB962C8B-B14F-4D97-AF65-F5344CB8AC3E}">
        <p14:creationId xmlns:p14="http://schemas.microsoft.com/office/powerpoint/2010/main" val="3390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7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en-US" altLang="ru-RU" dirty="0" err="1" smtClean="0"/>
              <a:t>java.util.Random</a:t>
            </a:r>
            <a:endParaRPr lang="ru-RU" altLang="ru-RU" dirty="0" smtClean="0"/>
          </a:p>
        </p:txBody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600200"/>
            <a:ext cx="8568952" cy="4525963"/>
          </a:xfrm>
        </p:spPr>
        <p:txBody>
          <a:bodyPr anchor="ctr"/>
          <a:lstStyle/>
          <a:p>
            <a:pPr algn="l" rtl="0" eaLnBrk="1" hangingPunct="1">
              <a:lnSpc>
                <a:spcPct val="80000"/>
              </a:lnSpc>
              <a:spcBef>
                <a:spcPts val="1200"/>
              </a:spcBef>
            </a:pPr>
            <a:r>
              <a:rPr lang="ru-RU" altLang="ru-RU" sz="2800" dirty="0" err="1" smtClean="0"/>
              <a:t>Примірник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класу</a:t>
            </a:r>
            <a:r>
              <a:rPr lang="ru-RU" altLang="ru-RU" sz="2800" dirty="0" smtClean="0"/>
              <a:t> є </a:t>
            </a:r>
            <a:r>
              <a:rPr lang="ru-RU" altLang="ru-RU" sz="2800" dirty="0" err="1" smtClean="0"/>
              <a:t>окремим</a:t>
            </a:r>
            <a:r>
              <a:rPr lang="ru-RU" altLang="ru-RU" sz="2800" dirty="0" smtClean="0"/>
              <a:t> генератором </a:t>
            </a:r>
            <a:r>
              <a:rPr lang="ru-RU" altLang="ru-RU" sz="2800" dirty="0" err="1" smtClean="0"/>
              <a:t>псевдовипадкових</a:t>
            </a:r>
            <a:r>
              <a:rPr lang="ru-RU" altLang="ru-RU" sz="2800" dirty="0" smtClean="0"/>
              <a:t> чисел (ГПВЧ)</a:t>
            </a:r>
          </a:p>
          <a:p>
            <a:pPr algn="l" rtl="0" eaLnBrk="1" hangingPunct="1">
              <a:lnSpc>
                <a:spcPct val="80000"/>
              </a:lnSpc>
              <a:spcBef>
                <a:spcPts val="1200"/>
              </a:spcBef>
            </a:pPr>
            <a:r>
              <a:rPr lang="ru-RU" altLang="ru-RU" sz="2800" dirty="0" err="1" smtClean="0"/>
              <a:t>Різні</a:t>
            </a:r>
            <a:r>
              <a:rPr lang="ru-RU" altLang="ru-RU" sz="2800" dirty="0" smtClean="0"/>
              <a:t> ГПВЧ </a:t>
            </a:r>
            <a:r>
              <a:rPr lang="ru-RU" altLang="ru-RU" sz="2800" dirty="0" err="1" smtClean="0"/>
              <a:t>дозволяють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формувати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некорельовані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послідовності</a:t>
            </a:r>
            <a:endParaRPr lang="ru-RU" altLang="ru-RU" sz="2800" dirty="0" smtClean="0"/>
          </a:p>
          <a:p>
            <a:pPr algn="l" rtl="0" eaLnBrk="1" hangingPunct="1">
              <a:lnSpc>
                <a:spcPct val="80000"/>
              </a:lnSpc>
              <a:spcBef>
                <a:spcPts val="1200"/>
              </a:spcBef>
            </a:pPr>
            <a:r>
              <a:rPr lang="ru-RU" altLang="ru-RU" sz="2800" dirty="0" smtClean="0"/>
              <a:t>«</a:t>
            </a:r>
            <a:r>
              <a:rPr lang="ru-RU" altLang="ru-RU" sz="2800" dirty="0" err="1" smtClean="0"/>
              <a:t>Овнова</a:t>
            </a:r>
            <a:r>
              <a:rPr lang="ru-RU" altLang="ru-RU" sz="2800" dirty="0" smtClean="0"/>
              <a:t>» </a:t>
            </a:r>
            <a:r>
              <a:rPr lang="ru-RU" altLang="ru-RU" sz="2800" dirty="0" err="1" smtClean="0"/>
              <a:t>має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розмірність</a:t>
            </a:r>
            <a:r>
              <a:rPr lang="ru-RU" altLang="ru-RU" sz="2800" dirty="0" smtClean="0"/>
              <a:t> 48</a:t>
            </a:r>
            <a:r>
              <a:rPr lang="en-US" altLang="ru-RU" sz="2800" dirty="0" smtClean="0"/>
              <a:t>bit</a:t>
            </a:r>
          </a:p>
          <a:p>
            <a:pPr algn="l" rtl="0" eaLnBrk="1" hangingPunct="1">
              <a:lnSpc>
                <a:spcPct val="80000"/>
              </a:lnSpc>
              <a:spcBef>
                <a:spcPts val="1200"/>
              </a:spcBef>
            </a:pPr>
            <a:r>
              <a:rPr lang="ru-RU" altLang="ru-RU" sz="2800" dirty="0" err="1" smtClean="0"/>
              <a:t>Методи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отримання</a:t>
            </a:r>
            <a:r>
              <a:rPr lang="ru-RU" altLang="ru-RU" sz="2800" dirty="0" smtClean="0"/>
              <a:t> ПВЧ:</a:t>
            </a:r>
            <a:br>
              <a:rPr lang="ru-RU" altLang="ru-RU" sz="2800" dirty="0" smtClean="0"/>
            </a:br>
            <a:r>
              <a:rPr lang="en-US" altLang="ru-RU" sz="2800" b="1" dirty="0" err="1" smtClean="0">
                <a:solidFill>
                  <a:schemeClr val="accent1"/>
                </a:solidFill>
                <a:latin typeface="Courier New" pitchFamily="49" charset="0"/>
              </a:rPr>
              <a:t>nextBoolean</a:t>
            </a:r>
            <a:r>
              <a:rPr lang="en-US" alt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 ()</a:t>
            </a:r>
            <a:r>
              <a:rPr lang="en-US" altLang="ru-RU" sz="2800" dirty="0" smtClean="0"/>
              <a:t>,</a:t>
            </a:r>
            <a:r>
              <a:rPr lang="en-US" altLang="ru-RU" sz="2800" b="1" dirty="0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800" b="1" dirty="0" err="1" smtClean="0">
                <a:solidFill>
                  <a:schemeClr val="accent1"/>
                </a:solidFill>
                <a:latin typeface="Courier New" pitchFamily="49" charset="0"/>
              </a:rPr>
              <a:t>nextByte</a:t>
            </a:r>
            <a:r>
              <a:rPr lang="en-US" alt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 ()</a:t>
            </a:r>
            <a:r>
              <a:rPr lang="en-US" altLang="ru-RU" sz="2800" dirty="0" smtClean="0"/>
              <a:t>,</a:t>
            </a:r>
            <a:r>
              <a:rPr lang="en-US" altLang="ru-RU" sz="2800" b="1" dirty="0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800" b="1" dirty="0" err="1" smtClean="0">
                <a:solidFill>
                  <a:schemeClr val="accent1"/>
                </a:solidFill>
                <a:latin typeface="Courier New" pitchFamily="49" charset="0"/>
              </a:rPr>
              <a:t>nextDouble</a:t>
            </a:r>
            <a:r>
              <a:rPr lang="en-US" alt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()</a:t>
            </a:r>
            <a:r>
              <a:rPr lang="en-US" altLang="ru-RU" sz="2800" dirty="0" smtClean="0"/>
              <a:t>,</a:t>
            </a:r>
            <a:r>
              <a:rPr lang="en-US" altLang="ru-RU" sz="2800" b="1" dirty="0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800" b="1" dirty="0" err="1" smtClean="0">
                <a:solidFill>
                  <a:schemeClr val="accent1"/>
                </a:solidFill>
                <a:latin typeface="Courier New" pitchFamily="49" charset="0"/>
              </a:rPr>
              <a:t>nextFloat</a:t>
            </a:r>
            <a:r>
              <a:rPr lang="en-US" alt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()</a:t>
            </a:r>
            <a:r>
              <a:rPr lang="en-US" altLang="ru-RU" sz="2800" dirty="0" smtClean="0"/>
              <a:t>,</a:t>
            </a:r>
            <a:r>
              <a:rPr lang="en-US" altLang="ru-RU" sz="2800" b="1" dirty="0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800" b="1" dirty="0" err="1" smtClean="0">
                <a:solidFill>
                  <a:schemeClr val="accent1"/>
                </a:solidFill>
                <a:latin typeface="Courier New" pitchFamily="49" charset="0"/>
              </a:rPr>
              <a:t>nextInt</a:t>
            </a:r>
            <a:r>
              <a:rPr lang="en-US" alt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()</a:t>
            </a:r>
            <a:r>
              <a:rPr lang="en-US" altLang="ru-RU" sz="2800" dirty="0" smtClean="0"/>
              <a:t>,</a:t>
            </a:r>
            <a:r>
              <a:rPr lang="en-US" altLang="ru-RU" sz="2800" b="1" dirty="0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800" b="1" dirty="0" err="1" smtClean="0">
                <a:solidFill>
                  <a:schemeClr val="accent1"/>
                </a:solidFill>
                <a:latin typeface="Courier New" pitchFamily="49" charset="0"/>
              </a:rPr>
              <a:t>nextLong</a:t>
            </a:r>
            <a:r>
              <a:rPr lang="en-US" alt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 ()</a:t>
            </a:r>
            <a:r>
              <a:rPr lang="en-US" altLang="ru-RU" sz="2800" dirty="0" smtClean="0"/>
              <a:t>,</a:t>
            </a:r>
            <a:r>
              <a:rPr lang="en-US" altLang="ru-RU" sz="2800" b="1" dirty="0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en-US" altLang="ru-RU" sz="2800" b="1" dirty="0" err="1" smtClean="0">
                <a:solidFill>
                  <a:schemeClr val="accent1"/>
                </a:solidFill>
                <a:latin typeface="Courier New" pitchFamily="49" charset="0"/>
              </a:rPr>
              <a:t>nextGaussian</a:t>
            </a:r>
            <a:r>
              <a:rPr lang="en-US" alt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 ()</a:t>
            </a:r>
          </a:p>
          <a:p>
            <a:pPr algn="l" rtl="0" eaLnBrk="1" hangingPunct="1">
              <a:lnSpc>
                <a:spcPct val="80000"/>
              </a:lnSpc>
              <a:spcBef>
                <a:spcPts val="1200"/>
              </a:spcBef>
            </a:pPr>
            <a:r>
              <a:rPr lang="ru-RU" altLang="ru-RU" sz="2800" dirty="0" smtClean="0"/>
              <a:t>метод </a:t>
            </a:r>
            <a:r>
              <a:rPr lang="ru-RU" altLang="ru-RU" sz="2800" dirty="0" err="1" smtClean="0"/>
              <a:t>налаштування</a:t>
            </a:r>
            <a:r>
              <a:rPr lang="ru-RU" altLang="ru-RU" sz="2800" dirty="0" smtClean="0"/>
              <a:t/>
            </a:r>
            <a:br>
              <a:rPr lang="ru-RU" altLang="ru-RU" sz="2800" dirty="0" smtClean="0"/>
            </a:br>
            <a:r>
              <a:rPr lang="en-US" altLang="ru-RU" sz="2800" b="1" dirty="0" err="1" smtClean="0">
                <a:solidFill>
                  <a:schemeClr val="accent1"/>
                </a:solidFill>
                <a:latin typeface="Courier New" pitchFamily="49" charset="0"/>
              </a:rPr>
              <a:t>setSeed</a:t>
            </a:r>
            <a:r>
              <a:rPr lang="en-US" alt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 (long seed)</a:t>
            </a:r>
            <a:endParaRPr lang="ru-RU" altLang="ru-RU" sz="28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52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9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9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9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9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29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u-RU" altLang="ru-RU" smtClean="0"/>
              <a:t>Регулярні вирази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spcBef>
                <a:spcPts val="1800"/>
              </a:spcBef>
              <a:spcAft>
                <a:spcPts val="1200"/>
              </a:spcAft>
            </a:pPr>
            <a:r>
              <a:rPr lang="ru-RU" altLang="ru-RU" smtClean="0"/>
              <a:t>Дозволяють зіставляти текст з шаблоном, виконувати заміну тексту</a:t>
            </a:r>
          </a:p>
          <a:p>
            <a:pPr algn="l" rtl="0">
              <a:spcBef>
                <a:spcPts val="1800"/>
              </a:spcBef>
              <a:spcAft>
                <a:spcPts val="1200"/>
              </a:spcAft>
            </a:pPr>
            <a:r>
              <a:rPr lang="ru-RU" altLang="ru-RU" smtClean="0"/>
              <a:t>Операції здійснюються за допомогою універсальних символів, які спеціальним чином інтерпретуються</a:t>
            </a:r>
          </a:p>
          <a:p>
            <a:pPr algn="l" rtl="0">
              <a:spcBef>
                <a:spcPts val="1800"/>
              </a:spcBef>
              <a:spcAft>
                <a:spcPts val="1200"/>
              </a:spcAft>
            </a:pPr>
            <a:r>
              <a:rPr lang="ru-RU" altLang="ru-RU" smtClean="0"/>
              <a:t>Використовуються в великій кількості мов програмування</a:t>
            </a:r>
          </a:p>
        </p:txBody>
      </p:sp>
    </p:spTree>
    <p:extLst>
      <p:ext uri="{BB962C8B-B14F-4D97-AF65-F5344CB8AC3E}">
        <p14:creationId xmlns:p14="http://schemas.microsoft.com/office/powerpoint/2010/main" val="295190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ru-RU" altLang="ru-RU" dirty="0" smtClean="0"/>
              <a:t>Пакет </a:t>
            </a:r>
            <a:r>
              <a:rPr lang="en-US" altLang="ru-RU" dirty="0" err="1" smtClean="0"/>
              <a:t>java.util.regex</a:t>
            </a:r>
            <a:endParaRPr lang="ru-RU" altLang="ru-RU" dirty="0" smtClean="0"/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600200"/>
            <a:ext cx="8784976" cy="4525963"/>
          </a:xfrm>
        </p:spPr>
        <p:txBody>
          <a:bodyPr anchor="ctr">
            <a:noAutofit/>
          </a:bodyPr>
          <a:lstStyle/>
          <a:p>
            <a:pPr algn="l" rtl="0" eaLnBrk="1" hangingPunct="1"/>
            <a:r>
              <a:rPr lang="ru-RU" altLang="ru-RU" sz="3600" dirty="0" err="1" smtClean="0"/>
              <a:t>клас</a:t>
            </a:r>
            <a:r>
              <a:rPr lang="ru-RU" altLang="ru-RU" sz="3600" dirty="0" smtClean="0"/>
              <a:t> </a:t>
            </a:r>
            <a:r>
              <a:rPr lang="en-US" altLang="ru-RU" sz="3600" b="1" dirty="0" smtClean="0">
                <a:solidFill>
                  <a:schemeClr val="accent1"/>
                </a:solidFill>
                <a:latin typeface="Courier New" pitchFamily="49" charset="0"/>
              </a:rPr>
              <a:t>Pattern</a:t>
            </a:r>
            <a:endParaRPr lang="ru-RU" altLang="ru-RU" sz="3600" dirty="0" smtClean="0">
              <a:solidFill>
                <a:schemeClr val="accent1"/>
              </a:solidFill>
            </a:endParaRPr>
          </a:p>
          <a:p>
            <a:pPr lvl="1" algn="l" rtl="0" eaLnBrk="1" hangingPunct="1"/>
            <a:r>
              <a:rPr lang="ru-RU" altLang="ru-RU" dirty="0" err="1" smtClean="0"/>
              <a:t>Реалізує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шаблони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регулярних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виразів</a:t>
            </a:r>
            <a:r>
              <a:rPr lang="ru-RU" altLang="ru-RU" dirty="0" smtClean="0"/>
              <a:t>. </a:t>
            </a:r>
            <a:r>
              <a:rPr lang="ru-RU" altLang="ru-RU" dirty="0" err="1" smtClean="0"/>
              <a:t>Дозволяє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складати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складні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шаблони</a:t>
            </a:r>
            <a:r>
              <a:rPr lang="ru-RU" altLang="ru-RU" dirty="0" smtClean="0"/>
              <a:t> і </a:t>
            </a:r>
            <a:r>
              <a:rPr lang="ru-RU" altLang="ru-RU" dirty="0" err="1" smtClean="0"/>
              <a:t>розділяти</a:t>
            </a:r>
            <a:r>
              <a:rPr lang="ru-RU" altLang="ru-RU" dirty="0" smtClean="0"/>
              <a:t> рядки</a:t>
            </a:r>
            <a:r>
              <a:rPr lang="en-US" altLang="ru-RU" dirty="0" smtClean="0"/>
              <a:t> </a:t>
            </a:r>
            <a:r>
              <a:rPr lang="ru-RU" altLang="ru-RU" dirty="0" smtClean="0"/>
              <a:t>на </a:t>
            </a:r>
            <a:r>
              <a:rPr lang="ru-RU" altLang="ru-RU" dirty="0" err="1" smtClean="0"/>
              <a:t>елементи</a:t>
            </a:r>
            <a:endParaRPr lang="ru-RU" altLang="ru-RU" dirty="0" smtClean="0"/>
          </a:p>
          <a:p>
            <a:pPr algn="l" rtl="0" eaLnBrk="1" hangingPunct="1"/>
            <a:r>
              <a:rPr lang="ru-RU" altLang="ru-RU" sz="3600" dirty="0" err="1" smtClean="0"/>
              <a:t>клас</a:t>
            </a:r>
            <a:r>
              <a:rPr lang="ru-RU" altLang="ru-RU" sz="3600" dirty="0" smtClean="0"/>
              <a:t> </a:t>
            </a:r>
            <a:r>
              <a:rPr lang="en-US" altLang="ru-RU" sz="3600" b="1" dirty="0" smtClean="0">
                <a:solidFill>
                  <a:schemeClr val="accent1"/>
                </a:solidFill>
                <a:latin typeface="Courier New" pitchFamily="49" charset="0"/>
              </a:rPr>
              <a:t>Matcher</a:t>
            </a:r>
            <a:endParaRPr lang="ru-RU" altLang="ru-RU" sz="36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 algn="l" rtl="0" eaLnBrk="1" hangingPunct="1"/>
            <a:r>
              <a:rPr lang="ru-RU" altLang="ru-RU" dirty="0" err="1" smtClean="0"/>
              <a:t>Реалізує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пошук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елементів</a:t>
            </a:r>
            <a:r>
              <a:rPr lang="ru-RU" altLang="ru-RU" dirty="0" smtClean="0"/>
              <a:t>, </a:t>
            </a:r>
            <a:r>
              <a:rPr lang="ru-RU" altLang="ru-RU" dirty="0" err="1" smtClean="0"/>
              <a:t>відповідних</a:t>
            </a:r>
            <a:r>
              <a:rPr lang="ru-RU" altLang="ru-RU" dirty="0" smtClean="0"/>
              <a:t> шаблону, в рядках і </a:t>
            </a:r>
            <a:r>
              <a:rPr lang="ru-RU" altLang="ru-RU" dirty="0" err="1" smtClean="0"/>
              <a:t>перевірку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рядків</a:t>
            </a:r>
            <a:r>
              <a:rPr lang="ru-RU" altLang="ru-RU" dirty="0" smtClean="0"/>
              <a:t> на </a:t>
            </a:r>
            <a:r>
              <a:rPr lang="ru-RU" altLang="ru-RU" dirty="0" err="1" smtClean="0"/>
              <a:t>відповідність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цього</a:t>
            </a:r>
            <a:r>
              <a:rPr lang="ru-RU" altLang="ru-RU" dirty="0" smtClean="0"/>
              <a:t> шаблону</a:t>
            </a:r>
          </a:p>
          <a:p>
            <a:pPr algn="l" rtl="0" eaLnBrk="1" hangingPunct="1"/>
            <a:r>
              <a:rPr lang="ru-RU" altLang="ru-RU" sz="3600" b="1" dirty="0" err="1" smtClean="0">
                <a:solidFill>
                  <a:schemeClr val="accent1"/>
                </a:solidFill>
                <a:latin typeface="Courier New" pitchFamily="49" charset="0"/>
              </a:rPr>
              <a:t>PatternSyntaxException</a:t>
            </a:r>
            <a:endParaRPr lang="ru-RU" altLang="ru-RU" dirty="0" smtClean="0"/>
          </a:p>
          <a:p>
            <a:pPr lvl="1" algn="l" rtl="0" eaLnBrk="1" hangingPunct="1"/>
            <a:r>
              <a:rPr lang="ru-RU" altLang="ru-RU" dirty="0" err="1" smtClean="0"/>
              <a:t>вказує</a:t>
            </a:r>
            <a:r>
              <a:rPr lang="ru-RU" altLang="ru-RU" dirty="0" smtClean="0"/>
              <a:t> на </a:t>
            </a:r>
            <a:r>
              <a:rPr lang="ru-RU" altLang="ru-RU" dirty="0" err="1" smtClean="0"/>
              <a:t>синтаксичну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помилку</a:t>
            </a:r>
            <a:r>
              <a:rPr lang="ru-RU" altLang="ru-RU" dirty="0" smtClean="0"/>
              <a:t> у </a:t>
            </a:r>
            <a:r>
              <a:rPr lang="ru-RU" altLang="ru-RU" dirty="0" err="1" smtClean="0"/>
              <a:t>виразах</a:t>
            </a:r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236816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8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8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8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8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8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0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204864"/>
            <a:ext cx="8229600" cy="1143000"/>
          </a:xfrm>
        </p:spPr>
        <p:txBody>
          <a:bodyPr/>
          <a:lstStyle/>
          <a:p>
            <a:r>
              <a:rPr lang="ru-RU" dirty="0" err="1" smtClean="0"/>
              <a:t>Дякую</a:t>
            </a:r>
            <a:r>
              <a:rPr lang="ru-RU" dirty="0" smtClean="0"/>
              <a:t> за </a:t>
            </a:r>
            <a:r>
              <a:rPr lang="ru-RU" dirty="0" err="1" smtClean="0"/>
              <a:t>увагу</a:t>
            </a:r>
            <a:r>
              <a:rPr lang="ru-RU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454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44815" y="836712"/>
            <a:ext cx="828680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ru-RU" dirty="0" smtClean="0"/>
              <a:t>В </a:t>
            </a:r>
            <a:r>
              <a:rPr lang="ru-RU" dirty="0" err="1" smtClean="0"/>
              <a:t>java</a:t>
            </a:r>
            <a:r>
              <a:rPr lang="ru-RU" dirty="0" smtClean="0"/>
              <a:t> консольне введення виконується читанням </a:t>
            </a:r>
            <a:r>
              <a:rPr lang="ru-RU" b="1" dirty="0" err="1" smtClean="0"/>
              <a:t>System.in</a:t>
            </a:r>
            <a:endParaRPr lang="ru-RU" dirty="0" smtClean="0"/>
          </a:p>
          <a:p>
            <a:pPr algn="l" rtl="0"/>
            <a:endParaRPr lang="ru-RU" sz="800" i="1" dirty="0" smtClean="0"/>
          </a:p>
          <a:p>
            <a:pPr algn="l" rtl="0"/>
            <a:r>
              <a:rPr lang="ru-RU" i="1" dirty="0" smtClean="0"/>
              <a:t>Для отримання </a:t>
            </a:r>
            <a:r>
              <a:rPr lang="ru-RU" b="1" i="1" dirty="0" smtClean="0"/>
              <a:t>символьного</a:t>
            </a:r>
            <a:r>
              <a:rPr lang="ru-RU" i="1" dirty="0" smtClean="0"/>
              <a:t> потоку, приєднаного до </a:t>
            </a:r>
            <a:r>
              <a:rPr lang="ru-RU" b="1" i="1" dirty="0" smtClean="0"/>
              <a:t>консолі</a:t>
            </a:r>
            <a:r>
              <a:rPr lang="ru-RU" i="1" dirty="0" smtClean="0"/>
              <a:t>,  </a:t>
            </a:r>
            <a:r>
              <a:rPr lang="ru-RU" i="1" dirty="0" err="1" smtClean="0"/>
              <a:t>необхідно</a:t>
            </a:r>
            <a:r>
              <a:rPr lang="ru-RU" i="1" dirty="0" smtClean="0"/>
              <a:t> помістити </a:t>
            </a:r>
            <a:r>
              <a:rPr lang="ru-RU" b="1" i="1" dirty="0" smtClean="0"/>
              <a:t>System.in </a:t>
            </a:r>
            <a:r>
              <a:rPr lang="ru-RU" i="1" dirty="0" smtClean="0"/>
              <a:t>в оболонку об'єкта </a:t>
            </a:r>
            <a:r>
              <a:rPr lang="ru-RU" b="1" i="1" dirty="0" err="1" smtClean="0"/>
              <a:t>BufferedReader</a:t>
            </a:r>
            <a:r>
              <a:rPr lang="ru-RU" i="1" dirty="0" smtClean="0"/>
              <a:t>.</a:t>
            </a:r>
          </a:p>
          <a:p>
            <a:pPr algn="l" rtl="0"/>
            <a:endParaRPr lang="ru-RU" sz="800" i="1" dirty="0" smtClean="0"/>
          </a:p>
          <a:p>
            <a:pPr algn="l" rtl="0"/>
            <a:r>
              <a:rPr lang="en-US" b="1" i="1" dirty="0" err="1" smtClean="0"/>
              <a:t>int</a:t>
            </a:r>
            <a:r>
              <a:rPr lang="en-US" b="1" i="1" dirty="0" smtClean="0"/>
              <a:t> read () </a:t>
            </a:r>
            <a:r>
              <a:rPr lang="en-US" i="1" dirty="0" smtClean="0"/>
              <a:t>throws </a:t>
            </a:r>
            <a:r>
              <a:rPr lang="en-US" i="1" dirty="0" err="1" smtClean="0"/>
              <a:t>IOException</a:t>
            </a:r>
            <a:r>
              <a:rPr lang="en-US" i="1" dirty="0" smtClean="0"/>
              <a:t> </a:t>
            </a:r>
            <a:r>
              <a:rPr lang="ru-RU" i="1" dirty="0" smtClean="0"/>
              <a:t> - </a:t>
            </a:r>
            <a:r>
              <a:rPr lang="ru-RU" b="1" i="1" dirty="0" smtClean="0"/>
              <a:t>читання символів </a:t>
            </a:r>
            <a:endParaRPr lang="en-US" b="1" i="1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755576" y="71414"/>
            <a:ext cx="7245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 Символьні потоки.</a:t>
            </a:r>
            <a:r>
              <a:rPr lang="en-US" sz="2400" b="1" dirty="0" smtClean="0"/>
              <a:t> </a:t>
            </a:r>
            <a:r>
              <a:rPr lang="ru-RU" sz="2400" b="1" dirty="0" err="1" smtClean="0"/>
              <a:t>Читання</a:t>
            </a:r>
            <a:r>
              <a:rPr lang="ru-RU" sz="2400" b="1" dirty="0" smtClean="0"/>
              <a:t> </a:t>
            </a:r>
            <a:r>
              <a:rPr lang="ru-RU" sz="2400" b="1" dirty="0"/>
              <a:t>консольного </a:t>
            </a:r>
            <a:r>
              <a:rPr lang="ru-RU" sz="2400" b="1" dirty="0" err="1"/>
              <a:t>введення</a:t>
            </a:r>
            <a:endParaRPr lang="ru-RU" sz="2400" b="1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312964" y="2420888"/>
            <a:ext cx="864399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/>
              <a:t>import </a:t>
            </a:r>
            <a:r>
              <a:rPr lang="en-US" b="1" i="1" dirty="0" smtClean="0">
                <a:solidFill>
                  <a:srgbClr val="FF0000"/>
                </a:solidFill>
              </a:rPr>
              <a:t>java.io.*</a:t>
            </a:r>
            <a:r>
              <a:rPr lang="en-US" b="1" i="1" dirty="0" smtClean="0"/>
              <a:t>;</a:t>
            </a:r>
            <a:endParaRPr lang="ru-RU" b="1" i="1" dirty="0" smtClean="0"/>
          </a:p>
          <a:p>
            <a:r>
              <a:rPr lang="en-US" i="1" dirty="0" smtClean="0"/>
              <a:t>public class </a:t>
            </a:r>
            <a:r>
              <a:rPr lang="en-US" i="1" dirty="0" err="1" smtClean="0"/>
              <a:t>CStreams</a:t>
            </a:r>
            <a:r>
              <a:rPr lang="en-US" i="1" dirty="0" smtClean="0"/>
              <a:t> {</a:t>
            </a:r>
          </a:p>
          <a:p>
            <a:r>
              <a:rPr lang="en-US" i="1" dirty="0" smtClean="0"/>
              <a:t>       public static void main(String[] </a:t>
            </a:r>
            <a:r>
              <a:rPr lang="en-US" i="1" dirty="0" err="1" smtClean="0"/>
              <a:t>args</a:t>
            </a:r>
            <a:r>
              <a:rPr lang="en-US" i="1" dirty="0" smtClean="0"/>
              <a:t>) </a:t>
            </a:r>
            <a:r>
              <a:rPr lang="en-US" b="1" i="1" dirty="0" smtClean="0"/>
              <a:t>throws </a:t>
            </a:r>
            <a:r>
              <a:rPr lang="en-US" b="1" i="1" dirty="0" err="1" smtClean="0">
                <a:solidFill>
                  <a:srgbClr val="FF0000"/>
                </a:solidFill>
              </a:rPr>
              <a:t>IOException</a:t>
            </a:r>
            <a:r>
              <a:rPr lang="en-US" b="1" i="1" dirty="0" smtClean="0"/>
              <a:t> </a:t>
            </a:r>
            <a:r>
              <a:rPr lang="en-US" i="1" dirty="0" smtClean="0"/>
              <a:t>{</a:t>
            </a:r>
          </a:p>
          <a:p>
            <a:r>
              <a:rPr lang="en-US" i="1" dirty="0" smtClean="0"/>
              <a:t>          	char c; </a:t>
            </a:r>
          </a:p>
          <a:p>
            <a:r>
              <a:rPr lang="en-US" i="1" dirty="0" smtClean="0"/>
              <a:t>                 </a:t>
            </a:r>
            <a:r>
              <a:rPr lang="en-US" b="1" i="1" dirty="0" err="1" smtClean="0"/>
              <a:t>BufferedReader</a:t>
            </a:r>
            <a:r>
              <a:rPr lang="en-US" i="1" dirty="0" smtClean="0"/>
              <a:t> </a:t>
            </a:r>
            <a:r>
              <a:rPr lang="en-US" i="1" dirty="0" err="1" smtClean="0"/>
              <a:t>br</a:t>
            </a:r>
            <a:r>
              <a:rPr lang="en-US" i="1" dirty="0" smtClean="0"/>
              <a:t> = new </a:t>
            </a:r>
            <a:r>
              <a:rPr lang="en-US" b="1" i="1" dirty="0" err="1" smtClean="0">
                <a:solidFill>
                  <a:srgbClr val="FF0000"/>
                </a:solidFill>
              </a:rPr>
              <a:t>BufferedReader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/>
              <a:t>(new </a:t>
            </a:r>
            <a:r>
              <a:rPr lang="en-US" b="1" i="1" dirty="0" err="1" smtClean="0">
                <a:solidFill>
                  <a:srgbClr val="FF0000"/>
                </a:solidFill>
              </a:rPr>
              <a:t>InputStreamReader</a:t>
            </a:r>
            <a:r>
              <a:rPr lang="en-US" b="1" i="1" dirty="0" smtClean="0">
                <a:solidFill>
                  <a:srgbClr val="FF0000"/>
                </a:solidFill>
              </a:rPr>
              <a:t>(</a:t>
            </a:r>
            <a:r>
              <a:rPr lang="en-US" b="1" i="1" dirty="0" err="1" smtClean="0">
                <a:solidFill>
                  <a:srgbClr val="FF0000"/>
                </a:solidFill>
              </a:rPr>
              <a:t>System.in</a:t>
            </a:r>
            <a:r>
              <a:rPr lang="en-US" i="1" dirty="0" smtClean="0">
                <a:solidFill>
                  <a:srgbClr val="FF0000"/>
                </a:solidFill>
              </a:rPr>
              <a:t>)</a:t>
            </a:r>
            <a:r>
              <a:rPr lang="en-US" i="1" dirty="0" smtClean="0"/>
              <a:t>); </a:t>
            </a:r>
          </a:p>
          <a:p>
            <a:r>
              <a:rPr lang="en-US" i="1" dirty="0" smtClean="0"/>
              <a:t>	</a:t>
            </a:r>
          </a:p>
          <a:p>
            <a:r>
              <a:rPr lang="en-US" i="1" dirty="0" smtClean="0"/>
              <a:t>	</a:t>
            </a:r>
            <a:r>
              <a:rPr lang="ru-RU" i="1" dirty="0" err="1" smtClean="0"/>
              <a:t>System.out.println</a:t>
            </a:r>
            <a:r>
              <a:rPr lang="ru-RU" i="1" dirty="0" smtClean="0"/>
              <a:t>("</a:t>
            </a:r>
            <a:r>
              <a:rPr lang="ru-RU" i="1" dirty="0" err="1" smtClean="0"/>
              <a:t>Введіть</a:t>
            </a:r>
            <a:r>
              <a:rPr lang="ru-RU" i="1" dirty="0" smtClean="0"/>
              <a:t> </a:t>
            </a:r>
            <a:r>
              <a:rPr lang="ru-RU" i="1" dirty="0" err="1" smtClean="0"/>
              <a:t>символи</a:t>
            </a:r>
            <a:r>
              <a:rPr lang="ru-RU" i="1" dirty="0" smtClean="0"/>
              <a:t>, 'q'  для </a:t>
            </a:r>
            <a:r>
              <a:rPr lang="ru-RU" i="1" dirty="0" err="1" smtClean="0"/>
              <a:t>виходу</a:t>
            </a:r>
            <a:r>
              <a:rPr lang="ru-RU" i="1" dirty="0" smtClean="0"/>
              <a:t>."); </a:t>
            </a:r>
            <a:r>
              <a:rPr lang="en-US" i="1" dirty="0" smtClean="0">
                <a:solidFill>
                  <a:srgbClr val="00B050"/>
                </a:solidFill>
              </a:rPr>
              <a:t>	</a:t>
            </a:r>
            <a:endParaRPr lang="ru-RU" i="1" u="sng" dirty="0" smtClean="0">
              <a:solidFill>
                <a:srgbClr val="00B050"/>
              </a:solidFill>
            </a:endParaRPr>
          </a:p>
          <a:p>
            <a:r>
              <a:rPr lang="en-US" i="1" dirty="0" smtClean="0"/>
              <a:t>	do { </a:t>
            </a:r>
          </a:p>
          <a:p>
            <a:r>
              <a:rPr lang="en-US" i="1" dirty="0" smtClean="0"/>
              <a:t>	        c = (char)</a:t>
            </a:r>
            <a:r>
              <a:rPr lang="en-US" b="1" i="1" dirty="0" err="1" smtClean="0"/>
              <a:t>br.</a:t>
            </a:r>
            <a:r>
              <a:rPr lang="en-US" b="1" i="1" dirty="0" err="1" smtClean="0">
                <a:solidFill>
                  <a:srgbClr val="FF0000"/>
                </a:solidFill>
              </a:rPr>
              <a:t>read</a:t>
            </a:r>
            <a:r>
              <a:rPr lang="en-US" b="1" i="1" dirty="0" smtClean="0">
                <a:solidFill>
                  <a:srgbClr val="FF0000"/>
                </a:solidFill>
              </a:rPr>
              <a:t>()</a:t>
            </a:r>
            <a:r>
              <a:rPr lang="en-US" b="1" i="1" dirty="0" smtClean="0"/>
              <a:t>; </a:t>
            </a:r>
            <a:r>
              <a:rPr lang="ru-RU" i="1" dirty="0" smtClean="0">
                <a:solidFill>
                  <a:srgbClr val="00B050"/>
                </a:solidFill>
              </a:rPr>
              <a:t>// </a:t>
            </a:r>
            <a:r>
              <a:rPr lang="ru-RU" i="1" u="sng" dirty="0" err="1" smtClean="0">
                <a:solidFill>
                  <a:srgbClr val="00B050"/>
                </a:solidFill>
              </a:rPr>
              <a:t>читати</a:t>
            </a:r>
            <a:r>
              <a:rPr lang="ru-RU" i="1" u="sng" dirty="0" smtClean="0">
                <a:solidFill>
                  <a:srgbClr val="00B050"/>
                </a:solidFill>
              </a:rPr>
              <a:t> </a:t>
            </a:r>
            <a:r>
              <a:rPr lang="ru-RU" i="1" u="sng" dirty="0" err="1" smtClean="0">
                <a:solidFill>
                  <a:srgbClr val="00B050"/>
                </a:solidFill>
              </a:rPr>
              <a:t>символи</a:t>
            </a:r>
            <a:r>
              <a:rPr lang="ru-RU" i="1" u="sng" dirty="0" smtClean="0">
                <a:solidFill>
                  <a:srgbClr val="00B050"/>
                </a:solidFill>
              </a:rPr>
              <a:t> </a:t>
            </a:r>
            <a:endParaRPr lang="en-US" b="1" i="1" dirty="0" smtClean="0"/>
          </a:p>
          <a:p>
            <a:r>
              <a:rPr lang="en-US" i="1" dirty="0" smtClean="0"/>
              <a:t>	        </a:t>
            </a:r>
            <a:r>
              <a:rPr lang="en-US" i="1" dirty="0" err="1" smtClean="0"/>
              <a:t>System.out.println</a:t>
            </a:r>
            <a:r>
              <a:rPr lang="en-US" i="1" dirty="0" smtClean="0"/>
              <a:t>(c);</a:t>
            </a:r>
          </a:p>
          <a:p>
            <a:r>
              <a:rPr lang="en-US" i="1" dirty="0" smtClean="0"/>
              <a:t>	</a:t>
            </a:r>
            <a:r>
              <a:rPr lang="ru-RU" i="1" dirty="0" smtClean="0"/>
              <a:t>}</a:t>
            </a:r>
          </a:p>
          <a:p>
            <a:r>
              <a:rPr lang="en-US" i="1" dirty="0" smtClean="0"/>
              <a:t>	while(c != 'q');</a:t>
            </a:r>
          </a:p>
          <a:p>
            <a:r>
              <a:rPr lang="en-US" i="1" dirty="0" smtClean="0"/>
              <a:t>        </a:t>
            </a:r>
            <a:r>
              <a:rPr lang="ru-RU" i="1" dirty="0" smtClean="0"/>
              <a:t>}</a:t>
            </a:r>
          </a:p>
          <a:p>
            <a:r>
              <a:rPr lang="ru-RU" i="1" dirty="0" smtClean="0"/>
              <a:t>}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77388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7158" y="522412"/>
            <a:ext cx="828680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ru-RU" dirty="0" smtClean="0"/>
              <a:t>В </a:t>
            </a:r>
            <a:r>
              <a:rPr lang="ru-RU" dirty="0" err="1" smtClean="0"/>
              <a:t>java</a:t>
            </a:r>
            <a:r>
              <a:rPr lang="ru-RU" dirty="0" smtClean="0"/>
              <a:t> консольне введення виконується читанням </a:t>
            </a:r>
            <a:r>
              <a:rPr lang="ru-RU" b="1" dirty="0" err="1" smtClean="0"/>
              <a:t>System.in</a:t>
            </a:r>
            <a:endParaRPr lang="ru-RU" dirty="0" smtClean="0"/>
          </a:p>
          <a:p>
            <a:pPr algn="l" rtl="0"/>
            <a:endParaRPr lang="ru-RU" sz="800" i="1" dirty="0" smtClean="0"/>
          </a:p>
          <a:p>
            <a:pPr algn="l" rtl="0"/>
            <a:r>
              <a:rPr lang="ru-RU" i="1" dirty="0" smtClean="0"/>
              <a:t>Для отримання </a:t>
            </a:r>
            <a:r>
              <a:rPr lang="ru-RU" b="1" i="1" dirty="0" smtClean="0"/>
              <a:t>символьного</a:t>
            </a:r>
            <a:r>
              <a:rPr lang="ru-RU" i="1" dirty="0" smtClean="0"/>
              <a:t> потоку, приєднаного до </a:t>
            </a:r>
            <a:r>
              <a:rPr lang="ru-RU" b="1" i="1" dirty="0" smtClean="0"/>
              <a:t>консолі</a:t>
            </a:r>
            <a:r>
              <a:rPr lang="ru-RU" i="1" dirty="0" smtClean="0"/>
              <a:t>, </a:t>
            </a:r>
          </a:p>
          <a:p>
            <a:pPr algn="l" rtl="0"/>
            <a:r>
              <a:rPr lang="ru-RU" i="1" dirty="0" smtClean="0"/>
              <a:t>необхідно помістити </a:t>
            </a:r>
            <a:r>
              <a:rPr lang="ru-RU" b="1" i="1" dirty="0" err="1" smtClean="0"/>
              <a:t>System.in</a:t>
            </a:r>
            <a:r>
              <a:rPr lang="ru-RU" b="1" i="1" dirty="0" smtClean="0"/>
              <a:t> </a:t>
            </a:r>
            <a:r>
              <a:rPr lang="ru-RU" i="1" dirty="0" smtClean="0"/>
              <a:t>в оболонку об'єкта </a:t>
            </a:r>
            <a:r>
              <a:rPr lang="ru-RU" b="1" i="1" dirty="0" err="1" smtClean="0"/>
              <a:t>BufferedReader</a:t>
            </a:r>
            <a:r>
              <a:rPr lang="ru-RU" i="1" dirty="0" smtClean="0"/>
              <a:t>.</a:t>
            </a:r>
          </a:p>
          <a:p>
            <a:pPr algn="l" rtl="0"/>
            <a:endParaRPr lang="ru-RU" sz="800" i="1" dirty="0" smtClean="0"/>
          </a:p>
          <a:p>
            <a:pPr algn="l" rtl="0"/>
            <a:r>
              <a:rPr lang="en-US" b="1" i="1" dirty="0" smtClean="0"/>
              <a:t>String </a:t>
            </a:r>
            <a:r>
              <a:rPr lang="en-US" b="1" i="1" dirty="0" err="1" smtClean="0"/>
              <a:t>readLine</a:t>
            </a:r>
            <a:r>
              <a:rPr lang="en-US" b="1" i="1" dirty="0" smtClean="0"/>
              <a:t>() </a:t>
            </a:r>
            <a:r>
              <a:rPr lang="ru-RU" b="1" i="1" dirty="0" smtClean="0"/>
              <a:t> </a:t>
            </a:r>
            <a:r>
              <a:rPr lang="en-US" i="1" dirty="0" smtClean="0"/>
              <a:t>throws </a:t>
            </a:r>
            <a:r>
              <a:rPr lang="en-US" i="1" dirty="0" err="1" smtClean="0"/>
              <a:t>IOException</a:t>
            </a:r>
            <a:r>
              <a:rPr lang="en-US" i="1" dirty="0" smtClean="0"/>
              <a:t> </a:t>
            </a:r>
            <a:r>
              <a:rPr lang="ru-RU" i="1" dirty="0" smtClean="0"/>
              <a:t> - </a:t>
            </a:r>
            <a:r>
              <a:rPr lang="ru-RU" b="1" i="1" dirty="0" smtClean="0"/>
              <a:t>читання рядків</a:t>
            </a:r>
            <a:endParaRPr lang="en-US" b="1" i="1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357158" y="71414"/>
            <a:ext cx="74746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ru-RU" sz="2400" b="1" dirty="0" smtClean="0"/>
              <a:t> Читання консольного введення</a:t>
            </a:r>
            <a:r>
              <a:rPr lang="en-US" sz="2400" b="1" dirty="0" smtClean="0"/>
              <a:t> (</a:t>
            </a:r>
            <a:r>
              <a:rPr lang="ru-RU" sz="2400" b="1" dirty="0" smtClean="0"/>
              <a:t>продовження</a:t>
            </a:r>
            <a:r>
              <a:rPr lang="en-US" sz="2400" b="1" dirty="0" smtClean="0"/>
              <a:t>)</a:t>
            </a:r>
            <a:r>
              <a:rPr lang="ru-RU" sz="2400" b="1" dirty="0" smtClean="0"/>
              <a:t>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57158" y="2420888"/>
            <a:ext cx="864399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/>
              <a:t>import java.io.*;</a:t>
            </a:r>
            <a:endParaRPr lang="ru-RU" b="1" i="1" dirty="0" smtClean="0"/>
          </a:p>
          <a:p>
            <a:r>
              <a:rPr lang="en-US" i="1" dirty="0" smtClean="0"/>
              <a:t>public class </a:t>
            </a:r>
            <a:r>
              <a:rPr lang="en-US" i="1" dirty="0" err="1" smtClean="0"/>
              <a:t>CStreams</a:t>
            </a:r>
            <a:r>
              <a:rPr lang="en-US" i="1" dirty="0" smtClean="0"/>
              <a:t> {</a:t>
            </a:r>
          </a:p>
          <a:p>
            <a:r>
              <a:rPr lang="en-US" i="1" dirty="0" smtClean="0"/>
              <a:t>       public static void main(String[] </a:t>
            </a:r>
            <a:r>
              <a:rPr lang="en-US" i="1" dirty="0" err="1" smtClean="0"/>
              <a:t>args</a:t>
            </a:r>
            <a:r>
              <a:rPr lang="en-US" i="1" dirty="0" smtClean="0"/>
              <a:t>) </a:t>
            </a:r>
            <a:r>
              <a:rPr lang="en-US" b="1" i="1" dirty="0" smtClean="0"/>
              <a:t>throws </a:t>
            </a:r>
            <a:r>
              <a:rPr lang="en-US" b="1" i="1" dirty="0" err="1" smtClean="0"/>
              <a:t>IOException</a:t>
            </a:r>
            <a:r>
              <a:rPr lang="en-US" b="1" i="1" dirty="0" smtClean="0"/>
              <a:t> </a:t>
            </a:r>
            <a:r>
              <a:rPr lang="en-US" i="1" dirty="0" smtClean="0"/>
              <a:t>{</a:t>
            </a:r>
          </a:p>
          <a:p>
            <a:r>
              <a:rPr lang="en-US" i="1" dirty="0" smtClean="0"/>
              <a:t>          	String </a:t>
            </a:r>
            <a:r>
              <a:rPr lang="en-US" i="1" dirty="0" err="1" smtClean="0"/>
              <a:t>str</a:t>
            </a:r>
            <a:r>
              <a:rPr lang="en-US" i="1" dirty="0" smtClean="0"/>
              <a:t>; </a:t>
            </a:r>
          </a:p>
          <a:p>
            <a:r>
              <a:rPr lang="en-US" i="1" dirty="0" smtClean="0"/>
              <a:t>                 </a:t>
            </a:r>
            <a:r>
              <a:rPr lang="en-US" b="1" i="1" dirty="0" err="1" smtClean="0"/>
              <a:t>BufferedReader</a:t>
            </a:r>
            <a:r>
              <a:rPr lang="en-US" i="1" dirty="0" smtClean="0"/>
              <a:t> </a:t>
            </a:r>
            <a:r>
              <a:rPr lang="en-US" i="1" dirty="0" err="1" smtClean="0"/>
              <a:t>br</a:t>
            </a:r>
            <a:r>
              <a:rPr lang="en-US" i="1" dirty="0" smtClean="0"/>
              <a:t> = new </a:t>
            </a:r>
            <a:r>
              <a:rPr lang="en-US" b="1" i="1" dirty="0" err="1" smtClean="0"/>
              <a:t>BufferedReader</a:t>
            </a:r>
            <a:r>
              <a:rPr lang="en-US" b="1" i="1" dirty="0" smtClean="0"/>
              <a:t> </a:t>
            </a:r>
            <a:r>
              <a:rPr lang="en-US" i="1" dirty="0" smtClean="0"/>
              <a:t>(new </a:t>
            </a:r>
            <a:r>
              <a:rPr lang="en-US" b="1" i="1" dirty="0" err="1" smtClean="0"/>
              <a:t>InputStreamReader</a:t>
            </a:r>
            <a:r>
              <a:rPr lang="en-US" b="1" i="1" dirty="0" smtClean="0"/>
              <a:t>(</a:t>
            </a:r>
            <a:r>
              <a:rPr lang="en-US" b="1" i="1" dirty="0" err="1" smtClean="0"/>
              <a:t>System.in</a:t>
            </a:r>
            <a:r>
              <a:rPr lang="en-US" i="1" dirty="0" smtClean="0"/>
              <a:t>)); </a:t>
            </a:r>
          </a:p>
          <a:p>
            <a:r>
              <a:rPr lang="en-US" i="1" dirty="0" smtClean="0"/>
              <a:t>	</a:t>
            </a:r>
          </a:p>
          <a:p>
            <a:r>
              <a:rPr lang="en-US" i="1" dirty="0" smtClean="0"/>
              <a:t>	</a:t>
            </a:r>
            <a:r>
              <a:rPr lang="ru-RU" i="1" dirty="0" err="1" smtClean="0"/>
              <a:t>System.out.println</a:t>
            </a:r>
            <a:r>
              <a:rPr lang="ru-RU" i="1" dirty="0" smtClean="0"/>
              <a:t>("</a:t>
            </a:r>
            <a:r>
              <a:rPr lang="ru-RU" i="1" dirty="0" err="1" smtClean="0"/>
              <a:t>Введіть</a:t>
            </a:r>
            <a:r>
              <a:rPr lang="ru-RU" i="1" dirty="0" smtClean="0"/>
              <a:t> </a:t>
            </a:r>
            <a:r>
              <a:rPr lang="ru-RU" i="1" dirty="0" err="1" smtClean="0"/>
              <a:t>символи</a:t>
            </a:r>
            <a:r>
              <a:rPr lang="ru-RU" i="1" dirty="0" smtClean="0"/>
              <a:t>, ‘</a:t>
            </a:r>
            <a:r>
              <a:rPr lang="en-US" i="1" dirty="0" smtClean="0"/>
              <a:t>stop</a:t>
            </a:r>
            <a:r>
              <a:rPr lang="ru-RU" i="1" dirty="0" smtClean="0"/>
              <a:t>'  для </a:t>
            </a:r>
            <a:r>
              <a:rPr lang="ru-RU" i="1" dirty="0" err="1" smtClean="0"/>
              <a:t>виходу</a:t>
            </a:r>
            <a:r>
              <a:rPr lang="ru-RU" i="1" dirty="0" smtClean="0"/>
              <a:t>."); </a:t>
            </a:r>
            <a:r>
              <a:rPr lang="en-US" i="1" dirty="0" smtClean="0">
                <a:solidFill>
                  <a:srgbClr val="00B050"/>
                </a:solidFill>
              </a:rPr>
              <a:t>	</a:t>
            </a:r>
            <a:endParaRPr lang="ru-RU" i="1" u="sng" dirty="0" smtClean="0">
              <a:solidFill>
                <a:srgbClr val="00B050"/>
              </a:solidFill>
            </a:endParaRPr>
          </a:p>
          <a:p>
            <a:r>
              <a:rPr lang="en-US" i="1" dirty="0" smtClean="0"/>
              <a:t>	do { </a:t>
            </a:r>
          </a:p>
          <a:p>
            <a:r>
              <a:rPr lang="en-US" i="1" dirty="0" smtClean="0"/>
              <a:t>	        </a:t>
            </a:r>
            <a:r>
              <a:rPr lang="en-US" i="1" dirty="0" err="1" smtClean="0"/>
              <a:t>str</a:t>
            </a:r>
            <a:r>
              <a:rPr lang="en-US" i="1" dirty="0" smtClean="0"/>
              <a:t> = </a:t>
            </a:r>
            <a:r>
              <a:rPr lang="en-US" b="1" i="1" dirty="0" err="1" smtClean="0"/>
              <a:t>br.</a:t>
            </a:r>
            <a:r>
              <a:rPr lang="en-US" b="1" i="1" dirty="0" err="1" smtClean="0">
                <a:solidFill>
                  <a:srgbClr val="FF0000"/>
                </a:solidFill>
              </a:rPr>
              <a:t>readLine</a:t>
            </a:r>
            <a:r>
              <a:rPr lang="en-US" b="1" i="1" dirty="0" smtClean="0">
                <a:solidFill>
                  <a:srgbClr val="FF0000"/>
                </a:solidFill>
              </a:rPr>
              <a:t>()</a:t>
            </a:r>
            <a:r>
              <a:rPr lang="en-US" b="1" i="1" dirty="0" smtClean="0"/>
              <a:t>; </a:t>
            </a:r>
            <a:r>
              <a:rPr lang="ru-RU" i="1" dirty="0" smtClean="0">
                <a:solidFill>
                  <a:srgbClr val="00B050"/>
                </a:solidFill>
              </a:rPr>
              <a:t>// </a:t>
            </a:r>
            <a:r>
              <a:rPr lang="ru-RU" i="1" u="sng" dirty="0" err="1" smtClean="0">
                <a:solidFill>
                  <a:srgbClr val="00B050"/>
                </a:solidFill>
              </a:rPr>
              <a:t>читати</a:t>
            </a:r>
            <a:r>
              <a:rPr lang="ru-RU" i="1" u="sng" dirty="0" smtClean="0">
                <a:solidFill>
                  <a:srgbClr val="00B050"/>
                </a:solidFill>
              </a:rPr>
              <a:t> строки </a:t>
            </a:r>
            <a:endParaRPr lang="en-US" b="1" i="1" dirty="0" smtClean="0"/>
          </a:p>
          <a:p>
            <a:r>
              <a:rPr lang="en-US" i="1" dirty="0" smtClean="0"/>
              <a:t>	        </a:t>
            </a:r>
            <a:r>
              <a:rPr lang="en-US" i="1" dirty="0" err="1" smtClean="0"/>
              <a:t>System.out.println</a:t>
            </a:r>
            <a:r>
              <a:rPr lang="en-US" i="1" dirty="0" smtClean="0"/>
              <a:t>(</a:t>
            </a:r>
            <a:r>
              <a:rPr lang="en-US" i="1" dirty="0" err="1" smtClean="0"/>
              <a:t>str</a:t>
            </a:r>
            <a:r>
              <a:rPr lang="en-US" i="1" dirty="0" smtClean="0"/>
              <a:t>);</a:t>
            </a:r>
          </a:p>
          <a:p>
            <a:r>
              <a:rPr lang="en-US" i="1" dirty="0" smtClean="0"/>
              <a:t>	</a:t>
            </a:r>
            <a:r>
              <a:rPr lang="ru-RU" i="1" dirty="0" smtClean="0"/>
              <a:t>}</a:t>
            </a:r>
          </a:p>
          <a:p>
            <a:r>
              <a:rPr lang="en-US" i="1" dirty="0" smtClean="0"/>
              <a:t>	while( ! </a:t>
            </a:r>
            <a:r>
              <a:rPr lang="en-US" b="1" i="1" dirty="0" err="1" smtClean="0"/>
              <a:t>str.equals</a:t>
            </a:r>
            <a:r>
              <a:rPr lang="en-US" i="1" dirty="0" smtClean="0"/>
              <a:t>("stop"));</a:t>
            </a:r>
          </a:p>
          <a:p>
            <a:r>
              <a:rPr lang="en-US" i="1" dirty="0" smtClean="0"/>
              <a:t>        </a:t>
            </a:r>
            <a:r>
              <a:rPr lang="ru-RU" i="1" dirty="0" smtClean="0"/>
              <a:t>}</a:t>
            </a:r>
          </a:p>
          <a:p>
            <a:r>
              <a:rPr lang="ru-RU" i="1" dirty="0" smtClean="0"/>
              <a:t>}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0935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00002" y="461423"/>
            <a:ext cx="8072526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import </a:t>
            </a:r>
            <a:r>
              <a:rPr lang="en-US" i="1" dirty="0" err="1" smtClean="0"/>
              <a:t>java.util</a:t>
            </a:r>
            <a:r>
              <a:rPr lang="en-US" i="1" dirty="0" smtClean="0"/>
              <a:t>.*;</a:t>
            </a:r>
          </a:p>
          <a:p>
            <a:r>
              <a:rPr lang="en-US" i="1" dirty="0" smtClean="0"/>
              <a:t>import java.io.*;</a:t>
            </a:r>
            <a:endParaRPr lang="ru-RU" i="1" dirty="0" smtClean="0"/>
          </a:p>
          <a:p>
            <a:endParaRPr lang="ru-RU" sz="600" i="1" dirty="0" smtClean="0"/>
          </a:p>
          <a:p>
            <a:r>
              <a:rPr lang="en-US" i="1" dirty="0" smtClean="0"/>
              <a:t>public class </a:t>
            </a:r>
            <a:r>
              <a:rPr lang="en-US" i="1" dirty="0" err="1" smtClean="0"/>
              <a:t>CStreams</a:t>
            </a:r>
            <a:r>
              <a:rPr lang="en-US" i="1" dirty="0" smtClean="0"/>
              <a:t> {</a:t>
            </a:r>
          </a:p>
          <a:p>
            <a:r>
              <a:rPr lang="ru-RU" i="1" dirty="0" smtClean="0"/>
              <a:t>    </a:t>
            </a:r>
            <a:r>
              <a:rPr lang="en-US" i="1" dirty="0" smtClean="0"/>
              <a:t>public static void main(String[] </a:t>
            </a:r>
            <a:r>
              <a:rPr lang="en-US" i="1" dirty="0" err="1" smtClean="0"/>
              <a:t>args</a:t>
            </a:r>
            <a:r>
              <a:rPr lang="en-US" i="1" dirty="0" smtClean="0"/>
              <a:t>) </a:t>
            </a:r>
            <a:r>
              <a:rPr lang="en-US" b="1" i="1" dirty="0" smtClean="0"/>
              <a:t>throws </a:t>
            </a:r>
            <a:r>
              <a:rPr lang="en-US" b="1" i="1" dirty="0" err="1" smtClean="0"/>
              <a:t>IOException</a:t>
            </a:r>
            <a:r>
              <a:rPr lang="en-US" b="1" i="1" dirty="0" smtClean="0"/>
              <a:t> </a:t>
            </a:r>
            <a:r>
              <a:rPr lang="en-US" i="1" dirty="0" smtClean="0"/>
              <a:t>{</a:t>
            </a:r>
            <a:endParaRPr lang="ru-RU" i="1" dirty="0" smtClean="0"/>
          </a:p>
          <a:p>
            <a:r>
              <a:rPr lang="ru-RU" i="1" dirty="0" smtClean="0"/>
              <a:t>        </a:t>
            </a:r>
            <a:r>
              <a:rPr lang="en-US" b="1" i="1" dirty="0" err="1" smtClean="0">
                <a:solidFill>
                  <a:srgbClr val="FF0000"/>
                </a:solidFill>
              </a:rPr>
              <a:t>FileWriter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/>
              <a:t>fw</a:t>
            </a:r>
            <a:r>
              <a:rPr lang="en-US" i="1" dirty="0" smtClean="0"/>
              <a:t>;</a:t>
            </a:r>
            <a:r>
              <a:rPr lang="ru-RU" i="1" dirty="0" smtClean="0"/>
              <a:t> </a:t>
            </a:r>
            <a:endParaRPr lang="en-US" i="1" dirty="0" smtClean="0"/>
          </a:p>
          <a:p>
            <a:r>
              <a:rPr lang="ru-RU" i="1" dirty="0" smtClean="0"/>
              <a:t>        </a:t>
            </a:r>
            <a:r>
              <a:rPr lang="en-US" b="1" i="1" dirty="0" smtClean="0">
                <a:solidFill>
                  <a:srgbClr val="FF0000"/>
                </a:solidFill>
              </a:rPr>
              <a:t>File</a:t>
            </a:r>
            <a:r>
              <a:rPr lang="en-US" i="1" dirty="0" smtClean="0"/>
              <a:t> 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/>
              <a:t>fileW</a:t>
            </a:r>
            <a:r>
              <a:rPr lang="en-US" i="1" dirty="0" smtClean="0"/>
              <a:t>;</a:t>
            </a:r>
          </a:p>
          <a:p>
            <a:r>
              <a:rPr lang="ru-RU" i="1" dirty="0" smtClean="0"/>
              <a:t>        </a:t>
            </a:r>
            <a:r>
              <a:rPr lang="en-US" i="1" dirty="0" smtClean="0"/>
              <a:t>try {</a:t>
            </a:r>
          </a:p>
          <a:p>
            <a:r>
              <a:rPr lang="ru-RU" i="1" dirty="0" smtClean="0"/>
              <a:t>	</a:t>
            </a:r>
            <a:r>
              <a:rPr lang="en-US" i="1" dirty="0" err="1" smtClean="0"/>
              <a:t>fileW</a:t>
            </a:r>
            <a:r>
              <a:rPr lang="en-US" i="1" dirty="0" smtClean="0"/>
              <a:t> </a:t>
            </a:r>
            <a:r>
              <a:rPr lang="ru-RU" i="1" dirty="0" smtClean="0"/>
              <a:t> </a:t>
            </a:r>
            <a:r>
              <a:rPr lang="en-US" i="1" dirty="0" smtClean="0"/>
              <a:t>= new </a:t>
            </a:r>
            <a:r>
              <a:rPr lang="ru-RU" i="1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File</a:t>
            </a:r>
            <a:r>
              <a:rPr lang="en-US" i="1" dirty="0" smtClean="0"/>
              <a:t>("d:\\textW.txt");</a:t>
            </a:r>
          </a:p>
          <a:p>
            <a:r>
              <a:rPr lang="ru-RU" i="1" dirty="0" smtClean="0"/>
              <a:t>	</a:t>
            </a:r>
            <a:r>
              <a:rPr lang="en-US" i="1" dirty="0" err="1" smtClean="0"/>
              <a:t>fw</a:t>
            </a:r>
            <a:r>
              <a:rPr lang="ru-RU" i="1" dirty="0" smtClean="0"/>
              <a:t> </a:t>
            </a:r>
            <a:r>
              <a:rPr lang="en-US" i="1" dirty="0" smtClean="0"/>
              <a:t> =</a:t>
            </a:r>
            <a:r>
              <a:rPr lang="ru-RU" i="1" dirty="0" smtClean="0"/>
              <a:t> </a:t>
            </a:r>
            <a:r>
              <a:rPr lang="en-US" i="1" dirty="0" smtClean="0"/>
              <a:t> new </a:t>
            </a:r>
            <a:r>
              <a:rPr lang="ru-RU" i="1" dirty="0" smtClean="0"/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FileWriter</a:t>
            </a:r>
            <a:r>
              <a:rPr lang="ru-RU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(</a:t>
            </a:r>
            <a:r>
              <a:rPr lang="en-US" b="1" i="1" dirty="0" err="1" smtClean="0"/>
              <a:t>fileW</a:t>
            </a:r>
            <a:r>
              <a:rPr lang="en-US" b="1" i="1" dirty="0" smtClean="0">
                <a:solidFill>
                  <a:srgbClr val="FF0000"/>
                </a:solidFill>
              </a:rPr>
              <a:t>)</a:t>
            </a:r>
            <a:r>
              <a:rPr lang="en-US" i="1" dirty="0" smtClean="0"/>
              <a:t>;</a:t>
            </a:r>
            <a:r>
              <a:rPr lang="ru-RU" i="1" dirty="0" smtClean="0"/>
              <a:t> </a:t>
            </a:r>
            <a:r>
              <a:rPr lang="ru-RU" i="1" dirty="0" smtClean="0">
                <a:solidFill>
                  <a:srgbClr val="00B050"/>
                </a:solidFill>
              </a:rPr>
              <a:t>// </a:t>
            </a:r>
            <a:r>
              <a:rPr lang="ru-RU" i="1" dirty="0" err="1">
                <a:solidFill>
                  <a:srgbClr val="00B050"/>
                </a:solidFill>
              </a:rPr>
              <a:t>Символьний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err="1">
                <a:solidFill>
                  <a:srgbClr val="00B050"/>
                </a:solidFill>
              </a:rPr>
              <a:t>потік</a:t>
            </a:r>
            <a:r>
              <a:rPr lang="ru-RU" i="1" dirty="0">
                <a:solidFill>
                  <a:srgbClr val="00B050"/>
                </a:solidFill>
              </a:rPr>
              <a:t> для </a:t>
            </a:r>
            <a:r>
              <a:rPr lang="ru-RU" i="1" dirty="0" err="1">
                <a:solidFill>
                  <a:srgbClr val="00B050"/>
                </a:solidFill>
              </a:rPr>
              <a:t>запису</a:t>
            </a:r>
            <a:r>
              <a:rPr lang="ru-RU" i="1" dirty="0">
                <a:solidFill>
                  <a:srgbClr val="00B050"/>
                </a:solidFill>
              </a:rPr>
              <a:t> в файл</a:t>
            </a:r>
            <a:endParaRPr lang="en-US" i="1" dirty="0">
              <a:solidFill>
                <a:srgbClr val="00B050"/>
              </a:solidFill>
            </a:endParaRPr>
          </a:p>
          <a:p>
            <a:r>
              <a:rPr lang="ru-RU" i="1" dirty="0" smtClean="0"/>
              <a:t>         </a:t>
            </a:r>
            <a:r>
              <a:rPr lang="en-US" i="1" dirty="0" smtClean="0"/>
              <a:t>} catch (</a:t>
            </a:r>
            <a:r>
              <a:rPr lang="en-US" b="1" i="1" dirty="0" err="1" smtClean="0">
                <a:solidFill>
                  <a:srgbClr val="FF0000"/>
                </a:solidFill>
              </a:rPr>
              <a:t>FileNotFoundException</a:t>
            </a:r>
            <a:r>
              <a:rPr lang="en-US" i="1" dirty="0" smtClean="0"/>
              <a:t> e) {</a:t>
            </a:r>
            <a:endParaRPr lang="ru-RU" i="1" dirty="0" smtClean="0"/>
          </a:p>
          <a:p>
            <a:r>
              <a:rPr lang="ru-RU" i="1" dirty="0" smtClean="0"/>
              <a:t>	</a:t>
            </a:r>
            <a:r>
              <a:rPr lang="ru-RU" i="1" dirty="0"/>
              <a:t> </a:t>
            </a:r>
            <a:r>
              <a:rPr lang="en-US" i="1" dirty="0">
                <a:solidFill>
                  <a:srgbClr val="00B050"/>
                </a:solidFill>
              </a:rPr>
              <a:t>/</a:t>
            </a:r>
            <a:r>
              <a:rPr lang="ru-RU" i="1" dirty="0">
                <a:solidFill>
                  <a:srgbClr val="00B050"/>
                </a:solidFill>
              </a:rPr>
              <a:t>*</a:t>
            </a:r>
            <a:r>
              <a:rPr lang="en-US" i="1" dirty="0">
                <a:solidFill>
                  <a:srgbClr val="00B050"/>
                </a:solidFill>
              </a:rPr>
              <a:t>d: \ textR.txt (</a:t>
            </a:r>
            <a:r>
              <a:rPr lang="ru-RU" i="1" dirty="0" err="1">
                <a:solidFill>
                  <a:srgbClr val="00B050"/>
                </a:solidFill>
              </a:rPr>
              <a:t>Неможливо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err="1">
                <a:solidFill>
                  <a:srgbClr val="00B050"/>
                </a:solidFill>
              </a:rPr>
              <a:t>знайти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err="1">
                <a:solidFill>
                  <a:srgbClr val="00B050"/>
                </a:solidFill>
              </a:rPr>
              <a:t>вказаний</a:t>
            </a:r>
            <a:r>
              <a:rPr lang="ru-RU" i="1" dirty="0">
                <a:solidFill>
                  <a:srgbClr val="00B050"/>
                </a:solidFill>
              </a:rPr>
              <a:t> файл) * /</a:t>
            </a:r>
            <a:endParaRPr lang="en-US" i="1" dirty="0">
              <a:solidFill>
                <a:srgbClr val="00B050"/>
              </a:solidFill>
            </a:endParaRPr>
          </a:p>
          <a:p>
            <a:r>
              <a:rPr lang="ru-RU" i="1" dirty="0" smtClean="0"/>
              <a:t>	</a:t>
            </a:r>
            <a:r>
              <a:rPr lang="en-US" i="1" dirty="0" err="1" smtClean="0"/>
              <a:t>System.out.println</a:t>
            </a:r>
            <a:r>
              <a:rPr lang="en-US" i="1" dirty="0" smtClean="0"/>
              <a:t>( </a:t>
            </a:r>
            <a:r>
              <a:rPr lang="en-US" i="1" dirty="0" err="1" smtClean="0">
                <a:solidFill>
                  <a:srgbClr val="FF0000"/>
                </a:solidFill>
              </a:rPr>
              <a:t>e.getMessage</a:t>
            </a:r>
            <a:r>
              <a:rPr lang="en-US" i="1" dirty="0" smtClean="0">
                <a:solidFill>
                  <a:srgbClr val="FF0000"/>
                </a:solidFill>
              </a:rPr>
              <a:t>() </a:t>
            </a:r>
            <a:r>
              <a:rPr lang="en-US" i="1" dirty="0" smtClean="0"/>
              <a:t>);</a:t>
            </a:r>
            <a:r>
              <a:rPr lang="ru-RU" i="1" dirty="0" smtClean="0"/>
              <a:t> </a:t>
            </a:r>
          </a:p>
          <a:p>
            <a:r>
              <a:rPr lang="ru-RU" i="1" dirty="0" smtClean="0"/>
              <a:t>	</a:t>
            </a:r>
            <a:r>
              <a:rPr lang="en-US" i="1" dirty="0" smtClean="0"/>
              <a:t>return;</a:t>
            </a:r>
          </a:p>
          <a:p>
            <a:r>
              <a:rPr lang="ru-RU" i="1" dirty="0" smtClean="0"/>
              <a:t>         </a:t>
            </a:r>
            <a:r>
              <a:rPr lang="en-US" i="1" dirty="0" smtClean="0"/>
              <a:t>}</a:t>
            </a:r>
          </a:p>
          <a:p>
            <a:r>
              <a:rPr lang="ru-RU" i="1" dirty="0" smtClean="0"/>
              <a:t>         </a:t>
            </a:r>
            <a:r>
              <a:rPr lang="en-US" i="1" dirty="0" smtClean="0"/>
              <a:t>String []</a:t>
            </a:r>
            <a:r>
              <a:rPr lang="en-US" i="1" dirty="0" err="1" smtClean="0"/>
              <a:t>MasStr</a:t>
            </a:r>
            <a:r>
              <a:rPr lang="en-US" i="1" dirty="0" smtClean="0"/>
              <a:t> = new String[6];</a:t>
            </a:r>
          </a:p>
          <a:p>
            <a:r>
              <a:rPr lang="ru-RU" i="1" dirty="0" smtClean="0"/>
              <a:t>         </a:t>
            </a:r>
            <a:r>
              <a:rPr lang="en-US" i="1" dirty="0" smtClean="0"/>
              <a:t>for (</a:t>
            </a: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i</a:t>
            </a:r>
            <a:r>
              <a:rPr lang="en-US" i="1" dirty="0" smtClean="0"/>
              <a:t> = 0; </a:t>
            </a:r>
            <a:r>
              <a:rPr lang="en-US" i="1" dirty="0" err="1" smtClean="0"/>
              <a:t>i</a:t>
            </a:r>
            <a:r>
              <a:rPr lang="en-US" i="1" dirty="0" smtClean="0"/>
              <a:t> &lt; </a:t>
            </a:r>
            <a:r>
              <a:rPr lang="en-US" i="1" dirty="0" err="1" smtClean="0"/>
              <a:t>MasStr.length</a:t>
            </a:r>
            <a:r>
              <a:rPr lang="en-US" i="1" dirty="0" smtClean="0"/>
              <a:t>; </a:t>
            </a:r>
            <a:r>
              <a:rPr lang="en-US" i="1" dirty="0" err="1" smtClean="0"/>
              <a:t>i</a:t>
            </a:r>
            <a:r>
              <a:rPr lang="en-US" i="1" dirty="0" smtClean="0"/>
              <a:t>++) {</a:t>
            </a:r>
          </a:p>
          <a:p>
            <a:r>
              <a:rPr lang="ru-RU" i="1" dirty="0" smtClean="0"/>
              <a:t>	</a:t>
            </a:r>
            <a:r>
              <a:rPr lang="en-US" i="1" dirty="0" err="1" smtClean="0"/>
              <a:t>MasStr</a:t>
            </a:r>
            <a:r>
              <a:rPr lang="en-US" i="1" dirty="0" smtClean="0"/>
              <a:t>[</a:t>
            </a:r>
            <a:r>
              <a:rPr lang="en-US" i="1" dirty="0" err="1" smtClean="0"/>
              <a:t>i</a:t>
            </a:r>
            <a:r>
              <a:rPr lang="en-US" i="1" dirty="0" smtClean="0"/>
              <a:t>]="</a:t>
            </a:r>
            <a:r>
              <a:rPr lang="en-US" i="1" dirty="0" err="1" smtClean="0"/>
              <a:t>str</a:t>
            </a:r>
            <a:r>
              <a:rPr lang="en-US" i="1" dirty="0" smtClean="0"/>
              <a:t>=" + </a:t>
            </a:r>
            <a:r>
              <a:rPr lang="en-US" i="1" dirty="0" err="1" smtClean="0"/>
              <a:t>i</a:t>
            </a:r>
            <a:r>
              <a:rPr lang="en-US" i="1" dirty="0" smtClean="0"/>
              <a:t>;</a:t>
            </a:r>
          </a:p>
          <a:p>
            <a:r>
              <a:rPr lang="ru-RU" i="1" dirty="0" smtClean="0"/>
              <a:t>	</a:t>
            </a:r>
            <a:r>
              <a:rPr lang="en-US" b="1" i="1" dirty="0" err="1" smtClean="0"/>
              <a:t>fw.</a:t>
            </a:r>
            <a:r>
              <a:rPr lang="en-US" b="1" i="1" dirty="0" err="1" smtClean="0">
                <a:solidFill>
                  <a:srgbClr val="FF0000"/>
                </a:solidFill>
              </a:rPr>
              <a:t>write</a:t>
            </a:r>
            <a:r>
              <a:rPr lang="en-US" i="1" dirty="0" smtClean="0">
                <a:solidFill>
                  <a:srgbClr val="FF0000"/>
                </a:solidFill>
              </a:rPr>
              <a:t>(</a:t>
            </a:r>
            <a:r>
              <a:rPr lang="en-US" i="1" dirty="0" err="1" smtClean="0"/>
              <a:t>MasStr</a:t>
            </a:r>
            <a:r>
              <a:rPr lang="en-US" i="1" dirty="0" smtClean="0"/>
              <a:t>[</a:t>
            </a:r>
            <a:r>
              <a:rPr lang="en-US" i="1" dirty="0" err="1" smtClean="0"/>
              <a:t>i</a:t>
            </a:r>
            <a:r>
              <a:rPr lang="en-US" i="1" dirty="0" smtClean="0"/>
              <a:t>]+ "; "</a:t>
            </a:r>
            <a:r>
              <a:rPr lang="en-US" i="1" dirty="0" smtClean="0">
                <a:solidFill>
                  <a:srgbClr val="FF0000"/>
                </a:solidFill>
              </a:rPr>
              <a:t>)</a:t>
            </a:r>
            <a:r>
              <a:rPr lang="en-US" i="1" dirty="0" smtClean="0"/>
              <a:t>;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// </a:t>
            </a:r>
            <a:r>
              <a:rPr lang="ru-RU" b="1" i="1" dirty="0" err="1" smtClean="0">
                <a:solidFill>
                  <a:srgbClr val="00B050"/>
                </a:solidFill>
              </a:rPr>
              <a:t>запис</a:t>
            </a:r>
            <a:r>
              <a:rPr lang="ru-RU" b="1" i="1" dirty="0" smtClean="0">
                <a:solidFill>
                  <a:srgbClr val="00B050"/>
                </a:solidFill>
              </a:rPr>
              <a:t> у файл</a:t>
            </a:r>
            <a:r>
              <a:rPr lang="en-US" b="1" i="1" dirty="0" smtClean="0">
                <a:solidFill>
                  <a:srgbClr val="00B050"/>
                </a:solidFill>
              </a:rPr>
              <a:t>!!! </a:t>
            </a:r>
            <a:endParaRPr lang="en-US" b="1" i="1" dirty="0" smtClean="0"/>
          </a:p>
          <a:p>
            <a:r>
              <a:rPr lang="ru-RU" i="1" dirty="0" smtClean="0"/>
              <a:t>          </a:t>
            </a:r>
            <a:r>
              <a:rPr lang="en-US" i="1" dirty="0" smtClean="0"/>
              <a:t>}</a:t>
            </a:r>
          </a:p>
          <a:p>
            <a:r>
              <a:rPr lang="ru-RU" b="1" i="1" dirty="0" smtClean="0"/>
              <a:t>         </a:t>
            </a:r>
            <a:r>
              <a:rPr lang="en-US" b="1" i="1" dirty="0" err="1" smtClean="0"/>
              <a:t>fw.</a:t>
            </a:r>
            <a:r>
              <a:rPr lang="en-US" b="1" i="1" dirty="0" err="1" smtClean="0">
                <a:solidFill>
                  <a:srgbClr val="FF0000"/>
                </a:solidFill>
              </a:rPr>
              <a:t>close</a:t>
            </a:r>
            <a:r>
              <a:rPr lang="en-US" b="1" i="1" dirty="0" smtClean="0">
                <a:solidFill>
                  <a:srgbClr val="FF0000"/>
                </a:solidFill>
              </a:rPr>
              <a:t>()</a:t>
            </a:r>
            <a:r>
              <a:rPr lang="en-US" b="1" i="1" dirty="0" smtClean="0"/>
              <a:t>; </a:t>
            </a:r>
            <a:r>
              <a:rPr lang="en-US" i="1" dirty="0" smtClean="0">
                <a:solidFill>
                  <a:srgbClr val="00B050"/>
                </a:solidFill>
              </a:rPr>
              <a:t>// </a:t>
            </a:r>
            <a:r>
              <a:rPr lang="ru-RU" i="1" dirty="0">
                <a:solidFill>
                  <a:srgbClr val="00B050"/>
                </a:solidFill>
              </a:rPr>
              <a:t>!!! </a:t>
            </a:r>
            <a:r>
              <a:rPr lang="ru-RU" i="1" dirty="0" err="1">
                <a:solidFill>
                  <a:srgbClr val="00B050"/>
                </a:solidFill>
              </a:rPr>
              <a:t>Закриває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err="1" smtClean="0">
                <a:solidFill>
                  <a:srgbClr val="00B050"/>
                </a:solidFill>
              </a:rPr>
              <a:t>викликаний</a:t>
            </a:r>
            <a:r>
              <a:rPr lang="ru-RU" i="1" dirty="0" smtClean="0">
                <a:solidFill>
                  <a:srgbClr val="00B050"/>
                </a:solidFill>
              </a:rPr>
              <a:t> поток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14480" y="-24"/>
            <a:ext cx="68580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 </a:t>
            </a:r>
            <a:r>
              <a:rPr lang="ru-RU" sz="2400" b="1" dirty="0" err="1" smtClean="0"/>
              <a:t>Символьні</a:t>
            </a:r>
            <a:r>
              <a:rPr lang="ru-RU" sz="2400" b="1" dirty="0" smtClean="0"/>
              <a:t> потоки. </a:t>
            </a:r>
            <a:r>
              <a:rPr lang="ru-RU" sz="2400" b="1" dirty="0" err="1" smtClean="0"/>
              <a:t>Запис</a:t>
            </a:r>
            <a:r>
              <a:rPr lang="ru-RU" sz="2400" b="1" dirty="0" smtClean="0"/>
              <a:t> у файл. </a:t>
            </a:r>
          </a:p>
        </p:txBody>
      </p:sp>
    </p:spTree>
    <p:extLst>
      <p:ext uri="{BB962C8B-B14F-4D97-AF65-F5344CB8AC3E}">
        <p14:creationId xmlns:p14="http://schemas.microsoft.com/office/powerpoint/2010/main" val="387748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57192" y="547759"/>
            <a:ext cx="79296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        </a:t>
            </a:r>
            <a:r>
              <a:rPr lang="en-US" i="1" dirty="0" err="1" smtClean="0"/>
              <a:t>ArrayList</a:t>
            </a:r>
            <a:r>
              <a:rPr lang="en-US" i="1" dirty="0" smtClean="0"/>
              <a:t>&lt;String&gt; </a:t>
            </a:r>
            <a:r>
              <a:rPr lang="en-US" i="1" dirty="0" err="1" smtClean="0"/>
              <a:t>ArLst</a:t>
            </a:r>
            <a:r>
              <a:rPr lang="en-US" i="1" dirty="0" smtClean="0"/>
              <a:t> = new </a:t>
            </a:r>
            <a:r>
              <a:rPr lang="en-US" i="1" dirty="0" err="1" smtClean="0"/>
              <a:t>ArrayList</a:t>
            </a:r>
            <a:r>
              <a:rPr lang="en-US" i="1" dirty="0" smtClean="0"/>
              <a:t>&lt;String&gt;();</a:t>
            </a:r>
          </a:p>
          <a:p>
            <a:r>
              <a:rPr lang="ru-RU" i="1" dirty="0" smtClean="0"/>
              <a:t>        </a:t>
            </a:r>
            <a:r>
              <a:rPr lang="en-US" b="1" i="1" dirty="0" err="1" smtClean="0"/>
              <a:t>FileReader</a:t>
            </a:r>
            <a:r>
              <a:rPr lang="en-US" i="1" dirty="0" smtClean="0"/>
              <a:t> </a:t>
            </a:r>
            <a:r>
              <a:rPr lang="en-US" i="1" dirty="0" err="1" smtClean="0"/>
              <a:t>fr</a:t>
            </a:r>
            <a:r>
              <a:rPr lang="en-US" i="1" dirty="0" smtClean="0"/>
              <a:t>;</a:t>
            </a:r>
            <a:endParaRPr lang="ru-RU" i="1" dirty="0" smtClean="0"/>
          </a:p>
          <a:p>
            <a:r>
              <a:rPr lang="en-US" i="1" dirty="0" smtClean="0"/>
              <a:t>        try{</a:t>
            </a:r>
            <a:endParaRPr lang="ru-RU" i="1" dirty="0" smtClean="0"/>
          </a:p>
          <a:p>
            <a:r>
              <a:rPr lang="ru-RU" i="1" dirty="0" smtClean="0">
                <a:solidFill>
                  <a:srgbClr val="00B050"/>
                </a:solidFill>
              </a:rPr>
              <a:t>        </a:t>
            </a:r>
            <a:r>
              <a:rPr lang="en-US" i="1" dirty="0" smtClean="0">
                <a:solidFill>
                  <a:srgbClr val="00B050"/>
                </a:solidFill>
              </a:rPr>
              <a:t>	</a:t>
            </a:r>
            <a:r>
              <a:rPr lang="ru-RU" i="1" dirty="0" smtClean="0">
                <a:solidFill>
                  <a:srgbClr val="00B050"/>
                </a:solidFill>
              </a:rPr>
              <a:t>// </a:t>
            </a:r>
            <a:r>
              <a:rPr lang="ru-RU" i="1" dirty="0" err="1">
                <a:solidFill>
                  <a:srgbClr val="00B050"/>
                </a:solidFill>
              </a:rPr>
              <a:t>створення</a:t>
            </a:r>
            <a:r>
              <a:rPr lang="ru-RU" i="1" dirty="0">
                <a:solidFill>
                  <a:srgbClr val="00B050"/>
                </a:solidFill>
              </a:rPr>
              <a:t> символьного потоку для </a:t>
            </a:r>
            <a:r>
              <a:rPr lang="ru-RU" i="1" dirty="0" err="1">
                <a:solidFill>
                  <a:srgbClr val="00B050"/>
                </a:solidFill>
              </a:rPr>
              <a:t>читання</a:t>
            </a:r>
            <a:r>
              <a:rPr lang="ru-RU" i="1" dirty="0">
                <a:solidFill>
                  <a:srgbClr val="00B050"/>
                </a:solidFill>
              </a:rPr>
              <a:t> файлу </a:t>
            </a:r>
            <a:endParaRPr lang="en-US" i="1" dirty="0" smtClean="0"/>
          </a:p>
          <a:p>
            <a:r>
              <a:rPr lang="ru-RU" i="1" dirty="0" smtClean="0"/>
              <a:t>        </a:t>
            </a:r>
            <a:r>
              <a:rPr lang="en-US" i="1" dirty="0" smtClean="0"/>
              <a:t>	</a:t>
            </a:r>
            <a:r>
              <a:rPr lang="en-US" b="1" i="1" dirty="0" err="1" smtClean="0"/>
              <a:t>fr</a:t>
            </a:r>
            <a:r>
              <a:rPr lang="en-US" b="1" i="1" dirty="0" smtClean="0"/>
              <a:t> = new </a:t>
            </a:r>
            <a:r>
              <a:rPr lang="en-US" b="1" i="1" dirty="0" err="1" smtClean="0">
                <a:solidFill>
                  <a:srgbClr val="FF0000"/>
                </a:solidFill>
              </a:rPr>
              <a:t>FileReader</a:t>
            </a:r>
            <a:r>
              <a:rPr lang="en-US" b="1" i="1" dirty="0" smtClean="0"/>
              <a:t>(</a:t>
            </a:r>
            <a:r>
              <a:rPr lang="en-US" b="1" i="1" dirty="0" err="1" smtClean="0"/>
              <a:t>fileW</a:t>
            </a:r>
            <a:r>
              <a:rPr lang="en-US" b="1" i="1" dirty="0" smtClean="0"/>
              <a:t>)</a:t>
            </a:r>
            <a:r>
              <a:rPr lang="en-US" i="1" dirty="0" smtClean="0"/>
              <a:t>;</a:t>
            </a:r>
            <a:endParaRPr lang="ru-RU" i="1" dirty="0" smtClean="0"/>
          </a:p>
          <a:p>
            <a:r>
              <a:rPr lang="ru-RU" i="1" dirty="0" smtClean="0">
                <a:solidFill>
                  <a:srgbClr val="00B050"/>
                </a:solidFill>
              </a:rPr>
              <a:t>        </a:t>
            </a:r>
            <a:r>
              <a:rPr lang="en-US" i="1" dirty="0" smtClean="0">
                <a:solidFill>
                  <a:srgbClr val="00B050"/>
                </a:solidFill>
              </a:rPr>
              <a:t>	</a:t>
            </a:r>
            <a:r>
              <a:rPr lang="ru-RU" i="1" dirty="0" smtClean="0">
                <a:solidFill>
                  <a:srgbClr val="00B050"/>
                </a:solidFill>
              </a:rPr>
              <a:t>// </a:t>
            </a:r>
            <a:r>
              <a:rPr lang="ru-RU" i="1" dirty="0" err="1" smtClean="0">
                <a:solidFill>
                  <a:srgbClr val="00B050"/>
                </a:solidFill>
              </a:rPr>
              <a:t>буферизований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ru-RU" i="1" dirty="0" err="1" smtClean="0">
                <a:solidFill>
                  <a:srgbClr val="00B050"/>
                </a:solidFill>
              </a:rPr>
              <a:t>вхідний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ru-RU" i="1" dirty="0" err="1" smtClean="0">
                <a:solidFill>
                  <a:srgbClr val="00B050"/>
                </a:solidFill>
              </a:rPr>
              <a:t>символьний</a:t>
            </a:r>
            <a:r>
              <a:rPr lang="ru-RU" i="1" dirty="0" smtClean="0">
                <a:solidFill>
                  <a:srgbClr val="00B050"/>
                </a:solidFill>
              </a:rPr>
              <a:t> поток</a:t>
            </a:r>
            <a:r>
              <a:rPr lang="ru-RU" i="1" dirty="0" smtClean="0"/>
              <a:t>        </a:t>
            </a:r>
            <a:r>
              <a:rPr lang="en-US" i="1" dirty="0" smtClean="0"/>
              <a:t>	</a:t>
            </a:r>
            <a:r>
              <a:rPr lang="en-US" b="1" i="1" dirty="0" err="1" smtClean="0"/>
              <a:t>BufferedReader</a:t>
            </a:r>
            <a:r>
              <a:rPr lang="en-US" b="1" i="1" dirty="0" smtClean="0"/>
              <a:t> </a:t>
            </a:r>
            <a:r>
              <a:rPr lang="en-US" b="1" i="1" dirty="0" err="1" smtClean="0"/>
              <a:t>br</a:t>
            </a:r>
            <a:r>
              <a:rPr lang="en-US" b="1" i="1" dirty="0" smtClean="0"/>
              <a:t> = new </a:t>
            </a:r>
            <a:r>
              <a:rPr lang="en-US" b="1" i="1" dirty="0" err="1" smtClean="0"/>
              <a:t>BufferedReader</a:t>
            </a:r>
            <a:r>
              <a:rPr lang="en-US" b="1" i="1" dirty="0" smtClean="0"/>
              <a:t>(</a:t>
            </a:r>
            <a:r>
              <a:rPr lang="en-US" b="1" i="1" dirty="0" err="1" smtClean="0"/>
              <a:t>fr</a:t>
            </a:r>
            <a:r>
              <a:rPr lang="en-US" b="1" i="1" dirty="0" smtClean="0"/>
              <a:t>)</a:t>
            </a:r>
            <a:r>
              <a:rPr lang="en-US" i="1" dirty="0" smtClean="0"/>
              <a:t>;</a:t>
            </a:r>
          </a:p>
          <a:p>
            <a:r>
              <a:rPr lang="ru-RU" i="1" dirty="0" smtClean="0"/>
              <a:t>        </a:t>
            </a:r>
            <a:r>
              <a:rPr lang="en-US" i="1" dirty="0" smtClean="0"/>
              <a:t>	String s;</a:t>
            </a:r>
          </a:p>
          <a:p>
            <a:r>
              <a:rPr lang="ru-RU" i="1" dirty="0" smtClean="0"/>
              <a:t>        </a:t>
            </a:r>
            <a:r>
              <a:rPr lang="en-US" i="1" dirty="0" smtClean="0"/>
              <a:t>	while((s = </a:t>
            </a:r>
            <a:r>
              <a:rPr lang="en-US" b="1" i="1" dirty="0" err="1" smtClean="0"/>
              <a:t>br.</a:t>
            </a:r>
            <a:r>
              <a:rPr lang="en-US" b="1" i="1" dirty="0" err="1" smtClean="0">
                <a:solidFill>
                  <a:srgbClr val="FF0000"/>
                </a:solidFill>
              </a:rPr>
              <a:t>readLine</a:t>
            </a:r>
            <a:r>
              <a:rPr lang="en-US" b="1" i="1" dirty="0" smtClean="0">
                <a:solidFill>
                  <a:srgbClr val="FF0000"/>
                </a:solidFill>
              </a:rPr>
              <a:t>()</a:t>
            </a:r>
            <a:r>
              <a:rPr lang="en-US" i="1" dirty="0" smtClean="0"/>
              <a:t>)!=null)</a:t>
            </a:r>
            <a:r>
              <a:rPr lang="ru-RU" i="1" dirty="0" smtClean="0"/>
              <a:t>  </a:t>
            </a:r>
            <a:r>
              <a:rPr lang="en-US" i="1" dirty="0" smtClean="0"/>
              <a:t>{</a:t>
            </a:r>
          </a:p>
          <a:p>
            <a:r>
              <a:rPr lang="ru-RU" i="1" dirty="0" smtClean="0"/>
              <a:t>	</a:t>
            </a:r>
            <a:r>
              <a:rPr lang="en-US" i="1" dirty="0" smtClean="0"/>
              <a:t>	</a:t>
            </a:r>
            <a:r>
              <a:rPr lang="en-US" i="1" dirty="0" err="1" smtClean="0"/>
              <a:t>ArLst.add</a:t>
            </a:r>
            <a:r>
              <a:rPr lang="en-US" i="1" dirty="0" smtClean="0"/>
              <a:t>(s);</a:t>
            </a:r>
          </a:p>
          <a:p>
            <a:r>
              <a:rPr lang="ru-RU" i="1" dirty="0" smtClean="0"/>
              <a:t>        </a:t>
            </a:r>
            <a:r>
              <a:rPr lang="en-US" i="1" dirty="0" smtClean="0"/>
              <a:t>	}</a:t>
            </a:r>
            <a:endParaRPr lang="ru-RU" i="1" dirty="0" smtClean="0"/>
          </a:p>
          <a:p>
            <a:r>
              <a:rPr lang="ru-RU" i="1" dirty="0" smtClean="0"/>
              <a:t>	</a:t>
            </a:r>
            <a:r>
              <a:rPr lang="en-US" b="1" i="1" dirty="0" err="1" smtClean="0"/>
              <a:t>br.close</a:t>
            </a:r>
            <a:r>
              <a:rPr lang="en-US" i="1" dirty="0" smtClean="0"/>
              <a:t>();</a:t>
            </a:r>
            <a:endParaRPr lang="ru-RU" i="1" dirty="0" smtClean="0"/>
          </a:p>
          <a:p>
            <a:r>
              <a:rPr lang="ru-RU" i="1" dirty="0" smtClean="0"/>
              <a:t>                </a:t>
            </a:r>
            <a:r>
              <a:rPr lang="en-US" i="1" dirty="0" smtClean="0"/>
              <a:t> </a:t>
            </a:r>
            <a:r>
              <a:rPr lang="ru-RU" i="1" dirty="0" smtClean="0"/>
              <a:t> </a:t>
            </a:r>
            <a:r>
              <a:rPr lang="en-US" b="1" i="1" dirty="0" err="1" smtClean="0"/>
              <a:t>fr.close</a:t>
            </a:r>
            <a:r>
              <a:rPr lang="en-US" i="1" dirty="0" smtClean="0"/>
              <a:t>();</a:t>
            </a:r>
          </a:p>
          <a:p>
            <a:r>
              <a:rPr lang="ru-RU" i="1" dirty="0" smtClean="0"/>
              <a:t>        </a:t>
            </a:r>
            <a:r>
              <a:rPr lang="en-US" i="1" dirty="0" smtClean="0"/>
              <a:t>	for (</a:t>
            </a: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i</a:t>
            </a:r>
            <a:r>
              <a:rPr lang="en-US" i="1" dirty="0" smtClean="0"/>
              <a:t>=0;i&lt;</a:t>
            </a:r>
            <a:r>
              <a:rPr lang="en-US" i="1" dirty="0" err="1" smtClean="0"/>
              <a:t>ArLst.size</a:t>
            </a:r>
            <a:r>
              <a:rPr lang="en-US" i="1" dirty="0" smtClean="0"/>
              <a:t>(); </a:t>
            </a:r>
            <a:r>
              <a:rPr lang="en-US" i="1" dirty="0" err="1" smtClean="0"/>
              <a:t>i</a:t>
            </a:r>
            <a:r>
              <a:rPr lang="en-US" i="1" dirty="0" smtClean="0"/>
              <a:t>++)</a:t>
            </a:r>
            <a:r>
              <a:rPr lang="ru-RU" i="1" dirty="0" smtClean="0"/>
              <a:t>   </a:t>
            </a:r>
            <a:r>
              <a:rPr lang="en-US" i="1" dirty="0" smtClean="0"/>
              <a:t>{</a:t>
            </a:r>
          </a:p>
          <a:p>
            <a:r>
              <a:rPr lang="ru-RU" i="1" dirty="0" smtClean="0"/>
              <a:t>	</a:t>
            </a:r>
            <a:r>
              <a:rPr lang="en-US" i="1" dirty="0" smtClean="0"/>
              <a:t>	</a:t>
            </a:r>
            <a:r>
              <a:rPr lang="en-US" i="1" dirty="0" err="1" smtClean="0"/>
              <a:t>System.out.println</a:t>
            </a:r>
            <a:r>
              <a:rPr lang="en-US" i="1" dirty="0" smtClean="0"/>
              <a:t>(</a:t>
            </a:r>
            <a:r>
              <a:rPr lang="en-US" i="1" dirty="0" err="1" smtClean="0"/>
              <a:t>ArLst.get</a:t>
            </a:r>
            <a:r>
              <a:rPr lang="en-US" i="1" dirty="0" smtClean="0"/>
              <a:t>(</a:t>
            </a:r>
            <a:r>
              <a:rPr lang="en-US" i="1" dirty="0" err="1" smtClean="0"/>
              <a:t>i</a:t>
            </a:r>
            <a:r>
              <a:rPr lang="en-US" i="1" dirty="0" smtClean="0"/>
              <a:t>));</a:t>
            </a:r>
          </a:p>
          <a:p>
            <a:r>
              <a:rPr lang="ru-RU" i="1" dirty="0" smtClean="0"/>
              <a:t>        </a:t>
            </a:r>
            <a:r>
              <a:rPr lang="en-US" i="1" dirty="0" smtClean="0"/>
              <a:t>	}    </a:t>
            </a:r>
            <a:r>
              <a:rPr lang="en-US" i="1" dirty="0" smtClean="0">
                <a:solidFill>
                  <a:srgbClr val="00B050"/>
                </a:solidFill>
              </a:rPr>
              <a:t>/*</a:t>
            </a:r>
            <a:r>
              <a:rPr lang="en-US" b="1" i="1" dirty="0" smtClean="0">
                <a:solidFill>
                  <a:srgbClr val="00B050"/>
                </a:solidFill>
              </a:rPr>
              <a:t> </a:t>
            </a:r>
            <a:r>
              <a:rPr lang="en-US" b="1" i="1" dirty="0" err="1" smtClean="0">
                <a:solidFill>
                  <a:srgbClr val="00B050"/>
                </a:solidFill>
              </a:rPr>
              <a:t>str</a:t>
            </a:r>
            <a:r>
              <a:rPr lang="en-US" b="1" i="1" dirty="0" smtClean="0">
                <a:solidFill>
                  <a:srgbClr val="00B050"/>
                </a:solidFill>
              </a:rPr>
              <a:t>=0; </a:t>
            </a:r>
            <a:r>
              <a:rPr lang="en-US" b="1" i="1" dirty="0" err="1" smtClean="0">
                <a:solidFill>
                  <a:srgbClr val="00B050"/>
                </a:solidFill>
              </a:rPr>
              <a:t>str</a:t>
            </a:r>
            <a:r>
              <a:rPr lang="en-US" b="1" i="1" dirty="0" smtClean="0">
                <a:solidFill>
                  <a:srgbClr val="00B050"/>
                </a:solidFill>
              </a:rPr>
              <a:t>=1; </a:t>
            </a:r>
            <a:r>
              <a:rPr lang="en-US" b="1" i="1" dirty="0" err="1" smtClean="0">
                <a:solidFill>
                  <a:srgbClr val="00B050"/>
                </a:solidFill>
              </a:rPr>
              <a:t>str</a:t>
            </a:r>
            <a:r>
              <a:rPr lang="en-US" b="1" i="1" dirty="0" smtClean="0">
                <a:solidFill>
                  <a:srgbClr val="00B050"/>
                </a:solidFill>
              </a:rPr>
              <a:t>=2; </a:t>
            </a:r>
            <a:r>
              <a:rPr lang="en-US" b="1" i="1" dirty="0" err="1" smtClean="0">
                <a:solidFill>
                  <a:srgbClr val="00B050"/>
                </a:solidFill>
              </a:rPr>
              <a:t>str</a:t>
            </a:r>
            <a:r>
              <a:rPr lang="en-US" b="1" i="1" dirty="0" smtClean="0">
                <a:solidFill>
                  <a:srgbClr val="00B050"/>
                </a:solidFill>
              </a:rPr>
              <a:t>=3; </a:t>
            </a:r>
            <a:r>
              <a:rPr lang="en-US" b="1" i="1" dirty="0" err="1" smtClean="0">
                <a:solidFill>
                  <a:srgbClr val="00B050"/>
                </a:solidFill>
              </a:rPr>
              <a:t>str</a:t>
            </a:r>
            <a:r>
              <a:rPr lang="en-US" b="1" i="1" dirty="0" smtClean="0">
                <a:solidFill>
                  <a:srgbClr val="00B050"/>
                </a:solidFill>
              </a:rPr>
              <a:t>=4; </a:t>
            </a:r>
            <a:r>
              <a:rPr lang="en-US" b="1" i="1" dirty="0" err="1" smtClean="0">
                <a:solidFill>
                  <a:srgbClr val="00B050"/>
                </a:solidFill>
              </a:rPr>
              <a:t>str</a:t>
            </a:r>
            <a:r>
              <a:rPr lang="en-US" b="1" i="1" dirty="0" smtClean="0">
                <a:solidFill>
                  <a:srgbClr val="00B050"/>
                </a:solidFill>
              </a:rPr>
              <a:t>=5; </a:t>
            </a:r>
            <a:r>
              <a:rPr lang="en-US" i="1" dirty="0" smtClean="0">
                <a:solidFill>
                  <a:srgbClr val="00B050"/>
                </a:solidFill>
              </a:rPr>
              <a:t>*/</a:t>
            </a:r>
            <a:endParaRPr lang="en-US" i="1" dirty="0" smtClean="0"/>
          </a:p>
          <a:p>
            <a:r>
              <a:rPr lang="en-US" i="1" dirty="0" smtClean="0"/>
              <a:t>         catch (</a:t>
            </a:r>
            <a:r>
              <a:rPr lang="en-US" b="1" i="1" dirty="0" smtClean="0"/>
              <a:t>Exception</a:t>
            </a:r>
            <a:r>
              <a:rPr lang="en-US" i="1" dirty="0" smtClean="0"/>
              <a:t> e) { </a:t>
            </a:r>
          </a:p>
          <a:p>
            <a:r>
              <a:rPr lang="en-US" i="1" dirty="0" smtClean="0"/>
              <a:t>	 </a:t>
            </a:r>
            <a:r>
              <a:rPr lang="en-US" i="1" dirty="0" err="1" smtClean="0"/>
              <a:t>e.getMessage</a:t>
            </a:r>
            <a:r>
              <a:rPr lang="en-US" i="1" dirty="0" smtClean="0"/>
              <a:t>();  }</a:t>
            </a:r>
          </a:p>
          <a:p>
            <a:r>
              <a:rPr lang="en-US" i="1" dirty="0" smtClean="0"/>
              <a:t>     </a:t>
            </a:r>
            <a:r>
              <a:rPr lang="ru-RU" i="1" dirty="0" smtClean="0"/>
              <a:t>}</a:t>
            </a:r>
            <a:endParaRPr lang="en-US" i="1" dirty="0" smtClean="0">
              <a:solidFill>
                <a:srgbClr val="00B050"/>
              </a:solidFill>
            </a:endParaRPr>
          </a:p>
          <a:p>
            <a:r>
              <a:rPr lang="en-US" i="1" dirty="0" smtClean="0"/>
              <a:t>}</a:t>
            </a:r>
            <a:endParaRPr lang="en-US" i="1" dirty="0" smtClean="0">
              <a:solidFill>
                <a:srgbClr val="00B05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8794" y="-24"/>
            <a:ext cx="5903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ru-RU" sz="2400" b="1" dirty="0" smtClean="0"/>
              <a:t>Символьні потоки. </a:t>
            </a:r>
            <a:r>
              <a:rPr lang="ru-RU" sz="2400" b="1" dirty="0" err="1" smtClean="0"/>
              <a:t>Читання</a:t>
            </a:r>
            <a:r>
              <a:rPr lang="ru-RU" sz="2400" b="1" dirty="0" smtClean="0"/>
              <a:t> файлів</a:t>
            </a:r>
          </a:p>
        </p:txBody>
      </p:sp>
    </p:spTree>
    <p:extLst>
      <p:ext uri="{BB962C8B-B14F-4D97-AF65-F5344CB8AC3E}">
        <p14:creationId xmlns:p14="http://schemas.microsoft.com/office/powerpoint/2010/main" val="343762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71604" y="-24"/>
            <a:ext cx="68580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ru-RU" sz="2400" b="1" dirty="0" smtClean="0"/>
              <a:t> Байтові потоки.</a:t>
            </a:r>
            <a:r>
              <a:rPr lang="en-US" sz="2400" b="1" dirty="0" smtClean="0"/>
              <a:t> </a:t>
            </a:r>
            <a:r>
              <a:rPr lang="ru-RU" sz="2400" b="1" dirty="0" smtClean="0"/>
              <a:t>Запис файлів.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479487"/>
            <a:ext cx="698477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err="1" smtClean="0"/>
              <a:t>FileOutputStream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fos</a:t>
            </a:r>
            <a:r>
              <a:rPr lang="en-US" sz="2000" i="1" dirty="0" smtClean="0"/>
              <a:t>;</a:t>
            </a:r>
          </a:p>
          <a:p>
            <a:r>
              <a:rPr lang="ru-RU" sz="2000" i="1" dirty="0" smtClean="0">
                <a:solidFill>
                  <a:srgbClr val="00B050"/>
                </a:solidFill>
              </a:rPr>
              <a:t>// </a:t>
            </a:r>
            <a:r>
              <a:rPr lang="ru-RU" sz="2000" i="1" dirty="0" err="1">
                <a:solidFill>
                  <a:srgbClr val="00B050"/>
                </a:solidFill>
              </a:rPr>
              <a:t>відкрити</a:t>
            </a:r>
            <a:r>
              <a:rPr lang="ru-RU" sz="2000" i="1" dirty="0">
                <a:solidFill>
                  <a:srgbClr val="00B050"/>
                </a:solidFill>
              </a:rPr>
              <a:t> </a:t>
            </a:r>
            <a:r>
              <a:rPr lang="ru-RU" sz="2000" i="1" dirty="0" err="1">
                <a:solidFill>
                  <a:srgbClr val="00B050"/>
                </a:solidFill>
              </a:rPr>
              <a:t>вихідний</a:t>
            </a:r>
            <a:r>
              <a:rPr lang="ru-RU" sz="2000" i="1" dirty="0">
                <a:solidFill>
                  <a:srgbClr val="00B050"/>
                </a:solidFill>
              </a:rPr>
              <a:t> файл для </a:t>
            </a:r>
            <a:r>
              <a:rPr lang="ru-RU" sz="2000" i="1" dirty="0" err="1">
                <a:solidFill>
                  <a:srgbClr val="00B050"/>
                </a:solidFill>
              </a:rPr>
              <a:t>запису</a:t>
            </a:r>
            <a:endParaRPr lang="ru-RU" sz="2000" i="1" dirty="0" smtClean="0">
              <a:solidFill>
                <a:srgbClr val="00B050"/>
              </a:solidFill>
            </a:endParaRPr>
          </a:p>
          <a:p>
            <a:r>
              <a:rPr lang="en-US" sz="2000" i="1" dirty="0" smtClean="0"/>
              <a:t>try {</a:t>
            </a:r>
          </a:p>
          <a:p>
            <a:r>
              <a:rPr lang="ru-RU" sz="2000" i="1" dirty="0" smtClean="0"/>
              <a:t>        </a:t>
            </a:r>
            <a:r>
              <a:rPr lang="en-US" sz="2000" i="1" dirty="0" err="1" smtClean="0"/>
              <a:t>fos</a:t>
            </a:r>
            <a:r>
              <a:rPr lang="en-US" sz="2000" i="1" dirty="0" smtClean="0"/>
              <a:t> = new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FileOutputStream</a:t>
            </a:r>
            <a:r>
              <a:rPr lang="en-US" sz="2000" i="1" dirty="0" smtClean="0"/>
              <a:t>("output.txt");</a:t>
            </a:r>
          </a:p>
          <a:p>
            <a:r>
              <a:rPr lang="en-US" sz="2000" i="1" dirty="0" smtClean="0"/>
              <a:t>} catch (</a:t>
            </a:r>
            <a:r>
              <a:rPr lang="en-US" sz="2000" i="1" dirty="0" err="1" smtClean="0"/>
              <a:t>FileNotFoundException</a:t>
            </a:r>
            <a:r>
              <a:rPr lang="en-US" sz="2000" i="1" dirty="0" smtClean="0"/>
              <a:t> </a:t>
            </a:r>
            <a:r>
              <a:rPr lang="ru-RU" sz="2000" i="1" dirty="0" smtClean="0"/>
              <a:t>е) {</a:t>
            </a:r>
          </a:p>
          <a:p>
            <a:r>
              <a:rPr lang="ru-RU" sz="2000" i="1" dirty="0" smtClean="0"/>
              <a:t>        </a:t>
            </a:r>
            <a:r>
              <a:rPr lang="ru-RU" sz="2000" i="1" dirty="0" err="1" smtClean="0"/>
              <a:t>System.out.println</a:t>
            </a:r>
            <a:r>
              <a:rPr lang="ru-RU" sz="2000" i="1" dirty="0"/>
              <a:t>(" </a:t>
            </a:r>
            <a:r>
              <a:rPr lang="ru-RU" sz="2000" i="1" dirty="0" err="1"/>
              <a:t>Помилка</a:t>
            </a:r>
            <a:r>
              <a:rPr lang="ru-RU" sz="2000" i="1" dirty="0"/>
              <a:t> </a:t>
            </a:r>
            <a:r>
              <a:rPr lang="ru-RU" sz="2000" i="1" dirty="0" err="1"/>
              <a:t>відкриття</a:t>
            </a:r>
            <a:r>
              <a:rPr lang="ru-RU" sz="2000" i="1" dirty="0"/>
              <a:t> </a:t>
            </a:r>
            <a:r>
              <a:rPr lang="ru-RU" sz="2000" i="1" dirty="0" err="1" smtClean="0"/>
              <a:t>вихідноrо</a:t>
            </a:r>
            <a:r>
              <a:rPr lang="ru-RU" sz="2000" i="1" dirty="0" smtClean="0"/>
              <a:t> </a:t>
            </a:r>
            <a:r>
              <a:rPr lang="ru-RU" sz="2000" i="1" dirty="0"/>
              <a:t>файлу ");</a:t>
            </a:r>
            <a:endParaRPr lang="ru-RU" sz="2000" i="1" dirty="0" smtClean="0"/>
          </a:p>
          <a:p>
            <a:r>
              <a:rPr lang="ru-RU" sz="2000" i="1" dirty="0" smtClean="0"/>
              <a:t>        </a:t>
            </a:r>
            <a:r>
              <a:rPr lang="en-US" sz="2000" i="1" dirty="0" smtClean="0"/>
              <a:t>return;</a:t>
            </a:r>
          </a:p>
          <a:p>
            <a:r>
              <a:rPr lang="ru-RU" sz="2000" i="1" dirty="0" smtClean="0"/>
              <a:t>}</a:t>
            </a:r>
          </a:p>
          <a:p>
            <a:r>
              <a:rPr lang="en-US" sz="2000" i="1" dirty="0" err="1" smtClean="0"/>
              <a:t>int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sizeWrite</a:t>
            </a:r>
            <a:r>
              <a:rPr lang="en-US" sz="2000" i="1" dirty="0" smtClean="0"/>
              <a:t> = 0;</a:t>
            </a:r>
            <a:r>
              <a:rPr lang="ru-RU" sz="2000" i="1" dirty="0" smtClean="0"/>
              <a:t> </a:t>
            </a:r>
            <a:r>
              <a:rPr lang="ru-RU" sz="2000" i="1" dirty="0" smtClean="0">
                <a:solidFill>
                  <a:srgbClr val="00B050"/>
                </a:solidFill>
              </a:rPr>
              <a:t>// </a:t>
            </a:r>
            <a:r>
              <a:rPr lang="ru-RU" sz="2000" i="1" dirty="0" err="1" smtClean="0">
                <a:solidFill>
                  <a:srgbClr val="00B050"/>
                </a:solidFill>
              </a:rPr>
              <a:t>кількість</a:t>
            </a:r>
            <a:r>
              <a:rPr lang="ru-RU" sz="2000" i="1" dirty="0" smtClean="0">
                <a:solidFill>
                  <a:srgbClr val="00B050"/>
                </a:solidFill>
              </a:rPr>
              <a:t> записанных байт </a:t>
            </a:r>
          </a:p>
          <a:p>
            <a:r>
              <a:rPr lang="en-US" sz="2000" i="1" dirty="0" smtClean="0"/>
              <a:t>for(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 j=0; j&lt;</a:t>
            </a:r>
            <a:r>
              <a:rPr lang="en-US" sz="2000" i="1" dirty="0" err="1" smtClean="0"/>
              <a:t>ArLst.size</a:t>
            </a:r>
            <a:r>
              <a:rPr lang="en-US" sz="2000" i="1" dirty="0" smtClean="0"/>
              <a:t>();j++)</a:t>
            </a:r>
          </a:p>
          <a:p>
            <a:r>
              <a:rPr lang="ru-RU" sz="2000" i="1" dirty="0" smtClean="0"/>
              <a:t>{</a:t>
            </a:r>
          </a:p>
          <a:p>
            <a:r>
              <a:rPr lang="ru-RU" sz="2000" i="1" dirty="0" smtClean="0"/>
              <a:t>       </a:t>
            </a:r>
            <a:r>
              <a:rPr lang="en-US" sz="2000" i="1" dirty="0" smtClean="0"/>
              <a:t>byte </a:t>
            </a:r>
            <a:r>
              <a:rPr lang="en-US" sz="2000" i="1" dirty="0" err="1" smtClean="0"/>
              <a:t>mas</a:t>
            </a:r>
            <a:r>
              <a:rPr lang="en-US" sz="2000" i="1" dirty="0" smtClean="0"/>
              <a:t>[]=</a:t>
            </a:r>
            <a:r>
              <a:rPr lang="en-US" sz="2000" i="1" dirty="0" err="1" smtClean="0"/>
              <a:t>ArLst.get</a:t>
            </a:r>
            <a:r>
              <a:rPr lang="en-US" sz="2000" i="1" dirty="0" smtClean="0"/>
              <a:t>(j).</a:t>
            </a:r>
            <a:r>
              <a:rPr lang="en-US" sz="2000" b="1" i="1" dirty="0" err="1" smtClean="0">
                <a:solidFill>
                  <a:srgbClr val="FF0000"/>
                </a:solidFill>
              </a:rPr>
              <a:t>getBytes</a:t>
            </a:r>
            <a:r>
              <a:rPr lang="en-US" sz="2000" b="1" i="1" dirty="0" smtClean="0">
                <a:solidFill>
                  <a:srgbClr val="FF0000"/>
                </a:solidFill>
              </a:rPr>
              <a:t>()</a:t>
            </a:r>
            <a:r>
              <a:rPr lang="en-US" sz="2000" i="1" dirty="0" smtClean="0"/>
              <a:t>;</a:t>
            </a:r>
            <a:endParaRPr lang="ru-RU" sz="2000" i="1" dirty="0" smtClean="0"/>
          </a:p>
          <a:p>
            <a:r>
              <a:rPr lang="ru-RU" sz="2000" i="1" dirty="0" smtClean="0">
                <a:solidFill>
                  <a:srgbClr val="00B050"/>
                </a:solidFill>
              </a:rPr>
              <a:t>       // </a:t>
            </a:r>
            <a:r>
              <a:rPr lang="ru-RU" sz="2000" i="1" dirty="0" err="1" smtClean="0">
                <a:solidFill>
                  <a:srgbClr val="00B050"/>
                </a:solidFill>
              </a:rPr>
              <a:t>запис</a:t>
            </a:r>
            <a:r>
              <a:rPr lang="ru-RU" sz="2000" i="1" dirty="0" smtClean="0">
                <a:solidFill>
                  <a:srgbClr val="00B050"/>
                </a:solidFill>
              </a:rPr>
              <a:t> байтового </a:t>
            </a:r>
            <a:r>
              <a:rPr lang="ru-RU" sz="2000" i="1" dirty="0" err="1" smtClean="0">
                <a:solidFill>
                  <a:srgbClr val="00B050"/>
                </a:solidFill>
              </a:rPr>
              <a:t>масиву</a:t>
            </a:r>
            <a:endParaRPr lang="en-US" sz="2000" i="1" dirty="0" smtClean="0"/>
          </a:p>
          <a:p>
            <a:r>
              <a:rPr lang="ru-RU" sz="2000" i="1" dirty="0" smtClean="0"/>
              <a:t>       </a:t>
            </a:r>
            <a:r>
              <a:rPr lang="en-US" sz="2000" b="1" i="1" dirty="0" err="1" smtClean="0"/>
              <a:t>fos.</a:t>
            </a:r>
            <a:r>
              <a:rPr lang="en-US" sz="2000" b="1" i="1" dirty="0" err="1" smtClean="0">
                <a:solidFill>
                  <a:srgbClr val="FF0000"/>
                </a:solidFill>
              </a:rPr>
              <a:t>write</a:t>
            </a:r>
            <a:r>
              <a:rPr lang="en-US" sz="2000" i="1" dirty="0" smtClean="0"/>
              <a:t>(</a:t>
            </a:r>
            <a:r>
              <a:rPr lang="en-US" sz="2000" i="1" dirty="0" err="1" smtClean="0"/>
              <a:t>mas</a:t>
            </a:r>
            <a:r>
              <a:rPr lang="en-US" sz="2000" i="1" dirty="0" smtClean="0"/>
              <a:t>);</a:t>
            </a:r>
            <a:endParaRPr lang="ru-RU" sz="2000" i="1" dirty="0" smtClean="0"/>
          </a:p>
          <a:p>
            <a:r>
              <a:rPr lang="ru-RU" sz="2000" dirty="0" smtClean="0"/>
              <a:t>       </a:t>
            </a:r>
            <a:r>
              <a:rPr lang="en-US" sz="2000" dirty="0" err="1" smtClean="0"/>
              <a:t>sizeWrite</a:t>
            </a:r>
            <a:r>
              <a:rPr lang="en-US" sz="2000" dirty="0" smtClean="0"/>
              <a:t> += </a:t>
            </a:r>
            <a:r>
              <a:rPr lang="en-US" sz="2000" dirty="0" err="1" smtClean="0"/>
              <a:t>mas.length</a:t>
            </a:r>
            <a:r>
              <a:rPr lang="en-US" sz="2000" dirty="0" smtClean="0"/>
              <a:t>;</a:t>
            </a:r>
            <a:endParaRPr lang="en-US" sz="2000" i="1" dirty="0" smtClean="0"/>
          </a:p>
          <a:p>
            <a:r>
              <a:rPr lang="ru-RU" sz="2000" i="1" dirty="0" smtClean="0"/>
              <a:t>}</a:t>
            </a:r>
          </a:p>
          <a:p>
            <a:r>
              <a:rPr lang="en-US" sz="2000" dirty="0" err="1" smtClean="0"/>
              <a:t>System.</a:t>
            </a:r>
            <a:r>
              <a:rPr lang="en-US" sz="2000" i="1" dirty="0" err="1" smtClean="0"/>
              <a:t>out.println</a:t>
            </a:r>
            <a:r>
              <a:rPr lang="en-US" sz="2000" i="1" dirty="0" smtClean="0"/>
              <a:t>("</a:t>
            </a:r>
            <a:r>
              <a:rPr lang="ru-RU" sz="2000" i="1" dirty="0" smtClean="0"/>
              <a:t>Записано " + </a:t>
            </a:r>
            <a:r>
              <a:rPr lang="en-US" sz="2000" i="1" dirty="0" err="1" smtClean="0"/>
              <a:t>sizeWrite</a:t>
            </a:r>
            <a:r>
              <a:rPr lang="en-US" sz="2000" i="1" dirty="0" smtClean="0"/>
              <a:t> + " </a:t>
            </a:r>
            <a:r>
              <a:rPr lang="ru-RU" sz="2000" i="1" dirty="0" smtClean="0"/>
              <a:t>байт");</a:t>
            </a:r>
          </a:p>
          <a:p>
            <a:r>
              <a:rPr lang="en-US" sz="2000" b="1" i="1" dirty="0" err="1" smtClean="0"/>
              <a:t>fos.close</a:t>
            </a:r>
            <a:r>
              <a:rPr lang="en-US" sz="2000" b="1" i="1" dirty="0" smtClean="0"/>
              <a:t>();</a:t>
            </a:r>
            <a:r>
              <a:rPr lang="ru-RU" sz="2000" b="1" i="1" dirty="0" smtClean="0"/>
              <a:t>  </a:t>
            </a:r>
            <a:r>
              <a:rPr lang="ru-RU" sz="2000" i="1" dirty="0" smtClean="0">
                <a:solidFill>
                  <a:srgbClr val="00B050"/>
                </a:solidFill>
              </a:rPr>
              <a:t>/* Записано 42 байт */</a:t>
            </a:r>
            <a:endParaRPr lang="ru-RU" sz="20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26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2928</TotalTime>
  <Words>2249</Words>
  <Application>Microsoft Office PowerPoint</Application>
  <PresentationFormat>Экран (4:3)</PresentationFormat>
  <Paragraphs>554</Paragraphs>
  <Slides>46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47" baseType="lpstr">
      <vt:lpstr>Тема Office</vt:lpstr>
      <vt:lpstr>Крос-платформенне програмування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Клас Class</vt:lpstr>
      <vt:lpstr>методи класу Object</vt:lpstr>
      <vt:lpstr>Клонування об'єктів</vt:lpstr>
      <vt:lpstr>Просте клонування об'єктів, ряд угод</vt:lpstr>
      <vt:lpstr>Особливості клонування</vt:lpstr>
      <vt:lpstr>Глибоке клонування об'єктів</vt:lpstr>
      <vt:lpstr>Рівність об'єктів</vt:lpstr>
      <vt:lpstr>Презентация PowerPoint</vt:lpstr>
      <vt:lpstr>Хеш-код об'єкта</vt:lpstr>
      <vt:lpstr>Класи-обгортки примітивних типів</vt:lpstr>
      <vt:lpstr>Класи-обгортки примітивних типів</vt:lpstr>
      <vt:lpstr>Завдання класів-обгорток примітивних типів</vt:lpstr>
      <vt:lpstr>Наповнення класів-обгорток</vt:lpstr>
      <vt:lpstr>Класи-обгортки примітивних типів</vt:lpstr>
      <vt:lpstr>Клас Math</vt:lpstr>
      <vt:lpstr>Наповнення класу Math</vt:lpstr>
      <vt:lpstr>Зберігання рядків</vt:lpstr>
      <vt:lpstr>Робота з рядками. Клас String</vt:lpstr>
      <vt:lpstr>Наповнення класу String</vt:lpstr>
      <vt:lpstr>Робота з рядками. Клас StringBuffer</vt:lpstr>
      <vt:lpstr>Наповнення класу StringBuffer</vt:lpstr>
      <vt:lpstr>Конкатенация строк</vt:lpstr>
      <vt:lpstr>Системні класи</vt:lpstr>
      <vt:lpstr>Пакет java.util</vt:lpstr>
      <vt:lpstr>Класи роботи з часом</vt:lpstr>
      <vt:lpstr>Методи класу Calendar</vt:lpstr>
      <vt:lpstr>Методи класу Calendar</vt:lpstr>
      <vt:lpstr>Класи для роботи з локалізацією</vt:lpstr>
      <vt:lpstr>java.util.Random</vt:lpstr>
      <vt:lpstr>Регулярні вирази</vt:lpstr>
      <vt:lpstr>Пакет java.util.regex</vt:lpstr>
      <vt:lpstr>Дякую за увагу!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Пользователь Windows</cp:lastModifiedBy>
  <cp:revision>227</cp:revision>
  <dcterms:created xsi:type="dcterms:W3CDTF">2018-02-05T20:48:26Z</dcterms:created>
  <dcterms:modified xsi:type="dcterms:W3CDTF">2021-03-04T09:33:01Z</dcterms:modified>
</cp:coreProperties>
</file>