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6" r:id="rId38"/>
    <p:sldId id="327" r:id="rId39"/>
    <p:sldId id="328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257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97152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</a:t>
            </a:r>
            <a:r>
              <a:rPr lang="uk-UA" sz="3200" dirty="0"/>
              <a:t>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8811" y="14988"/>
            <a:ext cx="8229600" cy="490066"/>
          </a:xfrm>
        </p:spPr>
        <p:txBody>
          <a:bodyPr>
            <a:normAutofit fontScale="90000"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тан потоку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50250" y="569855"/>
            <a:ext cx="8229600" cy="1398191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ru-RU" altLang="ru-RU" sz="2600" dirty="0" smtClean="0"/>
              <a:t>Стан потоку </a:t>
            </a:r>
            <a:r>
              <a:rPr lang="ru-RU" altLang="ru-RU" sz="2600" dirty="0" err="1" smtClean="0"/>
              <a:t>повертається</a:t>
            </a:r>
            <a:endParaRPr lang="ru-RU" altLang="ru-RU" sz="2600" dirty="0" smtClean="0"/>
          </a:p>
          <a:p>
            <a:pPr marL="0" indent="0" algn="l" rtl="0">
              <a:buNone/>
            </a:pPr>
            <a:r>
              <a:rPr lang="ru-RU" altLang="ru-RU" sz="2600" dirty="0" smtClean="0"/>
              <a:t> методами </a:t>
            </a:r>
          </a:p>
          <a:p>
            <a:pPr lvl="1" algn="l" rtl="0"/>
            <a:r>
              <a:rPr lang="en-US" altLang="ru-RU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ru-RU" sz="2200" dirty="0" smtClean="0"/>
              <a:t> </a:t>
            </a:r>
            <a:r>
              <a:rPr lang="en-US" altLang="ru-RU" sz="2200" dirty="0" err="1" smtClean="0">
                <a:solidFill>
                  <a:srgbClr val="0000CC"/>
                </a:solidFill>
              </a:rPr>
              <a:t>getState</a:t>
            </a:r>
            <a:r>
              <a:rPr lang="en-US" altLang="ru-RU" sz="2200" dirty="0" smtClean="0">
                <a:solidFill>
                  <a:srgbClr val="0000CC"/>
                </a:solidFill>
              </a:rPr>
              <a:t> ()</a:t>
            </a:r>
            <a:endParaRPr lang="ru-RU" altLang="ru-RU" sz="2200" dirty="0" smtClean="0"/>
          </a:p>
          <a:p>
            <a:pPr lvl="1" algn="l" rtl="0"/>
            <a:r>
              <a:rPr lang="en-US" altLang="ru-RU" sz="2200" dirty="0" err="1" smtClean="0">
                <a:solidFill>
                  <a:srgbClr val="0000CC"/>
                </a:solidFill>
              </a:rPr>
              <a:t>boolean</a:t>
            </a:r>
            <a:r>
              <a:rPr lang="en-US" altLang="ru-RU" sz="2200" dirty="0" smtClean="0">
                <a:solidFill>
                  <a:srgbClr val="0000CC"/>
                </a:solidFill>
              </a:rPr>
              <a:t> </a:t>
            </a:r>
            <a:r>
              <a:rPr lang="en-US" altLang="ru-RU" sz="2200" dirty="0" err="1" smtClean="0">
                <a:solidFill>
                  <a:srgbClr val="0000CC"/>
                </a:solidFill>
              </a:rPr>
              <a:t>isAlive</a:t>
            </a:r>
            <a:r>
              <a:rPr lang="en-US" altLang="ru-RU" sz="2200" dirty="0" smtClean="0">
                <a:solidFill>
                  <a:srgbClr val="0000CC"/>
                </a:solidFill>
              </a:rPr>
              <a:t> ()</a:t>
            </a:r>
          </a:p>
          <a:p>
            <a:pPr algn="l" rtl="0"/>
            <a:endParaRPr lang="ru-RU" altLang="ru-RU" dirty="0" smtClean="0"/>
          </a:p>
        </p:txBody>
      </p:sp>
      <p:pic>
        <p:nvPicPr>
          <p:cNvPr id="6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2656"/>
            <a:ext cx="4320480" cy="18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58824" y="2314656"/>
            <a:ext cx="88776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перебувати</a:t>
            </a:r>
            <a:r>
              <a:rPr lang="ru-RU" dirty="0" smtClean="0"/>
              <a:t> в одному з </a:t>
            </a:r>
            <a:r>
              <a:rPr lang="ru-RU" dirty="0" err="1" smtClean="0"/>
              <a:t>п'яти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:</a:t>
            </a:r>
          </a:p>
          <a:p>
            <a:pPr>
              <a:defRPr/>
            </a:pPr>
            <a:r>
              <a:rPr lang="ru-RU" b="1" dirty="0" err="1" smtClean="0"/>
              <a:t>новий</a:t>
            </a:r>
            <a:r>
              <a:rPr lang="ru-RU" dirty="0" smtClean="0"/>
              <a:t> (</a:t>
            </a:r>
            <a:r>
              <a:rPr lang="ru-RU" dirty="0" err="1" smtClean="0">
                <a:solidFill>
                  <a:srgbClr val="0000CC"/>
                </a:solidFill>
              </a:rPr>
              <a:t>new</a:t>
            </a:r>
            <a:r>
              <a:rPr lang="ru-RU" dirty="0" smtClean="0"/>
              <a:t>).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екземпляра</a:t>
            </a:r>
            <a:r>
              <a:rPr lang="ru-RU" dirty="0" smtClean="0"/>
              <a:t> потоку,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знаходиться</a:t>
            </a:r>
            <a:r>
              <a:rPr lang="ru-RU" dirty="0" smtClean="0"/>
              <a:t> в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ru-RU" dirty="0" err="1" smtClean="0"/>
              <a:t>Новий</a:t>
            </a:r>
            <a:r>
              <a:rPr lang="ru-RU" dirty="0" smtClean="0"/>
              <a:t> до тих </a:t>
            </a:r>
            <a:r>
              <a:rPr lang="ru-RU" dirty="0" err="1" smtClean="0"/>
              <a:t>пір</a:t>
            </a:r>
            <a:r>
              <a:rPr lang="ru-RU" dirty="0" smtClean="0"/>
              <a:t>, </a:t>
            </a:r>
            <a:r>
              <a:rPr lang="ru-RU" dirty="0" err="1" smtClean="0"/>
              <a:t>поки</a:t>
            </a:r>
            <a:r>
              <a:rPr lang="ru-RU" dirty="0" smtClean="0"/>
              <a:t> не </a:t>
            </a:r>
            <a:r>
              <a:rPr lang="ru-RU" dirty="0" err="1" smtClean="0"/>
              <a:t>викликаний</a:t>
            </a:r>
            <a:r>
              <a:rPr lang="ru-RU" dirty="0" smtClean="0"/>
              <a:t> метод </a:t>
            </a:r>
            <a:r>
              <a:rPr lang="ru-RU" dirty="0" err="1" smtClean="0">
                <a:solidFill>
                  <a:srgbClr val="0000CC"/>
                </a:solidFill>
              </a:rPr>
              <a:t>start</a:t>
            </a:r>
            <a:r>
              <a:rPr lang="ru-RU" dirty="0" smtClean="0">
                <a:solidFill>
                  <a:srgbClr val="0000CC"/>
                </a:solidFill>
              </a:rPr>
              <a:t>()</a:t>
            </a:r>
            <a:r>
              <a:rPr lang="ru-RU" dirty="0" smtClean="0"/>
              <a:t>. У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 не </a:t>
            </a:r>
            <a:r>
              <a:rPr lang="ru-RU" dirty="0" err="1" smtClean="0"/>
              <a:t>вважається</a:t>
            </a:r>
            <a:r>
              <a:rPr lang="ru-RU" dirty="0" smtClean="0"/>
              <a:t> живим.</a:t>
            </a:r>
          </a:p>
          <a:p>
            <a:pPr>
              <a:defRPr/>
            </a:pPr>
            <a:r>
              <a:rPr lang="ru-RU" b="1" dirty="0" err="1" smtClean="0"/>
              <a:t>працездатний</a:t>
            </a:r>
            <a:r>
              <a:rPr lang="ru-RU" dirty="0" smtClean="0"/>
              <a:t> (</a:t>
            </a:r>
            <a:r>
              <a:rPr lang="ru-RU" dirty="0" err="1" smtClean="0">
                <a:solidFill>
                  <a:srgbClr val="0000CC"/>
                </a:solidFill>
              </a:rPr>
              <a:t>runnable</a:t>
            </a:r>
            <a:r>
              <a:rPr lang="ru-RU" dirty="0" smtClean="0"/>
              <a:t>). </a:t>
            </a:r>
            <a:r>
              <a:rPr lang="ru-RU" dirty="0" err="1" smtClean="0"/>
              <a:t>Потік</a:t>
            </a:r>
            <a:r>
              <a:rPr lang="ru-RU" dirty="0" smtClean="0"/>
              <a:t> переходить в стан </a:t>
            </a:r>
            <a:r>
              <a:rPr lang="ru-RU" dirty="0" err="1" smtClean="0"/>
              <a:t>Працездатний</a:t>
            </a:r>
            <a:r>
              <a:rPr lang="ru-RU" dirty="0" smtClean="0"/>
              <a:t>, коли </a:t>
            </a:r>
            <a:r>
              <a:rPr lang="ru-RU" dirty="0" err="1" smtClean="0"/>
              <a:t>викликається</a:t>
            </a:r>
            <a:r>
              <a:rPr lang="ru-RU" dirty="0" smtClean="0"/>
              <a:t> метод </a:t>
            </a:r>
            <a:r>
              <a:rPr lang="ru-RU" dirty="0" err="1">
                <a:solidFill>
                  <a:srgbClr val="0000CC"/>
                </a:solidFill>
              </a:rPr>
              <a:t>start</a:t>
            </a:r>
            <a:r>
              <a:rPr lang="ru-RU" dirty="0">
                <a:solidFill>
                  <a:srgbClr val="0000CC"/>
                </a:solidFill>
              </a:rPr>
              <a:t>()</a:t>
            </a:r>
            <a:r>
              <a:rPr lang="ru-RU" dirty="0"/>
              <a:t>. </a:t>
            </a:r>
            <a:r>
              <a:rPr lang="ru-RU" dirty="0" smtClean="0"/>
              <a:t>Поток </a:t>
            </a:r>
            <a:r>
              <a:rPr lang="ru-RU" dirty="0" err="1" smtClean="0"/>
              <a:t>може</a:t>
            </a:r>
            <a:r>
              <a:rPr lang="ru-RU" dirty="0" smtClean="0"/>
              <a:t> перейти в </a:t>
            </a:r>
            <a:r>
              <a:rPr lang="ru-RU" dirty="0" err="1" smtClean="0"/>
              <a:t>цей</a:t>
            </a:r>
            <a:r>
              <a:rPr lang="ru-RU" dirty="0" smtClean="0"/>
              <a:t> стан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стану </a:t>
            </a:r>
            <a:r>
              <a:rPr lang="ru-RU" dirty="0" err="1" smtClean="0"/>
              <a:t>Працюючий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стану </a:t>
            </a:r>
            <a:r>
              <a:rPr lang="ru-RU" dirty="0" err="1" smtClean="0"/>
              <a:t>Блокований</a:t>
            </a:r>
            <a:r>
              <a:rPr lang="ru-RU" dirty="0" smtClean="0"/>
              <a:t>.</a:t>
            </a:r>
          </a:p>
          <a:p>
            <a:pPr>
              <a:defRPr/>
            </a:pPr>
            <a:r>
              <a:rPr lang="ru-RU" b="1" dirty="0" err="1" smtClean="0"/>
              <a:t>працюючий</a:t>
            </a:r>
            <a:r>
              <a:rPr lang="ru-RU" dirty="0" smtClean="0"/>
              <a:t> (</a:t>
            </a:r>
            <a:r>
              <a:rPr lang="ru-RU" dirty="0" err="1" smtClean="0">
                <a:solidFill>
                  <a:srgbClr val="0000CC"/>
                </a:solidFill>
              </a:rPr>
              <a:t>running</a:t>
            </a:r>
            <a:r>
              <a:rPr lang="ru-RU" dirty="0" smtClean="0"/>
              <a:t>). </a:t>
            </a:r>
            <a:r>
              <a:rPr lang="ru-RU" dirty="0" err="1" smtClean="0"/>
              <a:t>Потік</a:t>
            </a:r>
            <a:r>
              <a:rPr lang="ru-RU" dirty="0" smtClean="0"/>
              <a:t> переходить </a:t>
            </a:r>
            <a:r>
              <a:rPr lang="ru-RU" dirty="0" err="1" smtClean="0"/>
              <a:t>зі</a:t>
            </a:r>
            <a:r>
              <a:rPr lang="ru-RU" dirty="0" smtClean="0"/>
              <a:t> стану </a:t>
            </a:r>
            <a:r>
              <a:rPr lang="ru-RU" dirty="0" err="1" smtClean="0"/>
              <a:t>Працездатний</a:t>
            </a:r>
            <a:r>
              <a:rPr lang="ru-RU" dirty="0" smtClean="0"/>
              <a:t> в стан </a:t>
            </a:r>
            <a:r>
              <a:rPr lang="ru-RU" dirty="0" err="1" smtClean="0"/>
              <a:t>Працюючий</a:t>
            </a:r>
            <a:r>
              <a:rPr lang="ru-RU" dirty="0" smtClean="0"/>
              <a:t>, коли </a:t>
            </a:r>
            <a:r>
              <a:rPr lang="ru-RU" dirty="0" err="1" smtClean="0"/>
              <a:t>Планувальник</a:t>
            </a:r>
            <a:r>
              <a:rPr lang="ru-RU" dirty="0" smtClean="0"/>
              <a:t> </a:t>
            </a:r>
            <a:r>
              <a:rPr lang="ru-RU" dirty="0" err="1" smtClean="0"/>
              <a:t>потоків</a:t>
            </a:r>
            <a:r>
              <a:rPr lang="ru-RU" dirty="0" smtClean="0"/>
              <a:t> </a:t>
            </a:r>
            <a:r>
              <a:rPr lang="ru-RU" dirty="0" err="1" smtClean="0"/>
              <a:t>вибирає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з </a:t>
            </a:r>
            <a:r>
              <a:rPr lang="ru-RU" dirty="0" err="1" smtClean="0">
                <a:solidFill>
                  <a:srgbClr val="002060"/>
                </a:solidFill>
              </a:rPr>
              <a:t>runnable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pool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працює</a:t>
            </a:r>
            <a:r>
              <a:rPr lang="ru-RU" dirty="0" smtClean="0"/>
              <a:t> в </a:t>
            </a:r>
            <a:r>
              <a:rPr lang="ru-RU" dirty="0" err="1" smtClean="0"/>
              <a:t>даний</a:t>
            </a:r>
            <a:r>
              <a:rPr lang="ru-RU" dirty="0" smtClean="0"/>
              <a:t> момент.</a:t>
            </a:r>
          </a:p>
          <a:p>
            <a:pPr>
              <a:defRPr/>
            </a:pPr>
            <a:r>
              <a:rPr lang="ru-RU" b="1" dirty="0" err="1" smtClean="0"/>
              <a:t>очікуваний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>
                <a:solidFill>
                  <a:srgbClr val="0000CC"/>
                </a:solidFill>
              </a:rPr>
              <a:t>waiting</a:t>
            </a:r>
            <a:r>
              <a:rPr lang="ru-RU" dirty="0" smtClean="0"/>
              <a:t>) /</a:t>
            </a:r>
            <a:r>
              <a:rPr lang="ru-RU" b="1" dirty="0" err="1" smtClean="0"/>
              <a:t>заблокований</a:t>
            </a:r>
            <a:r>
              <a:rPr lang="ru-RU" dirty="0" smtClean="0"/>
              <a:t> (</a:t>
            </a:r>
            <a:r>
              <a:rPr lang="ru-RU" dirty="0" err="1" smtClean="0">
                <a:solidFill>
                  <a:srgbClr val="0000CC"/>
                </a:solidFill>
              </a:rPr>
              <a:t>blocked</a:t>
            </a:r>
            <a:r>
              <a:rPr lang="ru-RU" dirty="0" smtClean="0"/>
              <a:t>) /</a:t>
            </a:r>
            <a:r>
              <a:rPr lang="ru-RU" b="1" dirty="0" err="1" smtClean="0"/>
              <a:t>сплячий</a:t>
            </a:r>
            <a:r>
              <a:rPr lang="ru-RU" dirty="0" smtClean="0"/>
              <a:t> (</a:t>
            </a:r>
            <a:r>
              <a:rPr lang="ru-RU" dirty="0" err="1" smtClean="0">
                <a:solidFill>
                  <a:srgbClr val="0000CC"/>
                </a:solidFill>
              </a:rPr>
              <a:t>sleeping</a:t>
            </a:r>
            <a:r>
              <a:rPr lang="ru-RU" dirty="0" smtClean="0"/>
              <a:t>).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стани</a:t>
            </a:r>
            <a:r>
              <a:rPr lang="ru-RU" dirty="0" smtClean="0"/>
              <a:t> </a:t>
            </a:r>
            <a:r>
              <a:rPr lang="ru-RU" dirty="0" err="1" smtClean="0"/>
              <a:t>характеризують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не </a:t>
            </a:r>
            <a:r>
              <a:rPr lang="ru-RU" dirty="0" err="1" smtClean="0"/>
              <a:t>готовий</a:t>
            </a:r>
            <a:r>
              <a:rPr lang="ru-RU" dirty="0" smtClean="0"/>
              <a:t> до </a:t>
            </a:r>
            <a:r>
              <a:rPr lang="ru-RU" dirty="0" err="1" smtClean="0"/>
              <a:t>роботи</a:t>
            </a:r>
            <a:r>
              <a:rPr lang="ru-RU" dirty="0" smtClean="0"/>
              <a:t>.</a:t>
            </a:r>
          </a:p>
          <a:p>
            <a:pPr>
              <a:defRPr/>
            </a:pPr>
            <a:r>
              <a:rPr lang="ru-RU" b="1" dirty="0" err="1" smtClean="0"/>
              <a:t>мертвий</a:t>
            </a:r>
            <a:r>
              <a:rPr lang="ru-RU" b="1" dirty="0" smtClean="0"/>
              <a:t> (</a:t>
            </a:r>
            <a:r>
              <a:rPr lang="en-US" dirty="0" smtClean="0">
                <a:solidFill>
                  <a:srgbClr val="0000CC"/>
                </a:solidFill>
              </a:rPr>
              <a:t>dead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9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Диаграмма переходов между состояниями поток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916832"/>
            <a:ext cx="7238420" cy="3216449"/>
          </a:xfr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43808" y="0"/>
            <a:ext cx="3393109" cy="1181764"/>
          </a:xfrm>
        </p:spPr>
        <p:txBody>
          <a:bodyPr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тан потоку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Взаємодія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потоків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rtl="0"/>
            <a:r>
              <a:rPr lang="ru-RU" altLang="ru-RU" dirty="0" err="1" smtClean="0"/>
              <a:t>створення</a:t>
            </a:r>
            <a:r>
              <a:rPr lang="ru-RU" altLang="ru-RU" dirty="0" smtClean="0"/>
              <a:t> потоку</a:t>
            </a:r>
          </a:p>
          <a:p>
            <a:pPr algn="l" rtl="0"/>
            <a:r>
              <a:rPr lang="ru-RU" altLang="ru-RU" dirty="0" smtClean="0"/>
              <a:t>запуск потоку</a:t>
            </a:r>
            <a:r>
              <a:rPr lang="en-US" altLang="ru-RU" dirty="0" smtClean="0"/>
              <a:t> (Start)</a:t>
            </a:r>
            <a:endParaRPr lang="ru-RU" altLang="ru-RU" dirty="0" smtClean="0"/>
          </a:p>
          <a:p>
            <a:pPr algn="l" rtl="0"/>
            <a:r>
              <a:rPr lang="ru-RU" altLang="ru-RU" dirty="0" err="1" smtClean="0"/>
              <a:t>очікування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закінчення</a:t>
            </a:r>
            <a:r>
              <a:rPr lang="ru-RU" altLang="ru-RU" dirty="0" smtClean="0"/>
              <a:t> потоку</a:t>
            </a:r>
            <a:r>
              <a:rPr lang="en-US" altLang="ru-RU" dirty="0" smtClean="0"/>
              <a:t> (Join)</a:t>
            </a:r>
            <a:endParaRPr lang="ru-RU" altLang="ru-RU" dirty="0" smtClean="0"/>
          </a:p>
          <a:p>
            <a:pPr algn="l" rtl="0"/>
            <a:r>
              <a:rPr lang="ru-RU" altLang="ru-RU" dirty="0" err="1" smtClean="0"/>
              <a:t>переривання</a:t>
            </a:r>
            <a:r>
              <a:rPr lang="ru-RU" altLang="ru-RU" dirty="0" smtClean="0"/>
              <a:t> потоку</a:t>
            </a:r>
            <a:r>
              <a:rPr lang="en-US" altLang="ru-RU" dirty="0" smtClean="0"/>
              <a:t> (Interrupt)</a:t>
            </a:r>
            <a:endParaRPr lang="ru-RU" altLang="ru-RU" dirty="0" smtClean="0"/>
          </a:p>
          <a:p>
            <a:pPr algn="l" rtl="0"/>
            <a:endParaRPr lang="ru-RU" altLang="ru-RU" dirty="0" smtClean="0"/>
          </a:p>
          <a:p>
            <a:pPr algn="l" rtl="0"/>
            <a:r>
              <a:rPr lang="ru-RU" altLang="ru-RU" dirty="0" err="1" smtClean="0"/>
              <a:t>засинання</a:t>
            </a:r>
            <a:r>
              <a:rPr lang="ru-RU" altLang="ru-RU" dirty="0" smtClean="0"/>
              <a:t> потоку (</a:t>
            </a:r>
            <a:r>
              <a:rPr lang="en-US" altLang="ru-RU" dirty="0" smtClean="0"/>
              <a:t>sleep)</a:t>
            </a:r>
          </a:p>
          <a:p>
            <a:pPr algn="l" rtl="0"/>
            <a:r>
              <a:rPr lang="ru-RU" altLang="ru-RU" dirty="0" err="1" smtClean="0"/>
              <a:t>перемикання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потоків</a:t>
            </a:r>
            <a:r>
              <a:rPr lang="ru-RU" altLang="ru-RU" dirty="0" smtClean="0"/>
              <a:t> </a:t>
            </a:r>
            <a:r>
              <a:rPr lang="en-US" altLang="ru-RU" dirty="0" smtClean="0"/>
              <a:t>(Yield)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01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Відправлення в сон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ru-RU" dirty="0" err="1" smtClean="0">
                <a:solidFill>
                  <a:srgbClr val="0000CC"/>
                </a:solidFill>
              </a:rPr>
              <a:t>Thread.sleep</a:t>
            </a:r>
            <a:r>
              <a:rPr lang="en-US" altLang="ru-RU" dirty="0" smtClean="0">
                <a:solidFill>
                  <a:srgbClr val="0000CC"/>
                </a:solidFill>
              </a:rPr>
              <a:t>(</a:t>
            </a:r>
            <a:r>
              <a:rPr lang="en-US" altLang="ru-RU" dirty="0" err="1" smtClean="0">
                <a:solidFill>
                  <a:srgbClr val="0000CC"/>
                </a:solidFill>
              </a:rPr>
              <a:t>millis</a:t>
            </a:r>
            <a:r>
              <a:rPr lang="en-US" altLang="ru-RU" dirty="0" smtClean="0">
                <a:solidFill>
                  <a:srgbClr val="0000CC"/>
                </a:solidFill>
              </a:rPr>
              <a:t>, </a:t>
            </a:r>
            <a:r>
              <a:rPr lang="en-US" altLang="ru-RU" dirty="0" err="1" smtClean="0">
                <a:solidFill>
                  <a:srgbClr val="0000CC"/>
                </a:solidFill>
              </a:rPr>
              <a:t>nanos</a:t>
            </a:r>
            <a:r>
              <a:rPr lang="en-US" altLang="ru-RU" dirty="0" smtClean="0">
                <a:solidFill>
                  <a:srgbClr val="0000CC"/>
                </a:solidFill>
              </a:rPr>
              <a:t>)</a:t>
            </a:r>
          </a:p>
          <a:p>
            <a:pPr algn="l" rtl="0"/>
            <a:r>
              <a:rPr lang="en-US" altLang="ru-RU" dirty="0" err="1" smtClean="0">
                <a:solidFill>
                  <a:srgbClr val="0000CC"/>
                </a:solidFill>
              </a:rPr>
              <a:t>TimeUnit.SECONDS.sleep</a:t>
            </a:r>
            <a:r>
              <a:rPr lang="en-US" altLang="ru-RU" dirty="0" smtClean="0">
                <a:solidFill>
                  <a:srgbClr val="0000CC"/>
                </a:solidFill>
              </a:rPr>
              <a:t>(Secs)</a:t>
            </a:r>
          </a:p>
          <a:p>
            <a:pPr algn="l" rtl="0"/>
            <a:r>
              <a:rPr lang="ru-RU" altLang="ru-RU" dirty="0" smtClean="0"/>
              <a:t>перерахування </a:t>
            </a:r>
            <a:r>
              <a:rPr lang="en-US" altLang="ru-RU" dirty="0" err="1" smtClean="0">
                <a:solidFill>
                  <a:srgbClr val="0000CC"/>
                </a:solidFill>
              </a:rPr>
              <a:t>TimeUnit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SECONDS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MILLISECONDS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MICROSECONDS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NANOSECONDS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DAYS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HOURS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MINUTES</a:t>
            </a:r>
            <a:endParaRPr lang="en-US" altLang="ru-RU" dirty="0" smtClean="0"/>
          </a:p>
          <a:p>
            <a:pPr algn="l" rtl="0"/>
            <a:r>
              <a:rPr lang="ru-RU" altLang="ru-RU" dirty="0" smtClean="0"/>
              <a:t>Всі методи кидають </a:t>
            </a:r>
            <a:r>
              <a:rPr lang="en-US" altLang="ru-RU" dirty="0" err="1" smtClean="0">
                <a:solidFill>
                  <a:srgbClr val="0000CC"/>
                </a:solidFill>
              </a:rPr>
              <a:t>InterruptedExcepton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algn="l" rtl="0"/>
            <a:endParaRPr lang="en-US" altLang="ru-RU" dirty="0" smtClean="0"/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2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Пріоритети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та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yield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пріоритети:</a:t>
            </a:r>
            <a:br>
              <a:rPr lang="ru-RU" dirty="0" smtClean="0"/>
            </a:br>
            <a:r>
              <a:rPr lang="en-US" dirty="0" err="1">
                <a:solidFill>
                  <a:srgbClr val="0000CC"/>
                </a:solidFill>
              </a:rPr>
              <a:t>Thread.MIN_PRIORITY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smtClean="0">
                <a:solidFill>
                  <a:srgbClr val="0000CC"/>
                </a:solidFill>
              </a:rPr>
              <a:t>1)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Thread.NORM_PRIORITY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5)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Thread.MAX_PRIORITY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(10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ru-RU" dirty="0" smtClean="0">
              <a:solidFill>
                <a:srgbClr val="0000CC"/>
              </a:solidFill>
            </a:endParaRP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solidFill>
                <a:srgbClr val="0000CC"/>
              </a:solidFill>
            </a:endParaRP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>
                <a:solidFill>
                  <a:srgbClr val="0000CC"/>
                </a:solidFill>
              </a:rPr>
              <a:t>FooRunnable</a:t>
            </a:r>
            <a:r>
              <a:rPr lang="en-US" dirty="0">
                <a:solidFill>
                  <a:srgbClr val="0000CC"/>
                </a:solidFill>
              </a:rPr>
              <a:t> r = new </a:t>
            </a:r>
            <a:r>
              <a:rPr lang="en-US" dirty="0" err="1">
                <a:solidFill>
                  <a:srgbClr val="0000CC"/>
                </a:solidFill>
              </a:rPr>
              <a:t>FooRunnable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Thread </a:t>
            </a:r>
            <a:r>
              <a:rPr lang="en-US" dirty="0">
                <a:solidFill>
                  <a:srgbClr val="0000CC"/>
                </a:solidFill>
              </a:rPr>
              <a:t>t = new Thread (r</a:t>
            </a:r>
            <a:r>
              <a:rPr lang="en-US" dirty="0" smtClean="0">
                <a:solidFill>
                  <a:srgbClr val="0000CC"/>
                </a:solidFill>
              </a:rPr>
              <a:t>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t.setPriority</a:t>
            </a:r>
            <a:r>
              <a:rPr lang="en-US" dirty="0" smtClean="0">
                <a:solidFill>
                  <a:srgbClr val="0000CC"/>
                </a:solidFill>
              </a:rPr>
              <a:t>(8);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t.start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endParaRPr lang="ru-RU" dirty="0" smtClean="0">
              <a:solidFill>
                <a:srgbClr val="0000CC"/>
              </a:solidFill>
            </a:endParaRP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>
              <a:solidFill>
                <a:srgbClr val="0000CC"/>
              </a:solidFill>
            </a:endParaRP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метод </a:t>
            </a:r>
            <a:r>
              <a:rPr lang="ru-RU" dirty="0" err="1"/>
              <a:t>yield</a:t>
            </a:r>
            <a:r>
              <a:rPr lang="ru-RU" dirty="0"/>
              <a:t>() Можна використовувати для того щоб </a:t>
            </a:r>
            <a:r>
              <a:rPr lang="ru-RU" dirty="0" smtClean="0"/>
              <a:t>запропонувати планувальником </a:t>
            </a:r>
            <a:r>
              <a:rPr lang="ru-RU" dirty="0"/>
              <a:t>виконати інший потік, який чекає своєї черги.</a:t>
            </a:r>
            <a:endParaRPr lang="ru-RU" dirty="0" smtClean="0"/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9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Блокування іншого потоку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методи </a:t>
            </a:r>
            <a:r>
              <a:rPr lang="en-US" altLang="ru-RU" i="1" dirty="0" smtClean="0"/>
              <a:t>sleep</a:t>
            </a:r>
            <a:r>
              <a:rPr lang="en-US" altLang="ru-RU" dirty="0" smtClean="0"/>
              <a:t> </a:t>
            </a:r>
            <a:r>
              <a:rPr lang="ru-RU" altLang="ru-RU" dirty="0" smtClean="0"/>
              <a:t>та </a:t>
            </a:r>
            <a:r>
              <a:rPr lang="en-US" altLang="ru-RU" i="1" dirty="0" smtClean="0"/>
              <a:t>yield</a:t>
            </a:r>
            <a:r>
              <a:rPr lang="en-US" altLang="ru-RU" dirty="0" smtClean="0"/>
              <a:t> - </a:t>
            </a:r>
            <a:r>
              <a:rPr lang="ru-RU" altLang="ru-RU" b="1" dirty="0" smtClean="0"/>
              <a:t>статичні</a:t>
            </a:r>
            <a:r>
              <a:rPr lang="ru-RU" altLang="ru-RU" dirty="0" smtClean="0"/>
              <a:t>! І діють на поточний потік!</a:t>
            </a:r>
          </a:p>
          <a:p>
            <a:pPr algn="l" rtl="0"/>
            <a:r>
              <a:rPr lang="ru-RU" altLang="ru-RU" dirty="0" smtClean="0"/>
              <a:t>Призупинити роботу іншого потоку не можна.</a:t>
            </a:r>
          </a:p>
        </p:txBody>
      </p:sp>
    </p:spTree>
    <p:extLst>
      <p:ext uri="{BB962C8B-B14F-4D97-AF65-F5344CB8AC3E}">
        <p14:creationId xmlns:p14="http://schemas.microsoft.com/office/powerpoint/2010/main" val="36203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Очікування закінчення потоку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методи класу </a:t>
            </a:r>
            <a:r>
              <a:rPr lang="en-US" dirty="0">
                <a:solidFill>
                  <a:srgbClr val="0000CC"/>
                </a:solidFill>
              </a:rPr>
              <a:t>Thread</a:t>
            </a:r>
            <a:endParaRPr lang="ru-RU" dirty="0">
              <a:solidFill>
                <a:srgbClr val="0000CC"/>
              </a:solidFill>
            </a:endParaRPr>
          </a:p>
          <a:p>
            <a:pPr marL="640080" lvl="1"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join ()</a:t>
            </a:r>
            <a:r>
              <a:rPr lang="en-US" dirty="0"/>
              <a:t> - </a:t>
            </a:r>
            <a:r>
              <a:rPr lang="ru-RU" dirty="0"/>
              <a:t>очікувати до завершення</a:t>
            </a:r>
            <a:endParaRPr lang="en-US" dirty="0"/>
          </a:p>
          <a:p>
            <a:pPr marL="640080" lvl="1"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join (long </a:t>
            </a:r>
            <a:r>
              <a:rPr lang="en-US" dirty="0" err="1">
                <a:solidFill>
                  <a:srgbClr val="0000CC"/>
                </a:solidFill>
              </a:rPr>
              <a:t>millis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- </a:t>
            </a:r>
            <a:r>
              <a:rPr lang="ru-RU" dirty="0"/>
              <a:t>очікувати до завершення або закінчення </a:t>
            </a:r>
            <a:r>
              <a:rPr lang="en-US" dirty="0" err="1"/>
              <a:t>millis</a:t>
            </a:r>
            <a:r>
              <a:rPr lang="ru-RU" dirty="0"/>
              <a:t> мілісекунд</a:t>
            </a:r>
          </a:p>
          <a:p>
            <a:pPr marL="640080" lvl="1"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join (long </a:t>
            </a:r>
            <a:r>
              <a:rPr lang="en-US" dirty="0" err="1">
                <a:solidFill>
                  <a:srgbClr val="0000CC"/>
                </a:solidFill>
              </a:rPr>
              <a:t>millis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en-US" dirty="0">
                <a:solidFill>
                  <a:srgbClr val="0000CC"/>
                </a:solidFill>
              </a:rPr>
              <a:t>long </a:t>
            </a:r>
            <a:r>
              <a:rPr lang="en-US" dirty="0" err="1">
                <a:solidFill>
                  <a:srgbClr val="0000CC"/>
                </a:solidFill>
              </a:rPr>
              <a:t>nanos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- </a:t>
            </a:r>
            <a:r>
              <a:rPr lang="ru-RU" dirty="0"/>
              <a:t>очікувати до завершення або закінчення </a:t>
            </a:r>
            <a:r>
              <a:rPr lang="en-US" dirty="0" err="1">
                <a:solidFill>
                  <a:srgbClr val="0000CC"/>
                </a:solidFill>
              </a:rPr>
              <a:t>millis</a:t>
            </a:r>
            <a:r>
              <a:rPr lang="ru-RU" dirty="0"/>
              <a:t> мілісекунд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en-US" dirty="0" err="1">
                <a:solidFill>
                  <a:srgbClr val="0000CC"/>
                </a:solidFill>
              </a:rPr>
              <a:t>nanos</a:t>
            </a:r>
            <a:r>
              <a:rPr lang="en-US" dirty="0"/>
              <a:t> </a:t>
            </a:r>
            <a:r>
              <a:rPr lang="ru-RU" dirty="0"/>
              <a:t>наносекунд</a:t>
            </a: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Всі методи очікування кидають </a:t>
            </a:r>
            <a:r>
              <a:rPr lang="en-US" dirty="0" err="1">
                <a:solidFill>
                  <a:srgbClr val="0000CC"/>
                </a:solidFill>
              </a:rPr>
              <a:t>InterruptedExcepton</a:t>
            </a:r>
            <a:endParaRPr lang="en-US" dirty="0">
              <a:solidFill>
                <a:srgbClr val="0000CC"/>
              </a:solidFill>
            </a:endParaRP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Thread t = new Thread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t.start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t.join</a:t>
            </a:r>
            <a:r>
              <a:rPr lang="en-US" dirty="0">
                <a:solidFill>
                  <a:srgbClr val="0000CC"/>
                </a:solidFill>
              </a:rPr>
              <a:t>();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Переривання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потоку</a:t>
            </a:r>
          </a:p>
        </p:txBody>
      </p:sp>
      <p:sp>
        <p:nvSpPr>
          <p:cNvPr id="2765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методи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Thread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interrupt ()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встановити</a:t>
            </a:r>
            <a:r>
              <a:rPr lang="ru-RU" altLang="ru-RU" dirty="0" smtClean="0"/>
              <a:t> флаг </a:t>
            </a:r>
            <a:r>
              <a:rPr lang="ru-RU" altLang="ru-RU" dirty="0" err="1" smtClean="0"/>
              <a:t>переривання</a:t>
            </a:r>
            <a:endParaRPr lang="ru-RU" altLang="ru-RU" dirty="0" smtClean="0"/>
          </a:p>
          <a:p>
            <a:pPr lvl="1"/>
            <a:r>
              <a:rPr lang="en-US" altLang="ru-RU" dirty="0" err="1" smtClean="0">
                <a:solidFill>
                  <a:srgbClr val="0000CC"/>
                </a:solidFill>
              </a:rPr>
              <a:t>isInterrupted</a:t>
            </a:r>
            <a:r>
              <a:rPr lang="en-US" altLang="ru-RU" dirty="0" smtClean="0">
                <a:solidFill>
                  <a:srgbClr val="0000CC"/>
                </a:solidFill>
              </a:rPr>
              <a:t> ()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перевірити</a:t>
            </a:r>
            <a:r>
              <a:rPr lang="ru-RU" altLang="ru-RU" dirty="0" smtClean="0"/>
              <a:t> </a:t>
            </a:r>
            <a:r>
              <a:rPr lang="ru-RU" altLang="ru-RU" dirty="0"/>
              <a:t>флаг </a:t>
            </a:r>
            <a:r>
              <a:rPr lang="ru-RU" altLang="ru-RU" dirty="0" err="1"/>
              <a:t>переривання</a:t>
            </a:r>
            <a:endParaRPr lang="ru-RU" altLang="ru-RU" dirty="0" smtClean="0"/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interrupted ()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перевірити</a:t>
            </a:r>
            <a:r>
              <a:rPr lang="ru-RU" altLang="ru-RU" dirty="0" smtClean="0"/>
              <a:t> та </a:t>
            </a:r>
            <a:r>
              <a:rPr lang="ru-RU" altLang="ru-RU" dirty="0" err="1" smtClean="0"/>
              <a:t>скинути</a:t>
            </a:r>
            <a:r>
              <a:rPr lang="ru-RU" altLang="ru-RU" dirty="0" smtClean="0"/>
              <a:t> </a:t>
            </a:r>
            <a:r>
              <a:rPr lang="ru-RU" altLang="ru-RU" dirty="0"/>
              <a:t>флаг </a:t>
            </a:r>
            <a:r>
              <a:rPr lang="ru-RU" altLang="ru-RU" dirty="0" err="1"/>
              <a:t>переривання</a:t>
            </a:r>
            <a:endParaRPr lang="ru-RU" altLang="ru-RU" dirty="0" smtClean="0"/>
          </a:p>
          <a:p>
            <a:pPr algn="l" rtl="0"/>
            <a:r>
              <a:rPr lang="ru-RU" altLang="ru-RU" dirty="0" err="1" smtClean="0"/>
              <a:t>Методи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які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очікують</a:t>
            </a:r>
            <a:r>
              <a:rPr lang="ru-RU" altLang="ru-RU" dirty="0" smtClean="0"/>
              <a:t> в </a:t>
            </a:r>
            <a:r>
              <a:rPr lang="ru-RU" altLang="ru-RU" dirty="0" err="1" smtClean="0"/>
              <a:t>процесі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виконання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повинні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кидати</a:t>
            </a:r>
            <a:r>
              <a:rPr lang="ru-RU" altLang="ru-RU" dirty="0" smtClean="0"/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InterruptedException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6669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Обробка даних в циклі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class Worker implements Runnable {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    public void run() {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        try {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            while (!</a:t>
            </a:r>
            <a:r>
              <a:rPr lang="en-US" sz="2000" dirty="0" err="1" smtClean="0">
                <a:solidFill>
                  <a:srgbClr val="0000CC"/>
                </a:solidFill>
              </a:rPr>
              <a:t>Thread.interrupted</a:t>
            </a:r>
            <a:r>
              <a:rPr lang="en-US" sz="2000" dirty="0" smtClean="0">
                <a:solidFill>
                  <a:srgbClr val="0000CC"/>
                </a:solidFill>
              </a:rPr>
              <a:t>()) {</a:t>
            </a:r>
          </a:p>
          <a:p>
            <a:pPr marL="114300" indent="0"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                // </a:t>
            </a:r>
            <a:r>
              <a:rPr lang="ru-RU" sz="2000" dirty="0" err="1">
                <a:solidFill>
                  <a:srgbClr val="0000CC"/>
                </a:solidFill>
              </a:rPr>
              <a:t>Корисні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дії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ru-RU" sz="2000" dirty="0" smtClean="0">
                <a:solidFill>
                  <a:srgbClr val="0000CC"/>
                </a:solidFill>
              </a:rPr>
              <a:t>            }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ru-RU" sz="2000" dirty="0" smtClean="0">
                <a:solidFill>
                  <a:srgbClr val="0000CC"/>
                </a:solidFill>
              </a:rPr>
              <a:t>        } </a:t>
            </a:r>
            <a:r>
              <a:rPr lang="en-US" sz="2000" dirty="0" smtClean="0">
                <a:solidFill>
                  <a:srgbClr val="0000CC"/>
                </a:solidFill>
              </a:rPr>
              <a:t>catch (</a:t>
            </a:r>
            <a:r>
              <a:rPr lang="en-US" sz="2000" dirty="0" err="1" smtClean="0">
                <a:solidFill>
                  <a:srgbClr val="0000CC"/>
                </a:solidFill>
              </a:rPr>
              <a:t>InterruptedException</a:t>
            </a:r>
            <a:r>
              <a:rPr lang="en-US" sz="2000" dirty="0" smtClean="0">
                <a:solidFill>
                  <a:srgbClr val="0000CC"/>
                </a:solidFill>
              </a:rPr>
              <a:t> e) {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        }</a:t>
            </a:r>
          </a:p>
          <a:p>
            <a:pPr marL="114300" indent="0"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        // </a:t>
            </a:r>
            <a:r>
              <a:rPr lang="ru-RU" sz="2000" dirty="0" err="1" smtClean="0">
                <a:solidFill>
                  <a:srgbClr val="0000CC"/>
                </a:solidFill>
              </a:rPr>
              <a:t>Виконання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потоку перервано</a:t>
            </a:r>
          </a:p>
          <a:p>
            <a:pPr marL="114300" indent="0">
              <a:buNone/>
              <a:defRPr/>
            </a:pPr>
            <a:r>
              <a:rPr lang="ru-RU" sz="2000" dirty="0">
                <a:solidFill>
                  <a:srgbClr val="0000CC"/>
                </a:solidFill>
              </a:rPr>
              <a:t>  </a:t>
            </a:r>
            <a:r>
              <a:rPr lang="ru-RU" sz="2000" dirty="0" smtClean="0">
                <a:solidFill>
                  <a:srgbClr val="0000CC"/>
                </a:solidFill>
              </a:rPr>
              <a:t>      // </a:t>
            </a:r>
            <a:r>
              <a:rPr lang="ru-RU" sz="2000" dirty="0" err="1">
                <a:solidFill>
                  <a:srgbClr val="0000CC"/>
                </a:solidFill>
              </a:rPr>
              <a:t>Потік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закінчує</a:t>
            </a:r>
            <a:r>
              <a:rPr lang="ru-RU" sz="2000" dirty="0">
                <a:solidFill>
                  <a:srgbClr val="0000CC"/>
                </a:solidFill>
              </a:rPr>
              <a:t> роботу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ru-RU" sz="2000" dirty="0" smtClean="0">
                <a:solidFill>
                  <a:srgbClr val="0000CC"/>
                </a:solidFill>
              </a:rPr>
              <a:t>        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ru-RU" sz="2000" dirty="0" smtClean="0">
                <a:solidFill>
                  <a:srgbClr val="0000CC"/>
                </a:solidFill>
              </a:rPr>
              <a:t>    }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ru-RU" sz="2000" dirty="0" smtClean="0">
                <a:solidFill>
                  <a:srgbClr val="0000CC"/>
                </a:solidFill>
              </a:rPr>
              <a:t>}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42938" y="4648200"/>
            <a:ext cx="6553200" cy="457200"/>
          </a:xfrm>
        </p:spPr>
        <p:txBody>
          <a:bodyPr rtlCol="0">
            <a:normAutofit fontScale="92500" lnSpcReduction="20000"/>
          </a:bodyPr>
          <a:lstStyle/>
          <a:p>
            <a:pPr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Частина 2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04838" y="3227388"/>
            <a:ext cx="6629400" cy="12192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/>
              <a:t>Синхронізація коду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Потоки (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threads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 rtlCol="0">
            <a:normAutofit fontScale="92500" lnSpcReduction="20000"/>
          </a:bodyPr>
          <a:lstStyle/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Кожен потік має свій стек викликів</a:t>
            </a: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У потоків спільна пам'ять!</a:t>
            </a: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Java-</a:t>
            </a:r>
            <a:r>
              <a:rPr lang="ru-RU" dirty="0" smtClean="0"/>
              <a:t>потік! = потік в ОС</a:t>
            </a: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У</a:t>
            </a:r>
            <a:r>
              <a:rPr lang="ru-RU" b="1" dirty="0" smtClean="0"/>
              <a:t> </a:t>
            </a:r>
            <a:r>
              <a:rPr lang="ru-RU" b="1" dirty="0"/>
              <a:t>JVM свій планувальник потоків, який не залежить від планувальника операційної системи під якою працює </a:t>
            </a:r>
            <a:r>
              <a:rPr lang="ru-RU" b="1" dirty="0" smtClean="0"/>
              <a:t>JVM</a:t>
            </a:r>
          </a:p>
          <a:p>
            <a:pPr algn="l" rt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є два види потоків: потоки-демони (</a:t>
            </a:r>
            <a:r>
              <a:rPr lang="ru-RU" dirty="0" err="1"/>
              <a:t>daemon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) І призначені для користувача потоки (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 smtClean="0"/>
              <a:t>)</a:t>
            </a:r>
            <a:r>
              <a:rPr lang="ru-RU" b="1" dirty="0" smtClean="0"/>
              <a:t>. </a:t>
            </a:r>
            <a:r>
              <a:rPr lang="ru-RU" dirty="0"/>
              <a:t>JVM завершує виконання </a:t>
            </a:r>
            <a:r>
              <a:rPr lang="ru-RU" dirty="0" smtClean="0"/>
              <a:t>програми </a:t>
            </a:r>
            <a:r>
              <a:rPr lang="ru-RU" dirty="0"/>
              <a:t>коли всі призначені для користувача потоки завершать своє </a:t>
            </a:r>
            <a:r>
              <a:rPr lang="ru-RU" dirty="0" smtClean="0"/>
              <a:t>виконання.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9162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Б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локування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Будь-</a:t>
            </a:r>
            <a:r>
              <a:rPr lang="ru-RU" altLang="ru-RU" dirty="0" err="1" smtClean="0"/>
              <a:t>який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об'єкт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може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слугувати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блокуванням</a:t>
            </a:r>
            <a:endParaRPr lang="ru-RU" altLang="ru-RU" dirty="0" smtClean="0"/>
          </a:p>
          <a:p>
            <a:pPr algn="l" rtl="0"/>
            <a:r>
              <a:rPr lang="ru-RU" altLang="ru-RU" dirty="0" err="1" smtClean="0"/>
              <a:t>Розблокування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відбувається</a:t>
            </a:r>
            <a:r>
              <a:rPr lang="ru-RU" altLang="ru-RU" dirty="0" smtClean="0"/>
              <a:t> автоматично</a:t>
            </a:r>
          </a:p>
          <a:p>
            <a:pPr algn="l" rtl="0"/>
            <a:r>
              <a:rPr lang="ru-RU" altLang="ru-RU" dirty="0" smtClean="0"/>
              <a:t>синтаксис</a:t>
            </a:r>
          </a:p>
          <a:p>
            <a:pPr algn="l" rtl="0">
              <a:buFont typeface="Arial" charset="0"/>
              <a:buNone/>
            </a:pP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synchronized (o) {// </a:t>
            </a:r>
            <a:r>
              <a:rPr lang="ru-RU" altLang="ru-RU" dirty="0" err="1" smtClean="0">
                <a:solidFill>
                  <a:srgbClr val="0000CC"/>
                </a:solidFill>
              </a:rPr>
              <a:t>отримання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ru-RU" altLang="ru-RU" dirty="0" err="1" smtClean="0">
                <a:solidFill>
                  <a:srgbClr val="0000CC"/>
                </a:solidFill>
              </a:rPr>
              <a:t>блокування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sz="2400" dirty="0" smtClean="0">
                <a:solidFill>
                  <a:srgbClr val="0000CC"/>
                </a:solidFill>
              </a:rPr>
              <a:t>...</a:t>
            </a:r>
          </a:p>
          <a:p>
            <a:pPr lvl="1" algn="l" rtl="0">
              <a:buFont typeface="Arial" charset="0"/>
              <a:buNone/>
            </a:pPr>
            <a:r>
              <a:rPr lang="en-US" altLang="ru-RU" sz="2400" dirty="0" smtClean="0">
                <a:solidFill>
                  <a:srgbClr val="0000CC"/>
                </a:solidFill>
              </a:rPr>
              <a:t>}</a:t>
            </a:r>
            <a:r>
              <a:rPr lang="ru-RU" altLang="ru-RU" sz="2400" dirty="0" smtClean="0">
                <a:solidFill>
                  <a:srgbClr val="0000CC"/>
                </a:solidFill>
              </a:rPr>
              <a:t> </a:t>
            </a:r>
            <a:r>
              <a:rPr lang="en-US" altLang="ru-RU" sz="2400" dirty="0" smtClean="0">
                <a:solidFill>
                  <a:srgbClr val="0000CC"/>
                </a:solidFill>
              </a:rPr>
              <a:t>// </a:t>
            </a:r>
            <a:r>
              <a:rPr lang="ru-RU" altLang="ru-RU" sz="2400" dirty="0" err="1" smtClean="0">
                <a:solidFill>
                  <a:srgbClr val="0000CC"/>
                </a:solidFill>
              </a:rPr>
              <a:t>розблокування</a:t>
            </a:r>
            <a:endParaRPr lang="ru-RU" altLang="ru-RU" sz="2400" dirty="0" smtClean="0">
              <a:solidFill>
                <a:srgbClr val="0000CC"/>
              </a:solidFill>
            </a:endParaRP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6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примірника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екземпляру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Метод </a:t>
            </a:r>
            <a:r>
              <a:rPr lang="ru-RU" altLang="ru-RU" dirty="0" err="1" smtClean="0"/>
              <a:t>примірника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може</a:t>
            </a:r>
            <a:r>
              <a:rPr lang="ru-RU" altLang="ru-RU" dirty="0" smtClean="0"/>
              <a:t> бути </a:t>
            </a:r>
            <a:r>
              <a:rPr lang="ru-RU" altLang="ru-RU" dirty="0" err="1" smtClean="0"/>
              <a:t>оголошений</a:t>
            </a:r>
            <a:r>
              <a:rPr lang="ru-RU" altLang="ru-RU" dirty="0" smtClean="0"/>
              <a:t> як </a:t>
            </a:r>
            <a:r>
              <a:rPr lang="ru-RU" altLang="ru-RU" dirty="0" err="1" smtClean="0"/>
              <a:t>синхроніз</a:t>
            </a:r>
            <a:r>
              <a:rPr lang="uk-UA" altLang="ru-RU" dirty="0" err="1" smtClean="0"/>
              <a:t>ований</a:t>
            </a:r>
            <a:endParaRPr lang="en-US" altLang="ru-RU" dirty="0" smtClean="0"/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public synchronized </a:t>
            </a:r>
            <a:r>
              <a:rPr lang="en-US" altLang="ru-RU" dirty="0" err="1" smtClean="0">
                <a:solidFill>
                  <a:srgbClr val="0000CC"/>
                </a:solidFill>
              </a:rPr>
              <a:t>int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getValue</a:t>
            </a:r>
            <a:r>
              <a:rPr lang="en-US" altLang="ru-RU" dirty="0" smtClean="0">
                <a:solidFill>
                  <a:srgbClr val="0000CC"/>
                </a:solidFill>
              </a:rPr>
              <a:t> () {...}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algn="l" rtl="0"/>
            <a:endParaRPr lang="ru-RU" altLang="ru-RU" dirty="0" smtClean="0"/>
          </a:p>
          <a:p>
            <a:pPr algn="l" rtl="0"/>
            <a:r>
              <a:rPr lang="ru-RU" altLang="ru-RU" dirty="0" err="1" smtClean="0"/>
              <a:t>Еквівалентно</a:t>
            </a:r>
            <a:r>
              <a:rPr lang="ru-RU" altLang="ru-RU" dirty="0" smtClean="0"/>
              <a:t> (</a:t>
            </a:r>
            <a:r>
              <a:rPr lang="ru-RU" altLang="ru-RU" dirty="0" err="1" smtClean="0"/>
              <a:t>майже</a:t>
            </a:r>
            <a:r>
              <a:rPr lang="ru-RU" altLang="ru-RU" dirty="0" smtClean="0"/>
              <a:t>)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public </a:t>
            </a:r>
            <a:r>
              <a:rPr lang="en-US" altLang="ru-RU" dirty="0" err="1" smtClean="0">
                <a:solidFill>
                  <a:srgbClr val="0000CC"/>
                </a:solidFill>
              </a:rPr>
              <a:t>int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getValue</a:t>
            </a:r>
            <a:r>
              <a:rPr lang="en-US" altLang="ru-RU" dirty="0" smtClean="0">
                <a:solidFill>
                  <a:srgbClr val="0000CC"/>
                </a:solidFill>
              </a:rPr>
              <a:t> () {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synchronized</a:t>
            </a:r>
            <a:r>
              <a:rPr lang="ru-RU" altLang="ru-RU" dirty="0" smtClean="0">
                <a:solidFill>
                  <a:srgbClr val="0000CC"/>
                </a:solidFill>
              </a:rPr>
              <a:t> (</a:t>
            </a:r>
            <a:r>
              <a:rPr lang="en-US" altLang="ru-RU" dirty="0" smtClean="0">
                <a:solidFill>
                  <a:srgbClr val="0000CC"/>
                </a:solidFill>
              </a:rPr>
              <a:t>this) {...}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632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класу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7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Метод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може</a:t>
            </a:r>
            <a:r>
              <a:rPr lang="ru-RU" altLang="ru-RU" dirty="0" smtClean="0"/>
              <a:t> бути </a:t>
            </a:r>
            <a:r>
              <a:rPr lang="ru-RU" altLang="ru-RU" dirty="0" err="1" smtClean="0"/>
              <a:t>оголошений</a:t>
            </a:r>
            <a:r>
              <a:rPr lang="ru-RU" altLang="ru-RU" dirty="0" smtClean="0"/>
              <a:t> як </a:t>
            </a:r>
            <a:r>
              <a:rPr lang="ru-RU" altLang="ru-RU" dirty="0" err="1" smtClean="0"/>
              <a:t>синхроніз</a:t>
            </a:r>
            <a:r>
              <a:rPr lang="uk-UA" altLang="ru-RU" dirty="0" err="1" smtClean="0"/>
              <a:t>ований</a:t>
            </a:r>
            <a:endParaRPr lang="en-US" altLang="ru-RU" dirty="0" smtClean="0"/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Class Example {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public static synchronized </a:t>
            </a:r>
            <a:r>
              <a:rPr lang="en-US" altLang="ru-RU" dirty="0" err="1" smtClean="0">
                <a:solidFill>
                  <a:srgbClr val="0000CC"/>
                </a:solidFill>
              </a:rPr>
              <a:t>int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getValue</a:t>
            </a:r>
            <a:r>
              <a:rPr lang="en-US" altLang="ru-RU" dirty="0" smtClean="0">
                <a:solidFill>
                  <a:srgbClr val="0000CC"/>
                </a:solidFill>
              </a:rPr>
              <a:t> () {...}</a:t>
            </a:r>
            <a:endParaRPr lang="ru-RU" altLang="ru-RU" dirty="0" smtClean="0"/>
          </a:p>
          <a:p>
            <a:pPr algn="l" rtl="0"/>
            <a:r>
              <a:rPr lang="ru-RU" altLang="ru-RU" dirty="0" err="1" smtClean="0"/>
              <a:t>еквівалентно</a:t>
            </a:r>
            <a:endParaRPr lang="ru-RU" altLang="ru-RU" dirty="0" smtClean="0"/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public </a:t>
            </a:r>
            <a:r>
              <a:rPr lang="en-US" altLang="ru-RU" dirty="0" err="1" smtClean="0">
                <a:solidFill>
                  <a:srgbClr val="0000CC"/>
                </a:solidFill>
              </a:rPr>
              <a:t>int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getValue</a:t>
            </a:r>
            <a:r>
              <a:rPr lang="en-US" altLang="ru-RU" dirty="0" smtClean="0">
                <a:solidFill>
                  <a:srgbClr val="0000CC"/>
                </a:solidFill>
              </a:rPr>
              <a:t> () {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synchronized</a:t>
            </a:r>
            <a:r>
              <a:rPr lang="ru-RU" altLang="ru-RU" dirty="0" smtClean="0">
                <a:solidFill>
                  <a:srgbClr val="0000CC"/>
                </a:solidFill>
              </a:rPr>
              <a:t> (</a:t>
            </a:r>
            <a:r>
              <a:rPr lang="en-US" altLang="ru-RU" dirty="0" err="1" smtClean="0">
                <a:solidFill>
                  <a:srgbClr val="0000CC"/>
                </a:solidFill>
              </a:rPr>
              <a:t>Example.class</a:t>
            </a:r>
            <a:r>
              <a:rPr lang="en-US" altLang="ru-RU" dirty="0" smtClean="0">
                <a:solidFill>
                  <a:srgbClr val="0000CC"/>
                </a:solidFill>
              </a:rPr>
              <a:t>) {...}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67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Утримання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блокувань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при виклику </a:t>
            </a:r>
            <a:r>
              <a:rPr lang="en-US" altLang="ru-RU" smtClean="0"/>
              <a:t>yield, sleep, join</a:t>
            </a:r>
            <a:r>
              <a:rPr lang="ru-RU" altLang="ru-RU" smtClean="0"/>
              <a:t> потік утримує всі свої блокування!</a:t>
            </a:r>
          </a:p>
        </p:txBody>
      </p:sp>
    </p:spTree>
    <p:extLst>
      <p:ext uri="{BB962C8B-B14F-4D97-AF65-F5344CB8AC3E}">
        <p14:creationId xmlns:p14="http://schemas.microsoft.com/office/powerpoint/2010/main" val="14619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Приклад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Виробник-споживач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81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Один </a:t>
            </a:r>
            <a:r>
              <a:rPr lang="ru-RU" altLang="ru-RU" dirty="0" err="1" smtClean="0"/>
              <a:t>потік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виробляє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дані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другий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їх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споживає</a:t>
            </a:r>
            <a:endParaRPr lang="en-US" altLang="ru-RU" dirty="0" smtClean="0"/>
          </a:p>
          <a:p>
            <a:pPr algn="l" rtl="0"/>
            <a:r>
              <a:rPr lang="ru-RU" altLang="ru-RU" dirty="0" err="1" smtClean="0"/>
              <a:t>Кілька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потоків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виробляють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дані</a:t>
            </a:r>
            <a:r>
              <a:rPr lang="ru-RU" altLang="ru-RU" dirty="0" smtClean="0"/>
              <a:t> і </a:t>
            </a:r>
            <a:r>
              <a:rPr lang="ru-RU" altLang="ru-RU" dirty="0" err="1" smtClean="0"/>
              <a:t>кілька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їх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споживають</a:t>
            </a:r>
            <a:endParaRPr lang="ru-RU" altLang="ru-RU" dirty="0" smtClean="0"/>
          </a:p>
          <a:p>
            <a:pPr algn="l" rtl="0"/>
            <a:r>
              <a:rPr lang="ru-RU" altLang="ru-RU" dirty="0" err="1" smtClean="0">
                <a:cs typeface="Arial" charset="0"/>
              </a:rPr>
              <a:t>Дані</a:t>
            </a:r>
            <a:r>
              <a:rPr lang="ru-RU" altLang="ru-RU" dirty="0" smtClean="0">
                <a:cs typeface="Arial" charset="0"/>
              </a:rPr>
              <a:t> </a:t>
            </a:r>
            <a:r>
              <a:rPr lang="ru-RU" altLang="ru-RU" dirty="0" err="1" smtClean="0">
                <a:cs typeface="Arial" charset="0"/>
              </a:rPr>
              <a:t>можуть</a:t>
            </a:r>
            <a:r>
              <a:rPr lang="ru-RU" altLang="ru-RU" dirty="0" smtClean="0">
                <a:cs typeface="Arial" charset="0"/>
              </a:rPr>
              <a:t> </a:t>
            </a:r>
            <a:r>
              <a:rPr lang="ru-RU" altLang="ru-RU" dirty="0" err="1" smtClean="0">
                <a:cs typeface="Arial" charset="0"/>
              </a:rPr>
              <a:t>зберігатися</a:t>
            </a:r>
            <a:r>
              <a:rPr lang="ru-RU" altLang="ru-RU" dirty="0" smtClean="0">
                <a:cs typeface="Arial" charset="0"/>
              </a:rPr>
              <a:t> в </a:t>
            </a:r>
            <a:r>
              <a:rPr lang="ru-RU" altLang="ru-RU" dirty="0" err="1" smtClean="0">
                <a:cs typeface="Arial" charset="0"/>
              </a:rPr>
              <a:t>черзі</a:t>
            </a:r>
            <a:r>
              <a:rPr lang="en-US" altLang="ru-RU" dirty="0" smtClean="0">
                <a:cs typeface="Arial" charset="0"/>
              </a:rPr>
              <a:t> (</a:t>
            </a:r>
            <a:r>
              <a:rPr lang="ru-RU" altLang="ru-RU" dirty="0" smtClean="0">
                <a:cs typeface="Arial" charset="0"/>
              </a:rPr>
              <a:t>не)</a:t>
            </a:r>
            <a:r>
              <a:rPr lang="ru-RU" altLang="ru-RU" dirty="0" err="1" smtClean="0">
                <a:cs typeface="Arial" charset="0"/>
              </a:rPr>
              <a:t>обмеженого</a:t>
            </a:r>
            <a:r>
              <a:rPr lang="ru-RU" altLang="ru-RU" dirty="0" smtClean="0">
                <a:cs typeface="Arial" charset="0"/>
              </a:rPr>
              <a:t> </a:t>
            </a:r>
            <a:r>
              <a:rPr lang="ru-RU" altLang="ru-RU" dirty="0" err="1" smtClean="0">
                <a:cs typeface="Arial" charset="0"/>
              </a:rPr>
              <a:t>обсягу</a:t>
            </a:r>
            <a:endParaRPr lang="ru-RU" altLang="ru-RU" dirty="0" smtClean="0">
              <a:cs typeface="Arial" charset="0"/>
            </a:endParaRPr>
          </a:p>
          <a:p>
            <a:pPr algn="l" rtl="0"/>
            <a:endParaRPr lang="ru-RU" altLang="ru-RU" dirty="0" smtClean="0"/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57607"/>
              </p:ext>
            </p:extLst>
          </p:nvPr>
        </p:nvGraphicFramePr>
        <p:xfrm>
          <a:off x="1574800" y="4643139"/>
          <a:ext cx="59944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1870130" imgH="610200" progId="Visio.Drawing.11">
                  <p:embed/>
                </p:oleObj>
              </mc:Choice>
              <mc:Fallback>
                <p:oleObj name="Visio" r:id="rId3" imgW="1870130" imgH="610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643139"/>
                        <a:ext cx="599440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3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Інтерфейс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черги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Зберігає один елемент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class Queue {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private Object data;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public void set (Object data) {</a:t>
            </a:r>
            <a:r>
              <a:rPr lang="ru-RU" altLang="ru-RU" smtClean="0">
                <a:solidFill>
                  <a:srgbClr val="0000CC"/>
                </a:solidFill>
              </a:rPr>
              <a:t> ... </a:t>
            </a:r>
            <a:r>
              <a:rPr lang="en-US" altLang="ru-RU" smtClean="0">
                <a:solidFill>
                  <a:srgbClr val="0000CC"/>
                </a:solidFill>
              </a:rPr>
              <a:t>}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public Object get () {...}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  <a:endParaRPr lang="ru-RU" altLang="ru-RU" smtClean="0">
              <a:solidFill>
                <a:srgbClr val="0000CC"/>
              </a:solidFill>
            </a:endParaRPr>
          </a:p>
          <a:p>
            <a:pPr algn="l" rtl="0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134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Виробник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dirty="0"/>
              <a:t>установка </a:t>
            </a:r>
            <a:r>
              <a:rPr lang="ru-RU" altLang="ru-RU" dirty="0" err="1"/>
              <a:t>значення</a:t>
            </a:r>
            <a:endParaRPr lang="ru-RU" altLang="ru-RU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public void set(Object data) {      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while (true) {</a:t>
            </a:r>
            <a:r>
              <a:rPr lang="en-US" altLang="ru-RU" dirty="0">
                <a:solidFill>
                  <a:srgbClr val="0000CC"/>
                </a:solidFill>
              </a:rPr>
              <a:t>// </a:t>
            </a:r>
            <a:r>
              <a:rPr lang="ru-RU" altLang="ru-RU" dirty="0" err="1">
                <a:solidFill>
                  <a:srgbClr val="0000CC"/>
                </a:solidFill>
              </a:rPr>
              <a:t>активне</a:t>
            </a:r>
            <a:r>
              <a:rPr lang="ru-RU" altLang="ru-RU" dirty="0">
                <a:solidFill>
                  <a:srgbClr val="0000CC"/>
                </a:solidFill>
              </a:rPr>
              <a:t> </a:t>
            </a:r>
            <a:r>
              <a:rPr lang="ru-RU" altLang="ru-RU" dirty="0" err="1">
                <a:solidFill>
                  <a:srgbClr val="0000CC"/>
                </a:solidFill>
              </a:rPr>
              <a:t>очікування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synchronized (this)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if (</a:t>
            </a:r>
            <a:r>
              <a:rPr lang="en-US" altLang="ru-RU" dirty="0" err="1" smtClean="0">
                <a:solidFill>
                  <a:srgbClr val="0000CC"/>
                </a:solidFill>
              </a:rPr>
              <a:t>this.data</a:t>
            </a:r>
            <a:r>
              <a:rPr lang="en-US" altLang="ru-RU" dirty="0" smtClean="0">
                <a:solidFill>
                  <a:srgbClr val="0000CC"/>
                </a:solidFill>
              </a:rPr>
              <a:t> == null)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    </a:t>
            </a:r>
            <a:r>
              <a:rPr lang="en-US" altLang="ru-RU" dirty="0" err="1" smtClean="0">
                <a:solidFill>
                  <a:srgbClr val="0000CC"/>
                </a:solidFill>
              </a:rPr>
              <a:t>this.data</a:t>
            </a:r>
            <a:r>
              <a:rPr lang="en-US" altLang="ru-RU" dirty="0" smtClean="0">
                <a:solidFill>
                  <a:srgbClr val="0000CC"/>
                </a:solidFill>
              </a:rPr>
              <a:t> = data;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    break;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}</a:t>
            </a:r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1874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Споживач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dirty="0" err="1"/>
              <a:t>отримання</a:t>
            </a:r>
            <a:r>
              <a:rPr lang="ru-RU" altLang="ru-RU" dirty="0"/>
              <a:t> </a:t>
            </a:r>
            <a:r>
              <a:rPr lang="ru-RU" altLang="ru-RU" dirty="0" err="1"/>
              <a:t>значення</a:t>
            </a:r>
            <a:endParaRPr lang="ru-RU" altLang="ru-RU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public Object get() {      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while (true) {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// </a:t>
            </a:r>
            <a:r>
              <a:rPr lang="ru-RU" altLang="ru-RU" dirty="0" err="1" smtClean="0">
                <a:solidFill>
                  <a:srgbClr val="0000CC"/>
                </a:solidFill>
              </a:rPr>
              <a:t>Активне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ru-RU" altLang="ru-RU" dirty="0" err="1">
                <a:solidFill>
                  <a:srgbClr val="0000CC"/>
                </a:solidFill>
              </a:rPr>
              <a:t>очікування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synchronized (this)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if (data != null)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    Object d = data; 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data = null;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    return d;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}</a:t>
            </a:r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8071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642938" y="4648200"/>
            <a:ext cx="6553200" cy="457200"/>
          </a:xfrm>
        </p:spPr>
        <p:txBody>
          <a:bodyPr rtlCol="0">
            <a:normAutofit fontScale="92500" lnSpcReduction="20000"/>
          </a:bodyPr>
          <a:lstStyle/>
          <a:p>
            <a:pPr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частина 3</a:t>
            </a:r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04838" y="3227388"/>
            <a:ext cx="6629400" cy="12192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/>
              <a:t>Монітори та умови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Взаємодія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потоків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93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У класі Object є три методи</a:t>
            </a:r>
            <a:br>
              <a:rPr lang="ru-RU" altLang="ru-RU" smtClean="0"/>
            </a:br>
            <a:r>
              <a:rPr lang="ru-RU" altLang="ru-RU" smtClean="0">
                <a:solidFill>
                  <a:srgbClr val="0000CC"/>
                </a:solidFill>
              </a:rPr>
              <a:t>wait (),</a:t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ru-RU" altLang="ru-RU" smtClean="0">
                <a:solidFill>
                  <a:srgbClr val="0000CC"/>
                </a:solidFill>
              </a:rPr>
              <a:t>notify (),</a:t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ru-RU" altLang="ru-RU" smtClean="0">
                <a:solidFill>
                  <a:srgbClr val="0000CC"/>
                </a:solidFill>
              </a:rPr>
              <a:t>notifyAll (),</a:t>
            </a: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>які дозволяють потоку повідомляти інформацію про свій стан іншим, зацікавленим в цій інформації, потокам.</a:t>
            </a:r>
          </a:p>
        </p:txBody>
      </p:sp>
    </p:spTree>
    <p:extLst>
      <p:ext uri="{BB962C8B-B14F-4D97-AF65-F5344CB8AC3E}">
        <p14:creationId xmlns:p14="http://schemas.microsoft.com/office/powerpoint/2010/main" val="2574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творення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потоків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rtl="0"/>
            <a:r>
              <a:rPr lang="ru-RU" altLang="ru-RU" dirty="0" smtClean="0"/>
              <a:t>клас </a:t>
            </a:r>
            <a:r>
              <a:rPr lang="en-US" altLang="ru-RU" dirty="0" smtClean="0">
                <a:solidFill>
                  <a:srgbClr val="0000CC"/>
                </a:solidFill>
              </a:rPr>
              <a:t>Thread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/>
              <a:t>- </a:t>
            </a:r>
            <a:r>
              <a:rPr lang="ru-RU" altLang="ru-RU" dirty="0" smtClean="0"/>
              <a:t>потік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dirty="0" smtClean="0"/>
              <a:t>Дозволяє створювати потоки і здійснювати операції з ними</a:t>
            </a:r>
          </a:p>
          <a:p>
            <a:pPr algn="l" rtl="0"/>
            <a:r>
              <a:rPr lang="ru-RU" altLang="ru-RU" dirty="0" smtClean="0"/>
              <a:t>інтерфейс </a:t>
            </a:r>
            <a:r>
              <a:rPr lang="en-US" altLang="ru-RU" dirty="0" smtClean="0">
                <a:solidFill>
                  <a:srgbClr val="0000CC"/>
                </a:solidFill>
              </a:rPr>
              <a:t>Runnable</a:t>
            </a:r>
            <a:r>
              <a:rPr lang="en-US" altLang="ru-RU" dirty="0" smtClean="0"/>
              <a:t> - </a:t>
            </a:r>
            <a:r>
              <a:rPr lang="ru-RU" altLang="ru-RU" dirty="0" smtClean="0"/>
              <a:t>сутність, яка може бути запущена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public void run ();</a:t>
            </a:r>
            <a:endParaRPr lang="ru-RU" altLang="ru-RU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Монітори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6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Будь-який об'єкт може бути монітором</a:t>
            </a:r>
          </a:p>
          <a:p>
            <a:pPr algn="l" rtl="0"/>
            <a:r>
              <a:rPr lang="ru-RU" altLang="ru-RU" smtClean="0"/>
              <a:t>передача подій</a:t>
            </a:r>
          </a:p>
          <a:p>
            <a:pPr lvl="1" algn="l" rtl="0"/>
            <a:r>
              <a:rPr lang="en-US" altLang="ru-RU" smtClean="0">
                <a:solidFill>
                  <a:srgbClr val="0000CC"/>
                </a:solidFill>
              </a:rPr>
              <a:t>wait (time?)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/>
              <a:t>- </a:t>
            </a:r>
            <a:r>
              <a:rPr lang="ru-RU" altLang="ru-RU" smtClean="0"/>
              <a:t>очікування умови</a:t>
            </a:r>
          </a:p>
          <a:p>
            <a:pPr lvl="1" algn="l" rtl="0"/>
            <a:r>
              <a:rPr lang="en-US" altLang="ru-RU" smtClean="0">
                <a:solidFill>
                  <a:srgbClr val="0000CC"/>
                </a:solidFill>
              </a:rPr>
              <a:t>notify ()</a:t>
            </a:r>
            <a:r>
              <a:rPr lang="en-US" altLang="ru-RU" smtClean="0"/>
              <a:t> - </a:t>
            </a:r>
            <a:r>
              <a:rPr lang="ru-RU" altLang="ru-RU" smtClean="0"/>
              <a:t>повідомлення одного з чекають потоків</a:t>
            </a:r>
          </a:p>
          <a:p>
            <a:pPr lvl="1" algn="l" rtl="0"/>
            <a:r>
              <a:rPr lang="en-US" altLang="ru-RU" smtClean="0">
                <a:solidFill>
                  <a:srgbClr val="0000CC"/>
                </a:solidFill>
              </a:rPr>
              <a:t>notifyAll ()</a:t>
            </a:r>
            <a:r>
              <a:rPr lang="en-US" altLang="ru-RU" smtClean="0"/>
              <a:t> - </a:t>
            </a:r>
            <a:r>
              <a:rPr lang="ru-RU" altLang="ru-RU" smtClean="0"/>
              <a:t>повідомлення всіх чекають потоків</a:t>
            </a:r>
            <a:endParaRPr lang="en-US" altLang="ru-RU" smtClean="0"/>
          </a:p>
          <a:p>
            <a:pPr algn="l" rtl="0"/>
            <a:r>
              <a:rPr lang="ru-RU" altLang="ru-RU" smtClean="0"/>
              <a:t>Потрібно володіти блокуванням</a:t>
            </a:r>
          </a:p>
          <a:p>
            <a:pPr lvl="1" algn="l" rtl="0"/>
            <a:r>
              <a:rPr lang="en-US" altLang="ru-RU" smtClean="0">
                <a:solidFill>
                  <a:srgbClr val="0000CC"/>
                </a:solidFill>
              </a:rPr>
              <a:t>IllegalMonitorStateException</a:t>
            </a:r>
            <a:endParaRPr lang="ru-RU" altLang="ru-RU" smtClean="0"/>
          </a:p>
          <a:p>
            <a:pPr algn="l" rtl="0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Монітори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При </a:t>
            </a:r>
            <a:r>
              <a:rPr lang="ru-RU" altLang="ru-RU" dirty="0" err="1" smtClean="0"/>
              <a:t>очікуванні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монітора</a:t>
            </a:r>
            <a:r>
              <a:rPr lang="ru-RU" altLang="ru-RU" dirty="0" smtClean="0"/>
              <a:t> (</a:t>
            </a:r>
            <a:r>
              <a:rPr lang="en-US" altLang="ru-RU" dirty="0" smtClean="0"/>
              <a:t>wait</a:t>
            </a:r>
            <a:r>
              <a:rPr lang="ru-RU" altLang="ru-RU" dirty="0" smtClean="0"/>
              <a:t>) </a:t>
            </a:r>
            <a:r>
              <a:rPr lang="ru-RU" altLang="ru-RU" dirty="0" err="1"/>
              <a:t>б</a:t>
            </a:r>
            <a:r>
              <a:rPr lang="ru-RU" altLang="ru-RU" dirty="0" err="1" smtClean="0"/>
              <a:t>локування</a:t>
            </a:r>
            <a:r>
              <a:rPr lang="ru-RU" altLang="ru-RU" dirty="0" smtClean="0"/>
              <a:t> з </a:t>
            </a:r>
            <a:r>
              <a:rPr lang="ru-RU" altLang="ru-RU" dirty="0" err="1" smtClean="0"/>
              <a:t>нього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знімається</a:t>
            </a:r>
            <a:endParaRPr lang="ru-RU" altLang="ru-RU" dirty="0" smtClean="0"/>
          </a:p>
          <a:p>
            <a:pPr algn="l" rtl="0"/>
            <a:r>
              <a:rPr lang="ru-RU" altLang="ru-RU" dirty="0" smtClean="0"/>
              <a:t>При </a:t>
            </a:r>
            <a:r>
              <a:rPr lang="ru-RU" altLang="ru-RU" dirty="0" err="1" smtClean="0"/>
              <a:t>повідомленні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потік</a:t>
            </a:r>
            <a:r>
              <a:rPr lang="ru-RU" altLang="ru-RU" dirty="0" smtClean="0"/>
              <a:t> не </a:t>
            </a:r>
            <a:r>
              <a:rPr lang="ru-RU" altLang="ru-RU" dirty="0" err="1" smtClean="0"/>
              <a:t>отримує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управління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поки</a:t>
            </a:r>
            <a:r>
              <a:rPr lang="ru-RU" altLang="ru-RU" dirty="0" smtClean="0"/>
              <a:t> не </a:t>
            </a:r>
            <a:r>
              <a:rPr lang="ru-RU" altLang="ru-RU" dirty="0" err="1" smtClean="0"/>
              <a:t>може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отримати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блокування</a:t>
            </a:r>
            <a:r>
              <a:rPr lang="ru-RU" altLang="ru-RU" dirty="0" smtClean="0"/>
              <a:t> назад</a:t>
            </a:r>
          </a:p>
          <a:p>
            <a:pPr algn="l" rtl="0"/>
            <a:r>
              <a:rPr lang="en-US" altLang="ru-RU" dirty="0" smtClean="0"/>
              <a:t>notify(</a:t>
            </a:r>
            <a:r>
              <a:rPr lang="ru-RU" altLang="ru-RU" dirty="0" smtClean="0"/>
              <a:t>) та </a:t>
            </a:r>
            <a:r>
              <a:rPr lang="en-US" altLang="ru-RU" dirty="0" err="1" smtClean="0"/>
              <a:t>notifyAll</a:t>
            </a:r>
            <a:r>
              <a:rPr lang="en-US" altLang="ru-RU" dirty="0" smtClean="0"/>
              <a:t>() </a:t>
            </a:r>
            <a:r>
              <a:rPr lang="ru-RU" altLang="ru-RU" dirty="0" smtClean="0"/>
              <a:t>не </a:t>
            </a:r>
            <a:r>
              <a:rPr lang="ru-RU" altLang="ru-RU" dirty="0" err="1" smtClean="0"/>
              <a:t>знімають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блокування</a:t>
            </a:r>
            <a:r>
              <a:rPr lang="ru-RU" altLang="ru-RU" dirty="0" smtClean="0"/>
              <a:t>!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7613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Виробник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'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011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ru-RU" altLang="ru-RU" dirty="0" smtClean="0"/>
              <a:t>установка </a:t>
            </a:r>
            <a:r>
              <a:rPr lang="ru-RU" altLang="ru-RU" dirty="0" err="1" smtClean="0"/>
              <a:t>значення</a:t>
            </a:r>
            <a:endParaRPr lang="ru-RU" altLang="ru-RU" dirty="0" smtClean="0"/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public synchronized void set (Object data) 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throws </a:t>
            </a:r>
            <a:r>
              <a:rPr lang="en-US" altLang="ru-RU" dirty="0" err="1" smtClean="0">
                <a:solidFill>
                  <a:srgbClr val="0000CC"/>
                </a:solidFill>
              </a:rPr>
              <a:t>InterruptedException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{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if (</a:t>
            </a:r>
            <a:r>
              <a:rPr lang="en-US" altLang="ru-RU" dirty="0" err="1" smtClean="0">
                <a:solidFill>
                  <a:srgbClr val="0000CC"/>
                </a:solidFill>
              </a:rPr>
              <a:t>this.data</a:t>
            </a:r>
            <a:r>
              <a:rPr lang="en-US" altLang="ru-RU" dirty="0" smtClean="0">
                <a:solidFill>
                  <a:srgbClr val="0000CC"/>
                </a:solidFill>
              </a:rPr>
              <a:t>! = null) {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uk-UA" altLang="ru-RU" dirty="0" smtClean="0">
                <a:solidFill>
                  <a:srgbClr val="0000CC"/>
                </a:solidFill>
              </a:rPr>
              <a:t>    </a:t>
            </a:r>
            <a:r>
              <a:rPr lang="en-US" altLang="ru-RU" dirty="0" smtClean="0">
                <a:solidFill>
                  <a:srgbClr val="0000CC"/>
                </a:solidFill>
              </a:rPr>
              <a:t>wait ();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// </a:t>
            </a:r>
            <a:r>
              <a:rPr lang="ru-RU" altLang="ru-RU" dirty="0" err="1" smtClean="0">
                <a:solidFill>
                  <a:srgbClr val="0000CC"/>
                </a:solidFill>
              </a:rPr>
              <a:t>пасивне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ru-RU" altLang="ru-RU" dirty="0" err="1" smtClean="0">
                <a:solidFill>
                  <a:srgbClr val="0000CC"/>
                </a:solidFill>
              </a:rPr>
              <a:t>очікування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}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this.data</a:t>
            </a:r>
            <a:r>
              <a:rPr lang="en-US" altLang="ru-RU" dirty="0" smtClean="0">
                <a:solidFill>
                  <a:srgbClr val="0000CC"/>
                </a:solidFill>
              </a:rPr>
              <a:t> = data;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notify ();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8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Споживач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(1 ')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035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ru-RU" altLang="ru-RU" dirty="0" err="1" smtClean="0"/>
              <a:t>отримання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значення</a:t>
            </a:r>
            <a:endParaRPr lang="ru-RU" altLang="ru-RU" dirty="0" smtClean="0"/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public synchronized Object get () 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throws </a:t>
            </a:r>
            <a:r>
              <a:rPr lang="en-US" altLang="ru-RU" dirty="0" err="1" smtClean="0">
                <a:solidFill>
                  <a:srgbClr val="0000CC"/>
                </a:solidFill>
              </a:rPr>
              <a:t>InterruptedException</a:t>
            </a:r>
            <a:r>
              <a:rPr lang="en-US" altLang="ru-RU" dirty="0" smtClean="0">
                <a:solidFill>
                  <a:srgbClr val="0000CC"/>
                </a:solidFill>
              </a:rPr>
              <a:t> {</a:t>
            </a:r>
          </a:p>
          <a:p>
            <a:pPr lvl="1" algn="l" rtl="0">
              <a:buFont typeface="Arial" charset="0"/>
              <a:buNone/>
            </a:pP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 if (data == null) {</a:t>
            </a:r>
          </a:p>
          <a:p>
            <a:pPr lvl="1" algn="l" rtl="0">
              <a:buFont typeface="Arial" charset="0"/>
              <a:buNone/>
            </a:pPr>
            <a:r>
              <a:rPr lang="uk-UA" altLang="ru-RU" dirty="0" smtClean="0">
                <a:solidFill>
                  <a:srgbClr val="0000CC"/>
                </a:solidFill>
              </a:rPr>
              <a:t>     </a:t>
            </a:r>
            <a:r>
              <a:rPr lang="en-US" altLang="ru-RU" dirty="0" smtClean="0">
                <a:solidFill>
                  <a:srgbClr val="0000CC"/>
                </a:solidFill>
              </a:rPr>
              <a:t> wait ();</a:t>
            </a:r>
            <a:r>
              <a:rPr lang="ru-RU" altLang="ru-RU" dirty="0" smtClean="0">
                <a:solidFill>
                  <a:srgbClr val="0000CC"/>
                </a:solidFill>
              </a:rPr>
              <a:t> // </a:t>
            </a:r>
            <a:r>
              <a:rPr lang="ru-RU" altLang="ru-RU" dirty="0" err="1" smtClean="0">
                <a:solidFill>
                  <a:srgbClr val="0000CC"/>
                </a:solidFill>
              </a:rPr>
              <a:t>Пасивне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ru-RU" altLang="ru-RU" dirty="0" err="1" smtClean="0">
                <a:solidFill>
                  <a:srgbClr val="0000CC"/>
                </a:solidFill>
              </a:rPr>
              <a:t>очікування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} 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Object d = data;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data = null;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notify ();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return d;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Виробник (2)</a:t>
            </a:r>
          </a:p>
        </p:txBody>
      </p:sp>
      <p:sp>
        <p:nvSpPr>
          <p:cNvPr id="45059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ru-RU" altLang="ru-RU" dirty="0" smtClean="0"/>
              <a:t>установка </a:t>
            </a:r>
            <a:r>
              <a:rPr lang="ru-RU" altLang="ru-RU" dirty="0" err="1" smtClean="0"/>
              <a:t>значення</a:t>
            </a:r>
            <a:endParaRPr lang="ru-RU" altLang="ru-RU" dirty="0" smtClean="0"/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public synchronized void set (Object data) </a:t>
            </a:r>
          </a:p>
          <a:p>
            <a:pPr lvl="1" algn="l" rtl="0">
              <a:buFont typeface="Arial" charset="0"/>
              <a:buNone/>
            </a:pP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 throws </a:t>
            </a:r>
            <a:r>
              <a:rPr lang="en-US" altLang="ru-RU" dirty="0" err="1" smtClean="0">
                <a:solidFill>
                  <a:srgbClr val="0000CC"/>
                </a:solidFill>
              </a:rPr>
              <a:t>InterruptedException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{</a:t>
            </a:r>
          </a:p>
          <a:p>
            <a:pPr lvl="1" algn="l" rtl="0">
              <a:buFont typeface="Arial" charset="0"/>
              <a:buNone/>
            </a:pP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 while (</a:t>
            </a:r>
            <a:r>
              <a:rPr lang="en-US" altLang="ru-RU" dirty="0" err="1" smtClean="0">
                <a:solidFill>
                  <a:srgbClr val="0000CC"/>
                </a:solidFill>
              </a:rPr>
              <a:t>this.data</a:t>
            </a:r>
            <a:r>
              <a:rPr lang="en-US" altLang="ru-RU" dirty="0" smtClean="0">
                <a:solidFill>
                  <a:srgbClr val="0000CC"/>
                </a:solidFill>
              </a:rPr>
              <a:t>! = null) {</a:t>
            </a:r>
          </a:p>
          <a:p>
            <a:pPr lvl="1" algn="l" rtl="0">
              <a:buFont typeface="Arial" charset="0"/>
              <a:buNone/>
            </a:pPr>
            <a:r>
              <a:rPr lang="uk-UA" altLang="ru-RU" dirty="0" smtClean="0">
                <a:solidFill>
                  <a:srgbClr val="0000CC"/>
                </a:solidFill>
              </a:rPr>
              <a:t>    </a:t>
            </a:r>
            <a:r>
              <a:rPr lang="en-US" altLang="ru-RU" dirty="0" smtClean="0">
                <a:solidFill>
                  <a:srgbClr val="0000CC"/>
                </a:solidFill>
              </a:rPr>
              <a:t> wait();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// </a:t>
            </a:r>
            <a:r>
              <a:rPr lang="ru-RU" altLang="ru-RU" dirty="0" err="1" smtClean="0">
                <a:solidFill>
                  <a:srgbClr val="0000CC"/>
                </a:solidFill>
              </a:rPr>
              <a:t>пасивне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ru-RU" altLang="ru-RU" dirty="0" err="1" smtClean="0">
                <a:solidFill>
                  <a:srgbClr val="0000CC"/>
                </a:solidFill>
              </a:rPr>
              <a:t>очікування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}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this.data</a:t>
            </a:r>
            <a:r>
              <a:rPr lang="en-US" altLang="ru-RU" dirty="0" smtClean="0">
                <a:solidFill>
                  <a:srgbClr val="0000CC"/>
                </a:solidFill>
              </a:rPr>
              <a:t> = data;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notify();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7431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Споживач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08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ru-RU" altLang="ru-RU" dirty="0" err="1" smtClean="0"/>
              <a:t>отримання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значення</a:t>
            </a:r>
            <a:endParaRPr lang="ru-RU" altLang="ru-RU" dirty="0" smtClean="0"/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public synchronized Object get () 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throws </a:t>
            </a:r>
            <a:r>
              <a:rPr lang="en-US" altLang="ru-RU" dirty="0" err="1" smtClean="0">
                <a:solidFill>
                  <a:srgbClr val="0000CC"/>
                </a:solidFill>
              </a:rPr>
              <a:t>InterruptedException</a:t>
            </a:r>
            <a:r>
              <a:rPr lang="en-US" altLang="ru-RU" dirty="0" smtClean="0">
                <a:solidFill>
                  <a:srgbClr val="0000CC"/>
                </a:solidFill>
              </a:rPr>
              <a:t> {</a:t>
            </a:r>
          </a:p>
          <a:p>
            <a:pPr lvl="1" algn="l" rtl="0">
              <a:buFont typeface="Arial" charset="0"/>
              <a:buNone/>
            </a:pPr>
            <a:r>
              <a:rPr lang="uk-UA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 while (data == null) {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uk-UA" altLang="ru-RU" dirty="0" smtClean="0">
                <a:solidFill>
                  <a:srgbClr val="0000CC"/>
                </a:solidFill>
              </a:rPr>
              <a:t>     </a:t>
            </a:r>
            <a:r>
              <a:rPr lang="en-US" altLang="ru-RU" dirty="0" smtClean="0">
                <a:solidFill>
                  <a:srgbClr val="0000CC"/>
                </a:solidFill>
              </a:rPr>
              <a:t>wait ();</a:t>
            </a:r>
            <a:r>
              <a:rPr lang="ru-RU" altLang="ru-RU" dirty="0" smtClean="0">
                <a:solidFill>
                  <a:srgbClr val="0000CC"/>
                </a:solidFill>
              </a:rPr>
              <a:t> // </a:t>
            </a:r>
            <a:r>
              <a:rPr lang="ru-RU" altLang="ru-RU" dirty="0" err="1" smtClean="0">
                <a:solidFill>
                  <a:srgbClr val="0000CC"/>
                </a:solidFill>
              </a:rPr>
              <a:t>Пасивне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ru-RU" altLang="ru-RU" dirty="0" err="1" smtClean="0">
                <a:solidFill>
                  <a:srgbClr val="0000CC"/>
                </a:solidFill>
              </a:rPr>
              <a:t>очікування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} 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Object d = data;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data = null;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notify ();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return d;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42611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Р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аптові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пробудження</a:t>
            </a:r>
          </a:p>
        </p:txBody>
      </p:sp>
      <p:sp>
        <p:nvSpPr>
          <p:cNvPr id="471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ru-RU" dirty="0" smtClean="0">
                <a:solidFill>
                  <a:srgbClr val="0000CC"/>
                </a:solidFill>
              </a:rPr>
              <a:t>wait()</a:t>
            </a:r>
            <a:r>
              <a:rPr lang="en-US" altLang="ru-RU" dirty="0" smtClean="0"/>
              <a:t> </a:t>
            </a:r>
            <a:r>
              <a:rPr lang="ru-RU" altLang="ru-RU" dirty="0" err="1" smtClean="0"/>
              <a:t>може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завершитися</a:t>
            </a:r>
            <a:r>
              <a:rPr lang="ru-RU" altLang="ru-RU" dirty="0" smtClean="0"/>
              <a:t> без </a:t>
            </a:r>
            <a:r>
              <a:rPr lang="en-US" altLang="ru-RU" dirty="0" smtClean="0">
                <a:solidFill>
                  <a:srgbClr val="0000CC"/>
                </a:solidFill>
              </a:rPr>
              <a:t>notify()</a:t>
            </a:r>
          </a:p>
          <a:p>
            <a:pPr lvl="1" algn="l" rtl="0"/>
            <a:r>
              <a:rPr lang="ru-RU" altLang="ru-RU" dirty="0" err="1" smtClean="0"/>
              <a:t>Перевірити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настання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події</a:t>
            </a:r>
            <a:endParaRPr lang="en-US" altLang="ru-RU" dirty="0" smtClean="0"/>
          </a:p>
          <a:p>
            <a:pPr lvl="1" algn="l" rtl="0"/>
            <a:r>
              <a:rPr lang="ru-RU" altLang="ru-RU" dirty="0" err="1" smtClean="0"/>
              <a:t>Очікувати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завжди</a:t>
            </a:r>
            <a:r>
              <a:rPr lang="ru-RU" altLang="ru-RU" dirty="0" smtClean="0"/>
              <a:t> в </a:t>
            </a:r>
            <a:r>
              <a:rPr lang="ru-RU" altLang="ru-RU" dirty="0" err="1" smtClean="0"/>
              <a:t>циклі</a:t>
            </a:r>
            <a:endParaRPr lang="ru-RU" altLang="ru-RU" dirty="0" smtClean="0"/>
          </a:p>
          <a:p>
            <a:pPr algn="l" rtl="0"/>
            <a:r>
              <a:rPr lang="ru-RU" altLang="ru-RU" dirty="0" err="1" smtClean="0"/>
              <a:t>ідіома</a:t>
            </a:r>
            <a:endParaRPr lang="ru-RU" altLang="ru-RU" dirty="0" smtClean="0"/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while (</a:t>
            </a:r>
            <a:r>
              <a:rPr lang="ru-RU" altLang="ru-RU" i="1" dirty="0" err="1" smtClean="0">
                <a:solidFill>
                  <a:srgbClr val="0000CC"/>
                </a:solidFill>
              </a:rPr>
              <a:t>дочекався</a:t>
            </a:r>
            <a:r>
              <a:rPr lang="en-US" altLang="ru-RU" dirty="0" smtClean="0">
                <a:solidFill>
                  <a:srgbClr val="0000CC"/>
                </a:solidFill>
              </a:rPr>
              <a:t>)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wait ();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462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42938" y="4648200"/>
            <a:ext cx="6553200" cy="457200"/>
          </a:xfrm>
        </p:spPr>
        <p:txBody>
          <a:bodyPr rtlCol="0">
            <a:normAutofit fontScale="92500" lnSpcReduction="20000"/>
          </a:bodyPr>
          <a:lstStyle/>
          <a:p>
            <a:pPr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04838" y="3227388"/>
            <a:ext cx="6629400" cy="12192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dirty="0" smtClean="0"/>
              <a:t>Java Memory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1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Основні властивості</a:t>
            </a:r>
          </a:p>
        </p:txBody>
      </p:sp>
      <p:sp>
        <p:nvSpPr>
          <p:cNvPr id="5222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Атомарність</a:t>
            </a:r>
          </a:p>
          <a:p>
            <a:pPr algn="l" rtl="0"/>
            <a:r>
              <a:rPr lang="ru-RU" altLang="ru-RU" smtClean="0"/>
              <a:t>видимість</a:t>
            </a:r>
          </a:p>
          <a:p>
            <a:pPr algn="l" rtl="0"/>
            <a:r>
              <a:rPr lang="ru-RU" altLang="ru-RU" smtClean="0"/>
              <a:t>впорядкованість</a:t>
            </a:r>
          </a:p>
          <a:p>
            <a:pPr algn="l" rtl="0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178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1624" y="-99392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Атомарність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51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229600" cy="1612776"/>
          </a:xfrm>
        </p:spPr>
        <p:txBody>
          <a:bodyPr>
            <a:normAutofit fontScale="92500"/>
          </a:bodyPr>
          <a:lstStyle/>
          <a:p>
            <a:pPr algn="l" rtl="0"/>
            <a:r>
              <a:rPr lang="ru-RU" altLang="ru-RU" dirty="0" err="1" smtClean="0"/>
              <a:t>Атомарна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операція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виконується</a:t>
            </a:r>
            <a:r>
              <a:rPr lang="ru-RU" altLang="ru-RU" dirty="0" smtClean="0"/>
              <a:t> як </a:t>
            </a:r>
            <a:r>
              <a:rPr lang="ru-RU" altLang="ru-RU" dirty="0" err="1" smtClean="0"/>
              <a:t>єдине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ціле</a:t>
            </a:r>
            <a:endParaRPr lang="ru-RU" altLang="ru-RU" dirty="0" smtClean="0"/>
          </a:p>
          <a:p>
            <a:pPr algn="l" rtl="0"/>
            <a:r>
              <a:rPr lang="ru-RU" altLang="ru-RU" dirty="0" err="1" smtClean="0"/>
              <a:t>Операції</a:t>
            </a:r>
            <a:r>
              <a:rPr lang="ru-RU" altLang="ru-RU" dirty="0" smtClean="0"/>
              <a:t> над </a:t>
            </a:r>
            <a:r>
              <a:rPr lang="ru-RU" altLang="ru-RU" dirty="0" err="1" smtClean="0"/>
              <a:t>усіма</a:t>
            </a:r>
            <a:r>
              <a:rPr lang="ru-RU" altLang="ru-RU" dirty="0" smtClean="0"/>
              <a:t> типами </a:t>
            </a:r>
            <a:r>
              <a:rPr lang="ru-RU" altLang="ru-RU" dirty="0" err="1" smtClean="0"/>
              <a:t>крім</a:t>
            </a:r>
            <a:r>
              <a:rPr lang="ru-RU" altLang="ru-RU" dirty="0" smtClean="0"/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long</a:t>
            </a:r>
            <a:r>
              <a:rPr lang="en-US" altLang="ru-RU" dirty="0" smtClean="0"/>
              <a:t> </a:t>
            </a:r>
            <a:r>
              <a:rPr lang="ru-RU" altLang="ru-RU" dirty="0" smtClean="0"/>
              <a:t>і </a:t>
            </a:r>
            <a:r>
              <a:rPr lang="en-US" altLang="ru-RU" dirty="0" smtClean="0">
                <a:solidFill>
                  <a:srgbClr val="0000CC"/>
                </a:solidFill>
              </a:rPr>
              <a:t>double</a:t>
            </a:r>
            <a:r>
              <a:rPr lang="en-US" altLang="ru-RU" dirty="0" smtClean="0"/>
              <a:t> </a:t>
            </a:r>
            <a:r>
              <a:rPr lang="ru-RU" altLang="ru-RU" dirty="0" smtClean="0"/>
              <a:t>є </a:t>
            </a:r>
            <a:r>
              <a:rPr lang="ru-RU" altLang="ru-RU" dirty="0" err="1" smtClean="0"/>
              <a:t>атомарними</a:t>
            </a:r>
            <a:endParaRPr lang="ru-RU" altLang="ru-RU" dirty="0" smtClean="0"/>
          </a:p>
          <a:p>
            <a:pPr algn="l" rtl="0"/>
            <a:endParaRPr lang="ru-RU" alt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9336" y="2348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Приклад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3299021"/>
            <a:ext cx="4038600" cy="284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400" b="0" dirty="0" err="1">
                <a:solidFill>
                  <a:srgbClr val="0000CC"/>
                </a:solidFill>
                <a:latin typeface="Century Gothic" pitchFamily="34" charset="0"/>
              </a:rPr>
              <a:t>int</a:t>
            </a:r>
            <a:r>
              <a:rPr lang="en-US" altLang="ru-RU" sz="2400" b="0" dirty="0">
                <a:solidFill>
                  <a:srgbClr val="0000CC"/>
                </a:solidFill>
                <a:latin typeface="Century Gothic" pitchFamily="34" charset="0"/>
              </a:rPr>
              <a:t> a = 0;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400" b="0" dirty="0">
                <a:solidFill>
                  <a:srgbClr val="0000CC"/>
                </a:solidFill>
                <a:latin typeface="Century Gothic" pitchFamily="34" charset="0"/>
              </a:rPr>
              <a:t>long b = 0;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ru-RU" sz="2400" b="0" dirty="0">
              <a:solidFill>
                <a:srgbClr val="0000CC"/>
              </a:solidFill>
              <a:latin typeface="Century Gothic" pitchFamily="34" charset="0"/>
            </a:endParaRP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400" b="0" dirty="0">
                <a:solidFill>
                  <a:srgbClr val="0000CC"/>
                </a:solidFill>
                <a:latin typeface="Century Gothic" pitchFamily="34" charset="0"/>
              </a:rPr>
              <a:t>// T1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400" b="0" dirty="0">
                <a:solidFill>
                  <a:srgbClr val="0000CC"/>
                </a:solidFill>
                <a:latin typeface="Century Gothic" pitchFamily="34" charset="0"/>
              </a:rPr>
              <a:t>a = 1;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400" b="0" dirty="0">
                <a:solidFill>
                  <a:srgbClr val="0000CC"/>
                </a:solidFill>
                <a:latin typeface="Century Gothic" pitchFamily="34" charset="0"/>
              </a:rPr>
              <a:t>b = -1;</a:t>
            </a:r>
            <a:endParaRPr lang="ru-RU" altLang="ru-RU" sz="2400" b="0" dirty="0">
              <a:solidFill>
                <a:srgbClr val="0000CC"/>
              </a:solidFill>
              <a:latin typeface="Century Gothic" pitchFamily="34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4991043" y="2564904"/>
            <a:ext cx="4038600" cy="358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39763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2400" b="0" dirty="0" err="1">
                <a:solidFill>
                  <a:schemeClr val="tx2"/>
                </a:solidFill>
                <a:latin typeface="Century Gothic" pitchFamily="34" charset="0"/>
              </a:rPr>
              <a:t>Можливі</a:t>
            </a:r>
            <a:r>
              <a:rPr lang="ru-RU" altLang="ru-RU" sz="24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ru-RU" altLang="ru-RU" sz="2400" b="0" dirty="0" err="1">
                <a:solidFill>
                  <a:schemeClr val="tx2"/>
                </a:solidFill>
                <a:latin typeface="Century Gothic" pitchFamily="34" charset="0"/>
              </a:rPr>
              <a:t>значення</a:t>
            </a:r>
            <a:r>
              <a:rPr lang="ru-RU" altLang="ru-RU" sz="24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ru-RU" sz="2400" b="0" dirty="0">
                <a:solidFill>
                  <a:schemeClr val="tx2"/>
                </a:solidFill>
                <a:latin typeface="Century Gothic" pitchFamily="34" charset="0"/>
              </a:rPr>
              <a:t>a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400" b="0" dirty="0">
                <a:solidFill>
                  <a:schemeClr val="tx2"/>
                </a:solidFill>
                <a:latin typeface="Century Gothic" pitchFamily="34" charset="0"/>
              </a:rPr>
              <a:t>0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400" b="0" dirty="0">
                <a:solidFill>
                  <a:schemeClr val="tx2"/>
                </a:solidFill>
                <a:latin typeface="Century Gothic" pitchFamily="34" charset="0"/>
              </a:rPr>
              <a:t>1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2400" b="0" dirty="0" err="1">
                <a:solidFill>
                  <a:schemeClr val="tx2"/>
                </a:solidFill>
                <a:latin typeface="Century Gothic" pitchFamily="34" charset="0"/>
              </a:rPr>
              <a:t>Можливі</a:t>
            </a:r>
            <a:r>
              <a:rPr lang="ru-RU" altLang="ru-RU" sz="24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ru-RU" altLang="ru-RU" sz="2400" b="0" dirty="0" err="1">
                <a:solidFill>
                  <a:schemeClr val="tx2"/>
                </a:solidFill>
                <a:latin typeface="Century Gothic" pitchFamily="34" charset="0"/>
              </a:rPr>
              <a:t>значення</a:t>
            </a:r>
            <a:r>
              <a:rPr lang="ru-RU" altLang="ru-RU" sz="24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ru-RU" sz="2400" b="0" dirty="0">
                <a:solidFill>
                  <a:schemeClr val="tx2"/>
                </a:solidFill>
                <a:latin typeface="Century Gothic" pitchFamily="34" charset="0"/>
              </a:rPr>
              <a:t>b</a:t>
            </a:r>
            <a:endParaRPr lang="ru-RU" altLang="ru-RU" sz="2400" b="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400" b="0" dirty="0">
                <a:solidFill>
                  <a:schemeClr val="tx2"/>
                </a:solidFill>
                <a:latin typeface="Century Gothic" pitchFamily="34" charset="0"/>
              </a:rPr>
              <a:t>0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400" b="0" dirty="0">
                <a:solidFill>
                  <a:schemeClr val="tx2"/>
                </a:solidFill>
                <a:latin typeface="Century Gothic" pitchFamily="34" charset="0"/>
              </a:rPr>
              <a:t>-</a:t>
            </a:r>
            <a:r>
              <a:rPr lang="ru-RU" altLang="ru-RU" sz="2400" b="0" dirty="0">
                <a:solidFill>
                  <a:schemeClr val="tx2"/>
                </a:solidFill>
                <a:latin typeface="Century Gothic" pitchFamily="34" charset="0"/>
              </a:rPr>
              <a:t>1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400" b="0" dirty="0">
                <a:solidFill>
                  <a:srgbClr val="FF3300"/>
                </a:solidFill>
                <a:latin typeface="Century Gothic" pitchFamily="34" charset="0"/>
              </a:rPr>
              <a:t>0</a:t>
            </a:r>
            <a:r>
              <a:rPr lang="en-US" altLang="ru-RU" sz="2400" b="0" dirty="0">
                <a:solidFill>
                  <a:srgbClr val="FF3300"/>
                </a:solidFill>
                <a:latin typeface="Century Gothic" pitchFamily="34" charset="0"/>
              </a:rPr>
              <a:t>xffffffff00000000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400" b="0" dirty="0">
                <a:solidFill>
                  <a:srgbClr val="FF3300"/>
                </a:solidFill>
                <a:latin typeface="Century Gothic" pitchFamily="34" charset="0"/>
              </a:rPr>
              <a:t>0</a:t>
            </a:r>
            <a:r>
              <a:rPr lang="en-US" altLang="ru-RU" sz="2400" b="0" dirty="0">
                <a:solidFill>
                  <a:srgbClr val="FF3300"/>
                </a:solidFill>
                <a:latin typeface="Century Gothic" pitchFamily="34" charset="0"/>
              </a:rPr>
              <a:t>x00000000ffffffff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400" b="0" dirty="0">
                <a:solidFill>
                  <a:srgbClr val="FF3300"/>
                </a:solidFill>
                <a:latin typeface="Century Gothic" pitchFamily="34" charset="0"/>
              </a:rPr>
              <a:t>...</a:t>
            </a:r>
            <a:endParaRPr lang="ru-RU" altLang="ru-RU" sz="2400" b="0" dirty="0">
              <a:solidFill>
                <a:srgbClr val="FF33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Створення потоку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Runnable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ru-RU" altLang="ru-RU" dirty="0" smtClean="0"/>
              <a:t>приклад коду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// </a:t>
            </a:r>
            <a:r>
              <a:rPr lang="en-US" altLang="ru-RU" dirty="0" err="1" smtClean="0">
                <a:solidFill>
                  <a:srgbClr val="0000CC"/>
                </a:solidFill>
              </a:rPr>
              <a:t>створ</a:t>
            </a:r>
            <a:r>
              <a:rPr lang="uk-UA" altLang="ru-RU" dirty="0" smtClean="0">
                <a:solidFill>
                  <a:srgbClr val="0000CC"/>
                </a:solidFill>
              </a:rPr>
              <a:t>е</a:t>
            </a:r>
            <a:r>
              <a:rPr lang="en-US" altLang="ru-RU" dirty="0" err="1" smtClean="0">
                <a:solidFill>
                  <a:srgbClr val="0000CC"/>
                </a:solidFill>
              </a:rPr>
              <a:t>ння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потоку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Thread t = new Thread (new Runnable () {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public void run () {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System.out.println</a:t>
            </a:r>
            <a:r>
              <a:rPr lang="en-US" altLang="ru-RU" dirty="0" smtClean="0">
                <a:solidFill>
                  <a:srgbClr val="0000CC"/>
                </a:solidFill>
              </a:rPr>
              <a:t>( "Hello");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}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});</a:t>
            </a:r>
          </a:p>
          <a:p>
            <a:pPr lvl="1" algn="l" rtl="0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// </a:t>
            </a:r>
            <a:r>
              <a:rPr lang="en-US" altLang="ru-RU" dirty="0" err="1" smtClean="0">
                <a:solidFill>
                  <a:srgbClr val="0000CC"/>
                </a:solidFill>
              </a:rPr>
              <a:t>запуск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потоку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 algn="l" rtl="0">
              <a:buFont typeface="Arial" charset="0"/>
              <a:buNone/>
            </a:pPr>
            <a:r>
              <a:rPr lang="en-US" altLang="ru-RU" dirty="0" err="1" smtClean="0">
                <a:solidFill>
                  <a:srgbClr val="0000CC"/>
                </a:solidFill>
              </a:rPr>
              <a:t>t.start</a:t>
            </a:r>
            <a:r>
              <a:rPr lang="en-US" altLang="ru-RU" dirty="0" smtClean="0">
                <a:solidFill>
                  <a:srgbClr val="0000CC"/>
                </a:solidFill>
              </a:rPr>
              <a:t>();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6178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В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идимість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29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ru-RU" altLang="ru-RU" dirty="0" err="1" smtClean="0"/>
              <a:t>Зміни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вироблені</a:t>
            </a:r>
            <a:r>
              <a:rPr lang="ru-RU" altLang="ru-RU" dirty="0" smtClean="0"/>
              <a:t> потоком 1 </a:t>
            </a:r>
            <a:r>
              <a:rPr lang="ru-RU" altLang="ru-RU" dirty="0" err="1" smtClean="0"/>
              <a:t>видимі</a:t>
            </a:r>
            <a:r>
              <a:rPr lang="ru-RU" altLang="ru-RU" dirty="0" smtClean="0"/>
              <a:t> потоком 2</a:t>
            </a:r>
          </a:p>
          <a:p>
            <a:pPr algn="l" rtl="0">
              <a:lnSpc>
                <a:spcPct val="90000"/>
              </a:lnSpc>
            </a:pPr>
            <a:r>
              <a:rPr lang="ru-RU" altLang="ru-RU" dirty="0" err="1" smtClean="0"/>
              <a:t>Видимість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гарантується</a:t>
            </a:r>
            <a:r>
              <a:rPr lang="ru-RU" altLang="ru-RU" dirty="0" smtClean="0"/>
              <a:t> в </a:t>
            </a:r>
            <a:r>
              <a:rPr lang="ru-RU" altLang="ru-RU" dirty="0" err="1" smtClean="0"/>
              <a:t>наступних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випадках</a:t>
            </a:r>
            <a:endParaRPr lang="ru-RU" altLang="ru-RU" dirty="0" smtClean="0"/>
          </a:p>
          <a:p>
            <a:pPr lvl="1" algn="l" rtl="0">
              <a:lnSpc>
                <a:spcPct val="90000"/>
              </a:lnSpc>
            </a:pPr>
            <a:r>
              <a:rPr lang="ru-RU" altLang="ru-RU" dirty="0" err="1" smtClean="0"/>
              <a:t>Після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змін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потік</a:t>
            </a:r>
            <a:r>
              <a:rPr lang="ru-RU" altLang="ru-RU" dirty="0" smtClean="0"/>
              <a:t> 1 </a:t>
            </a:r>
            <a:r>
              <a:rPr lang="ru-RU" altLang="ru-RU" dirty="0" err="1" smtClean="0"/>
              <a:t>звільнив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блокування</a:t>
            </a:r>
            <a:r>
              <a:rPr lang="ru-RU" altLang="ru-RU" dirty="0" smtClean="0"/>
              <a:t>, яку </a:t>
            </a:r>
            <a:r>
              <a:rPr lang="ru-RU" altLang="ru-RU" dirty="0" err="1" smtClean="0"/>
              <a:t>захопив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потік</a:t>
            </a:r>
            <a:r>
              <a:rPr lang="ru-RU" altLang="ru-RU" dirty="0" smtClean="0"/>
              <a:t> 2</a:t>
            </a:r>
          </a:p>
          <a:p>
            <a:pPr lvl="1" algn="l" rtl="0">
              <a:lnSpc>
                <a:spcPct val="90000"/>
              </a:lnSpc>
            </a:pPr>
            <a:r>
              <a:rPr lang="ru-RU" altLang="ru-RU" dirty="0" err="1" smtClean="0"/>
              <a:t>Після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зміни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потік</a:t>
            </a:r>
            <a:r>
              <a:rPr lang="ru-RU" altLang="ru-RU" dirty="0" smtClean="0"/>
              <a:t> 1 створив </a:t>
            </a:r>
            <a:r>
              <a:rPr lang="ru-RU" altLang="ru-RU" dirty="0" err="1" smtClean="0"/>
              <a:t>потік</a:t>
            </a:r>
            <a:r>
              <a:rPr lang="ru-RU" altLang="ru-RU" dirty="0" smtClean="0"/>
              <a:t> 2</a:t>
            </a:r>
          </a:p>
          <a:p>
            <a:pPr lvl="1" algn="l" rtl="0">
              <a:lnSpc>
                <a:spcPct val="90000"/>
              </a:lnSpc>
            </a:pPr>
            <a:r>
              <a:rPr lang="ru-RU" altLang="ru-RU" dirty="0" err="1" smtClean="0"/>
              <a:t>Потік</a:t>
            </a:r>
            <a:r>
              <a:rPr lang="ru-RU" altLang="ru-RU" dirty="0" smtClean="0"/>
              <a:t> 2 </a:t>
            </a:r>
            <a:r>
              <a:rPr lang="ru-RU" altLang="ru-RU" dirty="0" err="1" smtClean="0"/>
              <a:t>дочекався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закінчення</a:t>
            </a:r>
            <a:r>
              <a:rPr lang="ru-RU" altLang="ru-RU" dirty="0" smtClean="0"/>
              <a:t> потоку 1</a:t>
            </a:r>
          </a:p>
          <a:p>
            <a:pPr algn="l" rtl="0">
              <a:lnSpc>
                <a:spcPct val="90000"/>
              </a:lnSpc>
            </a:pPr>
            <a:r>
              <a:rPr lang="ru-RU" altLang="ru-RU" dirty="0" smtClean="0">
                <a:solidFill>
                  <a:srgbClr val="FF3300"/>
                </a:solidFill>
              </a:rPr>
              <a:t>При </a:t>
            </a:r>
            <a:r>
              <a:rPr lang="ru-RU" altLang="ru-RU" dirty="0" err="1" smtClean="0">
                <a:solidFill>
                  <a:srgbClr val="FF3300"/>
                </a:solidFill>
              </a:rPr>
              <a:t>неправильній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синхронізації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зміни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можуть</a:t>
            </a:r>
            <a:r>
              <a:rPr lang="ru-RU" altLang="ru-RU" dirty="0" smtClean="0">
                <a:solidFill>
                  <a:srgbClr val="FF3300"/>
                </a:solidFill>
              </a:rPr>
              <a:t> бути </a:t>
            </a:r>
            <a:r>
              <a:rPr lang="ru-RU" altLang="ru-RU" dirty="0" err="1" smtClean="0">
                <a:solidFill>
                  <a:srgbClr val="FF3300"/>
                </a:solidFill>
              </a:rPr>
              <a:t>видимі</a:t>
            </a:r>
            <a:r>
              <a:rPr lang="ru-RU" altLang="ru-RU" dirty="0" smtClean="0">
                <a:solidFill>
                  <a:srgbClr val="FF3300"/>
                </a:solidFill>
              </a:rPr>
              <a:t> в </a:t>
            </a:r>
            <a:r>
              <a:rPr lang="ru-RU" altLang="ru-RU" dirty="0" err="1" smtClean="0">
                <a:solidFill>
                  <a:srgbClr val="FF3300"/>
                </a:solidFill>
              </a:rPr>
              <a:t>довільному</a:t>
            </a:r>
            <a:r>
              <a:rPr lang="ru-RU" altLang="ru-RU" dirty="0" smtClean="0">
                <a:solidFill>
                  <a:srgbClr val="FF3300"/>
                </a:solidFill>
              </a:rPr>
              <a:t> порядку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99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приклад</a:t>
            </a:r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600" b="0">
                <a:solidFill>
                  <a:srgbClr val="0000CC"/>
                </a:solidFill>
                <a:latin typeface="Century Gothic" pitchFamily="34" charset="0"/>
              </a:rPr>
              <a:t>int a = 0;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int b = 0;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ru-RU" sz="3000" b="0">
              <a:solidFill>
                <a:srgbClr val="0000CC"/>
              </a:solidFill>
              <a:latin typeface="Century Gothic" pitchFamily="34" charset="0"/>
            </a:endParaRP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// T1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a = 1;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b = 2;</a:t>
            </a:r>
            <a:endParaRPr lang="ru-RU" altLang="ru-RU" sz="3000" b="0">
              <a:solidFill>
                <a:srgbClr val="0000CC"/>
              </a:solidFill>
              <a:latin typeface="Century Gothic" pitchFamily="34" charset="0"/>
            </a:endParaRPr>
          </a:p>
        </p:txBody>
      </p:sp>
      <p:sp>
        <p:nvSpPr>
          <p:cNvPr id="56326" name="Rectangle 4"/>
          <p:cNvSpPr txBox="1">
            <a:spLocks noChangeArrowheads="1"/>
          </p:cNvSpPr>
          <p:nvPr/>
        </p:nvSpPr>
        <p:spPr bwMode="auto">
          <a:xfrm>
            <a:off x="4648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39763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3000" b="0" dirty="0" err="1">
                <a:solidFill>
                  <a:schemeClr val="tx2"/>
                </a:solidFill>
                <a:latin typeface="Century Gothic" pitchFamily="34" charset="0"/>
              </a:rPr>
              <a:t>Можливі</a:t>
            </a:r>
            <a:r>
              <a:rPr lang="ru-RU" altLang="ru-RU" sz="30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ru-RU" altLang="ru-RU" sz="3000" b="0" dirty="0" err="1">
                <a:solidFill>
                  <a:schemeClr val="tx2"/>
                </a:solidFill>
                <a:latin typeface="Century Gothic" pitchFamily="34" charset="0"/>
              </a:rPr>
              <a:t>значення</a:t>
            </a:r>
            <a:r>
              <a:rPr lang="ru-RU" altLang="ru-RU" sz="3000" b="0" dirty="0">
                <a:solidFill>
                  <a:schemeClr val="tx2"/>
                </a:solidFill>
                <a:latin typeface="Century Gothic" pitchFamily="34" charset="0"/>
              </a:rPr>
              <a:t> пари а</a:t>
            </a:r>
            <a:r>
              <a:rPr lang="en-US" altLang="ru-RU" sz="3000" b="0" dirty="0">
                <a:solidFill>
                  <a:schemeClr val="tx2"/>
                </a:solidFill>
                <a:latin typeface="Century Gothic" pitchFamily="34" charset="0"/>
              </a:rPr>
              <a:t>,</a:t>
            </a:r>
            <a:r>
              <a:rPr lang="ru-RU" altLang="ru-RU" sz="30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ru-RU" sz="3000" b="0" dirty="0">
                <a:solidFill>
                  <a:schemeClr val="tx2"/>
                </a:solidFill>
                <a:latin typeface="Century Gothic" pitchFamily="34" charset="0"/>
              </a:rPr>
              <a:t>b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 dirty="0">
                <a:solidFill>
                  <a:schemeClr val="tx2"/>
                </a:solidFill>
                <a:latin typeface="Century Gothic" pitchFamily="34" charset="0"/>
              </a:rPr>
              <a:t>0, 0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 dirty="0">
                <a:solidFill>
                  <a:schemeClr val="tx2"/>
                </a:solidFill>
                <a:latin typeface="Century Gothic" pitchFamily="34" charset="0"/>
              </a:rPr>
              <a:t>1, 0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 dirty="0">
                <a:solidFill>
                  <a:schemeClr val="tx2"/>
                </a:solidFill>
                <a:latin typeface="Century Gothic" pitchFamily="34" charset="0"/>
              </a:rPr>
              <a:t>1, 2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 dirty="0">
                <a:solidFill>
                  <a:srgbClr val="FF3300"/>
                </a:solidFill>
                <a:latin typeface="Century Gothic" pitchFamily="34" charset="0"/>
              </a:rPr>
              <a:t>0, 2</a:t>
            </a:r>
          </a:p>
        </p:txBody>
      </p:sp>
    </p:spTree>
    <p:extLst>
      <p:ext uri="{BB962C8B-B14F-4D97-AF65-F5344CB8AC3E}">
        <p14:creationId xmlns:p14="http://schemas.microsoft.com/office/powerpoint/2010/main" val="24089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В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порядкованість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3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Програми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виконуються</a:t>
            </a:r>
            <a:r>
              <a:rPr lang="ru-RU" altLang="ru-RU" dirty="0" smtClean="0"/>
              <a:t> таким чином, як </a:t>
            </a:r>
            <a:r>
              <a:rPr lang="ru-RU" altLang="ru-RU" dirty="0" err="1" smtClean="0"/>
              <a:t>якби</a:t>
            </a:r>
            <a:r>
              <a:rPr lang="ru-RU" altLang="ru-RU" dirty="0" smtClean="0"/>
              <a:t> вони </a:t>
            </a:r>
            <a:r>
              <a:rPr lang="ru-RU" altLang="ru-RU" dirty="0" err="1" smtClean="0"/>
              <a:t>були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написані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послідовно</a:t>
            </a:r>
            <a:endParaRPr lang="ru-RU" altLang="ru-RU" dirty="0" smtClean="0"/>
          </a:p>
          <a:p>
            <a:pPr algn="l" rtl="0"/>
            <a:r>
              <a:rPr lang="ru-RU" altLang="ru-RU" dirty="0" smtClean="0">
                <a:solidFill>
                  <a:srgbClr val="FF3300"/>
                </a:solidFill>
              </a:rPr>
              <a:t>З точки </a:t>
            </a:r>
            <a:r>
              <a:rPr lang="ru-RU" altLang="ru-RU" dirty="0" err="1" smtClean="0">
                <a:solidFill>
                  <a:srgbClr val="FF3300"/>
                </a:solidFill>
              </a:rPr>
              <a:t>зору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інших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потоків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виконання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програми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може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проводитися</a:t>
            </a:r>
            <a:r>
              <a:rPr lang="ru-RU" altLang="ru-RU" dirty="0" smtClean="0">
                <a:solidFill>
                  <a:srgbClr val="FF3300"/>
                </a:solidFill>
              </a:rPr>
              <a:t> в </a:t>
            </a:r>
            <a:r>
              <a:rPr lang="ru-RU" altLang="ru-RU" dirty="0" err="1" smtClean="0">
                <a:solidFill>
                  <a:srgbClr val="FF3300"/>
                </a:solidFill>
              </a:rPr>
              <a:t>довільному</a:t>
            </a:r>
            <a:r>
              <a:rPr lang="ru-RU" altLang="ru-RU" dirty="0" smtClean="0">
                <a:solidFill>
                  <a:srgbClr val="FF3300"/>
                </a:solidFill>
              </a:rPr>
              <a:t> порядку</a:t>
            </a:r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25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приклад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800" b="0" dirty="0" err="1">
                <a:solidFill>
                  <a:srgbClr val="0000CC"/>
                </a:solidFill>
                <a:latin typeface="Century Gothic" pitchFamily="34" charset="0"/>
              </a:rPr>
              <a:t>int</a:t>
            </a:r>
            <a:r>
              <a:rPr lang="en-US" altLang="ru-RU" sz="2800" b="0" dirty="0">
                <a:solidFill>
                  <a:srgbClr val="0000CC"/>
                </a:solidFill>
                <a:latin typeface="Century Gothic" pitchFamily="34" charset="0"/>
              </a:rPr>
              <a:t> a = 0;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800" b="0" dirty="0">
                <a:solidFill>
                  <a:srgbClr val="0000CC"/>
                </a:solidFill>
                <a:latin typeface="Century Gothic" pitchFamily="34" charset="0"/>
              </a:rPr>
              <a:t>a = </a:t>
            </a:r>
            <a:r>
              <a:rPr lang="ru-RU" altLang="ru-RU" sz="2800" b="0" dirty="0">
                <a:solidFill>
                  <a:srgbClr val="0000CC"/>
                </a:solidFill>
                <a:latin typeface="Century Gothic" pitchFamily="34" charset="0"/>
              </a:rPr>
              <a:t>1</a:t>
            </a:r>
            <a:r>
              <a:rPr lang="en-US" altLang="ru-RU" sz="2800" b="0" dirty="0">
                <a:solidFill>
                  <a:srgbClr val="0000CC"/>
                </a:solidFill>
                <a:latin typeface="Century Gothic" pitchFamily="34" charset="0"/>
              </a:rPr>
              <a:t>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800" b="0" dirty="0">
                <a:solidFill>
                  <a:srgbClr val="0000CC"/>
                </a:solidFill>
                <a:latin typeface="Century Gothic" pitchFamily="34" charset="0"/>
              </a:rPr>
              <a:t>a = </a:t>
            </a:r>
            <a:r>
              <a:rPr lang="ru-RU" altLang="ru-RU" sz="2800" b="0" dirty="0">
                <a:solidFill>
                  <a:srgbClr val="0000CC"/>
                </a:solidFill>
                <a:latin typeface="Century Gothic" pitchFamily="34" charset="0"/>
              </a:rPr>
              <a:t>2</a:t>
            </a:r>
            <a:r>
              <a:rPr lang="en-US" altLang="ru-RU" sz="2800" b="0" dirty="0">
                <a:solidFill>
                  <a:srgbClr val="0000CC"/>
                </a:solidFill>
                <a:latin typeface="Century Gothic" pitchFamily="34" charset="0"/>
              </a:rPr>
              <a:t>;</a:t>
            </a:r>
          </a:p>
        </p:txBody>
      </p:sp>
      <p:sp>
        <p:nvSpPr>
          <p:cNvPr id="58374" name="Rectangle 4"/>
          <p:cNvSpPr txBox="1">
            <a:spLocks noChangeArrowheads="1"/>
          </p:cNvSpPr>
          <p:nvPr/>
        </p:nvSpPr>
        <p:spPr bwMode="auto">
          <a:xfrm>
            <a:off x="4067944" y="1268760"/>
            <a:ext cx="48923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39763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2800" b="0" dirty="0" err="1">
                <a:solidFill>
                  <a:schemeClr val="tx2"/>
                </a:solidFill>
                <a:latin typeface="Century Gothic" pitchFamily="34" charset="0"/>
              </a:rPr>
              <a:t>Можливі</a:t>
            </a:r>
            <a:r>
              <a:rPr lang="ru-RU" altLang="ru-RU" sz="28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ru-RU" altLang="ru-RU" sz="2800" b="0" dirty="0" err="1">
                <a:solidFill>
                  <a:schemeClr val="tx2"/>
                </a:solidFill>
                <a:latin typeface="Century Gothic" pitchFamily="34" charset="0"/>
              </a:rPr>
              <a:t>послідовності</a:t>
            </a:r>
            <a:r>
              <a:rPr lang="ru-RU" altLang="ru-RU" sz="2800" b="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ru-RU" altLang="ru-RU" sz="2800" b="0" dirty="0" err="1">
                <a:solidFill>
                  <a:schemeClr val="tx2"/>
                </a:solidFill>
                <a:latin typeface="Century Gothic" pitchFamily="34" charset="0"/>
              </a:rPr>
              <a:t>значень</a:t>
            </a:r>
            <a:r>
              <a:rPr lang="ru-RU" altLang="ru-RU" sz="2800" b="0" dirty="0">
                <a:solidFill>
                  <a:schemeClr val="tx2"/>
                </a:solidFill>
                <a:latin typeface="Century Gothic" pitchFamily="34" charset="0"/>
              </a:rPr>
              <a:t> а</a:t>
            </a:r>
            <a:endParaRPr lang="en-US" altLang="ru-RU" sz="2800" b="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800" b="0" dirty="0">
                <a:solidFill>
                  <a:schemeClr val="tx2"/>
                </a:solidFill>
                <a:latin typeface="Century Gothic" pitchFamily="34" charset="0"/>
              </a:rPr>
              <a:t>0, 0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800" b="0" dirty="0">
                <a:solidFill>
                  <a:schemeClr val="tx2"/>
                </a:solidFill>
                <a:latin typeface="Century Gothic" pitchFamily="34" charset="0"/>
              </a:rPr>
              <a:t>0</a:t>
            </a:r>
            <a:r>
              <a:rPr lang="en-US" altLang="ru-RU" sz="2800" b="0" dirty="0">
                <a:solidFill>
                  <a:schemeClr val="tx2"/>
                </a:solidFill>
                <a:latin typeface="Century Gothic" pitchFamily="34" charset="0"/>
              </a:rPr>
              <a:t>, 1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800" b="0" dirty="0">
                <a:solidFill>
                  <a:schemeClr val="tx2"/>
                </a:solidFill>
                <a:latin typeface="Century Gothic" pitchFamily="34" charset="0"/>
              </a:rPr>
              <a:t>0, 2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800" b="0" dirty="0">
                <a:solidFill>
                  <a:schemeClr val="tx2"/>
                </a:solidFill>
                <a:latin typeface="Century Gothic" pitchFamily="34" charset="0"/>
              </a:rPr>
              <a:t>1, 2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800" b="0" dirty="0">
                <a:solidFill>
                  <a:srgbClr val="FF3300"/>
                </a:solidFill>
                <a:latin typeface="Century Gothic" pitchFamily="34" charset="0"/>
              </a:rPr>
              <a:t>2, 0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800" b="0" dirty="0">
                <a:solidFill>
                  <a:srgbClr val="FF3300"/>
                </a:solidFill>
                <a:latin typeface="Century Gothic" pitchFamily="34" charset="0"/>
              </a:rPr>
              <a:t>2, 1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800" b="0" dirty="0">
                <a:solidFill>
                  <a:srgbClr val="FF3300"/>
                </a:solidFill>
                <a:latin typeface="Century Gothic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97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Volatile-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змінні</a:t>
            </a:r>
          </a:p>
        </p:txBody>
      </p:sp>
      <p:sp>
        <p:nvSpPr>
          <p:cNvPr id="5939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операції</a:t>
            </a:r>
            <a:r>
              <a:rPr lang="ru-RU" altLang="ru-RU" dirty="0" smtClean="0"/>
              <a:t> з </a:t>
            </a:r>
            <a:r>
              <a:rPr lang="en-US" altLang="ru-RU" dirty="0" smtClean="0"/>
              <a:t>volatile</a:t>
            </a:r>
            <a:r>
              <a:rPr lang="ru-RU" altLang="ru-RU" dirty="0" smtClean="0"/>
              <a:t>-</a:t>
            </a:r>
            <a:r>
              <a:rPr lang="ru-RU" altLang="ru-RU" dirty="0" err="1" smtClean="0"/>
              <a:t>змінними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завжди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атомарний</a:t>
            </a:r>
            <a:endParaRPr lang="ru-RU" altLang="ru-RU" dirty="0" smtClean="0"/>
          </a:p>
          <a:p>
            <a:pPr algn="l" rtl="0"/>
            <a:r>
              <a:rPr lang="ru-RU" altLang="ru-RU" dirty="0" smtClean="0"/>
              <a:t>При </a:t>
            </a:r>
            <a:r>
              <a:rPr lang="ru-RU" altLang="ru-RU" dirty="0" err="1" smtClean="0"/>
              <a:t>читанні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значення</a:t>
            </a:r>
            <a:r>
              <a:rPr lang="ru-RU" altLang="ru-RU" dirty="0" smtClean="0"/>
              <a:t> </a:t>
            </a:r>
            <a:r>
              <a:rPr lang="en-US" altLang="ru-RU" dirty="0" smtClean="0"/>
              <a:t>volatile</a:t>
            </a:r>
            <a:r>
              <a:rPr lang="ru-RU" altLang="ru-RU" dirty="0" smtClean="0"/>
              <a:t>-</a:t>
            </a:r>
            <a:r>
              <a:rPr lang="ru-RU" altLang="ru-RU" dirty="0" err="1" smtClean="0"/>
              <a:t>змінного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воно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завжди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читається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із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загальної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пам'яті</a:t>
            </a:r>
            <a:endParaRPr lang="ru-RU" altLang="ru-RU" dirty="0" smtClean="0"/>
          </a:p>
          <a:p>
            <a:pPr algn="l" rtl="0"/>
            <a:r>
              <a:rPr lang="ru-RU" altLang="ru-RU" dirty="0" smtClean="0"/>
              <a:t>При </a:t>
            </a:r>
            <a:r>
              <a:rPr lang="ru-RU" altLang="ru-RU" dirty="0" err="1" smtClean="0"/>
              <a:t>запис</a:t>
            </a:r>
            <a:r>
              <a:rPr lang="uk-UA" altLang="ru-RU" dirty="0"/>
              <a:t>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значення</a:t>
            </a:r>
            <a:r>
              <a:rPr lang="ru-RU" altLang="ru-RU" dirty="0" smtClean="0"/>
              <a:t> </a:t>
            </a:r>
            <a:r>
              <a:rPr lang="en-US" altLang="ru-RU" dirty="0" smtClean="0"/>
              <a:t>volatile</a:t>
            </a:r>
            <a:r>
              <a:rPr lang="ru-RU" altLang="ru-RU" dirty="0" smtClean="0"/>
              <a:t>-</a:t>
            </a:r>
            <a:r>
              <a:rPr lang="ru-RU" altLang="ru-RU" dirty="0" err="1" smtClean="0"/>
              <a:t>змінного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воно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завжди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записується</a:t>
            </a:r>
            <a:r>
              <a:rPr lang="ru-RU" altLang="ru-RU" dirty="0" smtClean="0"/>
              <a:t> в </a:t>
            </a:r>
            <a:r>
              <a:rPr lang="ru-RU" altLang="ru-RU" dirty="0" err="1" smtClean="0"/>
              <a:t>загальну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пам'ять</a:t>
            </a:r>
            <a:endParaRPr lang="ru-RU" altLang="ru-RU" dirty="0" smtClean="0"/>
          </a:p>
          <a:p>
            <a:pPr algn="l" rtl="0"/>
            <a:r>
              <a:rPr lang="ru-RU" altLang="ru-RU" dirty="0" err="1" smtClean="0">
                <a:solidFill>
                  <a:srgbClr val="FF3300"/>
                </a:solidFill>
              </a:rPr>
              <a:t>якщо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en-US" altLang="ru-RU" dirty="0" smtClean="0">
                <a:solidFill>
                  <a:srgbClr val="FF3300"/>
                </a:solidFill>
              </a:rPr>
              <a:t>volatile</a:t>
            </a:r>
            <a:r>
              <a:rPr lang="ru-RU" altLang="ru-RU" dirty="0" smtClean="0">
                <a:solidFill>
                  <a:srgbClr val="FF3300"/>
                </a:solidFill>
              </a:rPr>
              <a:t>-</a:t>
            </a:r>
            <a:r>
              <a:rPr lang="ru-RU" altLang="ru-RU" dirty="0" err="1" smtClean="0">
                <a:solidFill>
                  <a:srgbClr val="FF3300"/>
                </a:solidFill>
              </a:rPr>
              <a:t>посилання</a:t>
            </a:r>
            <a:r>
              <a:rPr lang="en-US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змінилося</a:t>
            </a:r>
            <a:r>
              <a:rPr lang="ru-RU" altLang="ru-RU" dirty="0" smtClean="0">
                <a:solidFill>
                  <a:srgbClr val="FF3300"/>
                </a:solidFill>
              </a:rPr>
              <a:t>, то </a:t>
            </a:r>
            <a:r>
              <a:rPr lang="ru-RU" altLang="ru-RU" dirty="0" err="1" smtClean="0">
                <a:solidFill>
                  <a:srgbClr val="FF3300"/>
                </a:solidFill>
              </a:rPr>
              <a:t>дані</a:t>
            </a:r>
            <a:r>
              <a:rPr lang="ru-RU" altLang="ru-RU" dirty="0" smtClean="0">
                <a:solidFill>
                  <a:srgbClr val="FF3300"/>
                </a:solidFill>
              </a:rPr>
              <a:t> </a:t>
            </a:r>
            <a:r>
              <a:rPr lang="ru-RU" altLang="ru-RU" dirty="0" err="1" smtClean="0">
                <a:solidFill>
                  <a:srgbClr val="FF3300"/>
                </a:solidFill>
              </a:rPr>
              <a:t>доступні</a:t>
            </a:r>
            <a:r>
              <a:rPr lang="ru-RU" altLang="ru-RU" dirty="0" smtClean="0">
                <a:solidFill>
                  <a:srgbClr val="FF3300"/>
                </a:solidFill>
              </a:rPr>
              <a:t> за нею могли не </a:t>
            </a:r>
            <a:r>
              <a:rPr lang="ru-RU" altLang="ru-RU" dirty="0" err="1" smtClean="0">
                <a:solidFill>
                  <a:srgbClr val="FF3300"/>
                </a:solidFill>
              </a:rPr>
              <a:t>змінитися</a:t>
            </a:r>
            <a:endParaRPr lang="ru-RU" altLang="ru-RU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 rtlCol="0">
            <a:normAutofit fontScale="77500" lnSpcReduction="20000"/>
          </a:bodyPr>
          <a:lstStyle/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однопоточні версія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if (helper == null)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helper = new Helper ();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return helper;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// </a:t>
            </a:r>
            <a:r>
              <a:rPr lang="ru-RU" dirty="0">
                <a:solidFill>
                  <a:srgbClr val="0000CC"/>
                </a:solidFill>
              </a:rPr>
              <a:t>і інші члени класу ...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6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Правильна, але "дорога" по часу виконання многопоточная версія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synchronized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if (helper == null)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helper = new Helper ();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return helper;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// </a:t>
            </a:r>
            <a:r>
              <a:rPr lang="ru-RU" dirty="0">
                <a:solidFill>
                  <a:srgbClr val="0000CC"/>
                </a:solidFill>
              </a:rPr>
              <a:t>і інші члени класу ...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Непрацююча многопоточная версія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Шаблон "</a:t>
            </a:r>
            <a:r>
              <a:rPr lang="en-US" dirty="0">
                <a:solidFill>
                  <a:srgbClr val="0000CC"/>
                </a:solidFill>
              </a:rPr>
              <a:t>Double-Checked Locking "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if (helper == null)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synchronized (this)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if (helper == null)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helper = new Helper ();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return helper;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// </a:t>
            </a:r>
            <a:r>
              <a:rPr lang="ru-RU" dirty="0">
                <a:solidFill>
                  <a:srgbClr val="0000CC"/>
                </a:solidFill>
              </a:rPr>
              <a:t>і інші члени класу ...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7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Працює з новою семантикою </a:t>
            </a:r>
            <a:r>
              <a:rPr lang="en-US" dirty="0">
                <a:solidFill>
                  <a:srgbClr val="0000CC"/>
                </a:solidFill>
              </a:rPr>
              <a:t>volatile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// </a:t>
            </a:r>
            <a:r>
              <a:rPr lang="ru-RU" dirty="0">
                <a:solidFill>
                  <a:srgbClr val="0000CC"/>
                </a:solidFill>
              </a:rPr>
              <a:t>Чи не працює в </a:t>
            </a:r>
            <a:r>
              <a:rPr lang="en-US" dirty="0">
                <a:solidFill>
                  <a:srgbClr val="0000CC"/>
                </a:solidFill>
              </a:rPr>
              <a:t>Java 1.4 </a:t>
            </a:r>
            <a:r>
              <a:rPr lang="ru-RU" dirty="0">
                <a:solidFill>
                  <a:srgbClr val="0000CC"/>
                </a:solidFill>
              </a:rPr>
              <a:t>і більш ранніх версіях через семантики </a:t>
            </a:r>
            <a:r>
              <a:rPr lang="en-US" dirty="0">
                <a:solidFill>
                  <a:srgbClr val="0000CC"/>
                </a:solidFill>
              </a:rPr>
              <a:t>volatile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volatile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if (helper == null)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synchronized (this)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if (helper == null)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helper = new Helper ();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return helper;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// </a:t>
            </a:r>
            <a:r>
              <a:rPr lang="ru-RU" dirty="0">
                <a:solidFill>
                  <a:srgbClr val="0000CC"/>
                </a:solidFill>
              </a:rPr>
              <a:t>і інші члени класу ...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2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Singleton {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Singleton () {}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static class </a:t>
            </a:r>
            <a:r>
              <a:rPr lang="en-US" dirty="0" err="1">
                <a:solidFill>
                  <a:srgbClr val="0000CC"/>
                </a:solidFill>
              </a:rPr>
              <a:t>SingletonHolder</a:t>
            </a:r>
            <a:r>
              <a:rPr lang="en-US" dirty="0">
                <a:solidFill>
                  <a:srgbClr val="0000CC"/>
                </a:solidFill>
              </a:rPr>
              <a:t> {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static final Singleton instance = new Singleton ();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static Singleton </a:t>
            </a:r>
            <a:r>
              <a:rPr lang="en-US" dirty="0" err="1">
                <a:solidFill>
                  <a:srgbClr val="0000CC"/>
                </a:solidFill>
              </a:rPr>
              <a:t>getInstance</a:t>
            </a:r>
            <a:r>
              <a:rPr lang="en-US" dirty="0">
                <a:solidFill>
                  <a:srgbClr val="0000CC"/>
                </a:solidFill>
              </a:rPr>
              <a:t>() {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return </a:t>
            </a:r>
            <a:r>
              <a:rPr lang="en-US" dirty="0" err="1">
                <a:solidFill>
                  <a:srgbClr val="0000CC"/>
                </a:solidFill>
              </a:rPr>
              <a:t>SingletonHolder.instance</a:t>
            </a:r>
            <a:r>
              <a:rPr lang="en-US" dirty="0">
                <a:solidFill>
                  <a:srgbClr val="0000CC"/>
                </a:solidFill>
              </a:rPr>
              <a:t>;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Створення потоку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ru-RU" altLang="ru-RU" smtClean="0"/>
              <a:t>Не рекомендується використовувати</a:t>
            </a:r>
            <a:endParaRPr lang="en-US" altLang="ru-RU" smtClean="0"/>
          </a:p>
          <a:p>
            <a:pPr algn="l" rtl="0"/>
            <a:r>
              <a:rPr lang="ru-RU" altLang="ru-RU" smtClean="0"/>
              <a:t>приклад коду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// Створення потоку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Thread t = new Thread () {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public void run () {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System.out.println ( "Hello");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}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};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// Запуск потоку</a:t>
            </a:r>
          </a:p>
          <a:p>
            <a:pPr lvl="1" algn="l" rtl="0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t.start ();</a:t>
            </a:r>
          </a:p>
          <a:p>
            <a:pPr algn="l" rtl="0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249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Singleton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static final Singleton instance 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new </a:t>
            </a:r>
            <a:r>
              <a:rPr lang="en-US" dirty="0">
                <a:solidFill>
                  <a:srgbClr val="0000CC"/>
                </a:solidFill>
              </a:rPr>
              <a:t>Singleton ();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Singleton () {}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static Singleton </a:t>
            </a:r>
            <a:r>
              <a:rPr lang="en-US" dirty="0" err="1">
                <a:solidFill>
                  <a:srgbClr val="0000CC"/>
                </a:solidFill>
              </a:rPr>
              <a:t>getInstance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return instance;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Singleton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static final Singleton instance;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static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try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instance = new Singleton ();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 Catch (</a:t>
            </a:r>
            <a:r>
              <a:rPr lang="en-US" dirty="0" err="1">
                <a:solidFill>
                  <a:srgbClr val="0000CC"/>
                </a:solidFill>
              </a:rPr>
              <a:t>IOException</a:t>
            </a:r>
            <a:r>
              <a:rPr lang="en-US" dirty="0">
                <a:solidFill>
                  <a:srgbClr val="0000CC"/>
                </a:solidFill>
              </a:rPr>
              <a:t> e)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throw new </a:t>
            </a:r>
            <a:r>
              <a:rPr lang="en-US" dirty="0" err="1">
                <a:solidFill>
                  <a:srgbClr val="0000CC"/>
                </a:solidFill>
              </a:rPr>
              <a:t>RuntimeException</a:t>
            </a:r>
            <a:r>
              <a:rPr lang="en-US" dirty="0">
                <a:solidFill>
                  <a:srgbClr val="0000CC"/>
                </a:solidFill>
              </a:rPr>
              <a:t>( "Darn, an error occurred!", E);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public static Singleton </a:t>
            </a:r>
            <a:r>
              <a:rPr lang="en-US" dirty="0" err="1">
                <a:solidFill>
                  <a:srgbClr val="0000CC"/>
                </a:solidFill>
              </a:rPr>
              <a:t>getInstance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return instance;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private Singleton () {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// ...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}</a:t>
            </a:r>
          </a:p>
          <a:p>
            <a:pPr marL="114300" indent="0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Інстанціювання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потоку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ru-RU" altLang="ru-RU" dirty="0" err="1" smtClean="0"/>
              <a:t>Якщо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розширили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Thread</a:t>
            </a:r>
            <a:r>
              <a:rPr lang="ru-RU" altLang="ru-RU" dirty="0" smtClean="0"/>
              <a:t>:</a:t>
            </a:r>
            <a:br>
              <a:rPr lang="ru-RU" altLang="ru-RU" dirty="0" smtClean="0"/>
            </a:br>
            <a:r>
              <a:rPr lang="en-US" altLang="ru-RU" dirty="0" err="1" smtClean="0">
                <a:solidFill>
                  <a:srgbClr val="0000CC"/>
                </a:solidFill>
              </a:rPr>
              <a:t>MyThread</a:t>
            </a:r>
            <a:r>
              <a:rPr lang="en-US" altLang="ru-RU" dirty="0" smtClean="0">
                <a:solidFill>
                  <a:srgbClr val="0000CC"/>
                </a:solidFill>
              </a:rPr>
              <a:t> t = new </a:t>
            </a:r>
            <a:r>
              <a:rPr lang="en-US" altLang="ru-RU" dirty="0" err="1" smtClean="0">
                <a:solidFill>
                  <a:srgbClr val="0000CC"/>
                </a:solidFill>
              </a:rPr>
              <a:t>MyThread</a:t>
            </a:r>
            <a:r>
              <a:rPr lang="en-US" altLang="ru-RU" dirty="0" smtClean="0">
                <a:solidFill>
                  <a:srgbClr val="0000CC"/>
                </a:solidFill>
              </a:rPr>
              <a:t> ();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err="1" smtClean="0"/>
              <a:t>Якщо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реалізовували</a:t>
            </a:r>
            <a:r>
              <a:rPr lang="ru-RU" altLang="ru-RU" dirty="0" smtClean="0"/>
              <a:t> </a:t>
            </a:r>
            <a:r>
              <a:rPr lang="en-US" altLang="ru-RU" dirty="0" smtClean="0"/>
              <a:t>Runnable</a:t>
            </a:r>
            <a:r>
              <a:rPr lang="ru-RU" altLang="ru-RU" dirty="0" smtClean="0"/>
              <a:t>:</a:t>
            </a:r>
            <a:br>
              <a:rPr lang="ru-RU" altLang="ru-RU" dirty="0" smtClean="0"/>
            </a:br>
            <a:r>
              <a:rPr lang="en-US" altLang="ru-RU" dirty="0" err="1" smtClean="0">
                <a:solidFill>
                  <a:srgbClr val="0000CC"/>
                </a:solidFill>
              </a:rPr>
              <a:t>MyRunnable</a:t>
            </a:r>
            <a:r>
              <a:rPr lang="en-US" altLang="ru-RU" dirty="0" smtClean="0">
                <a:solidFill>
                  <a:srgbClr val="0000CC"/>
                </a:solidFill>
              </a:rPr>
              <a:t> r = new </a:t>
            </a:r>
            <a:r>
              <a:rPr lang="en-US" altLang="ru-RU" dirty="0" err="1" smtClean="0">
                <a:solidFill>
                  <a:srgbClr val="0000CC"/>
                </a:solidFill>
              </a:rPr>
              <a:t>MyRunnable</a:t>
            </a:r>
            <a:r>
              <a:rPr lang="en-US" altLang="ru-RU" dirty="0" smtClean="0">
                <a:solidFill>
                  <a:srgbClr val="0000CC"/>
                </a:solidFill>
              </a:rPr>
              <a:t> ();</a:t>
            </a:r>
            <a:r>
              <a:rPr lang="ru-RU" altLang="ru-RU" dirty="0" smtClean="0">
                <a:solidFill>
                  <a:srgbClr val="0000CC"/>
                </a:solidFill>
              </a:rPr>
              <a:t/>
            </a:r>
            <a:br>
              <a:rPr lang="ru-RU" altLang="ru-RU" dirty="0" smtClean="0">
                <a:solidFill>
                  <a:srgbClr val="0000CC"/>
                </a:solidFill>
              </a:rPr>
            </a:br>
            <a:r>
              <a:rPr lang="en-US" altLang="ru-RU" dirty="0" smtClean="0">
                <a:solidFill>
                  <a:srgbClr val="0000CC"/>
                </a:solidFill>
              </a:rPr>
              <a:t>Thread t = new Thread (r);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smtClean="0"/>
              <a:t>Один </a:t>
            </a:r>
            <a:r>
              <a:rPr lang="ru-RU" altLang="ru-RU" dirty="0" err="1" smtClean="0"/>
              <a:t>екземпляр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Runnable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можна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передати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декількох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об'єктів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Thread</a:t>
            </a:r>
            <a:r>
              <a:rPr lang="ru-RU" altLang="ru-RU" dirty="0" smtClean="0"/>
              <a:t>:</a:t>
            </a:r>
            <a:br>
              <a:rPr lang="ru-RU" altLang="ru-RU" dirty="0" smtClean="0"/>
            </a:br>
            <a:r>
              <a:rPr lang="en-US" altLang="ru-RU" dirty="0" err="1" smtClean="0">
                <a:solidFill>
                  <a:srgbClr val="0000CC"/>
                </a:solidFill>
              </a:rPr>
              <a:t>MyRunnable</a:t>
            </a:r>
            <a:r>
              <a:rPr lang="en-US" altLang="ru-RU" dirty="0" smtClean="0">
                <a:solidFill>
                  <a:srgbClr val="0000CC"/>
                </a:solidFill>
              </a:rPr>
              <a:t> r = new </a:t>
            </a:r>
            <a:r>
              <a:rPr lang="en-US" altLang="ru-RU" dirty="0" err="1" smtClean="0">
                <a:solidFill>
                  <a:srgbClr val="0000CC"/>
                </a:solidFill>
              </a:rPr>
              <a:t>MyRunnable</a:t>
            </a:r>
            <a:r>
              <a:rPr lang="en-US" altLang="ru-RU" dirty="0" smtClean="0">
                <a:solidFill>
                  <a:srgbClr val="0000CC"/>
                </a:solidFill>
              </a:rPr>
              <a:t> ();</a:t>
            </a:r>
            <a:r>
              <a:rPr lang="ru-RU" altLang="ru-RU" dirty="0" smtClean="0">
                <a:solidFill>
                  <a:srgbClr val="0000CC"/>
                </a:solidFill>
              </a:rPr>
              <a:t/>
            </a:r>
            <a:br>
              <a:rPr lang="ru-RU" altLang="ru-RU" dirty="0" smtClean="0">
                <a:solidFill>
                  <a:srgbClr val="0000CC"/>
                </a:solidFill>
              </a:rPr>
            </a:br>
            <a:r>
              <a:rPr lang="en-US" altLang="ru-RU" dirty="0" smtClean="0">
                <a:solidFill>
                  <a:srgbClr val="0000CC"/>
                </a:solidFill>
              </a:rPr>
              <a:t>Thread foo = new Thread (r);</a:t>
            </a:r>
            <a:r>
              <a:rPr lang="ru-RU" altLang="ru-RU" dirty="0" smtClean="0">
                <a:solidFill>
                  <a:srgbClr val="0000CC"/>
                </a:solidFill>
              </a:rPr>
              <a:t/>
            </a:r>
            <a:br>
              <a:rPr lang="ru-RU" altLang="ru-RU" dirty="0" smtClean="0">
                <a:solidFill>
                  <a:srgbClr val="0000CC"/>
                </a:solidFill>
              </a:rPr>
            </a:br>
            <a:r>
              <a:rPr lang="en-US" altLang="ru-RU" dirty="0" smtClean="0">
                <a:solidFill>
                  <a:srgbClr val="0000CC"/>
                </a:solidFill>
              </a:rPr>
              <a:t>Thread bar = new Thread (r);</a:t>
            </a:r>
            <a:r>
              <a:rPr lang="ru-RU" altLang="ru-RU" dirty="0" smtClean="0">
                <a:solidFill>
                  <a:srgbClr val="0000CC"/>
                </a:solidFill>
              </a:rPr>
              <a:t/>
            </a:r>
            <a:br>
              <a:rPr lang="ru-RU" altLang="ru-RU" dirty="0" smtClean="0">
                <a:solidFill>
                  <a:srgbClr val="0000CC"/>
                </a:solidFill>
              </a:rPr>
            </a:br>
            <a:r>
              <a:rPr lang="en-US" altLang="ru-RU" dirty="0" smtClean="0">
                <a:solidFill>
                  <a:srgbClr val="0000CC"/>
                </a:solidFill>
              </a:rPr>
              <a:t>Thread bat = new Thread (r);</a:t>
            </a:r>
            <a:endParaRPr lang="ru-RU" altLang="ru-RU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83978" y="0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онструктор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THREAD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76315" y="954261"/>
            <a:ext cx="8229600" cy="290892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altLang="ru-RU" dirty="0" smtClean="0">
                <a:solidFill>
                  <a:srgbClr val="0000CC"/>
                </a:solidFill>
              </a:rPr>
              <a:t>Thread ()</a:t>
            </a:r>
          </a:p>
          <a:p>
            <a:pPr algn="l" rtl="0"/>
            <a:r>
              <a:rPr lang="en-US" altLang="ru-RU" dirty="0" smtClean="0">
                <a:solidFill>
                  <a:srgbClr val="0000CC"/>
                </a:solidFill>
              </a:rPr>
              <a:t>Thread (String name)</a:t>
            </a:r>
          </a:p>
          <a:p>
            <a:pPr algn="l" rtl="0"/>
            <a:r>
              <a:rPr lang="en-US" altLang="ru-RU" dirty="0" smtClean="0">
                <a:solidFill>
                  <a:srgbClr val="0000CC"/>
                </a:solidFill>
              </a:rPr>
              <a:t>Thread (Runnable runnable)</a:t>
            </a:r>
          </a:p>
          <a:p>
            <a:pPr algn="l" rtl="0"/>
            <a:r>
              <a:rPr lang="en-US" altLang="ru-RU" dirty="0" smtClean="0">
                <a:solidFill>
                  <a:srgbClr val="0000CC"/>
                </a:solidFill>
              </a:rPr>
              <a:t>Thread (Runnable </a:t>
            </a:r>
            <a:r>
              <a:rPr lang="en-US" altLang="ru-RU" dirty="0" err="1" smtClean="0">
                <a:solidFill>
                  <a:srgbClr val="0000CC"/>
                </a:solidFill>
              </a:rPr>
              <a:t>runnable</a:t>
            </a:r>
            <a:r>
              <a:rPr lang="en-US" altLang="ru-RU" dirty="0" smtClean="0">
                <a:solidFill>
                  <a:srgbClr val="0000CC"/>
                </a:solidFill>
              </a:rPr>
              <a:t>, String name)</a:t>
            </a:r>
          </a:p>
          <a:p>
            <a:pPr algn="l" rtl="0"/>
            <a:r>
              <a:rPr lang="ru-RU" altLang="ru-RU" dirty="0" smtClean="0"/>
              <a:t>...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3978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апуск потоку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94643" y="437564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/>
              <a:t>Потрібно</a:t>
            </a:r>
            <a:r>
              <a:rPr lang="ru-RU" altLang="ru-RU" dirty="0" smtClean="0"/>
              <a:t> так:</a:t>
            </a:r>
            <a:br>
              <a:rPr lang="ru-RU" altLang="ru-RU" dirty="0" smtClean="0"/>
            </a:br>
            <a:r>
              <a:rPr lang="en-US" altLang="ru-RU" dirty="0" err="1" smtClean="0">
                <a:solidFill>
                  <a:srgbClr val="0000CC"/>
                </a:solidFill>
              </a:rPr>
              <a:t>t.start</a:t>
            </a:r>
            <a:r>
              <a:rPr lang="en-US" altLang="ru-RU" dirty="0" smtClean="0">
                <a:solidFill>
                  <a:srgbClr val="0000CC"/>
                </a:solidFill>
              </a:rPr>
              <a:t> ();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r>
              <a:rPr lang="ru-RU" altLang="ru-RU" dirty="0" smtClean="0">
                <a:solidFill>
                  <a:srgbClr val="FF0000"/>
                </a:solidFill>
              </a:rPr>
              <a:t>НЕ ТАК: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r>
              <a:rPr lang="en-US" altLang="ru-RU" dirty="0" err="1" smtClean="0">
                <a:solidFill>
                  <a:srgbClr val="0000CC"/>
                </a:solidFill>
              </a:rPr>
              <a:t>t.run</a:t>
            </a:r>
            <a:r>
              <a:rPr lang="en-US" altLang="ru-RU" dirty="0" smtClean="0">
                <a:solidFill>
                  <a:srgbClr val="0000CC"/>
                </a:solidFill>
              </a:rPr>
              <a:t> ();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endParaRPr lang="en-US" altLang="ru-RU" dirty="0" smtClean="0"/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3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75856" y="-171400"/>
            <a:ext cx="2880320" cy="1143000"/>
          </a:xfrm>
        </p:spPr>
        <p:txBody>
          <a:bodyPr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ПРИКЛАД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939336" cy="6237312"/>
          </a:xfrm>
        </p:spPr>
        <p:txBody>
          <a:bodyPr rtlCol="0">
            <a:noAutofit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public class Starter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public static void main(String[] </a:t>
            </a:r>
            <a:r>
              <a:rPr lang="en-US" sz="1600" dirty="0" err="1">
                <a:solidFill>
                  <a:srgbClr val="0000CC"/>
                </a:solidFill>
              </a:rPr>
              <a:t>args</a:t>
            </a:r>
            <a:r>
              <a:rPr lang="en-US" sz="1600" dirty="0">
                <a:solidFill>
                  <a:srgbClr val="0000CC"/>
                </a:solidFill>
              </a:rPr>
              <a:t>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</a:t>
            </a:r>
            <a:r>
              <a:rPr lang="en-US" sz="1600" dirty="0" err="1">
                <a:solidFill>
                  <a:srgbClr val="0000CC"/>
                </a:solidFill>
              </a:rPr>
              <a:t>NameRunnable</a:t>
            </a:r>
            <a:r>
              <a:rPr lang="en-US" sz="1600" dirty="0">
                <a:solidFill>
                  <a:srgbClr val="0000CC"/>
                </a:solidFill>
              </a:rPr>
              <a:t> nr = new </a:t>
            </a:r>
            <a:r>
              <a:rPr lang="en-US" sz="1600" dirty="0" err="1">
                <a:solidFill>
                  <a:srgbClr val="0000CC"/>
                </a:solidFill>
              </a:rPr>
              <a:t>NameRunnable</a:t>
            </a:r>
            <a:r>
              <a:rPr lang="en-US" sz="1600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Thread one = new Thread(nr);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Thread two = new Thread(nr);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Thread three = new Thread(nr);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</a:t>
            </a:r>
            <a:r>
              <a:rPr lang="en-US" sz="1600" dirty="0" err="1">
                <a:solidFill>
                  <a:srgbClr val="0000CC"/>
                </a:solidFill>
              </a:rPr>
              <a:t>one.setName</a:t>
            </a:r>
            <a:r>
              <a:rPr lang="en-US" sz="1600" dirty="0">
                <a:solidFill>
                  <a:srgbClr val="0000CC"/>
                </a:solidFill>
              </a:rPr>
              <a:t>("</a:t>
            </a:r>
            <a:r>
              <a:rPr lang="ru-RU" sz="1600" dirty="0" smtClean="0">
                <a:solidFill>
                  <a:srgbClr val="0000CC"/>
                </a:solidFill>
              </a:rPr>
              <a:t>Перший");</a:t>
            </a:r>
            <a:endParaRPr lang="ru-RU" sz="1600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solidFill>
                  <a:srgbClr val="0000CC"/>
                </a:solidFill>
              </a:rPr>
              <a:t>        </a:t>
            </a:r>
            <a:r>
              <a:rPr lang="en-US" sz="1600" dirty="0" err="1">
                <a:solidFill>
                  <a:srgbClr val="0000CC"/>
                </a:solidFill>
              </a:rPr>
              <a:t>two.setName</a:t>
            </a:r>
            <a:r>
              <a:rPr lang="en-US" sz="1600" dirty="0" smtClean="0">
                <a:solidFill>
                  <a:srgbClr val="0000CC"/>
                </a:solidFill>
              </a:rPr>
              <a:t>(«</a:t>
            </a:r>
            <a:r>
              <a:rPr lang="ru-RU" sz="1600" dirty="0" err="1" smtClean="0">
                <a:solidFill>
                  <a:srgbClr val="0000CC"/>
                </a:solidFill>
              </a:rPr>
              <a:t>Другий</a:t>
            </a:r>
            <a:r>
              <a:rPr lang="ru-RU" sz="1600" dirty="0" smtClean="0">
                <a:solidFill>
                  <a:srgbClr val="0000CC"/>
                </a:solidFill>
              </a:rPr>
              <a:t>");</a:t>
            </a:r>
            <a:endParaRPr lang="ru-RU" sz="1600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solidFill>
                  <a:srgbClr val="0000CC"/>
                </a:solidFill>
              </a:rPr>
              <a:t>        </a:t>
            </a:r>
            <a:r>
              <a:rPr lang="en-US" sz="1600" dirty="0" err="1">
                <a:solidFill>
                  <a:srgbClr val="0000CC"/>
                </a:solidFill>
              </a:rPr>
              <a:t>three.setName</a:t>
            </a:r>
            <a:r>
              <a:rPr lang="en-US" sz="1600" dirty="0">
                <a:solidFill>
                  <a:srgbClr val="0000CC"/>
                </a:solidFill>
              </a:rPr>
              <a:t>("</a:t>
            </a:r>
            <a:r>
              <a:rPr lang="ru-RU" sz="1600" dirty="0" err="1" smtClean="0">
                <a:solidFill>
                  <a:srgbClr val="0000CC"/>
                </a:solidFill>
              </a:rPr>
              <a:t>Третій</a:t>
            </a:r>
            <a:r>
              <a:rPr lang="ru-RU" sz="1600" dirty="0">
                <a:solidFill>
                  <a:srgbClr val="0000CC"/>
                </a:solidFill>
              </a:rPr>
              <a:t>");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500" dirty="0">
                <a:solidFill>
                  <a:srgbClr val="0000CC"/>
                </a:solidFill>
              </a:rPr>
              <a:t> </a:t>
            </a:r>
            <a:endParaRPr lang="ru-RU" sz="500" dirty="0" smtClean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err="1">
                <a:solidFill>
                  <a:srgbClr val="0000CC"/>
                </a:solidFill>
              </a:rPr>
              <a:t>one.start</a:t>
            </a:r>
            <a:r>
              <a:rPr lang="en-US" sz="1600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</a:t>
            </a:r>
            <a:r>
              <a:rPr lang="en-US" sz="1600" dirty="0" err="1">
                <a:solidFill>
                  <a:srgbClr val="0000CC"/>
                </a:solidFill>
              </a:rPr>
              <a:t>two.start</a:t>
            </a:r>
            <a:r>
              <a:rPr lang="en-US" sz="1600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</a:t>
            </a:r>
            <a:r>
              <a:rPr lang="en-US" sz="1600" dirty="0" err="1">
                <a:solidFill>
                  <a:srgbClr val="0000CC"/>
                </a:solidFill>
              </a:rPr>
              <a:t>three.start</a:t>
            </a:r>
            <a:r>
              <a:rPr lang="en-US" sz="1600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} </a:t>
            </a:r>
            <a:endParaRPr lang="en-US" sz="1600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class </a:t>
            </a:r>
            <a:r>
              <a:rPr lang="en-US" sz="1600" dirty="0" err="1">
                <a:solidFill>
                  <a:srgbClr val="0000CC"/>
                </a:solidFill>
              </a:rPr>
              <a:t>NameRunnable</a:t>
            </a:r>
            <a:r>
              <a:rPr lang="en-US" sz="1600" dirty="0">
                <a:solidFill>
                  <a:srgbClr val="0000CC"/>
                </a:solidFill>
              </a:rPr>
              <a:t> implements Runnable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public void run()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for 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x = 1; x &lt;= 3; x++)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    </a:t>
            </a:r>
            <a:r>
              <a:rPr lang="en-US" sz="1600" dirty="0" err="1">
                <a:solidFill>
                  <a:srgbClr val="0000CC"/>
                </a:solidFill>
              </a:rPr>
              <a:t>System.out.println</a:t>
            </a:r>
            <a:r>
              <a:rPr lang="en-US" sz="1600" dirty="0">
                <a:solidFill>
                  <a:srgbClr val="0000CC"/>
                </a:solidFill>
              </a:rPr>
              <a:t>("</a:t>
            </a:r>
            <a:r>
              <a:rPr lang="ru-RU" sz="1600" dirty="0" smtClean="0">
                <a:solidFill>
                  <a:srgbClr val="0000CC"/>
                </a:solidFill>
              </a:rPr>
              <a:t>Запущено " </a:t>
            </a:r>
            <a:r>
              <a:rPr lang="ru-RU" sz="1600" dirty="0">
                <a:solidFill>
                  <a:srgbClr val="0000CC"/>
                </a:solidFill>
              </a:rPr>
              <a:t>+ </a:t>
            </a:r>
            <a:r>
              <a:rPr lang="en-US" sz="1600" dirty="0" err="1">
                <a:solidFill>
                  <a:srgbClr val="0000CC"/>
                </a:solidFill>
              </a:rPr>
              <a:t>Thread.currentThread</a:t>
            </a:r>
            <a:r>
              <a:rPr lang="en-US" sz="1600" dirty="0">
                <a:solidFill>
                  <a:srgbClr val="0000CC"/>
                </a:solidFill>
              </a:rPr>
              <a:t>().</a:t>
            </a:r>
            <a:r>
              <a:rPr lang="en-US" sz="1600" dirty="0" err="1">
                <a:solidFill>
                  <a:srgbClr val="0000CC"/>
                </a:solidFill>
              </a:rPr>
              <a:t>getName</a:t>
            </a:r>
            <a:r>
              <a:rPr lang="en-US" sz="1600" dirty="0" smtClean="0">
                <a:solidFill>
                  <a:srgbClr val="0000CC"/>
                </a:solidFill>
              </a:rPr>
              <a:t>() </a:t>
            </a:r>
            <a:r>
              <a:rPr lang="en-US" sz="1600" dirty="0">
                <a:solidFill>
                  <a:srgbClr val="0000CC"/>
                </a:solidFill>
              </a:rPr>
              <a:t>+ ", x </a:t>
            </a:r>
            <a:r>
              <a:rPr lang="ru-RU" sz="1600" dirty="0" err="1" smtClean="0">
                <a:solidFill>
                  <a:srgbClr val="0000CC"/>
                </a:solidFill>
              </a:rPr>
              <a:t>дорівнює</a:t>
            </a:r>
            <a:r>
              <a:rPr lang="ru-RU" sz="1600" dirty="0" smtClean="0">
                <a:solidFill>
                  <a:srgbClr val="0000CC"/>
                </a:solidFill>
              </a:rPr>
              <a:t>" </a:t>
            </a:r>
            <a:r>
              <a:rPr lang="ru-RU" sz="1600" dirty="0">
                <a:solidFill>
                  <a:srgbClr val="0000CC"/>
                </a:solidFill>
              </a:rPr>
              <a:t>+ </a:t>
            </a:r>
            <a:r>
              <a:rPr lang="en-US" sz="1600" dirty="0">
                <a:solidFill>
                  <a:srgbClr val="0000CC"/>
                </a:solidFill>
              </a:rPr>
              <a:t>x);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}</a:t>
            </a:r>
            <a:endParaRPr lang="uk-UA" sz="1600" dirty="0" smtClean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    }}</a:t>
            </a:r>
            <a:endParaRPr lang="ru-RU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В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ластивості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потоку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rtl="0"/>
            <a:r>
              <a:rPr lang="ru-RU" altLang="ru-RU" dirty="0" err="1" smtClean="0"/>
              <a:t>Основні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властивості</a:t>
            </a:r>
            <a:endParaRPr lang="ru-RU" altLang="ru-RU" dirty="0" smtClean="0"/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id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ідентифікатор</a:t>
            </a:r>
            <a:r>
              <a:rPr lang="ru-RU" altLang="ru-RU" dirty="0" smtClean="0"/>
              <a:t> потоку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name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ім'я</a:t>
            </a:r>
            <a:r>
              <a:rPr lang="ru-RU" altLang="ru-RU" dirty="0" smtClean="0"/>
              <a:t> потоку</a:t>
            </a:r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priority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пріоритет</a:t>
            </a:r>
            <a:endParaRPr lang="ru-RU" altLang="ru-RU" dirty="0" smtClean="0"/>
          </a:p>
          <a:p>
            <a:pPr lvl="1" algn="l" rtl="0"/>
            <a:r>
              <a:rPr lang="en-US" altLang="ru-RU" dirty="0" smtClean="0">
                <a:solidFill>
                  <a:srgbClr val="0000CC"/>
                </a:solidFill>
              </a:rPr>
              <a:t>daemon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потік</a:t>
            </a:r>
            <a:r>
              <a:rPr lang="ru-RU" altLang="ru-RU" dirty="0" smtClean="0"/>
              <a:t>-демон</a:t>
            </a:r>
          </a:p>
          <a:p>
            <a:pPr algn="l" rtl="0"/>
            <a:r>
              <a:rPr lang="ru-RU" altLang="ru-RU" dirty="0" err="1" smtClean="0"/>
              <a:t>Властивості</a:t>
            </a:r>
            <a:r>
              <a:rPr lang="ru-RU" altLang="ru-RU" dirty="0" smtClean="0"/>
              <a:t> потоку не </a:t>
            </a:r>
            <a:r>
              <a:rPr lang="ru-RU" altLang="ru-RU" dirty="0" err="1" smtClean="0"/>
              <a:t>можуть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змінюватися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після</a:t>
            </a:r>
            <a:r>
              <a:rPr lang="ru-RU" altLang="ru-RU" dirty="0" smtClean="0"/>
              <a:t> запуску</a:t>
            </a:r>
            <a:endParaRPr lang="en-US" altLang="ru-RU" dirty="0" smtClean="0"/>
          </a:p>
          <a:p>
            <a:pPr algn="l" rtl="0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3046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1999</Words>
  <Application>Microsoft Office PowerPoint</Application>
  <PresentationFormat>Экран (4:3)</PresentationFormat>
  <Paragraphs>445</Paragraphs>
  <Slides>52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4" baseType="lpstr">
      <vt:lpstr>Тема Office</vt:lpstr>
      <vt:lpstr>Visio</vt:lpstr>
      <vt:lpstr>Крос-платформенне програмування</vt:lpstr>
      <vt:lpstr>Потоки (threads)</vt:lpstr>
      <vt:lpstr>Створення потоків</vt:lpstr>
      <vt:lpstr>Створення потоку (Runnable)</vt:lpstr>
      <vt:lpstr>Створення потоку (Thread)</vt:lpstr>
      <vt:lpstr>Інстанціювання потоку</vt:lpstr>
      <vt:lpstr>Конструктор THREAD</vt:lpstr>
      <vt:lpstr>ПРИКЛАД</vt:lpstr>
      <vt:lpstr>Властивості потоку</vt:lpstr>
      <vt:lpstr>Стан потоку</vt:lpstr>
      <vt:lpstr>Стан потоку</vt:lpstr>
      <vt:lpstr>Взаємодія потоків</vt:lpstr>
      <vt:lpstr>Відправлення в сон</vt:lpstr>
      <vt:lpstr>Пріоритети та yield</vt:lpstr>
      <vt:lpstr>Блокування іншого потоку</vt:lpstr>
      <vt:lpstr>Очікування закінчення потоку</vt:lpstr>
      <vt:lpstr>Переривання потоку</vt:lpstr>
      <vt:lpstr>Обробка даних в циклі</vt:lpstr>
      <vt:lpstr>Синхронізація коду</vt:lpstr>
      <vt:lpstr>Блокування в Java</vt:lpstr>
      <vt:lpstr>Методи примірника (екземпляру)</vt:lpstr>
      <vt:lpstr>Методи класу</vt:lpstr>
      <vt:lpstr>Утримання блокувань</vt:lpstr>
      <vt:lpstr>Приклад Виробник-споживач</vt:lpstr>
      <vt:lpstr>Інтерфейс черги</vt:lpstr>
      <vt:lpstr>Виробник</vt:lpstr>
      <vt:lpstr>Споживач</vt:lpstr>
      <vt:lpstr>Монітори та умови</vt:lpstr>
      <vt:lpstr>Взаємодія потоків</vt:lpstr>
      <vt:lpstr>Монітори</vt:lpstr>
      <vt:lpstr>Монітори</vt:lpstr>
      <vt:lpstr>Виробник (1 ')</vt:lpstr>
      <vt:lpstr>Споживач (1 ')</vt:lpstr>
      <vt:lpstr>Виробник (2)</vt:lpstr>
      <vt:lpstr>Споживач (2)</vt:lpstr>
      <vt:lpstr>Раптові пробудження</vt:lpstr>
      <vt:lpstr>Java Memory Model</vt:lpstr>
      <vt:lpstr>Основні властивості</vt:lpstr>
      <vt:lpstr>Атомарність</vt:lpstr>
      <vt:lpstr>Видимість</vt:lpstr>
      <vt:lpstr>приклад</vt:lpstr>
      <vt:lpstr>Впорядкованість</vt:lpstr>
      <vt:lpstr>приклад</vt:lpstr>
      <vt:lpstr>Volatile-змінні</vt:lpstr>
      <vt:lpstr>про Singleton</vt:lpstr>
      <vt:lpstr>про Singleton</vt:lpstr>
      <vt:lpstr>про Singleton</vt:lpstr>
      <vt:lpstr>про Singleton</vt:lpstr>
      <vt:lpstr>про Singleton</vt:lpstr>
      <vt:lpstr>про Singleton</vt:lpstr>
      <vt:lpstr>про Singleton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246</cp:revision>
  <dcterms:created xsi:type="dcterms:W3CDTF">2018-02-05T20:48:26Z</dcterms:created>
  <dcterms:modified xsi:type="dcterms:W3CDTF">2021-03-11T09:32:56Z</dcterms:modified>
</cp:coreProperties>
</file>