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8"/>
  </p:notesMasterIdLst>
  <p:handoutMasterIdLst>
    <p:handoutMasterId r:id="rId49"/>
  </p:handoutMasterIdLst>
  <p:sldIdLst>
    <p:sldId id="258" r:id="rId2"/>
    <p:sldId id="360" r:id="rId3"/>
    <p:sldId id="312" r:id="rId4"/>
    <p:sldId id="314" r:id="rId5"/>
    <p:sldId id="316" r:id="rId6"/>
    <p:sldId id="317" r:id="rId7"/>
    <p:sldId id="318" r:id="rId8"/>
    <p:sldId id="319" r:id="rId9"/>
    <p:sldId id="320" r:id="rId10"/>
    <p:sldId id="321" r:id="rId11"/>
    <p:sldId id="322" r:id="rId12"/>
    <p:sldId id="323" r:id="rId13"/>
    <p:sldId id="325" r:id="rId14"/>
    <p:sldId id="326" r:id="rId15"/>
    <p:sldId id="329" r:id="rId16"/>
    <p:sldId id="330" r:id="rId17"/>
    <p:sldId id="331" r:id="rId18"/>
    <p:sldId id="332" r:id="rId19"/>
    <p:sldId id="333" r:id="rId20"/>
    <p:sldId id="334" r:id="rId21"/>
    <p:sldId id="335" r:id="rId22"/>
    <p:sldId id="336" r:id="rId23"/>
    <p:sldId id="337" r:id="rId24"/>
    <p:sldId id="338" r:id="rId25"/>
    <p:sldId id="339" r:id="rId26"/>
    <p:sldId id="362" r:id="rId27"/>
    <p:sldId id="363" r:id="rId28"/>
    <p:sldId id="364" r:id="rId29"/>
    <p:sldId id="340" r:id="rId30"/>
    <p:sldId id="343" r:id="rId31"/>
    <p:sldId id="344" r:id="rId32"/>
    <p:sldId id="345" r:id="rId33"/>
    <p:sldId id="346" r:id="rId34"/>
    <p:sldId id="347" r:id="rId35"/>
    <p:sldId id="348" r:id="rId36"/>
    <p:sldId id="349" r:id="rId37"/>
    <p:sldId id="350" r:id="rId38"/>
    <p:sldId id="351" r:id="rId39"/>
    <p:sldId id="352" r:id="rId40"/>
    <p:sldId id="353" r:id="rId41"/>
    <p:sldId id="354" r:id="rId42"/>
    <p:sldId id="355" r:id="rId43"/>
    <p:sldId id="356" r:id="rId44"/>
    <p:sldId id="357" r:id="rId45"/>
    <p:sldId id="358" r:id="rId46"/>
    <p:sldId id="308" r:id="rId4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69" autoAdjust="0"/>
  </p:normalViewPr>
  <p:slideViewPr>
    <p:cSldViewPr>
      <p:cViewPr>
        <p:scale>
          <a:sx n="70" d="100"/>
          <a:sy n="70" d="100"/>
        </p:scale>
        <p:origin x="-1386" y="-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F2D7DB-EFAA-453B-AF22-F9B77A093EF3}" type="datetimeFigureOut">
              <a:rPr lang="ru-RU" smtClean="0"/>
              <a:t>01.04.2021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90697C-A5AC-41FE-8228-3BE12D7351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912490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1638D8-92C4-433B-B2C4-FDB2E38D560E}" type="datetimeFigureOut">
              <a:rPr lang="ru-RU" smtClean="0"/>
              <a:t>01.04.2021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681D51-BE2F-47B3-8EB1-683E823DF2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5965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pPr algn="l" rtl="0"/>
            <a:fld id="{C17AC8AF-C073-49A0-B535-22820509CDAC}" type="slidenum">
              <a:rPr lang="ru-RU" altLang="ru-RU"/>
              <a:pPr algn="l" rtl="0"/>
              <a:t>2</a:t>
            </a:fld>
            <a:endParaRPr lang="ru-RU" altLang="ru-RU"/>
          </a:p>
        </p:txBody>
      </p:sp>
      <p:sp>
        <p:nvSpPr>
          <p:cNvPr id="399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 rtl="0"/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pPr algn="l" rtl="0"/>
            <a:fld id="{40481BFA-C962-4E40-AC06-B2B7558CDB23}" type="slidenum">
              <a:rPr lang="ru-RU" altLang="ru-RU"/>
              <a:pPr algn="l" rtl="0"/>
              <a:t>11</a:t>
            </a:fld>
            <a:endParaRPr lang="ru-RU" altLang="ru-RU"/>
          </a:p>
        </p:txBody>
      </p:sp>
      <p:sp>
        <p:nvSpPr>
          <p:cNvPr id="5120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 rtl="0"/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pPr algn="l" rtl="0"/>
            <a:fld id="{F170BE62-25EA-455D-9246-6D90EF1A3611}" type="slidenum">
              <a:rPr lang="ru-RU" altLang="ru-RU"/>
              <a:pPr algn="l" rtl="0"/>
              <a:t>12</a:t>
            </a:fld>
            <a:endParaRPr lang="ru-RU" altLang="ru-RU"/>
          </a:p>
        </p:txBody>
      </p:sp>
      <p:sp>
        <p:nvSpPr>
          <p:cNvPr id="522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 rtl="0"/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pPr algn="l" rtl="0"/>
            <a:fld id="{8A0E7BD7-D303-4525-A788-C7828FF2A34C}" type="slidenum">
              <a:rPr lang="ru-RU" altLang="ru-RU"/>
              <a:pPr algn="l" rtl="0"/>
              <a:t>13</a:t>
            </a:fld>
            <a:endParaRPr lang="ru-RU" altLang="ru-RU"/>
          </a:p>
        </p:txBody>
      </p:sp>
      <p:sp>
        <p:nvSpPr>
          <p:cNvPr id="542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 rtl="0"/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pPr algn="l" rtl="0"/>
            <a:fld id="{FFF73477-7143-457F-BAE6-21784C3BA9E9}" type="slidenum">
              <a:rPr lang="ru-RU" altLang="ru-RU"/>
              <a:pPr algn="l" rtl="0"/>
              <a:t>14</a:t>
            </a:fld>
            <a:endParaRPr lang="ru-RU" altLang="ru-RU"/>
          </a:p>
        </p:txBody>
      </p:sp>
      <p:sp>
        <p:nvSpPr>
          <p:cNvPr id="552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5298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 rtl="0"/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pPr algn="l" rtl="0"/>
            <a:fld id="{DF651F78-B0BE-42BC-A93E-C549550CD9EF}" type="slidenum">
              <a:rPr lang="ru-RU" altLang="ru-RU"/>
              <a:pPr algn="l" rtl="0"/>
              <a:t>15</a:t>
            </a:fld>
            <a:endParaRPr lang="ru-RU" altLang="ru-RU"/>
          </a:p>
        </p:txBody>
      </p:sp>
      <p:sp>
        <p:nvSpPr>
          <p:cNvPr id="583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8370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 rtl="0"/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pPr algn="l" rtl="0"/>
            <a:fld id="{D5091308-2F9C-4506-93C5-13FAACF3B55E}" type="slidenum">
              <a:rPr lang="ru-RU" altLang="ru-RU"/>
              <a:pPr algn="l" rtl="0"/>
              <a:t>16</a:t>
            </a:fld>
            <a:endParaRPr lang="ru-RU" altLang="ru-RU"/>
          </a:p>
        </p:txBody>
      </p:sp>
      <p:sp>
        <p:nvSpPr>
          <p:cNvPr id="593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9394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 rtl="0"/>
            <a:endParaRPr 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pPr algn="l" rtl="0"/>
            <a:fld id="{ACBCD8F1-CCA1-4DE4-8798-A17E6A1CBEF6}" type="slidenum">
              <a:rPr lang="ru-RU" altLang="ru-RU"/>
              <a:pPr algn="l" rtl="0"/>
              <a:t>17</a:t>
            </a:fld>
            <a:endParaRPr lang="ru-RU" altLang="ru-RU"/>
          </a:p>
        </p:txBody>
      </p:sp>
      <p:sp>
        <p:nvSpPr>
          <p:cNvPr id="604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0418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 rtl="0"/>
            <a:endParaRPr lang="ru-R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pPr algn="l" rtl="0"/>
            <a:fld id="{BDBB3C56-8173-42D7-B536-CEBDC966F221}" type="slidenum">
              <a:rPr lang="ru-RU" altLang="ru-RU"/>
              <a:pPr algn="l" rtl="0"/>
              <a:t>18</a:t>
            </a:fld>
            <a:endParaRPr lang="ru-RU" altLang="ru-RU"/>
          </a:p>
        </p:txBody>
      </p:sp>
      <p:sp>
        <p:nvSpPr>
          <p:cNvPr id="614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42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 rtl="0"/>
            <a:endParaRPr lang="ru-R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pPr algn="l" rtl="0"/>
            <a:fld id="{69323E55-BD1A-4B01-94C9-60FF2D7421FD}" type="slidenum">
              <a:rPr lang="ru-RU" altLang="ru-RU"/>
              <a:pPr algn="l" rtl="0"/>
              <a:t>19</a:t>
            </a:fld>
            <a:endParaRPr lang="ru-RU" altLang="ru-RU"/>
          </a:p>
        </p:txBody>
      </p:sp>
      <p:sp>
        <p:nvSpPr>
          <p:cNvPr id="6246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 rtl="0"/>
            <a:endParaRPr lang="ru-R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pPr algn="l" rtl="0"/>
            <a:fld id="{A882A1FD-8EDC-4587-969A-62FE0CA2A494}" type="slidenum">
              <a:rPr lang="ru-RU" altLang="ru-RU"/>
              <a:pPr algn="l" rtl="0"/>
              <a:t>20</a:t>
            </a:fld>
            <a:endParaRPr lang="ru-RU" altLang="ru-RU"/>
          </a:p>
        </p:txBody>
      </p:sp>
      <p:sp>
        <p:nvSpPr>
          <p:cNvPr id="634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3490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 rtl="0"/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pPr algn="l" rtl="0"/>
            <a:fld id="{30B45503-65A2-49CF-BD4E-955BAAAFA65F}" type="slidenum">
              <a:rPr lang="ru-RU" altLang="ru-RU"/>
              <a:pPr algn="l" rtl="0"/>
              <a:t>3</a:t>
            </a:fld>
            <a:endParaRPr lang="ru-RU" altLang="ru-RU"/>
          </a:p>
        </p:txBody>
      </p:sp>
      <p:sp>
        <p:nvSpPr>
          <p:cNvPr id="4096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 rtl="0"/>
            <a:endParaRPr lang="ru-R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pPr algn="l" rtl="0"/>
            <a:fld id="{EF8C97F9-2196-465F-8A34-0A2DB1B2D9F8}" type="slidenum">
              <a:rPr lang="ru-RU" altLang="ru-RU"/>
              <a:pPr algn="l" rtl="0"/>
              <a:t>21</a:t>
            </a:fld>
            <a:endParaRPr lang="ru-RU" altLang="ru-RU"/>
          </a:p>
        </p:txBody>
      </p:sp>
      <p:sp>
        <p:nvSpPr>
          <p:cNvPr id="645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 rtl="0"/>
            <a:endParaRPr lang="ru-RU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pPr algn="l" rtl="0"/>
            <a:fld id="{749A7840-5F36-4FFE-9240-D29D7A00F930}" type="slidenum">
              <a:rPr lang="ru-RU" altLang="ru-RU"/>
              <a:pPr algn="l" rtl="0"/>
              <a:t>22</a:t>
            </a:fld>
            <a:endParaRPr lang="ru-RU" altLang="ru-RU"/>
          </a:p>
        </p:txBody>
      </p:sp>
      <p:sp>
        <p:nvSpPr>
          <p:cNvPr id="655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5538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 rtl="0"/>
            <a:endParaRPr lang="ru-RU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pPr algn="l" rtl="0"/>
            <a:fld id="{7CED8639-FDEE-4907-A8C0-CAFD74C22BFF}" type="slidenum">
              <a:rPr lang="ru-RU" altLang="ru-RU"/>
              <a:pPr algn="l" rtl="0"/>
              <a:t>23</a:t>
            </a:fld>
            <a:endParaRPr lang="ru-RU" altLang="ru-RU"/>
          </a:p>
        </p:txBody>
      </p:sp>
      <p:sp>
        <p:nvSpPr>
          <p:cNvPr id="6656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6562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 rtl="0"/>
            <a:endParaRPr lang="ru-RU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pPr algn="l" rtl="0"/>
            <a:fld id="{00C31A9E-B051-4981-AFC3-81B22C69F3D9}" type="slidenum">
              <a:rPr lang="ru-RU" altLang="ru-RU"/>
              <a:pPr algn="l" rtl="0"/>
              <a:t>24</a:t>
            </a:fld>
            <a:endParaRPr lang="ru-RU" altLang="ru-RU"/>
          </a:p>
        </p:txBody>
      </p:sp>
      <p:sp>
        <p:nvSpPr>
          <p:cNvPr id="675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7586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 rtl="0"/>
            <a:endParaRPr lang="ru-RU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pPr algn="l" rtl="0"/>
            <a:fld id="{D826B42F-72C9-4323-B7A2-FE2C26EAEDCE}" type="slidenum">
              <a:rPr lang="ru-RU" altLang="ru-RU"/>
              <a:pPr algn="l" rtl="0"/>
              <a:t>25</a:t>
            </a:fld>
            <a:endParaRPr lang="ru-RU" altLang="ru-RU"/>
          </a:p>
        </p:txBody>
      </p:sp>
      <p:sp>
        <p:nvSpPr>
          <p:cNvPr id="6860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8610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 rtl="0"/>
            <a:endParaRPr lang="ru-RU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pPr algn="l" rtl="0"/>
            <a:fld id="{0188E4F6-6D03-41D4-B862-D7F7BB04DB33}" type="slidenum">
              <a:rPr lang="ru-RU" altLang="ru-RU"/>
              <a:pPr algn="l" rtl="0"/>
              <a:t>29</a:t>
            </a:fld>
            <a:endParaRPr lang="ru-RU" altLang="ru-RU"/>
          </a:p>
        </p:txBody>
      </p:sp>
      <p:sp>
        <p:nvSpPr>
          <p:cNvPr id="696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9634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 rtl="0"/>
            <a:endParaRPr lang="ru-RU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pPr algn="l" rtl="0"/>
            <a:fld id="{5D9326D9-D0D0-4CE3-BD2C-75E26A2E09A7}" type="slidenum">
              <a:rPr lang="ru-RU" altLang="ru-RU"/>
              <a:pPr algn="l" rtl="0"/>
              <a:t>30</a:t>
            </a:fld>
            <a:endParaRPr lang="ru-RU" altLang="ru-RU"/>
          </a:p>
        </p:txBody>
      </p:sp>
      <p:sp>
        <p:nvSpPr>
          <p:cNvPr id="727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2706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 rtl="0"/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pPr algn="l" rtl="0"/>
            <a:fld id="{1CFEE8D9-E9FB-490E-926C-6D280D6B77AA}" type="slidenum">
              <a:rPr lang="ru-RU" altLang="ru-RU"/>
              <a:pPr algn="l" rtl="0"/>
              <a:t>4</a:t>
            </a:fld>
            <a:endParaRPr lang="ru-RU" altLang="ru-RU"/>
          </a:p>
        </p:txBody>
      </p:sp>
      <p:sp>
        <p:nvSpPr>
          <p:cNvPr id="4300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 rtl="0"/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pPr algn="l" rtl="0"/>
            <a:fld id="{75A1F783-C1CB-4A83-91F0-BFA2767A7E8D}" type="slidenum">
              <a:rPr lang="ru-RU" altLang="ru-RU"/>
              <a:pPr algn="l" rtl="0"/>
              <a:t>5</a:t>
            </a:fld>
            <a:endParaRPr lang="ru-RU" altLang="ru-RU"/>
          </a:p>
        </p:txBody>
      </p:sp>
      <p:sp>
        <p:nvSpPr>
          <p:cNvPr id="4505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 rtl="0"/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pPr algn="l" rtl="0"/>
            <a:fld id="{0E9EA630-55E1-44A5-B203-2DE5BB3D4A62}" type="slidenum">
              <a:rPr lang="ru-RU" altLang="ru-RU"/>
              <a:pPr algn="l" rtl="0"/>
              <a:t>6</a:t>
            </a:fld>
            <a:endParaRPr lang="ru-RU" altLang="ru-RU"/>
          </a:p>
        </p:txBody>
      </p:sp>
      <p:sp>
        <p:nvSpPr>
          <p:cNvPr id="4608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 rtl="0"/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pPr algn="l" rtl="0"/>
            <a:fld id="{473709BB-CCC2-499D-9EDE-8D27B95BBA5F}" type="slidenum">
              <a:rPr lang="ru-RU" altLang="ru-RU"/>
              <a:pPr algn="l" rtl="0"/>
              <a:t>7</a:t>
            </a:fld>
            <a:endParaRPr lang="ru-RU" altLang="ru-RU"/>
          </a:p>
        </p:txBody>
      </p:sp>
      <p:sp>
        <p:nvSpPr>
          <p:cNvPr id="471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 rtl="0"/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pPr algn="l" rtl="0"/>
            <a:fld id="{EB3AEB82-4CA4-4E82-A4AE-1437E4FCCEAE}" type="slidenum">
              <a:rPr lang="ru-RU" altLang="ru-RU"/>
              <a:pPr algn="l" rtl="0"/>
              <a:t>8</a:t>
            </a:fld>
            <a:endParaRPr lang="ru-RU" altLang="ru-RU"/>
          </a:p>
        </p:txBody>
      </p:sp>
      <p:sp>
        <p:nvSpPr>
          <p:cNvPr id="4812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 rtl="0"/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pPr algn="l" rtl="0"/>
            <a:fld id="{D086CFC5-9F6E-4A47-921B-E93A728174A7}" type="slidenum">
              <a:rPr lang="ru-RU" altLang="ru-RU"/>
              <a:pPr algn="l" rtl="0"/>
              <a:t>9</a:t>
            </a:fld>
            <a:endParaRPr lang="ru-RU" altLang="ru-RU"/>
          </a:p>
        </p:txBody>
      </p:sp>
      <p:sp>
        <p:nvSpPr>
          <p:cNvPr id="4915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 rtl="0"/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pPr algn="l" rtl="0"/>
            <a:fld id="{958ADA77-ACA4-4F12-AEC0-D7ED35310FA4}" type="slidenum">
              <a:rPr lang="ru-RU" altLang="ru-RU"/>
              <a:pPr algn="l" rtl="0"/>
              <a:t>10</a:t>
            </a:fld>
            <a:endParaRPr lang="ru-RU" altLang="ru-RU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 rtl="0"/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4226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7880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8475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TextBox 6"/>
          <p:cNvSpPr txBox="1"/>
          <p:nvPr userDrawn="1"/>
        </p:nvSpPr>
        <p:spPr>
          <a:xfrm>
            <a:off x="8686824" y="6511799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47FCF39-049A-4197-848A-23BB514FF615}" type="slidenum">
              <a:rPr lang="ru-RU" b="1" smtClean="0">
                <a:solidFill>
                  <a:schemeClr val="bg1"/>
                </a:solidFill>
              </a:rPr>
              <a:t>‹#›</a:t>
            </a:fld>
            <a:endParaRPr lang="ru-R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999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  <p:sp>
        <p:nvSpPr>
          <p:cNvPr id="7" name="TextBox 6"/>
          <p:cNvSpPr txBox="1"/>
          <p:nvPr userDrawn="1"/>
        </p:nvSpPr>
        <p:spPr>
          <a:xfrm>
            <a:off x="8686824" y="6511799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47FCF39-049A-4197-848A-23BB514FF615}" type="slidenum">
              <a:rPr lang="ru-RU" b="1" smtClean="0">
                <a:solidFill>
                  <a:schemeClr val="bg1"/>
                </a:solidFill>
              </a:rPr>
              <a:t>‹#›</a:t>
            </a:fld>
            <a:endParaRPr lang="ru-R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63325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06386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7034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23025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TextBox 4"/>
          <p:cNvSpPr txBox="1"/>
          <p:nvPr userDrawn="1"/>
        </p:nvSpPr>
        <p:spPr>
          <a:xfrm>
            <a:off x="8686824" y="6525344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2EAFB936-5047-4134-B960-850ECAAEDA0E}" type="slidenum">
              <a:rPr lang="ru-RU" b="1" smtClean="0">
                <a:solidFill>
                  <a:schemeClr val="bg1"/>
                </a:solidFill>
              </a:rPr>
              <a:t>‹#›</a:t>
            </a:fld>
            <a:endParaRPr lang="ru-R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7087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1474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315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  <p:sp>
        <p:nvSpPr>
          <p:cNvPr id="7" name="TextBox 6"/>
          <p:cNvSpPr txBox="1"/>
          <p:nvPr userDrawn="1"/>
        </p:nvSpPr>
        <p:spPr>
          <a:xfrm>
            <a:off x="8686824" y="6511799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47FCF39-049A-4197-848A-23BB514FF615}" type="slidenum">
              <a:rPr lang="ru-RU" b="1" smtClean="0">
                <a:solidFill>
                  <a:schemeClr val="bg1"/>
                </a:solidFill>
              </a:rPr>
              <a:t>‹#›</a:t>
            </a:fld>
            <a:endParaRPr lang="ru-R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2170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 smtClean="0"/>
              <a:t>Крос-платформенне</a:t>
            </a:r>
            <a:r>
              <a:rPr lang="ru-RU" dirty="0" smtClean="0"/>
              <a:t> </a:t>
            </a:r>
            <a:r>
              <a:rPr lang="ru-RU" dirty="0" err="1"/>
              <a:t>програмування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49" y="4797152"/>
            <a:ext cx="9144000" cy="1752600"/>
          </a:xfrm>
        </p:spPr>
        <p:txBody>
          <a:bodyPr>
            <a:normAutofit/>
          </a:bodyPr>
          <a:lstStyle/>
          <a:p>
            <a:r>
              <a:rPr lang="ru-RU" sz="1900" dirty="0" err="1" smtClean="0"/>
              <a:t>Підготовлене</a:t>
            </a:r>
            <a:r>
              <a:rPr lang="ru-RU" sz="1900" dirty="0" smtClean="0"/>
              <a:t> за матер</a:t>
            </a:r>
            <a:r>
              <a:rPr lang="uk-UA" sz="1900" dirty="0"/>
              <a:t>і</a:t>
            </a:r>
            <a:r>
              <a:rPr lang="ru-RU" sz="1900" dirty="0" err="1" smtClean="0"/>
              <a:t>алами</a:t>
            </a:r>
            <a:endParaRPr lang="ru-RU" sz="1900" dirty="0" smtClean="0"/>
          </a:p>
          <a:p>
            <a:r>
              <a:rPr lang="en-US" sz="1900" dirty="0" smtClean="0"/>
              <a:t>http://www.ccfit.nsu.ru/~rylov/java_lections/index.html</a:t>
            </a:r>
          </a:p>
          <a:p>
            <a:r>
              <a:rPr lang="en-US" sz="1900" dirty="0" smtClean="0"/>
              <a:t>http://github.com/a-vodka/java</a:t>
            </a:r>
            <a:r>
              <a:rPr lang="en-US" sz="2800" dirty="0" smtClean="0"/>
              <a:t>/</a:t>
            </a:r>
            <a:endParaRPr lang="ru-RU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3635896" y="3861047"/>
            <a:ext cx="20617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200" dirty="0" smtClean="0"/>
              <a:t>Лекція №</a:t>
            </a:r>
            <a:r>
              <a:rPr lang="ru-RU" sz="3200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05661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195263" y="228600"/>
            <a:ext cx="8015287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algn="l" rtl="0">
              <a:buClrTx/>
              <a:buFontTx/>
              <a:buNone/>
            </a:pPr>
            <a:r>
              <a:rPr lang="ru-RU" altLang="ru-RU" sz="4200" dirty="0" err="1" smtClean="0">
                <a:solidFill>
                  <a:schemeClr val="tx1"/>
                </a:solidFill>
              </a:rPr>
              <a:t>Типи</a:t>
            </a:r>
            <a:r>
              <a:rPr lang="ru-RU" altLang="ru-RU" sz="4200" dirty="0" smtClean="0">
                <a:solidFill>
                  <a:schemeClr val="tx1"/>
                </a:solidFill>
              </a:rPr>
              <a:t> </a:t>
            </a:r>
            <a:r>
              <a:rPr lang="ru-RU" altLang="ru-RU" sz="4200" dirty="0">
                <a:solidFill>
                  <a:schemeClr val="tx1"/>
                </a:solidFill>
              </a:rPr>
              <a:t>драйверів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609600" y="1600200"/>
            <a:ext cx="79248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algn="l" rtl="0">
              <a:spcBef>
                <a:spcPts val="800"/>
              </a:spcBef>
              <a:buClrTx/>
              <a:buFontTx/>
              <a:buNone/>
            </a:pPr>
            <a:r>
              <a:rPr lang="ru-RU" altLang="ru-RU" sz="3200" b="1"/>
              <a:t>Тип 4</a:t>
            </a:r>
          </a:p>
          <a:p>
            <a:pPr algn="l" rtl="0">
              <a:spcBef>
                <a:spcPts val="800"/>
              </a:spcBef>
              <a:buClrTx/>
              <a:buFontTx/>
              <a:buNone/>
            </a:pPr>
            <a:r>
              <a:rPr lang="ru-RU" altLang="ru-RU" sz="3200"/>
              <a:t>Також як і драйвери 3-го типу реалізується повністю на Java, але виклики реалізуються безпосередньо з використанням протоколу бази даних, минаючи мережевий протокол</a:t>
            </a:r>
            <a:r>
              <a:rPr lang="ru-RU" altLang="ru-RU" sz="3200" b="1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007182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 Box 1"/>
          <p:cNvSpPr txBox="1">
            <a:spLocks noChangeArrowheads="1"/>
          </p:cNvSpPr>
          <p:nvPr/>
        </p:nvSpPr>
        <p:spPr bwMode="auto">
          <a:xfrm>
            <a:off x="195263" y="228600"/>
            <a:ext cx="8015287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algn="l" rtl="0">
              <a:buClrTx/>
              <a:buFontTx/>
              <a:buNone/>
            </a:pPr>
            <a:r>
              <a:rPr lang="ru-RU" altLang="ru-RU" sz="4200" dirty="0" err="1">
                <a:solidFill>
                  <a:schemeClr val="tx1"/>
                </a:solidFill>
              </a:rPr>
              <a:t>Завантаження</a:t>
            </a:r>
            <a:r>
              <a:rPr lang="ru-RU" altLang="ru-RU" sz="4200" dirty="0">
                <a:solidFill>
                  <a:schemeClr val="tx1"/>
                </a:solidFill>
              </a:rPr>
              <a:t> </a:t>
            </a:r>
            <a:r>
              <a:rPr lang="ru-RU" altLang="ru-RU" sz="4200" dirty="0" smtClean="0">
                <a:solidFill>
                  <a:schemeClr val="tx1"/>
                </a:solidFill>
              </a:rPr>
              <a:t>драйверу</a:t>
            </a:r>
            <a:endParaRPr lang="ru-RU" altLang="ru-RU" sz="4200" dirty="0">
              <a:solidFill>
                <a:schemeClr val="tx1"/>
              </a:solidFill>
            </a:endParaRPr>
          </a:p>
        </p:txBody>
      </p:sp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609600" y="1340768"/>
            <a:ext cx="7924800" cy="5184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algn="l" rtl="0">
              <a:spcBef>
                <a:spcPts val="500"/>
              </a:spcBef>
              <a:buClrTx/>
              <a:buSzPct val="80000"/>
              <a:buFontTx/>
              <a:buNone/>
            </a:pPr>
            <a:r>
              <a:rPr lang="en-US" altLang="ru-RU" sz="2000" dirty="0" err="1"/>
              <a:t>Class.forName</a:t>
            </a:r>
            <a:r>
              <a:rPr lang="en-US" altLang="ru-RU" sz="2000" dirty="0"/>
              <a:t> ( "</a:t>
            </a:r>
            <a:r>
              <a:rPr lang="ru-RU" altLang="ru-RU" sz="2000" dirty="0" err="1"/>
              <a:t>повне</a:t>
            </a:r>
            <a:r>
              <a:rPr lang="ru-RU" altLang="ru-RU" sz="2000" dirty="0"/>
              <a:t> </a:t>
            </a:r>
            <a:r>
              <a:rPr lang="ru-RU" altLang="ru-RU" sz="2000" dirty="0" err="1"/>
              <a:t>ім'я</a:t>
            </a:r>
            <a:r>
              <a:rPr lang="ru-RU" altLang="ru-RU" sz="2000" dirty="0"/>
              <a:t> </a:t>
            </a:r>
            <a:r>
              <a:rPr lang="ru-RU" altLang="ru-RU" sz="2000" dirty="0" err="1"/>
              <a:t>класу</a:t>
            </a:r>
            <a:r>
              <a:rPr lang="ru-RU" altLang="ru-RU" sz="2000" dirty="0"/>
              <a:t> ").</a:t>
            </a:r>
            <a:r>
              <a:rPr lang="en-US" altLang="ru-RU" sz="2000" dirty="0" err="1"/>
              <a:t>newInstance</a:t>
            </a:r>
            <a:r>
              <a:rPr lang="en-US" altLang="ru-RU" sz="2000" dirty="0"/>
              <a:t> ();</a:t>
            </a:r>
          </a:p>
          <a:p>
            <a:pPr algn="l" rtl="0">
              <a:spcBef>
                <a:spcPts val="500"/>
              </a:spcBef>
              <a:buClrTx/>
              <a:buSzPct val="80000"/>
              <a:buFontTx/>
              <a:buNone/>
            </a:pPr>
            <a:r>
              <a:rPr lang="en-US" altLang="ru-RU" sz="2000" dirty="0"/>
              <a:t/>
            </a:r>
            <a:br>
              <a:rPr lang="en-US" altLang="ru-RU" sz="2000" dirty="0"/>
            </a:br>
            <a:r>
              <a:rPr lang="en-US" altLang="ru-RU" sz="2000" dirty="0" err="1"/>
              <a:t>Class.forName</a:t>
            </a:r>
            <a:r>
              <a:rPr lang="en-US" altLang="ru-RU" sz="2000" dirty="0"/>
              <a:t> ( "</a:t>
            </a:r>
            <a:r>
              <a:rPr lang="en-US" altLang="ru-RU" sz="2000" dirty="0" err="1"/>
              <a:t>com.microsoft.sqlserver.jdbc.SQLServerDriver</a:t>
            </a:r>
            <a:r>
              <a:rPr lang="en-US" altLang="ru-RU" sz="2000" dirty="0"/>
              <a:t>"). </a:t>
            </a:r>
            <a:r>
              <a:rPr lang="en-US" altLang="ru-RU" sz="2000" dirty="0" err="1"/>
              <a:t>NewInstance</a:t>
            </a:r>
            <a:r>
              <a:rPr lang="en-US" altLang="ru-RU" sz="2000" dirty="0"/>
              <a:t> ();</a:t>
            </a:r>
          </a:p>
          <a:p>
            <a:pPr algn="l" rtl="0">
              <a:spcBef>
                <a:spcPts val="500"/>
              </a:spcBef>
              <a:buClrTx/>
              <a:buSzPct val="80000"/>
              <a:buFontTx/>
              <a:buNone/>
            </a:pPr>
            <a:endParaRPr lang="en-US" altLang="ru-RU" sz="2000" dirty="0"/>
          </a:p>
          <a:p>
            <a:pPr algn="l" rtl="0">
              <a:spcBef>
                <a:spcPts val="500"/>
              </a:spcBef>
              <a:buClrTx/>
              <a:buSzPct val="80000"/>
              <a:buFontTx/>
              <a:buNone/>
            </a:pPr>
            <a:r>
              <a:rPr lang="en-US" altLang="ru-RU" sz="2000" dirty="0" err="1"/>
              <a:t>DriverManager.registerDriver</a:t>
            </a:r>
            <a:r>
              <a:rPr lang="en-US" altLang="ru-RU" sz="2000" dirty="0"/>
              <a:t> (new </a:t>
            </a:r>
            <a:r>
              <a:rPr lang="en-US" altLang="ru-RU" sz="2000" dirty="0" err="1"/>
              <a:t>com.microsoft.sqlserver.jdbc.SQLServerDriver</a:t>
            </a:r>
            <a:r>
              <a:rPr lang="en-US" altLang="ru-RU" sz="2000" dirty="0"/>
              <a:t> ());</a:t>
            </a:r>
          </a:p>
          <a:p>
            <a:pPr algn="l" rtl="0">
              <a:spcBef>
                <a:spcPts val="500"/>
              </a:spcBef>
              <a:buClrTx/>
              <a:buSzPct val="80000"/>
              <a:buFontTx/>
              <a:buNone/>
            </a:pPr>
            <a:endParaRPr lang="en-US" altLang="ru-RU" sz="2000" dirty="0"/>
          </a:p>
          <a:p>
            <a:pPr algn="l" rtl="0">
              <a:spcBef>
                <a:spcPts val="500"/>
              </a:spcBef>
              <a:buClrTx/>
              <a:buSzPct val="80000"/>
              <a:buFontTx/>
              <a:buNone/>
            </a:pPr>
            <a:r>
              <a:rPr lang="en-US" altLang="ru-RU" sz="2000" dirty="0" err="1"/>
              <a:t>Class.forName</a:t>
            </a:r>
            <a:r>
              <a:rPr lang="en-US" altLang="ru-RU" sz="2000" dirty="0"/>
              <a:t> ( "</a:t>
            </a:r>
            <a:r>
              <a:rPr lang="ru-RU" altLang="ru-RU" sz="2000" dirty="0" err="1"/>
              <a:t>повне</a:t>
            </a:r>
            <a:r>
              <a:rPr lang="ru-RU" altLang="ru-RU" sz="2000" dirty="0"/>
              <a:t> </a:t>
            </a:r>
            <a:r>
              <a:rPr lang="ru-RU" altLang="ru-RU" sz="2000" dirty="0" err="1"/>
              <a:t>ім'я</a:t>
            </a:r>
            <a:r>
              <a:rPr lang="ru-RU" altLang="ru-RU" sz="2000" dirty="0"/>
              <a:t> </a:t>
            </a:r>
            <a:r>
              <a:rPr lang="ru-RU" altLang="ru-RU" sz="2000" dirty="0" err="1"/>
              <a:t>класу</a:t>
            </a:r>
            <a:r>
              <a:rPr lang="ru-RU" altLang="ru-RU" sz="2000" dirty="0"/>
              <a:t> ");</a:t>
            </a:r>
          </a:p>
          <a:p>
            <a:pPr algn="l" rtl="0">
              <a:spcBef>
                <a:spcPts val="700"/>
              </a:spcBef>
              <a:buClrTx/>
              <a:buSzPct val="80000"/>
              <a:buFontTx/>
              <a:buNone/>
            </a:pPr>
            <a:r>
              <a:rPr lang="ru-RU" altLang="ru-RU" sz="2000" dirty="0" err="1"/>
              <a:t>Ім'я</a:t>
            </a:r>
            <a:r>
              <a:rPr lang="ru-RU" altLang="ru-RU" sz="2000" dirty="0"/>
              <a:t> </a:t>
            </a:r>
            <a:r>
              <a:rPr lang="ru-RU" altLang="ru-RU" sz="2000" dirty="0" smtClean="0"/>
              <a:t>драйверу </a:t>
            </a:r>
            <a:r>
              <a:rPr lang="ru-RU" altLang="ru-RU" sz="2000" dirty="0" err="1"/>
              <a:t>також</a:t>
            </a:r>
            <a:r>
              <a:rPr lang="ru-RU" altLang="ru-RU" sz="2000" dirty="0"/>
              <a:t> </a:t>
            </a:r>
            <a:r>
              <a:rPr lang="ru-RU" altLang="ru-RU" sz="2000" dirty="0" err="1"/>
              <a:t>можна</a:t>
            </a:r>
            <a:r>
              <a:rPr lang="ru-RU" altLang="ru-RU" sz="2000" dirty="0"/>
              <a:t> </a:t>
            </a:r>
            <a:r>
              <a:rPr lang="ru-RU" altLang="ru-RU" sz="2000" dirty="0" err="1"/>
              <a:t>знайти</a:t>
            </a:r>
            <a:r>
              <a:rPr lang="ru-RU" altLang="ru-RU" sz="2000" dirty="0"/>
              <a:t> на </a:t>
            </a:r>
            <a:r>
              <a:rPr lang="ru-RU" altLang="ru-RU" sz="2000" dirty="0" err="1"/>
              <a:t>сайті</a:t>
            </a:r>
            <a:r>
              <a:rPr lang="ru-RU" altLang="ru-RU" sz="2000" dirty="0"/>
              <a:t> </a:t>
            </a:r>
            <a:r>
              <a:rPr lang="ru-RU" altLang="ru-RU" sz="2000" dirty="0" err="1"/>
              <a:t>розробників</a:t>
            </a:r>
            <a:r>
              <a:rPr lang="ru-RU" altLang="ru-RU" sz="2000" dirty="0"/>
              <a:t>. </a:t>
            </a:r>
            <a:r>
              <a:rPr lang="ru-RU" altLang="ru-RU" sz="2000" dirty="0" err="1" smtClean="0"/>
              <a:t>Наприклад</a:t>
            </a:r>
            <a:r>
              <a:rPr lang="ru-RU" altLang="ru-RU" sz="2000" dirty="0" smtClean="0"/>
              <a:t>:</a:t>
            </a:r>
          </a:p>
          <a:p>
            <a:pPr algn="l" rtl="0">
              <a:spcBef>
                <a:spcPts val="700"/>
              </a:spcBef>
              <a:buClrTx/>
              <a:buSzPct val="80000"/>
              <a:buFontTx/>
              <a:buNone/>
            </a:pPr>
            <a:r>
              <a:rPr lang="ru-RU" altLang="ru-RU" sz="2000" dirty="0" smtClean="0"/>
              <a:t>для </a:t>
            </a:r>
            <a:r>
              <a:rPr lang="en-US" altLang="ru-RU" sz="2000" b="1" dirty="0" smtClean="0"/>
              <a:t>Oracle</a:t>
            </a:r>
            <a:r>
              <a:rPr lang="ru-RU" altLang="ru-RU" sz="2000" b="1" dirty="0" smtClean="0"/>
              <a:t> </a:t>
            </a:r>
            <a:r>
              <a:rPr lang="ru-RU" altLang="ru-RU" sz="2000" dirty="0" err="1"/>
              <a:t>ім'я</a:t>
            </a:r>
            <a:r>
              <a:rPr lang="ru-RU" altLang="ru-RU" sz="2000" dirty="0"/>
              <a:t> драйвера буде </a:t>
            </a:r>
            <a:r>
              <a:rPr lang="en-US" altLang="ru-RU" sz="2000" i="1" dirty="0" err="1"/>
              <a:t>oracle.jdbc.driver.OracleDriver</a:t>
            </a:r>
            <a:r>
              <a:rPr lang="en-US" altLang="ru-RU" sz="2000" dirty="0"/>
              <a:t>, </a:t>
            </a:r>
            <a:endParaRPr lang="uk-UA" altLang="ru-RU" sz="2000" dirty="0" smtClean="0"/>
          </a:p>
          <a:p>
            <a:pPr algn="l" rtl="0">
              <a:spcBef>
                <a:spcPts val="700"/>
              </a:spcBef>
              <a:buClrTx/>
              <a:buSzPct val="80000"/>
              <a:buFontTx/>
              <a:buNone/>
            </a:pPr>
            <a:r>
              <a:rPr lang="ru-RU" altLang="ru-RU" sz="2000" dirty="0" smtClean="0"/>
              <a:t>для </a:t>
            </a:r>
            <a:r>
              <a:rPr lang="en-US" altLang="ru-RU" sz="2000" b="1" dirty="0" smtClean="0"/>
              <a:t>MySQL</a:t>
            </a:r>
            <a:r>
              <a:rPr lang="uk-UA" altLang="ru-RU" sz="2000" b="1" dirty="0" smtClean="0"/>
              <a:t> - </a:t>
            </a:r>
            <a:r>
              <a:rPr lang="en-US" altLang="ru-RU" sz="2000" i="1" dirty="0" err="1" smtClean="0"/>
              <a:t>com.mysql.jdbc.Driver</a:t>
            </a:r>
            <a:r>
              <a:rPr lang="en-US" altLang="ru-RU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517178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 Box 1"/>
          <p:cNvSpPr txBox="1">
            <a:spLocks noChangeArrowheads="1"/>
          </p:cNvSpPr>
          <p:nvPr/>
        </p:nvSpPr>
        <p:spPr bwMode="auto">
          <a:xfrm>
            <a:off x="195263" y="10236"/>
            <a:ext cx="8015287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algn="l" rtl="0">
              <a:buClrTx/>
              <a:buFontTx/>
              <a:buNone/>
            </a:pPr>
            <a:r>
              <a:rPr lang="ru-RU" altLang="ru-RU" sz="4200" dirty="0" err="1" smtClean="0">
                <a:solidFill>
                  <a:schemeClr val="tx1"/>
                </a:solidFill>
              </a:rPr>
              <a:t>Клас</a:t>
            </a:r>
            <a:r>
              <a:rPr lang="ru-RU" altLang="ru-RU" sz="4200" dirty="0" smtClean="0">
                <a:solidFill>
                  <a:schemeClr val="tx1"/>
                </a:solidFill>
              </a:rPr>
              <a:t> </a:t>
            </a:r>
            <a:r>
              <a:rPr lang="en-US" altLang="ru-RU" sz="4200" b="1" dirty="0" err="1">
                <a:solidFill>
                  <a:schemeClr val="tx1"/>
                </a:solidFill>
              </a:rPr>
              <a:t>DriverManager</a:t>
            </a:r>
            <a:endParaRPr lang="en-US" altLang="ru-RU" sz="4200" b="1" dirty="0">
              <a:solidFill>
                <a:schemeClr val="tx1"/>
              </a:solidFill>
            </a:endParaRPr>
          </a:p>
        </p:txBody>
      </p:sp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195263" y="924636"/>
            <a:ext cx="8529130" cy="5672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algn="l" rtl="0">
              <a:spcBef>
                <a:spcPts val="700"/>
              </a:spcBef>
              <a:buClrTx/>
              <a:buSzPct val="80000"/>
              <a:buFontTx/>
              <a:buNone/>
            </a:pPr>
            <a:r>
              <a:rPr lang="ru-RU" altLang="ru-RU" sz="2400" dirty="0" err="1"/>
              <a:t>клас</a:t>
            </a:r>
            <a:r>
              <a:rPr lang="ru-RU" altLang="ru-RU" sz="2400" dirty="0"/>
              <a:t> </a:t>
            </a:r>
            <a:r>
              <a:rPr lang="ru-RU" altLang="ru-RU" sz="2400" b="1" dirty="0" err="1" smtClean="0"/>
              <a:t>DriverManager</a:t>
            </a:r>
            <a:r>
              <a:rPr lang="ru-RU" altLang="ru-RU" sz="2400" b="1" dirty="0" smtClean="0"/>
              <a:t> </a:t>
            </a:r>
            <a:r>
              <a:rPr lang="ru-RU" altLang="ru-RU" sz="2400" dirty="0" err="1" smtClean="0"/>
              <a:t>використовується</a:t>
            </a:r>
            <a:r>
              <a:rPr lang="ru-RU" altLang="ru-RU" sz="2400" dirty="0" smtClean="0"/>
              <a:t> </a:t>
            </a:r>
            <a:r>
              <a:rPr lang="ru-RU" altLang="ru-RU" sz="2400" dirty="0"/>
              <a:t>для </a:t>
            </a:r>
            <a:r>
              <a:rPr lang="ru-RU" altLang="ru-RU" sz="2400" dirty="0" err="1"/>
              <a:t>встановлення</a:t>
            </a:r>
            <a:r>
              <a:rPr lang="ru-RU" altLang="ru-RU" sz="2400" dirty="0"/>
              <a:t> </a:t>
            </a:r>
            <a:r>
              <a:rPr lang="ru-RU" altLang="ru-RU" sz="2400" dirty="0" err="1"/>
              <a:t>з'єднання</a:t>
            </a:r>
            <a:r>
              <a:rPr lang="ru-RU" altLang="ru-RU" sz="2400" dirty="0"/>
              <a:t> з базою </a:t>
            </a:r>
            <a:r>
              <a:rPr lang="ru-RU" altLang="ru-RU" sz="2400" dirty="0" err="1"/>
              <a:t>даних</a:t>
            </a:r>
            <a:r>
              <a:rPr lang="ru-RU" altLang="ru-RU" sz="2400" dirty="0"/>
              <a:t>. Для </a:t>
            </a:r>
            <a:r>
              <a:rPr lang="ru-RU" altLang="ru-RU" sz="2400" dirty="0" err="1"/>
              <a:t>цього</a:t>
            </a:r>
            <a:r>
              <a:rPr lang="ru-RU" altLang="ru-RU" sz="2400" dirty="0"/>
              <a:t> </a:t>
            </a:r>
            <a:r>
              <a:rPr lang="ru-RU" altLang="ru-RU" sz="2400" dirty="0" err="1"/>
              <a:t>необхідно</a:t>
            </a:r>
            <a:r>
              <a:rPr lang="ru-RU" altLang="ru-RU" sz="2400" dirty="0"/>
              <a:t> </a:t>
            </a:r>
            <a:r>
              <a:rPr lang="ru-RU" altLang="ru-RU" sz="2400" dirty="0" err="1"/>
              <a:t>вказати</a:t>
            </a:r>
            <a:r>
              <a:rPr lang="ru-RU" altLang="ru-RU" sz="2400" dirty="0"/>
              <a:t> </a:t>
            </a:r>
            <a:r>
              <a:rPr lang="ru-RU" altLang="ru-RU" sz="2400" dirty="0" err="1"/>
              <a:t>йому</a:t>
            </a:r>
            <a:r>
              <a:rPr lang="ru-RU" altLang="ru-RU" sz="2400" dirty="0"/>
              <a:t> </a:t>
            </a:r>
            <a:r>
              <a:rPr lang="ru-RU" altLang="ru-RU" sz="2400" dirty="0" err="1" smtClean="0"/>
              <a:t>спеціальний</a:t>
            </a:r>
            <a:r>
              <a:rPr lang="ru-RU" altLang="ru-RU" sz="2400" dirty="0" smtClean="0"/>
              <a:t> </a:t>
            </a:r>
            <a:r>
              <a:rPr lang="ru-RU" altLang="ru-RU" sz="2400" i="1" dirty="0" smtClean="0"/>
              <a:t>URL адресу</a:t>
            </a:r>
            <a:r>
              <a:rPr lang="ru-RU" altLang="ru-RU" sz="2400" dirty="0" smtClean="0"/>
              <a:t>, </a:t>
            </a:r>
            <a:r>
              <a:rPr lang="ru-RU" altLang="ru-RU" sz="2400" dirty="0"/>
              <a:t>а </a:t>
            </a:r>
            <a:r>
              <a:rPr lang="ru-RU" altLang="ru-RU" sz="2400" dirty="0" err="1"/>
              <a:t>також</a:t>
            </a:r>
            <a:r>
              <a:rPr lang="ru-RU" altLang="ru-RU" sz="2400" dirty="0"/>
              <a:t> </a:t>
            </a:r>
            <a:r>
              <a:rPr lang="ru-RU" altLang="ru-RU" sz="2400" i="1" dirty="0" err="1"/>
              <a:t>логін</a:t>
            </a:r>
            <a:r>
              <a:rPr lang="ru-RU" altLang="ru-RU" sz="2400" dirty="0"/>
              <a:t> і </a:t>
            </a:r>
            <a:r>
              <a:rPr lang="ru-RU" altLang="ru-RU" sz="2400" i="1" dirty="0"/>
              <a:t>пароль </a:t>
            </a:r>
            <a:r>
              <a:rPr lang="ru-RU" altLang="ru-RU" sz="2400" dirty="0" err="1"/>
              <a:t>користувача</a:t>
            </a:r>
            <a:r>
              <a:rPr lang="ru-RU" altLang="ru-RU" sz="2400" dirty="0"/>
              <a:t>, </a:t>
            </a:r>
            <a:r>
              <a:rPr lang="ru-RU" altLang="ru-RU" sz="2400" dirty="0" err="1"/>
              <a:t>зареєстрованого</a:t>
            </a:r>
            <a:r>
              <a:rPr lang="ru-RU" altLang="ru-RU" sz="2400" dirty="0"/>
              <a:t> в </a:t>
            </a:r>
            <a:r>
              <a:rPr lang="ru-RU" altLang="ru-RU" sz="2400" dirty="0" smtClean="0"/>
              <a:t>СУБД.</a:t>
            </a:r>
          </a:p>
          <a:p>
            <a:pPr algn="l" rtl="0">
              <a:spcBef>
                <a:spcPts val="700"/>
              </a:spcBef>
              <a:buClrTx/>
              <a:buSzPct val="80000"/>
              <a:buFontTx/>
              <a:buNone/>
            </a:pPr>
            <a:endParaRPr lang="ru-RU" altLang="ru-RU" sz="1100" dirty="0" smtClean="0"/>
          </a:p>
          <a:p>
            <a:pPr algn="l" rtl="0">
              <a:spcBef>
                <a:spcPts val="700"/>
              </a:spcBef>
              <a:buClrTx/>
              <a:buSzPct val="80000"/>
              <a:buFontTx/>
              <a:buNone/>
            </a:pPr>
            <a:r>
              <a:rPr lang="ru-RU" altLang="ru-RU" sz="2400" i="1" dirty="0" smtClean="0"/>
              <a:t>URL</a:t>
            </a:r>
            <a:r>
              <a:rPr lang="ru-RU" altLang="ru-RU" sz="2400" dirty="0" smtClean="0"/>
              <a:t> </a:t>
            </a:r>
            <a:r>
              <a:rPr lang="ru-RU" altLang="ru-RU" sz="2400" dirty="0"/>
              <a:t>- </a:t>
            </a:r>
            <a:r>
              <a:rPr lang="ru-RU" altLang="ru-RU" sz="2400" dirty="0" err="1"/>
              <a:t>це</a:t>
            </a:r>
            <a:r>
              <a:rPr lang="ru-RU" altLang="ru-RU" sz="2400" dirty="0"/>
              <a:t> </a:t>
            </a:r>
            <a:r>
              <a:rPr lang="ru-RU" altLang="ru-RU" sz="2400" dirty="0" err="1"/>
              <a:t>спеціальний</a:t>
            </a:r>
            <a:r>
              <a:rPr lang="ru-RU" altLang="ru-RU" sz="2400" dirty="0"/>
              <a:t> рядок, </a:t>
            </a:r>
            <a:r>
              <a:rPr lang="ru-RU" altLang="ru-RU" sz="2400" dirty="0" err="1"/>
              <a:t>що</a:t>
            </a:r>
            <a:r>
              <a:rPr lang="ru-RU" altLang="ru-RU" sz="2400" dirty="0"/>
              <a:t> </a:t>
            </a:r>
            <a:r>
              <a:rPr lang="ru-RU" altLang="ru-RU" sz="2400" dirty="0" err="1"/>
              <a:t>має</a:t>
            </a:r>
            <a:r>
              <a:rPr lang="ru-RU" altLang="ru-RU" sz="2400" dirty="0"/>
              <a:t> </a:t>
            </a:r>
            <a:r>
              <a:rPr lang="ru-RU" altLang="ru-RU" sz="2400" dirty="0" err="1"/>
              <a:t>такий</a:t>
            </a:r>
            <a:r>
              <a:rPr lang="ru-RU" altLang="ru-RU" sz="2400" dirty="0"/>
              <a:t> </a:t>
            </a:r>
            <a:r>
              <a:rPr lang="ru-RU" altLang="ru-RU" sz="2400" dirty="0" err="1"/>
              <a:t>вигляд</a:t>
            </a:r>
            <a:r>
              <a:rPr lang="ru-RU" altLang="ru-RU" sz="2400" dirty="0"/>
              <a:t>:</a:t>
            </a:r>
          </a:p>
          <a:p>
            <a:pPr algn="ctr" rtl="0">
              <a:spcBef>
                <a:spcPts val="700"/>
              </a:spcBef>
              <a:buClrTx/>
              <a:buSzPct val="80000"/>
              <a:buFontTx/>
              <a:buNone/>
            </a:pPr>
            <a:r>
              <a:rPr lang="ru-RU" altLang="ru-RU" sz="2400" b="1" i="1" dirty="0" err="1">
                <a:solidFill>
                  <a:srgbClr val="FF0000"/>
                </a:solidFill>
              </a:rPr>
              <a:t>jdbc</a:t>
            </a:r>
            <a:r>
              <a:rPr lang="ru-RU" altLang="ru-RU" sz="2400" b="1" i="1" dirty="0">
                <a:solidFill>
                  <a:srgbClr val="FF0000"/>
                </a:solidFill>
              </a:rPr>
              <a:t>: &lt;</a:t>
            </a:r>
            <a:r>
              <a:rPr lang="ru-RU" altLang="ru-RU" sz="2400" b="1" i="1" dirty="0" err="1">
                <a:solidFill>
                  <a:srgbClr val="FF0000"/>
                </a:solidFill>
              </a:rPr>
              <a:t>subprotocol</a:t>
            </a:r>
            <a:r>
              <a:rPr lang="ru-RU" altLang="ru-RU" sz="2400" b="1" i="1" dirty="0">
                <a:solidFill>
                  <a:srgbClr val="FF0000"/>
                </a:solidFill>
              </a:rPr>
              <a:t>&gt;: &lt;</a:t>
            </a:r>
            <a:r>
              <a:rPr lang="ru-RU" altLang="ru-RU" sz="2400" b="1" i="1" dirty="0" err="1">
                <a:solidFill>
                  <a:srgbClr val="FF0000"/>
                </a:solidFill>
              </a:rPr>
              <a:t>subname</a:t>
            </a:r>
            <a:r>
              <a:rPr lang="ru-RU" altLang="ru-RU" sz="2400" b="1" i="1" dirty="0" smtClean="0">
                <a:solidFill>
                  <a:srgbClr val="FF0000"/>
                </a:solidFill>
              </a:rPr>
              <a:t>&gt;</a:t>
            </a:r>
          </a:p>
          <a:p>
            <a:pPr>
              <a:spcBef>
                <a:spcPts val="700"/>
              </a:spcBef>
              <a:buSzPct val="80000"/>
            </a:pPr>
            <a:r>
              <a:rPr lang="ru-RU" altLang="ru-RU" sz="2400" dirty="0"/>
              <a:t>де </a:t>
            </a:r>
            <a:r>
              <a:rPr lang="ru-RU" altLang="ru-RU" sz="2400" i="1" dirty="0"/>
              <a:t>&lt;</a:t>
            </a:r>
            <a:r>
              <a:rPr lang="ru-RU" altLang="ru-RU" sz="2400" i="1" dirty="0" err="1"/>
              <a:t>Subprotocol</a:t>
            </a:r>
            <a:r>
              <a:rPr lang="ru-RU" altLang="ru-RU" sz="2400" i="1" dirty="0"/>
              <a:t>&gt;</a:t>
            </a:r>
            <a:r>
              <a:rPr lang="ru-RU" altLang="ru-RU" sz="2400" dirty="0"/>
              <a:t> - </a:t>
            </a:r>
            <a:r>
              <a:rPr lang="ru-RU" altLang="ru-RU" sz="2400" dirty="0" err="1"/>
              <a:t>ім'я</a:t>
            </a:r>
            <a:r>
              <a:rPr lang="ru-RU" altLang="ru-RU" sz="2400" dirty="0"/>
              <a:t> драйвера </a:t>
            </a:r>
            <a:r>
              <a:rPr lang="ru-RU" altLang="ru-RU" sz="2400" dirty="0" err="1"/>
              <a:t>або</a:t>
            </a:r>
            <a:r>
              <a:rPr lang="ru-RU" altLang="ru-RU" sz="2400" dirty="0"/>
              <a:t> </a:t>
            </a:r>
            <a:r>
              <a:rPr lang="ru-RU" altLang="ru-RU" sz="2400" dirty="0" err="1"/>
              <a:t>ім'я</a:t>
            </a:r>
            <a:r>
              <a:rPr lang="ru-RU" altLang="ru-RU" sz="2400" dirty="0"/>
              <a:t> </a:t>
            </a:r>
            <a:r>
              <a:rPr lang="ru-RU" altLang="ru-RU" sz="2400" dirty="0" err="1"/>
              <a:t>механізму</a:t>
            </a:r>
            <a:r>
              <a:rPr lang="ru-RU" altLang="ru-RU" sz="2400" dirty="0"/>
              <a:t> </a:t>
            </a:r>
            <a:r>
              <a:rPr lang="ru-RU" altLang="ru-RU" sz="2400" dirty="0" err="1"/>
              <a:t>підключення</a:t>
            </a:r>
            <a:r>
              <a:rPr lang="ru-RU" altLang="ru-RU" sz="2400" dirty="0"/>
              <a:t>,</a:t>
            </a:r>
            <a:br>
              <a:rPr lang="ru-RU" altLang="ru-RU" sz="2400" dirty="0"/>
            </a:br>
            <a:r>
              <a:rPr lang="ru-RU" altLang="ru-RU" sz="2400" i="1" dirty="0"/>
              <a:t>&lt;</a:t>
            </a:r>
            <a:r>
              <a:rPr lang="ru-RU" altLang="ru-RU" sz="2400" i="1" dirty="0" err="1"/>
              <a:t>Subname</a:t>
            </a:r>
            <a:r>
              <a:rPr lang="ru-RU" altLang="ru-RU" sz="2400" i="1" dirty="0"/>
              <a:t>&gt;</a:t>
            </a:r>
            <a:r>
              <a:rPr lang="ru-RU" altLang="ru-RU" sz="2400" dirty="0"/>
              <a:t> - </a:t>
            </a:r>
            <a:r>
              <a:rPr lang="ru-RU" altLang="ru-RU" sz="2400" dirty="0" err="1"/>
              <a:t>це</a:t>
            </a:r>
            <a:r>
              <a:rPr lang="ru-RU" altLang="ru-RU" sz="2400" dirty="0"/>
              <a:t> рядок, в </a:t>
            </a:r>
            <a:r>
              <a:rPr lang="ru-RU" altLang="ru-RU" sz="2400" dirty="0" err="1" smtClean="0"/>
              <a:t>якому</a:t>
            </a:r>
            <a:r>
              <a:rPr lang="ru-RU" altLang="ru-RU" sz="2400" dirty="0" smtClean="0"/>
              <a:t> </a:t>
            </a:r>
            <a:r>
              <a:rPr lang="ru-RU" altLang="ru-RU" sz="2400" dirty="0" err="1" smtClean="0"/>
              <a:t>вказується</a:t>
            </a:r>
            <a:r>
              <a:rPr lang="ru-RU" altLang="ru-RU" sz="2400" dirty="0" smtClean="0"/>
              <a:t> </a:t>
            </a:r>
            <a:r>
              <a:rPr lang="ru-RU" altLang="ru-RU" sz="2400" dirty="0"/>
              <a:t>хост, </a:t>
            </a:r>
            <a:r>
              <a:rPr lang="ru-RU" altLang="ru-RU" sz="2400" dirty="0" smtClean="0"/>
              <a:t>порт та </a:t>
            </a:r>
            <a:r>
              <a:rPr lang="ru-RU" altLang="ru-RU" sz="2400" dirty="0" err="1"/>
              <a:t>ім'я</a:t>
            </a:r>
            <a:r>
              <a:rPr lang="ru-RU" altLang="ru-RU" sz="2400" dirty="0"/>
              <a:t> </a:t>
            </a:r>
            <a:r>
              <a:rPr lang="ru-RU" altLang="ru-RU" sz="2400" dirty="0" err="1"/>
              <a:t>бази</a:t>
            </a:r>
            <a:r>
              <a:rPr lang="ru-RU" altLang="ru-RU" sz="2400" dirty="0"/>
              <a:t> </a:t>
            </a:r>
            <a:r>
              <a:rPr lang="ru-RU" altLang="ru-RU" sz="2400" dirty="0" err="1"/>
              <a:t>даних</a:t>
            </a:r>
            <a:r>
              <a:rPr lang="ru-RU" altLang="ru-RU" sz="2400" dirty="0"/>
              <a:t>.</a:t>
            </a:r>
          </a:p>
          <a:p>
            <a:pPr>
              <a:spcBef>
                <a:spcPts val="700"/>
              </a:spcBef>
              <a:buSzPct val="80000"/>
            </a:pPr>
            <a:endParaRPr lang="ru-RU" altLang="ru-RU" sz="1100" dirty="0"/>
          </a:p>
          <a:p>
            <a:pPr>
              <a:spcBef>
                <a:spcPts val="700"/>
              </a:spcBef>
              <a:buSzPct val="80000"/>
            </a:pPr>
            <a:r>
              <a:rPr lang="ru-RU" altLang="ru-RU" sz="2400" dirty="0" err="1"/>
              <a:t>Наприклад</a:t>
            </a:r>
            <a:r>
              <a:rPr lang="ru-RU" altLang="ru-RU" sz="2400" dirty="0"/>
              <a:t>, для </a:t>
            </a:r>
            <a:r>
              <a:rPr lang="ru-RU" altLang="ru-RU" sz="2400" b="1" dirty="0" err="1"/>
              <a:t>MySQL</a:t>
            </a:r>
            <a:r>
              <a:rPr lang="ru-RU" altLang="ru-RU" sz="2400" dirty="0"/>
              <a:t> </a:t>
            </a:r>
            <a:r>
              <a:rPr lang="ru-RU" altLang="ru-RU" sz="2400" i="1" dirty="0"/>
              <a:t>URL</a:t>
            </a:r>
            <a:r>
              <a:rPr lang="ru-RU" altLang="ru-RU" sz="2400" dirty="0"/>
              <a:t> </a:t>
            </a:r>
            <a:r>
              <a:rPr lang="ru-RU" altLang="ru-RU" sz="2400" dirty="0" err="1"/>
              <a:t>може</a:t>
            </a:r>
            <a:r>
              <a:rPr lang="ru-RU" altLang="ru-RU" sz="2400" dirty="0"/>
              <a:t> бути таким:</a:t>
            </a:r>
          </a:p>
          <a:p>
            <a:pPr>
              <a:spcBef>
                <a:spcPts val="700"/>
              </a:spcBef>
              <a:buSzPct val="80000"/>
            </a:pPr>
            <a:r>
              <a:rPr lang="ru-RU" altLang="ru-RU" sz="2400" i="1" dirty="0" err="1"/>
              <a:t>jdbc</a:t>
            </a:r>
            <a:r>
              <a:rPr lang="ru-RU" altLang="ru-RU" sz="2400" i="1" dirty="0"/>
              <a:t>: </a:t>
            </a:r>
            <a:r>
              <a:rPr lang="ru-RU" altLang="ru-RU" sz="2400" i="1" dirty="0" err="1"/>
              <a:t>mysql</a:t>
            </a:r>
            <a:r>
              <a:rPr lang="ru-RU" altLang="ru-RU" sz="2400" i="1" dirty="0"/>
              <a:t>: // </a:t>
            </a:r>
            <a:r>
              <a:rPr lang="ru-RU" altLang="ru-RU" sz="2400" i="1" dirty="0" err="1"/>
              <a:t>localhost</a:t>
            </a:r>
            <a:r>
              <a:rPr lang="ru-RU" altLang="ru-RU" sz="2400" i="1" dirty="0"/>
              <a:t>: 3306 / </a:t>
            </a:r>
            <a:r>
              <a:rPr lang="ru-RU" altLang="ru-RU" sz="2400" i="1" dirty="0" err="1"/>
              <a:t>MyDataBaseName</a:t>
            </a:r>
            <a:endParaRPr lang="ru-RU" altLang="ru-RU" sz="2400" i="1" dirty="0"/>
          </a:p>
          <a:p>
            <a:pPr algn="l" rtl="0">
              <a:spcBef>
                <a:spcPts val="700"/>
              </a:spcBef>
              <a:buClrTx/>
              <a:buSzPct val="80000"/>
              <a:buFontTx/>
              <a:buNone/>
            </a:pPr>
            <a:r>
              <a:rPr lang="ru-RU" altLang="ru-RU" sz="2400" i="1" dirty="0"/>
              <a:t/>
            </a:r>
            <a:br>
              <a:rPr lang="ru-RU" altLang="ru-RU" sz="2400" i="1" dirty="0"/>
            </a:br>
            <a:r>
              <a:rPr lang="ru-RU" altLang="ru-RU" sz="2400" i="1" dirty="0"/>
              <a:t/>
            </a:r>
            <a:br>
              <a:rPr lang="ru-RU" altLang="ru-RU" sz="2400" i="1" dirty="0"/>
            </a:br>
            <a:endParaRPr lang="ru-RU" altLang="ru-RU" sz="2400" i="1" dirty="0"/>
          </a:p>
        </p:txBody>
      </p:sp>
    </p:spTree>
    <p:extLst>
      <p:ext uri="{BB962C8B-B14F-4D97-AF65-F5344CB8AC3E}">
        <p14:creationId xmlns:p14="http://schemas.microsoft.com/office/powerpoint/2010/main" val="8502853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ext Box 1"/>
          <p:cNvSpPr txBox="1">
            <a:spLocks noChangeArrowheads="1"/>
          </p:cNvSpPr>
          <p:nvPr/>
        </p:nvSpPr>
        <p:spPr bwMode="auto">
          <a:xfrm>
            <a:off x="195263" y="228600"/>
            <a:ext cx="8015287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algn="l" rtl="0">
              <a:buClrTx/>
              <a:buFontTx/>
              <a:buNone/>
            </a:pPr>
            <a:r>
              <a:rPr lang="ru-RU" altLang="ru-RU" sz="4000" b="1" dirty="0">
                <a:solidFill>
                  <a:schemeClr val="tx1"/>
                </a:solidFill>
              </a:rPr>
              <a:t>Отримання з'єднання з базою</a:t>
            </a:r>
          </a:p>
        </p:txBody>
      </p:sp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609600" y="1600200"/>
            <a:ext cx="79248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algn="l" rtl="0">
              <a:spcBef>
                <a:spcPts val="700"/>
              </a:spcBef>
              <a:buClrTx/>
              <a:buSzPct val="80000"/>
              <a:buFontTx/>
              <a:buNone/>
            </a:pPr>
            <a:r>
              <a:rPr lang="ru-RU" altLang="ru-RU" sz="2800" dirty="0" err="1"/>
              <a:t>знаючи</a:t>
            </a:r>
            <a:r>
              <a:rPr lang="ru-RU" altLang="ru-RU" sz="2800" dirty="0"/>
              <a:t> </a:t>
            </a:r>
            <a:r>
              <a:rPr lang="en-US" altLang="ru-RU" sz="2800" i="1" dirty="0"/>
              <a:t>URL</a:t>
            </a:r>
            <a:r>
              <a:rPr lang="en-US" altLang="ru-RU" sz="2800" dirty="0"/>
              <a:t>, </a:t>
            </a:r>
            <a:r>
              <a:rPr lang="ru-RU" altLang="ru-RU" sz="2800" i="1" dirty="0" err="1"/>
              <a:t>логін</a:t>
            </a:r>
            <a:r>
              <a:rPr lang="ru-RU" altLang="ru-RU" sz="2800" dirty="0"/>
              <a:t> і </a:t>
            </a:r>
            <a:r>
              <a:rPr lang="ru-RU" altLang="ru-RU" sz="2800" i="1" dirty="0"/>
              <a:t>пароль</a:t>
            </a:r>
            <a:r>
              <a:rPr lang="ru-RU" altLang="ru-RU" sz="2800" dirty="0"/>
              <a:t> </a:t>
            </a:r>
            <a:r>
              <a:rPr lang="ru-RU" altLang="ru-RU" sz="2800" dirty="0" err="1"/>
              <a:t>користувача</a:t>
            </a:r>
            <a:r>
              <a:rPr lang="ru-RU" altLang="ru-RU" sz="2800" dirty="0"/>
              <a:t>, а </a:t>
            </a:r>
            <a:r>
              <a:rPr lang="ru-RU" altLang="ru-RU" sz="2800" dirty="0" err="1"/>
              <a:t>також</a:t>
            </a:r>
            <a:r>
              <a:rPr lang="ru-RU" altLang="ru-RU" sz="2800" dirty="0"/>
              <a:t> </a:t>
            </a:r>
            <a:r>
              <a:rPr lang="ru-RU" altLang="ru-RU" sz="2800" dirty="0" err="1"/>
              <a:t>маючи</a:t>
            </a:r>
            <a:r>
              <a:rPr lang="ru-RU" altLang="ru-RU" sz="2800" dirty="0"/>
              <a:t> </a:t>
            </a:r>
            <a:r>
              <a:rPr lang="ru-RU" altLang="ru-RU" sz="2800" dirty="0" err="1"/>
              <a:t>зареєстрований</a:t>
            </a:r>
            <a:r>
              <a:rPr lang="ru-RU" altLang="ru-RU" sz="2800" dirty="0"/>
              <a:t> в </a:t>
            </a:r>
            <a:r>
              <a:rPr lang="ru-RU" altLang="ru-RU" sz="2800" dirty="0" err="1"/>
              <a:t>системі</a:t>
            </a:r>
            <a:r>
              <a:rPr lang="ru-RU" altLang="ru-RU" sz="2800" dirty="0"/>
              <a:t> </a:t>
            </a:r>
            <a:r>
              <a:rPr lang="ru-RU" altLang="ru-RU" sz="2800" i="1" dirty="0"/>
              <a:t>драйвер</a:t>
            </a:r>
            <a:r>
              <a:rPr lang="ru-RU" altLang="ru-RU" sz="2800" dirty="0"/>
              <a:t>, </a:t>
            </a:r>
            <a:r>
              <a:rPr lang="ru-RU" altLang="ru-RU" sz="2800" dirty="0" err="1" smtClean="0"/>
              <a:t>встановити</a:t>
            </a:r>
            <a:r>
              <a:rPr lang="ru-RU" altLang="ru-RU" sz="2800" dirty="0" smtClean="0"/>
              <a:t> </a:t>
            </a:r>
            <a:r>
              <a:rPr lang="ru-RU" altLang="ru-RU" sz="2800" dirty="0" err="1"/>
              <a:t>підключення</a:t>
            </a:r>
            <a:r>
              <a:rPr lang="ru-RU" altLang="ru-RU" sz="2800" dirty="0"/>
              <a:t> </a:t>
            </a:r>
            <a:r>
              <a:rPr lang="ru-RU" altLang="ru-RU" sz="2800" dirty="0" err="1"/>
              <a:t>можна</a:t>
            </a:r>
            <a:r>
              <a:rPr lang="ru-RU" altLang="ru-RU" sz="2800" dirty="0"/>
              <a:t> так:</a:t>
            </a:r>
          </a:p>
          <a:p>
            <a:pPr algn="l" rtl="0">
              <a:spcBef>
                <a:spcPts val="700"/>
              </a:spcBef>
              <a:buClrTx/>
              <a:buSzPct val="80000"/>
              <a:buFontTx/>
              <a:buNone/>
            </a:pPr>
            <a:endParaRPr lang="ru-RU" altLang="ru-RU" sz="2800" dirty="0"/>
          </a:p>
          <a:p>
            <a:pPr algn="l" rtl="0">
              <a:spcBef>
                <a:spcPts val="700"/>
              </a:spcBef>
              <a:buClrTx/>
              <a:buSzPct val="80000"/>
              <a:buFontTx/>
              <a:buNone/>
            </a:pPr>
            <a:r>
              <a:rPr lang="en-US" altLang="ru-RU" sz="2800" dirty="0"/>
              <a:t>Connection c = </a:t>
            </a:r>
            <a:r>
              <a:rPr lang="en-US" altLang="ru-RU" sz="2800" dirty="0" err="1"/>
              <a:t>DriverManager.getConnection</a:t>
            </a:r>
            <a:r>
              <a:rPr lang="en-US" altLang="ru-RU" sz="2800" dirty="0"/>
              <a:t> ( "URL", "</a:t>
            </a:r>
            <a:r>
              <a:rPr lang="en-US" altLang="ru-RU" sz="2800" dirty="0" err="1"/>
              <a:t>User_Login</a:t>
            </a:r>
            <a:r>
              <a:rPr lang="en-US" altLang="ru-RU" sz="2800" dirty="0"/>
              <a:t>", "</a:t>
            </a:r>
            <a:r>
              <a:rPr lang="en-US" altLang="ru-RU" sz="2800" dirty="0" err="1"/>
              <a:t>User_Password</a:t>
            </a:r>
            <a:r>
              <a:rPr lang="en-US" altLang="ru-RU" sz="2800" dirty="0"/>
              <a:t>");</a:t>
            </a:r>
          </a:p>
          <a:p>
            <a:pPr algn="l" rtl="0">
              <a:spcBef>
                <a:spcPts val="700"/>
              </a:spcBef>
              <a:buClrTx/>
              <a:buSzPct val="80000"/>
              <a:buFontTx/>
              <a:buNone/>
            </a:pPr>
            <a:endParaRPr lang="ru-RU" altLang="ru-RU" sz="2800" dirty="0"/>
          </a:p>
          <a:p>
            <a:pPr algn="l" rtl="0">
              <a:spcBef>
                <a:spcPts val="700"/>
              </a:spcBef>
              <a:buClrTx/>
              <a:buSzPct val="80000"/>
              <a:buFontTx/>
              <a:buNone/>
            </a:pPr>
            <a:r>
              <a:rPr lang="ru-RU" altLang="ru-RU" sz="2600" i="1" dirty="0" err="1"/>
              <a:t>об'єкт</a:t>
            </a:r>
            <a:r>
              <a:rPr lang="ru-RU" altLang="ru-RU" sz="2600" i="1" dirty="0"/>
              <a:t> </a:t>
            </a:r>
            <a:r>
              <a:rPr lang="ru-RU" altLang="ru-RU" sz="2600" i="1" dirty="0" err="1"/>
              <a:t>класу</a:t>
            </a:r>
            <a:r>
              <a:rPr lang="ru-RU" altLang="ru-RU" sz="2600" i="1" dirty="0"/>
              <a:t> </a:t>
            </a:r>
            <a:r>
              <a:rPr lang="en-US" altLang="ru-RU" sz="2600" b="1" i="1" dirty="0"/>
              <a:t>Connection</a:t>
            </a:r>
            <a:r>
              <a:rPr lang="ru-RU" altLang="ru-RU" sz="2600" i="1" dirty="0"/>
              <a:t> </a:t>
            </a:r>
            <a:r>
              <a:rPr lang="ru-RU" altLang="ru-RU" sz="2600" i="1" dirty="0" err="1"/>
              <a:t>являє</a:t>
            </a:r>
            <a:r>
              <a:rPr lang="ru-RU" altLang="ru-RU" sz="2600" i="1" dirty="0"/>
              <a:t> собою </a:t>
            </a:r>
            <a:r>
              <a:rPr lang="ru-RU" altLang="ru-RU" sz="2600" i="1" dirty="0" err="1"/>
              <a:t>з'єднання</a:t>
            </a:r>
            <a:r>
              <a:rPr lang="ru-RU" altLang="ru-RU" sz="2600" i="1" dirty="0"/>
              <a:t> з базою </a:t>
            </a:r>
            <a:r>
              <a:rPr lang="ru-RU" altLang="ru-RU" sz="2600" i="1" dirty="0" err="1"/>
              <a:t>даних</a:t>
            </a:r>
            <a:r>
              <a:rPr lang="ru-RU" altLang="ru-RU" sz="2600" i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860438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ext Box 1"/>
          <p:cNvSpPr txBox="1">
            <a:spLocks noChangeArrowheads="1"/>
          </p:cNvSpPr>
          <p:nvPr/>
        </p:nvSpPr>
        <p:spPr bwMode="auto">
          <a:xfrm>
            <a:off x="195263" y="228600"/>
            <a:ext cx="8015287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algn="l" rtl="0">
              <a:buClrTx/>
              <a:buFontTx/>
              <a:buNone/>
            </a:pPr>
            <a:r>
              <a:rPr lang="ru-RU" altLang="ru-RU" sz="4200" b="1" dirty="0" err="1" smtClean="0">
                <a:solidFill>
                  <a:schemeClr val="tx1"/>
                </a:solidFill>
              </a:rPr>
              <a:t>Клас</a:t>
            </a:r>
            <a:r>
              <a:rPr lang="ru-RU" altLang="ru-RU" sz="4200" b="1" dirty="0" smtClean="0">
                <a:solidFill>
                  <a:schemeClr val="tx1"/>
                </a:solidFill>
              </a:rPr>
              <a:t> </a:t>
            </a:r>
            <a:r>
              <a:rPr lang="en-US" altLang="ru-RU" sz="4200" b="1" dirty="0">
                <a:solidFill>
                  <a:schemeClr val="tx1"/>
                </a:solidFill>
              </a:rPr>
              <a:t>Statement</a:t>
            </a:r>
          </a:p>
        </p:txBody>
      </p:sp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467544" y="1600200"/>
            <a:ext cx="8352928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algn="l" rtl="0">
              <a:spcBef>
                <a:spcPts val="700"/>
              </a:spcBef>
              <a:buClrTx/>
              <a:buSzPct val="80000"/>
              <a:buFontTx/>
              <a:buNone/>
            </a:pPr>
            <a:r>
              <a:rPr lang="ru-RU" altLang="ru-RU" sz="2800" dirty="0" err="1" smtClean="0"/>
              <a:t>Після</a:t>
            </a:r>
            <a:r>
              <a:rPr lang="ru-RU" altLang="ru-RU" sz="2800" dirty="0" smtClean="0"/>
              <a:t> </a:t>
            </a:r>
            <a:r>
              <a:rPr lang="ru-RU" altLang="ru-RU" sz="2800" dirty="0"/>
              <a:t>того, як </a:t>
            </a:r>
            <a:r>
              <a:rPr lang="ru-RU" altLang="ru-RU" sz="2800" dirty="0" err="1"/>
              <a:t>з'єднання</a:t>
            </a:r>
            <a:r>
              <a:rPr lang="ru-RU" altLang="ru-RU" sz="2800" dirty="0"/>
              <a:t> з базою </a:t>
            </a:r>
            <a:r>
              <a:rPr lang="ru-RU" altLang="ru-RU" sz="2800" dirty="0" err="1"/>
              <a:t>даних</a:t>
            </a:r>
            <a:r>
              <a:rPr lang="ru-RU" altLang="ru-RU" sz="2800" dirty="0"/>
              <a:t> </a:t>
            </a:r>
            <a:r>
              <a:rPr lang="ru-RU" altLang="ru-RU" sz="2800" dirty="0" err="1"/>
              <a:t>встановлено</a:t>
            </a:r>
            <a:r>
              <a:rPr lang="ru-RU" altLang="ru-RU" sz="2800" dirty="0"/>
              <a:t>, ми </a:t>
            </a:r>
            <a:r>
              <a:rPr lang="ru-RU" altLang="ru-RU" sz="2800" dirty="0" err="1"/>
              <a:t>можемо</a:t>
            </a:r>
            <a:r>
              <a:rPr lang="ru-RU" altLang="ru-RU" sz="2800" dirty="0"/>
              <a:t> </a:t>
            </a:r>
            <a:r>
              <a:rPr lang="ru-RU" altLang="ru-RU" sz="2800" dirty="0" err="1"/>
              <a:t>відправляти</a:t>
            </a:r>
            <a:r>
              <a:rPr lang="ru-RU" altLang="ru-RU" sz="2800" dirty="0"/>
              <a:t> </a:t>
            </a:r>
            <a:r>
              <a:rPr lang="ru-RU" altLang="ru-RU" sz="2800" dirty="0" err="1"/>
              <a:t>запити</a:t>
            </a:r>
            <a:r>
              <a:rPr lang="ru-RU" altLang="ru-RU" sz="2800" dirty="0"/>
              <a:t>. Для </a:t>
            </a:r>
            <a:r>
              <a:rPr lang="ru-RU" altLang="ru-RU" sz="2800" dirty="0" err="1"/>
              <a:t>цього</a:t>
            </a:r>
            <a:r>
              <a:rPr lang="ru-RU" altLang="ru-RU" sz="2800" dirty="0"/>
              <a:t> нам </a:t>
            </a:r>
            <a:r>
              <a:rPr lang="ru-RU" altLang="ru-RU" sz="2800" dirty="0" err="1"/>
              <a:t>знадобитися</a:t>
            </a:r>
            <a:r>
              <a:rPr lang="ru-RU" altLang="ru-RU" sz="2800" dirty="0"/>
              <a:t> </a:t>
            </a:r>
            <a:r>
              <a:rPr lang="ru-RU" altLang="ru-RU" sz="2800" dirty="0" err="1" smtClean="0"/>
              <a:t>клас</a:t>
            </a:r>
            <a:r>
              <a:rPr lang="ru-RU" altLang="ru-RU" sz="2800" dirty="0" smtClean="0"/>
              <a:t> </a:t>
            </a:r>
            <a:r>
              <a:rPr lang="en-US" altLang="ru-RU" sz="2800" b="1" dirty="0" smtClean="0"/>
              <a:t>Statement</a:t>
            </a:r>
            <a:r>
              <a:rPr lang="en-US" altLang="ru-RU" sz="2800" dirty="0"/>
              <a:t>.</a:t>
            </a:r>
            <a:r>
              <a:rPr lang="ru-RU" altLang="ru-RU" sz="2800" dirty="0"/>
              <a:t> </a:t>
            </a:r>
            <a:r>
              <a:rPr lang="ru-RU" altLang="ru-RU" sz="2800" dirty="0" err="1"/>
              <a:t>об'єкт</a:t>
            </a:r>
            <a:r>
              <a:rPr lang="ru-RU" altLang="ru-RU" sz="2800" dirty="0"/>
              <a:t> </a:t>
            </a:r>
            <a:r>
              <a:rPr lang="en-US" altLang="ru-RU" sz="2800" b="1" dirty="0"/>
              <a:t>Statement</a:t>
            </a:r>
            <a:r>
              <a:rPr lang="ru-RU" altLang="ru-RU" sz="2800" b="1" dirty="0"/>
              <a:t> </a:t>
            </a:r>
            <a:r>
              <a:rPr lang="ru-RU" altLang="ru-RU" sz="2800" dirty="0" err="1"/>
              <a:t>призначений</a:t>
            </a:r>
            <a:r>
              <a:rPr lang="ru-RU" altLang="ru-RU" sz="2800" dirty="0"/>
              <a:t> для </a:t>
            </a:r>
            <a:r>
              <a:rPr lang="ru-RU" altLang="ru-RU" sz="2800" dirty="0" err="1"/>
              <a:t>зберігання</a:t>
            </a:r>
            <a:r>
              <a:rPr lang="ru-RU" altLang="ru-RU" sz="2800" dirty="0"/>
              <a:t> SQL команд і </a:t>
            </a:r>
            <a:r>
              <a:rPr lang="ru-RU" altLang="ru-RU" sz="2800" dirty="0" err="1"/>
              <a:t>може</a:t>
            </a:r>
            <a:r>
              <a:rPr lang="ru-RU" altLang="ru-RU" sz="2800" dirty="0"/>
              <a:t> бути </a:t>
            </a:r>
            <a:r>
              <a:rPr lang="ru-RU" altLang="ru-RU" sz="2800" dirty="0" err="1"/>
              <a:t>створений</a:t>
            </a:r>
            <a:r>
              <a:rPr lang="ru-RU" altLang="ru-RU" sz="2800" dirty="0"/>
              <a:t> таким </a:t>
            </a:r>
            <a:r>
              <a:rPr lang="ru-RU" altLang="ru-RU" sz="2800" dirty="0" smtClean="0"/>
              <a:t>чином</a:t>
            </a:r>
            <a:r>
              <a:rPr lang="ru-RU" altLang="ru-RU" sz="2800" dirty="0"/>
              <a:t>:</a:t>
            </a:r>
          </a:p>
          <a:p>
            <a:pPr algn="l" rtl="0">
              <a:spcBef>
                <a:spcPts val="700"/>
              </a:spcBef>
              <a:buClrTx/>
              <a:buSzPct val="80000"/>
              <a:buFontTx/>
              <a:buNone/>
            </a:pPr>
            <a:endParaRPr lang="ru-RU" altLang="ru-RU" sz="2800" dirty="0"/>
          </a:p>
          <a:p>
            <a:pPr algn="l" rtl="0">
              <a:spcBef>
                <a:spcPts val="700"/>
              </a:spcBef>
              <a:buClrTx/>
              <a:buSzPct val="80000"/>
              <a:buFontTx/>
              <a:buNone/>
            </a:pPr>
            <a:r>
              <a:rPr lang="ru-RU" altLang="ru-RU" sz="3200" dirty="0" err="1"/>
              <a:t>Statement</a:t>
            </a:r>
            <a:r>
              <a:rPr lang="ru-RU" altLang="ru-RU" sz="3200" dirty="0"/>
              <a:t> </a:t>
            </a:r>
            <a:r>
              <a:rPr lang="ru-RU" altLang="ru-RU" sz="3200" dirty="0" err="1"/>
              <a:t>st</a:t>
            </a:r>
            <a:r>
              <a:rPr lang="en-US" altLang="ru-RU" sz="3200" dirty="0" err="1"/>
              <a:t>atement</a:t>
            </a:r>
            <a:r>
              <a:rPr lang="ru-RU" altLang="ru-RU" sz="3200" dirty="0"/>
              <a:t> = </a:t>
            </a:r>
          </a:p>
          <a:p>
            <a:pPr algn="l" rtl="0">
              <a:spcBef>
                <a:spcPts val="700"/>
              </a:spcBef>
              <a:buClrTx/>
              <a:buSzPct val="80000"/>
              <a:buFontTx/>
              <a:buNone/>
            </a:pPr>
            <a:r>
              <a:rPr lang="ru-RU" altLang="ru-RU" sz="3200" dirty="0"/>
              <a:t>c</a:t>
            </a:r>
            <a:r>
              <a:rPr lang="en-US" altLang="ru-RU" sz="3200" dirty="0" err="1"/>
              <a:t>onnection</a:t>
            </a:r>
            <a:r>
              <a:rPr lang="ru-RU" altLang="ru-RU" sz="3200" dirty="0"/>
              <a:t>.</a:t>
            </a:r>
            <a:r>
              <a:rPr lang="ru-RU" altLang="ru-RU" sz="3200" dirty="0" err="1"/>
              <a:t>createStatement</a:t>
            </a:r>
            <a:r>
              <a:rPr lang="ru-RU" altLang="ru-RU" sz="3200" dirty="0"/>
              <a:t> ();</a:t>
            </a:r>
          </a:p>
          <a:p>
            <a:pPr algn="l" rtl="0">
              <a:spcBef>
                <a:spcPts val="700"/>
              </a:spcBef>
              <a:buClrTx/>
              <a:buSzPct val="80000"/>
              <a:buFontTx/>
              <a:buNone/>
            </a:pPr>
            <a:endParaRPr lang="ru-RU" altLang="ru-RU" sz="2800" dirty="0"/>
          </a:p>
          <a:p>
            <a:pPr algn="l" rtl="0">
              <a:spcBef>
                <a:spcPts val="700"/>
              </a:spcBef>
              <a:buClrTx/>
              <a:buSzPct val="80000"/>
              <a:buFontTx/>
              <a:buNone/>
            </a:pPr>
            <a:endParaRPr lang="ru-RU" altLang="ru-RU" sz="2800" dirty="0"/>
          </a:p>
        </p:txBody>
      </p:sp>
    </p:spTree>
    <p:extLst>
      <p:ext uri="{BB962C8B-B14F-4D97-AF65-F5344CB8AC3E}">
        <p14:creationId xmlns:p14="http://schemas.microsoft.com/office/powerpoint/2010/main" val="29414123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ext Box 1"/>
          <p:cNvSpPr txBox="1">
            <a:spLocks noChangeArrowheads="1"/>
          </p:cNvSpPr>
          <p:nvPr/>
        </p:nvSpPr>
        <p:spPr bwMode="auto">
          <a:xfrm>
            <a:off x="195263" y="228600"/>
            <a:ext cx="8015287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algn="l" rtl="0">
              <a:buClrTx/>
              <a:buFontTx/>
              <a:buNone/>
            </a:pPr>
            <a:r>
              <a:rPr lang="ru-RU" altLang="ru-RU" sz="4200" b="1">
                <a:solidFill>
                  <a:schemeClr val="tx1"/>
                </a:solidFill>
              </a:rPr>
              <a:t>ResultSet</a:t>
            </a:r>
          </a:p>
        </p:txBody>
      </p:sp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195263" y="4120480"/>
            <a:ext cx="8750746" cy="2692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algn="l" rtl="0">
              <a:spcBef>
                <a:spcPts val="800"/>
              </a:spcBef>
              <a:buClrTx/>
              <a:buSzPct val="80000"/>
              <a:buFontTx/>
              <a:buNone/>
            </a:pPr>
            <a:r>
              <a:rPr lang="ru-RU" altLang="ru-RU" sz="2800" dirty="0" err="1" smtClean="0"/>
              <a:t>Результати</a:t>
            </a:r>
            <a:r>
              <a:rPr lang="ru-RU" altLang="ru-RU" sz="2800" dirty="0" smtClean="0"/>
              <a:t> </a:t>
            </a:r>
            <a:r>
              <a:rPr lang="ru-RU" altLang="ru-RU" sz="2800" dirty="0" err="1"/>
              <a:t>запиту</a:t>
            </a:r>
            <a:r>
              <a:rPr lang="ru-RU" altLang="ru-RU" sz="2800" dirty="0"/>
              <a:t> </a:t>
            </a:r>
            <a:r>
              <a:rPr lang="ru-RU" altLang="ru-RU" sz="2800" dirty="0" err="1"/>
              <a:t>будуть</a:t>
            </a:r>
            <a:r>
              <a:rPr lang="ru-RU" altLang="ru-RU" sz="2800" dirty="0"/>
              <a:t> </a:t>
            </a:r>
            <a:r>
              <a:rPr lang="ru-RU" altLang="ru-RU" sz="2800" dirty="0" err="1"/>
              <a:t>зберігатися</a:t>
            </a:r>
            <a:r>
              <a:rPr lang="ru-RU" altLang="ru-RU" sz="2800" dirty="0"/>
              <a:t> в </a:t>
            </a:r>
            <a:r>
              <a:rPr lang="ru-RU" altLang="ru-RU" sz="2800" dirty="0" err="1"/>
              <a:t>об'єкті</a:t>
            </a:r>
            <a:r>
              <a:rPr lang="ru-RU" altLang="ru-RU" sz="2800" dirty="0"/>
              <a:t> </a:t>
            </a:r>
            <a:r>
              <a:rPr lang="ru-RU" altLang="ru-RU" sz="2800" dirty="0" err="1" smtClean="0"/>
              <a:t>класу</a:t>
            </a:r>
            <a:r>
              <a:rPr lang="ru-RU" altLang="ru-RU" sz="2800" dirty="0" smtClean="0"/>
              <a:t> </a:t>
            </a:r>
            <a:r>
              <a:rPr lang="ru-RU" altLang="ru-RU" sz="2800" b="1" dirty="0" err="1" smtClean="0"/>
              <a:t>ResultSet</a:t>
            </a:r>
            <a:r>
              <a:rPr lang="ru-RU" altLang="ru-RU" sz="2800" dirty="0"/>
              <a:t>.</a:t>
            </a:r>
          </a:p>
          <a:p>
            <a:pPr algn="l" rtl="0">
              <a:spcBef>
                <a:spcPts val="800"/>
              </a:spcBef>
              <a:buClrTx/>
              <a:buSzPct val="80000"/>
              <a:buFontTx/>
              <a:buNone/>
            </a:pPr>
            <a:endParaRPr lang="ru-RU" altLang="ru-RU" sz="900" dirty="0"/>
          </a:p>
          <a:p>
            <a:pPr algn="l" rtl="0">
              <a:spcBef>
                <a:spcPts val="800"/>
              </a:spcBef>
              <a:buClrTx/>
              <a:buFontTx/>
              <a:buNone/>
            </a:pPr>
            <a:r>
              <a:rPr lang="ru-RU" altLang="ru-RU" sz="2800" dirty="0" err="1"/>
              <a:t>ResultSet</a:t>
            </a:r>
            <a:r>
              <a:rPr lang="ru-RU" altLang="ru-RU" sz="2800" dirty="0"/>
              <a:t> r</a:t>
            </a:r>
            <a:r>
              <a:rPr lang="en-US" altLang="ru-RU" sz="2800" dirty="0"/>
              <a:t>s </a:t>
            </a:r>
            <a:r>
              <a:rPr lang="ru-RU" altLang="ru-RU" sz="2800" dirty="0"/>
              <a:t>= </a:t>
            </a:r>
            <a:r>
              <a:rPr lang="en-US" altLang="ru-RU" sz="2800" dirty="0"/>
              <a:t>statement</a:t>
            </a:r>
            <a:r>
              <a:rPr lang="ru-RU" altLang="ru-RU" sz="2800" dirty="0"/>
              <a:t>.</a:t>
            </a:r>
            <a:r>
              <a:rPr lang="ru-RU" altLang="ru-RU" sz="2800" dirty="0" err="1"/>
              <a:t>executeQuery</a:t>
            </a:r>
            <a:r>
              <a:rPr lang="ru-RU" altLang="ru-RU" sz="2800" dirty="0"/>
              <a:t> ( " </a:t>
            </a:r>
            <a:r>
              <a:rPr lang="en-US" altLang="ru-RU" sz="2800" dirty="0"/>
              <a:t>SELECT </a:t>
            </a:r>
            <a:r>
              <a:rPr lang="ru-RU" altLang="ru-RU" sz="2800" dirty="0"/>
              <a:t>* </a:t>
            </a:r>
            <a:r>
              <a:rPr lang="en-US" altLang="ru-RU" sz="2800" dirty="0"/>
              <a:t>FROM</a:t>
            </a:r>
            <a:r>
              <a:rPr lang="ru-RU" altLang="ru-RU" sz="2800" dirty="0"/>
              <a:t> </a:t>
            </a:r>
            <a:r>
              <a:rPr lang="ru-RU" altLang="ru-RU" sz="2800" dirty="0" err="1"/>
              <a:t>Table_Name</a:t>
            </a:r>
            <a:r>
              <a:rPr lang="ru-RU" altLang="ru-RU" sz="2800" dirty="0"/>
              <a:t> ");</a:t>
            </a:r>
          </a:p>
          <a:p>
            <a:pPr algn="l" rtl="0">
              <a:spcBef>
                <a:spcPts val="800"/>
              </a:spcBef>
              <a:buClrTx/>
              <a:buSzPct val="80000"/>
              <a:buFontTx/>
              <a:buNone/>
            </a:pPr>
            <a:endParaRPr lang="ru-RU" altLang="ru-RU" sz="32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95263" y="1153999"/>
            <a:ext cx="860673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rgbClr val="000000"/>
                </a:solidFill>
                <a:latin typeface="Arial" charset="0"/>
                <a:ea typeface="Microsoft YaHei" charset="-122"/>
              </a:rPr>
              <a:t>Для </a:t>
            </a:r>
            <a:r>
              <a:rPr lang="ru-RU" sz="2800" dirty="0" err="1">
                <a:solidFill>
                  <a:srgbClr val="000000"/>
                </a:solidFill>
                <a:latin typeface="Arial" charset="0"/>
                <a:ea typeface="Microsoft YaHei" charset="-122"/>
              </a:rPr>
              <a:t>виконання</a:t>
            </a:r>
            <a:r>
              <a:rPr lang="ru-RU" sz="2800" dirty="0">
                <a:solidFill>
                  <a:srgbClr val="000000"/>
                </a:solidFill>
                <a:latin typeface="Arial" charset="0"/>
                <a:ea typeface="Microsoft YaHei" charset="-122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Arial" charset="0"/>
                <a:ea typeface="Microsoft YaHei" charset="-122"/>
              </a:rPr>
              <a:t>SQL – </a:t>
            </a:r>
            <a:r>
              <a:rPr lang="ru-RU" sz="2800" dirty="0" err="1">
                <a:solidFill>
                  <a:srgbClr val="000000"/>
                </a:solidFill>
                <a:latin typeface="Arial" charset="0"/>
                <a:ea typeface="Microsoft YaHei" charset="-122"/>
              </a:rPr>
              <a:t>запитів</a:t>
            </a:r>
            <a:r>
              <a:rPr lang="ru-RU" sz="2800" dirty="0">
                <a:solidFill>
                  <a:srgbClr val="000000"/>
                </a:solidFill>
                <a:latin typeface="Arial" charset="0"/>
                <a:ea typeface="Microsoft YaHei" charset="-122"/>
              </a:rPr>
              <a:t> </a:t>
            </a:r>
            <a:r>
              <a:rPr lang="ru-RU" sz="2800" dirty="0" err="1">
                <a:solidFill>
                  <a:srgbClr val="000000"/>
                </a:solidFill>
                <a:latin typeface="Arial" charset="0"/>
                <a:ea typeface="Microsoft YaHei" charset="-122"/>
              </a:rPr>
              <a:t>інтерфейс</a:t>
            </a:r>
            <a:r>
              <a:rPr lang="ru-RU" sz="2800" dirty="0">
                <a:solidFill>
                  <a:srgbClr val="000000"/>
                </a:solidFill>
                <a:latin typeface="Arial" charset="0"/>
                <a:ea typeface="Microsoft YaHei" charset="-122"/>
              </a:rPr>
              <a:t> </a:t>
            </a:r>
            <a:r>
              <a:rPr lang="ru-RU" sz="2800" dirty="0" err="1">
                <a:solidFill>
                  <a:srgbClr val="000000"/>
                </a:solidFill>
                <a:latin typeface="Arial" charset="0"/>
                <a:ea typeface="Microsoft YaHei" charset="-122"/>
              </a:rPr>
              <a:t>Statement</a:t>
            </a:r>
            <a:r>
              <a:rPr lang="ru-RU" sz="2800" dirty="0">
                <a:solidFill>
                  <a:srgbClr val="000000"/>
                </a:solidFill>
                <a:latin typeface="Arial" charset="0"/>
                <a:ea typeface="Microsoft YaHei" charset="-122"/>
              </a:rPr>
              <a:t> </a:t>
            </a:r>
            <a:r>
              <a:rPr lang="ru-RU" sz="2800" dirty="0" err="1">
                <a:solidFill>
                  <a:srgbClr val="000000"/>
                </a:solidFill>
                <a:latin typeface="Arial" charset="0"/>
                <a:ea typeface="Microsoft YaHei" charset="-122"/>
              </a:rPr>
              <a:t>має</a:t>
            </a:r>
            <a:r>
              <a:rPr lang="ru-RU" sz="2800" dirty="0">
                <a:solidFill>
                  <a:srgbClr val="000000"/>
                </a:solidFill>
                <a:latin typeface="Arial" charset="0"/>
                <a:ea typeface="Microsoft YaHei" charset="-122"/>
              </a:rPr>
              <a:t> три </a:t>
            </a:r>
            <a:r>
              <a:rPr lang="ru-RU" sz="2800" dirty="0" err="1">
                <a:solidFill>
                  <a:srgbClr val="000000"/>
                </a:solidFill>
                <a:latin typeface="Arial" charset="0"/>
                <a:ea typeface="Microsoft YaHei" charset="-122"/>
              </a:rPr>
              <a:t>методи</a:t>
            </a:r>
            <a:r>
              <a:rPr lang="ru-RU" sz="2800" dirty="0">
                <a:solidFill>
                  <a:srgbClr val="000000"/>
                </a:solidFill>
                <a:latin typeface="Arial" charset="0"/>
                <a:ea typeface="Microsoft YaHei" charset="-122"/>
              </a:rPr>
              <a:t>, </a:t>
            </a:r>
            <a:r>
              <a:rPr lang="ru-RU" sz="2800" dirty="0" err="1">
                <a:solidFill>
                  <a:srgbClr val="000000"/>
                </a:solidFill>
                <a:latin typeface="Arial" charset="0"/>
                <a:ea typeface="Microsoft YaHei" charset="-122"/>
              </a:rPr>
              <a:t>які</a:t>
            </a:r>
            <a:r>
              <a:rPr lang="ru-RU" sz="2800" dirty="0">
                <a:solidFill>
                  <a:srgbClr val="000000"/>
                </a:solidFill>
                <a:latin typeface="Arial" charset="0"/>
                <a:ea typeface="Microsoft YaHei" charset="-122"/>
              </a:rPr>
              <a:t> </a:t>
            </a:r>
            <a:r>
              <a:rPr lang="ru-RU" sz="2800" dirty="0" err="1">
                <a:solidFill>
                  <a:srgbClr val="000000"/>
                </a:solidFill>
                <a:latin typeface="Arial" charset="0"/>
                <a:ea typeface="Microsoft YaHei" charset="-122"/>
              </a:rPr>
              <a:t>реалізуються</a:t>
            </a:r>
            <a:r>
              <a:rPr lang="ru-RU" sz="2800" dirty="0">
                <a:solidFill>
                  <a:srgbClr val="000000"/>
                </a:solidFill>
                <a:latin typeface="Arial" charset="0"/>
                <a:ea typeface="Microsoft YaHei" charset="-122"/>
              </a:rPr>
              <a:t> </a:t>
            </a:r>
            <a:r>
              <a:rPr lang="ru-RU" sz="2800" dirty="0" smtClean="0">
                <a:solidFill>
                  <a:srgbClr val="000000"/>
                </a:solidFill>
                <a:latin typeface="Arial" charset="0"/>
                <a:ea typeface="Microsoft YaHei" charset="-122"/>
              </a:rPr>
              <a:t>кожною конкретною </a:t>
            </a:r>
            <a:r>
              <a:rPr lang="ru-RU" sz="2800" dirty="0" err="1">
                <a:solidFill>
                  <a:srgbClr val="000000"/>
                </a:solidFill>
                <a:latin typeface="Arial" charset="0"/>
                <a:ea typeface="Microsoft YaHei" charset="-122"/>
              </a:rPr>
              <a:t>реалізацією</a:t>
            </a:r>
            <a:r>
              <a:rPr lang="ru-RU" sz="2800" dirty="0">
                <a:solidFill>
                  <a:srgbClr val="000000"/>
                </a:solidFill>
                <a:latin typeface="Arial" charset="0"/>
                <a:ea typeface="Microsoft YaHei" charset="-122"/>
              </a:rPr>
              <a:t> JDBC драйвера:</a:t>
            </a:r>
          </a:p>
          <a:p>
            <a:pPr marL="285750" indent="-285750">
              <a:buFontTx/>
              <a:buChar char="-"/>
            </a:pPr>
            <a:r>
              <a:rPr lang="ru-RU" sz="2800" b="1" dirty="0" err="1">
                <a:solidFill>
                  <a:srgbClr val="000000"/>
                </a:solidFill>
                <a:latin typeface="Arial" charset="0"/>
                <a:ea typeface="Microsoft YaHei" charset="-122"/>
              </a:rPr>
              <a:t>boolean</a:t>
            </a:r>
            <a:r>
              <a:rPr lang="ru-RU" sz="2800" b="1" dirty="0">
                <a:solidFill>
                  <a:srgbClr val="000000"/>
                </a:solidFill>
                <a:latin typeface="Arial" charset="0"/>
                <a:ea typeface="Microsoft YaHei" charset="-122"/>
              </a:rPr>
              <a:t> </a:t>
            </a:r>
            <a:r>
              <a:rPr lang="ru-RU" sz="2800" b="1" dirty="0" err="1">
                <a:solidFill>
                  <a:srgbClr val="000000"/>
                </a:solidFill>
                <a:latin typeface="Arial" charset="0"/>
                <a:ea typeface="Microsoft YaHei" charset="-122"/>
              </a:rPr>
              <a:t>execute</a:t>
            </a:r>
            <a:r>
              <a:rPr lang="ru-RU" sz="2800" b="1" dirty="0">
                <a:solidFill>
                  <a:srgbClr val="000000"/>
                </a:solidFill>
                <a:latin typeface="Arial" charset="0"/>
                <a:ea typeface="Microsoft YaHei" charset="-122"/>
              </a:rPr>
              <a:t> (</a:t>
            </a:r>
            <a:r>
              <a:rPr lang="ru-RU" sz="2800" b="1" dirty="0" err="1">
                <a:solidFill>
                  <a:srgbClr val="000000"/>
                </a:solidFill>
                <a:latin typeface="Arial" charset="0"/>
                <a:ea typeface="Microsoft YaHei" charset="-122"/>
              </a:rPr>
              <a:t>String</a:t>
            </a:r>
            <a:r>
              <a:rPr lang="ru-RU" sz="2800" b="1" dirty="0">
                <a:solidFill>
                  <a:srgbClr val="000000"/>
                </a:solidFill>
                <a:latin typeface="Arial" charset="0"/>
                <a:ea typeface="Microsoft YaHei" charset="-122"/>
              </a:rPr>
              <a:t> SQL)</a:t>
            </a:r>
          </a:p>
          <a:p>
            <a:pPr marL="285750" indent="-285750">
              <a:buFontTx/>
              <a:buChar char="-"/>
            </a:pPr>
            <a:r>
              <a:rPr lang="ru-RU" sz="2800" b="1" dirty="0" err="1">
                <a:solidFill>
                  <a:srgbClr val="000000"/>
                </a:solidFill>
                <a:latin typeface="Arial" charset="0"/>
                <a:ea typeface="Microsoft YaHei" charset="-122"/>
              </a:rPr>
              <a:t>int</a:t>
            </a:r>
            <a:r>
              <a:rPr lang="ru-RU" sz="2800" b="1" dirty="0">
                <a:solidFill>
                  <a:srgbClr val="000000"/>
                </a:solidFill>
                <a:latin typeface="Arial" charset="0"/>
                <a:ea typeface="Microsoft YaHei" charset="-122"/>
              </a:rPr>
              <a:t> </a:t>
            </a:r>
            <a:r>
              <a:rPr lang="ru-RU" sz="2800" b="1" dirty="0" err="1">
                <a:solidFill>
                  <a:srgbClr val="000000"/>
                </a:solidFill>
                <a:latin typeface="Arial" charset="0"/>
                <a:ea typeface="Microsoft YaHei" charset="-122"/>
              </a:rPr>
              <a:t>executeUpdate</a:t>
            </a:r>
            <a:r>
              <a:rPr lang="ru-RU" sz="2800" b="1" dirty="0">
                <a:solidFill>
                  <a:srgbClr val="000000"/>
                </a:solidFill>
                <a:latin typeface="Arial" charset="0"/>
                <a:ea typeface="Microsoft YaHei" charset="-122"/>
              </a:rPr>
              <a:t> (</a:t>
            </a:r>
            <a:r>
              <a:rPr lang="ru-RU" sz="2800" b="1" dirty="0" err="1">
                <a:solidFill>
                  <a:srgbClr val="000000"/>
                </a:solidFill>
                <a:latin typeface="Arial" charset="0"/>
                <a:ea typeface="Microsoft YaHei" charset="-122"/>
              </a:rPr>
              <a:t>String</a:t>
            </a:r>
            <a:r>
              <a:rPr lang="ru-RU" sz="2800" b="1" dirty="0">
                <a:solidFill>
                  <a:srgbClr val="000000"/>
                </a:solidFill>
                <a:latin typeface="Arial" charset="0"/>
                <a:ea typeface="Microsoft YaHei" charset="-122"/>
              </a:rPr>
              <a:t> SQL)</a:t>
            </a:r>
          </a:p>
          <a:p>
            <a:pPr marL="285750" indent="-285750">
              <a:buFontTx/>
              <a:buChar char="-"/>
            </a:pPr>
            <a:r>
              <a:rPr lang="en-US" sz="2800" b="1" dirty="0" err="1">
                <a:solidFill>
                  <a:srgbClr val="000000"/>
                </a:solidFill>
                <a:latin typeface="Arial" charset="0"/>
                <a:ea typeface="Microsoft YaHei" charset="-122"/>
              </a:rPr>
              <a:t>ResultSet</a:t>
            </a:r>
            <a:r>
              <a:rPr lang="en-US" sz="2800" b="1" dirty="0">
                <a:solidFill>
                  <a:srgbClr val="000000"/>
                </a:solidFill>
                <a:latin typeface="Arial" charset="0"/>
                <a:ea typeface="Microsoft YaHei" charset="-122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Arial" charset="0"/>
                <a:ea typeface="Microsoft YaHei" charset="-122"/>
              </a:rPr>
              <a:t>executeQuery</a:t>
            </a:r>
            <a:r>
              <a:rPr lang="en-US" sz="2800" b="1" dirty="0">
                <a:solidFill>
                  <a:srgbClr val="000000"/>
                </a:solidFill>
                <a:latin typeface="Arial" charset="0"/>
                <a:ea typeface="Microsoft YaHei" charset="-122"/>
              </a:rPr>
              <a:t> (String SQL). </a:t>
            </a:r>
            <a:endParaRPr lang="ru-RU" sz="2800" b="1" dirty="0">
              <a:solidFill>
                <a:srgbClr val="000000"/>
              </a:solidFill>
              <a:latin typeface="Arial" charset="0"/>
              <a:ea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16667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ChangeArrowheads="1"/>
          </p:cNvSpPr>
          <p:nvPr/>
        </p:nvSpPr>
        <p:spPr bwMode="auto">
          <a:xfrm>
            <a:off x="195263" y="228600"/>
            <a:ext cx="8015287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algn="l" rtl="0">
              <a:buClrTx/>
              <a:buFontTx/>
              <a:buNone/>
            </a:pPr>
            <a:r>
              <a:rPr lang="ru-RU" altLang="ru-RU" sz="4200">
                <a:solidFill>
                  <a:schemeClr val="tx1"/>
                </a:solidFill>
              </a:rPr>
              <a:t>Рядки і курсори</a:t>
            </a:r>
          </a:p>
        </p:txBody>
      </p:sp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609600" y="1600200"/>
            <a:ext cx="79248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algn="l" rtl="0">
              <a:spcBef>
                <a:spcPts val="600"/>
              </a:spcBef>
              <a:buClrTx/>
              <a:buSzPct val="80000"/>
              <a:buFontTx/>
              <a:buNone/>
            </a:pPr>
            <a:r>
              <a:rPr lang="ru-RU" altLang="ru-RU" sz="3200" dirty="0" err="1" smtClean="0">
                <a:solidFill>
                  <a:srgbClr val="800000"/>
                </a:solidFill>
              </a:rPr>
              <a:t>ResultSet</a:t>
            </a:r>
            <a:r>
              <a:rPr lang="ru-RU" altLang="ru-RU" sz="3200" dirty="0" smtClean="0">
                <a:solidFill>
                  <a:srgbClr val="800000"/>
                </a:solidFill>
              </a:rPr>
              <a:t> </a:t>
            </a:r>
            <a:r>
              <a:rPr lang="ru-RU" altLang="ru-RU" sz="3200" dirty="0" err="1" smtClean="0"/>
              <a:t>містить</a:t>
            </a:r>
            <a:r>
              <a:rPr lang="ru-RU" altLang="ru-RU" sz="3200" dirty="0" smtClean="0"/>
              <a:t> </a:t>
            </a:r>
            <a:r>
              <a:rPr lang="ru-RU" altLang="ru-RU" sz="3200" dirty="0"/>
              <a:t>курсор, </a:t>
            </a:r>
            <a:r>
              <a:rPr lang="ru-RU" altLang="ru-RU" sz="3200" dirty="0" err="1"/>
              <a:t>який</a:t>
            </a:r>
            <a:r>
              <a:rPr lang="ru-RU" altLang="ru-RU" sz="3200" dirty="0"/>
              <a:t> </a:t>
            </a:r>
            <a:r>
              <a:rPr lang="ru-RU" altLang="ru-RU" sz="3200" dirty="0" err="1"/>
              <a:t>вказує</a:t>
            </a:r>
            <a:r>
              <a:rPr lang="ru-RU" altLang="ru-RU" sz="3200" dirty="0"/>
              <a:t> на </a:t>
            </a:r>
            <a:r>
              <a:rPr lang="ru-RU" altLang="ru-RU" sz="3200" dirty="0" err="1"/>
              <a:t>поточний</a:t>
            </a:r>
            <a:r>
              <a:rPr lang="ru-RU" altLang="ru-RU" sz="3200" dirty="0"/>
              <a:t> рядок </a:t>
            </a:r>
            <a:r>
              <a:rPr lang="ru-RU" altLang="ru-RU" sz="3200" dirty="0" err="1"/>
              <a:t>даних</a:t>
            </a:r>
            <a:r>
              <a:rPr lang="ru-RU" altLang="ru-RU" sz="3200" dirty="0"/>
              <a:t>. </a:t>
            </a:r>
            <a:r>
              <a:rPr lang="ru-RU" altLang="ru-RU" sz="3200" dirty="0" err="1"/>
              <a:t>Кожен</a:t>
            </a:r>
            <a:r>
              <a:rPr lang="ru-RU" altLang="ru-RU" sz="3200" dirty="0"/>
              <a:t> раз, коли </a:t>
            </a:r>
            <a:r>
              <a:rPr lang="ru-RU" altLang="ru-RU" sz="3200" dirty="0" err="1"/>
              <a:t>виконується</a:t>
            </a:r>
            <a:r>
              <a:rPr lang="ru-RU" altLang="ru-RU" sz="3200" dirty="0"/>
              <a:t> </a:t>
            </a:r>
            <a:r>
              <a:rPr lang="ru-RU" altLang="ru-RU" sz="3200" dirty="0" smtClean="0"/>
              <a:t>метод </a:t>
            </a:r>
            <a:r>
              <a:rPr lang="ru-RU" altLang="ru-RU" sz="3200" b="1" dirty="0" err="1" smtClean="0"/>
              <a:t>next</a:t>
            </a:r>
            <a:r>
              <a:rPr lang="en-US" altLang="ru-RU" sz="3200" dirty="0"/>
              <a:t>()</a:t>
            </a:r>
            <a:r>
              <a:rPr lang="ru-RU" altLang="ru-RU" sz="3200" dirty="0"/>
              <a:t>, </a:t>
            </a:r>
            <a:r>
              <a:rPr lang="ru-RU" altLang="ru-RU" sz="3200" dirty="0" smtClean="0"/>
              <a:t>курсор </a:t>
            </a:r>
            <a:r>
              <a:rPr lang="ru-RU" altLang="ru-RU" sz="3200" dirty="0" err="1"/>
              <a:t>переміщується</a:t>
            </a:r>
            <a:r>
              <a:rPr lang="ru-RU" altLang="ru-RU" sz="3200" dirty="0"/>
              <a:t> на один рядок вниз. </a:t>
            </a:r>
            <a:r>
              <a:rPr lang="ru-RU" altLang="ru-RU" sz="3200" dirty="0" err="1"/>
              <a:t>Спочатку</a:t>
            </a:r>
            <a:r>
              <a:rPr lang="ru-RU" altLang="ru-RU" sz="3200" dirty="0"/>
              <a:t> курсор </a:t>
            </a:r>
            <a:r>
              <a:rPr lang="ru-RU" altLang="ru-RU" sz="3200" dirty="0" err="1"/>
              <a:t>позиціонується</a:t>
            </a:r>
            <a:r>
              <a:rPr lang="ru-RU" altLang="ru-RU" sz="3200" dirty="0"/>
              <a:t> перед першим рядком, і перший </a:t>
            </a:r>
            <a:r>
              <a:rPr lang="ru-RU" altLang="ru-RU" sz="3200" dirty="0" err="1" smtClean="0"/>
              <a:t>виклик</a:t>
            </a:r>
            <a:r>
              <a:rPr lang="ru-RU" altLang="ru-RU" sz="3200" dirty="0" smtClean="0"/>
              <a:t> </a:t>
            </a:r>
            <a:r>
              <a:rPr lang="ru-RU" altLang="ru-RU" sz="3200" b="1" dirty="0" err="1" smtClean="0"/>
              <a:t>next</a:t>
            </a:r>
            <a:r>
              <a:rPr lang="ru-RU" altLang="ru-RU" sz="3200" dirty="0"/>
              <a:t>() </a:t>
            </a:r>
            <a:r>
              <a:rPr lang="ru-RU" altLang="ru-RU" sz="3200" dirty="0" err="1" smtClean="0"/>
              <a:t>переміщує</a:t>
            </a:r>
            <a:r>
              <a:rPr lang="ru-RU" altLang="ru-RU" sz="3200" dirty="0" smtClean="0"/>
              <a:t> </a:t>
            </a:r>
            <a:r>
              <a:rPr lang="ru-RU" altLang="ru-RU" sz="3200" dirty="0" err="1"/>
              <a:t>його</a:t>
            </a:r>
            <a:r>
              <a:rPr lang="ru-RU" altLang="ru-RU" sz="3200" dirty="0"/>
              <a:t> на перший рядок (</a:t>
            </a:r>
            <a:r>
              <a:rPr lang="ru-RU" altLang="ru-RU" sz="3200" dirty="0" err="1" smtClean="0"/>
              <a:t>він</a:t>
            </a:r>
            <a:r>
              <a:rPr lang="ru-RU" altLang="ru-RU" sz="3200" dirty="0" smtClean="0"/>
              <a:t> </a:t>
            </a:r>
            <a:r>
              <a:rPr lang="ru-RU" altLang="ru-RU" sz="3200" dirty="0" err="1"/>
              <a:t>стає</a:t>
            </a:r>
            <a:r>
              <a:rPr lang="ru-RU" altLang="ru-RU" sz="3200" dirty="0"/>
              <a:t> </a:t>
            </a:r>
            <a:r>
              <a:rPr lang="ru-RU" altLang="ru-RU" sz="3200" dirty="0" err="1"/>
              <a:t>поточної</a:t>
            </a:r>
            <a:r>
              <a:rPr lang="ru-RU" altLang="ru-RU" sz="3200" dirty="0"/>
              <a:t>). </a:t>
            </a:r>
          </a:p>
        </p:txBody>
      </p:sp>
    </p:spTree>
    <p:extLst>
      <p:ext uri="{BB962C8B-B14F-4D97-AF65-F5344CB8AC3E}">
        <p14:creationId xmlns:p14="http://schemas.microsoft.com/office/powerpoint/2010/main" val="22449167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ext Box 1"/>
          <p:cNvSpPr txBox="1">
            <a:spLocks noChangeArrowheads="1"/>
          </p:cNvSpPr>
          <p:nvPr/>
        </p:nvSpPr>
        <p:spPr bwMode="auto">
          <a:xfrm>
            <a:off x="195263" y="228600"/>
            <a:ext cx="8015287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algn="l" rtl="0">
              <a:buClrTx/>
              <a:buFontTx/>
              <a:buNone/>
            </a:pPr>
            <a:r>
              <a:rPr lang="ru-RU" altLang="ru-RU" sz="4200">
                <a:solidFill>
                  <a:schemeClr val="tx1"/>
                </a:solidFill>
              </a:rPr>
              <a:t>Рядки і курсори</a:t>
            </a:r>
          </a:p>
        </p:txBody>
      </p:sp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609600" y="1600200"/>
            <a:ext cx="79248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algn="l" rtl="0">
              <a:spcBef>
                <a:spcPts val="600"/>
              </a:spcBef>
              <a:buClrTx/>
              <a:buFontTx/>
              <a:buNone/>
            </a:pPr>
            <a:r>
              <a:rPr lang="ru-RU" altLang="ru-RU" sz="3200" dirty="0"/>
              <a:t>З </a:t>
            </a:r>
            <a:r>
              <a:rPr lang="ru-RU" altLang="ru-RU" sz="3200" dirty="0" err="1"/>
              <a:t>кожним</a:t>
            </a:r>
            <a:r>
              <a:rPr lang="ru-RU" altLang="ru-RU" sz="3200" dirty="0"/>
              <a:t> </a:t>
            </a:r>
            <a:r>
              <a:rPr lang="ru-RU" altLang="ru-RU" sz="3200" dirty="0" err="1"/>
              <a:t>успішним</a:t>
            </a:r>
            <a:r>
              <a:rPr lang="ru-RU" altLang="ru-RU" sz="3200" dirty="0"/>
              <a:t> </a:t>
            </a:r>
            <a:r>
              <a:rPr lang="ru-RU" altLang="ru-RU" sz="3200" dirty="0" err="1"/>
              <a:t>викликом</a:t>
            </a:r>
            <a:r>
              <a:rPr lang="ru-RU" altLang="ru-RU" sz="3200" dirty="0"/>
              <a:t> </a:t>
            </a:r>
            <a:r>
              <a:rPr lang="ru-RU" altLang="ru-RU" sz="3200" b="1" dirty="0" err="1"/>
              <a:t>next</a:t>
            </a:r>
            <a:r>
              <a:rPr lang="ru-RU" altLang="ru-RU" sz="3200" dirty="0"/>
              <a:t>() </a:t>
            </a:r>
            <a:r>
              <a:rPr lang="ru-RU" altLang="ru-RU" sz="3200" dirty="0" smtClean="0"/>
              <a:t>курсор </a:t>
            </a:r>
            <a:r>
              <a:rPr lang="ru-RU" altLang="ru-RU" sz="3200" dirty="0" err="1"/>
              <a:t>переміщується</a:t>
            </a:r>
            <a:r>
              <a:rPr lang="ru-RU" altLang="ru-RU" sz="3200" dirty="0"/>
              <a:t> вниз на один рядок, </a:t>
            </a:r>
            <a:r>
              <a:rPr lang="ru-RU" altLang="ru-RU" sz="3200" dirty="0" err="1"/>
              <a:t>починаючи</a:t>
            </a:r>
            <a:r>
              <a:rPr lang="ru-RU" altLang="ru-RU" sz="3200" dirty="0"/>
              <a:t> з </a:t>
            </a:r>
            <a:r>
              <a:rPr lang="ru-RU" altLang="ru-RU" sz="3200" dirty="0" smtClean="0"/>
              <a:t>самого </a:t>
            </a:r>
            <a:r>
              <a:rPr lang="ru-RU" altLang="ru-RU" sz="3200" dirty="0" err="1" smtClean="0"/>
              <a:t>верхнього</a:t>
            </a:r>
            <a:r>
              <a:rPr lang="ru-RU" altLang="ru-RU" sz="3200" dirty="0" smtClean="0"/>
              <a:t> </a:t>
            </a:r>
            <a:r>
              <a:rPr lang="ru-RU" altLang="ru-RU" sz="3200" dirty="0"/>
              <a:t>в </a:t>
            </a:r>
            <a:r>
              <a:rPr lang="ru-RU" altLang="ru-RU" sz="3200" dirty="0" err="1"/>
              <a:t>ResultSet</a:t>
            </a:r>
            <a:r>
              <a:rPr lang="ru-RU" altLang="ru-RU" sz="3200" dirty="0"/>
              <a:t>. </a:t>
            </a:r>
          </a:p>
          <a:p>
            <a:pPr algn="l" rtl="0">
              <a:spcBef>
                <a:spcPts val="600"/>
              </a:spcBef>
              <a:buClrTx/>
              <a:buFontTx/>
              <a:buNone/>
            </a:pPr>
            <a:r>
              <a:rPr lang="ru-RU" altLang="ru-RU" sz="3200" dirty="0"/>
              <a:t>Курсор </a:t>
            </a:r>
            <a:r>
              <a:rPr lang="ru-RU" altLang="ru-RU" sz="3200" dirty="0" err="1"/>
              <a:t>зберігається</a:t>
            </a:r>
            <a:r>
              <a:rPr lang="ru-RU" altLang="ru-RU" sz="3200" dirty="0"/>
              <a:t> до тих </a:t>
            </a:r>
            <a:r>
              <a:rPr lang="ru-RU" altLang="ru-RU" sz="3200" dirty="0" err="1"/>
              <a:t>пір</a:t>
            </a:r>
            <a:r>
              <a:rPr lang="ru-RU" altLang="ru-RU" sz="3200" dirty="0"/>
              <a:t>, </a:t>
            </a:r>
            <a:r>
              <a:rPr lang="ru-RU" altLang="ru-RU" sz="3200" dirty="0" err="1"/>
              <a:t>поки</a:t>
            </a:r>
            <a:r>
              <a:rPr lang="ru-RU" altLang="ru-RU" sz="3200" dirty="0"/>
              <a:t> не </a:t>
            </a:r>
            <a:r>
              <a:rPr lang="ru-RU" altLang="ru-RU" sz="3200" dirty="0" err="1"/>
              <a:t>закриється</a:t>
            </a:r>
            <a:r>
              <a:rPr lang="ru-RU" altLang="ru-RU" sz="3200" dirty="0"/>
              <a:t> </a:t>
            </a:r>
            <a:r>
              <a:rPr lang="ru-RU" altLang="ru-RU" sz="3200" dirty="0" err="1"/>
              <a:t>об'єкт</a:t>
            </a:r>
            <a:r>
              <a:rPr lang="ru-RU" altLang="ru-RU" sz="3200" dirty="0"/>
              <a:t> </a:t>
            </a:r>
            <a:r>
              <a:rPr lang="ru-RU" altLang="ru-RU" sz="3200" dirty="0" err="1"/>
              <a:t>ResultSet</a:t>
            </a:r>
            <a:r>
              <a:rPr lang="ru-RU" altLang="ru-RU" sz="3200" dirty="0"/>
              <a:t> </a:t>
            </a:r>
            <a:r>
              <a:rPr lang="ru-RU" altLang="ru-RU" sz="3200" dirty="0" err="1"/>
              <a:t>або</a:t>
            </a:r>
            <a:r>
              <a:rPr lang="ru-RU" altLang="ru-RU" sz="3200" dirty="0"/>
              <a:t> </a:t>
            </a:r>
            <a:r>
              <a:rPr lang="ru-RU" altLang="ru-RU" sz="3200" dirty="0" err="1"/>
              <a:t>його</a:t>
            </a:r>
            <a:r>
              <a:rPr lang="ru-RU" altLang="ru-RU" sz="3200" dirty="0"/>
              <a:t> </a:t>
            </a:r>
            <a:r>
              <a:rPr lang="ru-RU" altLang="ru-RU" sz="3200" dirty="0" err="1"/>
              <a:t>батьківський</a:t>
            </a:r>
            <a:r>
              <a:rPr lang="ru-RU" altLang="ru-RU" sz="3200" dirty="0"/>
              <a:t> </a:t>
            </a:r>
            <a:r>
              <a:rPr lang="ru-RU" altLang="ru-RU" sz="3200" dirty="0" err="1"/>
              <a:t>об'єкт</a:t>
            </a:r>
            <a:r>
              <a:rPr lang="ru-RU" altLang="ru-RU" sz="3200" dirty="0"/>
              <a:t> </a:t>
            </a:r>
            <a:r>
              <a:rPr lang="ru-RU" altLang="ru-RU" sz="3200" dirty="0" err="1"/>
              <a:t>Statement</a:t>
            </a:r>
            <a:r>
              <a:rPr lang="ru-RU" altLang="ru-RU" sz="3200" dirty="0"/>
              <a:t>.</a:t>
            </a:r>
          </a:p>
          <a:p>
            <a:pPr algn="l" rtl="0">
              <a:spcBef>
                <a:spcPts val="600"/>
              </a:spcBef>
              <a:buClrTx/>
              <a:buSzPct val="80000"/>
              <a:buFontTx/>
              <a:buNone/>
            </a:pPr>
            <a:r>
              <a:rPr lang="ru-RU" altLang="ru-RU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6628422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ext Box 1"/>
          <p:cNvSpPr txBox="1">
            <a:spLocks noChangeArrowheads="1"/>
          </p:cNvSpPr>
          <p:nvPr/>
        </p:nvSpPr>
        <p:spPr bwMode="auto">
          <a:xfrm>
            <a:off x="195263" y="228600"/>
            <a:ext cx="8015287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algn="l" rtl="0">
              <a:buClrTx/>
              <a:buFontTx/>
              <a:buNone/>
            </a:pPr>
            <a:r>
              <a:rPr lang="ru-RU" altLang="ru-RU" sz="4200" dirty="0">
                <a:solidFill>
                  <a:schemeClr val="tx1"/>
                </a:solidFill>
              </a:rPr>
              <a:t>Рядки і курсори</a:t>
            </a:r>
          </a:p>
        </p:txBody>
      </p:sp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609600" y="1600200"/>
            <a:ext cx="79248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algn="l" rtl="0">
              <a:spcBef>
                <a:spcPts val="800"/>
              </a:spcBef>
              <a:buClrTx/>
              <a:buFontTx/>
              <a:buNone/>
            </a:pPr>
            <a:r>
              <a:rPr lang="ru-RU" altLang="ru-RU" sz="3200" dirty="0"/>
              <a:t>У SQL курсор для </a:t>
            </a:r>
            <a:r>
              <a:rPr lang="ru-RU" altLang="ru-RU" sz="3200" dirty="0" err="1"/>
              <a:t>результуючої</a:t>
            </a:r>
            <a:r>
              <a:rPr lang="ru-RU" altLang="ru-RU" sz="3200" dirty="0"/>
              <a:t> </a:t>
            </a:r>
            <a:r>
              <a:rPr lang="ru-RU" altLang="ru-RU" sz="3200" dirty="0" err="1"/>
              <a:t>таблиці</a:t>
            </a:r>
            <a:r>
              <a:rPr lang="ru-RU" altLang="ru-RU" sz="3200" dirty="0"/>
              <a:t> </a:t>
            </a:r>
            <a:r>
              <a:rPr lang="ru-RU" altLang="ru-RU" sz="3200" dirty="0" err="1"/>
              <a:t>має</a:t>
            </a:r>
            <a:r>
              <a:rPr lang="ru-RU" altLang="ru-RU" sz="3200" dirty="0"/>
              <a:t> </a:t>
            </a:r>
            <a:r>
              <a:rPr lang="ru-RU" altLang="ru-RU" sz="3200" dirty="0" err="1"/>
              <a:t>ім'я</a:t>
            </a:r>
            <a:r>
              <a:rPr lang="ru-RU" altLang="ru-RU" sz="3200" dirty="0"/>
              <a:t>. </a:t>
            </a:r>
            <a:r>
              <a:rPr lang="ru-RU" altLang="ru-RU" sz="3200" dirty="0" err="1"/>
              <a:t>Якщо</a:t>
            </a:r>
            <a:r>
              <a:rPr lang="ru-RU" altLang="ru-RU" sz="3200" dirty="0"/>
              <a:t> БД </a:t>
            </a:r>
            <a:r>
              <a:rPr lang="ru-RU" altLang="ru-RU" sz="3200" dirty="0" err="1"/>
              <a:t>підтримує</a:t>
            </a:r>
            <a:r>
              <a:rPr lang="ru-RU" altLang="ru-RU" sz="3200" dirty="0"/>
              <a:t> </a:t>
            </a:r>
            <a:r>
              <a:rPr lang="ru-RU" altLang="ru-RU" sz="3200" dirty="0" err="1" smtClean="0"/>
              <a:t>позиційовані</a:t>
            </a:r>
            <a:r>
              <a:rPr lang="ru-RU" altLang="ru-RU" sz="3200" dirty="0" smtClean="0"/>
              <a:t> </a:t>
            </a:r>
            <a:r>
              <a:rPr lang="ru-RU" altLang="ru-RU" sz="3200" dirty="0" err="1"/>
              <a:t>поновлення</a:t>
            </a:r>
            <a:r>
              <a:rPr lang="ru-RU" altLang="ru-RU" sz="3200" dirty="0"/>
              <a:t> </a:t>
            </a:r>
            <a:r>
              <a:rPr lang="ru-RU" altLang="ru-RU" sz="3200" dirty="0" err="1"/>
              <a:t>або</a:t>
            </a:r>
            <a:r>
              <a:rPr lang="ru-RU" altLang="ru-RU" sz="3200" dirty="0"/>
              <a:t> </a:t>
            </a:r>
            <a:r>
              <a:rPr lang="ru-RU" altLang="ru-RU" sz="3200" dirty="0" err="1" smtClean="0"/>
              <a:t>позиційовані</a:t>
            </a:r>
            <a:r>
              <a:rPr lang="ru-RU" altLang="ru-RU" sz="3200" dirty="0" smtClean="0"/>
              <a:t> </a:t>
            </a:r>
            <a:r>
              <a:rPr lang="ru-RU" altLang="ru-RU" sz="3200" dirty="0" err="1" smtClean="0"/>
              <a:t>видалення</a:t>
            </a:r>
            <a:r>
              <a:rPr lang="ru-RU" altLang="ru-RU" sz="3200" dirty="0"/>
              <a:t>, </a:t>
            </a:r>
            <a:r>
              <a:rPr lang="ru-RU" altLang="ru-RU" sz="3200" dirty="0" err="1" smtClean="0"/>
              <a:t>тоді</a:t>
            </a:r>
            <a:r>
              <a:rPr lang="ru-RU" altLang="ru-RU" sz="3200" dirty="0" smtClean="0"/>
              <a:t> </a:t>
            </a:r>
            <a:r>
              <a:rPr lang="ru-RU" altLang="ru-RU" sz="3200" dirty="0"/>
              <a:t>командам </a:t>
            </a:r>
            <a:r>
              <a:rPr lang="ru-RU" altLang="ru-RU" sz="3200" dirty="0" err="1"/>
              <a:t>поновлення</a:t>
            </a:r>
            <a:r>
              <a:rPr lang="ru-RU" altLang="ru-RU" sz="3200" dirty="0"/>
              <a:t> </a:t>
            </a:r>
            <a:r>
              <a:rPr lang="ru-RU" altLang="ru-RU" sz="3200" dirty="0" err="1"/>
              <a:t>або</a:t>
            </a:r>
            <a:r>
              <a:rPr lang="ru-RU" altLang="ru-RU" sz="3200" dirty="0"/>
              <a:t> </a:t>
            </a:r>
            <a:r>
              <a:rPr lang="ru-RU" altLang="ru-RU" sz="3200" dirty="0" err="1"/>
              <a:t>видалення</a:t>
            </a:r>
            <a:r>
              <a:rPr lang="ru-RU" altLang="ru-RU" sz="3200" dirty="0"/>
              <a:t> </a:t>
            </a:r>
            <a:r>
              <a:rPr lang="ru-RU" altLang="ru-RU" sz="3200" dirty="0" err="1"/>
              <a:t>можна</a:t>
            </a:r>
            <a:r>
              <a:rPr lang="ru-RU" altLang="ru-RU" sz="3200" dirty="0"/>
              <a:t> </a:t>
            </a:r>
            <a:r>
              <a:rPr lang="ru-RU" altLang="ru-RU" sz="3200" dirty="0" err="1"/>
              <a:t>передати</a:t>
            </a:r>
            <a:r>
              <a:rPr lang="ru-RU" altLang="ru-RU" sz="3200" dirty="0"/>
              <a:t> в </a:t>
            </a:r>
            <a:r>
              <a:rPr lang="ru-RU" altLang="ru-RU" sz="3200" dirty="0" err="1"/>
              <a:t>якості</a:t>
            </a:r>
            <a:r>
              <a:rPr lang="ru-RU" altLang="ru-RU" sz="3200" dirty="0"/>
              <a:t> параметра </a:t>
            </a:r>
            <a:r>
              <a:rPr lang="ru-RU" altLang="ru-RU" sz="3200" dirty="0" err="1"/>
              <a:t>ім'я</a:t>
            </a:r>
            <a:r>
              <a:rPr lang="ru-RU" altLang="ru-RU" sz="3200" dirty="0"/>
              <a:t> курсору. </a:t>
            </a:r>
            <a:r>
              <a:rPr lang="ru-RU" altLang="ru-RU" sz="3200" dirty="0" err="1"/>
              <a:t>Це</a:t>
            </a:r>
            <a:r>
              <a:rPr lang="ru-RU" altLang="ru-RU" sz="3200" dirty="0"/>
              <a:t> </a:t>
            </a:r>
            <a:r>
              <a:rPr lang="ru-RU" altLang="ru-RU" sz="3200" dirty="0" err="1"/>
              <a:t>ім'я</a:t>
            </a:r>
            <a:r>
              <a:rPr lang="ru-RU" altLang="ru-RU" sz="3200" dirty="0"/>
              <a:t> </a:t>
            </a:r>
            <a:r>
              <a:rPr lang="ru-RU" altLang="ru-RU" sz="3200" dirty="0" err="1"/>
              <a:t>може</a:t>
            </a:r>
            <a:r>
              <a:rPr lang="ru-RU" altLang="ru-RU" sz="3200" dirty="0"/>
              <a:t> бути </a:t>
            </a:r>
            <a:r>
              <a:rPr lang="ru-RU" altLang="ru-RU" sz="3200" dirty="0" err="1"/>
              <a:t>отримано</a:t>
            </a:r>
            <a:r>
              <a:rPr lang="ru-RU" altLang="ru-RU" sz="3200" dirty="0"/>
              <a:t> за </a:t>
            </a:r>
            <a:r>
              <a:rPr lang="ru-RU" altLang="ru-RU" sz="3200" dirty="0" err="1"/>
              <a:t>допомогою</a:t>
            </a:r>
            <a:r>
              <a:rPr lang="ru-RU" altLang="ru-RU" sz="3200" dirty="0"/>
              <a:t> </a:t>
            </a:r>
            <a:r>
              <a:rPr lang="ru-RU" altLang="ru-RU" sz="3200" dirty="0" err="1"/>
              <a:t>виклику</a:t>
            </a:r>
            <a:r>
              <a:rPr lang="ru-RU" altLang="ru-RU" sz="3200" dirty="0"/>
              <a:t> </a:t>
            </a:r>
            <a:r>
              <a:rPr lang="ru-RU" altLang="ru-RU" sz="3200" i="1" dirty="0" err="1"/>
              <a:t>getCursorName</a:t>
            </a:r>
            <a:r>
              <a:rPr lang="ru-RU" altLang="ru-RU" sz="3200" dirty="0"/>
              <a:t>.</a:t>
            </a:r>
          </a:p>
          <a:p>
            <a:pPr algn="l" rtl="0">
              <a:spcBef>
                <a:spcPts val="800"/>
              </a:spcBef>
              <a:buClrTx/>
              <a:buSzPct val="80000"/>
              <a:buFontTx/>
              <a:buNone/>
            </a:pPr>
            <a:r>
              <a:rPr lang="ru-RU" altLang="ru-RU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085226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ext Box 1"/>
          <p:cNvSpPr txBox="1">
            <a:spLocks noChangeArrowheads="1"/>
          </p:cNvSpPr>
          <p:nvPr/>
        </p:nvSpPr>
        <p:spPr bwMode="auto">
          <a:xfrm>
            <a:off x="195263" y="228600"/>
            <a:ext cx="8015287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algn="l" rtl="0">
              <a:buClrTx/>
              <a:buFontTx/>
              <a:buNone/>
            </a:pPr>
            <a:r>
              <a:rPr lang="ru-RU" altLang="ru-RU" sz="4200">
                <a:solidFill>
                  <a:schemeClr val="tx1"/>
                </a:solidFill>
              </a:rPr>
              <a:t>Рядки і курсори</a:t>
            </a:r>
          </a:p>
        </p:txBody>
      </p:sp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323528" y="1600200"/>
            <a:ext cx="8424936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algn="l" rtl="0">
              <a:spcBef>
                <a:spcPts val="800"/>
              </a:spcBef>
              <a:buClrTx/>
              <a:buSzPct val="80000"/>
              <a:buFontTx/>
              <a:buNone/>
            </a:pPr>
            <a:r>
              <a:rPr lang="ru-RU" altLang="ru-RU" sz="3200" dirty="0"/>
              <a:t>Не </a:t>
            </a:r>
            <a:r>
              <a:rPr lang="ru-RU" altLang="ru-RU" sz="3200" dirty="0" err="1"/>
              <a:t>всі</a:t>
            </a:r>
            <a:r>
              <a:rPr lang="ru-RU" altLang="ru-RU" sz="3200" dirty="0"/>
              <a:t> СУБД </a:t>
            </a:r>
            <a:r>
              <a:rPr lang="ru-RU" altLang="ru-RU" sz="3200" dirty="0" err="1"/>
              <a:t>підтримують</a:t>
            </a:r>
            <a:r>
              <a:rPr lang="ru-RU" altLang="ru-RU" sz="3200" dirty="0"/>
              <a:t> </a:t>
            </a:r>
            <a:r>
              <a:rPr lang="ru-RU" altLang="ru-RU" sz="3200" dirty="0" err="1" smtClean="0"/>
              <a:t>позиційоване</a:t>
            </a:r>
            <a:r>
              <a:rPr lang="ru-RU" altLang="ru-RU" sz="3200" dirty="0" smtClean="0"/>
              <a:t> </a:t>
            </a:r>
            <a:r>
              <a:rPr lang="ru-RU" altLang="ru-RU" sz="3200" dirty="0" err="1"/>
              <a:t>поновлення</a:t>
            </a:r>
            <a:r>
              <a:rPr lang="ru-RU" altLang="ru-RU" sz="3200" dirty="0"/>
              <a:t> </a:t>
            </a:r>
            <a:r>
              <a:rPr lang="ru-RU" altLang="ru-RU" sz="3200" dirty="0" err="1"/>
              <a:t>або</a:t>
            </a:r>
            <a:r>
              <a:rPr lang="ru-RU" altLang="ru-RU" sz="3200" dirty="0"/>
              <a:t> </a:t>
            </a:r>
            <a:r>
              <a:rPr lang="ru-RU" altLang="ru-RU" sz="3200" dirty="0" err="1"/>
              <a:t>видалення</a:t>
            </a:r>
            <a:r>
              <a:rPr lang="ru-RU" altLang="ru-RU" sz="3200" dirty="0"/>
              <a:t>. </a:t>
            </a:r>
            <a:r>
              <a:rPr lang="ru-RU" altLang="ru-RU" sz="3200" dirty="0" err="1"/>
              <a:t>Щоб</a:t>
            </a:r>
            <a:r>
              <a:rPr lang="ru-RU" altLang="ru-RU" sz="3200" dirty="0"/>
              <a:t> </a:t>
            </a:r>
            <a:r>
              <a:rPr lang="ru-RU" altLang="ru-RU" sz="3200" dirty="0" err="1"/>
              <a:t>дізнатися</a:t>
            </a:r>
            <a:r>
              <a:rPr lang="ru-RU" altLang="ru-RU" sz="3200" dirty="0"/>
              <a:t>, </a:t>
            </a:r>
            <a:r>
              <a:rPr lang="ru-RU" altLang="ru-RU" sz="3200" dirty="0" err="1"/>
              <a:t>чи</a:t>
            </a:r>
            <a:r>
              <a:rPr lang="ru-RU" altLang="ru-RU" sz="3200" dirty="0"/>
              <a:t> </a:t>
            </a:r>
            <a:r>
              <a:rPr lang="ru-RU" altLang="ru-RU" sz="3200" dirty="0" err="1"/>
              <a:t>підтримує</a:t>
            </a:r>
            <a:r>
              <a:rPr lang="ru-RU" altLang="ru-RU" sz="3200" dirty="0"/>
              <a:t> </a:t>
            </a:r>
            <a:r>
              <a:rPr lang="ru-RU" altLang="ru-RU" sz="3200" dirty="0" err="1"/>
              <a:t>дане</a:t>
            </a:r>
            <a:r>
              <a:rPr lang="ru-RU" altLang="ru-RU" sz="3200" dirty="0"/>
              <a:t> </a:t>
            </a:r>
            <a:r>
              <a:rPr lang="ru-RU" altLang="ru-RU" sz="3200" dirty="0" err="1"/>
              <a:t>з'єднання</a:t>
            </a:r>
            <a:r>
              <a:rPr lang="ru-RU" altLang="ru-RU" sz="3200" dirty="0"/>
              <a:t> </a:t>
            </a:r>
            <a:r>
              <a:rPr lang="ru-RU" altLang="ru-RU" sz="3200" dirty="0" err="1"/>
              <a:t>ці</a:t>
            </a:r>
            <a:r>
              <a:rPr lang="ru-RU" altLang="ru-RU" sz="3200" dirty="0"/>
              <a:t> </a:t>
            </a:r>
            <a:r>
              <a:rPr lang="ru-RU" altLang="ru-RU" sz="3200" dirty="0" err="1"/>
              <a:t>операції</a:t>
            </a:r>
            <a:r>
              <a:rPr lang="ru-RU" altLang="ru-RU" sz="3200" dirty="0"/>
              <a:t> </a:t>
            </a:r>
            <a:r>
              <a:rPr lang="ru-RU" altLang="ru-RU" sz="3200" dirty="0" err="1"/>
              <a:t>чи</a:t>
            </a:r>
            <a:r>
              <a:rPr lang="ru-RU" altLang="ru-RU" sz="3200" dirty="0"/>
              <a:t> </a:t>
            </a:r>
            <a:r>
              <a:rPr lang="ru-RU" altLang="ru-RU" sz="3200" dirty="0" err="1"/>
              <a:t>ні</a:t>
            </a:r>
            <a:r>
              <a:rPr lang="ru-RU" altLang="ru-RU" sz="3200" dirty="0"/>
              <a:t>, </a:t>
            </a:r>
            <a:r>
              <a:rPr lang="ru-RU" altLang="ru-RU" sz="3200" dirty="0" err="1"/>
              <a:t>можна</a:t>
            </a:r>
            <a:r>
              <a:rPr lang="ru-RU" altLang="ru-RU" sz="3200" dirty="0"/>
              <a:t> </a:t>
            </a:r>
            <a:r>
              <a:rPr lang="ru-RU" altLang="ru-RU" sz="3200" dirty="0" err="1"/>
              <a:t>викликати</a:t>
            </a:r>
            <a:r>
              <a:rPr lang="ru-RU" altLang="ru-RU" sz="3200" dirty="0"/>
              <a:t> </a:t>
            </a:r>
            <a:r>
              <a:rPr lang="ru-RU" altLang="ru-RU" sz="3200" dirty="0" err="1" smtClean="0"/>
              <a:t>методи</a:t>
            </a:r>
            <a:r>
              <a:rPr lang="ru-RU" altLang="ru-RU" sz="3200" dirty="0" smtClean="0"/>
              <a:t>:</a:t>
            </a:r>
          </a:p>
          <a:p>
            <a:pPr algn="l" rtl="0">
              <a:spcBef>
                <a:spcPts val="800"/>
              </a:spcBef>
              <a:buClrTx/>
              <a:buSzPct val="80000"/>
              <a:buFontTx/>
              <a:buNone/>
            </a:pPr>
            <a:endParaRPr lang="ru-RU" altLang="ru-RU" sz="3200" dirty="0" smtClean="0"/>
          </a:p>
          <a:p>
            <a:pPr algn="l" rtl="0">
              <a:spcBef>
                <a:spcPts val="800"/>
              </a:spcBef>
              <a:buClrTx/>
              <a:buSzPct val="80000"/>
              <a:buFontTx/>
              <a:buNone/>
            </a:pPr>
            <a:r>
              <a:rPr lang="ru-RU" altLang="ru-RU" sz="3200" dirty="0" err="1" smtClean="0"/>
              <a:t>DatabaseMetaData.supportsPositionedDelete</a:t>
            </a:r>
            <a:r>
              <a:rPr lang="ru-RU" altLang="ru-RU" sz="3200" dirty="0" smtClean="0"/>
              <a:t> та</a:t>
            </a:r>
          </a:p>
          <a:p>
            <a:pPr algn="l" rtl="0">
              <a:spcBef>
                <a:spcPts val="800"/>
              </a:spcBef>
              <a:buClrTx/>
              <a:buSzPct val="80000"/>
              <a:buFontTx/>
              <a:buNone/>
            </a:pPr>
            <a:r>
              <a:rPr lang="ru-RU" altLang="ru-RU" sz="3200" dirty="0" err="1" smtClean="0"/>
              <a:t>supportsPositionedUpdate</a:t>
            </a:r>
            <a:r>
              <a:rPr lang="ru-RU" altLang="ru-RU" sz="3200" dirty="0"/>
              <a:t>.</a:t>
            </a:r>
          </a:p>
          <a:p>
            <a:pPr algn="l" rtl="0">
              <a:spcBef>
                <a:spcPts val="800"/>
              </a:spcBef>
              <a:buClrTx/>
              <a:buSzPct val="80000"/>
              <a:buFontTx/>
              <a:buNone/>
            </a:pPr>
            <a:endParaRPr lang="en-US" altLang="ru-RU" sz="3200" dirty="0"/>
          </a:p>
          <a:p>
            <a:pPr algn="l" rtl="0">
              <a:spcBef>
                <a:spcPts val="800"/>
              </a:spcBef>
              <a:buClrTx/>
              <a:buSzPct val="80000"/>
              <a:buFontTx/>
              <a:buNone/>
            </a:pPr>
            <a:endParaRPr lang="en-US" altLang="ru-RU" sz="3200" dirty="0"/>
          </a:p>
        </p:txBody>
      </p:sp>
    </p:spTree>
    <p:extLst>
      <p:ext uri="{BB962C8B-B14F-4D97-AF65-F5344CB8AC3E}">
        <p14:creationId xmlns:p14="http://schemas.microsoft.com/office/powerpoint/2010/main" val="30907135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 Box 1"/>
          <p:cNvSpPr txBox="1">
            <a:spLocks noChangeArrowheads="1"/>
          </p:cNvSpPr>
          <p:nvPr/>
        </p:nvSpPr>
        <p:spPr bwMode="auto">
          <a:xfrm>
            <a:off x="179512" y="231228"/>
            <a:ext cx="8015287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algn="l" rtl="0">
              <a:buClrTx/>
              <a:buFontTx/>
              <a:buNone/>
            </a:pPr>
            <a:r>
              <a:rPr lang="ru-RU" altLang="ru-RU" sz="4200" dirty="0" err="1" smtClean="0">
                <a:solidFill>
                  <a:schemeClr val="tx1"/>
                </a:solidFill>
              </a:rPr>
              <a:t>Введення</a:t>
            </a:r>
            <a:r>
              <a:rPr lang="ru-RU" altLang="ru-RU" sz="4200" dirty="0" smtClean="0">
                <a:solidFill>
                  <a:schemeClr val="tx1"/>
                </a:solidFill>
              </a:rPr>
              <a:t> </a:t>
            </a:r>
            <a:r>
              <a:rPr lang="ru-RU" altLang="ru-RU" sz="4200" dirty="0">
                <a:solidFill>
                  <a:schemeClr val="tx1"/>
                </a:solidFill>
              </a:rPr>
              <a:t>в </a:t>
            </a:r>
            <a:r>
              <a:rPr lang="en-US" altLang="ru-RU" sz="4200" dirty="0">
                <a:solidFill>
                  <a:schemeClr val="tx1"/>
                </a:solidFill>
              </a:rPr>
              <a:t>JDBC</a:t>
            </a:r>
          </a:p>
        </p:txBody>
      </p:sp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609600" y="1600200"/>
            <a:ext cx="79248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algn="l" rtl="0">
              <a:spcBef>
                <a:spcPts val="600"/>
              </a:spcBef>
              <a:buClrTx/>
              <a:buSzPct val="80000"/>
              <a:buFontTx/>
              <a:buNone/>
            </a:pPr>
            <a:r>
              <a:rPr lang="ru-RU" altLang="ru-RU" sz="2400" b="1" dirty="0"/>
              <a:t>JDBC</a:t>
            </a:r>
            <a:r>
              <a:rPr lang="ru-RU" altLang="ru-RU" sz="2400" dirty="0"/>
              <a:t> (Англ. </a:t>
            </a:r>
            <a:r>
              <a:rPr lang="ru-RU" altLang="ru-RU" sz="2400" b="1" dirty="0" err="1"/>
              <a:t>Java</a:t>
            </a:r>
            <a:r>
              <a:rPr lang="ru-RU" altLang="ru-RU" sz="2400" b="1" dirty="0"/>
              <a:t> </a:t>
            </a:r>
            <a:r>
              <a:rPr lang="ru-RU" altLang="ru-RU" sz="2400" b="1" dirty="0" err="1"/>
              <a:t>DataBase</a:t>
            </a:r>
            <a:r>
              <a:rPr lang="ru-RU" altLang="ru-RU" sz="2400" b="1" dirty="0"/>
              <a:t> </a:t>
            </a:r>
            <a:r>
              <a:rPr lang="ru-RU" altLang="ru-RU" sz="2400" b="1" dirty="0" err="1"/>
              <a:t>Connectivity</a:t>
            </a:r>
            <a:r>
              <a:rPr lang="ru-RU" altLang="ru-RU" sz="2400" dirty="0"/>
              <a:t> - </a:t>
            </a:r>
            <a:r>
              <a:rPr lang="ru-RU" altLang="ru-RU" sz="2400" i="1" dirty="0" err="1"/>
              <a:t>з'єднання</a:t>
            </a:r>
            <a:r>
              <a:rPr lang="ru-RU" altLang="ru-RU" sz="2400" i="1" dirty="0"/>
              <a:t> з базами </a:t>
            </a:r>
            <a:r>
              <a:rPr lang="ru-RU" altLang="ru-RU" sz="2400" i="1" dirty="0" err="1"/>
              <a:t>даних</a:t>
            </a:r>
            <a:r>
              <a:rPr lang="ru-RU" altLang="ru-RU" sz="2400" i="1" dirty="0"/>
              <a:t> на </a:t>
            </a:r>
            <a:r>
              <a:rPr lang="ru-RU" altLang="ru-RU" sz="2400" b="1" i="1" dirty="0" err="1"/>
              <a:t>Java</a:t>
            </a:r>
            <a:r>
              <a:rPr lang="ru-RU" altLang="ru-RU" sz="2400" dirty="0"/>
              <a:t>) - </a:t>
            </a:r>
            <a:r>
              <a:rPr lang="ru-RU" altLang="ru-RU" sz="2400" dirty="0" err="1"/>
              <a:t>дозволяє</a:t>
            </a:r>
            <a:r>
              <a:rPr lang="ru-RU" altLang="ru-RU" sz="2400" dirty="0"/>
              <a:t> </a:t>
            </a:r>
            <a:r>
              <a:rPr lang="ru-RU" altLang="ru-RU" sz="2400" b="1" dirty="0" err="1"/>
              <a:t>Java</a:t>
            </a:r>
            <a:r>
              <a:rPr lang="ru-RU" altLang="ru-RU" sz="2400" dirty="0"/>
              <a:t> </a:t>
            </a:r>
            <a:r>
              <a:rPr lang="ru-RU" altLang="ru-RU" sz="2400" dirty="0" err="1" smtClean="0"/>
              <a:t>додатк</a:t>
            </a:r>
            <a:r>
              <a:rPr lang="uk-UA" altLang="ru-RU" sz="2400" dirty="0" err="1" smtClean="0"/>
              <a:t>ам</a:t>
            </a:r>
            <a:r>
              <a:rPr lang="ru-RU" altLang="ru-RU" sz="2400" dirty="0" smtClean="0"/>
              <a:t> </a:t>
            </a:r>
            <a:r>
              <a:rPr lang="ru-RU" altLang="ru-RU" sz="2400" dirty="0" err="1"/>
              <a:t>отримати</a:t>
            </a:r>
            <a:r>
              <a:rPr lang="ru-RU" altLang="ru-RU" sz="2400" dirty="0"/>
              <a:t> доступ до </a:t>
            </a:r>
            <a:r>
              <a:rPr lang="ru-RU" altLang="ru-RU" sz="2400" dirty="0" err="1"/>
              <a:t>даних</a:t>
            </a:r>
            <a:r>
              <a:rPr lang="ru-RU" altLang="ru-RU" sz="2400" dirty="0"/>
              <a:t> </a:t>
            </a:r>
            <a:r>
              <a:rPr lang="ru-RU" altLang="ru-RU" sz="2400" dirty="0" err="1"/>
              <a:t>різних</a:t>
            </a:r>
            <a:r>
              <a:rPr lang="ru-RU" altLang="ru-RU" sz="2400" dirty="0"/>
              <a:t> СУБД.</a:t>
            </a:r>
          </a:p>
          <a:p>
            <a:pPr algn="l" rtl="0">
              <a:spcBef>
                <a:spcPts val="600"/>
              </a:spcBef>
              <a:buClrTx/>
              <a:buSzPct val="80000"/>
              <a:buFontTx/>
              <a:buNone/>
            </a:pPr>
            <a:endParaRPr lang="ru-RU" altLang="ru-RU" sz="2400" dirty="0"/>
          </a:p>
          <a:p>
            <a:pPr algn="l" rtl="0">
              <a:spcBef>
                <a:spcPts val="600"/>
              </a:spcBef>
              <a:buClrTx/>
              <a:buSzPct val="80000"/>
              <a:buFontTx/>
              <a:buNone/>
            </a:pPr>
            <a:r>
              <a:rPr lang="ru-RU" altLang="ru-RU" sz="2400" b="1" dirty="0"/>
              <a:t>JDBC</a:t>
            </a:r>
            <a:r>
              <a:rPr lang="ru-RU" altLang="ru-RU" sz="2400" dirty="0"/>
              <a:t> </a:t>
            </a:r>
            <a:r>
              <a:rPr lang="ru-RU" altLang="ru-RU" sz="2400" dirty="0" err="1"/>
              <a:t>дозволяє</a:t>
            </a:r>
            <a:r>
              <a:rPr lang="ru-RU" altLang="ru-RU" sz="2400" dirty="0"/>
              <a:t> </a:t>
            </a:r>
            <a:r>
              <a:rPr lang="ru-RU" altLang="ru-RU" sz="2400" dirty="0" err="1"/>
              <a:t>робити</a:t>
            </a:r>
            <a:r>
              <a:rPr lang="ru-RU" altLang="ru-RU" sz="2400" dirty="0"/>
              <a:t> три </a:t>
            </a:r>
            <a:r>
              <a:rPr lang="ru-RU" altLang="ru-RU" sz="2400" dirty="0" err="1"/>
              <a:t>прості</a:t>
            </a:r>
            <a:r>
              <a:rPr lang="ru-RU" altLang="ru-RU" sz="2400" dirty="0"/>
              <a:t> </a:t>
            </a:r>
            <a:r>
              <a:rPr lang="ru-RU" altLang="ru-RU" sz="2400" dirty="0" err="1"/>
              <a:t>речі</a:t>
            </a:r>
            <a:r>
              <a:rPr lang="ru-RU" altLang="ru-RU" sz="2400" dirty="0"/>
              <a:t>:</a:t>
            </a:r>
          </a:p>
          <a:p>
            <a:pPr algn="l" rtl="0">
              <a:spcBef>
                <a:spcPts val="600"/>
              </a:spcBef>
              <a:buClr>
                <a:srgbClr val="996666"/>
              </a:buClr>
              <a:buSzPct val="80000"/>
              <a:buFont typeface="Wingdings" pitchFamily="2" charset="2"/>
              <a:buChar char=""/>
            </a:pPr>
            <a:r>
              <a:rPr lang="ru-RU" altLang="ru-RU" sz="2400" dirty="0" err="1"/>
              <a:t>Встановити</a:t>
            </a:r>
            <a:r>
              <a:rPr lang="ru-RU" altLang="ru-RU" sz="2400" dirty="0"/>
              <a:t> </a:t>
            </a:r>
            <a:r>
              <a:rPr lang="ru-RU" altLang="ru-RU" sz="2400" dirty="0" err="1"/>
              <a:t>з'єднання</a:t>
            </a:r>
            <a:r>
              <a:rPr lang="ru-RU" altLang="ru-RU" sz="2400" dirty="0"/>
              <a:t> з базою </a:t>
            </a:r>
            <a:r>
              <a:rPr lang="ru-RU" altLang="ru-RU" sz="2400" dirty="0" err="1"/>
              <a:t>даних</a:t>
            </a:r>
            <a:endParaRPr lang="ru-RU" altLang="ru-RU" sz="2400" dirty="0"/>
          </a:p>
          <a:p>
            <a:pPr algn="l" rtl="0">
              <a:spcBef>
                <a:spcPts val="600"/>
              </a:spcBef>
              <a:buClr>
                <a:srgbClr val="996666"/>
              </a:buClr>
              <a:buSzPct val="80000"/>
              <a:buFont typeface="Wingdings" pitchFamily="2" charset="2"/>
              <a:buChar char=""/>
            </a:pPr>
            <a:r>
              <a:rPr lang="ru-RU" altLang="ru-RU" sz="2400" dirty="0" err="1"/>
              <a:t>Посилати</a:t>
            </a:r>
            <a:r>
              <a:rPr lang="ru-RU" altLang="ru-RU" sz="2400" dirty="0"/>
              <a:t> </a:t>
            </a:r>
            <a:r>
              <a:rPr lang="ru-RU" altLang="ru-RU" sz="2400" dirty="0" err="1"/>
              <a:t>запити</a:t>
            </a:r>
            <a:r>
              <a:rPr lang="ru-RU" altLang="ru-RU" sz="2400" dirty="0"/>
              <a:t> та </a:t>
            </a:r>
            <a:r>
              <a:rPr lang="ru-RU" altLang="ru-RU" sz="2400" dirty="0" err="1"/>
              <a:t>змінювати</a:t>
            </a:r>
            <a:r>
              <a:rPr lang="ru-RU" altLang="ru-RU" sz="2400" dirty="0"/>
              <a:t> стан </a:t>
            </a:r>
            <a:r>
              <a:rPr lang="ru-RU" altLang="ru-RU" sz="2400" dirty="0" err="1"/>
              <a:t>бази</a:t>
            </a:r>
            <a:r>
              <a:rPr lang="ru-RU" altLang="ru-RU" sz="2400" dirty="0"/>
              <a:t> </a:t>
            </a:r>
            <a:r>
              <a:rPr lang="ru-RU" altLang="ru-RU" sz="2400" dirty="0" err="1"/>
              <a:t>даних</a:t>
            </a:r>
            <a:endParaRPr lang="ru-RU" altLang="ru-RU" sz="2400" dirty="0"/>
          </a:p>
          <a:p>
            <a:pPr algn="l" rtl="0">
              <a:spcBef>
                <a:spcPts val="600"/>
              </a:spcBef>
              <a:buClr>
                <a:srgbClr val="996666"/>
              </a:buClr>
              <a:buSzPct val="80000"/>
              <a:buFont typeface="Wingdings" pitchFamily="2" charset="2"/>
              <a:buChar char=""/>
            </a:pPr>
            <a:r>
              <a:rPr lang="ru-RU" altLang="ru-RU" sz="2400" dirty="0" err="1"/>
              <a:t>Обробляти</a:t>
            </a:r>
            <a:r>
              <a:rPr lang="ru-RU" altLang="ru-RU" sz="2400" dirty="0"/>
              <a:t> </a:t>
            </a:r>
            <a:r>
              <a:rPr lang="ru-RU" altLang="ru-RU" sz="2400" dirty="0" err="1"/>
              <a:t>результати</a:t>
            </a:r>
            <a:r>
              <a:rPr lang="ru-RU" altLang="ru-RU" sz="2400" dirty="0"/>
              <a:t> </a:t>
            </a:r>
            <a:r>
              <a:rPr lang="ru-RU" altLang="ru-RU" sz="2400" dirty="0" err="1"/>
              <a:t>запитів</a:t>
            </a:r>
            <a:endParaRPr lang="ru-RU" altLang="ru-RU" sz="2400" dirty="0"/>
          </a:p>
          <a:p>
            <a:pPr algn="l" rtl="0">
              <a:spcBef>
                <a:spcPts val="600"/>
              </a:spcBef>
              <a:buClrTx/>
              <a:buSzPct val="80000"/>
              <a:buFontTx/>
              <a:buNone/>
            </a:pPr>
            <a:endParaRPr lang="ru-RU" altLang="ru-RU" sz="2400" dirty="0"/>
          </a:p>
        </p:txBody>
      </p:sp>
    </p:spTree>
    <p:extLst>
      <p:ext uri="{BB962C8B-B14F-4D97-AF65-F5344CB8AC3E}">
        <p14:creationId xmlns:p14="http://schemas.microsoft.com/office/powerpoint/2010/main" val="22882153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ext Box 1"/>
          <p:cNvSpPr txBox="1">
            <a:spLocks noChangeArrowheads="1"/>
          </p:cNvSpPr>
          <p:nvPr/>
        </p:nvSpPr>
        <p:spPr bwMode="auto">
          <a:xfrm>
            <a:off x="195263" y="228600"/>
            <a:ext cx="8015287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algn="l" rtl="0">
              <a:buClrTx/>
              <a:buFontTx/>
              <a:buNone/>
            </a:pPr>
            <a:r>
              <a:rPr lang="ru-RU" altLang="ru-RU" sz="4400" dirty="0" err="1" smtClean="0">
                <a:solidFill>
                  <a:schemeClr val="tx1"/>
                </a:solidFill>
              </a:rPr>
              <a:t>Клас</a:t>
            </a:r>
            <a:r>
              <a:rPr lang="ru-RU" altLang="ru-RU" sz="4400" dirty="0" smtClean="0">
                <a:solidFill>
                  <a:schemeClr val="tx1"/>
                </a:solidFill>
              </a:rPr>
              <a:t> </a:t>
            </a:r>
            <a:r>
              <a:rPr lang="ru-RU" altLang="ru-RU" sz="4400" b="1" dirty="0" err="1">
                <a:solidFill>
                  <a:schemeClr val="tx1"/>
                </a:solidFill>
              </a:rPr>
              <a:t>PreparedStatement</a:t>
            </a:r>
            <a:endParaRPr lang="ru-RU" altLang="ru-RU" sz="4400" b="1" dirty="0">
              <a:solidFill>
                <a:schemeClr val="tx1"/>
              </a:solidFill>
            </a:endParaRPr>
          </a:p>
        </p:txBody>
      </p:sp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609600" y="1600200"/>
            <a:ext cx="79248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algn="l" rtl="0">
              <a:spcBef>
                <a:spcPts val="600"/>
              </a:spcBef>
              <a:buClrTx/>
              <a:buSzPct val="80000"/>
              <a:buFontTx/>
              <a:buNone/>
            </a:pPr>
            <a:r>
              <a:rPr lang="ru-RU" altLang="ru-RU" sz="2400" dirty="0" smtClean="0"/>
              <a:t>Для </a:t>
            </a:r>
            <a:r>
              <a:rPr lang="ru-RU" altLang="ru-RU" sz="2400" dirty="0" err="1" smtClean="0"/>
              <a:t>параметризрванного</a:t>
            </a:r>
            <a:r>
              <a:rPr lang="ru-RU" altLang="ru-RU" sz="2400" dirty="0" smtClean="0"/>
              <a:t> SQL </a:t>
            </a:r>
            <a:r>
              <a:rPr lang="ru-RU" altLang="ru-RU" sz="2400" dirty="0" err="1"/>
              <a:t>запиту</a:t>
            </a:r>
            <a:r>
              <a:rPr lang="ru-RU" altLang="ru-RU" sz="2400" dirty="0"/>
              <a:t> </a:t>
            </a:r>
            <a:r>
              <a:rPr lang="ru-RU" altLang="ru-RU" sz="2400" dirty="0" err="1"/>
              <a:t>використовується</a:t>
            </a:r>
            <a:r>
              <a:rPr lang="ru-RU" altLang="ru-RU" sz="2400" dirty="0"/>
              <a:t> </a:t>
            </a:r>
            <a:r>
              <a:rPr lang="ru-RU" altLang="ru-RU" sz="2400" dirty="0" err="1"/>
              <a:t>клас</a:t>
            </a:r>
            <a:r>
              <a:rPr lang="ru-RU" altLang="ru-RU" sz="2400" dirty="0"/>
              <a:t> </a:t>
            </a:r>
            <a:r>
              <a:rPr lang="ru-RU" altLang="ru-RU" sz="2400" b="1" dirty="0" err="1"/>
              <a:t>PreparedStatement</a:t>
            </a:r>
            <a:r>
              <a:rPr lang="ru-RU" altLang="ru-RU" sz="2400" dirty="0"/>
              <a:t>. </a:t>
            </a:r>
            <a:r>
              <a:rPr lang="ru-RU" altLang="ru-RU" sz="2400" dirty="0" err="1"/>
              <a:t>Він</a:t>
            </a:r>
            <a:r>
              <a:rPr lang="ru-RU" altLang="ru-RU" sz="2400" dirty="0"/>
              <a:t> </a:t>
            </a:r>
            <a:r>
              <a:rPr lang="ru-RU" altLang="ru-RU" sz="2400" dirty="0" err="1"/>
              <a:t>може</a:t>
            </a:r>
            <a:r>
              <a:rPr lang="ru-RU" altLang="ru-RU" sz="2400" dirty="0"/>
              <a:t> бути </a:t>
            </a:r>
            <a:r>
              <a:rPr lang="ru-RU" altLang="ru-RU" sz="2400" dirty="0" err="1"/>
              <a:t>використаний</a:t>
            </a:r>
            <a:r>
              <a:rPr lang="ru-RU" altLang="ru-RU" sz="2400" dirty="0"/>
              <a:t>, </a:t>
            </a:r>
            <a:r>
              <a:rPr lang="ru-RU" altLang="ru-RU" sz="2400" dirty="0" err="1"/>
              <a:t>наприклад</a:t>
            </a:r>
            <a:r>
              <a:rPr lang="ru-RU" altLang="ru-RU" sz="2400" dirty="0"/>
              <a:t>, так:</a:t>
            </a:r>
          </a:p>
          <a:p>
            <a:pPr algn="l" rtl="0">
              <a:spcBef>
                <a:spcPts val="600"/>
              </a:spcBef>
              <a:buClrTx/>
              <a:buSzPct val="80000"/>
              <a:buFontTx/>
              <a:buNone/>
            </a:pPr>
            <a:r>
              <a:rPr lang="en-US" altLang="ru-RU" sz="2400" dirty="0" err="1"/>
              <a:t>PreparedStatement</a:t>
            </a:r>
            <a:r>
              <a:rPr lang="en-US" altLang="ru-RU" sz="2400" dirty="0"/>
              <a:t> </a:t>
            </a:r>
            <a:r>
              <a:rPr lang="en-US" altLang="ru-RU" sz="2400" dirty="0" err="1"/>
              <a:t>pst</a:t>
            </a:r>
            <a:r>
              <a:rPr lang="en-US" altLang="ru-RU" sz="2400" dirty="0"/>
              <a:t> = </a:t>
            </a:r>
            <a:r>
              <a:rPr lang="en-US" altLang="ru-RU" sz="2400" dirty="0" err="1"/>
              <a:t>c.prepareStatement</a:t>
            </a:r>
            <a:r>
              <a:rPr lang="en-US" altLang="ru-RU" sz="2400" dirty="0"/>
              <a:t> ( "select * from </a:t>
            </a:r>
            <a:r>
              <a:rPr lang="en-US" altLang="ru-RU" sz="2400" dirty="0" err="1"/>
              <a:t>MoCoUser</a:t>
            </a:r>
            <a:r>
              <a:rPr lang="en-US" altLang="ru-RU" sz="2400" dirty="0"/>
              <a:t> where login = </a:t>
            </a:r>
            <a:r>
              <a:rPr lang="en-US" altLang="ru-RU" sz="2400" b="1" dirty="0"/>
              <a:t>?</a:t>
            </a:r>
            <a:r>
              <a:rPr lang="en-US" altLang="ru-RU" sz="2400" dirty="0"/>
              <a:t>"); </a:t>
            </a:r>
          </a:p>
          <a:p>
            <a:pPr algn="l" rtl="0">
              <a:spcBef>
                <a:spcPts val="600"/>
              </a:spcBef>
              <a:buClrTx/>
              <a:buSzPct val="80000"/>
              <a:buFontTx/>
              <a:buNone/>
            </a:pPr>
            <a:r>
              <a:rPr lang="en-US" altLang="ru-RU" sz="2400" i="1" dirty="0">
                <a:solidFill>
                  <a:schemeClr val="tx1"/>
                </a:solidFill>
              </a:rPr>
              <a:t>//</a:t>
            </a:r>
            <a:r>
              <a:rPr lang="en-US" altLang="ru-RU" sz="2400" i="1" dirty="0">
                <a:solidFill>
                  <a:srgbClr val="FF0000"/>
                </a:solidFill>
              </a:rPr>
              <a:t>? </a:t>
            </a:r>
            <a:r>
              <a:rPr lang="en-US" altLang="ru-RU" sz="2400" i="1" dirty="0" smtClean="0">
                <a:solidFill>
                  <a:schemeClr val="tx1"/>
                </a:solidFill>
              </a:rPr>
              <a:t>-</a:t>
            </a:r>
            <a:r>
              <a:rPr lang="uk-UA" altLang="ru-RU" sz="2400" i="1" dirty="0" smtClean="0">
                <a:solidFill>
                  <a:schemeClr val="tx1"/>
                </a:solidFill>
              </a:rPr>
              <a:t> </a:t>
            </a:r>
            <a:r>
              <a:rPr lang="ru-RU" altLang="ru-RU" sz="2400" i="1" dirty="0" err="1" smtClean="0">
                <a:solidFill>
                  <a:schemeClr val="tx1"/>
                </a:solidFill>
              </a:rPr>
              <a:t>це</a:t>
            </a:r>
            <a:r>
              <a:rPr lang="ru-RU" altLang="ru-RU" sz="2400" i="1" dirty="0" smtClean="0">
                <a:solidFill>
                  <a:schemeClr val="tx1"/>
                </a:solidFill>
              </a:rPr>
              <a:t> </a:t>
            </a:r>
            <a:r>
              <a:rPr lang="ru-RU" altLang="ru-RU" sz="2400" i="1" dirty="0">
                <a:solidFill>
                  <a:schemeClr val="tx1"/>
                </a:solidFill>
              </a:rPr>
              <a:t>параметр</a:t>
            </a:r>
          </a:p>
          <a:p>
            <a:pPr algn="l" rtl="0">
              <a:spcBef>
                <a:spcPts val="600"/>
              </a:spcBef>
              <a:buClrTx/>
              <a:buSzPct val="80000"/>
              <a:buFontTx/>
              <a:buNone/>
            </a:pPr>
            <a:r>
              <a:rPr lang="en-US" altLang="ru-RU" sz="2400" i="1" dirty="0"/>
              <a:t>//</a:t>
            </a:r>
            <a:r>
              <a:rPr lang="ru-RU" altLang="ru-RU" sz="2400" i="1" dirty="0" err="1"/>
              <a:t>встановлення</a:t>
            </a:r>
            <a:r>
              <a:rPr lang="ru-RU" altLang="ru-RU" sz="2400" i="1" dirty="0"/>
              <a:t> </a:t>
            </a:r>
            <a:r>
              <a:rPr lang="ru-RU" altLang="ru-RU" sz="2400" i="1" dirty="0" err="1"/>
              <a:t>значення</a:t>
            </a:r>
            <a:r>
              <a:rPr lang="ru-RU" altLang="ru-RU" sz="2400" i="1" dirty="0"/>
              <a:t> параметра.</a:t>
            </a:r>
            <a:br>
              <a:rPr lang="ru-RU" altLang="ru-RU" sz="2400" i="1" dirty="0"/>
            </a:br>
            <a:r>
              <a:rPr lang="en-US" altLang="ru-RU" sz="2400" dirty="0" err="1"/>
              <a:t>pst.setString</a:t>
            </a:r>
            <a:r>
              <a:rPr lang="en-US" altLang="ru-RU" sz="2400" dirty="0"/>
              <a:t> (1, "user"); </a:t>
            </a:r>
          </a:p>
          <a:p>
            <a:pPr algn="l" rtl="0">
              <a:spcBef>
                <a:spcPts val="600"/>
              </a:spcBef>
              <a:buClrTx/>
              <a:buSzPct val="80000"/>
              <a:buFontTx/>
              <a:buNone/>
            </a:pPr>
            <a:r>
              <a:rPr lang="ru-RU" altLang="ru-RU" sz="2400" i="1" dirty="0" err="1">
                <a:solidFill>
                  <a:srgbClr val="FF0000"/>
                </a:solidFill>
              </a:rPr>
              <a:t>Зверніть</a:t>
            </a:r>
            <a:r>
              <a:rPr lang="ru-RU" altLang="ru-RU" sz="2400" i="1" dirty="0">
                <a:solidFill>
                  <a:srgbClr val="FF0000"/>
                </a:solidFill>
              </a:rPr>
              <a:t> </a:t>
            </a:r>
            <a:r>
              <a:rPr lang="ru-RU" altLang="ru-RU" sz="2400" i="1" dirty="0" err="1">
                <a:solidFill>
                  <a:srgbClr val="FF0000"/>
                </a:solidFill>
              </a:rPr>
              <a:t>увагу</a:t>
            </a:r>
            <a:r>
              <a:rPr lang="ru-RU" altLang="ru-RU" sz="2400" i="1" dirty="0">
                <a:solidFill>
                  <a:srgbClr val="FF0000"/>
                </a:solidFill>
              </a:rPr>
              <a:t>: </a:t>
            </a:r>
            <a:r>
              <a:rPr lang="ru-RU" altLang="ru-RU" sz="2400" i="1" dirty="0" err="1"/>
              <a:t>нумерація</a:t>
            </a:r>
            <a:r>
              <a:rPr lang="ru-RU" altLang="ru-RU" sz="2400" i="1" dirty="0"/>
              <a:t> </a:t>
            </a:r>
            <a:r>
              <a:rPr lang="ru-RU" altLang="ru-RU" sz="2400" i="1" dirty="0" err="1"/>
              <a:t>параметрів</a:t>
            </a:r>
            <a:r>
              <a:rPr lang="ru-RU" altLang="ru-RU" sz="2400" i="1" dirty="0"/>
              <a:t> </a:t>
            </a:r>
            <a:r>
              <a:rPr lang="ru-RU" altLang="ru-RU" sz="2400" i="1" dirty="0" err="1"/>
              <a:t>починається</a:t>
            </a:r>
            <a:r>
              <a:rPr lang="ru-RU" altLang="ru-RU" sz="2400" i="1" dirty="0"/>
              <a:t> </a:t>
            </a:r>
            <a:r>
              <a:rPr lang="ru-RU" altLang="ru-RU" sz="2400" b="1" i="1" dirty="0">
                <a:solidFill>
                  <a:schemeClr val="tx1"/>
                </a:solidFill>
              </a:rPr>
              <a:t>не з 0, а з 1!</a:t>
            </a:r>
            <a:r>
              <a:rPr lang="ru-RU" altLang="ru-RU" sz="2400" i="1" dirty="0"/>
              <a:t/>
            </a:r>
            <a:br>
              <a:rPr lang="ru-RU" altLang="ru-RU" sz="2400" i="1" dirty="0"/>
            </a:br>
            <a:r>
              <a:rPr lang="en-US" altLang="ru-RU" sz="2400" dirty="0" err="1"/>
              <a:t>ResultSet</a:t>
            </a:r>
            <a:r>
              <a:rPr lang="en-US" altLang="ru-RU" sz="2400" dirty="0"/>
              <a:t> </a:t>
            </a:r>
            <a:r>
              <a:rPr lang="en-US" altLang="ru-RU" sz="2400" dirty="0" err="1"/>
              <a:t>prs</a:t>
            </a:r>
            <a:r>
              <a:rPr lang="en-US" altLang="ru-RU" sz="2400" dirty="0"/>
              <a:t> = </a:t>
            </a:r>
            <a:r>
              <a:rPr lang="en-US" altLang="ru-RU" sz="2400" dirty="0" err="1"/>
              <a:t>pst.executeQuery</a:t>
            </a:r>
            <a:r>
              <a:rPr lang="en-US" altLang="ru-RU" sz="2400" dirty="0"/>
              <a:t> ();</a:t>
            </a:r>
          </a:p>
        </p:txBody>
      </p:sp>
    </p:spTree>
    <p:extLst>
      <p:ext uri="{BB962C8B-B14F-4D97-AF65-F5344CB8AC3E}">
        <p14:creationId xmlns:p14="http://schemas.microsoft.com/office/powerpoint/2010/main" val="35796882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ext Box 1"/>
          <p:cNvSpPr txBox="1">
            <a:spLocks noChangeArrowheads="1"/>
          </p:cNvSpPr>
          <p:nvPr/>
        </p:nvSpPr>
        <p:spPr bwMode="auto">
          <a:xfrm>
            <a:off x="195263" y="228600"/>
            <a:ext cx="8015287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algn="l" rtl="0">
              <a:buClrTx/>
              <a:buFontTx/>
              <a:buNone/>
            </a:pPr>
            <a:r>
              <a:rPr lang="ru-RU" altLang="ru-RU" sz="4200" b="1" dirty="0" err="1" smtClean="0">
                <a:solidFill>
                  <a:schemeClr val="tx1"/>
                </a:solidFill>
              </a:rPr>
              <a:t>Клас</a:t>
            </a:r>
            <a:r>
              <a:rPr lang="ru-RU" altLang="ru-RU" sz="4200" b="1" dirty="0" smtClean="0">
                <a:solidFill>
                  <a:schemeClr val="tx1"/>
                </a:solidFill>
              </a:rPr>
              <a:t> </a:t>
            </a:r>
            <a:r>
              <a:rPr lang="en-US" altLang="ru-RU" sz="4200" b="1" dirty="0" err="1">
                <a:solidFill>
                  <a:schemeClr val="tx1"/>
                </a:solidFill>
              </a:rPr>
              <a:t>CallableStatement</a:t>
            </a:r>
            <a:endParaRPr lang="en-US" altLang="ru-RU" sz="4200" b="1" dirty="0">
              <a:solidFill>
                <a:schemeClr val="tx1"/>
              </a:solidFill>
            </a:endParaRPr>
          </a:p>
        </p:txBody>
      </p:sp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395536" y="1268760"/>
            <a:ext cx="8568952" cy="4751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algn="l" rtl="0">
              <a:spcBef>
                <a:spcPts val="800"/>
              </a:spcBef>
              <a:buClrTx/>
              <a:buSzPct val="80000"/>
              <a:buFontTx/>
              <a:buNone/>
            </a:pPr>
            <a:r>
              <a:rPr lang="ru-RU" altLang="ru-RU" sz="2800" dirty="0"/>
              <a:t>Для виклику функції або процедури використовується клас </a:t>
            </a:r>
            <a:r>
              <a:rPr lang="ru-RU" altLang="ru-RU" sz="2800" b="1" dirty="0" err="1"/>
              <a:t>CallableStatement</a:t>
            </a:r>
            <a:r>
              <a:rPr lang="ru-RU" altLang="ru-RU" sz="2800" dirty="0" smtClean="0"/>
              <a:t>:</a:t>
            </a:r>
          </a:p>
          <a:p>
            <a:pPr algn="l" rtl="0">
              <a:spcBef>
                <a:spcPts val="800"/>
              </a:spcBef>
              <a:buClrTx/>
              <a:buSzPct val="80000"/>
              <a:buFontTx/>
              <a:buNone/>
            </a:pPr>
            <a:endParaRPr lang="ru-RU" altLang="ru-RU" sz="1100" dirty="0"/>
          </a:p>
          <a:p>
            <a:pPr algn="l" rtl="0">
              <a:spcBef>
                <a:spcPts val="800"/>
              </a:spcBef>
              <a:buClrTx/>
              <a:buSzPct val="80000"/>
              <a:buFontTx/>
              <a:buNone/>
            </a:pPr>
            <a:r>
              <a:rPr lang="en-US" altLang="ru-RU" sz="2800" dirty="0" err="1"/>
              <a:t>CallableStatement</a:t>
            </a:r>
            <a:r>
              <a:rPr lang="en-US" altLang="ru-RU" sz="2800" dirty="0"/>
              <a:t> </a:t>
            </a:r>
            <a:r>
              <a:rPr lang="en-US" altLang="ru-RU" sz="2800" dirty="0" err="1"/>
              <a:t>cst</a:t>
            </a:r>
            <a:r>
              <a:rPr lang="en-US" altLang="ru-RU" sz="2800" dirty="0"/>
              <a:t> = </a:t>
            </a:r>
            <a:r>
              <a:rPr lang="en-US" altLang="ru-RU" sz="2800" dirty="0" err="1"/>
              <a:t>c.prepareCall</a:t>
            </a:r>
            <a:r>
              <a:rPr lang="en-US" altLang="ru-RU" sz="2800" dirty="0"/>
              <a:t>( "CALL </a:t>
            </a:r>
            <a:r>
              <a:rPr lang="en-US" altLang="ru-RU" sz="2800" dirty="0" err="1"/>
              <a:t>proc_name</a:t>
            </a:r>
            <a:r>
              <a:rPr lang="en-US" altLang="ru-RU" sz="2800" dirty="0"/>
              <a:t>(?,?) ");</a:t>
            </a:r>
            <a:r>
              <a:rPr lang="ru-RU" altLang="ru-RU" sz="2800" dirty="0"/>
              <a:t> </a:t>
            </a:r>
            <a:endParaRPr lang="ru-RU" altLang="ru-RU" sz="2800" dirty="0" smtClean="0"/>
          </a:p>
          <a:p>
            <a:pPr algn="l" rtl="0">
              <a:spcBef>
                <a:spcPts val="800"/>
              </a:spcBef>
              <a:buClrTx/>
              <a:buSzPct val="80000"/>
              <a:buFontTx/>
              <a:buNone/>
            </a:pPr>
            <a:r>
              <a:rPr lang="en-US" altLang="ru-RU" sz="2800" i="1" dirty="0" smtClean="0"/>
              <a:t>//</a:t>
            </a:r>
            <a:r>
              <a:rPr lang="ru-RU" altLang="ru-RU" sz="2800" i="1" dirty="0"/>
              <a:t>У процедуру також можна передавати параметри</a:t>
            </a:r>
            <a:br>
              <a:rPr lang="ru-RU" altLang="ru-RU" sz="2800" i="1" dirty="0"/>
            </a:br>
            <a:r>
              <a:rPr lang="en-US" altLang="ru-RU" sz="2800" dirty="0" err="1"/>
              <a:t>cst.setInt</a:t>
            </a:r>
            <a:r>
              <a:rPr lang="en-US" altLang="ru-RU" sz="2800" dirty="0"/>
              <a:t>(1, 100);</a:t>
            </a:r>
            <a:br>
              <a:rPr lang="en-US" altLang="ru-RU" sz="2800" dirty="0"/>
            </a:br>
            <a:r>
              <a:rPr lang="en-US" altLang="ru-RU" sz="2800" dirty="0" err="1"/>
              <a:t>cst.setString</a:t>
            </a:r>
            <a:r>
              <a:rPr lang="en-US" altLang="ru-RU" sz="2800" dirty="0"/>
              <a:t>(2, "String");</a:t>
            </a:r>
            <a:br>
              <a:rPr lang="en-US" altLang="ru-RU" sz="2800" dirty="0"/>
            </a:br>
            <a:r>
              <a:rPr lang="en-US" altLang="ru-RU" sz="2800" dirty="0" err="1"/>
              <a:t>ResultSet</a:t>
            </a:r>
            <a:r>
              <a:rPr lang="en-US" altLang="ru-RU" sz="2800" dirty="0"/>
              <a:t> </a:t>
            </a:r>
            <a:r>
              <a:rPr lang="en-US" altLang="ru-RU" sz="2800" dirty="0" err="1"/>
              <a:t>rs</a:t>
            </a:r>
            <a:r>
              <a:rPr lang="en-US" altLang="ru-RU" sz="2800" dirty="0"/>
              <a:t> = </a:t>
            </a:r>
            <a:r>
              <a:rPr lang="en-US" altLang="ru-RU" sz="2800" dirty="0" err="1"/>
              <a:t>cst.executeQuery</a:t>
            </a:r>
            <a:r>
              <a:rPr lang="en-US" altLang="ru-RU" sz="2800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40821630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ext Box 1"/>
          <p:cNvSpPr txBox="1">
            <a:spLocks noChangeArrowheads="1"/>
          </p:cNvSpPr>
          <p:nvPr/>
        </p:nvSpPr>
        <p:spPr bwMode="auto">
          <a:xfrm>
            <a:off x="195263" y="228600"/>
            <a:ext cx="8015287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algn="l" rtl="0">
              <a:buClrTx/>
              <a:buFontTx/>
              <a:buNone/>
            </a:pPr>
            <a:r>
              <a:rPr lang="ru-RU" altLang="ru-RU" sz="3600" b="1" dirty="0">
                <a:solidFill>
                  <a:schemeClr val="tx1"/>
                </a:solidFill>
              </a:rPr>
              <a:t>Обробка результатів запиту</a:t>
            </a:r>
          </a:p>
        </p:txBody>
      </p:sp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609600" y="1600200"/>
            <a:ext cx="79248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algn="l" rtl="0">
              <a:spcBef>
                <a:spcPts val="600"/>
              </a:spcBef>
              <a:buClrTx/>
              <a:buSzPct val="80000"/>
              <a:buFontTx/>
              <a:buNone/>
            </a:pPr>
            <a:r>
              <a:rPr lang="ru-RU" altLang="ru-RU" sz="2800" dirty="0"/>
              <a:t>Для переходу по рядках вперед і назад в </a:t>
            </a:r>
            <a:r>
              <a:rPr lang="ru-RU" altLang="ru-RU" sz="2800" dirty="0" err="1"/>
              <a:t>класі</a:t>
            </a:r>
            <a:r>
              <a:rPr lang="ru-RU" altLang="ru-RU" sz="2800" dirty="0"/>
              <a:t> </a:t>
            </a:r>
            <a:r>
              <a:rPr lang="ru-RU" altLang="ru-RU" sz="2800" b="1" dirty="0" err="1"/>
              <a:t>ResultSet</a:t>
            </a:r>
            <a:r>
              <a:rPr lang="ru-RU" altLang="ru-RU" sz="2800" dirty="0"/>
              <a:t> </a:t>
            </a:r>
            <a:r>
              <a:rPr lang="ru-RU" altLang="ru-RU" sz="2800" dirty="0" err="1"/>
              <a:t>використовуються</a:t>
            </a:r>
            <a:r>
              <a:rPr lang="ru-RU" altLang="ru-RU" sz="2800" dirty="0"/>
              <a:t> </a:t>
            </a:r>
            <a:r>
              <a:rPr lang="ru-RU" altLang="ru-RU" sz="2800" dirty="0" err="1"/>
              <a:t>методи</a:t>
            </a:r>
            <a:r>
              <a:rPr lang="ru-RU" altLang="ru-RU" sz="2800" dirty="0"/>
              <a:t> </a:t>
            </a:r>
            <a:r>
              <a:rPr lang="ru-RU" altLang="ru-RU" sz="2800" b="1" i="1" dirty="0" err="1"/>
              <a:t>next</a:t>
            </a:r>
            <a:r>
              <a:rPr lang="ru-RU" altLang="ru-RU" sz="2800" i="1" dirty="0" smtClean="0"/>
              <a:t>()</a:t>
            </a:r>
            <a:r>
              <a:rPr lang="ru-RU" altLang="ru-RU" sz="2800" dirty="0" smtClean="0"/>
              <a:t>та </a:t>
            </a:r>
            <a:r>
              <a:rPr lang="ru-RU" altLang="ru-RU" sz="2800" b="1" i="1" dirty="0" err="1" smtClean="0"/>
              <a:t>previous</a:t>
            </a:r>
            <a:r>
              <a:rPr lang="ru-RU" altLang="ru-RU" sz="2800" i="1" dirty="0"/>
              <a:t>()</a:t>
            </a:r>
            <a:r>
              <a:rPr lang="ru-RU" altLang="ru-RU" sz="2800" dirty="0"/>
              <a:t>. Для переходу до </a:t>
            </a:r>
            <a:r>
              <a:rPr lang="ru-RU" altLang="ru-RU" sz="2800" dirty="0" err="1" smtClean="0"/>
              <a:t>першого</a:t>
            </a:r>
            <a:r>
              <a:rPr lang="ru-RU" altLang="ru-RU" sz="2800" dirty="0" smtClean="0"/>
              <a:t> </a:t>
            </a:r>
            <a:r>
              <a:rPr lang="ru-RU" altLang="ru-RU" sz="2800" dirty="0" err="1" smtClean="0"/>
              <a:t>або</a:t>
            </a:r>
            <a:r>
              <a:rPr lang="ru-RU" altLang="ru-RU" sz="2800" dirty="0" smtClean="0"/>
              <a:t> </a:t>
            </a:r>
            <a:r>
              <a:rPr lang="ru-RU" altLang="ru-RU" sz="2800" dirty="0" err="1" smtClean="0"/>
              <a:t>останнього</a:t>
            </a:r>
            <a:r>
              <a:rPr lang="ru-RU" altLang="ru-RU" sz="2800" dirty="0" smtClean="0"/>
              <a:t> рядка - </a:t>
            </a:r>
            <a:r>
              <a:rPr lang="ru-RU" altLang="ru-RU" sz="2800" b="1" i="1" dirty="0" err="1" smtClean="0"/>
              <a:t>first</a:t>
            </a:r>
            <a:r>
              <a:rPr lang="ru-RU" altLang="ru-RU" sz="2800" i="1" dirty="0" smtClean="0"/>
              <a:t>()</a:t>
            </a:r>
            <a:r>
              <a:rPr lang="ru-RU" altLang="ru-RU" sz="2800" dirty="0" smtClean="0"/>
              <a:t> та </a:t>
            </a:r>
            <a:r>
              <a:rPr lang="ru-RU" altLang="ru-RU" sz="2800" b="1" i="1" dirty="0" err="1" smtClean="0"/>
              <a:t>last</a:t>
            </a:r>
            <a:r>
              <a:rPr lang="ru-RU" altLang="ru-RU" sz="2800" i="1" dirty="0"/>
              <a:t>() </a:t>
            </a:r>
            <a:r>
              <a:rPr lang="ru-RU" altLang="ru-RU" sz="2800" dirty="0" err="1"/>
              <a:t>відповідно</a:t>
            </a:r>
            <a:r>
              <a:rPr lang="ru-RU" altLang="ru-RU" sz="2800" dirty="0"/>
              <a:t>. </a:t>
            </a:r>
            <a:r>
              <a:rPr lang="ru-RU" altLang="ru-RU" sz="2800" dirty="0" err="1"/>
              <a:t>Обробка</a:t>
            </a:r>
            <a:r>
              <a:rPr lang="ru-RU" altLang="ru-RU" sz="2800" dirty="0"/>
              <a:t> </a:t>
            </a:r>
            <a:r>
              <a:rPr lang="ru-RU" altLang="ru-RU" sz="2800" dirty="0" err="1"/>
              <a:t>результатів</a:t>
            </a:r>
            <a:r>
              <a:rPr lang="ru-RU" altLang="ru-RU" sz="2800" dirty="0"/>
              <a:t> в </a:t>
            </a:r>
            <a:r>
              <a:rPr lang="ru-RU" altLang="ru-RU" sz="2800" dirty="0" err="1"/>
              <a:t>циклі</a:t>
            </a:r>
            <a:r>
              <a:rPr lang="ru-RU" altLang="ru-RU" sz="2800" dirty="0"/>
              <a:t> буде </a:t>
            </a:r>
            <a:r>
              <a:rPr lang="ru-RU" altLang="ru-RU" sz="2800" dirty="0" err="1"/>
              <a:t>виглядати</a:t>
            </a:r>
            <a:r>
              <a:rPr lang="ru-RU" altLang="ru-RU" sz="2800" dirty="0"/>
              <a:t> </a:t>
            </a:r>
            <a:r>
              <a:rPr lang="ru-RU" altLang="ru-RU" sz="2800" dirty="0" err="1"/>
              <a:t>приблизно</a:t>
            </a:r>
            <a:r>
              <a:rPr lang="ru-RU" altLang="ru-RU" sz="2800" dirty="0"/>
              <a:t> так</a:t>
            </a:r>
            <a:r>
              <a:rPr lang="ru-RU" altLang="ru-RU" sz="2800" dirty="0" smtClean="0"/>
              <a:t>:</a:t>
            </a:r>
          </a:p>
          <a:p>
            <a:pPr algn="l" rtl="0">
              <a:spcBef>
                <a:spcPts val="600"/>
              </a:spcBef>
              <a:buClrTx/>
              <a:buSzPct val="80000"/>
              <a:buFontTx/>
              <a:buNone/>
            </a:pPr>
            <a:endParaRPr lang="ru-RU" altLang="ru-RU" sz="2800" dirty="0"/>
          </a:p>
          <a:p>
            <a:pPr algn="l" rtl="0">
              <a:spcBef>
                <a:spcPts val="600"/>
              </a:spcBef>
              <a:buClrTx/>
              <a:buSzPct val="80000"/>
              <a:buFontTx/>
              <a:buNone/>
            </a:pPr>
            <a:r>
              <a:rPr lang="en-US" altLang="ru-RU" sz="2600" dirty="0"/>
              <a:t>while (</a:t>
            </a:r>
            <a:r>
              <a:rPr lang="en-US" altLang="ru-RU" sz="2600" dirty="0" err="1"/>
              <a:t>rs.next</a:t>
            </a:r>
            <a:r>
              <a:rPr lang="en-US" altLang="ru-RU" sz="2600" dirty="0"/>
              <a:t> ()) {</a:t>
            </a:r>
            <a:br>
              <a:rPr lang="en-US" altLang="ru-RU" sz="2600" dirty="0"/>
            </a:br>
            <a:r>
              <a:rPr lang="ru-RU" altLang="ru-RU" sz="2600" dirty="0"/>
              <a:t> </a:t>
            </a:r>
            <a:r>
              <a:rPr lang="en-US" altLang="ru-RU" sz="2600" i="1" dirty="0"/>
              <a:t>//</a:t>
            </a:r>
            <a:r>
              <a:rPr lang="ru-RU" altLang="ru-RU" sz="2600" i="1" dirty="0" err="1"/>
              <a:t>обробка</a:t>
            </a:r>
            <a:r>
              <a:rPr lang="ru-RU" altLang="ru-RU" sz="2600" i="1" dirty="0"/>
              <a:t> </a:t>
            </a:r>
            <a:r>
              <a:rPr lang="ru-RU" altLang="ru-RU" sz="2600" i="1" dirty="0" err="1"/>
              <a:t>результатів</a:t>
            </a:r>
            <a:r>
              <a:rPr lang="ru-RU" altLang="ru-RU" sz="2600" i="1" dirty="0"/>
              <a:t/>
            </a:r>
            <a:br>
              <a:rPr lang="ru-RU" altLang="ru-RU" sz="2600" i="1" dirty="0"/>
            </a:br>
            <a:r>
              <a:rPr lang="ru-RU" altLang="ru-RU" sz="2600" dirty="0"/>
              <a:t>}</a:t>
            </a:r>
          </a:p>
          <a:p>
            <a:pPr algn="l" rtl="0">
              <a:spcBef>
                <a:spcPts val="600"/>
              </a:spcBef>
              <a:buClrTx/>
              <a:buSzPct val="80000"/>
              <a:buFontTx/>
              <a:buNone/>
            </a:pPr>
            <a:endParaRPr lang="ru-RU" altLang="ru-RU" sz="2600" dirty="0"/>
          </a:p>
        </p:txBody>
      </p:sp>
    </p:spTree>
    <p:extLst>
      <p:ext uri="{BB962C8B-B14F-4D97-AF65-F5344CB8AC3E}">
        <p14:creationId xmlns:p14="http://schemas.microsoft.com/office/powerpoint/2010/main" val="28118513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ext Box 1"/>
          <p:cNvSpPr txBox="1">
            <a:spLocks noChangeArrowheads="1"/>
          </p:cNvSpPr>
          <p:nvPr/>
        </p:nvSpPr>
        <p:spPr bwMode="auto">
          <a:xfrm>
            <a:off x="195263" y="228600"/>
            <a:ext cx="8015287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algn="l" rtl="0">
              <a:buClrTx/>
              <a:buFontTx/>
              <a:buNone/>
            </a:pPr>
            <a:r>
              <a:rPr lang="ru-RU" altLang="ru-RU" sz="4000" b="1" dirty="0" err="1">
                <a:solidFill>
                  <a:schemeClr val="tx1"/>
                </a:solidFill>
              </a:rPr>
              <a:t>Отримання</a:t>
            </a:r>
            <a:r>
              <a:rPr lang="ru-RU" altLang="ru-RU" sz="4000" b="1" dirty="0">
                <a:solidFill>
                  <a:schemeClr val="tx1"/>
                </a:solidFill>
              </a:rPr>
              <a:t> </a:t>
            </a:r>
            <a:r>
              <a:rPr lang="ru-RU" altLang="ru-RU" sz="4000" b="1" dirty="0" err="1">
                <a:solidFill>
                  <a:schemeClr val="tx1"/>
                </a:solidFill>
              </a:rPr>
              <a:t>значення</a:t>
            </a:r>
            <a:r>
              <a:rPr lang="ru-RU" altLang="ru-RU" sz="4000" b="1" dirty="0">
                <a:solidFill>
                  <a:schemeClr val="tx1"/>
                </a:solidFill>
              </a:rPr>
              <a:t> колонки</a:t>
            </a:r>
          </a:p>
        </p:txBody>
      </p:sp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609600" y="1600200"/>
            <a:ext cx="79248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algn="l" rtl="0">
              <a:spcBef>
                <a:spcPts val="600"/>
              </a:spcBef>
              <a:buClrTx/>
              <a:buFontTx/>
              <a:buNone/>
            </a:pPr>
            <a:r>
              <a:rPr lang="ru-RU" altLang="ru-RU" sz="3200" dirty="0"/>
              <a:t>Для </a:t>
            </a:r>
            <a:r>
              <a:rPr lang="ru-RU" altLang="ru-RU" sz="3200" dirty="0" err="1"/>
              <a:t>отримання</a:t>
            </a:r>
            <a:r>
              <a:rPr lang="ru-RU" altLang="ru-RU" sz="3200" dirty="0"/>
              <a:t> </a:t>
            </a:r>
            <a:r>
              <a:rPr lang="ru-RU" altLang="ru-RU" sz="3200" dirty="0" err="1"/>
              <a:t>значень</a:t>
            </a:r>
            <a:r>
              <a:rPr lang="ru-RU" altLang="ru-RU" sz="3200" dirty="0"/>
              <a:t> з </a:t>
            </a:r>
            <a:r>
              <a:rPr lang="ru-RU" altLang="ru-RU" sz="3200" dirty="0" err="1" smtClean="0"/>
              <a:t>певної</a:t>
            </a:r>
            <a:r>
              <a:rPr lang="ru-RU" altLang="ru-RU" sz="3200" dirty="0" smtClean="0"/>
              <a:t> </a:t>
            </a:r>
            <a:r>
              <a:rPr lang="ru-RU" altLang="ru-RU" sz="3200" dirty="0"/>
              <a:t>колонки поточного рядка </a:t>
            </a:r>
            <a:r>
              <a:rPr lang="ru-RU" altLang="ru-RU" sz="3200" dirty="0" err="1"/>
              <a:t>можна</a:t>
            </a:r>
            <a:r>
              <a:rPr lang="ru-RU" altLang="ru-RU" sz="3200" dirty="0"/>
              <a:t> </a:t>
            </a:r>
            <a:r>
              <a:rPr lang="ru-RU" altLang="ru-RU" sz="3200" dirty="0" smtClean="0"/>
              <a:t>за </a:t>
            </a:r>
            <a:r>
              <a:rPr lang="ru-RU" altLang="ru-RU" sz="3200" dirty="0" err="1" smtClean="0"/>
              <a:t>допомогою</a:t>
            </a:r>
            <a:r>
              <a:rPr lang="ru-RU" altLang="ru-RU" sz="3200" dirty="0" smtClean="0"/>
              <a:t> </a:t>
            </a:r>
            <a:r>
              <a:rPr lang="ru-RU" altLang="ru-RU" sz="3200" dirty="0" err="1" smtClean="0"/>
              <a:t>методів</a:t>
            </a:r>
            <a:r>
              <a:rPr lang="ru-RU" altLang="ru-RU" sz="3200" dirty="0" smtClean="0"/>
              <a:t>:</a:t>
            </a:r>
          </a:p>
          <a:p>
            <a:pPr algn="l" rtl="0">
              <a:spcBef>
                <a:spcPts val="600"/>
              </a:spcBef>
              <a:buClrTx/>
              <a:buFontTx/>
              <a:buNone/>
            </a:pPr>
            <a:r>
              <a:rPr lang="en-US" altLang="ru-RU" sz="3200" i="1" dirty="0" err="1" smtClean="0"/>
              <a:t>getInteger</a:t>
            </a:r>
            <a:r>
              <a:rPr lang="en-US" altLang="ru-RU" sz="3200" i="1" dirty="0" smtClean="0"/>
              <a:t> </a:t>
            </a:r>
            <a:r>
              <a:rPr lang="en-US" altLang="ru-RU" sz="3200" i="1" dirty="0"/>
              <a:t>(&lt;</a:t>
            </a:r>
            <a:r>
              <a:rPr lang="en-US" altLang="ru-RU" sz="3200" i="1" dirty="0" err="1"/>
              <a:t>param</a:t>
            </a:r>
            <a:r>
              <a:rPr lang="en-US" altLang="ru-RU" sz="3200" i="1" dirty="0"/>
              <a:t>&gt;)</a:t>
            </a:r>
            <a:r>
              <a:rPr lang="en-US" altLang="ru-RU" sz="3200" dirty="0"/>
              <a:t>, </a:t>
            </a:r>
            <a:r>
              <a:rPr lang="en-US" altLang="ru-RU" sz="3200" i="1" dirty="0" err="1"/>
              <a:t>getString</a:t>
            </a:r>
            <a:r>
              <a:rPr lang="en-US" altLang="ru-RU" sz="3200" i="1" dirty="0"/>
              <a:t> (&lt;</a:t>
            </a:r>
            <a:r>
              <a:rPr lang="en-US" altLang="ru-RU" sz="3200" i="1" dirty="0" err="1"/>
              <a:t>param</a:t>
            </a:r>
            <a:r>
              <a:rPr lang="en-US" altLang="ru-RU" sz="3200" i="1" dirty="0"/>
              <a:t>&gt;)</a:t>
            </a:r>
            <a:r>
              <a:rPr lang="en-US" altLang="ru-RU" sz="3200" dirty="0"/>
              <a:t>, </a:t>
            </a:r>
            <a:r>
              <a:rPr lang="en-US" altLang="ru-RU" sz="3200" i="1" dirty="0" err="1"/>
              <a:t>getDouble</a:t>
            </a:r>
            <a:r>
              <a:rPr lang="en-US" altLang="ru-RU" sz="3200" i="1" dirty="0"/>
              <a:t> (&lt;</a:t>
            </a:r>
            <a:r>
              <a:rPr lang="en-US" altLang="ru-RU" sz="3200" i="1" dirty="0" err="1"/>
              <a:t>param</a:t>
            </a:r>
            <a:r>
              <a:rPr lang="en-US" altLang="ru-RU" sz="3200" i="1" dirty="0"/>
              <a:t>&gt;)</a:t>
            </a:r>
            <a:r>
              <a:rPr lang="en-US" altLang="ru-RU" sz="3200" dirty="0"/>
              <a:t>,</a:t>
            </a:r>
            <a:r>
              <a:rPr lang="en-US" altLang="ru-RU" sz="3200" i="1" dirty="0" err="1"/>
              <a:t>getDate</a:t>
            </a:r>
            <a:r>
              <a:rPr lang="en-US" altLang="ru-RU" sz="3200" i="1" dirty="0"/>
              <a:t> (&lt;</a:t>
            </a:r>
            <a:r>
              <a:rPr lang="en-US" altLang="ru-RU" sz="3200" i="1" dirty="0" err="1"/>
              <a:t>param</a:t>
            </a:r>
            <a:r>
              <a:rPr lang="en-US" altLang="ru-RU" sz="3200" i="1" dirty="0"/>
              <a:t>&gt;)</a:t>
            </a:r>
            <a:r>
              <a:rPr lang="en-US" altLang="ru-RU" sz="3200" dirty="0"/>
              <a:t> </a:t>
            </a:r>
            <a:r>
              <a:rPr lang="ru-RU" altLang="ru-RU" sz="3200" dirty="0"/>
              <a:t>і так </a:t>
            </a:r>
            <a:r>
              <a:rPr lang="ru-RU" altLang="ru-RU" sz="3200" dirty="0" err="1"/>
              <a:t>далі</a:t>
            </a:r>
            <a:r>
              <a:rPr lang="ru-RU" altLang="ru-RU" sz="3200" dirty="0"/>
              <a:t>, </a:t>
            </a:r>
            <a:r>
              <a:rPr lang="ru-RU" altLang="ru-RU" sz="3200" dirty="0" smtClean="0"/>
              <a:t>де</a:t>
            </a:r>
          </a:p>
          <a:p>
            <a:pPr algn="l" rtl="0">
              <a:spcBef>
                <a:spcPts val="600"/>
              </a:spcBef>
              <a:buClrTx/>
              <a:buFontTx/>
              <a:buNone/>
            </a:pPr>
            <a:r>
              <a:rPr lang="ru-RU" altLang="ru-RU" sz="3200" i="1" dirty="0" smtClean="0"/>
              <a:t>&lt;</a:t>
            </a:r>
            <a:r>
              <a:rPr lang="en-US" altLang="ru-RU" sz="3200" i="1" dirty="0" err="1"/>
              <a:t>param</a:t>
            </a:r>
            <a:r>
              <a:rPr lang="en-US" altLang="ru-RU" sz="3200" i="1" dirty="0"/>
              <a:t>&gt;</a:t>
            </a:r>
            <a:r>
              <a:rPr lang="en-US" altLang="ru-RU" sz="3200" dirty="0"/>
              <a:t> - </a:t>
            </a:r>
            <a:r>
              <a:rPr lang="ru-RU" altLang="ru-RU" sz="3200" dirty="0" err="1"/>
              <a:t>це</a:t>
            </a:r>
            <a:r>
              <a:rPr lang="ru-RU" altLang="ru-RU" sz="3200" dirty="0"/>
              <a:t> номер колонки, </a:t>
            </a:r>
            <a:r>
              <a:rPr lang="ru-RU" altLang="ru-RU" sz="3200" dirty="0" err="1"/>
              <a:t>якщо</a:t>
            </a:r>
            <a:r>
              <a:rPr lang="ru-RU" altLang="ru-RU" sz="3200" dirty="0"/>
              <a:t> </a:t>
            </a:r>
            <a:r>
              <a:rPr lang="ru-RU" altLang="ru-RU" sz="3200" dirty="0" smtClean="0"/>
              <a:t>тип </a:t>
            </a:r>
            <a:r>
              <a:rPr lang="en-US" altLang="ru-RU" sz="3200" i="1" dirty="0" err="1" smtClean="0"/>
              <a:t>int</a:t>
            </a:r>
            <a:r>
              <a:rPr lang="uk-UA" altLang="ru-RU" sz="3200" dirty="0" smtClean="0"/>
              <a:t>; </a:t>
            </a:r>
            <a:r>
              <a:rPr lang="ru-RU" altLang="ru-RU" sz="3200" dirty="0" err="1" smtClean="0"/>
              <a:t>або</a:t>
            </a:r>
            <a:r>
              <a:rPr lang="ru-RU" altLang="ru-RU" sz="3200" dirty="0" smtClean="0"/>
              <a:t> </a:t>
            </a:r>
            <a:r>
              <a:rPr lang="ru-RU" altLang="ru-RU" sz="3200" dirty="0" err="1"/>
              <a:t>назва</a:t>
            </a:r>
            <a:r>
              <a:rPr lang="ru-RU" altLang="ru-RU" sz="3200" dirty="0"/>
              <a:t> колонки, </a:t>
            </a:r>
            <a:r>
              <a:rPr lang="ru-RU" altLang="ru-RU" sz="3200" dirty="0" err="1"/>
              <a:t>якщо</a:t>
            </a:r>
            <a:r>
              <a:rPr lang="ru-RU" altLang="ru-RU" sz="3200" dirty="0"/>
              <a:t> </a:t>
            </a:r>
            <a:r>
              <a:rPr lang="ru-RU" altLang="ru-RU" sz="3200" dirty="0" smtClean="0"/>
              <a:t>тип </a:t>
            </a:r>
            <a:r>
              <a:rPr lang="en-US" altLang="ru-RU" sz="3200" i="1" dirty="0"/>
              <a:t>String</a:t>
            </a:r>
            <a:r>
              <a:rPr lang="en-US" altLang="ru-RU" sz="3200" dirty="0"/>
              <a:t>. </a:t>
            </a:r>
          </a:p>
          <a:p>
            <a:pPr algn="l" rtl="0">
              <a:spcBef>
                <a:spcPts val="600"/>
              </a:spcBef>
              <a:buClrTx/>
              <a:buFontTx/>
              <a:buNone/>
            </a:pPr>
            <a:endParaRPr lang="en-US" altLang="ru-RU" sz="3200" dirty="0"/>
          </a:p>
        </p:txBody>
      </p:sp>
    </p:spTree>
    <p:extLst>
      <p:ext uri="{BB962C8B-B14F-4D97-AF65-F5344CB8AC3E}">
        <p14:creationId xmlns:p14="http://schemas.microsoft.com/office/powerpoint/2010/main" val="2165053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ext Box 1"/>
          <p:cNvSpPr txBox="1">
            <a:spLocks noChangeArrowheads="1"/>
          </p:cNvSpPr>
          <p:nvPr/>
        </p:nvSpPr>
        <p:spPr bwMode="auto">
          <a:xfrm>
            <a:off x="195263" y="228600"/>
            <a:ext cx="8015287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algn="l" rtl="0">
              <a:buClrTx/>
              <a:buFontTx/>
              <a:buNone/>
            </a:pPr>
            <a:r>
              <a:rPr lang="ru-RU" altLang="ru-RU" sz="4000" b="1" dirty="0" err="1">
                <a:solidFill>
                  <a:schemeClr val="tx1"/>
                </a:solidFill>
              </a:rPr>
              <a:t>Отримання</a:t>
            </a:r>
            <a:r>
              <a:rPr lang="ru-RU" altLang="ru-RU" sz="4000" b="1" dirty="0">
                <a:solidFill>
                  <a:schemeClr val="tx1"/>
                </a:solidFill>
              </a:rPr>
              <a:t> </a:t>
            </a:r>
            <a:r>
              <a:rPr lang="ru-RU" altLang="ru-RU" sz="4000" b="1" dirty="0" err="1">
                <a:solidFill>
                  <a:schemeClr val="tx1"/>
                </a:solidFill>
              </a:rPr>
              <a:t>значення</a:t>
            </a:r>
            <a:r>
              <a:rPr lang="ru-RU" altLang="ru-RU" sz="4000" b="1" dirty="0">
                <a:solidFill>
                  <a:schemeClr val="tx1"/>
                </a:solidFill>
              </a:rPr>
              <a:t> колонки</a:t>
            </a:r>
          </a:p>
        </p:txBody>
      </p:sp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323528" y="1340768"/>
            <a:ext cx="8496944" cy="401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algn="l" rtl="0">
              <a:spcBef>
                <a:spcPts val="600"/>
              </a:spcBef>
              <a:buClrTx/>
              <a:buFontTx/>
              <a:buNone/>
            </a:pPr>
            <a:r>
              <a:rPr lang="ru-RU" altLang="ru-RU" sz="3200" dirty="0" err="1"/>
              <a:t>наприклад</a:t>
            </a:r>
            <a:r>
              <a:rPr lang="ru-RU" altLang="ru-RU" sz="3200" dirty="0" smtClean="0"/>
              <a:t>:</a:t>
            </a:r>
          </a:p>
          <a:p>
            <a:pPr algn="l" rtl="0">
              <a:spcBef>
                <a:spcPts val="600"/>
              </a:spcBef>
              <a:buClrTx/>
              <a:buFontTx/>
              <a:buNone/>
            </a:pPr>
            <a:endParaRPr lang="ru-RU" altLang="ru-RU" sz="3200" dirty="0"/>
          </a:p>
          <a:p>
            <a:pPr algn="l" rtl="0">
              <a:spcBef>
                <a:spcPts val="600"/>
              </a:spcBef>
              <a:buClrTx/>
              <a:buSzTx/>
              <a:buFontTx/>
              <a:buNone/>
            </a:pPr>
            <a:r>
              <a:rPr lang="en-US" altLang="ru-RU" sz="2800" i="1" dirty="0"/>
              <a:t>//</a:t>
            </a:r>
            <a:r>
              <a:rPr lang="ru-RU" altLang="ru-RU" sz="2800" i="1" dirty="0" err="1"/>
              <a:t>Поверне</a:t>
            </a:r>
            <a:r>
              <a:rPr lang="ru-RU" altLang="ru-RU" sz="2800" i="1" dirty="0"/>
              <a:t> рядок, </a:t>
            </a:r>
            <a:r>
              <a:rPr lang="ru-RU" altLang="ru-RU" sz="2800" i="1" dirty="0" err="1"/>
              <a:t>що</a:t>
            </a:r>
            <a:r>
              <a:rPr lang="ru-RU" altLang="ru-RU" sz="2800" i="1" dirty="0"/>
              <a:t> </a:t>
            </a:r>
            <a:r>
              <a:rPr lang="ru-RU" altLang="ru-RU" sz="2800" i="1" dirty="0" err="1"/>
              <a:t>знаходиться</a:t>
            </a:r>
            <a:r>
              <a:rPr lang="ru-RU" altLang="ru-RU" sz="2800" i="1" dirty="0"/>
              <a:t> в другому </a:t>
            </a:r>
            <a:r>
              <a:rPr lang="ru-RU" altLang="ru-RU" sz="2800" i="1" dirty="0" err="1"/>
              <a:t>стовпці</a:t>
            </a:r>
            <a:r>
              <a:rPr lang="ru-RU" altLang="ru-RU" sz="2800" i="1" dirty="0"/>
              <a:t> поточного рядка</a:t>
            </a:r>
          </a:p>
          <a:p>
            <a:pPr algn="l" rtl="0">
              <a:spcBef>
                <a:spcPts val="600"/>
              </a:spcBef>
              <a:buClrTx/>
              <a:buFontTx/>
              <a:buNone/>
            </a:pPr>
            <a:r>
              <a:rPr lang="en-US" altLang="ru-RU" sz="3200" dirty="0" err="1"/>
              <a:t>rs.getString</a:t>
            </a:r>
            <a:r>
              <a:rPr lang="en-US" altLang="ru-RU" sz="3200" dirty="0"/>
              <a:t> (2); </a:t>
            </a:r>
            <a:endParaRPr lang="uk-UA" altLang="ru-RU" sz="3200" dirty="0" smtClean="0"/>
          </a:p>
          <a:p>
            <a:pPr algn="l" rtl="0">
              <a:spcBef>
                <a:spcPts val="600"/>
              </a:spcBef>
              <a:buClrTx/>
              <a:buFontTx/>
              <a:buNone/>
            </a:pPr>
            <a:endParaRPr lang="en-US" altLang="ru-RU" sz="3200" dirty="0"/>
          </a:p>
          <a:p>
            <a:pPr algn="l" rtl="0">
              <a:spcBef>
                <a:spcPts val="600"/>
              </a:spcBef>
              <a:buClrTx/>
              <a:buSzTx/>
              <a:buFontTx/>
              <a:buNone/>
            </a:pPr>
            <a:r>
              <a:rPr lang="en-US" altLang="ru-RU" sz="2800" i="1" dirty="0"/>
              <a:t> //</a:t>
            </a:r>
            <a:r>
              <a:rPr lang="ru-RU" altLang="ru-RU" sz="2800" i="1" dirty="0" err="1"/>
              <a:t>Поверне</a:t>
            </a:r>
            <a:r>
              <a:rPr lang="ru-RU" altLang="ru-RU" sz="2800" i="1" dirty="0"/>
              <a:t> </a:t>
            </a:r>
            <a:r>
              <a:rPr lang="ru-RU" altLang="ru-RU" sz="2800" i="1" dirty="0" err="1"/>
              <a:t>значення</a:t>
            </a:r>
            <a:r>
              <a:rPr lang="ru-RU" altLang="ru-RU" sz="2800" i="1" dirty="0"/>
              <a:t> типу </a:t>
            </a:r>
            <a:r>
              <a:rPr lang="en-US" altLang="ru-RU" sz="2800" i="1" dirty="0"/>
              <a:t>double, </a:t>
            </a:r>
            <a:r>
              <a:rPr lang="ru-RU" altLang="ru-RU" sz="2800" i="1" dirty="0" err="1"/>
              <a:t>що</a:t>
            </a:r>
            <a:r>
              <a:rPr lang="ru-RU" altLang="ru-RU" sz="2800" i="1" dirty="0"/>
              <a:t> </a:t>
            </a:r>
            <a:r>
              <a:rPr lang="ru-RU" altLang="ru-RU" sz="2800" i="1" dirty="0" err="1"/>
              <a:t>знаходиться</a:t>
            </a:r>
            <a:r>
              <a:rPr lang="ru-RU" altLang="ru-RU" sz="2800" i="1" dirty="0"/>
              <a:t> в </a:t>
            </a:r>
            <a:r>
              <a:rPr lang="ru-RU" altLang="ru-RU" sz="2800" i="1" dirty="0" err="1"/>
              <a:t>колонці</a:t>
            </a:r>
            <a:r>
              <a:rPr lang="ru-RU" altLang="ru-RU" sz="2800" i="1" dirty="0"/>
              <a:t> з </a:t>
            </a:r>
            <a:r>
              <a:rPr lang="ru-RU" altLang="ru-RU" sz="2800" i="1" dirty="0" err="1"/>
              <a:t>ім'ям</a:t>
            </a:r>
            <a:r>
              <a:rPr lang="ru-RU" altLang="ru-RU" sz="2800" i="1" dirty="0"/>
              <a:t> </a:t>
            </a:r>
            <a:r>
              <a:rPr lang="en-US" altLang="ru-RU" sz="3200" i="1" dirty="0"/>
              <a:t>"</a:t>
            </a:r>
            <a:r>
              <a:rPr lang="en-US" altLang="ru-RU" sz="2800" i="1" dirty="0" err="1"/>
              <a:t>Average_score</a:t>
            </a:r>
            <a:r>
              <a:rPr lang="en-US" altLang="ru-RU" sz="2800" i="1" dirty="0"/>
              <a:t>".</a:t>
            </a:r>
            <a:r>
              <a:rPr lang="ru-RU" altLang="ru-RU" sz="3200" i="1" dirty="0"/>
              <a:t/>
            </a:r>
            <a:br>
              <a:rPr lang="ru-RU" altLang="ru-RU" sz="3200" i="1" dirty="0"/>
            </a:br>
            <a:r>
              <a:rPr lang="en-US" altLang="ru-RU" sz="3200" dirty="0" err="1"/>
              <a:t>rs.getDouble</a:t>
            </a:r>
            <a:r>
              <a:rPr lang="en-US" altLang="ru-RU" sz="3200" dirty="0"/>
              <a:t> ( "</a:t>
            </a:r>
            <a:r>
              <a:rPr lang="en-US" altLang="ru-RU" sz="3200" dirty="0" err="1"/>
              <a:t>average_score</a:t>
            </a:r>
            <a:r>
              <a:rPr lang="en-US" altLang="ru-RU" sz="3200" dirty="0"/>
              <a:t>");</a:t>
            </a:r>
          </a:p>
          <a:p>
            <a:pPr algn="l" rtl="0">
              <a:spcBef>
                <a:spcPts val="600"/>
              </a:spcBef>
              <a:buClrTx/>
              <a:buSzPct val="80000"/>
              <a:buFontTx/>
              <a:buNone/>
            </a:pPr>
            <a:endParaRPr lang="ru-RU" altLang="ru-RU" sz="3200" dirty="0"/>
          </a:p>
          <a:p>
            <a:pPr algn="l" rtl="0">
              <a:spcBef>
                <a:spcPts val="600"/>
              </a:spcBef>
              <a:buClrTx/>
              <a:buSzPct val="80000"/>
              <a:buFontTx/>
              <a:buNone/>
            </a:pPr>
            <a:r>
              <a:rPr lang="ru-RU" altLang="ru-RU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612470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ext Box 1"/>
          <p:cNvSpPr txBox="1">
            <a:spLocks noChangeArrowheads="1"/>
          </p:cNvSpPr>
          <p:nvPr/>
        </p:nvSpPr>
        <p:spPr bwMode="auto">
          <a:xfrm>
            <a:off x="195263" y="228600"/>
            <a:ext cx="8015287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algn="l" rtl="0">
              <a:buClrTx/>
              <a:buFontTx/>
              <a:buNone/>
            </a:pPr>
            <a:r>
              <a:rPr lang="en-US" altLang="ru-RU" sz="4200" b="1" dirty="0">
                <a:solidFill>
                  <a:schemeClr val="tx1"/>
                </a:solidFill>
              </a:rPr>
              <a:t>NULL</a:t>
            </a:r>
          </a:p>
        </p:txBody>
      </p:sp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609600" y="1600200"/>
            <a:ext cx="79248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algn="l" rtl="0">
              <a:spcBef>
                <a:spcPts val="800"/>
              </a:spcBef>
              <a:buClrTx/>
              <a:buSzPct val="80000"/>
              <a:buFontTx/>
              <a:buNone/>
            </a:pPr>
            <a:r>
              <a:rPr lang="ru-RU" altLang="ru-RU" sz="3200" dirty="0" err="1"/>
              <a:t>Оскільки</a:t>
            </a:r>
            <a:r>
              <a:rPr lang="ru-RU" altLang="ru-RU" sz="3200" dirty="0"/>
              <a:t> </a:t>
            </a:r>
            <a:r>
              <a:rPr lang="ru-RU" altLang="ru-RU" sz="3200" dirty="0" err="1"/>
              <a:t>дані</a:t>
            </a:r>
            <a:r>
              <a:rPr lang="ru-RU" altLang="ru-RU" sz="3200" dirty="0"/>
              <a:t> в БД </a:t>
            </a:r>
            <a:r>
              <a:rPr lang="ru-RU" altLang="ru-RU" sz="3200" dirty="0" err="1"/>
              <a:t>можуть</a:t>
            </a:r>
            <a:r>
              <a:rPr lang="ru-RU" altLang="ru-RU" sz="3200" dirty="0"/>
              <a:t> </a:t>
            </a:r>
            <a:r>
              <a:rPr lang="ru-RU" altLang="ru-RU" sz="3200" dirty="0" err="1"/>
              <a:t>мати</a:t>
            </a:r>
            <a:r>
              <a:rPr lang="ru-RU" altLang="ru-RU" sz="3200" dirty="0"/>
              <a:t> </a:t>
            </a:r>
            <a:r>
              <a:rPr lang="ru-RU" altLang="ru-RU" sz="3200" dirty="0" err="1"/>
              <a:t>значення</a:t>
            </a:r>
            <a:r>
              <a:rPr lang="ru-RU" altLang="ru-RU" sz="3200" dirty="0"/>
              <a:t> </a:t>
            </a:r>
            <a:r>
              <a:rPr lang="ru-RU" altLang="ru-RU" sz="3200" i="1" dirty="0" err="1"/>
              <a:t>null</a:t>
            </a:r>
            <a:r>
              <a:rPr lang="ru-RU" altLang="ru-RU" sz="3200" dirty="0"/>
              <a:t>, </a:t>
            </a:r>
            <a:r>
              <a:rPr lang="ru-RU" altLang="ru-RU" sz="3200" dirty="0" smtClean="0"/>
              <a:t>є </a:t>
            </a:r>
            <a:r>
              <a:rPr lang="ru-RU" altLang="ru-RU" sz="3200" dirty="0" err="1"/>
              <a:t>сенс</a:t>
            </a:r>
            <a:r>
              <a:rPr lang="ru-RU" altLang="ru-RU" sz="3200" dirty="0"/>
              <a:t> перед </a:t>
            </a:r>
            <a:r>
              <a:rPr lang="ru-RU" altLang="ru-RU" sz="3200" dirty="0" err="1"/>
              <a:t>їх</a:t>
            </a:r>
            <a:r>
              <a:rPr lang="ru-RU" altLang="ru-RU" sz="3200" dirty="0"/>
              <a:t> </a:t>
            </a:r>
            <a:r>
              <a:rPr lang="ru-RU" altLang="ru-RU" sz="3200" dirty="0" err="1"/>
              <a:t>отриманням</a:t>
            </a:r>
            <a:r>
              <a:rPr lang="ru-RU" altLang="ru-RU" sz="3200" dirty="0"/>
              <a:t> </a:t>
            </a:r>
            <a:r>
              <a:rPr lang="ru-RU" altLang="ru-RU" sz="3200" dirty="0" err="1"/>
              <a:t>перевірити</a:t>
            </a:r>
            <a:r>
              <a:rPr lang="ru-RU" altLang="ru-RU" sz="3200" dirty="0"/>
              <a:t> </a:t>
            </a:r>
            <a:r>
              <a:rPr lang="ru-RU" altLang="ru-RU" sz="3200" dirty="0" err="1"/>
              <a:t>це</a:t>
            </a:r>
            <a:r>
              <a:rPr lang="ru-RU" altLang="ru-RU" sz="3200" dirty="0"/>
              <a:t>, </a:t>
            </a:r>
            <a:r>
              <a:rPr lang="ru-RU" altLang="ru-RU" sz="3200" dirty="0" err="1"/>
              <a:t>щоб</a:t>
            </a:r>
            <a:r>
              <a:rPr lang="ru-RU" altLang="ru-RU" sz="3200" dirty="0"/>
              <a:t> не </a:t>
            </a:r>
            <a:r>
              <a:rPr lang="ru-RU" altLang="ru-RU" sz="3200" dirty="0" err="1"/>
              <a:t>отримати</a:t>
            </a:r>
            <a:r>
              <a:rPr lang="ru-RU" altLang="ru-RU" sz="3200" dirty="0"/>
              <a:t> </a:t>
            </a:r>
            <a:r>
              <a:rPr lang="ru-RU" altLang="ru-RU" sz="3200" dirty="0" err="1"/>
              <a:t>виняток</a:t>
            </a:r>
            <a:r>
              <a:rPr lang="ru-RU" altLang="ru-RU" sz="3200" dirty="0"/>
              <a:t>. Дана </a:t>
            </a:r>
            <a:r>
              <a:rPr lang="ru-RU" altLang="ru-RU" sz="3200" dirty="0" err="1"/>
              <a:t>перевірка</a:t>
            </a:r>
            <a:r>
              <a:rPr lang="ru-RU" altLang="ru-RU" sz="3200" dirty="0"/>
              <a:t> </a:t>
            </a:r>
            <a:r>
              <a:rPr lang="ru-RU" altLang="ru-RU" sz="3200" dirty="0" err="1"/>
              <a:t>здійснюється</a:t>
            </a:r>
            <a:r>
              <a:rPr lang="ru-RU" altLang="ru-RU" sz="3200" dirty="0"/>
              <a:t> </a:t>
            </a:r>
            <a:r>
              <a:rPr lang="ru-RU" altLang="ru-RU" sz="3200" dirty="0" smtClean="0"/>
              <a:t>методом:</a:t>
            </a:r>
          </a:p>
          <a:p>
            <a:pPr algn="l" rtl="0">
              <a:spcBef>
                <a:spcPts val="800"/>
              </a:spcBef>
              <a:buClrTx/>
              <a:buSzPct val="80000"/>
              <a:buFontTx/>
              <a:buNone/>
            </a:pPr>
            <a:endParaRPr lang="ru-RU" altLang="ru-RU" sz="1100" dirty="0" smtClean="0"/>
          </a:p>
          <a:p>
            <a:pPr algn="l" rtl="0">
              <a:spcBef>
                <a:spcPts val="800"/>
              </a:spcBef>
              <a:buClrTx/>
              <a:buSzPct val="80000"/>
              <a:buFontTx/>
              <a:buNone/>
            </a:pPr>
            <a:r>
              <a:rPr lang="ru-RU" altLang="ru-RU" sz="3200" i="1" dirty="0" err="1" smtClean="0"/>
              <a:t>isNull</a:t>
            </a:r>
            <a:r>
              <a:rPr lang="ru-RU" altLang="ru-RU" sz="3200" i="1" dirty="0" smtClean="0"/>
              <a:t> </a:t>
            </a:r>
            <a:r>
              <a:rPr lang="ru-RU" altLang="ru-RU" sz="3200" i="1" dirty="0"/>
              <a:t>(&lt;</a:t>
            </a:r>
            <a:r>
              <a:rPr lang="ru-RU" altLang="ru-RU" sz="3200" i="1" dirty="0" err="1"/>
              <a:t>param</a:t>
            </a:r>
            <a:r>
              <a:rPr lang="ru-RU" altLang="ru-RU" sz="3200" i="1" dirty="0" smtClean="0"/>
              <a:t>&gt;)</a:t>
            </a:r>
            <a:r>
              <a:rPr lang="ru-RU" altLang="ru-RU" sz="3200" dirty="0" smtClean="0"/>
              <a:t>,</a:t>
            </a:r>
          </a:p>
          <a:p>
            <a:pPr algn="l" rtl="0">
              <a:spcBef>
                <a:spcPts val="800"/>
              </a:spcBef>
              <a:buClrTx/>
              <a:buSzPct val="80000"/>
              <a:buFontTx/>
              <a:buNone/>
            </a:pPr>
            <a:r>
              <a:rPr lang="ru-RU" altLang="ru-RU" sz="3200" dirty="0" err="1" smtClean="0"/>
              <a:t>який</a:t>
            </a:r>
            <a:r>
              <a:rPr lang="ru-RU" altLang="ru-RU" sz="3200" dirty="0" smtClean="0"/>
              <a:t> </a:t>
            </a:r>
            <a:r>
              <a:rPr lang="ru-RU" altLang="ru-RU" sz="3200" dirty="0" err="1"/>
              <a:t>поверне</a:t>
            </a:r>
            <a:r>
              <a:rPr lang="ru-RU" altLang="ru-RU" sz="3200" dirty="0"/>
              <a:t> </a:t>
            </a:r>
            <a:r>
              <a:rPr lang="ru-RU" altLang="ru-RU" sz="3200" i="1" dirty="0" err="1"/>
              <a:t>true</a:t>
            </a:r>
            <a:r>
              <a:rPr lang="ru-RU" altLang="ru-RU" sz="3200" dirty="0"/>
              <a:t> </a:t>
            </a:r>
            <a:r>
              <a:rPr lang="ru-RU" altLang="ru-RU" sz="3200" dirty="0" err="1"/>
              <a:t>або</a:t>
            </a:r>
            <a:r>
              <a:rPr lang="ru-RU" altLang="ru-RU" sz="3200" dirty="0"/>
              <a:t> </a:t>
            </a:r>
            <a:r>
              <a:rPr lang="ru-RU" altLang="ru-RU" sz="3200" i="1" dirty="0" err="1"/>
              <a:t>false</a:t>
            </a:r>
            <a:r>
              <a:rPr lang="ru-RU" altLang="ru-RU" sz="3200" dirty="0"/>
              <a:t>.</a:t>
            </a:r>
          </a:p>
          <a:p>
            <a:pPr algn="l" rtl="0">
              <a:spcBef>
                <a:spcPts val="800"/>
              </a:spcBef>
              <a:buClrTx/>
              <a:buSzPct val="80000"/>
              <a:buFontTx/>
              <a:buNone/>
            </a:pPr>
            <a:endParaRPr lang="ru-RU" altLang="ru-RU" sz="3200" dirty="0"/>
          </a:p>
        </p:txBody>
      </p:sp>
    </p:spTree>
    <p:extLst>
      <p:ext uri="{BB962C8B-B14F-4D97-AF65-F5344CB8AC3E}">
        <p14:creationId xmlns:p14="http://schemas.microsoft.com/office/powerpoint/2010/main" val="39563956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563888" y="-27384"/>
            <a:ext cx="22571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Транзакції</a:t>
            </a:r>
            <a:endParaRPr lang="ru-RU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79512" y="404664"/>
            <a:ext cx="8784976" cy="62093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Коли ми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працює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з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JDBC,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то за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замовчуванням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наше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з'єднання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працює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в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режимі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auto-commit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це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означає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що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кожен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SQL -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запит буде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виконаний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і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результати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будуть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збережені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в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таблиці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нашої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бази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даних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Для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простих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додатків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це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вкрай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зручно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. Але,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якщо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ми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хочемо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збільшити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продуктивність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використовувати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розподілені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транзакції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або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інтегрувати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бізнес-логіку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, то нам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необхідно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вимкнути</a:t>
            </a:r>
            <a:r>
              <a:rPr lang="ru-RU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режим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auto-commit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Транзакці</a:t>
            </a:r>
            <a:r>
              <a:rPr lang="uk-U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ї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дають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нам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можливість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контролювати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коли і де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зберігати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зміни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в БД.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Завдяки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цьому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наприклад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можна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об'єднати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групу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SQL -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запитів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в одну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логічну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групу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і,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якщо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один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із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запитів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не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пройде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скасувати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всю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транзакцію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Для того,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щоб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отримати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доступ до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управління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транзакціями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, нам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необхідно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використовувати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метод:</a:t>
            </a:r>
          </a:p>
          <a:p>
            <a:pPr algn="ctr"/>
            <a:r>
              <a:rPr lang="en-US" sz="2400" dirty="0" err="1">
                <a:solidFill>
                  <a:srgbClr val="FF0000"/>
                </a:solidFill>
              </a:rPr>
              <a:t>connection.setAutoCommit</a:t>
            </a:r>
            <a:r>
              <a:rPr lang="en-US" sz="2400" dirty="0">
                <a:solidFill>
                  <a:srgbClr val="FF0000"/>
                </a:solidFill>
              </a:rPr>
              <a:t>(false);</a:t>
            </a:r>
            <a:r>
              <a:rPr lang="ru-RU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070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8012" y="8879"/>
            <a:ext cx="9035988" cy="2446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Виконання</a:t>
            </a: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 і </a:t>
            </a:r>
            <a:r>
              <a:rPr lang="ru-RU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відкат</a:t>
            </a: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Commit and Rollback)</a:t>
            </a:r>
          </a:p>
          <a:p>
            <a:endParaRPr lang="ru-RU" sz="7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Після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виконання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необхідних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зміни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треба </a:t>
            </a:r>
            <a:r>
              <a:rPr 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викликати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метод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commit ()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таким чином:</a:t>
            </a:r>
          </a:p>
          <a:p>
            <a:pPr algn="ctr"/>
            <a:r>
              <a:rPr lang="en-US" sz="24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connection.commit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r>
              <a:rPr 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Якщо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треба </a:t>
            </a:r>
            <a:r>
              <a:rPr 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виконати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відкат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змін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викликається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метод </a:t>
            </a:r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4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connection.rollback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  <a:endParaRPr lang="ru-RU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08012" y="2564904"/>
            <a:ext cx="8856984" cy="41395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Точки </a:t>
            </a:r>
            <a:r>
              <a:rPr lang="ru-RU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збереження</a:t>
            </a: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Savepoints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uk-UA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При </a:t>
            </a:r>
            <a:r>
              <a:rPr 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використанні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savepoint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визначаємо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точку, до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якої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відбудеться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відкат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в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разі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якщо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знадобиться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скасувати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зміни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ru-RU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Для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управління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цією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функцією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існує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два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методи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endParaRPr lang="ru-RU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uk-UA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4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setSavepoint</a:t>
            </a:r>
            <a:r>
              <a:rPr lang="en-US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(String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savepointName</a:t>
            </a:r>
            <a:r>
              <a:rPr lang="en-US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uk-UA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- в</a:t>
            </a:r>
            <a:r>
              <a:rPr 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изначає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нову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точку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збереження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і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повертає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екземпляр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Savepoint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uk-UA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4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releaseSavepoint</a:t>
            </a:r>
            <a:r>
              <a:rPr lang="en-US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(String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savepointName</a:t>
            </a:r>
            <a:r>
              <a:rPr lang="en-US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uk-UA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метод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видаляє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точку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збереження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. Як параметр </a:t>
            </a:r>
            <a:r>
              <a:rPr 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він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приймає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екземпляр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Savepoint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743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0671" y="692696"/>
            <a:ext cx="8712968" cy="61016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Механізм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обробки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виключень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в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JDBC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вкрай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схожий на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механізм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обробки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виключень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в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самій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мові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Java.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Найчастіше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маємо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справу з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виключенням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java.sql.SQLException</a:t>
            </a:r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Методи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класи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SQLException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getMessage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uk-UA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- п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риймає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повідомлення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помилки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JDBC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драйвера, яка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обробляється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драйвером,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або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отримує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номер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помилки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getSQLState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uk-UA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- п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риймає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рядок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SQLState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Для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помилки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JDBC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драйвера.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Цей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метод не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повертає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корисної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інформації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getErrorCode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uk-UA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- п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овертає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код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помилки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який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пов'язаний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з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виключенням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getNextException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uk-UA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- о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тримує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наступний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екземпляр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виключення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в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ланцюжку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винятків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printStackTrace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uk-UA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- в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ідображає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поточний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виняток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і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його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зворотний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порядок в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стандартний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поток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помилок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printStackTrace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PrintStream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 s</a:t>
            </a:r>
            <a:r>
              <a:rPr lang="en-US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uk-UA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- д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рукує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виняток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і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його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зворотний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порядок в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зазначений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поток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printStackTrace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PrintWriter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 w</a:t>
            </a:r>
            <a:r>
              <a:rPr lang="en-US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uk-UA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- д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рукує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виняток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і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його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зворотний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порядок в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зазначений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writer.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915816" y="188640"/>
            <a:ext cx="33859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Виключення</a:t>
            </a:r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JDBC 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258053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ext Box 1"/>
          <p:cNvSpPr txBox="1">
            <a:spLocks noChangeArrowheads="1"/>
          </p:cNvSpPr>
          <p:nvPr/>
        </p:nvSpPr>
        <p:spPr bwMode="auto">
          <a:xfrm>
            <a:off x="195263" y="228600"/>
            <a:ext cx="8015287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algn="l" rtl="0">
              <a:buClrTx/>
              <a:buFontTx/>
              <a:buNone/>
            </a:pPr>
            <a:r>
              <a:rPr lang="ru-RU" altLang="ru-RU" sz="3200" b="1" dirty="0">
                <a:solidFill>
                  <a:schemeClr val="tx1"/>
                </a:solidFill>
              </a:rPr>
              <a:t>Використання потоків для дуже великих значень</a:t>
            </a:r>
          </a:p>
        </p:txBody>
      </p:sp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206571" y="1340768"/>
            <a:ext cx="8829925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algn="l" rtl="0">
              <a:spcBef>
                <a:spcPts val="600"/>
              </a:spcBef>
              <a:buClrTx/>
              <a:buSzPct val="80000"/>
              <a:buFontTx/>
              <a:buNone/>
            </a:pPr>
            <a:r>
              <a:rPr lang="ru-RU" altLang="ru-RU" sz="3200" dirty="0"/>
              <a:t>У JDBC API є три </a:t>
            </a:r>
            <a:r>
              <a:rPr lang="ru-RU" altLang="ru-RU" sz="3200" dirty="0" err="1"/>
              <a:t>окремих</a:t>
            </a:r>
            <a:r>
              <a:rPr lang="ru-RU" altLang="ru-RU" sz="3200" dirty="0"/>
              <a:t> </a:t>
            </a:r>
            <a:r>
              <a:rPr lang="ru-RU" altLang="ru-RU" sz="3200" dirty="0" err="1" smtClean="0"/>
              <a:t>методів</a:t>
            </a:r>
            <a:r>
              <a:rPr lang="ru-RU" altLang="ru-RU" sz="3200" dirty="0" smtClean="0"/>
              <a:t> </a:t>
            </a:r>
            <a:r>
              <a:rPr lang="ru-RU" altLang="ru-RU" sz="3200" dirty="0"/>
              <a:t>для </a:t>
            </a:r>
            <a:r>
              <a:rPr lang="ru-RU" altLang="ru-RU" sz="3200" dirty="0" err="1"/>
              <a:t>отримання</a:t>
            </a:r>
            <a:r>
              <a:rPr lang="ru-RU" altLang="ru-RU" sz="3200" dirty="0"/>
              <a:t> </a:t>
            </a:r>
            <a:r>
              <a:rPr lang="ru-RU" altLang="ru-RU" sz="3200" dirty="0" err="1"/>
              <a:t>потоків</a:t>
            </a:r>
            <a:r>
              <a:rPr lang="ru-RU" altLang="ru-RU" sz="3200" dirty="0" smtClean="0"/>
              <a:t>:</a:t>
            </a:r>
          </a:p>
          <a:p>
            <a:pPr algn="l" rtl="0">
              <a:spcBef>
                <a:spcPts val="600"/>
              </a:spcBef>
              <a:buClrTx/>
              <a:buSzPct val="80000"/>
              <a:buFontTx/>
              <a:buNone/>
            </a:pPr>
            <a:endParaRPr lang="ru-RU" altLang="ru-RU" sz="800" dirty="0"/>
          </a:p>
          <a:p>
            <a:pPr algn="l" rtl="0">
              <a:spcBef>
                <a:spcPts val="600"/>
              </a:spcBef>
              <a:buClrTx/>
              <a:buSzPct val="80000"/>
              <a:buFontTx/>
              <a:buNone/>
            </a:pPr>
            <a:r>
              <a:rPr lang="ru-RU" altLang="ru-RU" sz="3200" b="1" dirty="0" smtClean="0"/>
              <a:t>* </a:t>
            </a:r>
            <a:r>
              <a:rPr lang="ru-RU" altLang="ru-RU" sz="3200" b="1" dirty="0" err="1" smtClean="0"/>
              <a:t>getBinaryStream</a:t>
            </a:r>
            <a:r>
              <a:rPr lang="ru-RU" altLang="ru-RU" sz="3200" b="1" dirty="0" smtClean="0"/>
              <a:t> </a:t>
            </a:r>
            <a:r>
              <a:rPr lang="ru-RU" altLang="ru-RU" sz="3200" dirty="0" err="1"/>
              <a:t>повертає</a:t>
            </a:r>
            <a:r>
              <a:rPr lang="ru-RU" altLang="ru-RU" sz="3200" dirty="0"/>
              <a:t> </a:t>
            </a:r>
            <a:r>
              <a:rPr lang="ru-RU" altLang="ru-RU" sz="3200" dirty="0" smtClean="0"/>
              <a:t>поток </a:t>
            </a:r>
            <a:r>
              <a:rPr lang="ru-RU" altLang="ru-RU" sz="3200" dirty="0" err="1"/>
              <a:t>байтів</a:t>
            </a:r>
            <a:r>
              <a:rPr lang="ru-RU" altLang="ru-RU" sz="3200" dirty="0"/>
              <a:t> "як є", без будь-</a:t>
            </a:r>
            <a:r>
              <a:rPr lang="ru-RU" altLang="ru-RU" sz="3200" dirty="0" err="1"/>
              <a:t>якого</a:t>
            </a:r>
            <a:r>
              <a:rPr lang="ru-RU" altLang="ru-RU" sz="3200" dirty="0"/>
              <a:t> </a:t>
            </a:r>
            <a:r>
              <a:rPr lang="ru-RU" altLang="ru-RU" sz="3200" dirty="0" err="1"/>
              <a:t>попереднього</a:t>
            </a:r>
            <a:r>
              <a:rPr lang="ru-RU" altLang="ru-RU" sz="3200" dirty="0"/>
              <a:t> </a:t>
            </a:r>
            <a:r>
              <a:rPr lang="ru-RU" altLang="ru-RU" sz="3200" dirty="0" err="1"/>
              <a:t>перетворення</a:t>
            </a:r>
            <a:r>
              <a:rPr lang="ru-RU" altLang="ru-RU" sz="3200" dirty="0"/>
              <a:t> </a:t>
            </a:r>
            <a:endParaRPr lang="ru-RU" altLang="ru-RU" sz="3200" dirty="0" smtClean="0"/>
          </a:p>
          <a:p>
            <a:pPr>
              <a:spcBef>
                <a:spcPts val="600"/>
              </a:spcBef>
              <a:buSzPct val="80000"/>
            </a:pPr>
            <a:r>
              <a:rPr lang="ru-RU" altLang="ru-RU" sz="3200" b="1" dirty="0" smtClean="0"/>
              <a:t>* </a:t>
            </a:r>
            <a:r>
              <a:rPr lang="ru-RU" altLang="ru-RU" sz="3200" b="1" dirty="0" err="1" smtClean="0"/>
              <a:t>getAsciiStream</a:t>
            </a:r>
            <a:r>
              <a:rPr lang="ru-RU" altLang="ru-RU" sz="3200" b="1" dirty="0" smtClean="0"/>
              <a:t> </a:t>
            </a:r>
            <a:r>
              <a:rPr lang="ru-RU" altLang="ru-RU" sz="3200" dirty="0" err="1"/>
              <a:t>повертає</a:t>
            </a:r>
            <a:r>
              <a:rPr lang="ru-RU" altLang="ru-RU" sz="3200" dirty="0"/>
              <a:t> поток, </a:t>
            </a:r>
            <a:r>
              <a:rPr lang="ru-RU" altLang="ru-RU" sz="3200" dirty="0" err="1"/>
              <a:t>що</a:t>
            </a:r>
            <a:r>
              <a:rPr lang="ru-RU" altLang="ru-RU" sz="3200" dirty="0"/>
              <a:t> </a:t>
            </a:r>
            <a:r>
              <a:rPr lang="ru-RU" altLang="ru-RU" sz="3200" dirty="0" err="1"/>
              <a:t>складається</a:t>
            </a:r>
            <a:r>
              <a:rPr lang="ru-RU" altLang="ru-RU" sz="3200" dirty="0"/>
              <a:t> з </a:t>
            </a:r>
            <a:r>
              <a:rPr lang="ru-RU" altLang="ru-RU" sz="3200" dirty="0" err="1"/>
              <a:t>однобайтових</a:t>
            </a:r>
            <a:r>
              <a:rPr lang="ru-RU" altLang="ru-RU" sz="3200" dirty="0"/>
              <a:t> ASCII-</a:t>
            </a:r>
            <a:r>
              <a:rPr lang="ru-RU" altLang="ru-RU" sz="3200" dirty="0" err="1"/>
              <a:t>символів</a:t>
            </a:r>
            <a:r>
              <a:rPr lang="ru-RU" altLang="ru-RU" sz="3200" dirty="0"/>
              <a:t>. </a:t>
            </a:r>
            <a:br>
              <a:rPr lang="ru-RU" altLang="ru-RU" sz="3200" dirty="0"/>
            </a:br>
            <a:endParaRPr lang="ru-RU" altLang="ru-RU" sz="900" dirty="0"/>
          </a:p>
          <a:p>
            <a:pPr>
              <a:spcBef>
                <a:spcPts val="600"/>
              </a:spcBef>
              <a:buSzPct val="80000"/>
            </a:pPr>
            <a:r>
              <a:rPr lang="ru-RU" altLang="ru-RU" sz="3200" b="1" dirty="0" smtClean="0"/>
              <a:t>* </a:t>
            </a:r>
            <a:r>
              <a:rPr lang="ru-RU" altLang="ru-RU" sz="3200" b="1" dirty="0" err="1" smtClean="0"/>
              <a:t>getUnicodeStream</a:t>
            </a:r>
            <a:r>
              <a:rPr lang="ru-RU" altLang="ru-RU" sz="3200" dirty="0" smtClean="0"/>
              <a:t> </a:t>
            </a:r>
            <a:r>
              <a:rPr lang="ru-RU" altLang="ru-RU" sz="3200" dirty="0" err="1"/>
              <a:t>повертає</a:t>
            </a:r>
            <a:r>
              <a:rPr lang="ru-RU" altLang="ru-RU" sz="3200" dirty="0"/>
              <a:t> поток </a:t>
            </a:r>
            <a:r>
              <a:rPr lang="ru-RU" altLang="ru-RU" sz="3200" dirty="0" err="1"/>
              <a:t>двобайтових</a:t>
            </a:r>
            <a:r>
              <a:rPr lang="ru-RU" altLang="ru-RU" sz="3200" dirty="0"/>
              <a:t> </a:t>
            </a:r>
            <a:r>
              <a:rPr lang="ru-RU" altLang="ru-RU" sz="3200" dirty="0" err="1"/>
              <a:t>символів</a:t>
            </a:r>
            <a:r>
              <a:rPr lang="ru-RU" altLang="ru-RU" sz="3200" dirty="0"/>
              <a:t> </a:t>
            </a:r>
            <a:r>
              <a:rPr lang="ru-RU" altLang="ru-RU" sz="3200" dirty="0" err="1"/>
              <a:t>Unicode</a:t>
            </a:r>
            <a:r>
              <a:rPr lang="ru-RU" altLang="ru-RU" sz="32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2624332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195263" y="228600"/>
            <a:ext cx="8015287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algn="l" rtl="0">
              <a:buClrTx/>
              <a:buFontTx/>
              <a:buNone/>
            </a:pPr>
            <a:r>
              <a:rPr lang="ru-RU" altLang="ru-RU" sz="4200" dirty="0">
                <a:solidFill>
                  <a:schemeClr val="tx1"/>
                </a:solidFill>
              </a:rPr>
              <a:t>Історія </a:t>
            </a:r>
            <a:r>
              <a:rPr lang="en-US" altLang="ru-RU" sz="4200" dirty="0">
                <a:solidFill>
                  <a:schemeClr val="tx1"/>
                </a:solidFill>
              </a:rPr>
              <a:t>JDBC</a:t>
            </a:r>
          </a:p>
        </p:txBody>
      </p:sp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323528" y="1412776"/>
            <a:ext cx="8530559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algn="l" rtl="0">
              <a:spcBef>
                <a:spcPts val="600"/>
              </a:spcBef>
              <a:buClrTx/>
              <a:buFontTx/>
              <a:buNone/>
            </a:pPr>
            <a:r>
              <a:rPr lang="ru-RU" altLang="ru-RU" sz="2400" dirty="0" err="1" smtClean="0"/>
              <a:t>Sun</a:t>
            </a:r>
            <a:r>
              <a:rPr lang="ru-RU" altLang="ru-RU" sz="2400" dirty="0" smtClean="0"/>
              <a:t> </a:t>
            </a:r>
            <a:r>
              <a:rPr lang="ru-RU" altLang="ru-RU" sz="2400" dirty="0" err="1"/>
              <a:t>Microsystems</a:t>
            </a:r>
            <a:r>
              <a:rPr lang="ru-RU" altLang="ru-RU" sz="2400" dirty="0"/>
              <a:t> </a:t>
            </a:r>
            <a:r>
              <a:rPr lang="ru-RU" altLang="ru-RU" sz="2400" dirty="0" err="1"/>
              <a:t>випустила</a:t>
            </a:r>
            <a:r>
              <a:rPr lang="ru-RU" altLang="ru-RU" sz="2400" dirty="0"/>
              <a:t> JDBC як </a:t>
            </a:r>
            <a:r>
              <a:rPr lang="ru-RU" altLang="ru-RU" sz="2400" dirty="0" err="1" smtClean="0"/>
              <a:t>частину</a:t>
            </a:r>
            <a:r>
              <a:rPr lang="ru-RU" altLang="ru-RU" sz="2400" dirty="0" smtClean="0"/>
              <a:t> </a:t>
            </a:r>
            <a:r>
              <a:rPr lang="ru-RU" altLang="ru-RU" sz="2400" dirty="0"/>
              <a:t>JDK 1.1 19-го лютого 1997 року. З тих </a:t>
            </a:r>
            <a:r>
              <a:rPr lang="ru-RU" altLang="ru-RU" sz="2400" dirty="0" err="1"/>
              <a:t>пір</a:t>
            </a:r>
            <a:r>
              <a:rPr lang="ru-RU" altLang="ru-RU" sz="2400" dirty="0"/>
              <a:t> </a:t>
            </a:r>
            <a:r>
              <a:rPr lang="ru-RU" altLang="ru-RU" sz="2400" dirty="0" err="1"/>
              <a:t>він</a:t>
            </a:r>
            <a:r>
              <a:rPr lang="ru-RU" altLang="ru-RU" sz="2400" dirty="0"/>
              <a:t> є </a:t>
            </a:r>
            <a:r>
              <a:rPr lang="ru-RU" altLang="ru-RU" sz="2400" dirty="0" err="1"/>
              <a:t>частиною</a:t>
            </a:r>
            <a:r>
              <a:rPr lang="ru-RU" altLang="ru-RU" sz="2400" dirty="0"/>
              <a:t> JSE. </a:t>
            </a:r>
            <a:r>
              <a:rPr lang="ru-RU" altLang="ru-RU" sz="2400" dirty="0" err="1"/>
              <a:t>Класи</a:t>
            </a:r>
            <a:r>
              <a:rPr lang="ru-RU" altLang="ru-RU" sz="2400" dirty="0"/>
              <a:t> JDBC </a:t>
            </a:r>
            <a:r>
              <a:rPr lang="ru-RU" altLang="ru-RU" sz="2400" dirty="0" err="1"/>
              <a:t>знаходяться</a:t>
            </a:r>
            <a:r>
              <a:rPr lang="ru-RU" altLang="ru-RU" sz="2400" dirty="0"/>
              <a:t> в пакетах </a:t>
            </a:r>
            <a:r>
              <a:rPr lang="ru-RU" altLang="ru-RU" sz="2400" dirty="0" err="1"/>
              <a:t>Java</a:t>
            </a:r>
            <a:r>
              <a:rPr lang="ru-RU" altLang="ru-RU" sz="2400" dirty="0"/>
              <a:t> </a:t>
            </a:r>
            <a:r>
              <a:rPr lang="ru-RU" altLang="ru-RU" sz="2400" dirty="0" err="1"/>
              <a:t>java.sql</a:t>
            </a:r>
            <a:r>
              <a:rPr lang="ru-RU" altLang="ru-RU" sz="2400" dirty="0"/>
              <a:t> </a:t>
            </a:r>
            <a:r>
              <a:rPr lang="ru-RU" altLang="ru-RU" sz="2400" dirty="0" smtClean="0"/>
              <a:t>та </a:t>
            </a:r>
            <a:r>
              <a:rPr lang="ru-RU" altLang="ru-RU" sz="2400" dirty="0" err="1"/>
              <a:t>javax.sql</a:t>
            </a:r>
            <a:r>
              <a:rPr lang="ru-RU" altLang="ru-RU" sz="2400" dirty="0"/>
              <a:t>.</a:t>
            </a:r>
          </a:p>
          <a:p>
            <a:pPr algn="l" rtl="0">
              <a:spcBef>
                <a:spcPts val="600"/>
              </a:spcBef>
              <a:buClrTx/>
              <a:buFontTx/>
              <a:buNone/>
            </a:pPr>
            <a:r>
              <a:rPr lang="ru-RU" altLang="ru-RU" sz="2400" dirty="0" err="1"/>
              <a:t>Починаючи</a:t>
            </a:r>
            <a:r>
              <a:rPr lang="ru-RU" altLang="ru-RU" sz="2400" dirty="0"/>
              <a:t> з </a:t>
            </a:r>
            <a:r>
              <a:rPr lang="ru-RU" altLang="ru-RU" sz="2400" dirty="0" err="1"/>
              <a:t>версії</a:t>
            </a:r>
            <a:r>
              <a:rPr lang="ru-RU" altLang="ru-RU" sz="2400" dirty="0"/>
              <a:t> 3.1, JDBC </a:t>
            </a:r>
            <a:r>
              <a:rPr lang="ru-RU" altLang="ru-RU" sz="2400" dirty="0" err="1"/>
              <a:t>розроблявся</a:t>
            </a:r>
            <a:r>
              <a:rPr lang="ru-RU" altLang="ru-RU" sz="2400" dirty="0"/>
              <a:t> в рамках </a:t>
            </a:r>
            <a:r>
              <a:rPr lang="ru-RU" altLang="ru-RU" sz="2400" dirty="0" err="1"/>
              <a:t>Java</a:t>
            </a:r>
            <a:r>
              <a:rPr lang="ru-RU" altLang="ru-RU" sz="2400" dirty="0"/>
              <a:t> </a:t>
            </a:r>
            <a:r>
              <a:rPr lang="ru-RU" altLang="ru-RU" sz="2400" dirty="0" err="1"/>
              <a:t>Community</a:t>
            </a:r>
            <a:r>
              <a:rPr lang="ru-RU" altLang="ru-RU" sz="2400" dirty="0"/>
              <a:t> </a:t>
            </a:r>
            <a:r>
              <a:rPr lang="ru-RU" altLang="ru-RU" sz="2400" dirty="0" err="1"/>
              <a:t>Process</a:t>
            </a:r>
            <a:r>
              <a:rPr lang="ru-RU" altLang="ru-RU" sz="2400" dirty="0"/>
              <a:t> (JCP), </a:t>
            </a:r>
            <a:r>
              <a:rPr lang="ru-RU" altLang="ru-RU" sz="2400" dirty="0" err="1"/>
              <a:t>який</a:t>
            </a:r>
            <a:r>
              <a:rPr lang="ru-RU" altLang="ru-RU" sz="2400" dirty="0"/>
              <a:t> </a:t>
            </a:r>
            <a:r>
              <a:rPr lang="ru-RU" altLang="ru-RU" sz="2400" dirty="0" err="1"/>
              <a:t>включає</a:t>
            </a:r>
            <a:r>
              <a:rPr lang="ru-RU" altLang="ru-RU" sz="2400" dirty="0"/>
              <a:t> в себе </a:t>
            </a:r>
            <a:r>
              <a:rPr lang="ru-RU" altLang="ru-RU" sz="2400" dirty="0" err="1"/>
              <a:t>стандартизовані</a:t>
            </a:r>
            <a:r>
              <a:rPr lang="ru-RU" altLang="ru-RU" sz="2400" dirty="0"/>
              <a:t> </a:t>
            </a:r>
            <a:r>
              <a:rPr lang="ru-RU" altLang="ru-RU" sz="2400" dirty="0" err="1"/>
              <a:t>специфікації</a:t>
            </a:r>
            <a:r>
              <a:rPr lang="ru-RU" altLang="ru-RU" sz="2400" dirty="0"/>
              <a:t> для </a:t>
            </a:r>
            <a:r>
              <a:rPr lang="ru-RU" altLang="ru-RU" sz="2400" dirty="0" err="1"/>
              <a:t>Java</a:t>
            </a:r>
            <a:r>
              <a:rPr lang="ru-RU" altLang="ru-RU" sz="2400" dirty="0"/>
              <a:t> </a:t>
            </a:r>
            <a:r>
              <a:rPr lang="ru-RU" altLang="ru-RU" sz="2400" dirty="0" err="1"/>
              <a:t>розробників</a:t>
            </a:r>
            <a:r>
              <a:rPr lang="ru-RU" altLang="ru-RU" sz="2400" dirty="0" smtClean="0"/>
              <a:t>.</a:t>
            </a:r>
          </a:p>
          <a:p>
            <a:pPr algn="l" rtl="0">
              <a:spcBef>
                <a:spcPts val="600"/>
              </a:spcBef>
              <a:buClrTx/>
              <a:buFontTx/>
              <a:buNone/>
            </a:pPr>
            <a:endParaRPr lang="ru-RU" altLang="ru-RU" sz="2000" dirty="0"/>
          </a:p>
          <a:p>
            <a:pPr>
              <a:spcBef>
                <a:spcPts val="600"/>
              </a:spcBef>
            </a:pPr>
            <a:r>
              <a:rPr lang="ru-RU" altLang="ru-RU" sz="2400" dirty="0"/>
              <a:t>На </a:t>
            </a:r>
            <a:r>
              <a:rPr lang="ru-RU" altLang="ru-RU" sz="2400" dirty="0" err="1"/>
              <a:t>даний</a:t>
            </a:r>
            <a:r>
              <a:rPr lang="ru-RU" altLang="ru-RU" sz="2400" dirty="0"/>
              <a:t> момент </a:t>
            </a:r>
            <a:r>
              <a:rPr lang="ru-RU" altLang="ru-RU" sz="2400" dirty="0" err="1"/>
              <a:t>технологію</a:t>
            </a:r>
            <a:r>
              <a:rPr lang="ru-RU" altLang="ru-RU" sz="2400" dirty="0"/>
              <a:t> JDBC </a:t>
            </a:r>
            <a:r>
              <a:rPr lang="ru-RU" altLang="ru-RU" sz="2400" dirty="0" err="1"/>
              <a:t>офіційно</a:t>
            </a:r>
            <a:r>
              <a:rPr lang="ru-RU" altLang="ru-RU" sz="2400" dirty="0"/>
              <a:t> </a:t>
            </a:r>
            <a:r>
              <a:rPr lang="ru-RU" altLang="ru-RU" sz="2400" dirty="0" err="1"/>
              <a:t>підтримують</a:t>
            </a:r>
            <a:r>
              <a:rPr lang="ru-RU" altLang="ru-RU" sz="2400" dirty="0"/>
              <a:t> </a:t>
            </a:r>
            <a:r>
              <a:rPr lang="ru-RU" altLang="ru-RU" sz="2400" dirty="0" err="1"/>
              <a:t>такі</a:t>
            </a:r>
            <a:r>
              <a:rPr lang="ru-RU" altLang="ru-RU" sz="2400" dirty="0"/>
              <a:t> </a:t>
            </a:r>
            <a:r>
              <a:rPr lang="ru-RU" altLang="ru-RU" sz="2400" dirty="0" err="1"/>
              <a:t>організації</a:t>
            </a:r>
            <a:r>
              <a:rPr lang="ru-RU" altLang="ru-RU" sz="2400" dirty="0"/>
              <a:t>:</a:t>
            </a:r>
          </a:p>
          <a:p>
            <a:pPr>
              <a:spcBef>
                <a:spcPts val="600"/>
              </a:spcBef>
            </a:pPr>
            <a:r>
              <a:rPr lang="ru-RU" altLang="ru-RU" sz="2800" dirty="0" err="1"/>
              <a:t>Oracle</a:t>
            </a:r>
            <a:r>
              <a:rPr lang="ru-RU" altLang="ru-RU" sz="2800" dirty="0"/>
              <a:t>, </a:t>
            </a:r>
            <a:r>
              <a:rPr lang="ru-RU" altLang="ru-RU" sz="2800" dirty="0" err="1"/>
              <a:t>DataDirect</a:t>
            </a:r>
            <a:r>
              <a:rPr lang="ru-RU" altLang="ru-RU" sz="2800" dirty="0"/>
              <a:t> </a:t>
            </a:r>
            <a:r>
              <a:rPr lang="ru-RU" altLang="ru-RU" sz="2800" dirty="0" err="1"/>
              <a:t>Technologies</a:t>
            </a:r>
            <a:r>
              <a:rPr lang="ru-RU" altLang="ru-RU" sz="2800" dirty="0"/>
              <a:t>, BEA, </a:t>
            </a:r>
            <a:r>
              <a:rPr lang="ru-RU" altLang="ru-RU" sz="2800" dirty="0" err="1"/>
              <a:t>Fujitsu</a:t>
            </a:r>
            <a:r>
              <a:rPr lang="ru-RU" altLang="ru-RU" sz="2800" dirty="0"/>
              <a:t>, </a:t>
            </a:r>
            <a:r>
              <a:rPr lang="ru-RU" altLang="ru-RU" sz="2800" dirty="0" err="1"/>
              <a:t>MySQL</a:t>
            </a:r>
            <a:r>
              <a:rPr lang="ru-RU" altLang="ru-RU" sz="2800" dirty="0"/>
              <a:t>, INET, </a:t>
            </a:r>
            <a:r>
              <a:rPr lang="ru-RU" altLang="ru-RU" sz="2800" dirty="0" err="1"/>
              <a:t>Software</a:t>
            </a:r>
            <a:r>
              <a:rPr lang="ru-RU" altLang="ru-RU" sz="2800" dirty="0"/>
              <a:t>, </a:t>
            </a:r>
            <a:r>
              <a:rPr lang="ru-RU" altLang="ru-RU" sz="2800" dirty="0" err="1"/>
              <a:t>Novell</a:t>
            </a:r>
            <a:r>
              <a:rPr lang="ru-RU" altLang="ru-RU" sz="2800" dirty="0"/>
              <a:t>, </a:t>
            </a:r>
            <a:r>
              <a:rPr lang="ru-RU" altLang="ru-RU" sz="2800" dirty="0" err="1"/>
              <a:t>Borland</a:t>
            </a:r>
            <a:r>
              <a:rPr lang="ru-RU" altLang="ru-RU" sz="2800" dirty="0"/>
              <a:t>, </a:t>
            </a:r>
            <a:r>
              <a:rPr lang="ru-RU" altLang="ru-RU" sz="2800" dirty="0" err="1"/>
              <a:t>Pointbase</a:t>
            </a:r>
            <a:r>
              <a:rPr lang="ru-RU" altLang="ru-RU" sz="2800" dirty="0"/>
              <a:t> </a:t>
            </a:r>
            <a:r>
              <a:rPr lang="ru-RU" altLang="ru-RU" sz="2800" dirty="0" err="1"/>
              <a:t>Inc</a:t>
            </a:r>
            <a:r>
              <a:rPr lang="ru-RU" altLang="ru-RU" sz="2800" dirty="0"/>
              <a:t>., </a:t>
            </a:r>
            <a:r>
              <a:rPr lang="ru-RU" altLang="ru-RU" sz="2800" dirty="0" err="1"/>
              <a:t>Macromedia</a:t>
            </a:r>
            <a:r>
              <a:rPr lang="ru-RU" altLang="ru-RU" sz="2800" dirty="0"/>
              <a:t>, </a:t>
            </a:r>
            <a:r>
              <a:rPr lang="ru-RU" altLang="ru-RU" sz="2800" dirty="0" smtClean="0"/>
              <a:t>SAP</a:t>
            </a:r>
            <a:endParaRPr lang="ru-RU" altLang="ru-RU" sz="2400" dirty="0"/>
          </a:p>
        </p:txBody>
      </p:sp>
    </p:spTree>
    <p:extLst>
      <p:ext uri="{BB962C8B-B14F-4D97-AF65-F5344CB8AC3E}">
        <p14:creationId xmlns:p14="http://schemas.microsoft.com/office/powerpoint/2010/main" val="40035719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ext Box 1"/>
          <p:cNvSpPr txBox="1">
            <a:spLocks noChangeArrowheads="1"/>
          </p:cNvSpPr>
          <p:nvPr/>
        </p:nvSpPr>
        <p:spPr bwMode="auto">
          <a:xfrm>
            <a:off x="195263" y="228600"/>
            <a:ext cx="8015287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algn="l" rtl="0">
              <a:buClrTx/>
              <a:buFontTx/>
              <a:buNone/>
            </a:pPr>
            <a:r>
              <a:rPr lang="ru-RU" altLang="ru-RU" sz="4200" dirty="0">
                <a:solidFill>
                  <a:schemeClr val="tx1"/>
                </a:solidFill>
              </a:rPr>
              <a:t>Метадані бази даних</a:t>
            </a:r>
          </a:p>
        </p:txBody>
      </p:sp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195263" y="1600200"/>
            <a:ext cx="8339137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algn="l" rtl="0">
              <a:spcBef>
                <a:spcPts val="600"/>
              </a:spcBef>
              <a:buClrTx/>
              <a:buSzPct val="80000"/>
              <a:buFontTx/>
              <a:buNone/>
            </a:pPr>
            <a:r>
              <a:rPr lang="ru-RU" altLang="ru-RU" sz="2400" dirty="0" err="1"/>
              <a:t>Клас</a:t>
            </a:r>
            <a:r>
              <a:rPr lang="ru-RU" altLang="ru-RU" sz="2400" dirty="0"/>
              <a:t> </a:t>
            </a:r>
            <a:r>
              <a:rPr lang="ru-RU" altLang="ru-RU" sz="2400" dirty="0" err="1"/>
              <a:t>DatabaseMetaData</a:t>
            </a:r>
            <a:r>
              <a:rPr lang="ru-RU" altLang="ru-RU" sz="2400" dirty="0"/>
              <a:t> </a:t>
            </a:r>
            <a:r>
              <a:rPr lang="ru-RU" altLang="ru-RU" sz="2400" dirty="0" err="1"/>
              <a:t>надає</a:t>
            </a:r>
            <a:r>
              <a:rPr lang="ru-RU" altLang="ru-RU" sz="2400" dirty="0"/>
              <a:t> </a:t>
            </a:r>
            <a:r>
              <a:rPr lang="ru-RU" altLang="ru-RU" sz="2400" dirty="0" err="1"/>
              <a:t>методи</a:t>
            </a:r>
            <a:r>
              <a:rPr lang="ru-RU" altLang="ru-RU" sz="2400" dirty="0"/>
              <a:t>, </a:t>
            </a:r>
            <a:r>
              <a:rPr lang="ru-RU" altLang="ru-RU" sz="2400" dirty="0" err="1"/>
              <a:t>що</a:t>
            </a:r>
            <a:r>
              <a:rPr lang="ru-RU" altLang="ru-RU" sz="2400" dirty="0"/>
              <a:t> </a:t>
            </a:r>
            <a:r>
              <a:rPr lang="ru-RU" altLang="ru-RU" sz="2400" dirty="0" err="1"/>
              <a:t>описують</a:t>
            </a:r>
            <a:r>
              <a:rPr lang="ru-RU" altLang="ru-RU" sz="2400" dirty="0"/>
              <a:t> </a:t>
            </a:r>
            <a:r>
              <a:rPr lang="ru-RU" altLang="ru-RU" sz="2400" dirty="0" err="1"/>
              <a:t>таблиці</a:t>
            </a:r>
            <a:r>
              <a:rPr lang="ru-RU" altLang="ru-RU" sz="2400" dirty="0"/>
              <a:t> </a:t>
            </a:r>
            <a:r>
              <a:rPr lang="ru-RU" altLang="ru-RU" sz="2400" dirty="0" err="1"/>
              <a:t>бази</a:t>
            </a:r>
            <a:r>
              <a:rPr lang="ru-RU" altLang="ru-RU" sz="2400" dirty="0"/>
              <a:t> </a:t>
            </a:r>
            <a:r>
              <a:rPr lang="ru-RU" altLang="ru-RU" sz="2400" dirty="0" err="1"/>
              <a:t>даних</a:t>
            </a:r>
            <a:r>
              <a:rPr lang="ru-RU" altLang="ru-RU" sz="2400" dirty="0"/>
              <a:t>, </a:t>
            </a:r>
            <a:r>
              <a:rPr lang="ru-RU" altLang="ru-RU" sz="2400" dirty="0" err="1"/>
              <a:t>підтримку</a:t>
            </a:r>
            <a:r>
              <a:rPr lang="ru-RU" altLang="ru-RU" sz="2400" dirty="0"/>
              <a:t> SQL, </a:t>
            </a:r>
            <a:r>
              <a:rPr lang="ru-RU" altLang="ru-RU" sz="2400" dirty="0" err="1"/>
              <a:t>збережені</a:t>
            </a:r>
            <a:r>
              <a:rPr lang="ru-RU" altLang="ru-RU" sz="2400" dirty="0"/>
              <a:t> </a:t>
            </a:r>
            <a:r>
              <a:rPr lang="ru-RU" altLang="ru-RU" sz="2400" dirty="0" err="1"/>
              <a:t>процедури</a:t>
            </a:r>
            <a:r>
              <a:rPr lang="ru-RU" altLang="ru-RU" sz="2400" dirty="0"/>
              <a:t> </a:t>
            </a:r>
            <a:r>
              <a:rPr lang="ru-RU" altLang="ru-RU" sz="2400" dirty="0" smtClean="0"/>
              <a:t> та </a:t>
            </a:r>
            <a:r>
              <a:rPr lang="ru-RU" altLang="ru-RU" sz="2400" dirty="0" err="1"/>
              <a:t>інші</a:t>
            </a:r>
            <a:r>
              <a:rPr lang="ru-RU" altLang="ru-RU" sz="2400" dirty="0"/>
              <a:t> </a:t>
            </a:r>
            <a:r>
              <a:rPr lang="ru-RU" altLang="ru-RU" sz="2400" dirty="0" err="1"/>
              <a:t>відомості</a:t>
            </a:r>
            <a:r>
              <a:rPr lang="ru-RU" altLang="ru-RU" sz="2400" dirty="0"/>
              <a:t>, </a:t>
            </a:r>
            <a:r>
              <a:rPr lang="ru-RU" altLang="ru-RU" sz="2400" dirty="0" err="1"/>
              <a:t>пов'язані</a:t>
            </a:r>
            <a:r>
              <a:rPr lang="ru-RU" altLang="ru-RU" sz="2400" dirty="0"/>
              <a:t> з </a:t>
            </a:r>
            <a:r>
              <a:rPr lang="ru-RU" altLang="ru-RU" sz="2400" dirty="0" smtClean="0"/>
              <a:t>базами </a:t>
            </a:r>
            <a:r>
              <a:rPr lang="ru-RU" altLang="ru-RU" sz="2400" dirty="0" err="1"/>
              <a:t>даних</a:t>
            </a:r>
            <a:r>
              <a:rPr lang="ru-RU" altLang="ru-RU" sz="2400" dirty="0"/>
              <a:t> і </a:t>
            </a:r>
            <a:r>
              <a:rPr lang="ru-RU" altLang="ru-RU" sz="2400" dirty="0" err="1"/>
              <a:t>даним</a:t>
            </a:r>
            <a:r>
              <a:rPr lang="ru-RU" altLang="ru-RU" sz="2400" dirty="0"/>
              <a:t> </a:t>
            </a:r>
            <a:r>
              <a:rPr lang="ru-RU" altLang="ru-RU" sz="2400" dirty="0" err="1"/>
              <a:t>Connection</a:t>
            </a:r>
            <a:r>
              <a:rPr lang="ru-RU" altLang="ru-RU" sz="2400" dirty="0"/>
              <a:t>, </a:t>
            </a:r>
            <a:r>
              <a:rPr lang="ru-RU" altLang="ru-RU" sz="2400" dirty="0" err="1"/>
              <a:t>які</a:t>
            </a:r>
            <a:r>
              <a:rPr lang="ru-RU" altLang="ru-RU" sz="2400" dirty="0"/>
              <a:t> не належать </a:t>
            </a:r>
            <a:r>
              <a:rPr lang="ru-RU" altLang="ru-RU" sz="2400" dirty="0" err="1"/>
              <a:t>безпосередньо</a:t>
            </a:r>
            <a:r>
              <a:rPr lang="ru-RU" altLang="ru-RU" sz="2400" dirty="0"/>
              <a:t> до </a:t>
            </a:r>
            <a:r>
              <a:rPr lang="ru-RU" altLang="ru-RU" sz="2400" dirty="0" err="1"/>
              <a:t>виконання</a:t>
            </a:r>
            <a:r>
              <a:rPr lang="ru-RU" altLang="ru-RU" sz="2400" dirty="0"/>
              <a:t> команд і </a:t>
            </a:r>
            <a:r>
              <a:rPr lang="ru-RU" altLang="ru-RU" sz="2400" dirty="0" err="1"/>
              <a:t>вилучення</a:t>
            </a:r>
            <a:r>
              <a:rPr lang="ru-RU" altLang="ru-RU" sz="2400" dirty="0"/>
              <a:t> </a:t>
            </a:r>
            <a:r>
              <a:rPr lang="ru-RU" altLang="ru-RU" sz="2400" dirty="0" err="1"/>
              <a:t>результуючих</a:t>
            </a:r>
            <a:r>
              <a:rPr lang="ru-RU" altLang="ru-RU" sz="2400" dirty="0"/>
              <a:t> </a:t>
            </a:r>
            <a:r>
              <a:rPr lang="ru-RU" altLang="ru-RU" sz="2400" dirty="0" err="1"/>
              <a:t>наборів</a:t>
            </a:r>
            <a:r>
              <a:rPr lang="ru-RU" altLang="ru-RU" sz="2400" dirty="0"/>
              <a:t>. Метод </a:t>
            </a:r>
            <a:r>
              <a:rPr lang="ru-RU" altLang="ru-RU" sz="2400" dirty="0" err="1"/>
              <a:t>створює</a:t>
            </a:r>
            <a:r>
              <a:rPr lang="ru-RU" altLang="ru-RU" sz="2400" dirty="0"/>
              <a:t> </a:t>
            </a:r>
            <a:r>
              <a:rPr lang="ru-RU" altLang="ru-RU" sz="2400" dirty="0" err="1"/>
              <a:t>екземпляр</a:t>
            </a:r>
            <a:r>
              <a:rPr lang="ru-RU" altLang="ru-RU" sz="2400" dirty="0"/>
              <a:t> </a:t>
            </a:r>
            <a:r>
              <a:rPr lang="ru-RU" altLang="ru-RU" sz="2400" dirty="0" err="1"/>
              <a:t>класу</a:t>
            </a:r>
            <a:r>
              <a:rPr lang="ru-RU" altLang="ru-RU" sz="2400" dirty="0"/>
              <a:t> </a:t>
            </a:r>
            <a:r>
              <a:rPr lang="ru-RU" altLang="ru-RU" sz="2400" dirty="0" err="1"/>
              <a:t>DatabaseMetaData</a:t>
            </a:r>
            <a:r>
              <a:rPr lang="ru-RU" altLang="ru-RU" sz="2400" dirty="0"/>
              <a:t> для </a:t>
            </a:r>
            <a:r>
              <a:rPr lang="ru-RU" altLang="ru-RU" sz="2400" dirty="0" err="1"/>
              <a:t>даного</a:t>
            </a:r>
            <a:r>
              <a:rPr lang="ru-RU" altLang="ru-RU" sz="2400" dirty="0"/>
              <a:t> </a:t>
            </a:r>
            <a:r>
              <a:rPr lang="ru-RU" altLang="ru-RU" sz="2400" dirty="0" err="1"/>
              <a:t>Connection</a:t>
            </a:r>
            <a:r>
              <a:rPr lang="ru-RU" altLang="ru-RU" sz="2400" dirty="0"/>
              <a:t>.</a:t>
            </a:r>
          </a:p>
          <a:p>
            <a:pPr algn="l" rtl="0">
              <a:spcBef>
                <a:spcPts val="600"/>
              </a:spcBef>
              <a:buClrTx/>
              <a:buSzPct val="80000"/>
              <a:buFontTx/>
              <a:buNone/>
            </a:pPr>
            <a:endParaRPr lang="ru-RU" altLang="ru-RU" sz="2400" dirty="0"/>
          </a:p>
          <a:p>
            <a:pPr algn="l" rtl="0">
              <a:spcBef>
                <a:spcPts val="600"/>
              </a:spcBef>
              <a:buClrTx/>
              <a:buSzPct val="80000"/>
              <a:buFontTx/>
              <a:buNone/>
            </a:pPr>
            <a:r>
              <a:rPr lang="ru-RU" altLang="ru-RU" sz="2400" dirty="0" err="1"/>
              <a:t>DatabaseMetaData</a:t>
            </a:r>
            <a:r>
              <a:rPr lang="ru-RU" altLang="ru-RU" sz="2400" dirty="0"/>
              <a:t> </a:t>
            </a:r>
            <a:r>
              <a:rPr lang="en-US" altLang="ru-RU" sz="2400" dirty="0"/>
              <a:t> metadata = </a:t>
            </a:r>
            <a:r>
              <a:rPr lang="en-US" altLang="ru-RU" sz="2400" dirty="0" err="1"/>
              <a:t>connection.getMetaData</a:t>
            </a:r>
            <a:r>
              <a:rPr lang="en-US" altLang="ru-RU" sz="2400" dirty="0"/>
              <a:t> ();</a:t>
            </a:r>
          </a:p>
        </p:txBody>
      </p:sp>
    </p:spTree>
    <p:extLst>
      <p:ext uri="{BB962C8B-B14F-4D97-AF65-F5344CB8AC3E}">
        <p14:creationId xmlns:p14="http://schemas.microsoft.com/office/powerpoint/2010/main" val="36769153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ru-RU" dirty="0" err="1" smtClean="0"/>
              <a:t>приклад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4364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560387"/>
          </a:xfrm>
        </p:spPr>
        <p:txBody>
          <a:bodyPr/>
          <a:lstStyle/>
          <a:p>
            <a:pPr algn="l" rtl="0"/>
            <a:r>
              <a:rPr lang="en-US" altLang="ru-RU" sz="2800">
                <a:solidFill>
                  <a:schemeClr val="tx1"/>
                </a:solidFill>
                <a:latin typeface="Arial" charset="0"/>
              </a:rPr>
              <a:t>JDBC - </a:t>
            </a:r>
            <a:r>
              <a:rPr lang="ru-RU" altLang="ru-RU" sz="2800">
                <a:solidFill>
                  <a:schemeClr val="tx1"/>
                </a:solidFill>
                <a:latin typeface="Arial" charset="0"/>
              </a:rPr>
              <a:t>програмний пакет для роботи з БД</a:t>
            </a: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457200" y="6172200"/>
            <a:ext cx="24844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4200">
                <a:solidFill>
                  <a:schemeClr val="tx2"/>
                </a:solidFill>
                <a:latin typeface="Garamond" pitchFamily="18" charset="0"/>
              </a:defRPr>
            </a:lvl1pPr>
            <a:lvl2pPr>
              <a:defRPr sz="4200">
                <a:solidFill>
                  <a:schemeClr val="tx2"/>
                </a:solidFill>
                <a:latin typeface="Garamond" pitchFamily="18" charset="0"/>
              </a:defRPr>
            </a:lvl2pPr>
            <a:lvl3pPr>
              <a:defRPr sz="4200">
                <a:solidFill>
                  <a:schemeClr val="tx2"/>
                </a:solidFill>
                <a:latin typeface="Garamond" pitchFamily="18" charset="0"/>
              </a:defRPr>
            </a:lvl3pPr>
            <a:lvl4pPr>
              <a:defRPr sz="4200">
                <a:solidFill>
                  <a:schemeClr val="tx2"/>
                </a:solidFill>
                <a:latin typeface="Garamond" pitchFamily="18" charset="0"/>
              </a:defRPr>
            </a:lvl4pPr>
            <a:lvl5pPr>
              <a:defRPr sz="4200">
                <a:solidFill>
                  <a:schemeClr val="tx2"/>
                </a:solidFill>
                <a:latin typeface="Garamond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9pPr>
          </a:lstStyle>
          <a:p>
            <a:pPr algn="l" rtl="0"/>
            <a:r>
              <a:rPr lang="ru-RU" altLang="ru-RU" sz="1400" dirty="0">
                <a:solidFill>
                  <a:schemeClr val="tx1"/>
                </a:solidFill>
                <a:latin typeface="Arial" charset="0"/>
              </a:rPr>
              <a:t>Бази даних: навчальний курс</a:t>
            </a:r>
          </a:p>
        </p:txBody>
      </p:sp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395288" y="908050"/>
            <a:ext cx="46609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rtl="0"/>
            <a:r>
              <a:rPr lang="ru-RU" altLang="ru-RU"/>
              <a:t>Основні пакети в </a:t>
            </a:r>
            <a:r>
              <a:rPr lang="en-US" altLang="ru-RU"/>
              <a:t>Java </a:t>
            </a:r>
            <a:r>
              <a:rPr lang="ru-RU" altLang="ru-RU"/>
              <a:t>для роботи з БД</a:t>
            </a:r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592138" y="1200150"/>
            <a:ext cx="6545262" cy="67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rtl="0">
              <a:lnSpc>
                <a:spcPct val="120000"/>
              </a:lnSpc>
              <a:buFontTx/>
              <a:buChar char="•"/>
            </a:pPr>
            <a:r>
              <a:rPr lang="en-US" altLang="ru-RU" sz="1600"/>
              <a:t> </a:t>
            </a:r>
            <a:r>
              <a:rPr lang="en-US" altLang="ru-RU" sz="1600">
                <a:latin typeface="Lucida Console" pitchFamily="49" charset="0"/>
              </a:rPr>
              <a:t>java.sql. *</a:t>
            </a:r>
            <a:r>
              <a:rPr lang="en-US" altLang="ru-RU" sz="1600"/>
              <a:t> - </a:t>
            </a:r>
            <a:r>
              <a:rPr lang="ru-RU" altLang="ru-RU" sz="1600"/>
              <a:t>основні класи для роботи з даними</a:t>
            </a:r>
          </a:p>
          <a:p>
            <a:pPr algn="l" rtl="0">
              <a:lnSpc>
                <a:spcPct val="120000"/>
              </a:lnSpc>
              <a:buFontTx/>
              <a:buChar char="•"/>
            </a:pPr>
            <a:r>
              <a:rPr lang="ru-RU" altLang="ru-RU" sz="1600"/>
              <a:t> </a:t>
            </a:r>
            <a:r>
              <a:rPr lang="ru-RU" altLang="ru-RU" sz="1600">
                <a:latin typeface="Lucida Console" pitchFamily="49" charset="0"/>
              </a:rPr>
              <a:t>sun.jdbc.odbc. *</a:t>
            </a:r>
            <a:r>
              <a:rPr lang="ru-RU" altLang="ru-RU" sz="1600"/>
              <a:t> - класи та інтерфейси моста </a:t>
            </a:r>
            <a:r>
              <a:rPr lang="en-US" altLang="ru-RU" sz="1600"/>
              <a:t>JDBC - ODBC</a:t>
            </a:r>
            <a:r>
              <a:rPr lang="ru-RU" altLang="ru-RU" sz="1600"/>
              <a:t>.</a:t>
            </a:r>
          </a:p>
        </p:txBody>
      </p:sp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392113" y="2128838"/>
            <a:ext cx="3676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rtl="0"/>
            <a:r>
              <a:rPr lang="ru-RU" altLang="ru-RU" dirty="0" err="1"/>
              <a:t>Основні</a:t>
            </a:r>
            <a:r>
              <a:rPr lang="ru-RU" altLang="ru-RU" dirty="0"/>
              <a:t> </a:t>
            </a:r>
            <a:r>
              <a:rPr lang="ru-RU" altLang="ru-RU" dirty="0" err="1"/>
              <a:t>класи</a:t>
            </a:r>
            <a:r>
              <a:rPr lang="ru-RU" altLang="ru-RU" dirty="0"/>
              <a:t> і </a:t>
            </a:r>
            <a:r>
              <a:rPr lang="ru-RU" altLang="ru-RU" dirty="0" err="1"/>
              <a:t>інтерфейси</a:t>
            </a:r>
            <a:endParaRPr lang="ru-RU" altLang="ru-RU" dirty="0"/>
          </a:p>
        </p:txBody>
      </p:sp>
      <p:sp>
        <p:nvSpPr>
          <p:cNvPr id="5129" name="Text Box 9"/>
          <p:cNvSpPr txBox="1">
            <a:spLocks noChangeArrowheads="1"/>
          </p:cNvSpPr>
          <p:nvPr/>
        </p:nvSpPr>
        <p:spPr bwMode="auto">
          <a:xfrm>
            <a:off x="588963" y="2420938"/>
            <a:ext cx="7474803" cy="1844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rtl="0">
              <a:lnSpc>
                <a:spcPct val="120000"/>
              </a:lnSpc>
              <a:buFontTx/>
              <a:buChar char="•"/>
            </a:pPr>
            <a:r>
              <a:rPr lang="en-US" altLang="ru-RU" sz="1600" dirty="0"/>
              <a:t> </a:t>
            </a:r>
            <a:r>
              <a:rPr lang="en-US" altLang="ru-RU" sz="1600" dirty="0" err="1">
                <a:latin typeface="Lucida Console" pitchFamily="49" charset="0"/>
              </a:rPr>
              <a:t>java.sql.Connection</a:t>
            </a:r>
            <a:r>
              <a:rPr lang="en-US" altLang="ru-RU" sz="1600" dirty="0">
                <a:latin typeface="Lucida Console" pitchFamily="49" charset="0"/>
              </a:rPr>
              <a:t> </a:t>
            </a:r>
            <a:r>
              <a:rPr lang="en-US" altLang="ru-RU" sz="1600" dirty="0"/>
              <a:t>- </a:t>
            </a:r>
            <a:r>
              <a:rPr lang="ru-RU" altLang="ru-RU" sz="1600" dirty="0" err="1"/>
              <a:t>з'єднання</a:t>
            </a:r>
            <a:r>
              <a:rPr lang="ru-RU" altLang="ru-RU" sz="1600" dirty="0"/>
              <a:t> з драйвером БД;</a:t>
            </a:r>
          </a:p>
          <a:p>
            <a:pPr algn="l" rtl="0">
              <a:lnSpc>
                <a:spcPct val="120000"/>
              </a:lnSpc>
              <a:buFontTx/>
              <a:buChar char="•"/>
            </a:pPr>
            <a:r>
              <a:rPr lang="ru-RU" altLang="ru-RU" sz="1600" dirty="0"/>
              <a:t> </a:t>
            </a:r>
            <a:r>
              <a:rPr lang="en-US" altLang="ru-RU" sz="1600" dirty="0" err="1">
                <a:latin typeface="Lucida Console" pitchFamily="49" charset="0"/>
              </a:rPr>
              <a:t>java.sql.DriverManager</a:t>
            </a:r>
            <a:r>
              <a:rPr lang="ru-RU" altLang="ru-RU" sz="1600" dirty="0">
                <a:latin typeface="Lucida Console" pitchFamily="49" charset="0"/>
              </a:rPr>
              <a:t> </a:t>
            </a:r>
            <a:r>
              <a:rPr lang="ru-RU" altLang="ru-RU" sz="1600" dirty="0"/>
              <a:t>- </a:t>
            </a:r>
            <a:r>
              <a:rPr lang="ru-RU" altLang="ru-RU" sz="1600" dirty="0" err="1"/>
              <a:t>завантаження</a:t>
            </a:r>
            <a:r>
              <a:rPr lang="ru-RU" altLang="ru-RU" sz="1600" dirty="0"/>
              <a:t> і </a:t>
            </a:r>
            <a:r>
              <a:rPr lang="ru-RU" altLang="ru-RU" sz="1600" dirty="0" err="1"/>
              <a:t>маніпулювання</a:t>
            </a:r>
            <a:r>
              <a:rPr lang="ru-RU" altLang="ru-RU" sz="1600" dirty="0"/>
              <a:t> драйверами БД;</a:t>
            </a:r>
          </a:p>
          <a:p>
            <a:pPr algn="l" rtl="0">
              <a:lnSpc>
                <a:spcPct val="120000"/>
              </a:lnSpc>
              <a:buFontTx/>
              <a:buChar char="•"/>
            </a:pPr>
            <a:r>
              <a:rPr lang="ru-RU" altLang="ru-RU" sz="1600" dirty="0"/>
              <a:t> </a:t>
            </a:r>
            <a:r>
              <a:rPr lang="en-US" altLang="ru-RU" sz="1600" dirty="0" err="1">
                <a:latin typeface="Lucida Console" pitchFamily="49" charset="0"/>
              </a:rPr>
              <a:t>java.sql.Statement</a:t>
            </a:r>
            <a:r>
              <a:rPr lang="ru-RU" altLang="ru-RU" sz="1600" dirty="0">
                <a:latin typeface="Lucida Console" pitchFamily="49" charset="0"/>
              </a:rPr>
              <a:t> </a:t>
            </a:r>
            <a:r>
              <a:rPr lang="ru-RU" altLang="ru-RU" sz="1600" dirty="0"/>
              <a:t>- </a:t>
            </a:r>
            <a:r>
              <a:rPr lang="ru-RU" altLang="ru-RU" sz="1600" dirty="0" err="1"/>
              <a:t>об'єкти</a:t>
            </a:r>
            <a:r>
              <a:rPr lang="ru-RU" altLang="ru-RU" sz="1600" dirty="0"/>
              <a:t> для </a:t>
            </a:r>
            <a:r>
              <a:rPr lang="ru-RU" altLang="ru-RU" sz="1600" dirty="0" err="1"/>
              <a:t>виконання</a:t>
            </a:r>
            <a:r>
              <a:rPr lang="ru-RU" altLang="ru-RU" sz="1600" dirty="0"/>
              <a:t> </a:t>
            </a:r>
            <a:r>
              <a:rPr lang="en-US" altLang="ru-RU" sz="1600" dirty="0"/>
              <a:t>SQL-</a:t>
            </a:r>
            <a:r>
              <a:rPr lang="ru-RU" altLang="ru-RU" sz="1600" dirty="0" err="1"/>
              <a:t>пропозицій</a:t>
            </a:r>
            <a:r>
              <a:rPr lang="ru-RU" altLang="ru-RU" sz="1600" dirty="0"/>
              <a:t>;</a:t>
            </a:r>
          </a:p>
          <a:p>
            <a:pPr algn="l" rtl="0">
              <a:lnSpc>
                <a:spcPct val="120000"/>
              </a:lnSpc>
              <a:buFontTx/>
              <a:buChar char="•"/>
            </a:pPr>
            <a:r>
              <a:rPr lang="ru-RU" altLang="ru-RU" sz="1600" dirty="0"/>
              <a:t> </a:t>
            </a:r>
            <a:r>
              <a:rPr lang="en-US" altLang="ru-RU" sz="1600" dirty="0" err="1">
                <a:latin typeface="Lucida Console" pitchFamily="49" charset="0"/>
              </a:rPr>
              <a:t>java.sql.ResultSet</a:t>
            </a:r>
            <a:r>
              <a:rPr lang="ru-RU" altLang="ru-RU" sz="1600" dirty="0">
                <a:latin typeface="Lucida Console" pitchFamily="49" charset="0"/>
              </a:rPr>
              <a:t> </a:t>
            </a:r>
            <a:r>
              <a:rPr lang="ru-RU" altLang="ru-RU" sz="1600" dirty="0"/>
              <a:t>- </a:t>
            </a:r>
            <a:r>
              <a:rPr lang="ru-RU" altLang="ru-RU" sz="1600" dirty="0" err="1"/>
              <a:t>об'єкти</a:t>
            </a:r>
            <a:r>
              <a:rPr lang="en-US" altLang="ru-RU" sz="1600" dirty="0"/>
              <a:t> </a:t>
            </a:r>
            <a:r>
              <a:rPr lang="ru-RU" altLang="ru-RU" sz="1600" dirty="0"/>
              <a:t>для </a:t>
            </a:r>
            <a:r>
              <a:rPr lang="ru-RU" altLang="ru-RU" sz="1600" dirty="0" err="1"/>
              <a:t>обробки</a:t>
            </a:r>
            <a:r>
              <a:rPr lang="ru-RU" altLang="ru-RU" sz="1600" dirty="0"/>
              <a:t> </a:t>
            </a:r>
            <a:r>
              <a:rPr lang="ru-RU" altLang="ru-RU" sz="1600" dirty="0" err="1"/>
              <a:t>результатів</a:t>
            </a:r>
            <a:r>
              <a:rPr lang="ru-RU" altLang="ru-RU" sz="1600" dirty="0"/>
              <a:t> </a:t>
            </a:r>
            <a:r>
              <a:rPr lang="en-US" altLang="ru-RU" sz="1600" dirty="0">
                <a:latin typeface="Courier New" pitchFamily="49" charset="0"/>
              </a:rPr>
              <a:t>Select</a:t>
            </a:r>
            <a:r>
              <a:rPr lang="en-US" altLang="ru-RU" sz="1600" dirty="0"/>
              <a:t>-</a:t>
            </a:r>
            <a:r>
              <a:rPr lang="ru-RU" altLang="ru-RU" sz="1600" dirty="0" err="1"/>
              <a:t>запитів</a:t>
            </a:r>
            <a:r>
              <a:rPr lang="ru-RU" altLang="ru-RU" sz="1600" dirty="0"/>
              <a:t>;</a:t>
            </a:r>
          </a:p>
          <a:p>
            <a:pPr algn="l" rtl="0">
              <a:lnSpc>
                <a:spcPct val="120000"/>
              </a:lnSpc>
              <a:buFontTx/>
              <a:buChar char="•"/>
            </a:pPr>
            <a:r>
              <a:rPr lang="ru-RU" altLang="ru-RU" sz="1600" dirty="0"/>
              <a:t> </a:t>
            </a:r>
            <a:r>
              <a:rPr lang="en-US" altLang="ru-RU" sz="1600" dirty="0" err="1">
                <a:latin typeface="Lucida Console" pitchFamily="49" charset="0"/>
              </a:rPr>
              <a:t>java.sql.SQLException</a:t>
            </a:r>
            <a:r>
              <a:rPr lang="ru-RU" altLang="ru-RU" sz="1600" dirty="0">
                <a:latin typeface="Lucida Console" pitchFamily="49" charset="0"/>
              </a:rPr>
              <a:t> </a:t>
            </a:r>
            <a:r>
              <a:rPr lang="ru-RU" altLang="ru-RU" sz="1600" dirty="0"/>
              <a:t>- </a:t>
            </a:r>
            <a:r>
              <a:rPr lang="ru-RU" altLang="ru-RU" sz="1600" dirty="0" err="1"/>
              <a:t>переривання</a:t>
            </a:r>
            <a:r>
              <a:rPr lang="ru-RU" altLang="ru-RU" sz="1600" dirty="0"/>
              <a:t> при </a:t>
            </a:r>
            <a:r>
              <a:rPr lang="ru-RU" altLang="ru-RU" sz="1600" dirty="0" err="1"/>
              <a:t>роботі</a:t>
            </a:r>
            <a:r>
              <a:rPr lang="ru-RU" altLang="ru-RU" sz="1600" dirty="0"/>
              <a:t> з БД;</a:t>
            </a:r>
          </a:p>
          <a:p>
            <a:pPr algn="l" rtl="0">
              <a:lnSpc>
                <a:spcPct val="120000"/>
              </a:lnSpc>
              <a:buFontTx/>
              <a:buChar char="•"/>
            </a:pPr>
            <a:r>
              <a:rPr lang="ru-RU" altLang="ru-RU" sz="1600" dirty="0"/>
              <a:t> </a:t>
            </a:r>
            <a:r>
              <a:rPr lang="ru-RU" altLang="ru-RU" sz="1600" dirty="0" err="1">
                <a:latin typeface="Lucida Console" pitchFamily="49" charset="0"/>
              </a:rPr>
              <a:t>sun.jdbc.odbc</a:t>
            </a:r>
            <a:r>
              <a:rPr lang="ru-RU" altLang="ru-RU" sz="1600" dirty="0">
                <a:latin typeface="Lucida Console" pitchFamily="49" charset="0"/>
              </a:rPr>
              <a:t>.</a:t>
            </a:r>
            <a:r>
              <a:rPr lang="en-US" altLang="ru-RU" sz="1600" dirty="0" err="1">
                <a:latin typeface="Lucida Console" pitchFamily="49" charset="0"/>
              </a:rPr>
              <a:t>JdbcOdbcDriver</a:t>
            </a:r>
            <a:r>
              <a:rPr lang="ru-RU" altLang="ru-RU" sz="1600" dirty="0"/>
              <a:t> - драйвер </a:t>
            </a:r>
            <a:r>
              <a:rPr lang="ru-RU" altLang="ru-RU" sz="1600" dirty="0" smtClean="0"/>
              <a:t>мосту </a:t>
            </a:r>
            <a:r>
              <a:rPr lang="en-US" altLang="ru-RU" sz="1600" dirty="0"/>
              <a:t>JDBC - ODBC</a:t>
            </a:r>
            <a:r>
              <a:rPr lang="ru-RU" altLang="ru-RU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2277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560387"/>
          </a:xfrm>
          <a:noFill/>
          <a:ln/>
        </p:spPr>
        <p:txBody>
          <a:bodyPr/>
          <a:lstStyle/>
          <a:p>
            <a:pPr algn="l" rtl="0"/>
            <a:r>
              <a:rPr lang="en-US" altLang="ru-RU" sz="2800">
                <a:solidFill>
                  <a:schemeClr val="tx1"/>
                </a:solidFill>
                <a:latin typeface="Arial" charset="0"/>
              </a:rPr>
              <a:t>JDBC - </a:t>
            </a:r>
            <a:r>
              <a:rPr lang="ru-RU" altLang="ru-RU" sz="2800">
                <a:solidFill>
                  <a:schemeClr val="tx1"/>
                </a:solidFill>
                <a:latin typeface="Arial" charset="0"/>
              </a:rPr>
              <a:t>програмний пакет для роботи з БД</a:t>
            </a:r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457200" y="6172200"/>
            <a:ext cx="24844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4200">
                <a:solidFill>
                  <a:schemeClr val="tx2"/>
                </a:solidFill>
                <a:latin typeface="Garamond" pitchFamily="18" charset="0"/>
              </a:defRPr>
            </a:lvl1pPr>
            <a:lvl2pPr>
              <a:defRPr sz="4200">
                <a:solidFill>
                  <a:schemeClr val="tx2"/>
                </a:solidFill>
                <a:latin typeface="Garamond" pitchFamily="18" charset="0"/>
              </a:defRPr>
            </a:lvl2pPr>
            <a:lvl3pPr>
              <a:defRPr sz="4200">
                <a:solidFill>
                  <a:schemeClr val="tx2"/>
                </a:solidFill>
                <a:latin typeface="Garamond" pitchFamily="18" charset="0"/>
              </a:defRPr>
            </a:lvl3pPr>
            <a:lvl4pPr>
              <a:defRPr sz="4200">
                <a:solidFill>
                  <a:schemeClr val="tx2"/>
                </a:solidFill>
                <a:latin typeface="Garamond" pitchFamily="18" charset="0"/>
              </a:defRPr>
            </a:lvl4pPr>
            <a:lvl5pPr>
              <a:defRPr sz="4200">
                <a:solidFill>
                  <a:schemeClr val="tx2"/>
                </a:solidFill>
                <a:latin typeface="Garamond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9pPr>
          </a:lstStyle>
          <a:p>
            <a:pPr algn="l" rtl="0"/>
            <a:r>
              <a:rPr lang="ru-RU" altLang="ru-RU" sz="1400">
                <a:solidFill>
                  <a:schemeClr val="tx1"/>
                </a:solidFill>
                <a:latin typeface="Arial" charset="0"/>
              </a:rPr>
              <a:t>Бази даних: навчальний курс</a:t>
            </a:r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395288" y="908050"/>
            <a:ext cx="45196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rtl="0"/>
            <a:r>
              <a:rPr lang="ru-RU" altLang="ru-RU"/>
              <a:t>Схема роботи з БД з програм на </a:t>
            </a:r>
            <a:r>
              <a:rPr lang="en-US" altLang="ru-RU"/>
              <a:t>Java</a:t>
            </a:r>
            <a:endParaRPr lang="ru-RU" altLang="ru-RU"/>
          </a:p>
        </p:txBody>
      </p:sp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950913" y="1289050"/>
            <a:ext cx="7847012" cy="3662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rtl="0">
              <a:buFontTx/>
              <a:buAutoNum type="arabicPeriod"/>
            </a:pPr>
            <a:r>
              <a:rPr lang="ru-RU" altLang="ru-RU"/>
              <a:t>Завантажити клас (и), які реалізують необхідні драйвери</a:t>
            </a:r>
            <a:br>
              <a:rPr lang="ru-RU" altLang="ru-RU"/>
            </a:br>
            <a:r>
              <a:rPr lang="en-US" altLang="ru-RU">
                <a:latin typeface="Lucida Console" pitchFamily="49" charset="0"/>
              </a:rPr>
              <a:t>Class.forName ( "sun.jdbc.odbc.JdbcOdbcDriver");</a:t>
            </a:r>
          </a:p>
          <a:p>
            <a:pPr algn="l" rtl="0">
              <a:buFontTx/>
              <a:buAutoNum type="arabicPeriod"/>
            </a:pPr>
            <a:r>
              <a:rPr lang="ru-RU" altLang="ru-RU"/>
              <a:t>Встановити з'єднання з БД, використовуючи завантажений драйвер</a:t>
            </a:r>
            <a:br>
              <a:rPr lang="ru-RU" altLang="ru-RU"/>
            </a:br>
            <a:r>
              <a:rPr lang="ru-RU" altLang="ru-RU">
                <a:latin typeface="Lucida Console" pitchFamily="49" charset="0"/>
              </a:rPr>
              <a:t>DriverManager.getConnection ( "jdbc: odbc:</a:t>
            </a:r>
            <a:r>
              <a:rPr lang="en-US" altLang="ru-RU">
                <a:latin typeface="Lucida Console" pitchFamily="49" charset="0"/>
              </a:rPr>
              <a:t>dsn</a:t>
            </a:r>
            <a:r>
              <a:rPr lang="ru-RU" altLang="ru-RU">
                <a:latin typeface="Lucida Console" pitchFamily="49" charset="0"/>
              </a:rPr>
              <a:t>");</a:t>
            </a:r>
            <a:endParaRPr lang="en-US" altLang="ru-RU">
              <a:latin typeface="Lucida Console" pitchFamily="49" charset="0"/>
            </a:endParaRPr>
          </a:p>
          <a:p>
            <a:pPr algn="l" rtl="0">
              <a:buFontTx/>
              <a:buAutoNum type="arabicPeriod"/>
            </a:pPr>
            <a:r>
              <a:rPr lang="ru-RU" altLang="ru-RU"/>
              <a:t>Створити об'єкт (и) для виконання </a:t>
            </a:r>
            <a:r>
              <a:rPr lang="en-US" altLang="ru-RU"/>
              <a:t>SQL</a:t>
            </a:r>
            <a:r>
              <a:rPr lang="ru-RU" altLang="ru-RU"/>
              <a:t>-команда</a:t>
            </a:r>
            <a:br>
              <a:rPr lang="ru-RU" altLang="ru-RU"/>
            </a:br>
            <a:r>
              <a:rPr lang="en-US" altLang="ru-RU">
                <a:latin typeface="Lucida Console" pitchFamily="49" charset="0"/>
              </a:rPr>
              <a:t>connection.createStatement ();</a:t>
            </a:r>
          </a:p>
          <a:p>
            <a:pPr algn="l" rtl="0">
              <a:buFontTx/>
              <a:buAutoNum type="arabicPeriod"/>
            </a:pPr>
            <a:r>
              <a:rPr lang="ru-RU" altLang="ru-RU"/>
              <a:t>виконувати необхідні </a:t>
            </a:r>
            <a:r>
              <a:rPr lang="en-US" altLang="ru-RU"/>
              <a:t>SQL-</a:t>
            </a:r>
            <a:r>
              <a:rPr lang="ru-RU" altLang="ru-RU"/>
              <a:t>команди</a:t>
            </a:r>
            <a:br>
              <a:rPr lang="ru-RU" altLang="ru-RU"/>
            </a:br>
            <a:r>
              <a:rPr lang="en-US" altLang="ru-RU">
                <a:latin typeface="Lucida Console" pitchFamily="49" charset="0"/>
              </a:rPr>
              <a:t>stmt.executeUpdate ( "Delete From MyTable Where Id = 1");</a:t>
            </a:r>
            <a:br>
              <a:rPr lang="en-US" altLang="ru-RU">
                <a:latin typeface="Lucida Console" pitchFamily="49" charset="0"/>
              </a:rPr>
            </a:br>
            <a:r>
              <a:rPr lang="en-US" altLang="ru-RU">
                <a:latin typeface="Lucida Console" pitchFamily="49" charset="0"/>
              </a:rPr>
              <a:t>stmt.executeQuery ( "Select * From MyTable");</a:t>
            </a:r>
          </a:p>
          <a:p>
            <a:pPr algn="l" rtl="0">
              <a:buFontTx/>
              <a:buAutoNum type="arabicPeriod"/>
            </a:pPr>
            <a:r>
              <a:rPr lang="ru-RU" altLang="ru-RU"/>
              <a:t>Обробляти отримані таблиці</a:t>
            </a:r>
            <a:br>
              <a:rPr lang="ru-RU" altLang="ru-RU"/>
            </a:br>
            <a:r>
              <a:rPr lang="en-US" altLang="ru-RU">
                <a:latin typeface="Lucida Console" pitchFamily="49" charset="0"/>
              </a:rPr>
              <a:t>result.getString ( "fieldName");</a:t>
            </a:r>
          </a:p>
          <a:p>
            <a:pPr algn="l" rtl="0">
              <a:buFontTx/>
              <a:buAutoNum type="arabicPeriod"/>
            </a:pPr>
            <a:r>
              <a:rPr lang="ru-RU" altLang="ru-RU"/>
              <a:t>Закрити відкриті з'єднання</a:t>
            </a:r>
            <a:br>
              <a:rPr lang="ru-RU" altLang="ru-RU"/>
            </a:br>
            <a:r>
              <a:rPr lang="en-US" altLang="ru-RU">
                <a:latin typeface="Lucida Console" pitchFamily="49" charset="0"/>
              </a:rPr>
              <a:t>connection.close ();</a:t>
            </a:r>
            <a:endParaRPr lang="ru-RU" altLang="ru-RU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48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560387"/>
          </a:xfrm>
        </p:spPr>
        <p:txBody>
          <a:bodyPr/>
          <a:lstStyle/>
          <a:p>
            <a:pPr algn="l" rtl="0"/>
            <a:r>
              <a:rPr lang="en-US" altLang="ru-RU" sz="2800">
                <a:solidFill>
                  <a:schemeClr val="tx1"/>
                </a:solidFill>
                <a:latin typeface="Arial" charset="0"/>
              </a:rPr>
              <a:t>JDBC - </a:t>
            </a:r>
            <a:r>
              <a:rPr lang="ru-RU" altLang="ru-RU" sz="2800">
                <a:solidFill>
                  <a:schemeClr val="tx1"/>
                </a:solidFill>
                <a:latin typeface="Arial" charset="0"/>
              </a:rPr>
              <a:t>програмний пакет для роботи з БД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457200" y="6172200"/>
            <a:ext cx="24844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4200">
                <a:solidFill>
                  <a:schemeClr val="tx2"/>
                </a:solidFill>
                <a:latin typeface="Garamond" pitchFamily="18" charset="0"/>
              </a:defRPr>
            </a:lvl1pPr>
            <a:lvl2pPr>
              <a:defRPr sz="4200">
                <a:solidFill>
                  <a:schemeClr val="tx2"/>
                </a:solidFill>
                <a:latin typeface="Garamond" pitchFamily="18" charset="0"/>
              </a:defRPr>
            </a:lvl2pPr>
            <a:lvl3pPr>
              <a:defRPr sz="4200">
                <a:solidFill>
                  <a:schemeClr val="tx2"/>
                </a:solidFill>
                <a:latin typeface="Garamond" pitchFamily="18" charset="0"/>
              </a:defRPr>
            </a:lvl3pPr>
            <a:lvl4pPr>
              <a:defRPr sz="4200">
                <a:solidFill>
                  <a:schemeClr val="tx2"/>
                </a:solidFill>
                <a:latin typeface="Garamond" pitchFamily="18" charset="0"/>
              </a:defRPr>
            </a:lvl4pPr>
            <a:lvl5pPr>
              <a:defRPr sz="4200">
                <a:solidFill>
                  <a:schemeClr val="tx2"/>
                </a:solidFill>
                <a:latin typeface="Garamond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9pPr>
          </a:lstStyle>
          <a:p>
            <a:pPr algn="l" rtl="0"/>
            <a:r>
              <a:rPr lang="ru-RU" altLang="ru-RU" sz="1400">
                <a:solidFill>
                  <a:schemeClr val="tx1"/>
                </a:solidFill>
                <a:latin typeface="Arial" charset="0"/>
              </a:rPr>
              <a:t>Бази даних: навчальний курс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395288" y="908050"/>
            <a:ext cx="2273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rtl="0"/>
            <a:r>
              <a:rPr lang="ru-RU" altLang="ru-RU"/>
              <a:t>приклад програми</a:t>
            </a:r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592138" y="1244600"/>
            <a:ext cx="8374062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rtl="0"/>
            <a:r>
              <a:rPr lang="en-US" altLang="ru-RU" sz="1600" b="1">
                <a:latin typeface="Lucida Console" pitchFamily="49" charset="0"/>
              </a:rPr>
              <a:t>import</a:t>
            </a:r>
            <a:r>
              <a:rPr lang="en-US" altLang="ru-RU" sz="1600">
                <a:latin typeface="Lucida Console" pitchFamily="49" charset="0"/>
              </a:rPr>
              <a:t> java.sql. *;</a:t>
            </a:r>
          </a:p>
          <a:p>
            <a:pPr algn="l" rtl="0"/>
            <a:endParaRPr lang="en-US" altLang="ru-RU" sz="1600">
              <a:latin typeface="Lucida Console" pitchFamily="49" charset="0"/>
            </a:endParaRPr>
          </a:p>
          <a:p>
            <a:pPr algn="l" rtl="0"/>
            <a:r>
              <a:rPr lang="en-US" altLang="ru-RU" sz="1600" b="1">
                <a:latin typeface="Lucida Console" pitchFamily="49" charset="0"/>
              </a:rPr>
              <a:t>public static void</a:t>
            </a:r>
            <a:r>
              <a:rPr lang="en-US" altLang="ru-RU" sz="1600">
                <a:latin typeface="Lucida Console" pitchFamily="49" charset="0"/>
              </a:rPr>
              <a:t> main (String [] args) {</a:t>
            </a:r>
            <a:endParaRPr lang="ru-RU" altLang="ru-RU" sz="1600">
              <a:latin typeface="Lucida Console" pitchFamily="49" charset="0"/>
            </a:endParaRPr>
          </a:p>
          <a:p>
            <a:pPr algn="l" rtl="0"/>
            <a:r>
              <a:rPr lang="ru-RU" altLang="ru-RU" sz="1600">
                <a:latin typeface="Lucida Console" pitchFamily="49" charset="0"/>
              </a:rPr>
              <a:t> </a:t>
            </a:r>
            <a:r>
              <a:rPr lang="en-US" altLang="ru-RU" sz="1600" b="1">
                <a:latin typeface="Lucida Console" pitchFamily="49" charset="0"/>
              </a:rPr>
              <a:t>try</a:t>
            </a:r>
            <a:r>
              <a:rPr lang="en-US" altLang="ru-RU" sz="1600">
                <a:latin typeface="Lucida Console" pitchFamily="49" charset="0"/>
              </a:rPr>
              <a:t> {</a:t>
            </a:r>
          </a:p>
          <a:p>
            <a:pPr algn="l" rtl="0"/>
            <a:r>
              <a:rPr lang="en-US" altLang="ru-RU" sz="1600">
                <a:latin typeface="Lucida Console" pitchFamily="49" charset="0"/>
              </a:rPr>
              <a:t> Class.forName ( "sun.jdbc.odbc.JdbcOdbcDriver");</a:t>
            </a:r>
          </a:p>
          <a:p>
            <a:pPr algn="l" rtl="0"/>
            <a:r>
              <a:rPr lang="en-US" altLang="ru-RU" sz="1600">
                <a:latin typeface="Lucida Console" pitchFamily="49" charset="0"/>
              </a:rPr>
              <a:t> Connection conn = DriverManager.getConnection ( "jdbc: odbc: dsn");</a:t>
            </a:r>
          </a:p>
          <a:p>
            <a:pPr algn="l" rtl="0"/>
            <a:r>
              <a:rPr lang="en-US" altLang="ru-RU" sz="1600">
                <a:latin typeface="Lucida Console" pitchFamily="49" charset="0"/>
              </a:rPr>
              <a:t> Statement stmt = conn.createStatement ();</a:t>
            </a:r>
          </a:p>
          <a:p>
            <a:pPr algn="l" rtl="0"/>
            <a:r>
              <a:rPr lang="en-US" altLang="ru-RU" sz="1600">
                <a:latin typeface="Lucida Console" pitchFamily="49" charset="0"/>
              </a:rPr>
              <a:t> ResultSet rs = stmt.executeQuery ( "Select * From positions");</a:t>
            </a:r>
          </a:p>
          <a:p>
            <a:pPr algn="l" rtl="0"/>
            <a:r>
              <a:rPr lang="en-US" altLang="ru-RU" sz="1600">
                <a:latin typeface="Lucida Console" pitchFamily="49" charset="0"/>
              </a:rPr>
              <a:t> </a:t>
            </a:r>
            <a:r>
              <a:rPr lang="en-US" altLang="ru-RU" sz="1600" b="1">
                <a:latin typeface="Lucida Console" pitchFamily="49" charset="0"/>
              </a:rPr>
              <a:t>while</a:t>
            </a:r>
            <a:r>
              <a:rPr lang="en-US" altLang="ru-RU" sz="1600">
                <a:latin typeface="Lucida Console" pitchFamily="49" charset="0"/>
              </a:rPr>
              <a:t> (Rs.next ()) {</a:t>
            </a:r>
          </a:p>
          <a:p>
            <a:pPr algn="l" rtl="0"/>
            <a:r>
              <a:rPr lang="en-US" altLang="ru-RU" sz="1600">
                <a:latin typeface="Lucida Console" pitchFamily="49" charset="0"/>
              </a:rPr>
              <a:t> String s = rs.getString ( "name");</a:t>
            </a:r>
          </a:p>
          <a:p>
            <a:pPr algn="l" rtl="0"/>
            <a:r>
              <a:rPr lang="en-US" altLang="ru-RU" sz="1600">
                <a:latin typeface="Lucida Console" pitchFamily="49" charset="0"/>
              </a:rPr>
              <a:t> System.out.println ( "Position name =" + s);</a:t>
            </a:r>
          </a:p>
          <a:p>
            <a:pPr algn="l" rtl="0"/>
            <a:r>
              <a:rPr lang="en-US" altLang="ru-RU" sz="1600">
                <a:latin typeface="Lucida Console" pitchFamily="49" charset="0"/>
              </a:rPr>
              <a:t> }</a:t>
            </a:r>
          </a:p>
          <a:p>
            <a:pPr algn="l" rtl="0"/>
            <a:r>
              <a:rPr lang="en-US" altLang="ru-RU" sz="1600">
                <a:latin typeface="Lucida Console" pitchFamily="49" charset="0"/>
              </a:rPr>
              <a:t> } </a:t>
            </a:r>
            <a:r>
              <a:rPr lang="en-US" altLang="ru-RU" sz="1600" b="1">
                <a:latin typeface="Lucida Console" pitchFamily="49" charset="0"/>
              </a:rPr>
              <a:t>catch</a:t>
            </a:r>
            <a:r>
              <a:rPr lang="en-US" altLang="ru-RU" sz="1600">
                <a:latin typeface="Lucida Console" pitchFamily="49" charset="0"/>
              </a:rPr>
              <a:t> (SQLException ex) {</a:t>
            </a:r>
          </a:p>
          <a:p>
            <a:pPr algn="l" rtl="0"/>
            <a:r>
              <a:rPr lang="en-US" altLang="ru-RU" sz="1600">
                <a:latin typeface="Lucida Console" pitchFamily="49" charset="0"/>
              </a:rPr>
              <a:t> ex.printStackTrace ();</a:t>
            </a:r>
          </a:p>
          <a:p>
            <a:pPr algn="l" rtl="0"/>
            <a:r>
              <a:rPr lang="en-US" altLang="ru-RU" sz="1600">
                <a:latin typeface="Lucida Console" pitchFamily="49" charset="0"/>
              </a:rPr>
              <a:t> }</a:t>
            </a:r>
          </a:p>
          <a:p>
            <a:pPr algn="l" rtl="0"/>
            <a:r>
              <a:rPr lang="en-US" altLang="ru-RU" sz="1600">
                <a:latin typeface="Lucida Console" pitchFamily="49" charset="0"/>
              </a:rPr>
              <a:t> </a:t>
            </a:r>
            <a:r>
              <a:rPr lang="en-US" altLang="ru-RU" sz="1600" b="1">
                <a:latin typeface="Lucida Console" pitchFamily="49" charset="0"/>
              </a:rPr>
              <a:t>try</a:t>
            </a:r>
            <a:r>
              <a:rPr lang="en-US" altLang="ru-RU" sz="1600">
                <a:latin typeface="Lucida Console" pitchFamily="49" charset="0"/>
              </a:rPr>
              <a:t>{Conn.close (); }</a:t>
            </a:r>
            <a:r>
              <a:rPr lang="en-US" altLang="ru-RU" sz="1600" b="1">
                <a:latin typeface="Lucida Console" pitchFamily="49" charset="0"/>
              </a:rPr>
              <a:t>catch</a:t>
            </a:r>
            <a:r>
              <a:rPr lang="en-US" altLang="ru-RU" sz="1600">
                <a:latin typeface="Lucida Console" pitchFamily="49" charset="0"/>
              </a:rPr>
              <a:t> (SQLException e) {}</a:t>
            </a:r>
          </a:p>
          <a:p>
            <a:pPr algn="l" rtl="0"/>
            <a:r>
              <a:rPr lang="en-US" altLang="ru-RU" sz="1600">
                <a:latin typeface="Lucida Console" pitchFamily="49" charset="0"/>
              </a:rPr>
              <a:t>}</a:t>
            </a:r>
            <a:endParaRPr lang="ru-RU" altLang="ru-RU" sz="160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00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560387"/>
          </a:xfrm>
          <a:noFill/>
          <a:ln/>
        </p:spPr>
        <p:txBody>
          <a:bodyPr/>
          <a:lstStyle/>
          <a:p>
            <a:pPr algn="l" rtl="0"/>
            <a:r>
              <a:rPr lang="en-US" altLang="ru-RU" sz="2800">
                <a:solidFill>
                  <a:schemeClr val="tx1"/>
                </a:solidFill>
                <a:latin typeface="Arial" charset="0"/>
              </a:rPr>
              <a:t>JDBC - </a:t>
            </a:r>
            <a:r>
              <a:rPr lang="ru-RU" altLang="ru-RU" sz="2800">
                <a:solidFill>
                  <a:schemeClr val="tx1"/>
                </a:solidFill>
                <a:latin typeface="Arial" charset="0"/>
              </a:rPr>
              <a:t>програмний пакет для роботи з БД</a:t>
            </a: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457200" y="6172200"/>
            <a:ext cx="24844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4200">
                <a:solidFill>
                  <a:schemeClr val="tx2"/>
                </a:solidFill>
                <a:latin typeface="Garamond" pitchFamily="18" charset="0"/>
              </a:defRPr>
            </a:lvl1pPr>
            <a:lvl2pPr>
              <a:defRPr sz="4200">
                <a:solidFill>
                  <a:schemeClr val="tx2"/>
                </a:solidFill>
                <a:latin typeface="Garamond" pitchFamily="18" charset="0"/>
              </a:defRPr>
            </a:lvl2pPr>
            <a:lvl3pPr>
              <a:defRPr sz="4200">
                <a:solidFill>
                  <a:schemeClr val="tx2"/>
                </a:solidFill>
                <a:latin typeface="Garamond" pitchFamily="18" charset="0"/>
              </a:defRPr>
            </a:lvl3pPr>
            <a:lvl4pPr>
              <a:defRPr sz="4200">
                <a:solidFill>
                  <a:schemeClr val="tx2"/>
                </a:solidFill>
                <a:latin typeface="Garamond" pitchFamily="18" charset="0"/>
              </a:defRPr>
            </a:lvl4pPr>
            <a:lvl5pPr>
              <a:defRPr sz="4200">
                <a:solidFill>
                  <a:schemeClr val="tx2"/>
                </a:solidFill>
                <a:latin typeface="Garamond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9pPr>
          </a:lstStyle>
          <a:p>
            <a:pPr algn="l" rtl="0"/>
            <a:r>
              <a:rPr lang="ru-RU" altLang="ru-RU" sz="1400">
                <a:solidFill>
                  <a:schemeClr val="tx1"/>
                </a:solidFill>
                <a:latin typeface="Arial" charset="0"/>
              </a:rPr>
              <a:t>Бази даних: навчальний курс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395288" y="908050"/>
            <a:ext cx="5791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rtl="0"/>
            <a:r>
              <a:rPr lang="ru-RU" altLang="ru-RU"/>
              <a:t>Завантаження драйвера і встановлення з'єднання з БД</a:t>
            </a: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179512" y="1463005"/>
            <a:ext cx="8261350" cy="448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rtl="0">
              <a:buFontTx/>
              <a:buAutoNum type="arabicPeriod"/>
            </a:pPr>
            <a:r>
              <a:rPr lang="ru-RU" altLang="ru-RU" dirty="0"/>
              <a:t>При </a:t>
            </a:r>
            <a:r>
              <a:rPr lang="ru-RU" altLang="ru-RU" dirty="0" err="1"/>
              <a:t>завантаженні</a:t>
            </a:r>
            <a:r>
              <a:rPr lang="ru-RU" altLang="ru-RU" dirty="0"/>
              <a:t> </a:t>
            </a:r>
            <a:r>
              <a:rPr lang="ru-RU" altLang="ru-RU" dirty="0" err="1"/>
              <a:t>класу</a:t>
            </a:r>
            <a:r>
              <a:rPr lang="ru-RU" altLang="ru-RU" dirty="0"/>
              <a:t> драйвера </a:t>
            </a:r>
            <a:r>
              <a:rPr lang="ru-RU" altLang="ru-RU" dirty="0" err="1"/>
              <a:t>він</a:t>
            </a:r>
            <a:r>
              <a:rPr lang="ru-RU" altLang="ru-RU" dirty="0"/>
              <a:t> </a:t>
            </a:r>
            <a:r>
              <a:rPr lang="ru-RU" altLang="ru-RU" dirty="0" err="1"/>
              <a:t>реєструється</a:t>
            </a:r>
            <a:r>
              <a:rPr lang="ru-RU" altLang="ru-RU" dirty="0"/>
              <a:t> в </a:t>
            </a:r>
            <a:r>
              <a:rPr lang="en-US" altLang="ru-RU" dirty="0" err="1">
                <a:latin typeface="Courier New" pitchFamily="49" charset="0"/>
              </a:rPr>
              <a:t>DriverManager</a:t>
            </a:r>
            <a:r>
              <a:rPr lang="en-US" altLang="ru-RU" dirty="0"/>
              <a:t>.</a:t>
            </a:r>
            <a:r>
              <a:rPr lang="ru-RU" altLang="ru-RU" dirty="0"/>
              <a:t/>
            </a:r>
            <a:br>
              <a:rPr lang="ru-RU" altLang="ru-RU" dirty="0"/>
            </a:br>
            <a:r>
              <a:rPr lang="en-US" altLang="ru-RU" dirty="0" err="1">
                <a:latin typeface="Lucida Console" pitchFamily="49" charset="0"/>
              </a:rPr>
              <a:t>Class.forName</a:t>
            </a:r>
            <a:r>
              <a:rPr lang="en-US" altLang="ru-RU" dirty="0">
                <a:latin typeface="Lucida Console" pitchFamily="49" charset="0"/>
              </a:rPr>
              <a:t> ( "</a:t>
            </a:r>
            <a:r>
              <a:rPr lang="en-US" altLang="ru-RU" dirty="0" err="1">
                <a:latin typeface="Lucida Console" pitchFamily="49" charset="0"/>
              </a:rPr>
              <a:t>sun.jdbc.odbc.JdbcOdbcDriver</a:t>
            </a:r>
            <a:r>
              <a:rPr lang="en-US" altLang="ru-RU" dirty="0">
                <a:latin typeface="Lucida Console" pitchFamily="49" charset="0"/>
              </a:rPr>
              <a:t>");</a:t>
            </a:r>
            <a:br>
              <a:rPr lang="en-US" altLang="ru-RU" dirty="0">
                <a:latin typeface="Lucida Console" pitchFamily="49" charset="0"/>
              </a:rPr>
            </a:br>
            <a:r>
              <a:rPr lang="ru-RU" altLang="ru-RU" dirty="0" err="1">
                <a:latin typeface="Lucida Console" pitchFamily="49" charset="0"/>
              </a:rPr>
              <a:t>com.mysql.jdbc.Driver</a:t>
            </a:r>
            <a:r>
              <a:rPr lang="en-US" altLang="ru-RU" dirty="0">
                <a:latin typeface="Lucida Console" pitchFamily="49" charset="0"/>
              </a:rPr>
              <a:t>.class;</a:t>
            </a:r>
            <a:br>
              <a:rPr lang="en-US" altLang="ru-RU" dirty="0">
                <a:latin typeface="Lucida Console" pitchFamily="49" charset="0"/>
              </a:rPr>
            </a:br>
            <a:r>
              <a:rPr lang="en-US" altLang="ru-RU" b="1" dirty="0">
                <a:latin typeface="Lucida Console" pitchFamily="49" charset="0"/>
              </a:rPr>
              <a:t>import</a:t>
            </a:r>
            <a:r>
              <a:rPr lang="en-US" altLang="ru-RU" dirty="0">
                <a:latin typeface="Lucida Console" pitchFamily="49" charset="0"/>
              </a:rPr>
              <a:t> </a:t>
            </a:r>
            <a:r>
              <a:rPr lang="ru-RU" altLang="ru-RU" dirty="0" err="1">
                <a:latin typeface="Lucida Console" pitchFamily="49" charset="0"/>
              </a:rPr>
              <a:t>com.microsoft.jdbc.sqlserver</a:t>
            </a:r>
            <a:r>
              <a:rPr lang="ru-RU" altLang="ru-RU" dirty="0">
                <a:latin typeface="Lucida Console" pitchFamily="49" charset="0"/>
              </a:rPr>
              <a:t>.</a:t>
            </a:r>
            <a:r>
              <a:rPr lang="en-US" altLang="ru-RU" dirty="0">
                <a:latin typeface="Lucida Console" pitchFamily="49" charset="0"/>
              </a:rPr>
              <a:t>*;</a:t>
            </a:r>
            <a:br>
              <a:rPr lang="en-US" altLang="ru-RU" dirty="0">
                <a:latin typeface="Lucida Console" pitchFamily="49" charset="0"/>
              </a:rPr>
            </a:br>
            <a:r>
              <a:rPr lang="ru-RU" altLang="ru-RU" dirty="0" err="1">
                <a:latin typeface="Lucida Console" pitchFamily="49" charset="0"/>
              </a:rPr>
              <a:t>Driver</a:t>
            </a:r>
            <a:r>
              <a:rPr lang="ru-RU" altLang="ru-RU" dirty="0">
                <a:latin typeface="Lucida Console" pitchFamily="49" charset="0"/>
              </a:rPr>
              <a:t> d</a:t>
            </a:r>
            <a:r>
              <a:rPr lang="en-US" altLang="ru-RU" dirty="0">
                <a:latin typeface="Lucida Console" pitchFamily="49" charset="0"/>
              </a:rPr>
              <a:t>river</a:t>
            </a:r>
            <a:r>
              <a:rPr lang="ru-RU" altLang="ru-RU" dirty="0">
                <a:latin typeface="Lucida Console" pitchFamily="49" charset="0"/>
              </a:rPr>
              <a:t> = </a:t>
            </a:r>
            <a:r>
              <a:rPr lang="en-US" altLang="ru-RU" dirty="0">
                <a:latin typeface="Lucida Console" pitchFamily="49" charset="0"/>
              </a:rPr>
              <a:t>new </a:t>
            </a:r>
            <a:r>
              <a:rPr lang="ru-RU" altLang="ru-RU" dirty="0" err="1">
                <a:latin typeface="Lucida Console" pitchFamily="49" charset="0"/>
              </a:rPr>
              <a:t>SQLServerDriver</a:t>
            </a:r>
            <a:r>
              <a:rPr lang="en-US" altLang="ru-RU" dirty="0">
                <a:latin typeface="Lucida Console" pitchFamily="49" charset="0"/>
              </a:rPr>
              <a:t>(</a:t>
            </a:r>
            <a:r>
              <a:rPr lang="ru-RU" altLang="ru-RU" dirty="0">
                <a:latin typeface="Lucida Console" pitchFamily="49" charset="0"/>
              </a:rPr>
              <a:t>);</a:t>
            </a:r>
            <a:r>
              <a:rPr lang="ru-RU" altLang="ru-RU" dirty="0"/>
              <a:t> </a:t>
            </a:r>
            <a:r>
              <a:rPr lang="en-US" altLang="ru-RU" dirty="0">
                <a:latin typeface="Courier New" pitchFamily="49" charset="0"/>
              </a:rPr>
              <a:t/>
            </a:r>
            <a:br>
              <a:rPr lang="en-US" altLang="ru-RU" dirty="0">
                <a:latin typeface="Courier New" pitchFamily="49" charset="0"/>
              </a:rPr>
            </a:br>
            <a:endParaRPr lang="en-US" altLang="ru-RU" dirty="0">
              <a:latin typeface="Courier New" pitchFamily="49" charset="0"/>
            </a:endParaRPr>
          </a:p>
          <a:p>
            <a:pPr algn="l" rtl="0">
              <a:buFontTx/>
              <a:buAutoNum type="arabicPeriod"/>
            </a:pPr>
            <a:r>
              <a:rPr lang="ru-RU" altLang="ru-RU" dirty="0" err="1"/>
              <a:t>Встановити</a:t>
            </a:r>
            <a:r>
              <a:rPr lang="ru-RU" altLang="ru-RU" dirty="0"/>
              <a:t> </a:t>
            </a:r>
            <a:r>
              <a:rPr lang="ru-RU" altLang="ru-RU" dirty="0" err="1"/>
              <a:t>з'єднання</a:t>
            </a:r>
            <a:r>
              <a:rPr lang="ru-RU" altLang="ru-RU" dirty="0"/>
              <a:t> з БД </a:t>
            </a:r>
            <a:r>
              <a:rPr lang="ru-RU" altLang="ru-RU" dirty="0" err="1"/>
              <a:t>можна</a:t>
            </a:r>
            <a:r>
              <a:rPr lang="ru-RU" altLang="ru-RU" dirty="0"/>
              <a:t>, </a:t>
            </a:r>
            <a:r>
              <a:rPr lang="ru-RU" altLang="ru-RU" dirty="0" err="1"/>
              <a:t>використовуючи</a:t>
            </a:r>
            <a:r>
              <a:rPr lang="ru-RU" altLang="ru-RU" dirty="0"/>
              <a:t> менеджер</a:t>
            </a:r>
            <a:br>
              <a:rPr lang="ru-RU" altLang="ru-RU" dirty="0"/>
            </a:br>
            <a:r>
              <a:rPr lang="en-US" altLang="ru-RU" dirty="0">
                <a:latin typeface="Lucida Console" pitchFamily="49" charset="0"/>
              </a:rPr>
              <a:t>Connection conn =</a:t>
            </a:r>
            <a:br>
              <a:rPr lang="en-US" altLang="ru-RU" dirty="0">
                <a:latin typeface="Lucida Console" pitchFamily="49" charset="0"/>
              </a:rPr>
            </a:br>
            <a:r>
              <a:rPr lang="en-US" altLang="ru-RU" dirty="0">
                <a:latin typeface="Lucida Console" pitchFamily="49" charset="0"/>
              </a:rPr>
              <a:t> </a:t>
            </a:r>
            <a:r>
              <a:rPr lang="ru-RU" altLang="ru-RU" dirty="0" err="1">
                <a:latin typeface="Lucida Console" pitchFamily="49" charset="0"/>
              </a:rPr>
              <a:t>DriverManager.getConnection</a:t>
            </a:r>
            <a:r>
              <a:rPr lang="ru-RU" altLang="ru-RU" dirty="0">
                <a:latin typeface="Lucida Console" pitchFamily="49" charset="0"/>
              </a:rPr>
              <a:t> ( "</a:t>
            </a:r>
            <a:r>
              <a:rPr lang="ru-RU" altLang="ru-RU" dirty="0" err="1">
                <a:latin typeface="Lucida Console" pitchFamily="49" charset="0"/>
              </a:rPr>
              <a:t>jdbc</a:t>
            </a:r>
            <a:r>
              <a:rPr lang="ru-RU" altLang="ru-RU" dirty="0">
                <a:latin typeface="Lucida Console" pitchFamily="49" charset="0"/>
              </a:rPr>
              <a:t>: </a:t>
            </a:r>
            <a:r>
              <a:rPr lang="ru-RU" altLang="ru-RU" dirty="0" err="1">
                <a:latin typeface="Lucida Console" pitchFamily="49" charset="0"/>
              </a:rPr>
              <a:t>odbc</a:t>
            </a:r>
            <a:r>
              <a:rPr lang="ru-RU" altLang="ru-RU" dirty="0">
                <a:latin typeface="Lucida Console" pitchFamily="49" charset="0"/>
              </a:rPr>
              <a:t>:</a:t>
            </a:r>
            <a:r>
              <a:rPr lang="en-US" altLang="ru-RU" dirty="0" err="1">
                <a:latin typeface="Lucida Console" pitchFamily="49" charset="0"/>
              </a:rPr>
              <a:t>dsn</a:t>
            </a:r>
            <a:r>
              <a:rPr lang="ru-RU" altLang="ru-RU" dirty="0">
                <a:latin typeface="Lucida Console" pitchFamily="49" charset="0"/>
              </a:rPr>
              <a:t>");</a:t>
            </a:r>
            <a:r>
              <a:rPr lang="en-US" altLang="ru-RU" dirty="0">
                <a:latin typeface="Lucida Console" pitchFamily="49" charset="0"/>
              </a:rPr>
              <a:t/>
            </a:r>
            <a:br>
              <a:rPr lang="en-US" altLang="ru-RU" dirty="0">
                <a:latin typeface="Lucida Console" pitchFamily="49" charset="0"/>
              </a:rPr>
            </a:br>
            <a:r>
              <a:rPr lang="en-US" altLang="ru-RU" dirty="0">
                <a:latin typeface="Lucida Console" pitchFamily="49" charset="0"/>
              </a:rPr>
              <a:t>Connection conn = </a:t>
            </a:r>
            <a:r>
              <a:rPr lang="en-US" altLang="ru-RU" dirty="0" err="1">
                <a:latin typeface="Lucida Console" pitchFamily="49" charset="0"/>
              </a:rPr>
              <a:t>DriverManager.getConnection</a:t>
            </a:r>
            <a:r>
              <a:rPr lang="en-US" altLang="ru-RU" dirty="0">
                <a:latin typeface="Lucida Console" pitchFamily="49" charset="0"/>
              </a:rPr>
              <a:t> (</a:t>
            </a:r>
            <a:br>
              <a:rPr lang="en-US" altLang="ru-RU" dirty="0">
                <a:latin typeface="Lucida Console" pitchFamily="49" charset="0"/>
              </a:rPr>
            </a:br>
            <a:r>
              <a:rPr lang="en-US" altLang="ru-RU" dirty="0">
                <a:latin typeface="Lucida Console" pitchFamily="49" charset="0"/>
              </a:rPr>
              <a:t> "</a:t>
            </a:r>
            <a:r>
              <a:rPr lang="ru-RU" altLang="ru-RU" dirty="0" err="1">
                <a:latin typeface="Lucida Console" pitchFamily="49" charset="0"/>
              </a:rPr>
              <a:t>jdbc</a:t>
            </a:r>
            <a:r>
              <a:rPr lang="ru-RU" altLang="ru-RU" dirty="0">
                <a:latin typeface="Lucida Console" pitchFamily="49" charset="0"/>
              </a:rPr>
              <a:t>: </a:t>
            </a:r>
            <a:r>
              <a:rPr lang="ru-RU" altLang="ru-RU" dirty="0" err="1">
                <a:latin typeface="Lucida Console" pitchFamily="49" charset="0"/>
              </a:rPr>
              <a:t>mysql</a:t>
            </a:r>
            <a:r>
              <a:rPr lang="ru-RU" altLang="ru-RU" dirty="0">
                <a:latin typeface="Lucida Console" pitchFamily="49" charset="0"/>
              </a:rPr>
              <a:t>: // </a:t>
            </a:r>
            <a:r>
              <a:rPr lang="ru-RU" altLang="ru-RU" dirty="0" err="1">
                <a:latin typeface="Lucida Console" pitchFamily="49" charset="0"/>
              </a:rPr>
              <a:t>localhost</a:t>
            </a:r>
            <a:r>
              <a:rPr lang="ru-RU" altLang="ru-RU" dirty="0">
                <a:latin typeface="Lucida Console" pitchFamily="49" charset="0"/>
              </a:rPr>
              <a:t>: 3306 / </a:t>
            </a:r>
            <a:r>
              <a:rPr lang="ru-RU" altLang="ru-RU" dirty="0" err="1">
                <a:latin typeface="Lucida Console" pitchFamily="49" charset="0"/>
              </a:rPr>
              <a:t>test</a:t>
            </a:r>
            <a:r>
              <a:rPr lang="ru-RU" altLang="ru-RU" dirty="0">
                <a:latin typeface="Lucida Console" pitchFamily="49" charset="0"/>
              </a:rPr>
              <a:t> "," </a:t>
            </a:r>
            <a:r>
              <a:rPr lang="ru-RU" altLang="ru-RU" dirty="0" err="1">
                <a:latin typeface="Lucida Console" pitchFamily="49" charset="0"/>
              </a:rPr>
              <a:t>root</a:t>
            </a:r>
            <a:r>
              <a:rPr lang="ru-RU" altLang="ru-RU" dirty="0">
                <a:latin typeface="Lucida Console" pitchFamily="49" charset="0"/>
              </a:rPr>
              <a:t> "," </a:t>
            </a:r>
            <a:r>
              <a:rPr lang="ru-RU" altLang="ru-RU" dirty="0" err="1">
                <a:latin typeface="Lucida Console" pitchFamily="49" charset="0"/>
              </a:rPr>
              <a:t>root</a:t>
            </a:r>
            <a:r>
              <a:rPr lang="ru-RU" altLang="ru-RU" dirty="0">
                <a:latin typeface="Lucida Console" pitchFamily="49" charset="0"/>
              </a:rPr>
              <a:t> "</a:t>
            </a:r>
            <a:r>
              <a:rPr lang="en-US" altLang="ru-RU" dirty="0">
                <a:latin typeface="Lucida Console" pitchFamily="49" charset="0"/>
              </a:rPr>
              <a:t>);</a:t>
            </a:r>
            <a:br>
              <a:rPr lang="en-US" altLang="ru-RU" dirty="0">
                <a:latin typeface="Lucida Console" pitchFamily="49" charset="0"/>
              </a:rPr>
            </a:br>
            <a:r>
              <a:rPr lang="en-US" altLang="ru-RU" dirty="0">
                <a:latin typeface="Lucida Console" pitchFamily="49" charset="0"/>
              </a:rPr>
              <a:t>Properties props = new Properties ();</a:t>
            </a:r>
            <a:br>
              <a:rPr lang="en-US" altLang="ru-RU" dirty="0">
                <a:latin typeface="Lucida Console" pitchFamily="49" charset="0"/>
              </a:rPr>
            </a:br>
            <a:r>
              <a:rPr lang="en-US" altLang="ru-RU" dirty="0" err="1">
                <a:latin typeface="Lucida Console" pitchFamily="49" charset="0"/>
              </a:rPr>
              <a:t>props.put</a:t>
            </a:r>
            <a:r>
              <a:rPr lang="en-US" altLang="ru-RU" dirty="0">
                <a:latin typeface="Lucida Console" pitchFamily="49" charset="0"/>
              </a:rPr>
              <a:t> ( "user", "admin");</a:t>
            </a:r>
            <a:br>
              <a:rPr lang="en-US" altLang="ru-RU" dirty="0">
                <a:latin typeface="Lucida Console" pitchFamily="49" charset="0"/>
              </a:rPr>
            </a:br>
            <a:r>
              <a:rPr lang="en-US" altLang="ru-RU" dirty="0" err="1">
                <a:latin typeface="Lucida Console" pitchFamily="49" charset="0"/>
              </a:rPr>
              <a:t>props.put</a:t>
            </a:r>
            <a:r>
              <a:rPr lang="en-US" altLang="ru-RU" dirty="0">
                <a:latin typeface="Lucida Console" pitchFamily="49" charset="0"/>
              </a:rPr>
              <a:t> ( "password", "</a:t>
            </a:r>
            <a:r>
              <a:rPr lang="en-US" altLang="ru-RU" dirty="0" err="1">
                <a:latin typeface="Lucida Console" pitchFamily="49" charset="0"/>
              </a:rPr>
              <a:t>myPwd</a:t>
            </a:r>
            <a:r>
              <a:rPr lang="en-US" altLang="ru-RU" dirty="0">
                <a:latin typeface="Lucida Console" pitchFamily="49" charset="0"/>
              </a:rPr>
              <a:t>");</a:t>
            </a:r>
            <a:br>
              <a:rPr lang="en-US" altLang="ru-RU" dirty="0">
                <a:latin typeface="Lucida Console" pitchFamily="49" charset="0"/>
              </a:rPr>
            </a:br>
            <a:r>
              <a:rPr lang="en-US" altLang="ru-RU" dirty="0">
                <a:latin typeface="Lucida Console" pitchFamily="49" charset="0"/>
              </a:rPr>
              <a:t>Connection conn = </a:t>
            </a:r>
            <a:r>
              <a:rPr lang="en-US" altLang="ru-RU" dirty="0" err="1">
                <a:latin typeface="Lucida Console" pitchFamily="49" charset="0"/>
              </a:rPr>
              <a:t>driver.connect</a:t>
            </a:r>
            <a:r>
              <a:rPr lang="en-US" altLang="ru-RU" dirty="0">
                <a:latin typeface="Lucida Console" pitchFamily="49" charset="0"/>
              </a:rPr>
              <a:t> (</a:t>
            </a:r>
            <a:br>
              <a:rPr lang="en-US" altLang="ru-RU" dirty="0">
                <a:latin typeface="Lucida Console" pitchFamily="49" charset="0"/>
              </a:rPr>
            </a:br>
            <a:r>
              <a:rPr lang="en-US" altLang="ru-RU" dirty="0">
                <a:latin typeface="Lucida Console" pitchFamily="49" charset="0"/>
              </a:rPr>
              <a:t> </a:t>
            </a:r>
            <a:r>
              <a:rPr lang="ru-RU" altLang="ru-RU" dirty="0">
                <a:latin typeface="Lucida Console" pitchFamily="49" charset="0"/>
              </a:rPr>
              <a:t>"</a:t>
            </a:r>
            <a:r>
              <a:rPr lang="ru-RU" altLang="ru-RU" dirty="0" err="1">
                <a:latin typeface="Lucida Console" pitchFamily="49" charset="0"/>
              </a:rPr>
              <a:t>Jdbc</a:t>
            </a:r>
            <a:r>
              <a:rPr lang="ru-RU" altLang="ru-RU" dirty="0">
                <a:latin typeface="Lucida Console" pitchFamily="49" charset="0"/>
              </a:rPr>
              <a:t>: </a:t>
            </a:r>
            <a:r>
              <a:rPr lang="ru-RU" altLang="ru-RU" dirty="0" err="1">
                <a:latin typeface="Lucida Console" pitchFamily="49" charset="0"/>
              </a:rPr>
              <a:t>microsoft</a:t>
            </a:r>
            <a:r>
              <a:rPr lang="ru-RU" altLang="ru-RU" dirty="0">
                <a:latin typeface="Lucida Console" pitchFamily="49" charset="0"/>
              </a:rPr>
              <a:t>: </a:t>
            </a:r>
            <a:r>
              <a:rPr lang="ru-RU" altLang="ru-RU" dirty="0" err="1">
                <a:latin typeface="Lucida Console" pitchFamily="49" charset="0"/>
              </a:rPr>
              <a:t>sqlserver</a:t>
            </a:r>
            <a:r>
              <a:rPr lang="ru-RU" altLang="ru-RU" dirty="0">
                <a:latin typeface="Lucida Console" pitchFamily="49" charset="0"/>
              </a:rPr>
              <a:t>: // </a:t>
            </a:r>
            <a:r>
              <a:rPr lang="ru-RU" altLang="ru-RU" dirty="0" err="1">
                <a:latin typeface="Lucida Console" pitchFamily="49" charset="0"/>
              </a:rPr>
              <a:t>localhost</a:t>
            </a:r>
            <a:r>
              <a:rPr lang="ru-RU" altLang="ru-RU" dirty="0">
                <a:latin typeface="Lucida Console" pitchFamily="49" charset="0"/>
              </a:rPr>
              <a:t>: 1433" </a:t>
            </a:r>
            <a:r>
              <a:rPr lang="en-US" altLang="ru-RU" dirty="0">
                <a:latin typeface="Lucida Console" pitchFamily="49" charset="0"/>
              </a:rPr>
              <a:t>, Props);</a:t>
            </a:r>
          </a:p>
        </p:txBody>
      </p:sp>
    </p:spTree>
    <p:extLst>
      <p:ext uri="{BB962C8B-B14F-4D97-AF65-F5344CB8AC3E}">
        <p14:creationId xmlns:p14="http://schemas.microsoft.com/office/powerpoint/2010/main" val="48526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560387"/>
          </a:xfrm>
          <a:noFill/>
          <a:ln/>
        </p:spPr>
        <p:txBody>
          <a:bodyPr/>
          <a:lstStyle/>
          <a:p>
            <a:pPr algn="l" rtl="0"/>
            <a:r>
              <a:rPr lang="en-US" altLang="ru-RU" sz="2800">
                <a:solidFill>
                  <a:schemeClr val="tx1"/>
                </a:solidFill>
                <a:latin typeface="Arial" charset="0"/>
              </a:rPr>
              <a:t>JDBC - </a:t>
            </a:r>
            <a:r>
              <a:rPr lang="ru-RU" altLang="ru-RU" sz="2800">
                <a:solidFill>
                  <a:schemeClr val="tx1"/>
                </a:solidFill>
                <a:latin typeface="Arial" charset="0"/>
              </a:rPr>
              <a:t>програмний пакет для роботи з БД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457200" y="6172200"/>
            <a:ext cx="24844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4200">
                <a:solidFill>
                  <a:schemeClr val="tx2"/>
                </a:solidFill>
                <a:latin typeface="Garamond" pitchFamily="18" charset="0"/>
              </a:defRPr>
            </a:lvl1pPr>
            <a:lvl2pPr>
              <a:defRPr sz="4200">
                <a:solidFill>
                  <a:schemeClr val="tx2"/>
                </a:solidFill>
                <a:latin typeface="Garamond" pitchFamily="18" charset="0"/>
              </a:defRPr>
            </a:lvl2pPr>
            <a:lvl3pPr>
              <a:defRPr sz="4200">
                <a:solidFill>
                  <a:schemeClr val="tx2"/>
                </a:solidFill>
                <a:latin typeface="Garamond" pitchFamily="18" charset="0"/>
              </a:defRPr>
            </a:lvl3pPr>
            <a:lvl4pPr>
              <a:defRPr sz="4200">
                <a:solidFill>
                  <a:schemeClr val="tx2"/>
                </a:solidFill>
                <a:latin typeface="Garamond" pitchFamily="18" charset="0"/>
              </a:defRPr>
            </a:lvl4pPr>
            <a:lvl5pPr>
              <a:defRPr sz="4200">
                <a:solidFill>
                  <a:schemeClr val="tx2"/>
                </a:solidFill>
                <a:latin typeface="Garamond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9pPr>
          </a:lstStyle>
          <a:p>
            <a:pPr algn="l" rtl="0"/>
            <a:r>
              <a:rPr lang="ru-RU" altLang="ru-RU" sz="1400">
                <a:solidFill>
                  <a:schemeClr val="tx1"/>
                </a:solidFill>
                <a:latin typeface="Arial" charset="0"/>
              </a:rPr>
              <a:t>Бази даних: навчальний курс</a:t>
            </a: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395288" y="908050"/>
            <a:ext cx="2609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rtl="0"/>
            <a:r>
              <a:rPr lang="ru-RU" altLang="ru-RU"/>
              <a:t>інтерфейс </a:t>
            </a:r>
            <a:r>
              <a:rPr lang="en-US" altLang="ru-RU"/>
              <a:t>Connection</a:t>
            </a:r>
            <a:endParaRPr lang="ru-RU" altLang="ru-RU"/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611188" y="1268413"/>
            <a:ext cx="8399462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rtl="0">
              <a:buFontTx/>
              <a:buAutoNum type="arabicPeriod"/>
            </a:pPr>
            <a:r>
              <a:rPr lang="ru-RU" altLang="ru-RU"/>
              <a:t>Створення «пропозицій» для роботи з БД </a:t>
            </a:r>
            <a:br>
              <a:rPr lang="ru-RU" altLang="ru-RU"/>
            </a:br>
            <a:r>
              <a:rPr lang="en-US" altLang="ru-RU">
                <a:latin typeface="Lucida Console" pitchFamily="49" charset="0"/>
              </a:rPr>
              <a:t>Statement stmt = connection.createStatement ();</a:t>
            </a:r>
            <a:br>
              <a:rPr lang="en-US" altLang="ru-RU">
                <a:latin typeface="Lucida Console" pitchFamily="49" charset="0"/>
              </a:rPr>
            </a:br>
            <a:r>
              <a:rPr lang="en-US" altLang="ru-RU">
                <a:latin typeface="Lucida Console" pitchFamily="49" charset="0"/>
              </a:rPr>
              <a:t>PreparedStatement pst = connection.prepareStatement (sql);</a:t>
            </a:r>
            <a:br>
              <a:rPr lang="en-US" altLang="ru-RU">
                <a:latin typeface="Lucida Console" pitchFamily="49" charset="0"/>
              </a:rPr>
            </a:br>
            <a:r>
              <a:rPr lang="en-US" altLang="ru-RU">
                <a:latin typeface="Lucida Console" pitchFamily="49" charset="0"/>
              </a:rPr>
              <a:t>CallableStatement cst = connection.prepareCall (sql);</a:t>
            </a:r>
          </a:p>
          <a:p>
            <a:pPr algn="l" rtl="0">
              <a:buFontTx/>
              <a:buAutoNum type="arabicPeriod"/>
            </a:pPr>
            <a:r>
              <a:rPr lang="ru-RU" altLang="ru-RU"/>
              <a:t>Робота з транзакціями</a:t>
            </a:r>
            <a:br>
              <a:rPr lang="ru-RU" altLang="ru-RU"/>
            </a:br>
            <a:r>
              <a:rPr lang="en-US" altLang="ru-RU">
                <a:latin typeface="Lucida Console" pitchFamily="49" charset="0"/>
              </a:rPr>
              <a:t>connection.setAutoCommit (false);</a:t>
            </a:r>
            <a:br>
              <a:rPr lang="en-US" altLang="ru-RU">
                <a:latin typeface="Lucida Console" pitchFamily="49" charset="0"/>
              </a:rPr>
            </a:br>
            <a:r>
              <a:rPr lang="en-US" altLang="ru-RU">
                <a:latin typeface="Lucida Console" pitchFamily="49" charset="0"/>
              </a:rPr>
              <a:t>connection.commit ();</a:t>
            </a:r>
            <a:br>
              <a:rPr lang="en-US" altLang="ru-RU">
                <a:latin typeface="Lucida Console" pitchFamily="49" charset="0"/>
              </a:rPr>
            </a:br>
            <a:r>
              <a:rPr lang="en-US" altLang="ru-RU">
                <a:latin typeface="Lucida Console" pitchFamily="49" charset="0"/>
              </a:rPr>
              <a:t>connection.rollback ();</a:t>
            </a:r>
          </a:p>
          <a:p>
            <a:pPr algn="l" rtl="0">
              <a:buFontTx/>
              <a:buAutoNum type="arabicPeriod"/>
            </a:pPr>
            <a:r>
              <a:rPr lang="ru-RU" altLang="ru-RU"/>
              <a:t>закриття з'єднання</a:t>
            </a:r>
            <a:br>
              <a:rPr lang="ru-RU" altLang="ru-RU"/>
            </a:br>
            <a:r>
              <a:rPr lang="en-US" altLang="ru-RU">
                <a:latin typeface="Lucida Console" pitchFamily="49" charset="0"/>
              </a:rPr>
              <a:t>connection.close ();</a:t>
            </a:r>
            <a:endParaRPr lang="ru-RU" altLang="ru-RU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95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560387"/>
          </a:xfrm>
          <a:noFill/>
          <a:ln/>
        </p:spPr>
        <p:txBody>
          <a:bodyPr/>
          <a:lstStyle/>
          <a:p>
            <a:pPr algn="l" rtl="0"/>
            <a:r>
              <a:rPr lang="en-US" altLang="ru-RU" sz="2800">
                <a:solidFill>
                  <a:schemeClr val="tx1"/>
                </a:solidFill>
                <a:latin typeface="Arial" charset="0"/>
              </a:rPr>
              <a:t>JDBC - </a:t>
            </a:r>
            <a:r>
              <a:rPr lang="ru-RU" altLang="ru-RU" sz="2800">
                <a:solidFill>
                  <a:schemeClr val="tx1"/>
                </a:solidFill>
                <a:latin typeface="Arial" charset="0"/>
              </a:rPr>
              <a:t>програмний пакет для роботи з БД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457200" y="6172200"/>
            <a:ext cx="24844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4200">
                <a:solidFill>
                  <a:schemeClr val="tx2"/>
                </a:solidFill>
                <a:latin typeface="Garamond" pitchFamily="18" charset="0"/>
              </a:defRPr>
            </a:lvl1pPr>
            <a:lvl2pPr>
              <a:defRPr sz="4200">
                <a:solidFill>
                  <a:schemeClr val="tx2"/>
                </a:solidFill>
                <a:latin typeface="Garamond" pitchFamily="18" charset="0"/>
              </a:defRPr>
            </a:lvl2pPr>
            <a:lvl3pPr>
              <a:defRPr sz="4200">
                <a:solidFill>
                  <a:schemeClr val="tx2"/>
                </a:solidFill>
                <a:latin typeface="Garamond" pitchFamily="18" charset="0"/>
              </a:defRPr>
            </a:lvl3pPr>
            <a:lvl4pPr>
              <a:defRPr sz="4200">
                <a:solidFill>
                  <a:schemeClr val="tx2"/>
                </a:solidFill>
                <a:latin typeface="Garamond" pitchFamily="18" charset="0"/>
              </a:defRPr>
            </a:lvl4pPr>
            <a:lvl5pPr>
              <a:defRPr sz="4200">
                <a:solidFill>
                  <a:schemeClr val="tx2"/>
                </a:solidFill>
                <a:latin typeface="Garamond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9pPr>
          </a:lstStyle>
          <a:p>
            <a:pPr algn="l" rtl="0"/>
            <a:r>
              <a:rPr lang="ru-RU" altLang="ru-RU" sz="1400">
                <a:solidFill>
                  <a:schemeClr val="tx1"/>
                </a:solidFill>
                <a:latin typeface="Arial" charset="0"/>
              </a:rPr>
              <a:t>Бази даних: навчальний курс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395288" y="908050"/>
            <a:ext cx="57102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rtl="0"/>
            <a:r>
              <a:rPr lang="ru-RU" altLang="ru-RU"/>
              <a:t>Створюємо в базі даних таблиці і заносимо дані</a:t>
            </a:r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574675" y="1255713"/>
            <a:ext cx="8007350" cy="4522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rtl="0"/>
            <a:r>
              <a:rPr lang="en-US" altLang="ru-RU" sz="1600">
                <a:latin typeface="Lucida Console" pitchFamily="49" charset="0"/>
              </a:rPr>
              <a:t>Class.forName ( "sun.jdbc.odbc.JdbcOdbcDriver");</a:t>
            </a:r>
          </a:p>
          <a:p>
            <a:pPr algn="l" rtl="0"/>
            <a:r>
              <a:rPr lang="en-US" altLang="ru-RU" sz="1600" b="1">
                <a:latin typeface="Lucida Console" pitchFamily="49" charset="0"/>
              </a:rPr>
              <a:t>try</a:t>
            </a:r>
            <a:r>
              <a:rPr lang="en-US" altLang="ru-RU" sz="1600">
                <a:latin typeface="Lucida Console" pitchFamily="49" charset="0"/>
              </a:rPr>
              <a:t> {</a:t>
            </a:r>
          </a:p>
          <a:p>
            <a:pPr algn="l" rtl="0"/>
            <a:r>
              <a:rPr lang="en-US" altLang="ru-RU" sz="1600">
                <a:latin typeface="Lucida Console" pitchFamily="49" charset="0"/>
              </a:rPr>
              <a:t> Connection conn = DriverManager.getConnection (</a:t>
            </a:r>
          </a:p>
          <a:p>
            <a:pPr algn="l" rtl="0"/>
            <a:r>
              <a:rPr lang="en-US" altLang="ru-RU" sz="1600">
                <a:latin typeface="Lucida Console" pitchFamily="49" charset="0"/>
              </a:rPr>
              <a:t> "Jdbc: odbc: projects");</a:t>
            </a:r>
          </a:p>
          <a:p>
            <a:pPr algn="l" rtl="0"/>
            <a:r>
              <a:rPr lang="en-US" altLang="ru-RU" sz="1600">
                <a:latin typeface="Lucida Console" pitchFamily="49" charset="0"/>
              </a:rPr>
              <a:t> Statement stmt = conn.createStatement ();</a:t>
            </a:r>
          </a:p>
          <a:p>
            <a:pPr algn="l" rtl="0"/>
            <a:r>
              <a:rPr lang="en-US" altLang="ru-RU" sz="1600">
                <a:latin typeface="Lucida Console" pitchFamily="49" charset="0"/>
              </a:rPr>
              <a:t> String createTable = "CREATE TABLE </a:t>
            </a:r>
            <a:r>
              <a:rPr lang="ru-RU" altLang="ru-RU">
                <a:latin typeface="Lucida Console" pitchFamily="49" charset="0"/>
              </a:rPr>
              <a:t>roles </a:t>
            </a:r>
            <a:r>
              <a:rPr lang="ru-RU" altLang="ru-RU" sz="1600">
                <a:latin typeface="Lucida Console" pitchFamily="49" charset="0"/>
              </a:rPr>
              <a:t>(</a:t>
            </a:r>
            <a:r>
              <a:rPr lang="en-US" altLang="ru-RU" sz="1600">
                <a:latin typeface="Lucida Console" pitchFamily="49" charset="0"/>
              </a:rPr>
              <a:t>"+</a:t>
            </a:r>
          </a:p>
          <a:p>
            <a:pPr algn="l" rtl="0"/>
            <a:r>
              <a:rPr lang="ru-RU" altLang="ru-RU" sz="1600">
                <a:latin typeface="Lucida Console" pitchFamily="49" charset="0"/>
              </a:rPr>
              <a:t> </a:t>
            </a:r>
            <a:r>
              <a:rPr lang="en-US" altLang="ru-RU" sz="1600">
                <a:latin typeface="Lucida Console" pitchFamily="49" charset="0"/>
              </a:rPr>
              <a:t> "</a:t>
            </a:r>
            <a:r>
              <a:rPr lang="ru-RU" altLang="ru-RU" sz="1600">
                <a:latin typeface="Lucida Console" pitchFamily="49" charset="0"/>
              </a:rPr>
              <a:t>Sortorder I</a:t>
            </a:r>
            <a:r>
              <a:rPr lang="en-US" altLang="ru-RU" sz="1600">
                <a:latin typeface="Lucida Console" pitchFamily="49" charset="0"/>
              </a:rPr>
              <a:t>NTEGER</a:t>
            </a:r>
            <a:r>
              <a:rPr lang="ru-RU" altLang="ru-RU" sz="1600">
                <a:latin typeface="Lucida Console" pitchFamily="49" charset="0"/>
              </a:rPr>
              <a:t>, Name V</a:t>
            </a:r>
            <a:r>
              <a:rPr lang="en-US" altLang="ru-RU" sz="1600">
                <a:latin typeface="Lucida Console" pitchFamily="49" charset="0"/>
              </a:rPr>
              <a:t>ARCHAR</a:t>
            </a:r>
            <a:r>
              <a:rPr lang="ru-RU" altLang="ru-RU" sz="1600">
                <a:latin typeface="Lucida Console" pitchFamily="49" charset="0"/>
              </a:rPr>
              <a:t>, P</a:t>
            </a:r>
            <a:r>
              <a:rPr lang="en-US" altLang="ru-RU" sz="1600">
                <a:latin typeface="Lucida Console" pitchFamily="49" charset="0"/>
              </a:rPr>
              <a:t>RIMARY</a:t>
            </a:r>
            <a:r>
              <a:rPr lang="ru-RU" altLang="ru-RU" sz="1600">
                <a:latin typeface="Lucida Console" pitchFamily="49" charset="0"/>
              </a:rPr>
              <a:t> K</a:t>
            </a:r>
            <a:r>
              <a:rPr lang="en-US" altLang="ru-RU" sz="1600">
                <a:latin typeface="Lucida Console" pitchFamily="49" charset="0"/>
              </a:rPr>
              <a:t>EY</a:t>
            </a:r>
            <a:r>
              <a:rPr lang="ru-RU" altLang="ru-RU" sz="1600">
                <a:latin typeface="Lucida Console" pitchFamily="49" charset="0"/>
              </a:rPr>
              <a:t> (Sortorder)</a:t>
            </a:r>
            <a:r>
              <a:rPr lang="en-US" altLang="ru-RU" sz="1600">
                <a:latin typeface="Lucida Console" pitchFamily="49" charset="0"/>
              </a:rPr>
              <a:t>) ";</a:t>
            </a:r>
            <a:r>
              <a:rPr lang="ru-RU" altLang="ru-RU" sz="1600">
                <a:latin typeface="Lucida Console" pitchFamily="49" charset="0"/>
              </a:rPr>
              <a:t/>
            </a:r>
            <a:br>
              <a:rPr lang="ru-RU" altLang="ru-RU" sz="1600">
                <a:latin typeface="Lucida Console" pitchFamily="49" charset="0"/>
              </a:rPr>
            </a:br>
            <a:r>
              <a:rPr lang="en-US" altLang="ru-RU" sz="1600">
                <a:latin typeface="Lucida Console" pitchFamily="49" charset="0"/>
              </a:rPr>
              <a:t> stmt.executeUpdate (createTable);</a:t>
            </a:r>
          </a:p>
          <a:p>
            <a:pPr algn="l" rtl="0"/>
            <a:r>
              <a:rPr lang="en-US" altLang="ru-RU" sz="1600">
                <a:latin typeface="Lucida Console" pitchFamily="49" charset="0"/>
              </a:rPr>
              <a:t> String insertData1 = "INSERT INTO roles (Sortorder, Name)" +</a:t>
            </a:r>
          </a:p>
          <a:p>
            <a:pPr algn="l" rtl="0"/>
            <a:r>
              <a:rPr lang="en-US" altLang="ru-RU" sz="1600">
                <a:latin typeface="Lucida Console" pitchFamily="49" charset="0"/>
              </a:rPr>
              <a:t> "VALUES (10, 'Project Leader')";</a:t>
            </a:r>
          </a:p>
          <a:p>
            <a:pPr algn="l" rtl="0"/>
            <a:r>
              <a:rPr lang="en-US" altLang="ru-RU" sz="1600">
                <a:latin typeface="Lucida Console" pitchFamily="49" charset="0"/>
              </a:rPr>
              <a:t> String insertData2 = "INSERT INTO roles (Sortorder, Name)" +</a:t>
            </a:r>
          </a:p>
          <a:p>
            <a:pPr algn="l" rtl="0"/>
            <a:r>
              <a:rPr lang="en-US" altLang="ru-RU" sz="1600">
                <a:latin typeface="Lucida Console" pitchFamily="49" charset="0"/>
              </a:rPr>
              <a:t> "VALUES (20, 'Developer')";</a:t>
            </a:r>
          </a:p>
          <a:p>
            <a:pPr algn="l" rtl="0"/>
            <a:r>
              <a:rPr lang="en-US" altLang="ru-RU" sz="1600">
                <a:latin typeface="Lucida Console" pitchFamily="49" charset="0"/>
              </a:rPr>
              <a:t> stmt.executeUpdate (insertData1);</a:t>
            </a:r>
          </a:p>
          <a:p>
            <a:pPr algn="l" rtl="0"/>
            <a:r>
              <a:rPr lang="en-US" altLang="ru-RU" sz="1600">
                <a:latin typeface="Lucida Console" pitchFamily="49" charset="0"/>
              </a:rPr>
              <a:t> stmt.executeUpdate (insertData2);</a:t>
            </a:r>
          </a:p>
          <a:p>
            <a:pPr algn="l" rtl="0"/>
            <a:r>
              <a:rPr lang="en-US" altLang="ru-RU" sz="1600">
                <a:latin typeface="Lucida Console" pitchFamily="49" charset="0"/>
              </a:rPr>
              <a:t> conn.close ();</a:t>
            </a:r>
          </a:p>
          <a:p>
            <a:pPr algn="l" rtl="0"/>
            <a:r>
              <a:rPr lang="en-US" altLang="ru-RU" sz="1600">
                <a:latin typeface="Lucida Console" pitchFamily="49" charset="0"/>
              </a:rPr>
              <a:t>} </a:t>
            </a:r>
            <a:r>
              <a:rPr lang="en-US" altLang="ru-RU" sz="1600" b="1">
                <a:latin typeface="Lucida Console" pitchFamily="49" charset="0"/>
              </a:rPr>
              <a:t>catch</a:t>
            </a:r>
            <a:r>
              <a:rPr lang="en-US" altLang="ru-RU" sz="1600">
                <a:latin typeface="Lucida Console" pitchFamily="49" charset="0"/>
              </a:rPr>
              <a:t> (SQLException x) {</a:t>
            </a:r>
          </a:p>
          <a:p>
            <a:pPr algn="l" rtl="0"/>
            <a:r>
              <a:rPr lang="en-US" altLang="ru-RU" sz="1600">
                <a:latin typeface="Lucida Console" pitchFamily="49" charset="0"/>
              </a:rPr>
              <a:t> x.printStackTrace ();</a:t>
            </a:r>
          </a:p>
          <a:p>
            <a:pPr algn="l" rtl="0"/>
            <a:r>
              <a:rPr lang="en-US" altLang="ru-RU" sz="1600">
                <a:latin typeface="Lucida Console" pitchFamily="49" charset="0"/>
              </a:rPr>
              <a:t>}</a:t>
            </a:r>
            <a:endParaRPr lang="ru-RU" altLang="ru-RU" sz="160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490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560387"/>
          </a:xfrm>
          <a:noFill/>
          <a:ln/>
        </p:spPr>
        <p:txBody>
          <a:bodyPr/>
          <a:lstStyle/>
          <a:p>
            <a:pPr algn="l" rtl="0"/>
            <a:r>
              <a:rPr lang="en-US" altLang="ru-RU" sz="2800">
                <a:solidFill>
                  <a:schemeClr val="tx1"/>
                </a:solidFill>
                <a:latin typeface="Arial" charset="0"/>
              </a:rPr>
              <a:t>JDBC - </a:t>
            </a:r>
            <a:r>
              <a:rPr lang="ru-RU" altLang="ru-RU" sz="2800">
                <a:solidFill>
                  <a:schemeClr val="tx1"/>
                </a:solidFill>
                <a:latin typeface="Arial" charset="0"/>
              </a:rPr>
              <a:t>програмний пакет для роботи з БД</a:t>
            </a: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457200" y="6172200"/>
            <a:ext cx="24844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4200">
                <a:solidFill>
                  <a:schemeClr val="tx2"/>
                </a:solidFill>
                <a:latin typeface="Garamond" pitchFamily="18" charset="0"/>
              </a:defRPr>
            </a:lvl1pPr>
            <a:lvl2pPr>
              <a:defRPr sz="4200">
                <a:solidFill>
                  <a:schemeClr val="tx2"/>
                </a:solidFill>
                <a:latin typeface="Garamond" pitchFamily="18" charset="0"/>
              </a:defRPr>
            </a:lvl2pPr>
            <a:lvl3pPr>
              <a:defRPr sz="4200">
                <a:solidFill>
                  <a:schemeClr val="tx2"/>
                </a:solidFill>
                <a:latin typeface="Garamond" pitchFamily="18" charset="0"/>
              </a:defRPr>
            </a:lvl3pPr>
            <a:lvl4pPr>
              <a:defRPr sz="4200">
                <a:solidFill>
                  <a:schemeClr val="tx2"/>
                </a:solidFill>
                <a:latin typeface="Garamond" pitchFamily="18" charset="0"/>
              </a:defRPr>
            </a:lvl4pPr>
            <a:lvl5pPr>
              <a:defRPr sz="4200">
                <a:solidFill>
                  <a:schemeClr val="tx2"/>
                </a:solidFill>
                <a:latin typeface="Garamond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9pPr>
          </a:lstStyle>
          <a:p>
            <a:pPr algn="l" rtl="0"/>
            <a:r>
              <a:rPr lang="ru-RU" altLang="ru-RU" sz="1400">
                <a:solidFill>
                  <a:schemeClr val="tx1"/>
                </a:solidFill>
                <a:latin typeface="Arial" charset="0"/>
              </a:rPr>
              <a:t>Бази даних: навчальний курс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395288" y="908050"/>
            <a:ext cx="4425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rtl="0"/>
            <a:r>
              <a:rPr lang="ru-RU" altLang="ru-RU"/>
              <a:t>параметризрвані </a:t>
            </a:r>
            <a:r>
              <a:rPr lang="en-US" altLang="ru-RU"/>
              <a:t>SQL-</a:t>
            </a:r>
            <a:r>
              <a:rPr lang="ru-RU" altLang="ru-RU"/>
              <a:t>пропозиції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574675" y="1414463"/>
            <a:ext cx="7762875" cy="351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rtl="0"/>
            <a:r>
              <a:rPr lang="en-US" altLang="ru-RU" sz="1600">
                <a:latin typeface="Lucida Console" pitchFamily="49" charset="0"/>
              </a:rPr>
              <a:t>Class.forName ( "sun.jdbc.odbc.JdbcOdbcDriver");</a:t>
            </a:r>
          </a:p>
          <a:p>
            <a:pPr algn="l" rtl="0"/>
            <a:r>
              <a:rPr lang="en-US" altLang="ru-RU" sz="1600" b="1">
                <a:latin typeface="Lucida Console" pitchFamily="49" charset="0"/>
              </a:rPr>
              <a:t>try</a:t>
            </a:r>
            <a:r>
              <a:rPr lang="en-US" altLang="ru-RU" sz="1600">
                <a:latin typeface="Lucida Console" pitchFamily="49" charset="0"/>
              </a:rPr>
              <a:t> {</a:t>
            </a:r>
          </a:p>
          <a:p>
            <a:pPr algn="l" rtl="0"/>
            <a:r>
              <a:rPr lang="en-US" altLang="ru-RU" sz="1600">
                <a:latin typeface="Lucida Console" pitchFamily="49" charset="0"/>
              </a:rPr>
              <a:t> Connection conn = DriverManager.getConnection (</a:t>
            </a:r>
          </a:p>
          <a:p>
            <a:pPr algn="l" rtl="0"/>
            <a:r>
              <a:rPr lang="en-US" altLang="ru-RU" sz="1600">
                <a:latin typeface="Lucida Console" pitchFamily="49" charset="0"/>
              </a:rPr>
              <a:t> "Jdbc: odbc: projects");</a:t>
            </a:r>
          </a:p>
          <a:p>
            <a:pPr algn="l" rtl="0"/>
            <a:r>
              <a:rPr lang="en-US" altLang="ru-RU" sz="1600">
                <a:latin typeface="Lucida Console" pitchFamily="49" charset="0"/>
              </a:rPr>
              <a:t> String insertData = "INSERT INTO roles (Sortorder, Name)" +</a:t>
            </a:r>
          </a:p>
          <a:p>
            <a:pPr algn="l" rtl="0"/>
            <a:r>
              <a:rPr lang="en-US" altLang="ru-RU" sz="1600">
                <a:latin typeface="Lucida Console" pitchFamily="49" charset="0"/>
              </a:rPr>
              <a:t> "VALUES (?,?)";</a:t>
            </a:r>
          </a:p>
          <a:p>
            <a:pPr algn="l" rtl="0"/>
            <a:r>
              <a:rPr lang="en-US" altLang="ru-RU" sz="1600">
                <a:latin typeface="Lucida Console" pitchFamily="49" charset="0"/>
              </a:rPr>
              <a:t> PreparedStatement stmt = conn.prepareStatement (insertData);</a:t>
            </a:r>
          </a:p>
          <a:p>
            <a:pPr algn="l" rtl="0"/>
            <a:r>
              <a:rPr lang="en-US" altLang="ru-RU" sz="1600">
                <a:latin typeface="Lucida Console" pitchFamily="49" charset="0"/>
              </a:rPr>
              <a:t> stmt.setInt (1, 30);</a:t>
            </a:r>
          </a:p>
          <a:p>
            <a:pPr algn="l" rtl="0"/>
            <a:r>
              <a:rPr lang="en-US" altLang="ru-RU" sz="1600">
                <a:latin typeface="Lucida Console" pitchFamily="49" charset="0"/>
              </a:rPr>
              <a:t> stmt.setString (2, "QA Engineer");</a:t>
            </a:r>
          </a:p>
          <a:p>
            <a:pPr algn="l" rtl="0"/>
            <a:r>
              <a:rPr lang="en-US" altLang="ru-RU" sz="1600">
                <a:latin typeface="Lucida Console" pitchFamily="49" charset="0"/>
              </a:rPr>
              <a:t> stmt.executeUpdate ();</a:t>
            </a:r>
          </a:p>
          <a:p>
            <a:pPr algn="l" rtl="0"/>
            <a:r>
              <a:rPr lang="en-US" altLang="ru-RU" sz="1600">
                <a:latin typeface="Lucida Console" pitchFamily="49" charset="0"/>
              </a:rPr>
              <a:t> conn.close ();</a:t>
            </a:r>
          </a:p>
          <a:p>
            <a:pPr algn="l" rtl="0"/>
            <a:r>
              <a:rPr lang="en-US" altLang="ru-RU" sz="1600">
                <a:latin typeface="Lucida Console" pitchFamily="49" charset="0"/>
              </a:rPr>
              <a:t>} </a:t>
            </a:r>
            <a:r>
              <a:rPr lang="en-US" altLang="ru-RU" sz="1600" b="1">
                <a:latin typeface="Lucida Console" pitchFamily="49" charset="0"/>
              </a:rPr>
              <a:t>catch</a:t>
            </a:r>
            <a:r>
              <a:rPr lang="en-US" altLang="ru-RU" sz="1600">
                <a:latin typeface="Lucida Console" pitchFamily="49" charset="0"/>
              </a:rPr>
              <a:t> (SQLException x) {</a:t>
            </a:r>
          </a:p>
          <a:p>
            <a:pPr algn="l" rtl="0"/>
            <a:r>
              <a:rPr lang="en-US" altLang="ru-RU" sz="1600">
                <a:latin typeface="Lucida Console" pitchFamily="49" charset="0"/>
              </a:rPr>
              <a:t> x.printStackTrace ();</a:t>
            </a:r>
          </a:p>
          <a:p>
            <a:pPr algn="l" rtl="0"/>
            <a:r>
              <a:rPr lang="en-US" altLang="ru-RU" sz="1600">
                <a:latin typeface="Lucida Console" pitchFamily="49" charset="0"/>
              </a:rPr>
              <a:t>}</a:t>
            </a:r>
            <a:endParaRPr lang="ru-RU" altLang="ru-RU" sz="160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494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560387"/>
          </a:xfrm>
          <a:noFill/>
          <a:ln/>
        </p:spPr>
        <p:txBody>
          <a:bodyPr/>
          <a:lstStyle/>
          <a:p>
            <a:pPr algn="l" rtl="0"/>
            <a:r>
              <a:rPr lang="en-US" altLang="ru-RU" sz="2800">
                <a:solidFill>
                  <a:schemeClr val="tx1"/>
                </a:solidFill>
                <a:latin typeface="Arial" charset="0"/>
              </a:rPr>
              <a:t>JDBC - </a:t>
            </a:r>
            <a:r>
              <a:rPr lang="ru-RU" altLang="ru-RU" sz="2800">
                <a:solidFill>
                  <a:schemeClr val="tx1"/>
                </a:solidFill>
                <a:latin typeface="Arial" charset="0"/>
              </a:rPr>
              <a:t>програмний пакет для роботи з БД</a:t>
            </a: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457200" y="6172200"/>
            <a:ext cx="24844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4200">
                <a:solidFill>
                  <a:schemeClr val="tx2"/>
                </a:solidFill>
                <a:latin typeface="Garamond" pitchFamily="18" charset="0"/>
              </a:defRPr>
            </a:lvl1pPr>
            <a:lvl2pPr>
              <a:defRPr sz="4200">
                <a:solidFill>
                  <a:schemeClr val="tx2"/>
                </a:solidFill>
                <a:latin typeface="Garamond" pitchFamily="18" charset="0"/>
              </a:defRPr>
            </a:lvl2pPr>
            <a:lvl3pPr>
              <a:defRPr sz="4200">
                <a:solidFill>
                  <a:schemeClr val="tx2"/>
                </a:solidFill>
                <a:latin typeface="Garamond" pitchFamily="18" charset="0"/>
              </a:defRPr>
            </a:lvl3pPr>
            <a:lvl4pPr>
              <a:defRPr sz="4200">
                <a:solidFill>
                  <a:schemeClr val="tx2"/>
                </a:solidFill>
                <a:latin typeface="Garamond" pitchFamily="18" charset="0"/>
              </a:defRPr>
            </a:lvl4pPr>
            <a:lvl5pPr>
              <a:defRPr sz="4200">
                <a:solidFill>
                  <a:schemeClr val="tx2"/>
                </a:solidFill>
                <a:latin typeface="Garamond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9pPr>
          </a:lstStyle>
          <a:p>
            <a:pPr algn="l" rtl="0"/>
            <a:r>
              <a:rPr lang="ru-RU" altLang="ru-RU" sz="1400">
                <a:solidFill>
                  <a:schemeClr val="tx1"/>
                </a:solidFill>
                <a:latin typeface="Arial" charset="0"/>
              </a:rPr>
              <a:t>Бази даних: навчальний курс</a:t>
            </a: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395288" y="908050"/>
            <a:ext cx="59229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rtl="0"/>
            <a:r>
              <a:rPr lang="ru-RU" altLang="ru-RU"/>
              <a:t>Отримання даних за допомогою </a:t>
            </a:r>
            <a:r>
              <a:rPr lang="en-US" altLang="ru-RU"/>
              <a:t>SELECT-</a:t>
            </a:r>
            <a:r>
              <a:rPr lang="ru-RU" altLang="ru-RU"/>
              <a:t>пропозицій</a:t>
            </a: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574675" y="1414463"/>
            <a:ext cx="7396163" cy="449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rtl="0"/>
            <a:r>
              <a:rPr lang="en-US" altLang="ru-RU" sz="1600">
                <a:latin typeface="Lucida Console" pitchFamily="49" charset="0"/>
              </a:rPr>
              <a:t>Class.forName ( "sun.jdbc.odbc.JdbcOdbcDriver");</a:t>
            </a:r>
          </a:p>
          <a:p>
            <a:pPr algn="l" rtl="0"/>
            <a:r>
              <a:rPr lang="en-US" altLang="ru-RU" sz="1600" b="1">
                <a:latin typeface="Lucida Console" pitchFamily="49" charset="0"/>
              </a:rPr>
              <a:t>try</a:t>
            </a:r>
            <a:r>
              <a:rPr lang="en-US" altLang="ru-RU" sz="1600">
                <a:latin typeface="Lucida Console" pitchFamily="49" charset="0"/>
              </a:rPr>
              <a:t> {</a:t>
            </a:r>
          </a:p>
          <a:p>
            <a:pPr algn="l" rtl="0"/>
            <a:r>
              <a:rPr lang="en-US" altLang="ru-RU" sz="1600">
                <a:latin typeface="Lucida Console" pitchFamily="49" charset="0"/>
              </a:rPr>
              <a:t> Connection conn = DriverManager.getConnection (</a:t>
            </a:r>
          </a:p>
          <a:p>
            <a:pPr algn="l" rtl="0"/>
            <a:r>
              <a:rPr lang="en-US" altLang="ru-RU" sz="1600">
                <a:latin typeface="Lucida Console" pitchFamily="49" charset="0"/>
              </a:rPr>
              <a:t> "Jdbc: odbc: projects");</a:t>
            </a:r>
          </a:p>
          <a:p>
            <a:pPr algn="l" rtl="0"/>
            <a:r>
              <a:rPr lang="en-US" altLang="ru-RU" sz="1600">
                <a:latin typeface="Lucida Console" pitchFamily="49" charset="0"/>
              </a:rPr>
              <a:t> String selectData = "SELECT Name, Salary FROM positions";</a:t>
            </a:r>
          </a:p>
          <a:p>
            <a:pPr algn="l" rtl="0"/>
            <a:r>
              <a:rPr lang="en-US" altLang="ru-RU" sz="1600">
                <a:latin typeface="Lucida Console" pitchFamily="49" charset="0"/>
              </a:rPr>
              <a:t> Statement stmt = conn.createStatement (selectData);</a:t>
            </a:r>
          </a:p>
          <a:p>
            <a:pPr algn="l" rtl="0"/>
            <a:r>
              <a:rPr lang="en-US" altLang="ru-RU" sz="1600">
                <a:latin typeface="Lucida Console" pitchFamily="49" charset="0"/>
              </a:rPr>
              <a:t> ResultSet rs = stmt.executeQuery ();</a:t>
            </a:r>
          </a:p>
          <a:p>
            <a:pPr algn="l" rtl="0"/>
            <a:r>
              <a:rPr lang="en-US" altLang="ru-RU" sz="1600">
                <a:latin typeface="Lucida Console" pitchFamily="49" charset="0"/>
              </a:rPr>
              <a:t> System.out.println ( "Name \ tSalary");</a:t>
            </a:r>
          </a:p>
          <a:p>
            <a:pPr algn="l" rtl="0"/>
            <a:r>
              <a:rPr lang="en-US" altLang="ru-RU" sz="1600">
                <a:latin typeface="Lucida Console" pitchFamily="49" charset="0"/>
              </a:rPr>
              <a:t> System.out.println ( "-----------------------");</a:t>
            </a:r>
          </a:p>
          <a:p>
            <a:pPr algn="l" rtl="0"/>
            <a:r>
              <a:rPr lang="en-US" altLang="ru-RU" sz="1600">
                <a:latin typeface="Lucida Console" pitchFamily="49" charset="0"/>
              </a:rPr>
              <a:t> while (rs.next ()) {</a:t>
            </a:r>
          </a:p>
          <a:p>
            <a:pPr algn="l" rtl="0"/>
            <a:r>
              <a:rPr lang="en-US" altLang="ru-RU" sz="1600">
                <a:latin typeface="Lucida Console" pitchFamily="49" charset="0"/>
              </a:rPr>
              <a:t> String name = rs.getString ( "Name");</a:t>
            </a:r>
          </a:p>
          <a:p>
            <a:pPr algn="l" rtl="0"/>
            <a:r>
              <a:rPr lang="en-US" altLang="ru-RU" sz="1600">
                <a:latin typeface="Lucida Console" pitchFamily="49" charset="0"/>
              </a:rPr>
              <a:t> int salary = rs.getInt ( "Salary");</a:t>
            </a:r>
          </a:p>
          <a:p>
            <a:pPr algn="l" rtl="0"/>
            <a:r>
              <a:rPr lang="en-US" altLang="ru-RU" sz="1600">
                <a:latin typeface="Lucida Console" pitchFamily="49" charset="0"/>
              </a:rPr>
              <a:t> System.out.println (name + '\ t' </a:t>
            </a:r>
          </a:p>
          <a:p>
            <a:pPr algn="l" rtl="0"/>
            <a:r>
              <a:rPr lang="en-US" altLang="ru-RU" sz="1600">
                <a:latin typeface="Lucida Console" pitchFamily="49" charset="0"/>
              </a:rPr>
              <a:t> }</a:t>
            </a:r>
          </a:p>
          <a:p>
            <a:pPr algn="l" rtl="0"/>
            <a:r>
              <a:rPr lang="en-US" altLang="ru-RU" sz="1600">
                <a:latin typeface="Lucida Console" pitchFamily="49" charset="0"/>
              </a:rPr>
              <a:t> conn.close ();</a:t>
            </a:r>
          </a:p>
          <a:p>
            <a:pPr algn="l" rtl="0"/>
            <a:r>
              <a:rPr lang="en-US" altLang="ru-RU" sz="1600">
                <a:latin typeface="Lucida Console" pitchFamily="49" charset="0"/>
              </a:rPr>
              <a:t>} </a:t>
            </a:r>
            <a:r>
              <a:rPr lang="en-US" altLang="ru-RU" sz="1600" b="1">
                <a:latin typeface="Lucida Console" pitchFamily="49" charset="0"/>
              </a:rPr>
              <a:t>catch</a:t>
            </a:r>
            <a:r>
              <a:rPr lang="en-US" altLang="ru-RU" sz="1600">
                <a:latin typeface="Lucida Console" pitchFamily="49" charset="0"/>
              </a:rPr>
              <a:t> (SQLException x) {</a:t>
            </a:r>
          </a:p>
          <a:p>
            <a:pPr algn="l" rtl="0"/>
            <a:r>
              <a:rPr lang="en-US" altLang="ru-RU" sz="1600">
                <a:latin typeface="Lucida Console" pitchFamily="49" charset="0"/>
              </a:rPr>
              <a:t> x.printStackTrace ();</a:t>
            </a:r>
          </a:p>
          <a:p>
            <a:pPr algn="l" rtl="0"/>
            <a:r>
              <a:rPr lang="en-US" altLang="ru-RU" sz="1600">
                <a:latin typeface="Lucida Console" pitchFamily="49" charset="0"/>
              </a:rPr>
              <a:t>}</a:t>
            </a:r>
            <a:endParaRPr lang="ru-RU" altLang="ru-RU" sz="160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450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/>
          <p:cNvSpPr txBox="1">
            <a:spLocks noChangeArrowheads="1"/>
          </p:cNvSpPr>
          <p:nvPr/>
        </p:nvSpPr>
        <p:spPr bwMode="auto">
          <a:xfrm>
            <a:off x="298880" y="320722"/>
            <a:ext cx="8015287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algn="l" rtl="0">
              <a:buClrTx/>
              <a:buFontTx/>
              <a:buNone/>
            </a:pPr>
            <a:r>
              <a:rPr lang="uk-UA" altLang="ru-RU" sz="4200" dirty="0">
                <a:solidFill>
                  <a:schemeClr val="tx1"/>
                </a:solidFill>
              </a:rPr>
              <a:t>В</a:t>
            </a:r>
            <a:r>
              <a:rPr lang="ru-RU" altLang="ru-RU" sz="4200" dirty="0" err="1" smtClean="0">
                <a:solidFill>
                  <a:schemeClr val="tx1"/>
                </a:solidFill>
              </a:rPr>
              <a:t>ерсії</a:t>
            </a:r>
            <a:r>
              <a:rPr lang="ru-RU" altLang="ru-RU" sz="4200" dirty="0" smtClean="0">
                <a:solidFill>
                  <a:schemeClr val="tx1"/>
                </a:solidFill>
              </a:rPr>
              <a:t> </a:t>
            </a:r>
            <a:r>
              <a:rPr lang="en-US" altLang="ru-RU" sz="4200" dirty="0">
                <a:solidFill>
                  <a:schemeClr val="tx1"/>
                </a:solidFill>
              </a:rPr>
              <a:t>JDBC</a:t>
            </a:r>
          </a:p>
        </p:txBody>
      </p:sp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298880" y="1412776"/>
            <a:ext cx="8665608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215900" indent="-212725"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algn="l" rtl="0">
              <a:spcBef>
                <a:spcPts val="600"/>
              </a:spcBef>
              <a:buClrTx/>
              <a:buFontTx/>
              <a:buNone/>
            </a:pPr>
            <a:r>
              <a:rPr lang="ru-RU" altLang="ru-RU" sz="2400" dirty="0" err="1"/>
              <a:t>Стандартний</a:t>
            </a:r>
            <a:r>
              <a:rPr lang="ru-RU" altLang="ru-RU" sz="2400" dirty="0"/>
              <a:t> пакет JDBC 2.0 в </a:t>
            </a:r>
            <a:r>
              <a:rPr lang="ru-RU" altLang="ru-RU" sz="2400" dirty="0" err="1"/>
              <a:t>порівнянні</a:t>
            </a:r>
            <a:r>
              <a:rPr lang="ru-RU" altLang="ru-RU" sz="2400" dirty="0"/>
              <a:t> з </a:t>
            </a:r>
            <a:r>
              <a:rPr lang="ru-RU" altLang="ru-RU" sz="2400" dirty="0" err="1"/>
              <a:t>версією</a:t>
            </a:r>
            <a:r>
              <a:rPr lang="ru-RU" altLang="ru-RU" sz="2400" dirty="0"/>
              <a:t> 1.0 </a:t>
            </a:r>
            <a:r>
              <a:rPr lang="ru-RU" altLang="ru-RU" sz="2400" dirty="0" err="1"/>
              <a:t>включає</a:t>
            </a:r>
            <a:r>
              <a:rPr lang="ru-RU" altLang="ru-RU" sz="2400" dirty="0"/>
              <a:t>:</a:t>
            </a:r>
          </a:p>
          <a:p>
            <a:pPr marL="212725" indent="-209550" algn="l" rtl="0">
              <a:spcBef>
                <a:spcPts val="600"/>
              </a:spcBef>
              <a:buSzPct val="45000"/>
              <a:buFont typeface="Wingdings" pitchFamily="2" charset="2"/>
              <a:buChar char=""/>
            </a:pPr>
            <a:r>
              <a:rPr lang="ru-RU" altLang="ru-RU" sz="2400" dirty="0"/>
              <a:t> </a:t>
            </a:r>
            <a:r>
              <a:rPr lang="ru-RU" altLang="ru-RU" sz="2400" dirty="0" err="1"/>
              <a:t>Пакетні</a:t>
            </a:r>
            <a:r>
              <a:rPr lang="ru-RU" altLang="ru-RU" sz="2400" dirty="0"/>
              <a:t> (</a:t>
            </a:r>
            <a:r>
              <a:rPr lang="ru-RU" altLang="ru-RU" sz="2400" dirty="0" err="1"/>
              <a:t>batch</a:t>
            </a:r>
            <a:r>
              <a:rPr lang="ru-RU" altLang="ru-RU" sz="2400" dirty="0"/>
              <a:t>) </a:t>
            </a:r>
            <a:r>
              <a:rPr lang="ru-RU" altLang="ru-RU" sz="2400" dirty="0" err="1"/>
              <a:t>поновлення</a:t>
            </a:r>
            <a:r>
              <a:rPr lang="ru-RU" altLang="ru-RU" sz="2400" dirty="0"/>
              <a:t>;</a:t>
            </a:r>
          </a:p>
          <a:p>
            <a:pPr marL="212725" indent="-209550" algn="l" rtl="0">
              <a:spcBef>
                <a:spcPts val="600"/>
              </a:spcBef>
              <a:buSzPct val="45000"/>
              <a:buFont typeface="Wingdings" pitchFamily="2" charset="2"/>
              <a:buChar char=""/>
            </a:pPr>
            <a:r>
              <a:rPr lang="ru-RU" altLang="ru-RU" sz="2400" dirty="0"/>
              <a:t> </a:t>
            </a:r>
            <a:r>
              <a:rPr lang="ru-RU" altLang="ru-RU" sz="2400" dirty="0" err="1" smtClean="0"/>
              <a:t>Скроллювання</a:t>
            </a:r>
            <a:r>
              <a:rPr lang="ru-RU" altLang="ru-RU" sz="2400" dirty="0" smtClean="0"/>
              <a:t> </a:t>
            </a:r>
            <a:r>
              <a:rPr lang="ru-RU" altLang="ru-RU" sz="2400" dirty="0"/>
              <a:t>(</a:t>
            </a:r>
            <a:r>
              <a:rPr lang="ru-RU" altLang="ru-RU" sz="2400" dirty="0" err="1"/>
              <a:t>scrollable</a:t>
            </a:r>
            <a:r>
              <a:rPr lang="ru-RU" altLang="ru-RU" sz="2400" dirty="0"/>
              <a:t>) </a:t>
            </a:r>
            <a:r>
              <a:rPr lang="ru-RU" altLang="ru-RU" sz="2400" dirty="0" err="1"/>
              <a:t>ResultSet</a:t>
            </a:r>
            <a:r>
              <a:rPr lang="ru-RU" altLang="ru-RU" sz="2400" dirty="0"/>
              <a:t>;</a:t>
            </a:r>
          </a:p>
          <a:p>
            <a:pPr marL="212725" indent="-209550" algn="l" rtl="0">
              <a:spcBef>
                <a:spcPts val="600"/>
              </a:spcBef>
              <a:buSzPct val="45000"/>
              <a:buFont typeface="Wingdings" pitchFamily="2" charset="2"/>
              <a:buChar char=""/>
            </a:pPr>
            <a:r>
              <a:rPr lang="ru-RU" altLang="ru-RU" sz="2400" dirty="0"/>
              <a:t> </a:t>
            </a:r>
            <a:r>
              <a:rPr lang="ru-RU" altLang="ru-RU" sz="2400" dirty="0" err="1"/>
              <a:t>Опції</a:t>
            </a:r>
            <a:r>
              <a:rPr lang="ru-RU" altLang="ru-RU" sz="2400" dirty="0"/>
              <a:t> для </a:t>
            </a:r>
            <a:r>
              <a:rPr lang="ru-RU" altLang="ru-RU" sz="2400" dirty="0" err="1"/>
              <a:t>поліпшення</a:t>
            </a:r>
            <a:r>
              <a:rPr lang="ru-RU" altLang="ru-RU" sz="2400" dirty="0"/>
              <a:t> </a:t>
            </a:r>
            <a:r>
              <a:rPr lang="ru-RU" altLang="ru-RU" sz="2400" dirty="0" err="1"/>
              <a:t>продуктивності</a:t>
            </a:r>
            <a:r>
              <a:rPr lang="ru-RU" altLang="ru-RU" sz="2400" dirty="0"/>
              <a:t>;</a:t>
            </a:r>
          </a:p>
          <a:p>
            <a:pPr marL="212725" indent="-209550" algn="l" rtl="0">
              <a:spcBef>
                <a:spcPts val="600"/>
              </a:spcBef>
              <a:buSzPct val="45000"/>
              <a:buFont typeface="Wingdings" pitchFamily="2" charset="2"/>
              <a:buChar char=""/>
            </a:pPr>
            <a:r>
              <a:rPr lang="ru-RU" altLang="ru-RU" sz="2400" dirty="0"/>
              <a:t> </a:t>
            </a:r>
            <a:r>
              <a:rPr lang="ru-RU" altLang="ru-RU" sz="2400" dirty="0" err="1" smtClean="0"/>
              <a:t>Підтримку</a:t>
            </a:r>
            <a:r>
              <a:rPr lang="ru-RU" altLang="ru-RU" sz="2400" dirty="0" smtClean="0"/>
              <a:t> </a:t>
            </a:r>
            <a:r>
              <a:rPr lang="ru-RU" altLang="ru-RU" sz="2400" dirty="0" err="1"/>
              <a:t>типів</a:t>
            </a:r>
            <a:r>
              <a:rPr lang="ru-RU" altLang="ru-RU" sz="2400" dirty="0"/>
              <a:t> </a:t>
            </a:r>
            <a:r>
              <a:rPr lang="ru-RU" altLang="ru-RU" sz="2400" dirty="0" err="1"/>
              <a:t>даних</a:t>
            </a:r>
            <a:r>
              <a:rPr lang="ru-RU" altLang="ru-RU" sz="2400" dirty="0"/>
              <a:t> SQL3;</a:t>
            </a:r>
          </a:p>
          <a:p>
            <a:pPr marL="212725" indent="-209550" algn="l" rtl="0">
              <a:spcBef>
                <a:spcPts val="600"/>
              </a:spcBef>
              <a:buSzPct val="45000"/>
              <a:buFont typeface="Wingdings" pitchFamily="2" charset="2"/>
              <a:buChar char=""/>
            </a:pPr>
            <a:r>
              <a:rPr lang="ru-RU" altLang="ru-RU" sz="2400" dirty="0"/>
              <a:t> </a:t>
            </a:r>
            <a:r>
              <a:rPr lang="ru-RU" altLang="ru-RU" sz="2400" dirty="0" err="1" smtClean="0"/>
              <a:t>Підтримку</a:t>
            </a:r>
            <a:r>
              <a:rPr lang="ru-RU" altLang="ru-RU" sz="2400" dirty="0" smtClean="0"/>
              <a:t> </a:t>
            </a:r>
            <a:r>
              <a:rPr lang="ru-RU" altLang="ru-RU" sz="2400" dirty="0" err="1"/>
              <a:t>персистентності</a:t>
            </a:r>
            <a:r>
              <a:rPr lang="ru-RU" altLang="ru-RU" sz="2400" dirty="0"/>
              <a:t> </a:t>
            </a:r>
            <a:r>
              <a:rPr lang="ru-RU" altLang="ru-RU" sz="2400" dirty="0" err="1"/>
              <a:t>об'єктів</a:t>
            </a:r>
            <a:r>
              <a:rPr lang="ru-RU" altLang="ru-RU" sz="2400" dirty="0"/>
              <a:t>;</a:t>
            </a:r>
          </a:p>
          <a:p>
            <a:pPr>
              <a:spcBef>
                <a:spcPts val="600"/>
              </a:spcBef>
              <a:buSzPct val="45000"/>
              <a:buFont typeface="Wingdings" pitchFamily="2" charset="2"/>
              <a:buChar char=""/>
            </a:pPr>
            <a:r>
              <a:rPr lang="ru-RU" altLang="ru-RU" sz="2400" dirty="0"/>
              <a:t> </a:t>
            </a:r>
            <a:r>
              <a:rPr lang="ru-RU" altLang="ru-RU" sz="2400" dirty="0" err="1"/>
              <a:t>Інші</a:t>
            </a:r>
            <a:r>
              <a:rPr lang="ru-RU" altLang="ru-RU" sz="2400" dirty="0"/>
              <a:t> </a:t>
            </a:r>
            <a:r>
              <a:rPr lang="ru-RU" altLang="ru-RU" sz="2400" dirty="0" err="1"/>
              <a:t>дрібні</a:t>
            </a:r>
            <a:r>
              <a:rPr lang="ru-RU" altLang="ru-RU" sz="2400" dirty="0"/>
              <a:t> </a:t>
            </a:r>
            <a:r>
              <a:rPr lang="ru-RU" altLang="ru-RU" sz="2400" dirty="0" err="1" smtClean="0"/>
              <a:t>поліпшення</a:t>
            </a:r>
            <a:r>
              <a:rPr lang="ru-RU" altLang="ru-RU" sz="2400" dirty="0" smtClean="0"/>
              <a:t>.</a:t>
            </a:r>
          </a:p>
          <a:p>
            <a:pPr>
              <a:spcBef>
                <a:spcPts val="600"/>
              </a:spcBef>
              <a:buSzPct val="45000"/>
              <a:buFont typeface="Wingdings" pitchFamily="2" charset="2"/>
              <a:buChar char=""/>
            </a:pPr>
            <a:r>
              <a:rPr lang="ru-RU" altLang="ru-RU" sz="2400" dirty="0" smtClean="0"/>
              <a:t> </a:t>
            </a:r>
            <a:r>
              <a:rPr lang="ru-RU" altLang="ru-RU" sz="2400" dirty="0" err="1" smtClean="0"/>
              <a:t>Метадані</a:t>
            </a:r>
            <a:r>
              <a:rPr lang="ru-RU" altLang="ru-RU" sz="2400" dirty="0" smtClean="0"/>
              <a:t> </a:t>
            </a:r>
            <a:r>
              <a:rPr lang="ru-RU" altLang="ru-RU" sz="2400" dirty="0"/>
              <a:t>для </a:t>
            </a:r>
            <a:r>
              <a:rPr lang="ru-RU" altLang="ru-RU" sz="2400" dirty="0" err="1"/>
              <a:t>параметрів</a:t>
            </a:r>
            <a:r>
              <a:rPr lang="ru-RU" altLang="ru-RU" sz="2400" dirty="0"/>
              <a:t> </a:t>
            </a:r>
            <a:r>
              <a:rPr lang="ru-RU" altLang="ru-RU" sz="2400" dirty="0" err="1"/>
              <a:t>об'єкта</a:t>
            </a:r>
            <a:r>
              <a:rPr lang="ru-RU" altLang="ru-RU" sz="2400" dirty="0"/>
              <a:t> </a:t>
            </a:r>
            <a:r>
              <a:rPr lang="ru-RU" altLang="ru-RU" sz="2400" dirty="0" err="1"/>
              <a:t>PreparedStatement</a:t>
            </a:r>
            <a:r>
              <a:rPr lang="ru-RU" altLang="ru-RU" sz="2400" dirty="0"/>
              <a:t>;</a:t>
            </a:r>
          </a:p>
          <a:p>
            <a:pPr>
              <a:spcBef>
                <a:spcPts val="600"/>
              </a:spcBef>
              <a:buSzPct val="45000"/>
              <a:buFont typeface="Wingdings" pitchFamily="2" charset="2"/>
              <a:buChar char=""/>
            </a:pPr>
            <a:r>
              <a:rPr lang="ru-RU" altLang="ru-RU" sz="2400" dirty="0"/>
              <a:t> </a:t>
            </a:r>
            <a:r>
              <a:rPr lang="ru-RU" altLang="ru-RU" sz="2400" dirty="0" err="1" smtClean="0"/>
              <a:t>Підтримку</a:t>
            </a:r>
            <a:r>
              <a:rPr lang="ru-RU" altLang="ru-RU" sz="2400" dirty="0" smtClean="0"/>
              <a:t> </a:t>
            </a:r>
            <a:r>
              <a:rPr lang="ru-RU" altLang="ru-RU" sz="2400" dirty="0" err="1" smtClean="0"/>
              <a:t>нових</a:t>
            </a:r>
            <a:r>
              <a:rPr lang="ru-RU" altLang="ru-RU" sz="2400" dirty="0" smtClean="0"/>
              <a:t> </a:t>
            </a:r>
            <a:r>
              <a:rPr lang="ru-RU" altLang="ru-RU" sz="2400" dirty="0" err="1"/>
              <a:t>типів</a:t>
            </a:r>
            <a:r>
              <a:rPr lang="ru-RU" altLang="ru-RU" sz="2400" dirty="0"/>
              <a:t> </a:t>
            </a:r>
            <a:r>
              <a:rPr lang="ru-RU" altLang="ru-RU" sz="2400" dirty="0" err="1"/>
              <a:t>даних</a:t>
            </a:r>
            <a:r>
              <a:rPr lang="ru-RU" altLang="ru-RU" sz="2400" dirty="0"/>
              <a:t> REF і DATALINK - для доступу до </a:t>
            </a:r>
            <a:r>
              <a:rPr lang="ru-RU" altLang="ru-RU" sz="2400" dirty="0" err="1"/>
              <a:t>зовнішніх</a:t>
            </a:r>
            <a:r>
              <a:rPr lang="ru-RU" altLang="ru-RU" sz="2400" dirty="0"/>
              <a:t> </a:t>
            </a:r>
            <a:r>
              <a:rPr lang="ru-RU" altLang="ru-RU" sz="2400" dirty="0" err="1"/>
              <a:t>даних</a:t>
            </a:r>
            <a:r>
              <a:rPr lang="ru-RU" altLang="ru-RU" sz="2400" dirty="0"/>
              <a:t>.</a:t>
            </a:r>
          </a:p>
          <a:p>
            <a:pPr marL="214313">
              <a:spcBef>
                <a:spcPts val="600"/>
              </a:spcBef>
              <a:buSzPct val="45000"/>
            </a:pPr>
            <a:endParaRPr lang="ru-RU" altLang="ru-RU" sz="2400" dirty="0"/>
          </a:p>
          <a:p>
            <a:pPr marL="212725" indent="-209550" algn="l" rtl="0">
              <a:spcBef>
                <a:spcPts val="600"/>
              </a:spcBef>
              <a:buSzPct val="45000"/>
              <a:buFont typeface="Wingdings" pitchFamily="2" charset="2"/>
              <a:buChar char=""/>
            </a:pPr>
            <a:endParaRPr lang="ru-RU" altLang="ru-RU" sz="2400" dirty="0"/>
          </a:p>
        </p:txBody>
      </p:sp>
    </p:spTree>
    <p:extLst>
      <p:ext uri="{BB962C8B-B14F-4D97-AF65-F5344CB8AC3E}">
        <p14:creationId xmlns:p14="http://schemas.microsoft.com/office/powerpoint/2010/main" val="7142346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560387"/>
          </a:xfrm>
          <a:noFill/>
          <a:ln/>
        </p:spPr>
        <p:txBody>
          <a:bodyPr/>
          <a:lstStyle/>
          <a:p>
            <a:pPr algn="l" rtl="0"/>
            <a:r>
              <a:rPr lang="en-US" altLang="ru-RU" sz="2800">
                <a:solidFill>
                  <a:schemeClr val="tx1"/>
                </a:solidFill>
                <a:latin typeface="Arial" charset="0"/>
              </a:rPr>
              <a:t>JDBC - </a:t>
            </a:r>
            <a:r>
              <a:rPr lang="ru-RU" altLang="ru-RU" sz="2800">
                <a:solidFill>
                  <a:schemeClr val="tx1"/>
                </a:solidFill>
                <a:latin typeface="Arial" charset="0"/>
              </a:rPr>
              <a:t>програмний пакет для роботи з БД</a:t>
            </a: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457200" y="6172200"/>
            <a:ext cx="24844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4200">
                <a:solidFill>
                  <a:schemeClr val="tx2"/>
                </a:solidFill>
                <a:latin typeface="Garamond" pitchFamily="18" charset="0"/>
              </a:defRPr>
            </a:lvl1pPr>
            <a:lvl2pPr>
              <a:defRPr sz="4200">
                <a:solidFill>
                  <a:schemeClr val="tx2"/>
                </a:solidFill>
                <a:latin typeface="Garamond" pitchFamily="18" charset="0"/>
              </a:defRPr>
            </a:lvl2pPr>
            <a:lvl3pPr>
              <a:defRPr sz="4200">
                <a:solidFill>
                  <a:schemeClr val="tx2"/>
                </a:solidFill>
                <a:latin typeface="Garamond" pitchFamily="18" charset="0"/>
              </a:defRPr>
            </a:lvl3pPr>
            <a:lvl4pPr>
              <a:defRPr sz="4200">
                <a:solidFill>
                  <a:schemeClr val="tx2"/>
                </a:solidFill>
                <a:latin typeface="Garamond" pitchFamily="18" charset="0"/>
              </a:defRPr>
            </a:lvl4pPr>
            <a:lvl5pPr>
              <a:defRPr sz="4200">
                <a:solidFill>
                  <a:schemeClr val="tx2"/>
                </a:solidFill>
                <a:latin typeface="Garamond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9pPr>
          </a:lstStyle>
          <a:p>
            <a:pPr algn="l" rtl="0"/>
            <a:r>
              <a:rPr lang="ru-RU" altLang="ru-RU" sz="1400">
                <a:solidFill>
                  <a:schemeClr val="tx1"/>
                </a:solidFill>
                <a:latin typeface="Arial" charset="0"/>
              </a:rPr>
              <a:t>Бази даних: навчальний курс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395288" y="830263"/>
            <a:ext cx="39274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rtl="0"/>
            <a:r>
              <a:rPr lang="ru-RU" altLang="ru-RU"/>
              <a:t>Дослідження отриманих даних</a:t>
            </a:r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574675" y="1112838"/>
            <a:ext cx="8251825" cy="498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rtl="0"/>
            <a:r>
              <a:rPr lang="en-US" altLang="ru-RU" sz="1600" b="1">
                <a:latin typeface="Lucida Console" pitchFamily="49" charset="0"/>
              </a:rPr>
              <a:t>private static void</a:t>
            </a:r>
            <a:r>
              <a:rPr lang="en-US" altLang="ru-RU" sz="1600">
                <a:latin typeface="Lucida Console" pitchFamily="49" charset="0"/>
              </a:rPr>
              <a:t> printTable (Connection conn, String sql) {</a:t>
            </a:r>
          </a:p>
          <a:p>
            <a:pPr algn="l" rtl="0"/>
            <a:r>
              <a:rPr lang="en-US" altLang="ru-RU" sz="1600">
                <a:latin typeface="Lucida Console" pitchFamily="49" charset="0"/>
              </a:rPr>
              <a:t> </a:t>
            </a:r>
            <a:r>
              <a:rPr lang="en-US" altLang="ru-RU" sz="1600" b="1">
                <a:latin typeface="Lucida Console" pitchFamily="49" charset="0"/>
              </a:rPr>
              <a:t>try</a:t>
            </a:r>
            <a:r>
              <a:rPr lang="en-US" altLang="ru-RU" sz="1600">
                <a:latin typeface="Lucida Console" pitchFamily="49" charset="0"/>
              </a:rPr>
              <a:t> {</a:t>
            </a:r>
          </a:p>
          <a:p>
            <a:pPr algn="l" rtl="0"/>
            <a:r>
              <a:rPr lang="en-US" altLang="ru-RU" sz="1600">
                <a:latin typeface="Lucida Console" pitchFamily="49" charset="0"/>
              </a:rPr>
              <a:t> Statement stmt = conn.createStatement ();</a:t>
            </a:r>
          </a:p>
          <a:p>
            <a:pPr algn="l" rtl="0"/>
            <a:r>
              <a:rPr lang="en-US" altLang="ru-RU" sz="1600">
                <a:latin typeface="Lucida Console" pitchFamily="49" charset="0"/>
              </a:rPr>
              <a:t> ResultSet rs = stmt.executeQuery (sql);</a:t>
            </a:r>
          </a:p>
          <a:p>
            <a:pPr algn="l" rtl="0"/>
            <a:r>
              <a:rPr lang="en-US" altLang="ru-RU" sz="1600">
                <a:latin typeface="Lucida Console" pitchFamily="49" charset="0"/>
              </a:rPr>
              <a:t> ResultSetMetaData rsmd = rs.getMetaData ();</a:t>
            </a:r>
          </a:p>
          <a:p>
            <a:pPr algn="l" rtl="0"/>
            <a:r>
              <a:rPr lang="en-US" altLang="ru-RU" sz="1600">
                <a:latin typeface="Lucida Console" pitchFamily="49" charset="0"/>
              </a:rPr>
              <a:t> </a:t>
            </a:r>
            <a:r>
              <a:rPr lang="en-US" altLang="ru-RU" sz="1600" b="1">
                <a:latin typeface="Lucida Console" pitchFamily="49" charset="0"/>
              </a:rPr>
              <a:t>int</a:t>
            </a:r>
            <a:r>
              <a:rPr lang="en-US" altLang="ru-RU" sz="1600">
                <a:latin typeface="Lucida Console" pitchFamily="49" charset="0"/>
              </a:rPr>
              <a:t> colCount = rsmd.getColumnCount ();</a:t>
            </a:r>
          </a:p>
          <a:p>
            <a:pPr algn="l" rtl="0"/>
            <a:r>
              <a:rPr lang="en-US" altLang="ru-RU" sz="1600">
                <a:latin typeface="Lucida Console" pitchFamily="49" charset="0"/>
              </a:rPr>
              <a:t> </a:t>
            </a:r>
            <a:r>
              <a:rPr lang="en-US" altLang="ru-RU" sz="1600" b="1">
                <a:latin typeface="Lucida Console" pitchFamily="49" charset="0"/>
              </a:rPr>
              <a:t>for</a:t>
            </a:r>
            <a:r>
              <a:rPr lang="en-US" altLang="ru-RU" sz="1600">
                <a:latin typeface="Lucida Console" pitchFamily="49" charset="0"/>
              </a:rPr>
              <a:t> (</a:t>
            </a:r>
            <a:r>
              <a:rPr lang="en-US" altLang="ru-RU" sz="1600" b="1">
                <a:latin typeface="Lucida Console" pitchFamily="49" charset="0"/>
              </a:rPr>
              <a:t>int</a:t>
            </a:r>
            <a:r>
              <a:rPr lang="en-US" altLang="ru-RU" sz="1600">
                <a:latin typeface="Lucida Console" pitchFamily="49" charset="0"/>
              </a:rPr>
              <a:t>i = 1; i &lt;= colCount; ++ i) {</a:t>
            </a:r>
          </a:p>
          <a:p>
            <a:pPr algn="l" rtl="0"/>
            <a:r>
              <a:rPr lang="en-US" altLang="ru-RU" sz="1600">
                <a:latin typeface="Lucida Console" pitchFamily="49" charset="0"/>
              </a:rPr>
              <a:t> System.out.print (rsmd.getColumnName (i) + '\ t');</a:t>
            </a:r>
          </a:p>
          <a:p>
            <a:pPr algn="l" rtl="0"/>
            <a:r>
              <a:rPr lang="en-US" altLang="ru-RU" sz="1600">
                <a:latin typeface="Lucida Console" pitchFamily="49" charset="0"/>
              </a:rPr>
              <a:t> }</a:t>
            </a:r>
          </a:p>
          <a:p>
            <a:pPr algn="l" rtl="0"/>
            <a:r>
              <a:rPr lang="en-US" altLang="ru-RU" sz="1600">
                <a:latin typeface="Lucida Console" pitchFamily="49" charset="0"/>
              </a:rPr>
              <a:t>System.out.println (); System.out.println ( "--------------");</a:t>
            </a:r>
          </a:p>
          <a:p>
            <a:pPr algn="l" rtl="0"/>
            <a:r>
              <a:rPr lang="en-US" altLang="ru-RU" sz="1600">
                <a:latin typeface="Lucida Console" pitchFamily="49" charset="0"/>
              </a:rPr>
              <a:t> </a:t>
            </a:r>
            <a:r>
              <a:rPr lang="en-US" altLang="ru-RU" sz="1600" b="1">
                <a:latin typeface="Lucida Console" pitchFamily="49" charset="0"/>
              </a:rPr>
              <a:t>while</a:t>
            </a:r>
            <a:r>
              <a:rPr lang="en-US" altLang="ru-RU" sz="1600">
                <a:latin typeface="Lucida Console" pitchFamily="49" charset="0"/>
              </a:rPr>
              <a:t>(Rs.next ()) {</a:t>
            </a:r>
          </a:p>
          <a:p>
            <a:pPr algn="l" rtl="0"/>
            <a:r>
              <a:rPr lang="en-US" altLang="ru-RU" sz="1600">
                <a:latin typeface="Lucida Console" pitchFamily="49" charset="0"/>
              </a:rPr>
              <a:t> </a:t>
            </a:r>
            <a:r>
              <a:rPr lang="en-US" altLang="ru-RU" sz="1600" b="1">
                <a:latin typeface="Lucida Console" pitchFamily="49" charset="0"/>
              </a:rPr>
              <a:t>for</a:t>
            </a:r>
            <a:r>
              <a:rPr lang="en-US" altLang="ru-RU" sz="1600">
                <a:latin typeface="Lucida Console" pitchFamily="49" charset="0"/>
              </a:rPr>
              <a:t> (</a:t>
            </a:r>
            <a:r>
              <a:rPr lang="en-US" altLang="ru-RU" sz="1600" b="1">
                <a:latin typeface="Lucida Console" pitchFamily="49" charset="0"/>
              </a:rPr>
              <a:t>int</a:t>
            </a:r>
            <a:r>
              <a:rPr lang="en-US" altLang="ru-RU" sz="1600">
                <a:latin typeface="Lucida Console" pitchFamily="49" charset="0"/>
              </a:rPr>
              <a:t>i = 1; i &lt;= colCount; ++ i) {</a:t>
            </a:r>
          </a:p>
          <a:p>
            <a:pPr algn="l" rtl="0"/>
            <a:r>
              <a:rPr lang="ru-RU" altLang="ru-RU" sz="1600">
                <a:latin typeface="Lucida Console" pitchFamily="49" charset="0"/>
              </a:rPr>
              <a:t> </a:t>
            </a:r>
            <a:r>
              <a:rPr lang="en-US" altLang="ru-RU" sz="1600">
                <a:latin typeface="Lucida Console" pitchFamily="49" charset="0"/>
              </a:rPr>
              <a:t>System.out.print ( "" + rs.getObject (i)</a:t>
            </a:r>
            <a:r>
              <a:rPr lang="ru-RU" altLang="ru-RU" sz="1600">
                <a:latin typeface="Lucida Console" pitchFamily="49" charset="0"/>
              </a:rPr>
              <a:t> </a:t>
            </a:r>
            <a:r>
              <a:rPr lang="en-US" altLang="ru-RU" sz="1600">
                <a:latin typeface="Lucida Console" pitchFamily="49" charset="0"/>
              </a:rPr>
              <a:t>+ '\ T');</a:t>
            </a:r>
          </a:p>
          <a:p>
            <a:pPr algn="l" rtl="0"/>
            <a:r>
              <a:rPr lang="en-US" altLang="ru-RU" sz="1600">
                <a:latin typeface="Lucida Console" pitchFamily="49" charset="0"/>
              </a:rPr>
              <a:t> }</a:t>
            </a:r>
          </a:p>
          <a:p>
            <a:pPr algn="l" rtl="0"/>
            <a:r>
              <a:rPr lang="en-US" altLang="ru-RU" sz="1600">
                <a:latin typeface="Lucida Console" pitchFamily="49" charset="0"/>
              </a:rPr>
              <a:t> System.out.println ();</a:t>
            </a:r>
          </a:p>
          <a:p>
            <a:pPr algn="l" rtl="0"/>
            <a:r>
              <a:rPr lang="en-US" altLang="ru-RU" sz="1600">
                <a:latin typeface="Lucida Console" pitchFamily="49" charset="0"/>
              </a:rPr>
              <a:t> }</a:t>
            </a:r>
          </a:p>
          <a:p>
            <a:pPr algn="l" rtl="0"/>
            <a:r>
              <a:rPr lang="en-US" altLang="ru-RU" sz="1600">
                <a:latin typeface="Lucida Console" pitchFamily="49" charset="0"/>
              </a:rPr>
              <a:t> } </a:t>
            </a:r>
            <a:r>
              <a:rPr lang="en-US" altLang="ru-RU" sz="1600" b="1">
                <a:latin typeface="Lucida Console" pitchFamily="49" charset="0"/>
              </a:rPr>
              <a:t>catch</a:t>
            </a:r>
            <a:r>
              <a:rPr lang="en-US" altLang="ru-RU" sz="1600">
                <a:latin typeface="Lucida Console" pitchFamily="49" charset="0"/>
              </a:rPr>
              <a:t>(SQLException x) {</a:t>
            </a:r>
          </a:p>
          <a:p>
            <a:pPr algn="l" rtl="0"/>
            <a:r>
              <a:rPr lang="en-US" altLang="ru-RU" sz="1600">
                <a:latin typeface="Lucida Console" pitchFamily="49" charset="0"/>
              </a:rPr>
              <a:t> System.out.println ( "Could not print table:" + x.getMessage ());</a:t>
            </a:r>
          </a:p>
          <a:p>
            <a:pPr algn="l" rtl="0"/>
            <a:r>
              <a:rPr lang="en-US" altLang="ru-RU" sz="1600">
                <a:latin typeface="Lucida Console" pitchFamily="49" charset="0"/>
              </a:rPr>
              <a:t> }</a:t>
            </a:r>
          </a:p>
          <a:p>
            <a:pPr algn="l" rtl="0"/>
            <a:r>
              <a:rPr lang="en-US" altLang="ru-RU" sz="1600">
                <a:latin typeface="Lucida Console" pitchFamily="49" charset="0"/>
              </a:rPr>
              <a:t>}</a:t>
            </a:r>
            <a:endParaRPr lang="ru-RU" altLang="ru-RU" sz="160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711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560387"/>
          </a:xfrm>
          <a:noFill/>
          <a:ln/>
        </p:spPr>
        <p:txBody>
          <a:bodyPr/>
          <a:lstStyle/>
          <a:p>
            <a:pPr algn="l" rtl="0"/>
            <a:r>
              <a:rPr lang="en-US" altLang="ru-RU" sz="2800">
                <a:solidFill>
                  <a:schemeClr val="tx1"/>
                </a:solidFill>
                <a:latin typeface="Arial" charset="0"/>
              </a:rPr>
              <a:t>JDBC - </a:t>
            </a:r>
            <a:r>
              <a:rPr lang="ru-RU" altLang="ru-RU" sz="2800">
                <a:solidFill>
                  <a:schemeClr val="tx1"/>
                </a:solidFill>
                <a:latin typeface="Arial" charset="0"/>
              </a:rPr>
              <a:t>програмний пакет для роботи з БД</a:t>
            </a: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457200" y="6172200"/>
            <a:ext cx="24844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4200">
                <a:solidFill>
                  <a:schemeClr val="tx2"/>
                </a:solidFill>
                <a:latin typeface="Garamond" pitchFamily="18" charset="0"/>
              </a:defRPr>
            </a:lvl1pPr>
            <a:lvl2pPr>
              <a:defRPr sz="4200">
                <a:solidFill>
                  <a:schemeClr val="tx2"/>
                </a:solidFill>
                <a:latin typeface="Garamond" pitchFamily="18" charset="0"/>
              </a:defRPr>
            </a:lvl2pPr>
            <a:lvl3pPr>
              <a:defRPr sz="4200">
                <a:solidFill>
                  <a:schemeClr val="tx2"/>
                </a:solidFill>
                <a:latin typeface="Garamond" pitchFamily="18" charset="0"/>
              </a:defRPr>
            </a:lvl3pPr>
            <a:lvl4pPr>
              <a:defRPr sz="4200">
                <a:solidFill>
                  <a:schemeClr val="tx2"/>
                </a:solidFill>
                <a:latin typeface="Garamond" pitchFamily="18" charset="0"/>
              </a:defRPr>
            </a:lvl4pPr>
            <a:lvl5pPr>
              <a:defRPr sz="4200">
                <a:solidFill>
                  <a:schemeClr val="tx2"/>
                </a:solidFill>
                <a:latin typeface="Garamond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9pPr>
          </a:lstStyle>
          <a:p>
            <a:pPr algn="l" rtl="0"/>
            <a:r>
              <a:rPr lang="ru-RU" altLang="ru-RU" sz="1400">
                <a:solidFill>
                  <a:schemeClr val="tx1"/>
                </a:solidFill>
                <a:latin typeface="Arial" charset="0"/>
              </a:rPr>
              <a:t>Бази даних: навчальний курс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395288" y="830263"/>
            <a:ext cx="7219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rtl="0"/>
            <a:r>
              <a:rPr lang="ru-RU" altLang="ru-RU"/>
              <a:t>Яку ще інформацію можна отримати, досліджуючи метадані?</a:t>
            </a: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574675" y="1179513"/>
            <a:ext cx="8374063" cy="302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rtl="0"/>
            <a:r>
              <a:rPr lang="en-US" altLang="ru-RU" sz="1600">
                <a:latin typeface="Lucida Console" pitchFamily="49" charset="0"/>
              </a:rPr>
              <a:t>ResultSetMetaData rsmd = rs.getMetaData ();</a:t>
            </a:r>
          </a:p>
          <a:p>
            <a:pPr algn="l" rtl="0"/>
            <a:r>
              <a:rPr lang="en-US" altLang="ru-RU" sz="1600" b="1">
                <a:latin typeface="Lucida Console" pitchFamily="49" charset="0"/>
              </a:rPr>
              <a:t>int</a:t>
            </a:r>
            <a:r>
              <a:rPr lang="en-US" altLang="ru-RU" sz="1600">
                <a:latin typeface="Lucida Console" pitchFamily="49" charset="0"/>
              </a:rPr>
              <a:t> count = rsmd.getColumnCount ();</a:t>
            </a:r>
          </a:p>
          <a:p>
            <a:pPr algn="l" rtl="0"/>
            <a:r>
              <a:rPr lang="en-US" altLang="ru-RU" sz="1600">
                <a:latin typeface="Lucida Console" pitchFamily="49" charset="0"/>
              </a:rPr>
              <a:t>String fieldName = rsmd.getColumnName (i);</a:t>
            </a:r>
          </a:p>
          <a:p>
            <a:pPr algn="l" rtl="0"/>
            <a:r>
              <a:rPr lang="en-US" altLang="ru-RU" sz="1600" b="1">
                <a:latin typeface="Lucida Console" pitchFamily="49" charset="0"/>
              </a:rPr>
              <a:t>int</a:t>
            </a:r>
            <a:r>
              <a:rPr lang="en-US" altLang="ru-RU" sz="1600">
                <a:latin typeface="Lucida Console" pitchFamily="49" charset="0"/>
              </a:rPr>
              <a:t> type = rsmd.getColumnType (i); </a:t>
            </a:r>
          </a:p>
          <a:p>
            <a:pPr algn="l" rtl="0"/>
            <a:r>
              <a:rPr lang="en-US" altLang="ru-RU" sz="1600">
                <a:latin typeface="Lucida Console" pitchFamily="49" charset="0"/>
              </a:rPr>
              <a:t> // Types.VARCHAR, Types.INTEGER, ...</a:t>
            </a:r>
          </a:p>
          <a:p>
            <a:pPr algn="l" rtl="0"/>
            <a:r>
              <a:rPr lang="en-US" altLang="ru-RU" sz="1600">
                <a:latin typeface="Lucida Console" pitchFamily="49" charset="0"/>
              </a:rPr>
              <a:t>String typeName = rsmd.getColumnTypeName (i);</a:t>
            </a:r>
          </a:p>
          <a:p>
            <a:pPr algn="l" rtl="0"/>
            <a:r>
              <a:rPr lang="en-US" altLang="ru-RU" sz="1600">
                <a:latin typeface="Lucida Console" pitchFamily="49" charset="0"/>
              </a:rPr>
              <a:t> // </a:t>
            </a:r>
            <a:r>
              <a:rPr lang="ru-RU" altLang="ru-RU" sz="1600">
                <a:latin typeface="Lucida Console" pitchFamily="49" charset="0"/>
              </a:rPr>
              <a:t>Як його повертає драйвер БД, наприклад </a:t>
            </a:r>
            <a:r>
              <a:rPr lang="en-US" altLang="ru-RU" sz="1600">
                <a:latin typeface="Lucida Console" pitchFamily="49" charset="0"/>
              </a:rPr>
              <a:t>"Counter".</a:t>
            </a:r>
          </a:p>
          <a:p>
            <a:pPr algn="l" rtl="0"/>
            <a:r>
              <a:rPr lang="en-US" altLang="ru-RU" sz="1600">
                <a:latin typeface="Lucida Console" pitchFamily="49" charset="0"/>
              </a:rPr>
              <a:t>String className = rsmd.getColumnClassName (i);</a:t>
            </a:r>
          </a:p>
          <a:p>
            <a:pPr algn="l" rtl="0"/>
            <a:r>
              <a:rPr lang="en-US" altLang="ru-RU" sz="1600">
                <a:latin typeface="Lucida Console" pitchFamily="49" charset="0"/>
              </a:rPr>
              <a:t> // </a:t>
            </a:r>
            <a:r>
              <a:rPr lang="ru-RU" altLang="ru-RU" sz="1600">
                <a:latin typeface="Lucida Console" pitchFamily="49" charset="0"/>
              </a:rPr>
              <a:t>З точки зору мови </a:t>
            </a:r>
            <a:r>
              <a:rPr lang="en-US" altLang="ru-RU" sz="1600">
                <a:latin typeface="Lucida Console" pitchFamily="49" charset="0"/>
              </a:rPr>
              <a:t>Java, </a:t>
            </a:r>
            <a:r>
              <a:rPr lang="ru-RU" altLang="ru-RU" sz="1600">
                <a:latin typeface="Lucida Console" pitchFamily="49" charset="0"/>
              </a:rPr>
              <a:t>наприклад</a:t>
            </a:r>
            <a:r>
              <a:rPr lang="en-US" altLang="ru-RU" sz="1600">
                <a:latin typeface="Lucida Console" pitchFamily="49" charset="0"/>
              </a:rPr>
              <a:t>, "Java.math.BigDecimal".</a:t>
            </a:r>
          </a:p>
          <a:p>
            <a:pPr algn="l" rtl="0"/>
            <a:r>
              <a:rPr lang="en-US" altLang="ru-RU" sz="1600" b="1">
                <a:latin typeface="Lucida Console" pitchFamily="49" charset="0"/>
              </a:rPr>
              <a:t>boolean</a:t>
            </a:r>
            <a:r>
              <a:rPr lang="en-US" altLang="ru-RU" sz="1600">
                <a:latin typeface="Lucida Console" pitchFamily="49" charset="0"/>
              </a:rPr>
              <a:t> curr = rsmd.isCurrency (i);</a:t>
            </a:r>
          </a:p>
          <a:p>
            <a:pPr algn="l" rtl="0"/>
            <a:r>
              <a:rPr lang="en-US" altLang="ru-RU" sz="1600" b="1">
                <a:latin typeface="Lucida Console" pitchFamily="49" charset="0"/>
              </a:rPr>
              <a:t>int</a:t>
            </a:r>
            <a:r>
              <a:rPr lang="en-US" altLang="ru-RU" sz="1600">
                <a:latin typeface="Lucida Console" pitchFamily="49" charset="0"/>
              </a:rPr>
              <a:t> nullable = rsmd.isNullable (i);</a:t>
            </a:r>
          </a:p>
          <a:p>
            <a:pPr algn="l" rtl="0"/>
            <a:r>
              <a:rPr lang="en-US" altLang="ru-RU" sz="1600">
                <a:latin typeface="Lucida Console" pitchFamily="49" charset="0"/>
              </a:rPr>
              <a:t> // columnNullable, columnNoNulls, columnNullableUnknown</a:t>
            </a:r>
            <a:endParaRPr lang="ru-RU" altLang="ru-RU" sz="1600">
              <a:latin typeface="Lucida Console" pitchFamily="49" charset="0"/>
            </a:endParaRPr>
          </a:p>
        </p:txBody>
      </p:sp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468313" y="4365625"/>
            <a:ext cx="76152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rtl="0"/>
            <a:r>
              <a:rPr lang="ru-RU" altLang="ru-RU"/>
              <a:t>Можна також отримувати метадані про таблиці, самій базі даних, ...</a:t>
            </a:r>
          </a:p>
        </p:txBody>
      </p:sp>
      <p:sp>
        <p:nvSpPr>
          <p:cNvPr id="19463" name="Text Box 7"/>
          <p:cNvSpPr txBox="1">
            <a:spLocks noChangeArrowheads="1"/>
          </p:cNvSpPr>
          <p:nvPr/>
        </p:nvSpPr>
        <p:spPr bwMode="auto">
          <a:xfrm>
            <a:off x="539750" y="4711700"/>
            <a:ext cx="8129588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rtl="0"/>
            <a:r>
              <a:rPr lang="en-US" altLang="ru-RU" sz="1600">
                <a:latin typeface="Lucida Console" pitchFamily="49" charset="0"/>
              </a:rPr>
              <a:t>DatabaseMetaData md = conn.getMetaData ();</a:t>
            </a:r>
          </a:p>
          <a:p>
            <a:pPr algn="l" rtl="0"/>
            <a:r>
              <a:rPr lang="en-US" altLang="ru-RU" sz="1600" b="1">
                <a:latin typeface="Lucida Console" pitchFamily="49" charset="0"/>
              </a:rPr>
              <a:t>int</a:t>
            </a:r>
            <a:r>
              <a:rPr lang="en-US" altLang="ru-RU" sz="1600">
                <a:latin typeface="Lucida Console" pitchFamily="49" charset="0"/>
              </a:rPr>
              <a:t> maxRowSize = md.getMaxRowSize ();</a:t>
            </a:r>
          </a:p>
          <a:p>
            <a:pPr algn="l" rtl="0"/>
            <a:r>
              <a:rPr lang="en-US" altLang="ru-RU" sz="1600">
                <a:latin typeface="Lucida Console" pitchFamily="49" charset="0"/>
              </a:rPr>
              <a:t>ResultSet metaRs = md.getTables (catalog, schema, tabName, types);</a:t>
            </a:r>
            <a:endParaRPr lang="ru-RU" altLang="ru-RU" sz="160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9180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560387"/>
          </a:xfrm>
          <a:noFill/>
          <a:ln/>
        </p:spPr>
        <p:txBody>
          <a:bodyPr/>
          <a:lstStyle/>
          <a:p>
            <a:pPr algn="l" rtl="0"/>
            <a:r>
              <a:rPr lang="en-US" altLang="ru-RU" sz="2800">
                <a:solidFill>
                  <a:schemeClr val="tx1"/>
                </a:solidFill>
                <a:latin typeface="Arial" charset="0"/>
              </a:rPr>
              <a:t>JDBC - </a:t>
            </a:r>
            <a:r>
              <a:rPr lang="ru-RU" altLang="ru-RU" sz="2800">
                <a:solidFill>
                  <a:schemeClr val="tx1"/>
                </a:solidFill>
                <a:latin typeface="Arial" charset="0"/>
              </a:rPr>
              <a:t>програмний пакет для роботи з БД</a:t>
            </a: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457200" y="6172200"/>
            <a:ext cx="24844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4200">
                <a:solidFill>
                  <a:schemeClr val="tx2"/>
                </a:solidFill>
                <a:latin typeface="Garamond" pitchFamily="18" charset="0"/>
              </a:defRPr>
            </a:lvl1pPr>
            <a:lvl2pPr>
              <a:defRPr sz="4200">
                <a:solidFill>
                  <a:schemeClr val="tx2"/>
                </a:solidFill>
                <a:latin typeface="Garamond" pitchFamily="18" charset="0"/>
              </a:defRPr>
            </a:lvl2pPr>
            <a:lvl3pPr>
              <a:defRPr sz="4200">
                <a:solidFill>
                  <a:schemeClr val="tx2"/>
                </a:solidFill>
                <a:latin typeface="Garamond" pitchFamily="18" charset="0"/>
              </a:defRPr>
            </a:lvl3pPr>
            <a:lvl4pPr>
              <a:defRPr sz="4200">
                <a:solidFill>
                  <a:schemeClr val="tx2"/>
                </a:solidFill>
                <a:latin typeface="Garamond" pitchFamily="18" charset="0"/>
              </a:defRPr>
            </a:lvl4pPr>
            <a:lvl5pPr>
              <a:defRPr sz="4200">
                <a:solidFill>
                  <a:schemeClr val="tx2"/>
                </a:solidFill>
                <a:latin typeface="Garamond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9pPr>
          </a:lstStyle>
          <a:p>
            <a:pPr algn="l" rtl="0"/>
            <a:r>
              <a:rPr lang="ru-RU" altLang="ru-RU" sz="1400">
                <a:solidFill>
                  <a:schemeClr val="tx1"/>
                </a:solidFill>
                <a:latin typeface="Arial" charset="0"/>
              </a:rPr>
              <a:t>Бази даних: навчальний курс</a:t>
            </a: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395288" y="830263"/>
            <a:ext cx="70008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rtl="0"/>
            <a:r>
              <a:rPr lang="ru-RU" altLang="ru-RU"/>
              <a:t>Робота з курсором: зміна, додавання і видалення даних</a:t>
            </a:r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574675" y="1179513"/>
            <a:ext cx="8129588" cy="473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rtl="0"/>
            <a:r>
              <a:rPr lang="en-US" altLang="ru-RU" sz="1600">
                <a:latin typeface="Lucida Console" pitchFamily="49" charset="0"/>
              </a:rPr>
              <a:t>// </a:t>
            </a:r>
            <a:r>
              <a:rPr lang="ru-RU" altLang="ru-RU" sz="1600">
                <a:latin typeface="Lucida Console" pitchFamily="49" charset="0"/>
              </a:rPr>
              <a:t>Збільшуємо всі зарплати на 10 відсотків</a:t>
            </a:r>
            <a:endParaRPr lang="en-US" altLang="ru-RU" sz="1600">
              <a:latin typeface="Lucida Console" pitchFamily="49" charset="0"/>
            </a:endParaRPr>
          </a:p>
          <a:p>
            <a:pPr algn="l" rtl="0"/>
            <a:r>
              <a:rPr lang="en-US" altLang="ru-RU" sz="1600" b="1">
                <a:latin typeface="Lucida Console" pitchFamily="49" charset="0"/>
              </a:rPr>
              <a:t>private static void</a:t>
            </a:r>
            <a:r>
              <a:rPr lang="en-US" altLang="ru-RU" sz="1600">
                <a:latin typeface="Lucida Console" pitchFamily="49" charset="0"/>
              </a:rPr>
              <a:t> updateSalaries (Connection conn) {</a:t>
            </a:r>
          </a:p>
          <a:p>
            <a:pPr algn="l" rtl="0"/>
            <a:r>
              <a:rPr lang="en-US" altLang="ru-RU" sz="1600">
                <a:latin typeface="Lucida Console" pitchFamily="49" charset="0"/>
              </a:rPr>
              <a:t> </a:t>
            </a:r>
            <a:r>
              <a:rPr lang="en-US" altLang="ru-RU" sz="1600" b="1">
                <a:latin typeface="Lucida Console" pitchFamily="49" charset="0"/>
              </a:rPr>
              <a:t>try</a:t>
            </a:r>
            <a:r>
              <a:rPr lang="en-US" altLang="ru-RU" sz="1600">
                <a:latin typeface="Lucida Console" pitchFamily="49" charset="0"/>
              </a:rPr>
              <a:t> {</a:t>
            </a:r>
          </a:p>
          <a:p>
            <a:pPr algn="l" rtl="0"/>
            <a:r>
              <a:rPr lang="en-US" altLang="ru-RU" sz="1600">
                <a:latin typeface="Lucida Console" pitchFamily="49" charset="0"/>
              </a:rPr>
              <a:t> Statement stmt = conn.createStatement (</a:t>
            </a:r>
            <a:endParaRPr lang="ru-RU" altLang="ru-RU" sz="1600">
              <a:latin typeface="Lucida Console" pitchFamily="49" charset="0"/>
            </a:endParaRPr>
          </a:p>
          <a:p>
            <a:pPr algn="l" rtl="0"/>
            <a:r>
              <a:rPr lang="ru-RU" altLang="ru-RU" sz="1600">
                <a:latin typeface="Lucida Console" pitchFamily="49" charset="0"/>
              </a:rPr>
              <a:t> </a:t>
            </a:r>
            <a:r>
              <a:rPr lang="en-US" altLang="ru-RU" sz="1600">
                <a:latin typeface="Lucida Console" pitchFamily="49" charset="0"/>
              </a:rPr>
              <a:t>ResultSet.TYPE_SCROLL_SENSITIVE, </a:t>
            </a:r>
            <a:r>
              <a:rPr lang="ru-RU" altLang="ru-RU" sz="1600">
                <a:latin typeface="Lucida Console" pitchFamily="49" charset="0"/>
              </a:rPr>
              <a:t>// Можна переміщати</a:t>
            </a:r>
            <a:r>
              <a:rPr lang="en-US" altLang="ru-RU" sz="1600">
                <a:latin typeface="Lucida Console" pitchFamily="49" charset="0"/>
              </a:rPr>
              <a:t> </a:t>
            </a:r>
            <a:endParaRPr lang="ru-RU" altLang="ru-RU" sz="1600">
              <a:latin typeface="Lucida Console" pitchFamily="49" charset="0"/>
            </a:endParaRPr>
          </a:p>
          <a:p>
            <a:pPr algn="l" rtl="0"/>
            <a:r>
              <a:rPr lang="ru-RU" altLang="ru-RU" sz="1600">
                <a:latin typeface="Lucida Console" pitchFamily="49" charset="0"/>
              </a:rPr>
              <a:t> </a:t>
            </a:r>
            <a:r>
              <a:rPr lang="en-US" altLang="ru-RU" sz="1600">
                <a:latin typeface="Lucida Console" pitchFamily="49" charset="0"/>
              </a:rPr>
              <a:t>ResultSet.CONCUR_UPDATABLE);</a:t>
            </a:r>
            <a:r>
              <a:rPr lang="ru-RU" altLang="ru-RU" sz="1600">
                <a:latin typeface="Lucida Console" pitchFamily="49" charset="0"/>
              </a:rPr>
              <a:t> // Можна змінювати дані</a:t>
            </a:r>
            <a:endParaRPr lang="en-US" altLang="ru-RU" sz="1600">
              <a:latin typeface="Lucida Console" pitchFamily="49" charset="0"/>
            </a:endParaRPr>
          </a:p>
          <a:p>
            <a:pPr algn="l" rtl="0"/>
            <a:r>
              <a:rPr lang="en-US" altLang="ru-RU" sz="1600">
                <a:latin typeface="Lucida Console" pitchFamily="49" charset="0"/>
              </a:rPr>
              <a:t> ResultSet rs = stmt.executeQuery ( "Select * From positions");</a:t>
            </a:r>
          </a:p>
          <a:p>
            <a:pPr algn="l" rtl="0"/>
            <a:r>
              <a:rPr lang="en-US" altLang="ru-RU" sz="1600">
                <a:latin typeface="Lucida Console" pitchFamily="49" charset="0"/>
              </a:rPr>
              <a:t> </a:t>
            </a:r>
            <a:r>
              <a:rPr lang="en-US" altLang="ru-RU" sz="1600" b="1">
                <a:latin typeface="Lucida Console" pitchFamily="49" charset="0"/>
              </a:rPr>
              <a:t>while</a:t>
            </a:r>
            <a:r>
              <a:rPr lang="en-US" altLang="ru-RU" sz="1600">
                <a:latin typeface="Lucida Console" pitchFamily="49" charset="0"/>
              </a:rPr>
              <a:t> (Rs.next ()) {</a:t>
            </a:r>
          </a:p>
          <a:p>
            <a:pPr algn="l" rtl="0"/>
            <a:r>
              <a:rPr lang="en-US" altLang="ru-RU" sz="1600">
                <a:latin typeface="Lucida Console" pitchFamily="49" charset="0"/>
              </a:rPr>
              <a:t> rs.updateInt ( "Salary", (int) (rs.getInt ( "Salary") * 1.1));</a:t>
            </a:r>
          </a:p>
          <a:p>
            <a:pPr algn="l" rtl="0"/>
            <a:r>
              <a:rPr lang="en-US" altLang="ru-RU" sz="1600">
                <a:latin typeface="Lucida Console" pitchFamily="49" charset="0"/>
              </a:rPr>
              <a:t> rs.updateRow ();</a:t>
            </a:r>
          </a:p>
          <a:p>
            <a:pPr algn="l" rtl="0"/>
            <a:r>
              <a:rPr lang="en-US" altLang="ru-RU" sz="1600">
                <a:latin typeface="Lucida Console" pitchFamily="49" charset="0"/>
              </a:rPr>
              <a:t> }</a:t>
            </a:r>
          </a:p>
          <a:p>
            <a:pPr algn="l" rtl="0"/>
            <a:r>
              <a:rPr lang="en-US" altLang="ru-RU" sz="1600">
                <a:latin typeface="Lucida Console" pitchFamily="49" charset="0"/>
              </a:rPr>
              <a:t> } </a:t>
            </a:r>
            <a:r>
              <a:rPr lang="en-US" altLang="ru-RU" sz="1600" b="1">
                <a:latin typeface="Lucida Console" pitchFamily="49" charset="0"/>
              </a:rPr>
              <a:t>catch</a:t>
            </a:r>
            <a:r>
              <a:rPr lang="en-US" altLang="ru-RU" sz="1600">
                <a:latin typeface="Lucida Console" pitchFamily="49" charset="0"/>
              </a:rPr>
              <a:t> (SQLException x) {</a:t>
            </a:r>
          </a:p>
          <a:p>
            <a:pPr algn="l" rtl="0"/>
            <a:r>
              <a:rPr lang="ru-RU" altLang="ru-RU" sz="1600">
                <a:latin typeface="Lucida Console" pitchFamily="49" charset="0"/>
              </a:rPr>
              <a:t> </a:t>
            </a:r>
            <a:r>
              <a:rPr lang="en-US" altLang="ru-RU" sz="1600">
                <a:latin typeface="Lucida Console" pitchFamily="49" charset="0"/>
              </a:rPr>
              <a:t>x.printStackTrace ();</a:t>
            </a:r>
          </a:p>
          <a:p>
            <a:pPr algn="l" rtl="0"/>
            <a:r>
              <a:rPr lang="en-US" altLang="ru-RU" sz="1600">
                <a:latin typeface="Lucida Console" pitchFamily="49" charset="0"/>
              </a:rPr>
              <a:t> }</a:t>
            </a:r>
          </a:p>
          <a:p>
            <a:pPr algn="l" rtl="0"/>
            <a:r>
              <a:rPr lang="en-US" altLang="ru-RU" sz="1600">
                <a:latin typeface="Lucida Console" pitchFamily="49" charset="0"/>
              </a:rPr>
              <a:t>}</a:t>
            </a:r>
            <a:endParaRPr lang="ru-RU" altLang="ru-RU" sz="1600">
              <a:latin typeface="Lucida Console" pitchFamily="49" charset="0"/>
            </a:endParaRPr>
          </a:p>
          <a:p>
            <a:pPr algn="l" rtl="0"/>
            <a:endParaRPr lang="ru-RU" altLang="ru-RU" sz="1600">
              <a:latin typeface="Lucida Console" pitchFamily="49" charset="0"/>
            </a:endParaRPr>
          </a:p>
          <a:p>
            <a:pPr algn="l" rtl="0"/>
            <a:r>
              <a:rPr lang="ru-RU" altLang="ru-RU" sz="1600">
                <a:latin typeface="Lucida Console" pitchFamily="49" charset="0"/>
              </a:rPr>
              <a:t>// Звичайно, того ж ефекту можна було б досягти,</a:t>
            </a:r>
          </a:p>
          <a:p>
            <a:pPr algn="l" rtl="0"/>
            <a:r>
              <a:rPr lang="ru-RU" altLang="ru-RU" sz="1600">
                <a:latin typeface="Lucida Console" pitchFamily="49" charset="0"/>
              </a:rPr>
              <a:t>// просто виконавши пропозицію</a:t>
            </a:r>
          </a:p>
          <a:p>
            <a:pPr algn="l" rtl="0"/>
            <a:r>
              <a:rPr lang="ru-RU" altLang="ru-RU" sz="1600">
                <a:latin typeface="Lucida Console" pitchFamily="49" charset="0"/>
              </a:rPr>
              <a:t>// </a:t>
            </a:r>
            <a:r>
              <a:rPr lang="en-US" altLang="ru-RU" sz="1600">
                <a:latin typeface="Lucida Console" pitchFamily="49" charset="0"/>
              </a:rPr>
              <a:t>UPDATE positions SET Salary = Salary * 1.1</a:t>
            </a:r>
            <a:endParaRPr lang="ru-RU" altLang="ru-RU" sz="160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771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560387"/>
          </a:xfrm>
          <a:noFill/>
          <a:ln/>
        </p:spPr>
        <p:txBody>
          <a:bodyPr/>
          <a:lstStyle/>
          <a:p>
            <a:pPr algn="l" rtl="0"/>
            <a:r>
              <a:rPr lang="en-US" altLang="ru-RU" sz="2800">
                <a:solidFill>
                  <a:schemeClr val="tx1"/>
                </a:solidFill>
                <a:latin typeface="Arial" charset="0"/>
              </a:rPr>
              <a:t>JDBC - </a:t>
            </a:r>
            <a:r>
              <a:rPr lang="ru-RU" altLang="ru-RU" sz="2800">
                <a:solidFill>
                  <a:schemeClr val="tx1"/>
                </a:solidFill>
                <a:latin typeface="Arial" charset="0"/>
              </a:rPr>
              <a:t>програмний пакет для роботи з БД</a:t>
            </a: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457200" y="6172200"/>
            <a:ext cx="24844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4200">
                <a:solidFill>
                  <a:schemeClr val="tx2"/>
                </a:solidFill>
                <a:latin typeface="Garamond" pitchFamily="18" charset="0"/>
              </a:defRPr>
            </a:lvl1pPr>
            <a:lvl2pPr>
              <a:defRPr sz="4200">
                <a:solidFill>
                  <a:schemeClr val="tx2"/>
                </a:solidFill>
                <a:latin typeface="Garamond" pitchFamily="18" charset="0"/>
              </a:defRPr>
            </a:lvl2pPr>
            <a:lvl3pPr>
              <a:defRPr sz="4200">
                <a:solidFill>
                  <a:schemeClr val="tx2"/>
                </a:solidFill>
                <a:latin typeface="Garamond" pitchFamily="18" charset="0"/>
              </a:defRPr>
            </a:lvl3pPr>
            <a:lvl4pPr>
              <a:defRPr sz="4200">
                <a:solidFill>
                  <a:schemeClr val="tx2"/>
                </a:solidFill>
                <a:latin typeface="Garamond" pitchFamily="18" charset="0"/>
              </a:defRPr>
            </a:lvl4pPr>
            <a:lvl5pPr>
              <a:defRPr sz="4200">
                <a:solidFill>
                  <a:schemeClr val="tx2"/>
                </a:solidFill>
                <a:latin typeface="Garamond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9pPr>
          </a:lstStyle>
          <a:p>
            <a:pPr algn="l" rtl="0"/>
            <a:r>
              <a:rPr lang="ru-RU" altLang="ru-RU" sz="1400">
                <a:solidFill>
                  <a:schemeClr val="tx1"/>
                </a:solidFill>
                <a:latin typeface="Arial" charset="0"/>
              </a:rPr>
              <a:t>Бази даних: навчальний курс</a:t>
            </a: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395288" y="846138"/>
            <a:ext cx="643731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rtl="0"/>
            <a:r>
              <a:rPr lang="ru-RU" altLang="ru-RU"/>
              <a:t>Якщо курсор переміщуваний</a:t>
            </a:r>
            <a:r>
              <a:rPr lang="en-US" altLang="ru-RU"/>
              <a:t> (</a:t>
            </a:r>
            <a:r>
              <a:rPr lang="en-US" altLang="ru-RU">
                <a:latin typeface="Courier New" pitchFamily="49" charset="0"/>
              </a:rPr>
              <a:t>TYPE_SCROLL_SENSITIVE</a:t>
            </a:r>
            <a:r>
              <a:rPr lang="en-US" altLang="ru-RU"/>
              <a:t>)</a:t>
            </a:r>
            <a:r>
              <a:rPr lang="ru-RU" altLang="ru-RU"/>
              <a:t>, </a:t>
            </a:r>
            <a:endParaRPr lang="en-US" altLang="ru-RU"/>
          </a:p>
          <a:p>
            <a:pPr algn="l" rtl="0"/>
            <a:r>
              <a:rPr lang="ru-RU" altLang="ru-RU"/>
              <a:t>то з ним можна виконувати</a:t>
            </a:r>
            <a:r>
              <a:rPr lang="en-US" altLang="ru-RU"/>
              <a:t> </a:t>
            </a:r>
            <a:r>
              <a:rPr lang="ru-RU" altLang="ru-RU"/>
              <a:t>такі дії:</a:t>
            </a:r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574675" y="1495425"/>
            <a:ext cx="2506663" cy="2292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rtl="0"/>
            <a:r>
              <a:rPr lang="en-US" altLang="ru-RU" sz="1600">
                <a:latin typeface="Lucida Console" pitchFamily="49" charset="0"/>
              </a:rPr>
              <a:t>ResultSet rs = ...;</a:t>
            </a:r>
          </a:p>
          <a:p>
            <a:pPr algn="l" rtl="0"/>
            <a:r>
              <a:rPr lang="en-US" altLang="ru-RU" sz="1600">
                <a:latin typeface="Lucida Console" pitchFamily="49" charset="0"/>
              </a:rPr>
              <a:t>rs.absolute (1);</a:t>
            </a:r>
          </a:p>
          <a:p>
            <a:pPr algn="l" rtl="0"/>
            <a:r>
              <a:rPr lang="en-US" altLang="ru-RU" sz="1600">
                <a:latin typeface="Lucida Console" pitchFamily="49" charset="0"/>
              </a:rPr>
              <a:t>rs.beforeFirst ();</a:t>
            </a:r>
          </a:p>
          <a:p>
            <a:pPr algn="l" rtl="0"/>
            <a:r>
              <a:rPr lang="en-US" altLang="ru-RU" sz="1600">
                <a:latin typeface="Lucida Console" pitchFamily="49" charset="0"/>
              </a:rPr>
              <a:t>rs.afterLast ();</a:t>
            </a:r>
          </a:p>
          <a:p>
            <a:pPr algn="l" rtl="0"/>
            <a:r>
              <a:rPr lang="en-US" altLang="ru-RU" sz="1600">
                <a:latin typeface="Lucida Console" pitchFamily="49" charset="0"/>
              </a:rPr>
              <a:t>rs.first ();</a:t>
            </a:r>
          </a:p>
          <a:p>
            <a:pPr algn="l" rtl="0"/>
            <a:r>
              <a:rPr lang="en-US" altLang="ru-RU" sz="1600">
                <a:latin typeface="Lucida Console" pitchFamily="49" charset="0"/>
              </a:rPr>
              <a:t>rs.last ();</a:t>
            </a:r>
          </a:p>
          <a:p>
            <a:pPr algn="l" rtl="0"/>
            <a:r>
              <a:rPr lang="en-US" altLang="ru-RU" sz="1600">
                <a:latin typeface="Lucida Console" pitchFamily="49" charset="0"/>
              </a:rPr>
              <a:t>rs.next ()</a:t>
            </a:r>
          </a:p>
          <a:p>
            <a:pPr algn="l" rtl="0"/>
            <a:r>
              <a:rPr lang="en-US" altLang="ru-RU" sz="1600">
                <a:latin typeface="Lucida Console" pitchFamily="49" charset="0"/>
              </a:rPr>
              <a:t>rs.previous ();</a:t>
            </a:r>
          </a:p>
          <a:p>
            <a:pPr algn="l" rtl="0"/>
            <a:r>
              <a:rPr lang="en-US" altLang="ru-RU" sz="1600">
                <a:latin typeface="Lucida Console" pitchFamily="49" charset="0"/>
              </a:rPr>
              <a:t>rs.relative (-5);</a:t>
            </a:r>
            <a:endParaRPr lang="ru-RU" altLang="ru-RU" sz="1600">
              <a:latin typeface="Lucida Console" pitchFamily="49" charset="0"/>
            </a:endParaRPr>
          </a:p>
        </p:txBody>
      </p:sp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323850" y="3903663"/>
            <a:ext cx="74898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rtl="0"/>
            <a:r>
              <a:rPr lang="ru-RU" altLang="ru-RU"/>
              <a:t>Якщо курсор переміщується тільки вперед</a:t>
            </a:r>
            <a:r>
              <a:rPr lang="en-US" altLang="ru-RU"/>
              <a:t> (</a:t>
            </a:r>
            <a:r>
              <a:rPr lang="en-US" altLang="ru-RU">
                <a:latin typeface="Courier New" pitchFamily="49" charset="0"/>
              </a:rPr>
              <a:t>TYPE_FORWARD_ONLY</a:t>
            </a:r>
            <a:r>
              <a:rPr lang="en-US" altLang="ru-RU"/>
              <a:t>)</a:t>
            </a:r>
            <a:r>
              <a:rPr lang="ru-RU" altLang="ru-RU"/>
              <a:t>, </a:t>
            </a:r>
            <a:endParaRPr lang="en-US" altLang="ru-RU"/>
          </a:p>
          <a:p>
            <a:pPr algn="l" rtl="0"/>
            <a:r>
              <a:rPr lang="ru-RU" altLang="ru-RU"/>
              <a:t>то з ним можна виконувати</a:t>
            </a:r>
            <a:r>
              <a:rPr lang="en-US" altLang="ru-RU"/>
              <a:t> </a:t>
            </a:r>
            <a:r>
              <a:rPr lang="ru-RU" altLang="ru-RU"/>
              <a:t>тільки </a:t>
            </a:r>
            <a:r>
              <a:rPr lang="en-US" altLang="ru-RU">
                <a:latin typeface="Courier New" pitchFamily="49" charset="0"/>
              </a:rPr>
              <a:t>next ()</a:t>
            </a: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68124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560387"/>
          </a:xfrm>
          <a:noFill/>
          <a:ln/>
        </p:spPr>
        <p:txBody>
          <a:bodyPr/>
          <a:lstStyle/>
          <a:p>
            <a:pPr algn="l" rtl="0"/>
            <a:r>
              <a:rPr lang="en-US" altLang="ru-RU" sz="2800">
                <a:solidFill>
                  <a:schemeClr val="tx1"/>
                </a:solidFill>
                <a:latin typeface="Arial" charset="0"/>
              </a:rPr>
              <a:t>JDBC - </a:t>
            </a:r>
            <a:r>
              <a:rPr lang="ru-RU" altLang="ru-RU" sz="2800">
                <a:solidFill>
                  <a:schemeClr val="tx1"/>
                </a:solidFill>
                <a:latin typeface="Arial" charset="0"/>
              </a:rPr>
              <a:t>програмний пакет для роботи з БД</a:t>
            </a: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457200" y="6172200"/>
            <a:ext cx="24844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4200">
                <a:solidFill>
                  <a:schemeClr val="tx2"/>
                </a:solidFill>
                <a:latin typeface="Garamond" pitchFamily="18" charset="0"/>
              </a:defRPr>
            </a:lvl1pPr>
            <a:lvl2pPr>
              <a:defRPr sz="4200">
                <a:solidFill>
                  <a:schemeClr val="tx2"/>
                </a:solidFill>
                <a:latin typeface="Garamond" pitchFamily="18" charset="0"/>
              </a:defRPr>
            </a:lvl2pPr>
            <a:lvl3pPr>
              <a:defRPr sz="4200">
                <a:solidFill>
                  <a:schemeClr val="tx2"/>
                </a:solidFill>
                <a:latin typeface="Garamond" pitchFamily="18" charset="0"/>
              </a:defRPr>
            </a:lvl3pPr>
            <a:lvl4pPr>
              <a:defRPr sz="4200">
                <a:solidFill>
                  <a:schemeClr val="tx2"/>
                </a:solidFill>
                <a:latin typeface="Garamond" pitchFamily="18" charset="0"/>
              </a:defRPr>
            </a:lvl4pPr>
            <a:lvl5pPr>
              <a:defRPr sz="4200">
                <a:solidFill>
                  <a:schemeClr val="tx2"/>
                </a:solidFill>
                <a:latin typeface="Garamond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9pPr>
          </a:lstStyle>
          <a:p>
            <a:pPr algn="l" rtl="0"/>
            <a:r>
              <a:rPr lang="ru-RU" altLang="ru-RU" sz="1400">
                <a:solidFill>
                  <a:schemeClr val="tx1"/>
                </a:solidFill>
                <a:latin typeface="Arial" charset="0"/>
              </a:rPr>
              <a:t>Бази даних: навчальний курс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395288" y="846138"/>
            <a:ext cx="64912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rtl="0"/>
            <a:r>
              <a:rPr lang="ru-RU" altLang="ru-RU"/>
              <a:t>Якщо курсор «замінний»</a:t>
            </a:r>
            <a:r>
              <a:rPr lang="en-US" altLang="ru-RU"/>
              <a:t> (</a:t>
            </a:r>
            <a:r>
              <a:rPr lang="en-US" altLang="ru-RU">
                <a:latin typeface="Courier New" pitchFamily="49" charset="0"/>
              </a:rPr>
              <a:t>TYPE_CONCUR_UPDATEABLE</a:t>
            </a:r>
            <a:r>
              <a:rPr lang="en-US" altLang="ru-RU"/>
              <a:t>)</a:t>
            </a:r>
            <a:r>
              <a:rPr lang="ru-RU" altLang="ru-RU"/>
              <a:t>, </a:t>
            </a:r>
            <a:endParaRPr lang="en-US" altLang="ru-RU"/>
          </a:p>
          <a:p>
            <a:pPr algn="l" rtl="0"/>
            <a:r>
              <a:rPr lang="ru-RU" altLang="ru-RU"/>
              <a:t>то можна замінювати, додавати і видаляти дані:</a:t>
            </a:r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574675" y="1495425"/>
            <a:ext cx="5073650" cy="302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rtl="0"/>
            <a:r>
              <a:rPr lang="ru-RU" altLang="ru-RU" sz="1600">
                <a:latin typeface="Lucida Console" pitchFamily="49" charset="0"/>
              </a:rPr>
              <a:t>// Заміна</a:t>
            </a:r>
          </a:p>
          <a:p>
            <a:pPr algn="l" rtl="0"/>
            <a:r>
              <a:rPr lang="en-US" altLang="ru-RU" sz="1600">
                <a:latin typeface="Lucida Console" pitchFamily="49" charset="0"/>
              </a:rPr>
              <a:t>rs.updateInt (column, newData);</a:t>
            </a:r>
          </a:p>
          <a:p>
            <a:pPr algn="l" rtl="0"/>
            <a:r>
              <a:rPr lang="en-US" altLang="ru-RU" sz="1600">
                <a:latin typeface="Lucida Console" pitchFamily="49" charset="0"/>
              </a:rPr>
              <a:t>... </a:t>
            </a:r>
            <a:r>
              <a:rPr lang="ru-RU" altLang="ru-RU" sz="1600">
                <a:latin typeface="Lucida Console" pitchFamily="49" charset="0"/>
              </a:rPr>
              <a:t>// інші зміни в поточному записі</a:t>
            </a:r>
          </a:p>
          <a:p>
            <a:pPr algn="l" rtl="0"/>
            <a:r>
              <a:rPr lang="en-US" altLang="ru-RU" sz="1600">
                <a:latin typeface="Lucida Console" pitchFamily="49" charset="0"/>
              </a:rPr>
              <a:t>rs.updateRow ();</a:t>
            </a:r>
          </a:p>
          <a:p>
            <a:pPr algn="l" rtl="0"/>
            <a:endParaRPr lang="en-US" altLang="ru-RU" sz="1600">
              <a:latin typeface="Lucida Console" pitchFamily="49" charset="0"/>
            </a:endParaRPr>
          </a:p>
          <a:p>
            <a:pPr algn="l" rtl="0"/>
            <a:r>
              <a:rPr lang="ru-RU" altLang="ru-RU" sz="1600">
                <a:latin typeface="Lucida Console" pitchFamily="49" charset="0"/>
              </a:rPr>
              <a:t>// Додавання</a:t>
            </a:r>
          </a:p>
          <a:p>
            <a:pPr algn="l" rtl="0"/>
            <a:r>
              <a:rPr lang="en-US" altLang="ru-RU" sz="1600">
                <a:latin typeface="Lucida Console" pitchFamily="49" charset="0"/>
              </a:rPr>
              <a:t>rs.updateString (column, newData);</a:t>
            </a:r>
          </a:p>
          <a:p>
            <a:pPr algn="l" rtl="0"/>
            <a:r>
              <a:rPr lang="en-US" altLang="ru-RU" sz="1600">
                <a:latin typeface="Lucida Console" pitchFamily="49" charset="0"/>
              </a:rPr>
              <a:t>... </a:t>
            </a:r>
            <a:r>
              <a:rPr lang="ru-RU" altLang="ru-RU" sz="1600">
                <a:latin typeface="Lucida Console" pitchFamily="49" charset="0"/>
              </a:rPr>
              <a:t>// інші додавання до запису</a:t>
            </a:r>
          </a:p>
          <a:p>
            <a:pPr algn="l" rtl="0"/>
            <a:r>
              <a:rPr lang="en-US" altLang="ru-RU" sz="1600">
                <a:latin typeface="Lucida Console" pitchFamily="49" charset="0"/>
              </a:rPr>
              <a:t>rs.insertRow ();</a:t>
            </a:r>
          </a:p>
          <a:p>
            <a:pPr algn="l" rtl="0"/>
            <a:endParaRPr lang="en-US" altLang="ru-RU" sz="1600">
              <a:latin typeface="Lucida Console" pitchFamily="49" charset="0"/>
            </a:endParaRPr>
          </a:p>
          <a:p>
            <a:pPr algn="l" rtl="0"/>
            <a:r>
              <a:rPr lang="ru-RU" altLang="ru-RU" sz="1600">
                <a:latin typeface="Lucida Console" pitchFamily="49" charset="0"/>
              </a:rPr>
              <a:t>// Видалення</a:t>
            </a:r>
          </a:p>
          <a:p>
            <a:pPr algn="l" rtl="0"/>
            <a:r>
              <a:rPr lang="en-US" altLang="ru-RU" sz="1600">
                <a:latin typeface="Lucida Console" pitchFamily="49" charset="0"/>
              </a:rPr>
              <a:t>rs.deleteRow ();</a:t>
            </a:r>
            <a:endParaRPr lang="ru-RU" altLang="ru-RU" sz="1600">
              <a:latin typeface="Lucida Console" pitchFamily="49" charset="0"/>
            </a:endParaRPr>
          </a:p>
        </p:txBody>
      </p:sp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468313" y="4652963"/>
            <a:ext cx="81057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rtl="0"/>
            <a:r>
              <a:rPr lang="ru-RU" altLang="ru-RU"/>
              <a:t>якщо </a:t>
            </a:r>
            <a:r>
              <a:rPr lang="en-US" altLang="ru-RU">
                <a:latin typeface="Courier New" pitchFamily="49" charset="0"/>
              </a:rPr>
              <a:t>SELECT</a:t>
            </a:r>
            <a:r>
              <a:rPr lang="en-US" altLang="ru-RU"/>
              <a:t>-</a:t>
            </a:r>
            <a:r>
              <a:rPr lang="ru-RU" altLang="ru-RU"/>
              <a:t>пропозиція складне, то може бути, дані неможливо </a:t>
            </a:r>
          </a:p>
          <a:p>
            <a:pPr algn="l" rtl="0"/>
            <a:r>
              <a:rPr lang="ru-RU" altLang="ru-RU"/>
              <a:t>буде змінити, навіть незважаючи на те, що курсор </a:t>
            </a:r>
            <a:r>
              <a:rPr lang="en-US" altLang="ru-RU">
                <a:latin typeface="Courier New" pitchFamily="49" charset="0"/>
              </a:rPr>
              <a:t>UPDATEABLE</a:t>
            </a:r>
            <a:r>
              <a:rPr lang="en-US" altLang="ru-RU"/>
              <a:t>.</a:t>
            </a: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78816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560387"/>
          </a:xfrm>
          <a:noFill/>
          <a:ln/>
        </p:spPr>
        <p:txBody>
          <a:bodyPr/>
          <a:lstStyle/>
          <a:p>
            <a:pPr algn="l" rtl="0"/>
            <a:r>
              <a:rPr lang="en-US" altLang="ru-RU" sz="2800">
                <a:solidFill>
                  <a:schemeClr val="tx1"/>
                </a:solidFill>
                <a:latin typeface="Arial" charset="0"/>
              </a:rPr>
              <a:t>JDBC - </a:t>
            </a:r>
            <a:r>
              <a:rPr lang="ru-RU" altLang="ru-RU" sz="2800">
                <a:solidFill>
                  <a:schemeClr val="tx1"/>
                </a:solidFill>
                <a:latin typeface="Arial" charset="0"/>
              </a:rPr>
              <a:t>програмний пакет для роботи з БД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457200" y="6172200"/>
            <a:ext cx="24844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4200">
                <a:solidFill>
                  <a:schemeClr val="tx2"/>
                </a:solidFill>
                <a:latin typeface="Garamond" pitchFamily="18" charset="0"/>
              </a:defRPr>
            </a:lvl1pPr>
            <a:lvl2pPr>
              <a:defRPr sz="4200">
                <a:solidFill>
                  <a:schemeClr val="tx2"/>
                </a:solidFill>
                <a:latin typeface="Garamond" pitchFamily="18" charset="0"/>
              </a:defRPr>
            </a:lvl2pPr>
            <a:lvl3pPr>
              <a:defRPr sz="4200">
                <a:solidFill>
                  <a:schemeClr val="tx2"/>
                </a:solidFill>
                <a:latin typeface="Garamond" pitchFamily="18" charset="0"/>
              </a:defRPr>
            </a:lvl3pPr>
            <a:lvl4pPr>
              <a:defRPr sz="4200">
                <a:solidFill>
                  <a:schemeClr val="tx2"/>
                </a:solidFill>
                <a:latin typeface="Garamond" pitchFamily="18" charset="0"/>
              </a:defRPr>
            </a:lvl4pPr>
            <a:lvl5pPr>
              <a:defRPr sz="4200">
                <a:solidFill>
                  <a:schemeClr val="tx2"/>
                </a:solidFill>
                <a:latin typeface="Garamond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9pPr>
          </a:lstStyle>
          <a:p>
            <a:pPr algn="l" rtl="0"/>
            <a:r>
              <a:rPr lang="ru-RU" altLang="ru-RU" sz="1400" dirty="0" err="1">
                <a:solidFill>
                  <a:schemeClr val="tx1"/>
                </a:solidFill>
                <a:latin typeface="Arial" charset="0"/>
              </a:rPr>
              <a:t>Бази</a:t>
            </a:r>
            <a:r>
              <a:rPr lang="ru-RU" altLang="ru-RU" sz="1400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ru-RU" altLang="ru-RU" sz="1400" dirty="0" err="1">
                <a:solidFill>
                  <a:schemeClr val="tx1"/>
                </a:solidFill>
                <a:latin typeface="Arial" charset="0"/>
              </a:rPr>
              <a:t>даних</a:t>
            </a:r>
            <a:r>
              <a:rPr lang="ru-RU" altLang="ru-RU" sz="1400" dirty="0">
                <a:solidFill>
                  <a:schemeClr val="tx1"/>
                </a:solidFill>
                <a:latin typeface="Arial" charset="0"/>
              </a:rPr>
              <a:t>: </a:t>
            </a:r>
            <a:r>
              <a:rPr lang="ru-RU" altLang="ru-RU" sz="1400" dirty="0" err="1">
                <a:solidFill>
                  <a:schemeClr val="tx1"/>
                </a:solidFill>
                <a:latin typeface="Arial" charset="0"/>
              </a:rPr>
              <a:t>навчальний</a:t>
            </a:r>
            <a:r>
              <a:rPr lang="ru-RU" altLang="ru-RU" sz="1400" dirty="0">
                <a:solidFill>
                  <a:schemeClr val="tx1"/>
                </a:solidFill>
                <a:latin typeface="Arial" charset="0"/>
              </a:rPr>
              <a:t> курс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395288" y="830263"/>
            <a:ext cx="8128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rtl="0"/>
            <a:r>
              <a:rPr lang="ru-RU" altLang="ru-RU"/>
              <a:t>Підготовка процедури, складеної з кількох поспіль виконуваних</a:t>
            </a:r>
          </a:p>
          <a:p>
            <a:pPr algn="l" rtl="0"/>
            <a:r>
              <a:rPr lang="en-US" altLang="ru-RU"/>
              <a:t>SQL-</a:t>
            </a:r>
            <a:r>
              <a:rPr lang="ru-RU" altLang="ru-RU"/>
              <a:t>пропозицій </a:t>
            </a:r>
            <a:r>
              <a:rPr lang="en-US" altLang="ru-RU"/>
              <a:t>(Batch).</a:t>
            </a:r>
            <a:endParaRPr lang="ru-RU" altLang="ru-RU"/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574675" y="1495425"/>
            <a:ext cx="7762875" cy="180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rtl="0"/>
            <a:r>
              <a:rPr lang="en-US" altLang="ru-RU" sz="1600">
                <a:latin typeface="Lucida Console" pitchFamily="49" charset="0"/>
              </a:rPr>
              <a:t>Statement stmt = conn.createStatement ();</a:t>
            </a:r>
          </a:p>
          <a:p>
            <a:pPr algn="l" rtl="0"/>
            <a:r>
              <a:rPr lang="en-US" altLang="ru-RU" sz="1600">
                <a:latin typeface="Lucida Console" pitchFamily="49" charset="0"/>
              </a:rPr>
              <a:t>stmt.addBatch ( "Update positions Set Salary = Salary * 1.2" + </a:t>
            </a:r>
          </a:p>
          <a:p>
            <a:pPr algn="l" rtl="0"/>
            <a:r>
              <a:rPr lang="en-US" altLang="ru-RU" sz="1600">
                <a:latin typeface="Lucida Console" pitchFamily="49" charset="0"/>
              </a:rPr>
              <a:t> "Where Name Like '% Engineer%'");</a:t>
            </a:r>
          </a:p>
          <a:p>
            <a:pPr algn="l" rtl="0"/>
            <a:r>
              <a:rPr lang="en-US" altLang="ru-RU" sz="1600">
                <a:latin typeface="Lucida Console" pitchFamily="49" charset="0"/>
              </a:rPr>
              <a:t>stmt.addBatch ( "Update positions Set Salary = Salary * 1.5" + </a:t>
            </a:r>
          </a:p>
          <a:p>
            <a:pPr algn="l" rtl="0"/>
            <a:r>
              <a:rPr lang="en-US" altLang="ru-RU" sz="1600">
                <a:latin typeface="Lucida Console" pitchFamily="49" charset="0"/>
              </a:rPr>
              <a:t> "Where Name Like '% Director%'");</a:t>
            </a:r>
          </a:p>
          <a:p>
            <a:pPr algn="l" rtl="0"/>
            <a:r>
              <a:rPr lang="en-US" altLang="ru-RU" sz="1600" b="1">
                <a:latin typeface="Lucida Console" pitchFamily="49" charset="0"/>
              </a:rPr>
              <a:t>int</a:t>
            </a:r>
            <a:r>
              <a:rPr lang="en-US" altLang="ru-RU" sz="1600">
                <a:latin typeface="Lucida Console" pitchFamily="49" charset="0"/>
              </a:rPr>
              <a:t>[] Results = stmt.executeBatch ();</a:t>
            </a:r>
          </a:p>
          <a:p>
            <a:pPr algn="l" rtl="0"/>
            <a:r>
              <a:rPr lang="en-US" altLang="ru-RU" sz="1600">
                <a:latin typeface="Lucida Console" pitchFamily="49" charset="0"/>
              </a:rPr>
              <a:t>stmt.clearBatch ();</a:t>
            </a:r>
            <a:endParaRPr lang="ru-RU" altLang="ru-RU" sz="160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88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204864"/>
            <a:ext cx="8229600" cy="1143000"/>
          </a:xfrm>
        </p:spPr>
        <p:txBody>
          <a:bodyPr/>
          <a:lstStyle/>
          <a:p>
            <a:r>
              <a:rPr lang="ru-RU" dirty="0" err="1" smtClean="0"/>
              <a:t>Дякую</a:t>
            </a:r>
            <a:r>
              <a:rPr lang="ru-RU" dirty="0" smtClean="0"/>
              <a:t> за </a:t>
            </a:r>
            <a:r>
              <a:rPr lang="ru-RU" dirty="0" err="1" smtClean="0"/>
              <a:t>увагу</a:t>
            </a:r>
            <a:r>
              <a:rPr lang="ru-RU" dirty="0" smtClean="0"/>
              <a:t>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0291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ext Box 1"/>
          <p:cNvSpPr txBox="1">
            <a:spLocks noChangeArrowheads="1"/>
          </p:cNvSpPr>
          <p:nvPr/>
        </p:nvSpPr>
        <p:spPr bwMode="auto">
          <a:xfrm>
            <a:off x="195263" y="228600"/>
            <a:ext cx="8015287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algn="l" rtl="0">
              <a:buClrTx/>
              <a:buFontTx/>
              <a:buNone/>
            </a:pPr>
            <a:r>
              <a:rPr lang="ru-RU" altLang="ru-RU" sz="4200">
                <a:solidFill>
                  <a:srgbClr val="FFFFFF"/>
                </a:solidFill>
              </a:rPr>
              <a:t>версії </a:t>
            </a:r>
            <a:r>
              <a:rPr lang="en-US" altLang="ru-RU" sz="4200">
                <a:solidFill>
                  <a:srgbClr val="FFFFFF"/>
                </a:solidFill>
              </a:rPr>
              <a:t>JDBC</a:t>
            </a:r>
          </a:p>
        </p:txBody>
      </p:sp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609600" y="1600200"/>
            <a:ext cx="828288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215900" indent="-212725"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algn="l" rtl="0">
              <a:spcBef>
                <a:spcPts val="600"/>
              </a:spcBef>
              <a:buClrTx/>
              <a:buFontTx/>
              <a:buNone/>
            </a:pPr>
            <a:r>
              <a:rPr lang="ru-RU" altLang="ru-RU" sz="2800" dirty="0"/>
              <a:t>API JDBC 4.0 </a:t>
            </a:r>
            <a:r>
              <a:rPr lang="ru-RU" altLang="ru-RU" sz="2800" dirty="0" err="1"/>
              <a:t>вийшов</a:t>
            </a:r>
            <a:r>
              <a:rPr lang="ru-RU" altLang="ru-RU" sz="2800" dirty="0"/>
              <a:t> </a:t>
            </a:r>
            <a:r>
              <a:rPr lang="ru-RU" altLang="ru-RU" sz="2800" dirty="0" err="1"/>
              <a:t>спільно</a:t>
            </a:r>
            <a:r>
              <a:rPr lang="ru-RU" altLang="ru-RU" sz="2800" dirty="0"/>
              <a:t> з JDK </a:t>
            </a:r>
            <a:r>
              <a:rPr lang="ru-RU" altLang="ru-RU" sz="2800" dirty="0" err="1"/>
              <a:t>версії</a:t>
            </a:r>
            <a:r>
              <a:rPr lang="ru-RU" altLang="ru-RU" sz="2800" dirty="0"/>
              <a:t> 1.5. :</a:t>
            </a:r>
          </a:p>
          <a:p>
            <a:pPr marL="460375" indent="-457200" algn="l" rtl="0">
              <a:spcBef>
                <a:spcPts val="600"/>
              </a:spcBef>
              <a:buClrTx/>
              <a:buFont typeface="Arial" panose="020B0604020202020204" pitchFamily="34" charset="0"/>
              <a:buChar char="•"/>
            </a:pPr>
            <a:r>
              <a:rPr lang="ru-RU" altLang="ru-RU" sz="2800" dirty="0" err="1" smtClean="0"/>
              <a:t>Можливість</a:t>
            </a:r>
            <a:r>
              <a:rPr lang="ru-RU" altLang="ru-RU" sz="2800" dirty="0" smtClean="0"/>
              <a:t> </a:t>
            </a:r>
            <a:r>
              <a:rPr lang="ru-RU" altLang="ru-RU" sz="2800" dirty="0" err="1"/>
              <a:t>управління</a:t>
            </a:r>
            <a:r>
              <a:rPr lang="ru-RU" altLang="ru-RU" sz="2800" dirty="0"/>
              <a:t> </a:t>
            </a:r>
            <a:r>
              <a:rPr lang="ru-RU" altLang="ru-RU" sz="2800" dirty="0" err="1"/>
              <a:t>різними</a:t>
            </a:r>
            <a:r>
              <a:rPr lang="ru-RU" altLang="ru-RU" sz="2800" dirty="0"/>
              <a:t> </a:t>
            </a:r>
            <a:r>
              <a:rPr lang="ru-RU" altLang="ru-RU" sz="2800" dirty="0" smtClean="0"/>
              <a:t>JDBC драйверами</a:t>
            </a:r>
            <a:r>
              <a:rPr lang="ru-RU" altLang="ru-RU" sz="2800" dirty="0"/>
              <a:t>;</a:t>
            </a:r>
          </a:p>
          <a:p>
            <a:pPr marL="212725" indent="-209550" algn="l" rtl="0">
              <a:spcBef>
                <a:spcPts val="600"/>
              </a:spcBef>
              <a:buSzPct val="45000"/>
              <a:buFont typeface="Wingdings" pitchFamily="2" charset="2"/>
              <a:buChar char=""/>
            </a:pPr>
            <a:r>
              <a:rPr lang="ru-RU" altLang="ru-RU" sz="2800" dirty="0"/>
              <a:t> </a:t>
            </a:r>
            <a:r>
              <a:rPr lang="ru-RU" altLang="ru-RU" sz="2800" dirty="0" smtClean="0"/>
              <a:t> </a:t>
            </a:r>
            <a:r>
              <a:rPr lang="ru-RU" altLang="ru-RU" sz="2800" dirty="0" err="1" smtClean="0"/>
              <a:t>Поліпшення</a:t>
            </a:r>
            <a:r>
              <a:rPr lang="ru-RU" altLang="ru-RU" sz="2800" dirty="0" smtClean="0"/>
              <a:t> </a:t>
            </a:r>
            <a:r>
              <a:rPr lang="ru-RU" altLang="ru-RU" sz="2800" dirty="0" err="1"/>
              <a:t>управління</a:t>
            </a:r>
            <a:r>
              <a:rPr lang="ru-RU" altLang="ru-RU" sz="2800" dirty="0"/>
              <a:t> </a:t>
            </a:r>
            <a:r>
              <a:rPr lang="ru-RU" altLang="ru-RU" sz="2800" dirty="0" err="1"/>
              <a:t>з'єднаннями</a:t>
            </a:r>
            <a:r>
              <a:rPr lang="ru-RU" altLang="ru-RU" sz="2800" dirty="0"/>
              <a:t>;</a:t>
            </a:r>
          </a:p>
          <a:p>
            <a:pPr marL="212725" indent="-209550" algn="l" rtl="0">
              <a:spcBef>
                <a:spcPts val="600"/>
              </a:spcBef>
              <a:buSzPct val="45000"/>
              <a:buFont typeface="Wingdings" pitchFamily="2" charset="2"/>
              <a:buChar char=""/>
            </a:pPr>
            <a:r>
              <a:rPr lang="ru-RU" altLang="ru-RU" sz="2800" dirty="0"/>
              <a:t> </a:t>
            </a:r>
            <a:r>
              <a:rPr lang="ru-RU" altLang="ru-RU" sz="2800" dirty="0" smtClean="0"/>
              <a:t> </a:t>
            </a:r>
            <a:r>
              <a:rPr lang="ru-RU" altLang="ru-RU" sz="2800" dirty="0" err="1" smtClean="0"/>
              <a:t>Поліпшення</a:t>
            </a:r>
            <a:r>
              <a:rPr lang="ru-RU" altLang="ru-RU" sz="2800" dirty="0" smtClean="0"/>
              <a:t> </a:t>
            </a:r>
            <a:r>
              <a:rPr lang="ru-RU" altLang="ru-RU" sz="2800" dirty="0" err="1"/>
              <a:t>реалізації</a:t>
            </a:r>
            <a:r>
              <a:rPr lang="ru-RU" altLang="ru-RU" sz="2800" dirty="0"/>
              <a:t> </a:t>
            </a:r>
            <a:r>
              <a:rPr lang="ru-RU" altLang="ru-RU" sz="2800" dirty="0" err="1"/>
              <a:t>об'єктів</a:t>
            </a:r>
            <a:r>
              <a:rPr lang="ru-RU" altLang="ru-RU" sz="2800" dirty="0"/>
              <a:t> </a:t>
            </a:r>
            <a:r>
              <a:rPr lang="ru-RU" altLang="ru-RU" sz="2800" dirty="0" err="1"/>
              <a:t>RowSet</a:t>
            </a:r>
            <a:r>
              <a:rPr lang="ru-RU" altLang="ru-RU" sz="2800" dirty="0"/>
              <a:t>;</a:t>
            </a:r>
          </a:p>
          <a:p>
            <a:pPr marL="212725" indent="-209550" algn="l" rtl="0">
              <a:spcBef>
                <a:spcPts val="600"/>
              </a:spcBef>
              <a:buSzPct val="45000"/>
              <a:buFont typeface="Wingdings" pitchFamily="2" charset="2"/>
              <a:buChar char=""/>
            </a:pPr>
            <a:r>
              <a:rPr lang="ru-RU" altLang="ru-RU" sz="2800" dirty="0"/>
              <a:t> </a:t>
            </a:r>
            <a:r>
              <a:rPr lang="ru-RU" altLang="ru-RU" sz="2800" dirty="0" smtClean="0"/>
              <a:t> </a:t>
            </a:r>
            <a:r>
              <a:rPr lang="ru-RU" altLang="ru-RU" sz="2800" dirty="0" err="1" smtClean="0"/>
              <a:t>Поліпшену</a:t>
            </a:r>
            <a:r>
              <a:rPr lang="ru-RU" altLang="ru-RU" sz="2800" dirty="0" smtClean="0"/>
              <a:t> </a:t>
            </a:r>
            <a:r>
              <a:rPr lang="ru-RU" altLang="ru-RU" sz="2800" dirty="0" err="1"/>
              <a:t>підтримку</a:t>
            </a:r>
            <a:r>
              <a:rPr lang="ru-RU" altLang="ru-RU" sz="2800" dirty="0"/>
              <a:t> SQL </a:t>
            </a:r>
            <a:r>
              <a:rPr lang="ru-RU" altLang="ru-RU" sz="2800" dirty="0" err="1"/>
              <a:t>запитів</a:t>
            </a:r>
            <a:r>
              <a:rPr lang="ru-RU" altLang="ru-RU" sz="2800" dirty="0"/>
              <a:t> в </a:t>
            </a:r>
            <a:r>
              <a:rPr lang="ru-RU" altLang="ru-RU" sz="2800" dirty="0" err="1"/>
              <a:t>Java</a:t>
            </a:r>
            <a:r>
              <a:rPr lang="ru-RU" altLang="ru-RU" sz="2800" dirty="0"/>
              <a:t> </a:t>
            </a:r>
            <a:r>
              <a:rPr lang="ru-RU" altLang="ru-RU" sz="2800" dirty="0" err="1"/>
              <a:t>коді</a:t>
            </a:r>
            <a:r>
              <a:rPr lang="ru-RU" altLang="ru-RU" sz="2800" dirty="0"/>
              <a:t>;</a:t>
            </a:r>
          </a:p>
          <a:p>
            <a:pPr marL="212725" indent="-209550" algn="l" rtl="0">
              <a:spcBef>
                <a:spcPts val="600"/>
              </a:spcBef>
              <a:buSzPct val="45000"/>
              <a:buFont typeface="Wingdings" pitchFamily="2" charset="2"/>
              <a:buChar char=""/>
            </a:pPr>
            <a:r>
              <a:rPr lang="ru-RU" altLang="ru-RU" sz="2800" dirty="0"/>
              <a:t> </a:t>
            </a:r>
            <a:r>
              <a:rPr lang="ru-RU" altLang="ru-RU" sz="2800" dirty="0" smtClean="0"/>
              <a:t> </a:t>
            </a:r>
            <a:r>
              <a:rPr lang="ru-RU" altLang="ru-RU" sz="2800" dirty="0" err="1" smtClean="0"/>
              <a:t>Підтримка</a:t>
            </a:r>
            <a:r>
              <a:rPr lang="ru-RU" altLang="ru-RU" sz="2800" dirty="0" smtClean="0"/>
              <a:t> </a:t>
            </a:r>
            <a:r>
              <a:rPr lang="ru-RU" altLang="ru-RU" sz="2800" dirty="0" err="1"/>
              <a:t>старих</a:t>
            </a:r>
            <a:r>
              <a:rPr lang="ru-RU" altLang="ru-RU" sz="2800" dirty="0"/>
              <a:t> </a:t>
            </a:r>
            <a:r>
              <a:rPr lang="ru-RU" altLang="ru-RU" sz="2800" dirty="0" err="1"/>
              <a:t>версій</a:t>
            </a:r>
            <a:r>
              <a:rPr lang="ru-RU" altLang="ru-RU" sz="2800" dirty="0"/>
              <a:t> JDBC.</a:t>
            </a:r>
          </a:p>
          <a:p>
            <a:pPr algn="l" rtl="0">
              <a:spcBef>
                <a:spcPts val="600"/>
              </a:spcBef>
              <a:buClrTx/>
              <a:buFontTx/>
              <a:buNone/>
            </a:pPr>
            <a:endParaRPr lang="ru-RU" altLang="ru-RU" sz="2800" dirty="0"/>
          </a:p>
        </p:txBody>
      </p:sp>
    </p:spTree>
    <p:extLst>
      <p:ext uri="{BB962C8B-B14F-4D97-AF65-F5344CB8AC3E}">
        <p14:creationId xmlns:p14="http://schemas.microsoft.com/office/powerpoint/2010/main" val="21937452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ext Box 1"/>
          <p:cNvSpPr txBox="1">
            <a:spLocks noChangeArrowheads="1"/>
          </p:cNvSpPr>
          <p:nvPr/>
        </p:nvSpPr>
        <p:spPr bwMode="auto">
          <a:xfrm>
            <a:off x="195263" y="228600"/>
            <a:ext cx="8015287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algn="l" rtl="0">
              <a:buClrTx/>
              <a:buFontTx/>
              <a:buNone/>
            </a:pPr>
            <a:r>
              <a:rPr lang="ru-RU" altLang="ru-RU" sz="4200">
                <a:solidFill>
                  <a:srgbClr val="FFFFFF"/>
                </a:solidFill>
              </a:rPr>
              <a:t>драйвер</a:t>
            </a:r>
          </a:p>
        </p:txBody>
      </p:sp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609600" y="1600200"/>
            <a:ext cx="79248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algn="l" rtl="0">
              <a:spcBef>
                <a:spcPts val="800"/>
              </a:spcBef>
              <a:buClrTx/>
              <a:buSzPct val="80000"/>
              <a:buFontTx/>
              <a:buNone/>
            </a:pPr>
            <a:r>
              <a:rPr lang="ru-RU" altLang="ru-RU" sz="3200" dirty="0" err="1"/>
              <a:t>Оскільки</a:t>
            </a:r>
            <a:r>
              <a:rPr lang="ru-RU" altLang="ru-RU" sz="3200" dirty="0"/>
              <a:t> </a:t>
            </a:r>
            <a:r>
              <a:rPr lang="ru-RU" altLang="ru-RU" sz="3200" dirty="0" err="1"/>
              <a:t>кожна</a:t>
            </a:r>
            <a:r>
              <a:rPr lang="ru-RU" altLang="ru-RU" sz="3200" dirty="0"/>
              <a:t> СУБД є </a:t>
            </a:r>
            <a:r>
              <a:rPr lang="ru-RU" altLang="ru-RU" sz="3200" dirty="0" err="1"/>
              <a:t>окремим</a:t>
            </a:r>
            <a:r>
              <a:rPr lang="ru-RU" altLang="ru-RU" sz="3200" dirty="0"/>
              <a:t> </a:t>
            </a:r>
            <a:r>
              <a:rPr lang="ru-RU" altLang="ru-RU" sz="3200" dirty="0" err="1"/>
              <a:t>програмним</a:t>
            </a:r>
            <a:r>
              <a:rPr lang="ru-RU" altLang="ru-RU" sz="3200" dirty="0"/>
              <a:t> продуктом, для </a:t>
            </a:r>
            <a:r>
              <a:rPr lang="ru-RU" altLang="ru-RU" sz="3200" dirty="0" err="1"/>
              <a:t>підключення</a:t>
            </a:r>
            <a:r>
              <a:rPr lang="ru-RU" altLang="ru-RU" sz="3200" dirty="0"/>
              <a:t> до </a:t>
            </a:r>
            <a:r>
              <a:rPr lang="ru-RU" altLang="ru-RU" sz="3200" dirty="0" err="1"/>
              <a:t>неї</a:t>
            </a:r>
            <a:r>
              <a:rPr lang="ru-RU" altLang="ru-RU" sz="3200" dirty="0"/>
              <a:t> </a:t>
            </a:r>
            <a:r>
              <a:rPr lang="ru-RU" altLang="ru-RU" sz="3200" b="1" dirty="0" err="1" smtClean="0"/>
              <a:t>Java</a:t>
            </a:r>
            <a:r>
              <a:rPr lang="ru-RU" altLang="ru-RU" sz="3200" b="1" dirty="0" smtClean="0"/>
              <a:t> </a:t>
            </a:r>
            <a:r>
              <a:rPr lang="ru-RU" altLang="ru-RU" sz="3200" dirty="0" err="1" smtClean="0"/>
              <a:t>використовує</a:t>
            </a:r>
            <a:r>
              <a:rPr lang="ru-RU" altLang="ru-RU" sz="3200" dirty="0" smtClean="0"/>
              <a:t> </a:t>
            </a:r>
            <a:r>
              <a:rPr lang="ru-RU" altLang="ru-RU" sz="3200" dirty="0" err="1"/>
              <a:t>спеціальний</a:t>
            </a:r>
            <a:r>
              <a:rPr lang="ru-RU" altLang="ru-RU" sz="3200" dirty="0"/>
              <a:t> </a:t>
            </a:r>
            <a:r>
              <a:rPr lang="ru-RU" altLang="ru-RU" sz="3200" dirty="0">
                <a:solidFill>
                  <a:srgbClr val="FF0000"/>
                </a:solidFill>
              </a:rPr>
              <a:t>драйвер</a:t>
            </a:r>
            <a:r>
              <a:rPr lang="ru-RU" altLang="ru-RU" sz="3200" dirty="0"/>
              <a:t>, </a:t>
            </a:r>
            <a:r>
              <a:rPr lang="ru-RU" altLang="ru-RU" sz="3200" dirty="0" err="1"/>
              <a:t>який</a:t>
            </a:r>
            <a:r>
              <a:rPr lang="ru-RU" altLang="ru-RU" sz="3200" dirty="0"/>
              <a:t> </a:t>
            </a:r>
            <a:r>
              <a:rPr lang="ru-RU" altLang="ru-RU" sz="3200" dirty="0" err="1"/>
              <a:t>пишеться</a:t>
            </a:r>
            <a:r>
              <a:rPr lang="ru-RU" altLang="ru-RU" sz="3200" dirty="0"/>
              <a:t> </a:t>
            </a:r>
            <a:r>
              <a:rPr lang="ru-RU" altLang="ru-RU" sz="3200" dirty="0" err="1"/>
              <a:t>розробниками</a:t>
            </a:r>
            <a:r>
              <a:rPr lang="ru-RU" altLang="ru-RU" sz="3200" dirty="0"/>
              <a:t> </a:t>
            </a:r>
            <a:r>
              <a:rPr lang="ru-RU" altLang="ru-RU" sz="3200" dirty="0" err="1"/>
              <a:t>даного</a:t>
            </a:r>
            <a:r>
              <a:rPr lang="ru-RU" altLang="ru-RU" sz="3200" dirty="0"/>
              <a:t> СУБД. На </a:t>
            </a:r>
            <a:r>
              <a:rPr lang="ru-RU" altLang="ru-RU" sz="3200" dirty="0" err="1"/>
              <a:t>офіційному</a:t>
            </a:r>
            <a:r>
              <a:rPr lang="ru-RU" altLang="ru-RU" sz="3200" dirty="0"/>
              <a:t> </a:t>
            </a:r>
            <a:r>
              <a:rPr lang="ru-RU" altLang="ru-RU" sz="3200" dirty="0" err="1" smtClean="0"/>
              <a:t>сайті</a:t>
            </a:r>
            <a:r>
              <a:rPr lang="ru-RU" altLang="ru-RU" sz="3200" dirty="0" smtClean="0"/>
              <a:t>, </a:t>
            </a:r>
            <a:r>
              <a:rPr lang="ru-RU" altLang="ru-RU" sz="3200" dirty="0"/>
              <a:t>як </a:t>
            </a:r>
            <a:r>
              <a:rPr lang="ru-RU" altLang="ru-RU" sz="3200" dirty="0" smtClean="0"/>
              <a:t>правило, </a:t>
            </a:r>
            <a:r>
              <a:rPr lang="ru-RU" altLang="ru-RU" sz="3200" dirty="0"/>
              <a:t>доступно </a:t>
            </a:r>
            <a:r>
              <a:rPr lang="ru-RU" altLang="ru-RU" sz="3200" dirty="0" err="1"/>
              <a:t>скачування</a:t>
            </a:r>
            <a:r>
              <a:rPr lang="ru-RU" altLang="ru-RU" sz="3200" dirty="0"/>
              <a:t> </a:t>
            </a:r>
            <a:r>
              <a:rPr lang="ru-RU" altLang="ru-RU" sz="3200" dirty="0" err="1"/>
              <a:t>відповідних</a:t>
            </a:r>
            <a:r>
              <a:rPr lang="ru-RU" altLang="ru-RU" sz="3200" dirty="0"/>
              <a:t> </a:t>
            </a:r>
            <a:r>
              <a:rPr lang="ru-RU" altLang="ru-RU" sz="3200" dirty="0" err="1"/>
              <a:t>драйверів</a:t>
            </a:r>
            <a:r>
              <a:rPr lang="ru-RU" altLang="ru-RU" sz="3200" dirty="0"/>
              <a:t> </a:t>
            </a:r>
            <a:r>
              <a:rPr lang="ru-RU" altLang="ru-RU" sz="3200" dirty="0" err="1"/>
              <a:t>під</a:t>
            </a:r>
            <a:r>
              <a:rPr lang="ru-RU" altLang="ru-RU" sz="3200" dirty="0"/>
              <a:t> </a:t>
            </a:r>
            <a:r>
              <a:rPr lang="ru-RU" altLang="ru-RU" sz="3200" dirty="0" err="1"/>
              <a:t>кожну</a:t>
            </a:r>
            <a:r>
              <a:rPr lang="ru-RU" altLang="ru-RU" sz="3200" dirty="0"/>
              <a:t> з </a:t>
            </a:r>
            <a:r>
              <a:rPr lang="ru-RU" altLang="ru-RU" sz="3200" dirty="0" err="1"/>
              <a:t>версій</a:t>
            </a:r>
            <a:r>
              <a:rPr lang="ru-RU" altLang="ru-RU" sz="3200" dirty="0"/>
              <a:t> СУБД.</a:t>
            </a:r>
          </a:p>
        </p:txBody>
      </p:sp>
    </p:spTree>
    <p:extLst>
      <p:ext uri="{BB962C8B-B14F-4D97-AF65-F5344CB8AC3E}">
        <p14:creationId xmlns:p14="http://schemas.microsoft.com/office/powerpoint/2010/main" val="15157052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ext Box 1"/>
          <p:cNvSpPr txBox="1">
            <a:spLocks noChangeArrowheads="1"/>
          </p:cNvSpPr>
          <p:nvPr/>
        </p:nvSpPr>
        <p:spPr bwMode="auto">
          <a:xfrm>
            <a:off x="195263" y="228600"/>
            <a:ext cx="8015287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algn="l" rtl="0">
              <a:buClrTx/>
              <a:buFontTx/>
              <a:buNone/>
            </a:pPr>
            <a:r>
              <a:rPr lang="ru-RU" altLang="ru-RU" sz="4200" dirty="0" err="1" smtClean="0">
                <a:solidFill>
                  <a:schemeClr val="tx1"/>
                </a:solidFill>
              </a:rPr>
              <a:t>Типи</a:t>
            </a:r>
            <a:r>
              <a:rPr lang="ru-RU" altLang="ru-RU" sz="4200" dirty="0" smtClean="0">
                <a:solidFill>
                  <a:schemeClr val="tx1"/>
                </a:solidFill>
              </a:rPr>
              <a:t> </a:t>
            </a:r>
            <a:r>
              <a:rPr lang="ru-RU" altLang="ru-RU" sz="4200" dirty="0" err="1">
                <a:solidFill>
                  <a:schemeClr val="tx1"/>
                </a:solidFill>
              </a:rPr>
              <a:t>драйверів</a:t>
            </a:r>
            <a:endParaRPr lang="ru-RU" altLang="ru-RU" sz="4200" dirty="0">
              <a:solidFill>
                <a:schemeClr val="tx1"/>
              </a:solidFill>
            </a:endParaRPr>
          </a:p>
        </p:txBody>
      </p:sp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609600" y="1600200"/>
            <a:ext cx="79248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algn="l" rtl="0">
              <a:spcBef>
                <a:spcPts val="800"/>
              </a:spcBef>
              <a:buClrTx/>
              <a:buFontTx/>
              <a:buNone/>
            </a:pPr>
            <a:r>
              <a:rPr lang="ru-RU" altLang="ru-RU" sz="3200" b="1" dirty="0"/>
              <a:t>Тип 1</a:t>
            </a:r>
          </a:p>
          <a:p>
            <a:pPr algn="l" rtl="0">
              <a:spcBef>
                <a:spcPts val="800"/>
              </a:spcBef>
              <a:buClrTx/>
              <a:buFontTx/>
              <a:buNone/>
            </a:pPr>
            <a:r>
              <a:rPr lang="ru-RU" altLang="ru-RU" sz="3200" dirty="0"/>
              <a:t>До </a:t>
            </a:r>
            <a:r>
              <a:rPr lang="ru-RU" altLang="ru-RU" sz="3200" dirty="0" err="1"/>
              <a:t>цього</a:t>
            </a:r>
            <a:r>
              <a:rPr lang="ru-RU" altLang="ru-RU" sz="3200" dirty="0"/>
              <a:t> типу належать </a:t>
            </a:r>
            <a:r>
              <a:rPr lang="ru-RU" altLang="ru-RU" sz="3200" dirty="0" err="1"/>
              <a:t>драйвери</a:t>
            </a:r>
            <a:r>
              <a:rPr lang="ru-RU" altLang="ru-RU" sz="3200" dirty="0"/>
              <a:t> </a:t>
            </a:r>
            <a:r>
              <a:rPr lang="ru-RU" altLang="ru-RU" sz="3200" dirty="0" err="1"/>
              <a:t>реалізовані</a:t>
            </a:r>
            <a:r>
              <a:rPr lang="ru-RU" altLang="ru-RU" sz="3200" dirty="0"/>
              <a:t> поверх ODBC </a:t>
            </a:r>
            <a:r>
              <a:rPr lang="ru-RU" altLang="ru-RU" sz="3200" dirty="0" err="1"/>
              <a:t>драйверів</a:t>
            </a:r>
            <a:r>
              <a:rPr lang="ru-RU" altLang="ru-RU" sz="3200" dirty="0"/>
              <a:t>. </a:t>
            </a:r>
            <a:r>
              <a:rPr lang="ru-RU" altLang="ru-RU" sz="3200" dirty="0" err="1"/>
              <a:t>Фактично</a:t>
            </a:r>
            <a:r>
              <a:rPr lang="ru-RU" altLang="ru-RU" sz="3200" dirty="0"/>
              <a:t> </a:t>
            </a:r>
            <a:r>
              <a:rPr lang="ru-RU" altLang="ru-RU" sz="3200" dirty="0" err="1"/>
              <a:t>всі</a:t>
            </a:r>
            <a:r>
              <a:rPr lang="ru-RU" altLang="ru-RU" sz="3200" dirty="0"/>
              <a:t> </a:t>
            </a:r>
            <a:r>
              <a:rPr lang="ru-RU" altLang="ru-RU" sz="3200" dirty="0" err="1"/>
              <a:t>виклики</a:t>
            </a:r>
            <a:r>
              <a:rPr lang="ru-RU" altLang="ru-RU" sz="3200" dirty="0"/>
              <a:t> API JDBC </a:t>
            </a:r>
            <a:r>
              <a:rPr lang="ru-RU" altLang="ru-RU" sz="3200" dirty="0" err="1"/>
              <a:t>транслюються</a:t>
            </a:r>
            <a:r>
              <a:rPr lang="ru-RU" altLang="ru-RU" sz="3200" dirty="0"/>
              <a:t> </a:t>
            </a:r>
            <a:r>
              <a:rPr lang="ru-RU" altLang="ru-RU" sz="3200" dirty="0" smtClean="0"/>
              <a:t>у </a:t>
            </a:r>
            <a:r>
              <a:rPr lang="ru-RU" altLang="ru-RU" sz="3200" dirty="0" err="1"/>
              <a:t>виклики</a:t>
            </a:r>
            <a:r>
              <a:rPr lang="ru-RU" altLang="ru-RU" sz="3200" dirty="0"/>
              <a:t> ODBC, а </a:t>
            </a:r>
            <a:r>
              <a:rPr lang="ru-RU" altLang="ru-RU" sz="3200" dirty="0" err="1"/>
              <a:t>далі</a:t>
            </a:r>
            <a:r>
              <a:rPr lang="ru-RU" altLang="ru-RU" sz="3200" dirty="0"/>
              <a:t> </a:t>
            </a:r>
            <a:r>
              <a:rPr lang="ru-RU" altLang="ru-RU" sz="3200" dirty="0" err="1"/>
              <a:t>обробку</a:t>
            </a:r>
            <a:r>
              <a:rPr lang="ru-RU" altLang="ru-RU" sz="3200" dirty="0"/>
              <a:t> </a:t>
            </a:r>
            <a:r>
              <a:rPr lang="ru-RU" altLang="ru-RU" sz="3200" dirty="0" err="1"/>
              <a:t>виклику</a:t>
            </a:r>
            <a:r>
              <a:rPr lang="ru-RU" altLang="ru-RU" sz="3200" dirty="0"/>
              <a:t> </a:t>
            </a:r>
            <a:r>
              <a:rPr lang="ru-RU" altLang="ru-RU" sz="3200" dirty="0" err="1"/>
              <a:t>веде</a:t>
            </a:r>
            <a:r>
              <a:rPr lang="ru-RU" altLang="ru-RU" sz="3200" dirty="0"/>
              <a:t> API ODBC. </a:t>
            </a:r>
            <a:r>
              <a:rPr lang="ru-RU" altLang="ru-RU" sz="3200" dirty="0" err="1"/>
              <a:t>Іноді</a:t>
            </a:r>
            <a:r>
              <a:rPr lang="ru-RU" altLang="ru-RU" sz="3200" dirty="0"/>
              <a:t> </a:t>
            </a:r>
            <a:r>
              <a:rPr lang="ru-RU" altLang="ru-RU" sz="3200" dirty="0" err="1"/>
              <a:t>ще</a:t>
            </a:r>
            <a:r>
              <a:rPr lang="ru-RU" altLang="ru-RU" sz="3200" dirty="0"/>
              <a:t> 1-й тип </a:t>
            </a:r>
            <a:r>
              <a:rPr lang="ru-RU" altLang="ru-RU" sz="3200" dirty="0" err="1"/>
              <a:t>драйверів</a:t>
            </a:r>
            <a:r>
              <a:rPr lang="ru-RU" altLang="ru-RU" sz="3200" dirty="0"/>
              <a:t> </a:t>
            </a:r>
            <a:r>
              <a:rPr lang="ru-RU" altLang="ru-RU" sz="3200" dirty="0" err="1"/>
              <a:t>називається</a:t>
            </a:r>
            <a:r>
              <a:rPr lang="ru-RU" altLang="ru-RU" sz="3200" dirty="0"/>
              <a:t> "</a:t>
            </a:r>
            <a:r>
              <a:rPr lang="ru-RU" altLang="ru-RU" sz="3200" i="1" dirty="0" smtClean="0"/>
              <a:t>JDBC-ODBC </a:t>
            </a:r>
            <a:r>
              <a:rPr lang="ru-RU" altLang="ru-RU" sz="3200" i="1" dirty="0" err="1" smtClean="0"/>
              <a:t>bridge</a:t>
            </a:r>
            <a:r>
              <a:rPr lang="ru-RU" altLang="ru-RU" sz="3200" dirty="0" smtClean="0"/>
              <a:t>".</a:t>
            </a:r>
            <a:endParaRPr lang="ru-RU" altLang="ru-RU" sz="3200" dirty="0"/>
          </a:p>
        </p:txBody>
      </p:sp>
    </p:spTree>
    <p:extLst>
      <p:ext uri="{BB962C8B-B14F-4D97-AF65-F5344CB8AC3E}">
        <p14:creationId xmlns:p14="http://schemas.microsoft.com/office/powerpoint/2010/main" val="11626858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 Box 1"/>
          <p:cNvSpPr txBox="1">
            <a:spLocks noChangeArrowheads="1"/>
          </p:cNvSpPr>
          <p:nvPr/>
        </p:nvSpPr>
        <p:spPr bwMode="auto">
          <a:xfrm>
            <a:off x="195263" y="228600"/>
            <a:ext cx="8015287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algn="l" rtl="0">
              <a:buClrTx/>
              <a:buFontTx/>
              <a:buNone/>
            </a:pPr>
            <a:r>
              <a:rPr lang="ru-RU" altLang="ru-RU" sz="4200" dirty="0" err="1" smtClean="0">
                <a:solidFill>
                  <a:schemeClr val="tx1"/>
                </a:solidFill>
              </a:rPr>
              <a:t>Типи</a:t>
            </a:r>
            <a:r>
              <a:rPr lang="ru-RU" altLang="ru-RU" sz="4200" dirty="0" smtClean="0">
                <a:solidFill>
                  <a:schemeClr val="tx1"/>
                </a:solidFill>
              </a:rPr>
              <a:t> </a:t>
            </a:r>
            <a:r>
              <a:rPr lang="ru-RU" altLang="ru-RU" sz="4200" dirty="0">
                <a:solidFill>
                  <a:schemeClr val="tx1"/>
                </a:solidFill>
              </a:rPr>
              <a:t>драйверів</a:t>
            </a: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609600" y="1600200"/>
            <a:ext cx="79248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algn="l" rtl="0">
              <a:spcBef>
                <a:spcPts val="800"/>
              </a:spcBef>
              <a:buClrTx/>
              <a:buFontTx/>
              <a:buNone/>
            </a:pPr>
            <a:r>
              <a:rPr lang="ru-RU" altLang="ru-RU" sz="2800" b="1" dirty="0"/>
              <a:t>Тип 2 </a:t>
            </a:r>
            <a:r>
              <a:rPr lang="ru-RU" altLang="ru-RU" sz="2800" dirty="0"/>
              <a:t>До другого типу </a:t>
            </a:r>
            <a:r>
              <a:rPr lang="ru-RU" altLang="ru-RU" sz="2800" dirty="0" err="1"/>
              <a:t>відносяться</a:t>
            </a:r>
            <a:r>
              <a:rPr lang="ru-RU" altLang="ru-RU" sz="2800" dirty="0"/>
              <a:t> </a:t>
            </a:r>
            <a:r>
              <a:rPr lang="ru-RU" altLang="ru-RU" sz="2800" dirty="0" err="1" smtClean="0"/>
              <a:t>драйвери</a:t>
            </a:r>
            <a:r>
              <a:rPr lang="ru-RU" altLang="ru-RU" sz="2800" dirty="0" smtClean="0"/>
              <a:t>, </a:t>
            </a:r>
            <a:r>
              <a:rPr lang="ru-RU" altLang="ru-RU" sz="2800" dirty="0" err="1" smtClean="0"/>
              <a:t>що</a:t>
            </a:r>
            <a:r>
              <a:rPr lang="ru-RU" altLang="ru-RU" sz="2800" dirty="0" smtClean="0"/>
              <a:t> </a:t>
            </a:r>
            <a:r>
              <a:rPr lang="ru-RU" altLang="ru-RU" sz="2800" dirty="0" err="1"/>
              <a:t>використовують</a:t>
            </a:r>
            <a:r>
              <a:rPr lang="ru-RU" altLang="ru-RU" sz="2800" dirty="0"/>
              <a:t> </a:t>
            </a:r>
            <a:r>
              <a:rPr lang="ru-RU" altLang="ru-RU" sz="2800" dirty="0" err="1"/>
              <a:t>програмні</a:t>
            </a:r>
            <a:r>
              <a:rPr lang="ru-RU" altLang="ru-RU" sz="2800" dirty="0"/>
              <a:t> </a:t>
            </a:r>
            <a:r>
              <a:rPr lang="ru-RU" altLang="ru-RU" sz="2800" dirty="0" err="1"/>
              <a:t>частини</a:t>
            </a:r>
            <a:r>
              <a:rPr lang="ru-RU" altLang="ru-RU" sz="2800" dirty="0"/>
              <a:t> </a:t>
            </a:r>
            <a:r>
              <a:rPr lang="ru-RU" altLang="ru-RU" sz="2800" dirty="0" err="1"/>
              <a:t>написані</a:t>
            </a:r>
            <a:r>
              <a:rPr lang="ru-RU" altLang="ru-RU" sz="2800" dirty="0"/>
              <a:t> на </a:t>
            </a:r>
            <a:r>
              <a:rPr lang="ru-RU" altLang="ru-RU" sz="2800" dirty="0" err="1"/>
              <a:t>інших</a:t>
            </a:r>
            <a:r>
              <a:rPr lang="ru-RU" altLang="ru-RU" sz="2800" dirty="0"/>
              <a:t> </a:t>
            </a:r>
            <a:r>
              <a:rPr lang="ru-RU" altLang="ru-RU" sz="2800" dirty="0" err="1"/>
              <a:t>мовах</a:t>
            </a:r>
            <a:r>
              <a:rPr lang="ru-RU" altLang="ru-RU" sz="2800" dirty="0"/>
              <a:t>. </a:t>
            </a:r>
            <a:r>
              <a:rPr lang="ru-RU" altLang="ru-RU" sz="2800" dirty="0" err="1"/>
              <a:t>Зазвичай</a:t>
            </a:r>
            <a:r>
              <a:rPr lang="ru-RU" altLang="ru-RU" sz="2800" dirty="0"/>
              <a:t> в </a:t>
            </a:r>
            <a:r>
              <a:rPr lang="ru-RU" altLang="ru-RU" sz="2800" dirty="0" err="1"/>
              <a:t>цьому</a:t>
            </a:r>
            <a:r>
              <a:rPr lang="ru-RU" altLang="ru-RU" sz="2800" dirty="0"/>
              <a:t> </a:t>
            </a:r>
            <a:r>
              <a:rPr lang="ru-RU" altLang="ru-RU" sz="2800" dirty="0" err="1"/>
              <a:t>випадку</a:t>
            </a:r>
            <a:r>
              <a:rPr lang="ru-RU" altLang="ru-RU" sz="2800" dirty="0"/>
              <a:t> для доступу до </a:t>
            </a:r>
            <a:r>
              <a:rPr lang="ru-RU" altLang="ru-RU" sz="2800" dirty="0" err="1"/>
              <a:t>бази</a:t>
            </a:r>
            <a:r>
              <a:rPr lang="ru-RU" altLang="ru-RU" sz="2800" dirty="0"/>
              <a:t> </a:t>
            </a:r>
            <a:r>
              <a:rPr lang="ru-RU" altLang="ru-RU" sz="2800" dirty="0" err="1"/>
              <a:t>даних</a:t>
            </a:r>
            <a:r>
              <a:rPr lang="ru-RU" altLang="ru-RU" sz="2800" dirty="0"/>
              <a:t> </a:t>
            </a:r>
            <a:r>
              <a:rPr lang="ru-RU" altLang="ru-RU" sz="2800" dirty="0" err="1"/>
              <a:t>використовуються</a:t>
            </a:r>
            <a:r>
              <a:rPr lang="ru-RU" altLang="ru-RU" sz="2800" dirty="0"/>
              <a:t> </a:t>
            </a:r>
            <a:r>
              <a:rPr lang="ru-RU" altLang="ru-RU" sz="2800" dirty="0" err="1"/>
              <a:t>бібліотеки</a:t>
            </a:r>
            <a:r>
              <a:rPr lang="ru-RU" altLang="ru-RU" sz="2800" dirty="0"/>
              <a:t> </a:t>
            </a:r>
            <a:r>
              <a:rPr lang="ru-RU" altLang="ru-RU" sz="2800" dirty="0" err="1"/>
              <a:t>розроблені</a:t>
            </a:r>
            <a:r>
              <a:rPr lang="ru-RU" altLang="ru-RU" sz="2800" dirty="0"/>
              <a:t> </a:t>
            </a:r>
            <a:r>
              <a:rPr lang="ru-RU" altLang="ru-RU" sz="2800" dirty="0" err="1"/>
              <a:t>виробником</a:t>
            </a:r>
            <a:r>
              <a:rPr lang="ru-RU" altLang="ru-RU" sz="2800" dirty="0"/>
              <a:t>, а для </a:t>
            </a:r>
            <a:r>
              <a:rPr lang="ru-RU" altLang="ru-RU" sz="2800" dirty="0" err="1"/>
              <a:t>їх</a:t>
            </a:r>
            <a:r>
              <a:rPr lang="ru-RU" altLang="ru-RU" sz="2800" dirty="0"/>
              <a:t> </a:t>
            </a:r>
            <a:r>
              <a:rPr lang="ru-RU" altLang="ru-RU" sz="2800" dirty="0" err="1"/>
              <a:t>виклику</a:t>
            </a:r>
            <a:r>
              <a:rPr lang="ru-RU" altLang="ru-RU" sz="2800" dirty="0"/>
              <a:t> </a:t>
            </a:r>
            <a:r>
              <a:rPr lang="ru-RU" altLang="ru-RU" sz="2800" dirty="0" err="1"/>
              <a:t>використовується</a:t>
            </a:r>
            <a:r>
              <a:rPr lang="ru-RU" altLang="ru-RU" sz="2800" dirty="0"/>
              <a:t> JNI - </a:t>
            </a:r>
            <a:r>
              <a:rPr lang="ru-RU" altLang="ru-RU" sz="2800" dirty="0" err="1"/>
              <a:t>Java</a:t>
            </a:r>
            <a:r>
              <a:rPr lang="ru-RU" altLang="ru-RU" sz="2800" dirty="0"/>
              <a:t> </a:t>
            </a:r>
            <a:r>
              <a:rPr lang="ru-RU" altLang="ru-RU" sz="2800" dirty="0" err="1"/>
              <a:t>інтерфейс</a:t>
            </a:r>
            <a:r>
              <a:rPr lang="ru-RU" altLang="ru-RU" sz="2800" dirty="0"/>
              <a:t> </a:t>
            </a:r>
            <a:r>
              <a:rPr lang="ru-RU" altLang="ru-RU" sz="2800" dirty="0" err="1" smtClean="0"/>
              <a:t>виклик</a:t>
            </a:r>
            <a:r>
              <a:rPr lang="ru-RU" altLang="ru-RU" sz="2800" dirty="0" smtClean="0"/>
              <a:t> </a:t>
            </a:r>
            <a:r>
              <a:rPr lang="ru-RU" altLang="ru-RU" sz="2800" dirty="0" err="1"/>
              <a:t>нативних</a:t>
            </a:r>
            <a:r>
              <a:rPr lang="ru-RU" altLang="ru-RU" sz="2800" dirty="0"/>
              <a:t> </a:t>
            </a:r>
            <a:r>
              <a:rPr lang="ru-RU" altLang="ru-RU" sz="2800" dirty="0" err="1"/>
              <a:t>функцій</a:t>
            </a:r>
            <a:r>
              <a:rPr lang="ru-RU" altLang="ru-RU" sz="2800" dirty="0"/>
              <a:t>. Прикладом такого драйвера є </a:t>
            </a:r>
            <a:r>
              <a:rPr lang="ru-RU" altLang="ru-RU" sz="2800" dirty="0" smtClean="0"/>
              <a:t>так званий </a:t>
            </a:r>
            <a:r>
              <a:rPr lang="ru-RU" altLang="ru-RU" sz="2800" dirty="0"/>
              <a:t>«</a:t>
            </a:r>
            <a:r>
              <a:rPr lang="ru-RU" altLang="ru-RU" sz="2800" dirty="0" err="1"/>
              <a:t>Товстий</a:t>
            </a:r>
            <a:r>
              <a:rPr lang="ru-RU" altLang="ru-RU" sz="2800" dirty="0"/>
              <a:t>» </a:t>
            </a:r>
            <a:r>
              <a:rPr lang="ru-RU" altLang="ru-RU" sz="2800" i="1" dirty="0"/>
              <a:t>OCI-JDBC </a:t>
            </a:r>
            <a:r>
              <a:rPr lang="ru-RU" altLang="ru-RU" sz="2800" dirty="0"/>
              <a:t>драйвер для </a:t>
            </a:r>
            <a:r>
              <a:rPr lang="ru-RU" altLang="ru-RU" sz="2800" dirty="0" err="1"/>
              <a:t>Oracle</a:t>
            </a:r>
            <a:r>
              <a:rPr lang="ru-RU" altLang="ru-RU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367520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Box 1"/>
          <p:cNvSpPr txBox="1">
            <a:spLocks noChangeArrowheads="1"/>
          </p:cNvSpPr>
          <p:nvPr/>
        </p:nvSpPr>
        <p:spPr bwMode="auto">
          <a:xfrm>
            <a:off x="195263" y="228600"/>
            <a:ext cx="8015287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algn="l" rtl="0">
              <a:buClrTx/>
              <a:buFontTx/>
              <a:buNone/>
            </a:pPr>
            <a:r>
              <a:rPr lang="ru-RU" altLang="ru-RU" sz="4200" dirty="0" err="1" smtClean="0">
                <a:solidFill>
                  <a:schemeClr val="tx1"/>
                </a:solidFill>
              </a:rPr>
              <a:t>Типи</a:t>
            </a:r>
            <a:r>
              <a:rPr lang="ru-RU" altLang="ru-RU" sz="4200" dirty="0" smtClean="0">
                <a:solidFill>
                  <a:schemeClr val="tx1"/>
                </a:solidFill>
              </a:rPr>
              <a:t> </a:t>
            </a:r>
            <a:r>
              <a:rPr lang="ru-RU" altLang="ru-RU" sz="4200" dirty="0">
                <a:solidFill>
                  <a:schemeClr val="tx1"/>
                </a:solidFill>
              </a:rPr>
              <a:t>драйверів</a:t>
            </a:r>
          </a:p>
        </p:txBody>
      </p:sp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609600" y="1600200"/>
            <a:ext cx="79248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algn="l" rtl="0">
              <a:spcBef>
                <a:spcPts val="800"/>
              </a:spcBef>
              <a:buClrTx/>
              <a:buFontTx/>
              <a:buNone/>
            </a:pPr>
            <a:r>
              <a:rPr lang="ru-RU" altLang="ru-RU" sz="3200" b="1" dirty="0"/>
              <a:t>Тип 3</a:t>
            </a:r>
          </a:p>
          <a:p>
            <a:pPr algn="l" rtl="0">
              <a:spcBef>
                <a:spcPts val="800"/>
              </a:spcBef>
              <a:buClrTx/>
              <a:buFontTx/>
              <a:buNone/>
            </a:pPr>
            <a:r>
              <a:rPr lang="ru-RU" altLang="ru-RU" sz="3200" dirty="0"/>
              <a:t>На </a:t>
            </a:r>
            <a:r>
              <a:rPr lang="ru-RU" altLang="ru-RU" sz="3200" dirty="0" err="1"/>
              <a:t>відміну</a:t>
            </a:r>
            <a:r>
              <a:rPr lang="ru-RU" altLang="ru-RU" sz="3200" dirty="0"/>
              <a:t> </a:t>
            </a:r>
            <a:r>
              <a:rPr lang="ru-RU" altLang="ru-RU" sz="3200" dirty="0" err="1"/>
              <a:t>від</a:t>
            </a:r>
            <a:r>
              <a:rPr lang="ru-RU" altLang="ru-RU" sz="3200" dirty="0"/>
              <a:t> </a:t>
            </a:r>
            <a:r>
              <a:rPr lang="ru-RU" altLang="ru-RU" sz="3200" dirty="0" err="1"/>
              <a:t>попередніх</a:t>
            </a:r>
            <a:r>
              <a:rPr lang="ru-RU" altLang="ru-RU" sz="3200" dirty="0"/>
              <a:t> </a:t>
            </a:r>
            <a:r>
              <a:rPr lang="ru-RU" altLang="ru-RU" sz="3200" dirty="0" err="1"/>
              <a:t>типів</a:t>
            </a:r>
            <a:r>
              <a:rPr lang="ru-RU" altLang="ru-RU" sz="3200" dirty="0"/>
              <a:t> </a:t>
            </a:r>
            <a:r>
              <a:rPr lang="ru-RU" altLang="ru-RU" sz="3200" dirty="0" err="1"/>
              <a:t>драйверів</a:t>
            </a:r>
            <a:r>
              <a:rPr lang="ru-RU" altLang="ru-RU" sz="3200" dirty="0"/>
              <a:t> </a:t>
            </a:r>
            <a:r>
              <a:rPr lang="ru-RU" altLang="ru-RU" sz="3200" dirty="0" err="1"/>
              <a:t>даний</a:t>
            </a:r>
            <a:r>
              <a:rPr lang="ru-RU" altLang="ru-RU" sz="3200" dirty="0"/>
              <a:t> тип драйвера </a:t>
            </a:r>
            <a:r>
              <a:rPr lang="ru-RU" altLang="ru-RU" sz="3200" dirty="0" err="1"/>
              <a:t>повністю</a:t>
            </a:r>
            <a:r>
              <a:rPr lang="ru-RU" altLang="ru-RU" sz="3200" dirty="0"/>
              <a:t> </a:t>
            </a:r>
            <a:r>
              <a:rPr lang="ru-RU" altLang="ru-RU" sz="3200" dirty="0" err="1"/>
              <a:t>реалізується</a:t>
            </a:r>
            <a:r>
              <a:rPr lang="ru-RU" altLang="ru-RU" sz="3200" dirty="0"/>
              <a:t> на </a:t>
            </a:r>
            <a:r>
              <a:rPr lang="ru-RU" altLang="ru-RU" sz="3200" dirty="0" err="1"/>
              <a:t>Java</a:t>
            </a:r>
            <a:r>
              <a:rPr lang="ru-RU" altLang="ru-RU" sz="3200" dirty="0"/>
              <a:t>, але при </a:t>
            </a:r>
            <a:r>
              <a:rPr lang="ru-RU" altLang="ru-RU" sz="3200" dirty="0" err="1"/>
              <a:t>цьому</a:t>
            </a:r>
            <a:r>
              <a:rPr lang="ru-RU" altLang="ru-RU" sz="3200" dirty="0"/>
              <a:t> </a:t>
            </a:r>
            <a:r>
              <a:rPr lang="ru-RU" altLang="ru-RU" sz="3200" dirty="0" err="1"/>
              <a:t>виклики</a:t>
            </a:r>
            <a:r>
              <a:rPr lang="ru-RU" altLang="ru-RU" sz="3200" dirty="0"/>
              <a:t> JDBC </a:t>
            </a:r>
            <a:r>
              <a:rPr lang="ru-RU" altLang="ru-RU" sz="3200" dirty="0" err="1"/>
              <a:t>транслюються</a:t>
            </a:r>
            <a:r>
              <a:rPr lang="ru-RU" altLang="ru-RU" sz="3200" dirty="0"/>
              <a:t> в </a:t>
            </a:r>
            <a:r>
              <a:rPr lang="ru-RU" altLang="ru-RU" sz="3200" dirty="0" err="1"/>
              <a:t>мережевий</a:t>
            </a:r>
            <a:r>
              <a:rPr lang="ru-RU" altLang="ru-RU" sz="3200" dirty="0"/>
              <a:t> протокол (RMI, HTTP </a:t>
            </a:r>
            <a:r>
              <a:rPr lang="ru-RU" altLang="ru-RU" sz="3200" dirty="0" smtClean="0"/>
              <a:t>та </a:t>
            </a:r>
            <a:r>
              <a:rPr lang="ru-RU" altLang="ru-RU" sz="3200" dirty="0" err="1" smtClean="0"/>
              <a:t>ін</a:t>
            </a:r>
            <a:r>
              <a:rPr lang="ru-RU" altLang="ru-RU" sz="3200" dirty="0" smtClean="0"/>
              <a:t>.), </a:t>
            </a:r>
            <a:r>
              <a:rPr lang="ru-RU" altLang="ru-RU" sz="3200" dirty="0" err="1"/>
              <a:t>який</a:t>
            </a:r>
            <a:r>
              <a:rPr lang="ru-RU" altLang="ru-RU" sz="3200" dirty="0"/>
              <a:t> </a:t>
            </a:r>
            <a:r>
              <a:rPr lang="ru-RU" altLang="ru-RU" sz="3200" dirty="0" err="1"/>
              <a:t>далі</a:t>
            </a:r>
            <a:r>
              <a:rPr lang="ru-RU" altLang="ru-RU" sz="3200" dirty="0"/>
              <a:t> </a:t>
            </a:r>
            <a:r>
              <a:rPr lang="ru-RU" altLang="ru-RU" sz="3200" dirty="0" err="1"/>
              <a:t>транслюється</a:t>
            </a:r>
            <a:r>
              <a:rPr lang="ru-RU" altLang="ru-RU" sz="3200" dirty="0"/>
              <a:t> </a:t>
            </a:r>
            <a:r>
              <a:rPr lang="ru-RU" altLang="ru-RU" sz="3200" dirty="0" smtClean="0"/>
              <a:t>у </a:t>
            </a:r>
            <a:r>
              <a:rPr lang="ru-RU" altLang="ru-RU" sz="3200" dirty="0" err="1" smtClean="0"/>
              <a:t>специфічний</a:t>
            </a:r>
            <a:r>
              <a:rPr lang="ru-RU" altLang="ru-RU" sz="3200" dirty="0" smtClean="0"/>
              <a:t> </a:t>
            </a:r>
            <a:r>
              <a:rPr lang="ru-RU" altLang="ru-RU" sz="3200" dirty="0"/>
              <a:t>протокол </a:t>
            </a:r>
            <a:r>
              <a:rPr lang="ru-RU" altLang="ru-RU" sz="3200" dirty="0" err="1"/>
              <a:t>бази</a:t>
            </a:r>
            <a:r>
              <a:rPr lang="ru-RU" altLang="ru-RU" sz="3200" dirty="0"/>
              <a:t> </a:t>
            </a:r>
            <a:r>
              <a:rPr lang="ru-RU" altLang="ru-RU" sz="3200" dirty="0" err="1"/>
              <a:t>даних</a:t>
            </a:r>
            <a:r>
              <a:rPr lang="ru-RU" altLang="ru-RU" sz="3200" dirty="0"/>
              <a:t>.</a:t>
            </a:r>
          </a:p>
          <a:p>
            <a:pPr algn="l" rtl="0">
              <a:spcBef>
                <a:spcPts val="800"/>
              </a:spcBef>
              <a:buClrTx/>
              <a:buFontTx/>
              <a:buNone/>
            </a:pPr>
            <a:endParaRPr lang="ru-RU" altLang="ru-RU" sz="3200" dirty="0"/>
          </a:p>
        </p:txBody>
      </p:sp>
    </p:spTree>
    <p:extLst>
      <p:ext uri="{BB962C8B-B14F-4D97-AF65-F5344CB8AC3E}">
        <p14:creationId xmlns:p14="http://schemas.microsoft.com/office/powerpoint/2010/main" val="248322010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3695</TotalTime>
  <Words>2928</Words>
  <Application>Microsoft Office PowerPoint</Application>
  <PresentationFormat>Экран (4:3)</PresentationFormat>
  <Paragraphs>426</Paragraphs>
  <Slides>46</Slides>
  <Notes>26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46</vt:i4>
      </vt:variant>
    </vt:vector>
  </HeadingPairs>
  <TitlesOfParts>
    <vt:vector size="47" baseType="lpstr">
      <vt:lpstr>Тема Office</vt:lpstr>
      <vt:lpstr>Крос-платформенне програмування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приклад</vt:lpstr>
      <vt:lpstr>JDBC - програмний пакет для роботи з БД</vt:lpstr>
      <vt:lpstr>JDBC - програмний пакет для роботи з БД</vt:lpstr>
      <vt:lpstr>JDBC - програмний пакет для роботи з БД</vt:lpstr>
      <vt:lpstr>JDBC - програмний пакет для роботи з БД</vt:lpstr>
      <vt:lpstr>JDBC - програмний пакет для роботи з БД</vt:lpstr>
      <vt:lpstr>JDBC - програмний пакет для роботи з БД</vt:lpstr>
      <vt:lpstr>JDBC - програмний пакет для роботи з БД</vt:lpstr>
      <vt:lpstr>JDBC - програмний пакет для роботи з БД</vt:lpstr>
      <vt:lpstr>JDBC - програмний пакет для роботи з БД</vt:lpstr>
      <vt:lpstr>JDBC - програмний пакет для роботи з БД</vt:lpstr>
      <vt:lpstr>JDBC - програмний пакет для роботи з БД</vt:lpstr>
      <vt:lpstr>JDBC - програмний пакет для роботи з БД</vt:lpstr>
      <vt:lpstr>JDBC - програмний пакет для роботи з БД</vt:lpstr>
      <vt:lpstr>JDBC - програмний пакет для роботи з БД</vt:lpstr>
      <vt:lpstr>Дякую за увагу!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alex</dc:creator>
  <cp:lastModifiedBy>Пользователь Windows</cp:lastModifiedBy>
  <cp:revision>284</cp:revision>
  <dcterms:created xsi:type="dcterms:W3CDTF">2018-02-05T20:48:26Z</dcterms:created>
  <dcterms:modified xsi:type="dcterms:W3CDTF">2021-04-01T08:40:09Z</dcterms:modified>
</cp:coreProperties>
</file>