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8" r:id="rId2"/>
    <p:sldId id="404" r:id="rId3"/>
    <p:sldId id="365" r:id="rId4"/>
    <p:sldId id="367" r:id="rId5"/>
    <p:sldId id="368" r:id="rId6"/>
    <p:sldId id="369" r:id="rId7"/>
    <p:sldId id="370" r:id="rId8"/>
    <p:sldId id="371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403" r:id="rId24"/>
    <p:sldId id="387" r:id="rId25"/>
    <p:sldId id="388" r:id="rId26"/>
    <p:sldId id="390" r:id="rId27"/>
    <p:sldId id="405" r:id="rId28"/>
    <p:sldId id="391" r:id="rId29"/>
    <p:sldId id="392" r:id="rId30"/>
    <p:sldId id="393" r:id="rId31"/>
    <p:sldId id="406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308" r:id="rId41"/>
    <p:sldId id="402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l" rtl="0"/>
            <a:fld id="{7E123894-B009-48BC-8A57-D2D379082327}" type="slidenum">
              <a:rPr lang="ru-RU" altLang="ru-RU"/>
              <a:pPr algn="l" rtl="0"/>
              <a:t>4</a:t>
            </a:fld>
            <a:endParaRPr lang="ru-RU" altLang="ru-RU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l" rtl="0"/>
            <a:fld id="{4D7A2541-6437-4E1E-94B4-0871E47E96ED}" type="slidenum">
              <a:rPr lang="ru-RU" altLang="ru-RU"/>
              <a:pPr algn="l" rtl="0"/>
              <a:t>5</a:t>
            </a:fld>
            <a:endParaRPr lang="ru-RU" altLang="ru-RU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l" rtl="0"/>
            <a:fld id="{E9DA3BAB-5E9B-4865-9E6E-D5645A3E0432}" type="slidenum">
              <a:rPr lang="ru-RU" altLang="ru-RU"/>
              <a:pPr algn="l" rtl="0"/>
              <a:t>8</a:t>
            </a:fld>
            <a:endParaRPr lang="ru-RU" altLang="ru-RU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l" rtl="0"/>
            <a:fld id="{815ED581-B23B-47A0-A333-7254A0E3553C}" type="slidenum">
              <a:rPr lang="ru-RU" altLang="ru-RU"/>
              <a:pPr algn="l" rtl="0"/>
              <a:t>9</a:t>
            </a:fld>
            <a:endParaRPr lang="ru-RU" altLang="ru-RU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l" rtl="0"/>
            <a:fld id="{3C9791F9-4824-4927-98F4-03521CB2B9BF}" type="slidenum">
              <a:rPr lang="ru-RU" altLang="ru-RU"/>
              <a:pPr algn="l" rtl="0"/>
              <a:t>10</a:t>
            </a:fld>
            <a:endParaRPr lang="ru-RU" altLang="ru-RU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l" rtl="0"/>
            <a:fld id="{02D3D3A9-E18F-4060-85EC-04B0C126CBFB}" type="slidenum">
              <a:rPr lang="ru-RU" altLang="ru-RU"/>
              <a:pPr algn="l" rtl="0"/>
              <a:t>11</a:t>
            </a:fld>
            <a:endParaRPr lang="ru-RU" altLang="ru-RU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l" rtl="0"/>
            <a:fld id="{A6BE4917-A77D-4A68-A4A6-71DA64D2278C}" type="slidenum">
              <a:rPr lang="ru-RU" altLang="ru-RU"/>
              <a:pPr algn="l" rtl="0"/>
              <a:t>13</a:t>
            </a:fld>
            <a:endParaRPr lang="ru-RU" altLang="ru-RU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4038600" cy="2425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38600" cy="2425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703638"/>
            <a:ext cx="4038600" cy="24272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703638"/>
            <a:ext cx="4038600" cy="24272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>
          <a:xfrm>
            <a:off x="468313" y="6524625"/>
            <a:ext cx="82804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Java Advanced / </a:t>
            </a:r>
            <a:r>
              <a:rPr lang="ru-RU" altLang="en-US"/>
              <a:t>Интернационализация программ</a:t>
            </a:r>
            <a:endParaRPr lang="ru-RU" altLang="en-US" u="sng"/>
          </a:p>
        </p:txBody>
      </p:sp>
    </p:spTree>
    <p:extLst>
      <p:ext uri="{BB962C8B-B14F-4D97-AF65-F5344CB8AC3E}">
        <p14:creationId xmlns:p14="http://schemas.microsoft.com/office/powerpoint/2010/main" val="28224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i18n/" TargetMode="External"/><Relationship Id="rId2" Type="http://schemas.openxmlformats.org/officeDocument/2006/relationships/hyperlink" Target="http://java.sun.com/j2se/1.5.0/docs/guide/int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.sun.com/j2se/1.5.0/docs/api/java/util/Properties.html" TargetMode="External"/><Relationship Id="rId4" Type="http://schemas.openxmlformats.org/officeDocument/2006/relationships/hyperlink" Target="http://java.sun.com/j2se/corejava/int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" y="4797152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Лекція №</a:t>
            </a:r>
            <a:r>
              <a:rPr lang="ru-RU" sz="3200" dirty="0" smtClean="0"/>
              <a:t>9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566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b="1" dirty="0" smtClean="0"/>
              <a:t>Приклад</a:t>
            </a:r>
            <a:r>
              <a:rPr lang="en-US" altLang="ru-RU" b="1" dirty="0"/>
              <a:t>: </a:t>
            </a:r>
            <a:r>
              <a:rPr lang="ru-RU" altLang="ru-RU" b="1" dirty="0" err="1"/>
              <a:t>інтернаціоналізація</a:t>
            </a:r>
            <a:endParaRPr lang="ru-RU" altLang="ru-RU" b="1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80000"/>
              </a:lnSpc>
            </a:pPr>
            <a:r>
              <a:rPr lang="ru-RU" altLang="ru-RU" sz="2600" dirty="0" err="1"/>
              <a:t>після</a:t>
            </a:r>
            <a:r>
              <a:rPr lang="ru-RU" altLang="ru-RU" sz="2600" dirty="0"/>
              <a:t> </a:t>
            </a:r>
            <a:r>
              <a:rPr lang="ru-RU" altLang="ru-RU" sz="2600" dirty="0" err="1"/>
              <a:t>інтернаціоналізації</a:t>
            </a:r>
            <a:endParaRPr lang="ru-RU" altLang="ru-RU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void </a:t>
            </a:r>
            <a:r>
              <a:rPr lang="en-US" altLang="ru-RU" sz="2200" dirty="0" err="1">
                <a:solidFill>
                  <a:srgbClr val="0000CC"/>
                </a:solidFill>
              </a:rPr>
              <a:t>printUsage</a:t>
            </a:r>
            <a:r>
              <a:rPr lang="en-US" altLang="ru-RU" sz="2200" dirty="0">
                <a:solidFill>
                  <a:srgbClr val="0000CC"/>
                </a:solidFill>
              </a:rPr>
              <a:t>(</a:t>
            </a:r>
            <a:r>
              <a:rPr lang="en-US" altLang="ru-RU" sz="2200" dirty="0" err="1">
                <a:solidFill>
                  <a:srgbClr val="0000CC"/>
                </a:solidFill>
              </a:rPr>
              <a:t>ResourceBundle</a:t>
            </a:r>
            <a:r>
              <a:rPr lang="en-US" altLang="ru-RU" sz="2200" dirty="0">
                <a:solidFill>
                  <a:srgbClr val="0000CC"/>
                </a:solidFill>
              </a:rPr>
              <a:t> bundle)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</a:t>
            </a:r>
            <a:r>
              <a:rPr lang="en-US" altLang="ru-RU" sz="2200" dirty="0" err="1">
                <a:solidFill>
                  <a:srgbClr val="0000CC"/>
                </a:solidFill>
              </a:rPr>
              <a:t>System.out.println</a:t>
            </a:r>
            <a:r>
              <a:rPr lang="en-US" altLang="ru-RU" sz="2200" dirty="0">
                <a:solidFill>
                  <a:srgbClr val="0000CC"/>
                </a:solidFill>
              </a:rPr>
              <a:t>(</a:t>
            </a:r>
            <a:r>
              <a:rPr lang="en-US" altLang="ru-RU" sz="2200" dirty="0" err="1">
                <a:solidFill>
                  <a:srgbClr val="0000CC"/>
                </a:solidFill>
              </a:rPr>
              <a:t>String.format</a:t>
            </a:r>
            <a:r>
              <a:rPr lang="en-US" altLang="ru-RU" sz="2200" dirty="0">
                <a:solidFill>
                  <a:srgbClr val="0000CC"/>
                </a:solidFill>
              </a:rPr>
              <a:t>(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"%s Test [%s] %s\n" 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"%s\n" 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"     -o %s\n"+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"...",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</a:t>
            </a:r>
            <a:r>
              <a:rPr lang="en-US" altLang="ru-RU" sz="2200" dirty="0" err="1">
                <a:solidFill>
                  <a:srgbClr val="0000CC"/>
                </a:solidFill>
              </a:rPr>
              <a:t>bundle.getString</a:t>
            </a:r>
            <a:r>
              <a:rPr lang="en-US" altLang="ru-RU" sz="2200" dirty="0">
                <a:solidFill>
                  <a:srgbClr val="0000CC"/>
                </a:solidFill>
              </a:rPr>
              <a:t>("usage"),		// Usage: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</a:t>
            </a:r>
            <a:r>
              <a:rPr lang="en-US" altLang="ru-RU" sz="2200" dirty="0" err="1">
                <a:solidFill>
                  <a:srgbClr val="0000CC"/>
                </a:solidFill>
              </a:rPr>
              <a:t>bundle.getString</a:t>
            </a:r>
            <a:r>
              <a:rPr lang="en-US" altLang="ru-RU" sz="2200" dirty="0">
                <a:solidFill>
                  <a:srgbClr val="0000CC"/>
                </a:solidFill>
              </a:rPr>
              <a:t>("options"),		// &lt;options&gt;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</a:t>
            </a:r>
            <a:r>
              <a:rPr lang="en-US" altLang="ru-RU" sz="2200" dirty="0" err="1">
                <a:solidFill>
                  <a:srgbClr val="0000CC"/>
                </a:solidFill>
              </a:rPr>
              <a:t>bundle.getString</a:t>
            </a:r>
            <a:r>
              <a:rPr lang="en-US" altLang="ru-RU" sz="2200" dirty="0">
                <a:solidFill>
                  <a:srgbClr val="0000CC"/>
                </a:solidFill>
              </a:rPr>
              <a:t>("commands"),	</a:t>
            </a:r>
            <a:r>
              <a:rPr lang="uk-UA" altLang="ru-RU" sz="2200" dirty="0" smtClean="0">
                <a:solidFill>
                  <a:srgbClr val="0000CC"/>
                </a:solidFill>
              </a:rPr>
              <a:t>              </a:t>
            </a:r>
            <a:r>
              <a:rPr lang="en-US" altLang="ru-RU" sz="2200" dirty="0" smtClean="0">
                <a:solidFill>
                  <a:srgbClr val="0000CC"/>
                </a:solidFill>
              </a:rPr>
              <a:t>// </a:t>
            </a:r>
            <a:r>
              <a:rPr lang="en-US" altLang="ru-RU" sz="2200" dirty="0">
                <a:solidFill>
                  <a:srgbClr val="0000CC"/>
                </a:solidFill>
              </a:rPr>
              <a:t>&lt;commands&gt;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</a:t>
            </a:r>
            <a:r>
              <a:rPr lang="en-US" altLang="ru-RU" sz="2200" dirty="0" err="1">
                <a:solidFill>
                  <a:srgbClr val="0000CC"/>
                </a:solidFill>
              </a:rPr>
              <a:t>bundle.getString</a:t>
            </a:r>
            <a:r>
              <a:rPr lang="en-US" altLang="ru-RU" sz="2200" dirty="0">
                <a:solidFill>
                  <a:srgbClr val="0000CC"/>
                </a:solidFill>
              </a:rPr>
              <a:t>("Options"),		// Options: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</a:t>
            </a:r>
            <a:r>
              <a:rPr lang="en-US" altLang="ru-RU" sz="2200" dirty="0" err="1">
                <a:solidFill>
                  <a:srgbClr val="0000CC"/>
                </a:solidFill>
              </a:rPr>
              <a:t>bundle.getString</a:t>
            </a:r>
            <a:r>
              <a:rPr lang="en-US" altLang="ru-RU" sz="2200" dirty="0">
                <a:solidFill>
                  <a:srgbClr val="0000CC"/>
                </a:solidFill>
              </a:rPr>
              <a:t>("-o")			// Write output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));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3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1"/>
            <a:ext cx="8229600" cy="835371"/>
          </a:xfrm>
        </p:spPr>
        <p:txBody>
          <a:bodyPr/>
          <a:lstStyle/>
          <a:p>
            <a:pPr rtl="0"/>
            <a:r>
              <a:rPr lang="ru-RU" altLang="ru-RU" b="1" dirty="0" err="1"/>
              <a:t>Завантаження</a:t>
            </a:r>
            <a:r>
              <a:rPr lang="ru-RU" altLang="ru-RU" b="1" dirty="0"/>
              <a:t> </a:t>
            </a:r>
            <a:r>
              <a:rPr lang="ru-RU" altLang="ru-RU" b="1" dirty="0" err="1"/>
              <a:t>ресурсів</a:t>
            </a:r>
            <a:endParaRPr lang="ru-RU" altLang="ru-RU" b="1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 marL="0" indent="0" algn="ctr" rtl="0">
              <a:buNone/>
            </a:pPr>
            <a:r>
              <a:rPr lang="ru-RU" altLang="ru-RU" b="1" dirty="0" err="1"/>
              <a:t>методи</a:t>
            </a:r>
            <a:endParaRPr lang="ru-RU" altLang="ru-RU" b="1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getBundle</a:t>
            </a:r>
            <a:r>
              <a:rPr lang="en-US" altLang="ru-RU" dirty="0">
                <a:solidFill>
                  <a:srgbClr val="0000CC"/>
                </a:solidFill>
              </a:rPr>
              <a:t> (String </a:t>
            </a:r>
            <a:r>
              <a:rPr lang="en-US" altLang="ru-RU" dirty="0" err="1">
                <a:solidFill>
                  <a:srgbClr val="0000CC"/>
                </a:solidFill>
              </a:rPr>
              <a:t>baseName</a:t>
            </a:r>
            <a:r>
              <a:rPr lang="en-US" altLang="ru-RU" dirty="0">
                <a:solidFill>
                  <a:srgbClr val="0000CC"/>
                </a:solidFill>
              </a:rPr>
              <a:t>)</a:t>
            </a:r>
            <a:r>
              <a:rPr lang="en-US" altLang="ru-RU" dirty="0"/>
              <a:t> </a:t>
            </a:r>
            <a:r>
              <a:rPr lang="ru-RU" altLang="ru-RU" dirty="0"/>
              <a:t>- по </a:t>
            </a:r>
            <a:r>
              <a:rPr lang="ru-RU" altLang="ru-RU" dirty="0" err="1"/>
              <a:t>імені</a:t>
            </a:r>
            <a:endParaRPr lang="ru-RU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getBundle</a:t>
            </a:r>
            <a:r>
              <a:rPr lang="en-US" altLang="ru-RU" dirty="0">
                <a:solidFill>
                  <a:srgbClr val="0000CC"/>
                </a:solidFill>
              </a:rPr>
              <a:t> (</a:t>
            </a:r>
            <a:r>
              <a:rPr lang="en-US" altLang="ru-RU" dirty="0" err="1">
                <a:solidFill>
                  <a:srgbClr val="0000CC"/>
                </a:solidFill>
              </a:rPr>
              <a:t>baseName</a:t>
            </a:r>
            <a:r>
              <a:rPr lang="en-US" altLang="ru-RU" dirty="0">
                <a:solidFill>
                  <a:srgbClr val="0000CC"/>
                </a:solidFill>
              </a:rPr>
              <a:t>, Locale</a:t>
            </a:r>
            <a:r>
              <a:rPr lang="ru-RU" altLang="ru-RU" dirty="0">
                <a:solidFill>
                  <a:srgbClr val="0000CC"/>
                </a:solidFill>
              </a:rPr>
              <a:t>)</a:t>
            </a:r>
            <a:r>
              <a:rPr lang="ru-RU" altLang="ru-RU" dirty="0"/>
              <a:t> - по </a:t>
            </a:r>
            <a:r>
              <a:rPr lang="ru-RU" altLang="ru-RU" dirty="0" err="1"/>
              <a:t>локалі</a:t>
            </a:r>
            <a:endParaRPr lang="ru-RU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getBundle</a:t>
            </a:r>
            <a:r>
              <a:rPr lang="en-US" altLang="ru-RU" dirty="0">
                <a:solidFill>
                  <a:srgbClr val="0000CC"/>
                </a:solidFill>
              </a:rPr>
              <a:t> (</a:t>
            </a:r>
            <a:r>
              <a:rPr lang="en-US" altLang="ru-RU" dirty="0" err="1">
                <a:solidFill>
                  <a:srgbClr val="0000CC"/>
                </a:solidFill>
              </a:rPr>
              <a:t>baseName</a:t>
            </a:r>
            <a:r>
              <a:rPr lang="en-US" altLang="ru-RU" dirty="0">
                <a:solidFill>
                  <a:srgbClr val="0000CC"/>
                </a:solidFill>
              </a:rPr>
              <a:t>, Locale, </a:t>
            </a:r>
            <a:r>
              <a:rPr lang="en-US" altLang="ru-RU" dirty="0" err="1">
                <a:solidFill>
                  <a:srgbClr val="0000CC"/>
                </a:solidFill>
              </a:rPr>
              <a:t>ClassLoader</a:t>
            </a:r>
            <a:r>
              <a:rPr lang="en-US" altLang="ru-RU" dirty="0">
                <a:solidFill>
                  <a:srgbClr val="0000CC"/>
                </a:solidFill>
              </a:rPr>
              <a:t>)</a:t>
            </a:r>
            <a:r>
              <a:rPr lang="en-US" altLang="ru-RU" dirty="0"/>
              <a:t> - </a:t>
            </a:r>
            <a:r>
              <a:rPr lang="uk-UA" altLang="ru-RU" dirty="0"/>
              <a:t>і</a:t>
            </a:r>
            <a:r>
              <a:rPr lang="ru-RU" altLang="ru-RU" dirty="0" smtClean="0"/>
              <a:t>з </a:t>
            </a:r>
            <a:r>
              <a:rPr lang="ru-RU" altLang="ru-RU" dirty="0" err="1"/>
              <a:t>заданого</a:t>
            </a:r>
            <a:r>
              <a:rPr lang="ru-RU" altLang="ru-RU" dirty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ClassLoader</a:t>
            </a:r>
            <a:r>
              <a:rPr lang="en-US" altLang="ru-RU" dirty="0"/>
              <a:t>'</a:t>
            </a:r>
            <a:r>
              <a:rPr lang="ru-RU" altLang="ru-RU" dirty="0"/>
              <a:t>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5068341"/>
            <a:ext cx="7632848" cy="138499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Locale </a:t>
            </a:r>
            <a:r>
              <a:rPr lang="en-US" sz="2800" dirty="0" err="1"/>
              <a:t>locale</a:t>
            </a:r>
            <a:r>
              <a:rPr lang="en-US" sz="2800" dirty="0"/>
              <a:t> = new Locale ( "</a:t>
            </a:r>
            <a:r>
              <a:rPr lang="en-US" sz="2800" dirty="0" err="1"/>
              <a:t>fr</a:t>
            </a:r>
            <a:r>
              <a:rPr lang="en-US" sz="2800" dirty="0"/>
              <a:t>", "CA");</a:t>
            </a:r>
          </a:p>
          <a:p>
            <a:r>
              <a:rPr lang="en-US" sz="2800" dirty="0" err="1"/>
              <a:t>ResourceBundle</a:t>
            </a:r>
            <a:r>
              <a:rPr lang="en-US" sz="2800" dirty="0"/>
              <a:t> </a:t>
            </a:r>
            <a:r>
              <a:rPr lang="en-US" sz="2800" dirty="0" err="1"/>
              <a:t>rb</a:t>
            </a:r>
            <a:r>
              <a:rPr lang="en-US" sz="2800" dirty="0"/>
              <a:t> = </a:t>
            </a:r>
            <a:r>
              <a:rPr lang="en-US" sz="2800" dirty="0" err="1"/>
              <a:t>ResourceBundle.getBundle</a:t>
            </a:r>
            <a:r>
              <a:rPr lang="en-US" sz="2800" dirty="0"/>
              <a:t> ( "text", locale);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90872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400" u="sng" dirty="0" err="1"/>
              <a:t>text.properties</a:t>
            </a:r>
            <a:endParaRPr lang="ru-RU" sz="2400" u="sng" dirty="0"/>
          </a:p>
          <a:p>
            <a:r>
              <a:rPr lang="uk-UA" sz="2400" dirty="0" err="1"/>
              <a:t>text_ru_RU.properties</a:t>
            </a:r>
            <a:endParaRPr lang="ru-RU" sz="2400" dirty="0"/>
          </a:p>
          <a:p>
            <a:r>
              <a:rPr lang="uk-UA" sz="2400" dirty="0" err="1"/>
              <a:t>text_uk_UA.properties</a:t>
            </a:r>
            <a:endParaRPr lang="ru-RU" sz="2400" dirty="0"/>
          </a:p>
          <a:p>
            <a:r>
              <a:rPr lang="uk-UA" sz="2400" dirty="0" err="1"/>
              <a:t>text_fr_CA.properties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01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/>
              <a:t>Порядок </a:t>
            </a:r>
            <a:r>
              <a:rPr lang="ru-RU" altLang="ru-RU" sz="3500" b="1" dirty="0" err="1"/>
              <a:t>завантаження</a:t>
            </a:r>
            <a:r>
              <a:rPr lang="ru-RU" altLang="ru-RU" sz="3500" b="1" dirty="0"/>
              <a:t> </a:t>
            </a:r>
            <a:r>
              <a:rPr lang="ru-RU" altLang="ru-RU" sz="3500" b="1" dirty="0" err="1"/>
              <a:t>ресурсів</a:t>
            </a:r>
            <a:endParaRPr lang="ru-RU" altLang="ru-RU" sz="3500" b="1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ru-RU" altLang="ru-RU" dirty="0"/>
              <a:t>1 - </a:t>
            </a:r>
            <a:r>
              <a:rPr lang="ru-RU" altLang="ru-RU" dirty="0" err="1"/>
              <a:t>зазначена</a:t>
            </a:r>
            <a:r>
              <a:rPr lang="ru-RU" altLang="ru-RU" dirty="0"/>
              <a:t> </a:t>
            </a:r>
            <a:r>
              <a:rPr lang="ru-RU" altLang="ru-RU" dirty="0" err="1"/>
              <a:t>локаль</a:t>
            </a:r>
            <a:endParaRPr lang="ru-RU" altLang="ru-RU" dirty="0"/>
          </a:p>
          <a:p>
            <a:pPr algn="l" rtl="0">
              <a:buFont typeface="Wingdings" pitchFamily="2" charset="2"/>
              <a:buNone/>
            </a:pPr>
            <a:r>
              <a:rPr lang="en-US" altLang="ru-RU" dirty="0" smtClean="0"/>
              <a:t>2 </a:t>
            </a:r>
            <a:r>
              <a:rPr lang="ru-RU" altLang="ru-RU" dirty="0" smtClean="0"/>
              <a:t>- </a:t>
            </a:r>
            <a:r>
              <a:rPr lang="ru-RU" altLang="ru-RU" dirty="0" err="1" smtClean="0"/>
              <a:t>локаль</a:t>
            </a:r>
            <a:r>
              <a:rPr lang="ru-RU" altLang="ru-RU" dirty="0" smtClean="0"/>
              <a:t> </a:t>
            </a:r>
            <a:r>
              <a:rPr lang="ru-RU" altLang="ru-RU" dirty="0"/>
              <a:t>за </a:t>
            </a:r>
            <a:r>
              <a:rPr lang="ru-RU" altLang="ru-RU" dirty="0" err="1"/>
              <a:t>замовчуванням</a:t>
            </a:r>
            <a:endParaRPr lang="ru-RU" altLang="ru-RU" dirty="0"/>
          </a:p>
          <a:p>
            <a:pPr lvl="1" algn="l" rtl="0"/>
            <a:r>
              <a:rPr lang="ru-RU" altLang="ru-RU" dirty="0">
                <a:solidFill>
                  <a:srgbClr val="0000CC"/>
                </a:solidFill>
              </a:rPr>
              <a:t>baseName_language1_country1_variant1 </a:t>
            </a:r>
          </a:p>
          <a:p>
            <a:pPr lvl="1" algn="l" rtl="0"/>
            <a:r>
              <a:rPr lang="ru-RU" altLang="ru-RU" dirty="0">
                <a:solidFill>
                  <a:srgbClr val="0000CC"/>
                </a:solidFill>
              </a:rPr>
              <a:t>baseName_language1_country1 </a:t>
            </a:r>
          </a:p>
          <a:p>
            <a:pPr lvl="1" algn="l" rtl="0"/>
            <a:r>
              <a:rPr lang="ru-RU" altLang="ru-RU" dirty="0">
                <a:solidFill>
                  <a:srgbClr val="0000CC"/>
                </a:solidFill>
              </a:rPr>
              <a:t>baseName_language1 </a:t>
            </a:r>
          </a:p>
          <a:p>
            <a:pPr lvl="1" algn="l" rtl="0"/>
            <a:r>
              <a:rPr lang="ru-RU" altLang="ru-RU" dirty="0">
                <a:solidFill>
                  <a:srgbClr val="0000CC"/>
                </a:solidFill>
              </a:rPr>
              <a:t>baseName_language2_country2_variant2 </a:t>
            </a:r>
          </a:p>
          <a:p>
            <a:pPr lvl="1" algn="l" rtl="0"/>
            <a:r>
              <a:rPr lang="ru-RU" altLang="ru-RU" dirty="0">
                <a:solidFill>
                  <a:srgbClr val="0000CC"/>
                </a:solidFill>
              </a:rPr>
              <a:t>baseName_language2_country2 </a:t>
            </a:r>
          </a:p>
          <a:p>
            <a:pPr lvl="1" algn="l" rtl="0"/>
            <a:r>
              <a:rPr lang="ru-RU" altLang="ru-RU" dirty="0">
                <a:solidFill>
                  <a:srgbClr val="0000CC"/>
                </a:solidFill>
              </a:rPr>
              <a:t>baseName_language2 </a:t>
            </a:r>
          </a:p>
          <a:p>
            <a:pPr lvl="1" algn="l" rtl="0"/>
            <a:r>
              <a:rPr lang="ru-RU" altLang="ru-RU" dirty="0" err="1">
                <a:solidFill>
                  <a:srgbClr val="0000CC"/>
                </a:solidFill>
              </a:rPr>
              <a:t>baseName</a:t>
            </a:r>
            <a:r>
              <a:rPr lang="ru-RU" altLang="ru-RU" dirty="0">
                <a:solidFill>
                  <a:srgbClr val="0000CC"/>
                </a:solidFill>
              </a:rPr>
              <a:t> </a:t>
            </a:r>
          </a:p>
          <a:p>
            <a:pPr algn="l" rtl="0"/>
            <a:endParaRPr lang="ru-RU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b="1" dirty="0" smtClean="0"/>
              <a:t>Приклад</a:t>
            </a:r>
            <a:r>
              <a:rPr lang="en-US" altLang="ru-RU" b="1" dirty="0"/>
              <a:t>: </a:t>
            </a:r>
            <a:r>
              <a:rPr lang="ru-RU" altLang="ru-RU" b="1" dirty="0" err="1"/>
              <a:t>завантаження</a:t>
            </a:r>
            <a:r>
              <a:rPr lang="ru-RU" altLang="ru-RU" b="1" dirty="0"/>
              <a:t> ресурсу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ru-RU" altLang="ru-RU" dirty="0"/>
              <a:t>ресурс </a:t>
            </a:r>
            <a:r>
              <a:rPr lang="ru-RU" altLang="ru-RU" dirty="0" err="1">
                <a:solidFill>
                  <a:srgbClr val="0000CC"/>
                </a:solidFill>
              </a:rPr>
              <a:t>UsageResouceBundle</a:t>
            </a:r>
            <a:endParaRPr lang="ru-RU" altLang="ru-RU" dirty="0">
              <a:solidFill>
                <a:srgbClr val="0000CC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altLang="ru-RU" dirty="0"/>
              <a:t> </a:t>
            </a:r>
            <a:r>
              <a:rPr lang="ru-RU" altLang="ru-RU" dirty="0" err="1"/>
              <a:t>локаль</a:t>
            </a:r>
            <a:r>
              <a:rPr lang="ru-RU" altLang="ru-RU" dirty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en_US</a:t>
            </a:r>
            <a:endParaRPr lang="en-US" altLang="ru-RU" dirty="0"/>
          </a:p>
          <a:p>
            <a:pPr lvl="1" algn="l" rtl="0">
              <a:buFont typeface="Wingdings" pitchFamily="2" charset="2"/>
              <a:buNone/>
            </a:pPr>
            <a:endParaRPr lang="ru-RU" altLang="ru-RU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ru-RU" altLang="ru-RU" dirty="0" err="1">
                <a:solidFill>
                  <a:srgbClr val="0000CC"/>
                </a:solidFill>
              </a:rPr>
              <a:t>ResourceBundle</a:t>
            </a:r>
            <a:r>
              <a:rPr lang="ru-RU" altLang="ru-RU" dirty="0">
                <a:solidFill>
                  <a:srgbClr val="0000CC"/>
                </a:solidFill>
              </a:rPr>
              <a:t> </a:t>
            </a:r>
            <a:r>
              <a:rPr lang="ru-RU" altLang="ru-RU" dirty="0" err="1">
                <a:solidFill>
                  <a:srgbClr val="0000CC"/>
                </a:solidFill>
              </a:rPr>
              <a:t>bundle</a:t>
            </a:r>
            <a:r>
              <a:rPr lang="ru-RU" altLang="ru-RU" dirty="0">
                <a:solidFill>
                  <a:srgbClr val="0000CC"/>
                </a:solidFill>
              </a:rPr>
              <a:t> = 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>
                <a:solidFill>
                  <a:srgbClr val="0000CC"/>
                </a:solidFill>
              </a:rPr>
              <a:t>    </a:t>
            </a:r>
            <a:r>
              <a:rPr lang="ru-RU" altLang="ru-RU" dirty="0" err="1">
                <a:solidFill>
                  <a:srgbClr val="0000CC"/>
                </a:solidFill>
              </a:rPr>
              <a:t>ResourceBundle.getBundle</a:t>
            </a:r>
            <a:r>
              <a:rPr lang="ru-RU" altLang="ru-RU" dirty="0">
                <a:solidFill>
                  <a:srgbClr val="0000CC"/>
                </a:solidFill>
              </a:rPr>
              <a:t>(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>
                <a:solidFill>
                  <a:srgbClr val="0000CC"/>
                </a:solidFill>
              </a:rPr>
              <a:t>        "</a:t>
            </a:r>
            <a:r>
              <a:rPr lang="ru-RU" altLang="ru-RU" dirty="0" err="1">
                <a:solidFill>
                  <a:srgbClr val="0000CC"/>
                </a:solidFill>
              </a:rPr>
              <a:t>UsageResouceBundle</a:t>
            </a:r>
            <a:r>
              <a:rPr lang="ru-RU" altLang="ru-RU" dirty="0">
                <a:solidFill>
                  <a:srgbClr val="0000CC"/>
                </a:solidFill>
              </a:rPr>
              <a:t>",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>
                <a:solidFill>
                  <a:srgbClr val="0000CC"/>
                </a:solidFill>
              </a:rPr>
              <a:t>        Locale.US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>
                <a:solidFill>
                  <a:srgbClr val="0000CC"/>
                </a:solidFill>
              </a:rPr>
              <a:t>    );</a:t>
            </a:r>
          </a:p>
          <a:p>
            <a:pPr lvl="1">
              <a:buFont typeface="Wingdings" pitchFamily="2" charset="2"/>
              <a:buNone/>
            </a:pPr>
            <a:endParaRPr lang="en-US" altLang="ru-RU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ru-RU" altLang="ru-RU" dirty="0" err="1">
                <a:solidFill>
                  <a:srgbClr val="0000CC"/>
                </a:solidFill>
              </a:rPr>
              <a:t>printUsage</a:t>
            </a:r>
            <a:r>
              <a:rPr lang="ru-RU" altLang="ru-RU" dirty="0">
                <a:solidFill>
                  <a:srgbClr val="0000CC"/>
                </a:solidFill>
              </a:rPr>
              <a:t>(</a:t>
            </a:r>
            <a:r>
              <a:rPr lang="ru-RU" altLang="ru-RU" dirty="0" err="1">
                <a:solidFill>
                  <a:srgbClr val="0000CC"/>
                </a:solidFill>
              </a:rPr>
              <a:t>bundle</a:t>
            </a:r>
            <a:r>
              <a:rPr lang="ru-RU" altLang="ru-RU" dirty="0">
                <a:solidFill>
                  <a:srgbClr val="0000CC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77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 smtClean="0"/>
              <a:t>Вказ</a:t>
            </a:r>
            <a:r>
              <a:rPr lang="uk-UA" altLang="ru-RU" sz="3500" b="1" dirty="0" err="1" smtClean="0"/>
              <a:t>івка</a:t>
            </a:r>
            <a:r>
              <a:rPr lang="uk-UA" altLang="ru-RU" sz="3500" b="1" dirty="0" smtClean="0"/>
              <a:t> </a:t>
            </a:r>
            <a:r>
              <a:rPr lang="ru-RU" altLang="ru-RU" sz="3500" b="1" dirty="0" err="1" smtClean="0"/>
              <a:t>ресурсів</a:t>
            </a:r>
            <a:endParaRPr lang="ru-RU" altLang="ru-RU" sz="3500" b="1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altLang="ru-RU" dirty="0" err="1"/>
              <a:t>довільні</a:t>
            </a:r>
            <a:endParaRPr lang="ru-RU" altLang="ru-RU" dirty="0"/>
          </a:p>
          <a:p>
            <a:pPr lvl="1" algn="l" rtl="0"/>
            <a:r>
              <a:rPr lang="ru-RU" altLang="ru-RU" dirty="0" err="1"/>
              <a:t>клас</a:t>
            </a:r>
            <a:r>
              <a:rPr lang="ru-RU" altLang="ru-RU" dirty="0"/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ListResourceBundle</a:t>
            </a:r>
            <a:endParaRPr lang="ru-RU" altLang="ru-RU" dirty="0">
              <a:solidFill>
                <a:srgbClr val="0000CC"/>
              </a:solidFill>
            </a:endParaRPr>
          </a:p>
          <a:p>
            <a:pPr algn="l" rtl="0"/>
            <a:r>
              <a:rPr lang="ru-RU" altLang="ru-RU" dirty="0" err="1"/>
              <a:t>строкові</a:t>
            </a:r>
            <a:endParaRPr lang="ru-RU" altLang="ru-RU" dirty="0"/>
          </a:p>
          <a:p>
            <a:pPr lvl="1" algn="l" rtl="0"/>
            <a:r>
              <a:rPr lang="ru-RU" altLang="ru-RU" dirty="0" err="1"/>
              <a:t>клас</a:t>
            </a:r>
            <a:r>
              <a:rPr lang="ru-RU" altLang="ru-RU" dirty="0"/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PropertyResourceBundle</a:t>
            </a:r>
            <a:endParaRPr lang="ru-RU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500" b="1" dirty="0" err="1"/>
              <a:t>ListResourceBundle</a:t>
            </a:r>
            <a:endParaRPr lang="ru-RU" altLang="ru-RU" sz="35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5686" y="126876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Клас</a:t>
            </a:r>
            <a:r>
              <a:rPr lang="ru-RU" sz="2800" dirty="0"/>
              <a:t> </a:t>
            </a:r>
            <a:r>
              <a:rPr lang="en-US" sz="2800" dirty="0" err="1"/>
              <a:t>java.util.ListResourceBundle</a:t>
            </a:r>
            <a:r>
              <a:rPr lang="en-US" sz="2800" dirty="0"/>
              <a:t> </a:t>
            </a:r>
            <a:r>
              <a:rPr lang="ru-RU" sz="2800" dirty="0"/>
              <a:t>є </a:t>
            </a:r>
            <a:r>
              <a:rPr lang="ru-RU" sz="2800" dirty="0" err="1"/>
              <a:t>абстрактним</a:t>
            </a:r>
            <a:r>
              <a:rPr lang="ru-RU" sz="2800" dirty="0"/>
              <a:t> </a:t>
            </a:r>
            <a:r>
              <a:rPr lang="ru-RU" sz="2800" dirty="0" smtClean="0"/>
              <a:t>п</a:t>
            </a:r>
            <a:r>
              <a:rPr lang="uk-UA" sz="2800" dirty="0"/>
              <a:t>і</a:t>
            </a:r>
            <a:r>
              <a:rPr lang="ru-RU" sz="2800" dirty="0" err="1" smtClean="0"/>
              <a:t>дклассом</a:t>
            </a:r>
            <a:r>
              <a:rPr lang="ru-RU" sz="2800" dirty="0" smtClean="0"/>
              <a:t> </a:t>
            </a:r>
            <a:r>
              <a:rPr lang="en-US" sz="2800" dirty="0" err="1"/>
              <a:t>ResourceBundle</a:t>
            </a:r>
            <a:r>
              <a:rPr lang="en-US" sz="2800" dirty="0"/>
              <a:t>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управляє</a:t>
            </a:r>
            <a:r>
              <a:rPr lang="ru-RU" sz="2800" dirty="0"/>
              <a:t> ресурсами для </a:t>
            </a:r>
            <a:r>
              <a:rPr lang="ru-RU" sz="2800" dirty="0" err="1"/>
              <a:t>локалі</a:t>
            </a:r>
            <a:r>
              <a:rPr lang="ru-RU" sz="2800" dirty="0"/>
              <a:t> в </a:t>
            </a:r>
            <a:r>
              <a:rPr lang="ru-RU" sz="2800" dirty="0" err="1"/>
              <a:t>зручному</a:t>
            </a:r>
            <a:r>
              <a:rPr lang="ru-RU" sz="2800" dirty="0"/>
              <a:t> і простому у </a:t>
            </a:r>
            <a:r>
              <a:rPr lang="ru-RU" sz="2800" dirty="0" err="1"/>
              <a:t>використанні</a:t>
            </a:r>
            <a:r>
              <a:rPr lang="ru-RU" sz="2800" dirty="0"/>
              <a:t> списку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800" dirty="0" err="1"/>
              <a:t>Дані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задаються</a:t>
            </a:r>
            <a:r>
              <a:rPr lang="ru-RU" altLang="ru-RU" sz="2800" dirty="0"/>
              <a:t> в </a:t>
            </a:r>
            <a:r>
              <a:rPr lang="ru-RU" altLang="ru-RU" sz="2800" dirty="0" err="1"/>
              <a:t>класі</a:t>
            </a:r>
            <a:endParaRPr lang="ru-RU" alt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800" dirty="0"/>
              <a:t>метод</a:t>
            </a:r>
          </a:p>
          <a:p>
            <a:pPr lvl="1"/>
            <a:r>
              <a:rPr lang="en-US" altLang="ru-RU" sz="2800" dirty="0">
                <a:solidFill>
                  <a:srgbClr val="0000CC"/>
                </a:solidFill>
              </a:rPr>
              <a:t>Object [] [] </a:t>
            </a:r>
            <a:r>
              <a:rPr lang="en-US" altLang="ru-RU" sz="2800" dirty="0" err="1">
                <a:solidFill>
                  <a:srgbClr val="0000CC"/>
                </a:solidFill>
              </a:rPr>
              <a:t>getContents</a:t>
            </a:r>
            <a:r>
              <a:rPr lang="en-US" altLang="ru-RU" sz="2800" dirty="0">
                <a:solidFill>
                  <a:srgbClr val="0000CC"/>
                </a:solidFill>
              </a:rPr>
              <a:t> ()</a:t>
            </a:r>
            <a:r>
              <a:rPr lang="en-US" altLang="ru-RU" sz="2800" dirty="0"/>
              <a:t> - </a:t>
            </a:r>
            <a:r>
              <a:rPr lang="ru-RU" altLang="ru-RU" sz="2800" dirty="0" err="1"/>
              <a:t>локалізовані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дані</a:t>
            </a:r>
            <a:endParaRPr lang="ru-RU" altLang="ru-RU" sz="2800" dirty="0"/>
          </a:p>
          <a:p>
            <a:endParaRPr lang="ru-RU" sz="2800" dirty="0"/>
          </a:p>
          <a:p>
            <a:r>
              <a:rPr lang="ru-RU" sz="2800" dirty="0" err="1"/>
              <a:t>Цей</a:t>
            </a:r>
            <a:r>
              <a:rPr lang="ru-RU" sz="2800" dirty="0"/>
              <a:t> метод </a:t>
            </a:r>
            <a:r>
              <a:rPr lang="ru-RU" sz="2800" dirty="0" err="1"/>
              <a:t>повертає</a:t>
            </a:r>
            <a:r>
              <a:rPr lang="ru-RU" sz="2800" dirty="0"/>
              <a:t> </a:t>
            </a:r>
            <a:r>
              <a:rPr lang="ru-RU" sz="2800" dirty="0" err="1"/>
              <a:t>масив</a:t>
            </a:r>
            <a:r>
              <a:rPr lang="ru-RU" sz="2800" dirty="0"/>
              <a:t>, в </a:t>
            </a:r>
            <a:r>
              <a:rPr lang="ru-RU" sz="2800" dirty="0" err="1"/>
              <a:t>якому</a:t>
            </a:r>
            <a:r>
              <a:rPr lang="ru-RU" sz="2800" dirty="0"/>
              <a:t> </a:t>
            </a:r>
            <a:r>
              <a:rPr lang="ru-RU" sz="2800" dirty="0" err="1"/>
              <a:t>кожен</a:t>
            </a:r>
            <a:r>
              <a:rPr lang="ru-RU" sz="2800" dirty="0"/>
              <a:t> </a:t>
            </a:r>
            <a:r>
              <a:rPr lang="ru-RU" sz="2800" dirty="0" err="1"/>
              <a:t>елемент</a:t>
            </a:r>
            <a:r>
              <a:rPr lang="ru-RU" sz="2800" dirty="0"/>
              <a:t> є парою </a:t>
            </a:r>
            <a:r>
              <a:rPr lang="ru-RU" sz="2800" dirty="0" err="1"/>
              <a:t>об'єктів</a:t>
            </a:r>
            <a:r>
              <a:rPr lang="ru-RU" sz="2800" dirty="0"/>
              <a:t> в </a:t>
            </a:r>
            <a:r>
              <a:rPr lang="ru-RU" sz="2800" dirty="0" err="1"/>
              <a:t>масиві</a:t>
            </a:r>
            <a:r>
              <a:rPr lang="ru-RU" sz="2800" dirty="0"/>
              <a:t> </a:t>
            </a:r>
            <a:r>
              <a:rPr lang="en-US" sz="2800" dirty="0"/>
              <a:t>Object.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795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smtClean="0"/>
              <a:t>Приклад</a:t>
            </a:r>
            <a:r>
              <a:rPr lang="en-US" altLang="ru-RU" sz="3500" b="1" dirty="0"/>
              <a:t>: </a:t>
            </a:r>
            <a:r>
              <a:rPr lang="en-US" altLang="ru-RU" sz="3500" b="1" dirty="0" err="1" smtClean="0"/>
              <a:t>ListResourceBundle</a:t>
            </a:r>
            <a:endParaRPr lang="ru-RU" altLang="ru-RU" sz="3500" b="1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</a:pPr>
            <a:r>
              <a:rPr lang="ru-RU" altLang="ru-RU" sz="2600" dirty="0" err="1"/>
              <a:t>Дані</a:t>
            </a:r>
            <a:r>
              <a:rPr lang="ru-RU" altLang="ru-RU" sz="2600" dirty="0"/>
              <a:t> для </a:t>
            </a:r>
            <a:r>
              <a:rPr lang="ru-RU" altLang="ru-RU" sz="2600" dirty="0" err="1"/>
              <a:t>локалі</a:t>
            </a:r>
            <a:r>
              <a:rPr lang="ru-RU" altLang="ru-RU" sz="2600" dirty="0"/>
              <a:t> </a:t>
            </a:r>
            <a:r>
              <a:rPr lang="en-US" altLang="ru-RU" sz="2600" dirty="0" err="1" smtClean="0">
                <a:solidFill>
                  <a:srgbClr val="0000CC"/>
                </a:solidFill>
              </a:rPr>
              <a:t>en_US</a:t>
            </a:r>
            <a:endParaRPr lang="ru-RU" altLang="ru-RU" sz="2600" dirty="0" smtClean="0">
              <a:solidFill>
                <a:srgbClr val="0000CC"/>
              </a:solidFill>
            </a:endParaRPr>
          </a:p>
          <a:p>
            <a:pPr algn="l" rtl="0">
              <a:lnSpc>
                <a:spcPct val="90000"/>
              </a:lnSpc>
            </a:pPr>
            <a:endParaRPr lang="en-US" altLang="ru-RU" sz="2600" dirty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 err="1">
                <a:solidFill>
                  <a:srgbClr val="0000CC"/>
                </a:solidFill>
              </a:rPr>
              <a:t>public</a:t>
            </a:r>
            <a:r>
              <a:rPr lang="ru-RU" altLang="ru-RU" sz="2200" dirty="0">
                <a:solidFill>
                  <a:srgbClr val="0000CC"/>
                </a:solidFill>
              </a:rPr>
              <a:t> </a:t>
            </a:r>
            <a:r>
              <a:rPr lang="ru-RU" altLang="ru-RU" sz="2200" dirty="0" err="1">
                <a:solidFill>
                  <a:srgbClr val="0000CC"/>
                </a:solidFill>
              </a:rPr>
              <a:t>class</a:t>
            </a:r>
            <a:r>
              <a:rPr lang="ru-RU" altLang="ru-RU" sz="2200" dirty="0">
                <a:solidFill>
                  <a:srgbClr val="0000CC"/>
                </a:solidFill>
              </a:rPr>
              <a:t> </a:t>
            </a:r>
            <a:r>
              <a:rPr lang="ru-RU" altLang="ru-RU" sz="2200" dirty="0" err="1" smtClean="0">
                <a:solidFill>
                  <a:srgbClr val="0000CC"/>
                </a:solidFill>
              </a:rPr>
              <a:t>UsageResou</a:t>
            </a:r>
            <a:r>
              <a:rPr lang="en-US" altLang="ru-RU" sz="2200" dirty="0" smtClean="0">
                <a:solidFill>
                  <a:srgbClr val="0000CC"/>
                </a:solidFill>
              </a:rPr>
              <a:t>r</a:t>
            </a:r>
            <a:r>
              <a:rPr lang="ru-RU" altLang="ru-RU" sz="2200" dirty="0" err="1" smtClean="0">
                <a:solidFill>
                  <a:srgbClr val="0000CC"/>
                </a:solidFill>
              </a:rPr>
              <a:t>ceBundle</a:t>
            </a:r>
            <a:r>
              <a:rPr lang="ru-RU" altLang="ru-RU" sz="2200" dirty="0" smtClean="0">
                <a:solidFill>
                  <a:srgbClr val="0000CC"/>
                </a:solidFill>
              </a:rPr>
              <a:t>_</a:t>
            </a:r>
            <a:r>
              <a:rPr lang="en-US" altLang="ru-RU" sz="2200" dirty="0" err="1">
                <a:solidFill>
                  <a:srgbClr val="0000CC"/>
                </a:solidFill>
              </a:rPr>
              <a:t>en_US</a:t>
            </a:r>
            <a:endParaRPr lang="ru-RU" altLang="ru-RU" sz="2200" dirty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    </a:t>
            </a:r>
            <a:r>
              <a:rPr lang="ru-RU" altLang="ru-RU" sz="2200" dirty="0" err="1">
                <a:solidFill>
                  <a:srgbClr val="0000CC"/>
                </a:solidFill>
              </a:rPr>
              <a:t>extends</a:t>
            </a:r>
            <a:r>
              <a:rPr lang="ru-RU" altLang="ru-RU" sz="2200" dirty="0">
                <a:solidFill>
                  <a:srgbClr val="0000CC"/>
                </a:solidFill>
              </a:rPr>
              <a:t> </a:t>
            </a:r>
            <a:r>
              <a:rPr lang="ru-RU" altLang="ru-RU" sz="2200" dirty="0" err="1">
                <a:solidFill>
                  <a:srgbClr val="0000CC"/>
                </a:solidFill>
              </a:rPr>
              <a:t>ListResourceBundle</a:t>
            </a:r>
            <a:r>
              <a:rPr lang="ru-RU" altLang="ru-RU" sz="2200" dirty="0">
                <a:solidFill>
                  <a:srgbClr val="0000CC"/>
                </a:solidFill>
              </a:rPr>
              <a:t>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</a:t>
            </a:r>
            <a:r>
              <a:rPr lang="ru-RU" altLang="ru-RU" sz="2200" dirty="0" err="1">
                <a:solidFill>
                  <a:srgbClr val="0000CC"/>
                </a:solidFill>
              </a:rPr>
              <a:t>private</a:t>
            </a:r>
            <a:r>
              <a:rPr lang="ru-RU" altLang="ru-RU" sz="2200" dirty="0">
                <a:solidFill>
                  <a:srgbClr val="0000CC"/>
                </a:solidFill>
              </a:rPr>
              <a:t> </a:t>
            </a:r>
            <a:r>
              <a:rPr lang="en-US" altLang="ru-RU" sz="2200" dirty="0">
                <a:solidFill>
                  <a:srgbClr val="0000CC"/>
                </a:solidFill>
              </a:rPr>
              <a:t>static </a:t>
            </a:r>
            <a:r>
              <a:rPr lang="ru-RU" altLang="ru-RU" sz="2200" dirty="0" err="1">
                <a:solidFill>
                  <a:srgbClr val="0000CC"/>
                </a:solidFill>
              </a:rPr>
              <a:t>final</a:t>
            </a:r>
            <a:r>
              <a:rPr lang="ru-RU" altLang="ru-RU" sz="2200" dirty="0">
                <a:solidFill>
                  <a:srgbClr val="0000CC"/>
                </a:solidFill>
              </a:rPr>
              <a:t> </a:t>
            </a:r>
            <a:r>
              <a:rPr lang="ru-RU" altLang="ru-RU" sz="2200" dirty="0" err="1">
                <a:solidFill>
                  <a:srgbClr val="0000CC"/>
                </a:solidFill>
              </a:rPr>
              <a:t>Object</a:t>
            </a:r>
            <a:r>
              <a:rPr lang="ru-RU" altLang="ru-RU" sz="2200" dirty="0">
                <a:solidFill>
                  <a:srgbClr val="0000CC"/>
                </a:solidFill>
              </a:rPr>
              <a:t>[][] CONTENTS =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    {"</a:t>
            </a:r>
            <a:r>
              <a:rPr lang="ru-RU" altLang="ru-RU" sz="2200" dirty="0" err="1">
                <a:solidFill>
                  <a:srgbClr val="0000CC"/>
                </a:solidFill>
              </a:rPr>
              <a:t>usage</a:t>
            </a:r>
            <a:r>
              <a:rPr lang="ru-RU" altLang="ru-RU" sz="2200" dirty="0">
                <a:solidFill>
                  <a:srgbClr val="0000CC"/>
                </a:solidFill>
              </a:rPr>
              <a:t>", </a:t>
            </a:r>
            <a:r>
              <a:rPr lang="en-US" altLang="ru-RU" sz="2200" dirty="0">
                <a:solidFill>
                  <a:srgbClr val="0000CC"/>
                </a:solidFill>
              </a:rPr>
              <a:t>		</a:t>
            </a:r>
            <a:r>
              <a:rPr lang="ru-RU" altLang="ru-RU" sz="2200" dirty="0">
                <a:solidFill>
                  <a:srgbClr val="0000CC"/>
                </a:solidFill>
              </a:rPr>
              <a:t>"</a:t>
            </a:r>
            <a:r>
              <a:rPr lang="ru-RU" altLang="ru-RU" sz="2200" dirty="0" err="1">
                <a:solidFill>
                  <a:srgbClr val="0000CC"/>
                </a:solidFill>
              </a:rPr>
              <a:t>Usage</a:t>
            </a:r>
            <a:r>
              <a:rPr lang="ru-RU" altLang="ru-RU" sz="2200" dirty="0">
                <a:solidFill>
                  <a:srgbClr val="0000CC"/>
                </a:solidFill>
              </a:rPr>
              <a:t>:"},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    {"</a:t>
            </a:r>
            <a:r>
              <a:rPr lang="ru-RU" altLang="ru-RU" sz="2200" dirty="0" err="1">
                <a:solidFill>
                  <a:srgbClr val="0000CC"/>
                </a:solidFill>
              </a:rPr>
              <a:t>options</a:t>
            </a:r>
            <a:r>
              <a:rPr lang="ru-RU" altLang="ru-RU" sz="2200" dirty="0">
                <a:solidFill>
                  <a:srgbClr val="0000CC"/>
                </a:solidFill>
              </a:rPr>
              <a:t>", </a:t>
            </a:r>
            <a:r>
              <a:rPr lang="en-US" altLang="ru-RU" sz="2200" dirty="0">
                <a:solidFill>
                  <a:srgbClr val="0000CC"/>
                </a:solidFill>
              </a:rPr>
              <a:t>		</a:t>
            </a:r>
            <a:r>
              <a:rPr lang="ru-RU" altLang="ru-RU" sz="2200" dirty="0">
                <a:solidFill>
                  <a:srgbClr val="0000CC"/>
                </a:solidFill>
              </a:rPr>
              <a:t>"&lt;</a:t>
            </a:r>
            <a:r>
              <a:rPr lang="ru-RU" altLang="ru-RU" sz="2200" dirty="0" err="1">
                <a:solidFill>
                  <a:srgbClr val="0000CC"/>
                </a:solidFill>
              </a:rPr>
              <a:t>options</a:t>
            </a:r>
            <a:r>
              <a:rPr lang="ru-RU" altLang="ru-RU" sz="2200" dirty="0">
                <a:solidFill>
                  <a:srgbClr val="0000CC"/>
                </a:solidFill>
              </a:rPr>
              <a:t>&gt;"},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    {"</a:t>
            </a:r>
            <a:r>
              <a:rPr lang="ru-RU" altLang="ru-RU" sz="2200" dirty="0" err="1">
                <a:solidFill>
                  <a:srgbClr val="0000CC"/>
                </a:solidFill>
              </a:rPr>
              <a:t>commands</a:t>
            </a:r>
            <a:r>
              <a:rPr lang="ru-RU" altLang="ru-RU" sz="2200" dirty="0" smtClean="0">
                <a:solidFill>
                  <a:srgbClr val="0000CC"/>
                </a:solidFill>
              </a:rPr>
              <a:t>",   </a:t>
            </a:r>
            <a:r>
              <a:rPr lang="en-US" altLang="ru-RU" sz="2200" dirty="0">
                <a:solidFill>
                  <a:srgbClr val="0000CC"/>
                </a:solidFill>
              </a:rPr>
              <a:t>	</a:t>
            </a:r>
            <a:r>
              <a:rPr lang="ru-RU" altLang="ru-RU" sz="2200" dirty="0">
                <a:solidFill>
                  <a:srgbClr val="0000CC"/>
                </a:solidFill>
              </a:rPr>
              <a:t>"&lt;</a:t>
            </a:r>
            <a:r>
              <a:rPr lang="ru-RU" altLang="ru-RU" sz="2200" dirty="0" err="1">
                <a:solidFill>
                  <a:srgbClr val="0000CC"/>
                </a:solidFill>
              </a:rPr>
              <a:t>commands</a:t>
            </a:r>
            <a:r>
              <a:rPr lang="ru-RU" altLang="ru-RU" sz="2200" dirty="0">
                <a:solidFill>
                  <a:srgbClr val="0000CC"/>
                </a:solidFill>
              </a:rPr>
              <a:t>&gt;"},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    {"</a:t>
            </a:r>
            <a:r>
              <a:rPr lang="ru-RU" altLang="ru-RU" sz="2200" dirty="0" err="1">
                <a:solidFill>
                  <a:srgbClr val="0000CC"/>
                </a:solidFill>
              </a:rPr>
              <a:t>Options</a:t>
            </a:r>
            <a:r>
              <a:rPr lang="ru-RU" altLang="ru-RU" sz="2200" dirty="0">
                <a:solidFill>
                  <a:srgbClr val="0000CC"/>
                </a:solidFill>
              </a:rPr>
              <a:t>", </a:t>
            </a:r>
            <a:r>
              <a:rPr lang="en-US" altLang="ru-RU" sz="2200" dirty="0">
                <a:solidFill>
                  <a:srgbClr val="0000CC"/>
                </a:solidFill>
              </a:rPr>
              <a:t>		</a:t>
            </a:r>
            <a:r>
              <a:rPr lang="ru-RU" altLang="ru-RU" sz="2200" dirty="0">
                <a:solidFill>
                  <a:srgbClr val="0000CC"/>
                </a:solidFill>
              </a:rPr>
              <a:t>"</a:t>
            </a:r>
            <a:r>
              <a:rPr lang="ru-RU" altLang="ru-RU" sz="2200" dirty="0" err="1">
                <a:solidFill>
                  <a:srgbClr val="0000CC"/>
                </a:solidFill>
              </a:rPr>
              <a:t>Options</a:t>
            </a:r>
            <a:r>
              <a:rPr lang="en-US" altLang="ru-RU" sz="2200" dirty="0">
                <a:solidFill>
                  <a:srgbClr val="0000CC"/>
                </a:solidFill>
              </a:rPr>
              <a:t>:</a:t>
            </a:r>
            <a:r>
              <a:rPr lang="ru-RU" altLang="ru-RU" sz="2200" dirty="0">
                <a:solidFill>
                  <a:srgbClr val="0000CC"/>
                </a:solidFill>
              </a:rPr>
              <a:t>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    {"-o", </a:t>
            </a:r>
            <a:r>
              <a:rPr lang="en-US" altLang="ru-RU" sz="2200" dirty="0">
                <a:solidFill>
                  <a:srgbClr val="0000CC"/>
                </a:solidFill>
              </a:rPr>
              <a:t>			</a:t>
            </a:r>
            <a:r>
              <a:rPr lang="ru-RU" altLang="ru-RU" sz="2200" dirty="0">
                <a:solidFill>
                  <a:srgbClr val="0000CC"/>
                </a:solidFill>
              </a:rPr>
              <a:t>"</a:t>
            </a:r>
            <a:r>
              <a:rPr lang="ru-RU" altLang="ru-RU" sz="2200" dirty="0" err="1">
                <a:solidFill>
                  <a:srgbClr val="0000CC"/>
                </a:solidFill>
              </a:rPr>
              <a:t>Write</a:t>
            </a:r>
            <a:r>
              <a:rPr lang="ru-RU" altLang="ru-RU" sz="2200" dirty="0">
                <a:solidFill>
                  <a:srgbClr val="0000CC"/>
                </a:solidFill>
              </a:rPr>
              <a:t> </a:t>
            </a:r>
            <a:r>
              <a:rPr lang="ru-RU" altLang="ru-RU" sz="2200" dirty="0" err="1">
                <a:solidFill>
                  <a:srgbClr val="0000CC"/>
                </a:solidFill>
              </a:rPr>
              <a:t>output</a:t>
            </a:r>
            <a:r>
              <a:rPr lang="ru-RU" altLang="ru-RU" sz="2200" dirty="0">
                <a:solidFill>
                  <a:srgbClr val="0000CC"/>
                </a:solidFill>
              </a:rPr>
              <a:t>"},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};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ru-RU" altLang="ru-RU" sz="2200" dirty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</a:t>
            </a:r>
            <a:r>
              <a:rPr lang="ru-RU" altLang="ru-RU" sz="2200" dirty="0" err="1">
                <a:solidFill>
                  <a:srgbClr val="0000CC"/>
                </a:solidFill>
              </a:rPr>
              <a:t>protected</a:t>
            </a:r>
            <a:r>
              <a:rPr lang="ru-RU" altLang="ru-RU" sz="2200" dirty="0">
                <a:solidFill>
                  <a:srgbClr val="0000CC"/>
                </a:solidFill>
              </a:rPr>
              <a:t> </a:t>
            </a:r>
            <a:r>
              <a:rPr lang="ru-RU" altLang="ru-RU" sz="2200" dirty="0" err="1">
                <a:solidFill>
                  <a:srgbClr val="0000CC"/>
                </a:solidFill>
              </a:rPr>
              <a:t>Object</a:t>
            </a:r>
            <a:r>
              <a:rPr lang="ru-RU" altLang="ru-RU" sz="2200" dirty="0">
                <a:solidFill>
                  <a:srgbClr val="0000CC"/>
                </a:solidFill>
              </a:rPr>
              <a:t>[][] </a:t>
            </a:r>
            <a:r>
              <a:rPr lang="ru-RU" altLang="ru-RU" sz="2200" dirty="0" err="1">
                <a:solidFill>
                  <a:srgbClr val="0000CC"/>
                </a:solidFill>
              </a:rPr>
              <a:t>getContents</a:t>
            </a:r>
            <a:r>
              <a:rPr lang="ru-RU" altLang="ru-RU" sz="2200" dirty="0">
                <a:solidFill>
                  <a:srgbClr val="0000CC"/>
                </a:solidFill>
              </a:rPr>
              <a:t>() {</a:t>
            </a:r>
            <a:r>
              <a:rPr lang="ru-RU" altLang="ru-RU" sz="2200" dirty="0" err="1">
                <a:solidFill>
                  <a:srgbClr val="0000CC"/>
                </a:solidFill>
              </a:rPr>
              <a:t>return</a:t>
            </a:r>
            <a:r>
              <a:rPr lang="ru-RU" altLang="ru-RU" sz="2200" dirty="0">
                <a:solidFill>
                  <a:srgbClr val="0000CC"/>
                </a:solidFill>
              </a:rPr>
              <a:t> CONTENTS;}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8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ru-RU" sz="3500" b="1" dirty="0" err="1"/>
              <a:t>PropertyResouceBundle</a:t>
            </a:r>
            <a:endParaRPr lang="ru-RU" altLang="ru-RU" sz="3500" b="1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ru-RU" altLang="ru-RU" dirty="0" err="1"/>
              <a:t>Дані</a:t>
            </a:r>
            <a:r>
              <a:rPr lang="ru-RU" altLang="ru-RU" dirty="0"/>
              <a:t> </a:t>
            </a:r>
            <a:r>
              <a:rPr lang="ru-RU" altLang="ru-RU" dirty="0" err="1"/>
              <a:t>задаються</a:t>
            </a:r>
            <a:r>
              <a:rPr lang="ru-RU" altLang="ru-RU" dirty="0"/>
              <a:t> в </a:t>
            </a:r>
            <a:r>
              <a:rPr lang="en-US" altLang="ru-RU" dirty="0">
                <a:solidFill>
                  <a:srgbClr val="0000CC"/>
                </a:solidFill>
              </a:rPr>
              <a:t>.property</a:t>
            </a:r>
            <a:r>
              <a:rPr lang="ru-RU" altLang="ru-RU" dirty="0"/>
              <a:t> </a:t>
            </a:r>
            <a:r>
              <a:rPr lang="ru-RU" altLang="ru-RU" dirty="0" err="1"/>
              <a:t>файлі</a:t>
            </a:r>
            <a:endParaRPr lang="ru-RU" altLang="ru-RU" dirty="0"/>
          </a:p>
          <a:p>
            <a:pPr marL="0" indent="0" algn="l" rtl="0">
              <a:buNone/>
            </a:pPr>
            <a:r>
              <a:rPr lang="ru-RU" altLang="ru-RU" dirty="0"/>
              <a:t>структура </a:t>
            </a:r>
            <a:r>
              <a:rPr lang="en-US" altLang="ru-RU" dirty="0">
                <a:solidFill>
                  <a:srgbClr val="0000CC"/>
                </a:solidFill>
              </a:rPr>
              <a:t>.property</a:t>
            </a:r>
            <a:r>
              <a:rPr lang="ru-RU" altLang="ru-RU" dirty="0"/>
              <a:t> файлу</a:t>
            </a:r>
          </a:p>
          <a:p>
            <a:pPr lvl="1" algn="l" rtl="0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key1 = value1</a:t>
            </a:r>
            <a:endParaRPr lang="ru-RU" altLang="ru-RU" dirty="0">
              <a:solidFill>
                <a:srgbClr val="0000CC"/>
              </a:solidFill>
            </a:endParaRPr>
          </a:p>
          <a:p>
            <a:pPr lvl="1" algn="l" rtl="0">
              <a:buFont typeface="Wingdings" pitchFamily="2" charset="2"/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key2</a:t>
            </a:r>
            <a:r>
              <a:rPr lang="uk-UA" altLang="ru-RU" dirty="0" smtClean="0">
                <a:solidFill>
                  <a:srgbClr val="0000CC"/>
                </a:solidFill>
              </a:rPr>
              <a:t> =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>
                <a:solidFill>
                  <a:srgbClr val="0000CC"/>
                </a:solidFill>
              </a:rPr>
              <a:t>value2</a:t>
            </a:r>
          </a:p>
          <a:p>
            <a:pPr lvl="1" algn="l" rtl="0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key3 = very long value \</a:t>
            </a:r>
          </a:p>
          <a:p>
            <a:pPr lvl="1" algn="l" rtl="0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continues on next line</a:t>
            </a:r>
          </a:p>
          <a:p>
            <a:pPr lvl="1" algn="l" rtl="0">
              <a:buFont typeface="Wingdings" pitchFamily="2" charset="2"/>
              <a:buNone/>
            </a:pPr>
            <a:endParaRPr lang="en-US" altLang="ru-RU" dirty="0">
              <a:solidFill>
                <a:srgbClr val="0000CC"/>
              </a:solidFill>
            </a:endParaRPr>
          </a:p>
          <a:p>
            <a:pPr lvl="1" algn="l" rtl="0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#</a:t>
            </a:r>
            <a:r>
              <a:rPr lang="ru-RU" altLang="ru-RU" dirty="0">
                <a:solidFill>
                  <a:srgbClr val="0000CC"/>
                </a:solidFill>
              </a:rPr>
              <a:t> </a:t>
            </a:r>
            <a:r>
              <a:rPr lang="en-US" altLang="ru-RU" dirty="0">
                <a:solidFill>
                  <a:srgbClr val="0000CC"/>
                </a:solidFill>
              </a:rPr>
              <a:t>Comment</a:t>
            </a:r>
          </a:p>
          <a:p>
            <a:pPr lvl="1" algn="l" rtl="0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...</a:t>
            </a:r>
            <a:endParaRPr lang="ru-RU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rtl="0"/>
            <a:r>
              <a:rPr lang="ru-RU" altLang="ru-RU" sz="3500" b="1" dirty="0" smtClean="0"/>
              <a:t>Приклад</a:t>
            </a:r>
            <a:r>
              <a:rPr lang="en-US" altLang="ru-RU" sz="3500" b="1" dirty="0"/>
              <a:t>: </a:t>
            </a:r>
            <a:r>
              <a:rPr lang="en-US" altLang="ru-RU" sz="3500" b="1" dirty="0" err="1"/>
              <a:t>PropertyResouceBundle</a:t>
            </a:r>
            <a:endParaRPr lang="ru-RU" altLang="ru-RU" sz="3500" b="1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229600" cy="4525963"/>
          </a:xfrm>
        </p:spPr>
        <p:txBody>
          <a:bodyPr/>
          <a:lstStyle/>
          <a:p>
            <a:pPr marL="0" indent="0" algn="l" rtl="0">
              <a:buNone/>
            </a:pPr>
            <a:r>
              <a:rPr lang="ru-RU" altLang="ru-RU" dirty="0" err="1"/>
              <a:t>Дані</a:t>
            </a:r>
            <a:r>
              <a:rPr lang="ru-RU" altLang="ru-RU" dirty="0"/>
              <a:t> для </a:t>
            </a:r>
            <a:r>
              <a:rPr lang="ru-RU" altLang="ru-RU" dirty="0" err="1"/>
              <a:t>локалі</a:t>
            </a:r>
            <a:r>
              <a:rPr lang="ru-RU" altLang="ru-RU" dirty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en_US</a:t>
            </a:r>
            <a:endParaRPr lang="en-US" altLang="ru-RU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0000CC"/>
                </a:solidFill>
              </a:rPr>
              <a:t>UsageResouceBundle</a:t>
            </a:r>
            <a:r>
              <a:rPr lang="ru-RU" altLang="ru-RU" dirty="0">
                <a:solidFill>
                  <a:srgbClr val="0000CC"/>
                </a:solidFill>
              </a:rPr>
              <a:t>_</a:t>
            </a:r>
            <a:r>
              <a:rPr lang="en-US" altLang="ru-RU" dirty="0" err="1">
                <a:solidFill>
                  <a:srgbClr val="0000CC"/>
                </a:solidFill>
              </a:rPr>
              <a:t>en_US.properties</a:t>
            </a:r>
            <a:endParaRPr lang="en-US" altLang="ru-RU" dirty="0"/>
          </a:p>
          <a:p>
            <a:pPr lvl="1">
              <a:buFont typeface="Wingdings" pitchFamily="2" charset="2"/>
              <a:buNone/>
            </a:pPr>
            <a:r>
              <a:rPr lang="fr-FR" altLang="ru-RU" dirty="0">
                <a:solidFill>
                  <a:srgbClr val="0000CC"/>
                </a:solidFill>
              </a:rPr>
              <a:t>usage   		=Usage:</a:t>
            </a:r>
          </a:p>
          <a:p>
            <a:pPr lvl="1">
              <a:buFont typeface="Wingdings" pitchFamily="2" charset="2"/>
              <a:buNone/>
            </a:pPr>
            <a:r>
              <a:rPr lang="fr-FR" altLang="ru-RU" dirty="0">
                <a:solidFill>
                  <a:srgbClr val="0000CC"/>
                </a:solidFill>
              </a:rPr>
              <a:t>options 		=&lt;options&gt;</a:t>
            </a:r>
          </a:p>
          <a:p>
            <a:pPr lvl="1">
              <a:buFont typeface="Wingdings" pitchFamily="2" charset="2"/>
              <a:buNone/>
            </a:pPr>
            <a:r>
              <a:rPr lang="fr-FR" altLang="ru-RU" dirty="0" err="1">
                <a:solidFill>
                  <a:srgbClr val="0000CC"/>
                </a:solidFill>
              </a:rPr>
              <a:t>Commands</a:t>
            </a:r>
            <a:r>
              <a:rPr lang="fr-FR" altLang="ru-RU" dirty="0">
                <a:solidFill>
                  <a:srgbClr val="0000CC"/>
                </a:solidFill>
              </a:rPr>
              <a:t>	=&lt;</a:t>
            </a:r>
            <a:r>
              <a:rPr lang="fr-FR" altLang="ru-RU" dirty="0" err="1">
                <a:solidFill>
                  <a:srgbClr val="0000CC"/>
                </a:solidFill>
              </a:rPr>
              <a:t>commands</a:t>
            </a:r>
            <a:r>
              <a:rPr lang="fr-FR" altLang="ru-RU" dirty="0">
                <a:solidFill>
                  <a:srgbClr val="0000CC"/>
                </a:solidFill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fr-FR" altLang="ru-RU" dirty="0">
                <a:solidFill>
                  <a:srgbClr val="0000CC"/>
                </a:solidFill>
              </a:rPr>
              <a:t>Options 		=Options:</a:t>
            </a:r>
          </a:p>
          <a:p>
            <a:pPr lvl="1">
              <a:buFont typeface="Wingdings" pitchFamily="2" charset="2"/>
              <a:buNone/>
            </a:pPr>
            <a:r>
              <a:rPr lang="fr-FR" altLang="ru-RU" dirty="0">
                <a:solidFill>
                  <a:srgbClr val="0000CC"/>
                </a:solidFill>
              </a:rPr>
              <a:t>-o      		=Write output</a:t>
            </a:r>
          </a:p>
          <a:p>
            <a:pPr lvl="1" algn="l" rtl="0">
              <a:buFont typeface="Wingdings" pitchFamily="2" charset="2"/>
              <a:buNone/>
            </a:pPr>
            <a:endParaRPr lang="fr-FR" altLang="ru-RU" dirty="0">
              <a:solidFill>
                <a:srgbClr val="0000C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4869160"/>
            <a:ext cx="4860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Наприклад</a:t>
            </a:r>
            <a:r>
              <a:rPr lang="uk-UA" sz="2400" dirty="0"/>
              <a:t>:</a:t>
            </a:r>
            <a:endParaRPr lang="ru-RU" sz="2400" dirty="0"/>
          </a:p>
          <a:p>
            <a:r>
              <a:rPr lang="uk-UA" sz="2400" dirty="0" err="1"/>
              <a:t>label.button</a:t>
            </a:r>
            <a:r>
              <a:rPr lang="uk-UA" sz="2400" dirty="0"/>
              <a:t> = </a:t>
            </a:r>
            <a:r>
              <a:rPr lang="uk-UA" sz="2400" dirty="0" err="1"/>
              <a:t>submit</a:t>
            </a:r>
            <a:endParaRPr lang="ru-RU" sz="2400" dirty="0"/>
          </a:p>
          <a:p>
            <a:r>
              <a:rPr lang="uk-UA" sz="2400" dirty="0" err="1"/>
              <a:t>label.field</a:t>
            </a:r>
            <a:r>
              <a:rPr lang="uk-UA" sz="2400" dirty="0"/>
              <a:t> = </a:t>
            </a:r>
            <a:r>
              <a:rPr lang="uk-UA" sz="2400" dirty="0" err="1"/>
              <a:t>login</a:t>
            </a:r>
            <a:endParaRPr lang="ru-RU" sz="2400" dirty="0"/>
          </a:p>
          <a:p>
            <a:r>
              <a:rPr lang="uk-UA" sz="2400" dirty="0" err="1"/>
              <a:t>message.welcome</a:t>
            </a:r>
            <a:r>
              <a:rPr lang="uk-UA" sz="2400" dirty="0"/>
              <a:t> = </a:t>
            </a:r>
            <a:r>
              <a:rPr lang="uk-UA" sz="2400" dirty="0" err="1"/>
              <a:t>Welcome</a:t>
            </a:r>
            <a:r>
              <a:rPr lang="uk-UA" sz="2400" dirty="0" smtClean="0"/>
              <a:t>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95936" y="4883676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або</a:t>
            </a:r>
            <a:endParaRPr lang="ru-RU" sz="2400" dirty="0"/>
          </a:p>
          <a:p>
            <a:r>
              <a:rPr lang="uk-UA" sz="2400" dirty="0" err="1"/>
              <a:t>label.button</a:t>
            </a:r>
            <a:r>
              <a:rPr lang="uk-UA" sz="2400" dirty="0"/>
              <a:t> = прийняти</a:t>
            </a:r>
            <a:endParaRPr lang="ru-RU" sz="2400" dirty="0"/>
          </a:p>
          <a:p>
            <a:r>
              <a:rPr lang="uk-UA" sz="2400" dirty="0" err="1"/>
              <a:t>label.field</a:t>
            </a:r>
            <a:r>
              <a:rPr lang="uk-UA" sz="2400" dirty="0"/>
              <a:t> = логін</a:t>
            </a:r>
            <a:endParaRPr lang="ru-RU" sz="2400" dirty="0"/>
          </a:p>
          <a:p>
            <a:r>
              <a:rPr lang="uk-UA" sz="2400" dirty="0" err="1"/>
              <a:t>message.welcome</a:t>
            </a:r>
            <a:r>
              <a:rPr lang="uk-UA" sz="2400" dirty="0"/>
              <a:t> = Ласкаво просимо!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362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Форматування</a:t>
            </a:r>
            <a:endParaRPr lang="ru-RU" altLang="ru-RU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ru-RU" altLang="ru-RU"/>
              <a:t>частина </a:t>
            </a:r>
            <a:r>
              <a:rPr lang="en-US" altLang="ru-RU"/>
              <a:t>3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41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867"/>
            <a:ext cx="9144000" cy="720080"/>
          </a:xfrm>
        </p:spPr>
        <p:txBody>
          <a:bodyPr>
            <a:normAutofit/>
          </a:bodyPr>
          <a:lstStyle/>
          <a:p>
            <a:r>
              <a:rPr lang="ru-RU" sz="3600" b="1" dirty="0" err="1" smtClean="0"/>
              <a:t>Зм</a:t>
            </a:r>
            <a:r>
              <a:rPr lang="uk-UA" sz="3600" b="1" dirty="0" err="1" smtClean="0"/>
              <a:t>іст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9"/>
            <a:ext cx="8229600" cy="2448272"/>
          </a:xfrm>
        </p:spPr>
        <p:txBody>
          <a:bodyPr/>
          <a:lstStyle/>
          <a:p>
            <a:r>
              <a:rPr lang="uk-UA" dirty="0" err="1" smtClean="0"/>
              <a:t>Локалі</a:t>
            </a:r>
            <a:endParaRPr lang="uk-UA" dirty="0" smtClean="0"/>
          </a:p>
          <a:p>
            <a:r>
              <a:rPr lang="uk-UA" dirty="0" smtClean="0"/>
              <a:t>Локалізація даних</a:t>
            </a:r>
          </a:p>
          <a:p>
            <a:r>
              <a:rPr lang="uk-UA" dirty="0" smtClean="0"/>
              <a:t>Форматування</a:t>
            </a:r>
          </a:p>
          <a:p>
            <a:r>
              <a:rPr lang="uk-UA" dirty="0" smtClean="0"/>
              <a:t>Робота з текстом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4621" y="4149080"/>
            <a:ext cx="86764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 smtClean="0"/>
              <a:t>Інтернаціоналізація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програми</a:t>
            </a:r>
            <a:r>
              <a:rPr lang="ru-RU" sz="2800" b="1" dirty="0" smtClean="0"/>
              <a:t> - </a:t>
            </a:r>
            <a:r>
              <a:rPr lang="ru-RU" sz="2800" dirty="0" err="1" smtClean="0"/>
              <a:t>написання</a:t>
            </a:r>
            <a:r>
              <a:rPr lang="ru-RU" sz="2800" dirty="0" smtClean="0"/>
              <a:t> </a:t>
            </a:r>
            <a:r>
              <a:rPr lang="ru-RU" sz="2800" dirty="0" err="1"/>
              <a:t>програми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працює</a:t>
            </a:r>
            <a:r>
              <a:rPr lang="ru-RU" sz="2800" dirty="0"/>
              <a:t> в </a:t>
            </a:r>
            <a:r>
              <a:rPr lang="ru-RU" sz="2800" dirty="0" err="1"/>
              <a:t>різних</a:t>
            </a:r>
            <a:r>
              <a:rPr lang="ru-RU" sz="2800" dirty="0"/>
              <a:t> </a:t>
            </a:r>
            <a:r>
              <a:rPr lang="ru-RU" sz="2800" dirty="0" err="1"/>
              <a:t>мовних</a:t>
            </a:r>
            <a:r>
              <a:rPr lang="ru-RU" sz="2800" dirty="0"/>
              <a:t> </a:t>
            </a:r>
            <a:r>
              <a:rPr lang="ru-RU" sz="2800" dirty="0" err="1"/>
              <a:t>середовищах</a:t>
            </a:r>
            <a:endParaRPr lang="ru-RU" sz="2800" dirty="0"/>
          </a:p>
          <a:p>
            <a:r>
              <a:rPr lang="ru-RU" sz="2800" b="1" dirty="0" err="1" smtClean="0"/>
              <a:t>Локалізація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програми</a:t>
            </a:r>
            <a:r>
              <a:rPr lang="ru-RU" sz="2800" b="1" dirty="0" smtClean="0"/>
              <a:t> </a:t>
            </a:r>
            <a:r>
              <a:rPr lang="ru-RU" sz="2800" dirty="0" smtClean="0"/>
              <a:t>- </a:t>
            </a:r>
            <a:r>
              <a:rPr lang="ru-RU" sz="2800" dirty="0" err="1" smtClean="0"/>
              <a:t>адаптація</a:t>
            </a:r>
            <a:r>
              <a:rPr lang="ru-RU" sz="2800" dirty="0" smtClean="0"/>
              <a:t> </a:t>
            </a:r>
            <a:r>
              <a:rPr lang="ru-RU" sz="2800" dirty="0" err="1"/>
              <a:t>інтернаціоналізувати</a:t>
            </a:r>
            <a:r>
              <a:rPr lang="ru-RU" sz="2800" dirty="0"/>
              <a:t> </a:t>
            </a:r>
            <a:r>
              <a:rPr lang="ru-RU" sz="2800" dirty="0" err="1"/>
              <a:t>програми</a:t>
            </a:r>
            <a:r>
              <a:rPr lang="ru-RU" sz="2800" dirty="0"/>
              <a:t> до </a:t>
            </a:r>
            <a:r>
              <a:rPr lang="ru-RU" sz="2800" dirty="0" err="1"/>
              <a:t>конкретних</a:t>
            </a:r>
            <a:r>
              <a:rPr lang="ru-RU" sz="2800" dirty="0"/>
              <a:t> </a:t>
            </a:r>
            <a:r>
              <a:rPr lang="ru-RU" sz="2800" dirty="0" err="1"/>
              <a:t>мовних</a:t>
            </a:r>
            <a:r>
              <a:rPr lang="ru-RU" sz="2800" dirty="0"/>
              <a:t> </a:t>
            </a:r>
            <a:r>
              <a:rPr lang="ru-RU" sz="2800" dirty="0" err="1"/>
              <a:t>оточенням</a:t>
            </a:r>
            <a:endParaRPr lang="ru-RU" sz="2800" dirty="0"/>
          </a:p>
          <a:p>
            <a:r>
              <a:rPr lang="ru-RU" sz="2800" b="1" dirty="0" err="1" smtClean="0"/>
              <a:t>Пакети</a:t>
            </a:r>
            <a:r>
              <a:rPr lang="ru-RU" sz="2800" dirty="0" smtClean="0"/>
              <a:t>:  </a:t>
            </a:r>
            <a:r>
              <a:rPr lang="en-US" sz="2800" dirty="0" err="1" smtClean="0"/>
              <a:t>java.util</a:t>
            </a:r>
            <a:r>
              <a:rPr lang="uk-UA" sz="2800" dirty="0" smtClean="0"/>
              <a:t> та  </a:t>
            </a:r>
            <a:r>
              <a:rPr lang="en-US" sz="2800" dirty="0" err="1" smtClean="0"/>
              <a:t>java.text</a:t>
            </a:r>
            <a:endParaRPr lang="ru-RU" sz="2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429000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700" b="1" dirty="0" smtClean="0"/>
              <a:t>Вступ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44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 smtClean="0"/>
              <a:t>Форматування</a:t>
            </a:r>
            <a:endParaRPr lang="ru-RU" altLang="ru-RU" sz="3500" b="1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altLang="ru-RU" dirty="0" smtClean="0"/>
              <a:t>Вив</a:t>
            </a:r>
            <a:r>
              <a:rPr lang="uk-UA" altLang="ru-RU" dirty="0" smtClean="0"/>
              <a:t>ід</a:t>
            </a:r>
            <a:r>
              <a:rPr lang="ru-RU" altLang="ru-RU" dirty="0" smtClean="0"/>
              <a:t> </a:t>
            </a:r>
            <a:r>
              <a:rPr lang="ru-RU" altLang="ru-RU" dirty="0" err="1"/>
              <a:t>даних</a:t>
            </a:r>
            <a:r>
              <a:rPr lang="ru-RU" altLang="ru-RU" dirty="0"/>
              <a:t> </a:t>
            </a:r>
            <a:r>
              <a:rPr lang="ru-RU" altLang="ru-RU" dirty="0" err="1"/>
              <a:t>відповідно</a:t>
            </a:r>
            <a:r>
              <a:rPr lang="ru-RU" altLang="ru-RU" dirty="0"/>
              <a:t> до </a:t>
            </a:r>
            <a:r>
              <a:rPr lang="ru-RU" altLang="ru-RU" dirty="0" err="1" smtClean="0"/>
              <a:t>мовного</a:t>
            </a:r>
            <a:r>
              <a:rPr lang="ru-RU" altLang="ru-RU" dirty="0" smtClean="0"/>
              <a:t> контексту</a:t>
            </a:r>
            <a:endParaRPr lang="ru-RU" altLang="ru-RU" dirty="0"/>
          </a:p>
          <a:p>
            <a:pPr algn="l" rtl="0"/>
            <a:r>
              <a:rPr lang="ru-RU" altLang="ru-RU" dirty="0" err="1" smtClean="0"/>
              <a:t>Типи</a:t>
            </a:r>
            <a:r>
              <a:rPr lang="ru-RU" altLang="ru-RU" dirty="0" smtClean="0"/>
              <a:t> </a:t>
            </a:r>
            <a:r>
              <a:rPr lang="ru-RU" altLang="ru-RU" dirty="0" err="1"/>
              <a:t>даних</a:t>
            </a:r>
            <a:endParaRPr lang="ru-RU" altLang="ru-RU" dirty="0"/>
          </a:p>
          <a:p>
            <a:pPr lvl="1" algn="l" rtl="0"/>
            <a:r>
              <a:rPr lang="ru-RU" altLang="ru-RU" dirty="0"/>
              <a:t>числа</a:t>
            </a:r>
          </a:p>
          <a:p>
            <a:pPr lvl="1" algn="l" rtl="0"/>
            <a:r>
              <a:rPr lang="ru-RU" altLang="ru-RU" dirty="0" smtClean="0"/>
              <a:t>час </a:t>
            </a:r>
            <a:r>
              <a:rPr lang="ru-RU" altLang="ru-RU" dirty="0"/>
              <a:t>і дата</a:t>
            </a:r>
          </a:p>
          <a:p>
            <a:pPr lvl="1" algn="l" rtl="0"/>
            <a:r>
              <a:rPr lang="ru-RU" altLang="ru-RU" dirty="0" err="1"/>
              <a:t>повідомлення</a:t>
            </a:r>
            <a:endParaRPr lang="ru-RU" altLang="ru-RU" dirty="0"/>
          </a:p>
          <a:p>
            <a:pPr algn="l" rtl="0"/>
            <a:r>
              <a:rPr lang="ru-RU" altLang="ru-RU" dirty="0" smtClean="0"/>
              <a:t>Пакет </a:t>
            </a:r>
            <a:r>
              <a:rPr lang="en-US" altLang="ru-RU" dirty="0" err="1">
                <a:solidFill>
                  <a:srgbClr val="0000CC"/>
                </a:solidFill>
              </a:rPr>
              <a:t>java.text</a:t>
            </a:r>
            <a:endParaRPr lang="en-US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 smtClean="0"/>
              <a:t>Форматування</a:t>
            </a:r>
            <a:r>
              <a:rPr lang="ru-RU" altLang="ru-RU" sz="3500" b="1" dirty="0" smtClean="0"/>
              <a:t> </a:t>
            </a:r>
            <a:r>
              <a:rPr lang="ru-RU" altLang="ru-RU" sz="3500" b="1" dirty="0"/>
              <a:t>чисел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ru-RU" altLang="ru-RU"/>
              <a:t>клас </a:t>
            </a:r>
            <a:r>
              <a:rPr lang="ru-RU" altLang="ru-RU">
                <a:solidFill>
                  <a:srgbClr val="0000CC"/>
                </a:solidFill>
              </a:rPr>
              <a:t>NumberFormat</a:t>
            </a:r>
          </a:p>
          <a:p>
            <a:pPr algn="l" rtl="0"/>
            <a:r>
              <a:rPr lang="ru-RU" altLang="ru-RU"/>
              <a:t>методи</a:t>
            </a:r>
          </a:p>
          <a:p>
            <a:pPr lvl="1" algn="l" rtl="0"/>
            <a:r>
              <a:rPr lang="en-US" altLang="ru-RU">
                <a:solidFill>
                  <a:srgbClr val="0000CC"/>
                </a:solidFill>
              </a:rPr>
              <a:t>format (long)</a:t>
            </a:r>
            <a:r>
              <a:rPr lang="en-US" altLang="ru-RU"/>
              <a:t> </a:t>
            </a:r>
            <a:r>
              <a:rPr lang="ru-RU" altLang="ru-RU"/>
              <a:t>- форматувати ціле число</a:t>
            </a:r>
            <a:endParaRPr lang="en-US" altLang="ru-RU"/>
          </a:p>
          <a:p>
            <a:pPr lvl="1" algn="l" rtl="0"/>
            <a:r>
              <a:rPr lang="en-US" altLang="ru-RU">
                <a:solidFill>
                  <a:srgbClr val="0000CC"/>
                </a:solidFill>
              </a:rPr>
              <a:t>format (double)</a:t>
            </a:r>
            <a:r>
              <a:rPr lang="en-US" altLang="ru-RU"/>
              <a:t> </a:t>
            </a:r>
            <a:r>
              <a:rPr lang="ru-RU" altLang="ru-RU"/>
              <a:t>- форматувати число</a:t>
            </a:r>
            <a:r>
              <a:rPr lang="en-US" altLang="ru-RU"/>
              <a:t> </a:t>
            </a:r>
            <a:r>
              <a:rPr lang="ru-RU" altLang="ru-RU"/>
              <a:t>з плаваючою точкою</a:t>
            </a:r>
          </a:p>
          <a:p>
            <a:pPr lvl="1" algn="l" rtl="0"/>
            <a:r>
              <a:rPr lang="en-US" altLang="ru-RU">
                <a:solidFill>
                  <a:srgbClr val="0000CC"/>
                </a:solidFill>
              </a:rPr>
              <a:t>Number parse (String)</a:t>
            </a:r>
            <a:r>
              <a:rPr lang="en-US" altLang="ru-RU"/>
              <a:t> - </a:t>
            </a:r>
            <a:r>
              <a:rPr lang="ru-RU" altLang="ru-RU"/>
              <a:t>розібрати локалізоване число</a:t>
            </a:r>
            <a:endParaRPr lang="en-US" altLang="ru-RU"/>
          </a:p>
          <a:p>
            <a:pPr algn="l" rtl="0"/>
            <a:r>
              <a:rPr lang="ru-RU" altLang="ru-RU"/>
              <a:t>виняток</a:t>
            </a:r>
          </a:p>
          <a:p>
            <a:pPr lvl="1" algn="l" rtl="0"/>
            <a:r>
              <a:rPr lang="en-US" altLang="ru-RU">
                <a:solidFill>
                  <a:srgbClr val="0000CC"/>
                </a:solidFill>
              </a:rPr>
              <a:t>ParseException</a:t>
            </a:r>
            <a:r>
              <a:rPr lang="en-US" altLang="ru-RU"/>
              <a:t> -</a:t>
            </a:r>
            <a:r>
              <a:rPr lang="ru-RU" altLang="ru-RU"/>
              <a:t> помилка розбору</a:t>
            </a:r>
          </a:p>
          <a:p>
            <a:pPr algn="l" rtl="0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668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/>
              <a:t>Стандартні</a:t>
            </a:r>
            <a:r>
              <a:rPr lang="ru-RU" altLang="ru-RU" sz="3500" b="1" dirty="0"/>
              <a:t> </a:t>
            </a:r>
            <a:r>
              <a:rPr lang="ru-RU" altLang="ru-RU" sz="3500" b="1" dirty="0" err="1" smtClean="0"/>
              <a:t>форматовщики</a:t>
            </a:r>
            <a:r>
              <a:rPr lang="ru-RU" altLang="ru-RU" sz="3500" b="1" dirty="0" smtClean="0"/>
              <a:t> чисел</a:t>
            </a:r>
            <a:endParaRPr lang="ru-RU" altLang="ru-RU" sz="3500" b="1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altLang="ru-RU" dirty="0" err="1"/>
              <a:t>Отримання</a:t>
            </a:r>
            <a:r>
              <a:rPr lang="ru-RU" altLang="ru-RU" dirty="0"/>
              <a:t> </a:t>
            </a:r>
            <a:r>
              <a:rPr lang="ru-RU" altLang="ru-RU" dirty="0" err="1" smtClean="0"/>
              <a:t>форматовщиків</a:t>
            </a:r>
            <a:r>
              <a:rPr lang="ru-RU" altLang="ru-RU" dirty="0" smtClean="0"/>
              <a:t> </a:t>
            </a:r>
            <a:r>
              <a:rPr lang="ru-RU" altLang="ru-RU" dirty="0"/>
              <a:t>чисел</a:t>
            </a:r>
          </a:p>
          <a:p>
            <a:pPr algn="l" rtl="0"/>
            <a:r>
              <a:rPr lang="ru-RU" altLang="ru-RU" dirty="0" err="1" smtClean="0"/>
              <a:t>Методи</a:t>
            </a:r>
            <a:endParaRPr lang="ru-RU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getNumberInstance</a:t>
            </a:r>
            <a:r>
              <a:rPr lang="en-US" altLang="ru-RU" dirty="0">
                <a:solidFill>
                  <a:srgbClr val="0000CC"/>
                </a:solidFill>
              </a:rPr>
              <a:t> (locale?)</a:t>
            </a:r>
            <a:r>
              <a:rPr lang="en-US" altLang="ru-RU" dirty="0"/>
              <a:t> - </a:t>
            </a:r>
            <a:r>
              <a:rPr lang="ru-RU" altLang="ru-RU" dirty="0" err="1"/>
              <a:t>звичайні</a:t>
            </a:r>
            <a:r>
              <a:rPr lang="ru-RU" altLang="ru-RU" dirty="0"/>
              <a:t> числа</a:t>
            </a:r>
            <a:endParaRPr lang="en-US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getIntegerIntance</a:t>
            </a:r>
            <a:r>
              <a:rPr lang="en-US" altLang="ru-RU" dirty="0">
                <a:solidFill>
                  <a:srgbClr val="0000CC"/>
                </a:solidFill>
              </a:rPr>
              <a:t> (locale?)</a:t>
            </a:r>
            <a:r>
              <a:rPr lang="en-US" altLang="ru-RU" dirty="0"/>
              <a:t> </a:t>
            </a:r>
            <a:r>
              <a:rPr lang="ru-RU" altLang="ru-RU" dirty="0"/>
              <a:t>- </a:t>
            </a:r>
            <a:r>
              <a:rPr lang="ru-RU" altLang="ru-RU" dirty="0" err="1"/>
              <a:t>цілі</a:t>
            </a:r>
            <a:r>
              <a:rPr lang="ru-RU" altLang="ru-RU" dirty="0"/>
              <a:t> числа (з </a:t>
            </a:r>
            <a:r>
              <a:rPr lang="ru-RU" altLang="ru-RU" dirty="0" err="1"/>
              <a:t>округленням</a:t>
            </a:r>
            <a:r>
              <a:rPr lang="ru-RU" altLang="ru-RU" dirty="0"/>
              <a:t>)</a:t>
            </a:r>
            <a:endParaRPr lang="en-US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getPercentInstance</a:t>
            </a:r>
            <a:r>
              <a:rPr lang="en-US" altLang="ru-RU" dirty="0">
                <a:solidFill>
                  <a:srgbClr val="0000CC"/>
                </a:solidFill>
              </a:rPr>
              <a:t> (locale?)</a:t>
            </a:r>
            <a:r>
              <a:rPr lang="ru-RU" altLang="ru-RU" dirty="0"/>
              <a:t> - </a:t>
            </a:r>
            <a:r>
              <a:rPr lang="ru-RU" altLang="ru-RU" dirty="0" err="1"/>
              <a:t>відсотки</a:t>
            </a:r>
            <a:endParaRPr lang="en-US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getCurrencyInstance</a:t>
            </a:r>
            <a:r>
              <a:rPr lang="en-US" altLang="ru-RU" dirty="0">
                <a:solidFill>
                  <a:srgbClr val="0000CC"/>
                </a:solidFill>
              </a:rPr>
              <a:t> (locale?)</a:t>
            </a:r>
            <a:r>
              <a:rPr lang="en-US" altLang="ru-RU" dirty="0"/>
              <a:t> - </a:t>
            </a:r>
            <a:r>
              <a:rPr lang="ru-RU" altLang="ru-RU" dirty="0"/>
              <a:t>валюта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341"/>
            <a:ext cx="8229600" cy="418058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Інші корисні методи </a:t>
            </a:r>
            <a:r>
              <a:rPr lang="uk-UA" sz="3200" b="1" dirty="0" err="1" smtClean="0"/>
              <a:t>NumberFormat</a:t>
            </a:r>
            <a:r>
              <a:rPr lang="uk-UA" sz="3200" b="1" dirty="0" smtClean="0"/>
              <a:t> класу: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 err="1"/>
              <a:t>setMaximumFractionDigits</a:t>
            </a:r>
            <a:r>
              <a:rPr lang="uk-UA" sz="2000" dirty="0"/>
              <a:t> (</a:t>
            </a:r>
            <a:r>
              <a:rPr lang="uk-UA" sz="2000" dirty="0" err="1"/>
              <a:t>int</a:t>
            </a:r>
            <a:r>
              <a:rPr lang="uk-UA" sz="2000" dirty="0"/>
              <a:t> </a:t>
            </a:r>
            <a:r>
              <a:rPr lang="uk-UA" sz="2000" dirty="0" err="1"/>
              <a:t>digits</a:t>
            </a:r>
            <a:r>
              <a:rPr lang="uk-UA" sz="2000" dirty="0"/>
              <a:t>) - встановлює максимальну кількість цифр після десяткової точки в </a:t>
            </a:r>
            <a:r>
              <a:rPr lang="uk-UA" sz="2000" dirty="0" smtClean="0"/>
              <a:t>об'єкті</a:t>
            </a:r>
            <a:r>
              <a:rPr lang="uk-UA" sz="2000" dirty="0"/>
              <a:t>. Остання </a:t>
            </a:r>
            <a:r>
              <a:rPr lang="uk-UA" sz="2000" dirty="0" smtClean="0"/>
              <a:t>відображена </a:t>
            </a:r>
            <a:r>
              <a:rPr lang="uk-UA" sz="2000" dirty="0"/>
              <a:t>цифра округляється.</a:t>
            </a:r>
            <a:endParaRPr lang="ru-RU" sz="2000" dirty="0"/>
          </a:p>
          <a:p>
            <a:pPr marL="0" indent="0">
              <a:buNone/>
            </a:pPr>
            <a:r>
              <a:rPr lang="uk-UA" sz="2000" b="1" dirty="0" err="1"/>
              <a:t>setMaximumlntegerDigits</a:t>
            </a:r>
            <a:r>
              <a:rPr lang="uk-UA" sz="2000" dirty="0"/>
              <a:t> (</a:t>
            </a:r>
            <a:r>
              <a:rPr lang="uk-UA" sz="2000" dirty="0" err="1"/>
              <a:t>int</a:t>
            </a:r>
            <a:r>
              <a:rPr lang="uk-UA" sz="2000" dirty="0"/>
              <a:t> </a:t>
            </a:r>
            <a:r>
              <a:rPr lang="uk-UA" sz="2000" dirty="0" err="1"/>
              <a:t>digits</a:t>
            </a:r>
            <a:r>
              <a:rPr lang="uk-UA" sz="2000" dirty="0"/>
              <a:t>) - встановлює максимальну кількість цифр перед десятковою крапкою в </a:t>
            </a:r>
            <a:r>
              <a:rPr lang="uk-UA" sz="2000" dirty="0" smtClean="0"/>
              <a:t>об'єкті</a:t>
            </a:r>
            <a:r>
              <a:rPr lang="uk-UA" sz="2000" dirty="0"/>
              <a:t>. </a:t>
            </a:r>
            <a:r>
              <a:rPr lang="uk-UA" sz="2000" i="1" dirty="0"/>
              <a:t>Використовуйте цей метод з граничною обережністю. Якщо ви </a:t>
            </a:r>
            <a:r>
              <a:rPr lang="uk-UA" sz="2000" i="1" dirty="0" err="1"/>
              <a:t>задасте</a:t>
            </a:r>
            <a:r>
              <a:rPr lang="uk-UA" sz="2000" i="1" dirty="0"/>
              <a:t> занадто мало цифр, число буде просто </a:t>
            </a:r>
            <a:r>
              <a:rPr lang="uk-UA" sz="2000" i="1" dirty="0" smtClean="0"/>
              <a:t>відкинуте, </a:t>
            </a:r>
            <a:r>
              <a:rPr lang="uk-UA" sz="2000" i="1" dirty="0"/>
              <a:t>і результат стане абсолютно неправильним!</a:t>
            </a:r>
            <a:endParaRPr lang="ru-RU" sz="2000" i="1" dirty="0"/>
          </a:p>
          <a:p>
            <a:pPr marL="0" indent="0">
              <a:buNone/>
            </a:pPr>
            <a:r>
              <a:rPr lang="uk-UA" sz="2000" b="1" dirty="0" err="1"/>
              <a:t>setMinimumFractionDigits</a:t>
            </a:r>
            <a:r>
              <a:rPr lang="uk-UA" sz="2000" dirty="0"/>
              <a:t> (</a:t>
            </a:r>
            <a:r>
              <a:rPr lang="uk-UA" sz="2000" dirty="0" err="1"/>
              <a:t>int</a:t>
            </a:r>
            <a:r>
              <a:rPr lang="uk-UA" sz="2000" dirty="0"/>
              <a:t> </a:t>
            </a:r>
            <a:r>
              <a:rPr lang="uk-UA" sz="2000" dirty="0" err="1"/>
              <a:t>digits</a:t>
            </a:r>
            <a:r>
              <a:rPr lang="uk-UA" sz="2000" dirty="0"/>
              <a:t>) - встановлює мінімальну кількість цифр після десяткової точки в </a:t>
            </a:r>
            <a:r>
              <a:rPr lang="uk-UA" sz="2000" dirty="0" smtClean="0"/>
              <a:t>об'єкті</a:t>
            </a:r>
            <a:r>
              <a:rPr lang="uk-UA" sz="2000" dirty="0"/>
              <a:t>. Якщо кількість цифр у дробовій частині числа менше мінімального, то на екран виводяться </a:t>
            </a:r>
            <a:r>
              <a:rPr lang="uk-UA" sz="2000" dirty="0" smtClean="0"/>
              <a:t>замикаючі нулі</a:t>
            </a:r>
            <a:r>
              <a:rPr lang="uk-UA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uk-UA" sz="2000" b="1" dirty="0" err="1"/>
              <a:t>setMinimumlntegerDigits</a:t>
            </a:r>
            <a:r>
              <a:rPr lang="uk-UA" sz="2000" dirty="0"/>
              <a:t> (</a:t>
            </a:r>
            <a:r>
              <a:rPr lang="uk-UA" sz="2000" dirty="0" err="1"/>
              <a:t>int</a:t>
            </a:r>
            <a:r>
              <a:rPr lang="uk-UA" sz="2000" dirty="0"/>
              <a:t> </a:t>
            </a:r>
            <a:r>
              <a:rPr lang="uk-UA" sz="2000" dirty="0" err="1"/>
              <a:t>digits</a:t>
            </a:r>
            <a:r>
              <a:rPr lang="uk-UA" sz="2000" dirty="0"/>
              <a:t>) - встановлює мінімальну кількість цифр перед десятковою крапкою в </a:t>
            </a:r>
            <a:r>
              <a:rPr lang="uk-UA" sz="2000" dirty="0" smtClean="0"/>
              <a:t>об'єкті</a:t>
            </a:r>
            <a:r>
              <a:rPr lang="uk-UA" sz="2000" dirty="0"/>
              <a:t>. Якщо кількість цифр в цілій частині числа менше </a:t>
            </a:r>
            <a:r>
              <a:rPr lang="en-US" sz="2000" dirty="0" smtClean="0"/>
              <a:t>min</a:t>
            </a:r>
            <a:r>
              <a:rPr lang="uk-UA" sz="2000" dirty="0" smtClean="0"/>
              <a:t>, </a:t>
            </a:r>
            <a:r>
              <a:rPr lang="uk-UA" sz="2000" dirty="0"/>
              <a:t>то на екран виводяться провідні нулі.</a:t>
            </a:r>
            <a:endParaRPr lang="ru-RU" sz="2000" dirty="0"/>
          </a:p>
          <a:p>
            <a:pPr marL="0" indent="0">
              <a:buNone/>
            </a:pPr>
            <a:r>
              <a:rPr lang="uk-UA" sz="2000" b="1" dirty="0" err="1"/>
              <a:t>getMaximumFractionDigits</a:t>
            </a:r>
            <a:r>
              <a:rPr lang="uk-UA" sz="2000" dirty="0"/>
              <a:t> () - повертає </a:t>
            </a:r>
            <a:r>
              <a:rPr lang="en-US" sz="2000" dirty="0" smtClean="0"/>
              <a:t>m</a:t>
            </a:r>
            <a:r>
              <a:rPr lang="uk-UA" sz="2000" dirty="0" smtClean="0"/>
              <a:t>ах </a:t>
            </a:r>
            <a:r>
              <a:rPr lang="uk-UA" sz="2000" dirty="0"/>
              <a:t>кількість цифр після десяткової точки в </a:t>
            </a:r>
            <a:r>
              <a:rPr lang="uk-UA" sz="2000" dirty="0" smtClean="0"/>
              <a:t>об'єкті</a:t>
            </a:r>
            <a:r>
              <a:rPr lang="uk-UA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uk-UA" sz="2000" b="1" dirty="0" err="1"/>
              <a:t>getMinimumFractionDigits</a:t>
            </a:r>
            <a:r>
              <a:rPr lang="uk-UA" sz="2000" dirty="0"/>
              <a:t> () - повертає </a:t>
            </a:r>
            <a:r>
              <a:rPr lang="en-US" sz="2000" dirty="0" smtClean="0"/>
              <a:t>min </a:t>
            </a:r>
            <a:r>
              <a:rPr lang="uk-UA" sz="2000" dirty="0" smtClean="0"/>
              <a:t>кількість </a:t>
            </a:r>
            <a:r>
              <a:rPr lang="uk-UA" sz="2000" dirty="0"/>
              <a:t>цифр після десяткової точки в </a:t>
            </a:r>
            <a:r>
              <a:rPr lang="uk-UA" sz="2000" dirty="0" smtClean="0"/>
              <a:t>об'єкті</a:t>
            </a:r>
            <a:r>
              <a:rPr lang="uk-UA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uk-UA" sz="2000" b="1" dirty="0" smtClean="0"/>
              <a:t>Метод </a:t>
            </a:r>
            <a:r>
              <a:rPr lang="uk-UA" sz="2000" b="1" dirty="0" err="1"/>
              <a:t>parse</a:t>
            </a:r>
            <a:r>
              <a:rPr lang="uk-UA" sz="2000" b="1" dirty="0"/>
              <a:t> () класу </a:t>
            </a:r>
            <a:r>
              <a:rPr lang="uk-UA" sz="2000" b="1" dirty="0" err="1"/>
              <a:t>NumberFormat</a:t>
            </a:r>
            <a:r>
              <a:rPr lang="uk-UA" sz="2000" dirty="0"/>
              <a:t> перетворює рядок </a:t>
            </a:r>
            <a:r>
              <a:rPr lang="uk-UA" sz="2000" dirty="0" smtClean="0"/>
              <a:t>у числа</a:t>
            </a:r>
            <a:r>
              <a:rPr lang="uk-UA" sz="2000" dirty="0"/>
              <a:t>. Якщо перед викликом методу </a:t>
            </a:r>
            <a:r>
              <a:rPr lang="uk-UA" sz="2000" dirty="0" err="1"/>
              <a:t>parse</a:t>
            </a:r>
            <a:r>
              <a:rPr lang="uk-UA" sz="2000" dirty="0"/>
              <a:t> () викликати метод </a:t>
            </a:r>
            <a:r>
              <a:rPr lang="uk-UA" sz="2000" dirty="0" err="1"/>
              <a:t>setParseIntegerOnly</a:t>
            </a:r>
            <a:r>
              <a:rPr lang="uk-UA" sz="2000" dirty="0"/>
              <a:t> (</a:t>
            </a:r>
            <a:r>
              <a:rPr lang="uk-UA" sz="2000" dirty="0" err="1"/>
              <a:t>true</a:t>
            </a:r>
            <a:r>
              <a:rPr lang="uk-UA" sz="2000" dirty="0"/>
              <a:t>), </a:t>
            </a:r>
            <a:r>
              <a:rPr lang="uk-UA" sz="2000" dirty="0" smtClean="0"/>
              <a:t>то </a:t>
            </a:r>
            <a:r>
              <a:rPr lang="uk-UA" sz="2000" dirty="0"/>
              <a:t>перетворюватися буде тільки ціла частина числа</a:t>
            </a:r>
            <a:r>
              <a:rPr lang="uk-UA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924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/>
              <a:t>Властивості</a:t>
            </a:r>
            <a:r>
              <a:rPr lang="ru-RU" altLang="ru-RU" sz="3500" b="1" dirty="0"/>
              <a:t> </a:t>
            </a:r>
            <a:r>
              <a:rPr lang="ru-RU" altLang="ru-RU" sz="3500" b="1" dirty="0" err="1" smtClean="0"/>
              <a:t>форматовщиків</a:t>
            </a:r>
            <a:r>
              <a:rPr lang="ru-RU" altLang="ru-RU" sz="3500" b="1" dirty="0" smtClean="0"/>
              <a:t> </a:t>
            </a:r>
            <a:r>
              <a:rPr lang="ru-RU" altLang="ru-RU" sz="3500" b="1" dirty="0"/>
              <a:t>чисел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altLang="ru-RU" dirty="0" err="1"/>
              <a:t>Властивості</a:t>
            </a:r>
            <a:r>
              <a:rPr lang="ru-RU" altLang="ru-RU" dirty="0"/>
              <a:t> </a:t>
            </a:r>
            <a:r>
              <a:rPr lang="ru-RU" altLang="ru-RU" dirty="0" err="1" smtClean="0"/>
              <a:t>форматовщиків</a:t>
            </a:r>
            <a:r>
              <a:rPr lang="ru-RU" altLang="ru-RU" dirty="0" smtClean="0"/>
              <a:t> </a:t>
            </a:r>
            <a:r>
              <a:rPr lang="ru-RU" altLang="ru-RU" dirty="0"/>
              <a:t>чисел</a:t>
            </a:r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Currency </a:t>
            </a:r>
            <a:r>
              <a:rPr lang="en-US" altLang="ru-RU" dirty="0" err="1">
                <a:solidFill>
                  <a:srgbClr val="0000CC"/>
                </a:solidFill>
              </a:rPr>
              <a:t>currency</a:t>
            </a:r>
            <a:r>
              <a:rPr lang="en-US" altLang="ru-RU" dirty="0"/>
              <a:t> - </a:t>
            </a:r>
            <a:r>
              <a:rPr lang="ru-RU" altLang="ru-RU" dirty="0"/>
              <a:t>тип </a:t>
            </a:r>
            <a:r>
              <a:rPr lang="ru-RU" altLang="ru-RU" dirty="0" err="1"/>
              <a:t>валюти</a:t>
            </a:r>
            <a:endParaRPr lang="ru-RU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maximum</a:t>
            </a:r>
            <a:r>
              <a:rPr lang="ru-RU" altLang="ru-RU" dirty="0">
                <a:solidFill>
                  <a:srgbClr val="0000CC"/>
                </a:solidFill>
              </a:rPr>
              <a:t>(</a:t>
            </a:r>
            <a:r>
              <a:rPr lang="en-US" altLang="ru-RU" dirty="0">
                <a:solidFill>
                  <a:srgbClr val="0000CC"/>
                </a:solidFill>
              </a:rPr>
              <a:t>minimum</a:t>
            </a:r>
            <a:r>
              <a:rPr lang="ru-RU" altLang="ru-RU" dirty="0">
                <a:solidFill>
                  <a:srgbClr val="0000CC"/>
                </a:solidFill>
              </a:rPr>
              <a:t>)</a:t>
            </a:r>
            <a:r>
              <a:rPr lang="en-US" altLang="ru-RU" dirty="0" err="1">
                <a:solidFill>
                  <a:srgbClr val="0000CC"/>
                </a:solidFill>
              </a:rPr>
              <a:t>FractionDigits</a:t>
            </a:r>
            <a:r>
              <a:rPr lang="en-US" altLang="ru-RU" dirty="0"/>
              <a:t> </a:t>
            </a:r>
            <a:r>
              <a:rPr lang="ru-RU" altLang="ru-RU" dirty="0"/>
              <a:t>-</a:t>
            </a:r>
            <a:r>
              <a:rPr lang="en-US" altLang="ru-RU" dirty="0"/>
              <a:t> </a:t>
            </a:r>
            <a:r>
              <a:rPr lang="ru-RU" altLang="ru-RU" dirty="0"/>
              <a:t>число цифр у </a:t>
            </a:r>
            <a:r>
              <a:rPr lang="ru-RU" altLang="ru-RU" dirty="0" err="1"/>
              <a:t>дробовій</a:t>
            </a:r>
            <a:r>
              <a:rPr lang="ru-RU" altLang="ru-RU" dirty="0"/>
              <a:t> </a:t>
            </a:r>
            <a:r>
              <a:rPr lang="ru-RU" altLang="ru-RU" dirty="0" err="1"/>
              <a:t>частині</a:t>
            </a:r>
            <a:endParaRPr lang="en-US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maximum</a:t>
            </a:r>
            <a:r>
              <a:rPr lang="ru-RU" altLang="ru-RU" dirty="0">
                <a:solidFill>
                  <a:srgbClr val="0000CC"/>
                </a:solidFill>
              </a:rPr>
              <a:t>(</a:t>
            </a:r>
            <a:r>
              <a:rPr lang="en-US" altLang="ru-RU" dirty="0">
                <a:solidFill>
                  <a:srgbClr val="0000CC"/>
                </a:solidFill>
              </a:rPr>
              <a:t>minimum</a:t>
            </a:r>
            <a:r>
              <a:rPr lang="ru-RU" altLang="ru-RU" dirty="0">
                <a:solidFill>
                  <a:srgbClr val="0000CC"/>
                </a:solidFill>
              </a:rPr>
              <a:t>)</a:t>
            </a:r>
            <a:r>
              <a:rPr lang="en-US" altLang="ru-RU" dirty="0" err="1">
                <a:solidFill>
                  <a:srgbClr val="0000CC"/>
                </a:solidFill>
              </a:rPr>
              <a:t>IntegerDigits</a:t>
            </a:r>
            <a:r>
              <a:rPr lang="ru-RU" altLang="ru-RU" dirty="0"/>
              <a:t> -</a:t>
            </a:r>
            <a:r>
              <a:rPr lang="en-US" altLang="ru-RU" dirty="0"/>
              <a:t> </a:t>
            </a:r>
            <a:r>
              <a:rPr lang="ru-RU" altLang="ru-RU" dirty="0"/>
              <a:t>число цифр в </a:t>
            </a:r>
            <a:r>
              <a:rPr lang="ru-RU" altLang="ru-RU" dirty="0" err="1"/>
              <a:t>цілій</a:t>
            </a:r>
            <a:r>
              <a:rPr lang="ru-RU" altLang="ru-RU" dirty="0"/>
              <a:t> </a:t>
            </a:r>
            <a:r>
              <a:rPr lang="ru-RU" altLang="ru-RU" dirty="0" err="1"/>
              <a:t>частині</a:t>
            </a:r>
            <a:endParaRPr lang="en-US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groupingUsed</a:t>
            </a:r>
            <a:r>
              <a:rPr lang="ru-RU" altLang="ru-RU" dirty="0"/>
              <a:t> - </a:t>
            </a:r>
            <a:r>
              <a:rPr lang="ru-RU" altLang="ru-RU" dirty="0" err="1"/>
              <a:t>угруповання</a:t>
            </a:r>
            <a:r>
              <a:rPr lang="ru-RU" altLang="ru-RU" dirty="0"/>
              <a:t> </a:t>
            </a:r>
            <a:r>
              <a:rPr lang="ru-RU" altLang="ru-RU" dirty="0" err="1"/>
              <a:t>розрядів</a:t>
            </a:r>
            <a:endParaRPr lang="en-US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parseIntegerOnly</a:t>
            </a:r>
            <a:r>
              <a:rPr lang="ru-RU" altLang="ru-RU" dirty="0"/>
              <a:t> - </a:t>
            </a:r>
            <a:r>
              <a:rPr lang="ru-RU" altLang="ru-RU" dirty="0" err="1"/>
              <a:t>розбір</a:t>
            </a:r>
            <a:r>
              <a:rPr lang="ru-RU" altLang="ru-RU" dirty="0"/>
              <a:t> </a:t>
            </a:r>
            <a:r>
              <a:rPr lang="ru-RU" altLang="ru-RU" dirty="0" err="1"/>
              <a:t>тільки</a:t>
            </a:r>
            <a:r>
              <a:rPr lang="ru-RU" altLang="ru-RU" dirty="0"/>
              <a:t> </a:t>
            </a:r>
            <a:r>
              <a:rPr lang="ru-RU" altLang="ru-RU" dirty="0" err="1"/>
              <a:t>цілих</a:t>
            </a:r>
            <a:r>
              <a:rPr lang="ru-RU" altLang="ru-RU" dirty="0"/>
              <a:t> чисел</a:t>
            </a:r>
            <a:endParaRPr lang="en-US" altLang="ru-RU" dirty="0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5354"/>
            <a:ext cx="8229600" cy="562074"/>
          </a:xfrm>
        </p:spPr>
        <p:txBody>
          <a:bodyPr>
            <a:normAutofit fontScale="90000"/>
          </a:bodyPr>
          <a:lstStyle/>
          <a:p>
            <a:pPr rtl="0"/>
            <a:r>
              <a:rPr lang="ru-RU" altLang="ru-RU" sz="3500" b="1" dirty="0" err="1"/>
              <a:t>Спеціальне</a:t>
            </a:r>
            <a:r>
              <a:rPr lang="ru-RU" altLang="ru-RU" sz="3500" b="1" dirty="0"/>
              <a:t> </a:t>
            </a:r>
            <a:r>
              <a:rPr lang="ru-RU" altLang="ru-RU" sz="3500" b="1" dirty="0" err="1"/>
              <a:t>форматування</a:t>
            </a:r>
            <a:r>
              <a:rPr lang="ru-RU" altLang="ru-RU" sz="3500" b="1" dirty="0"/>
              <a:t> чисел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22" y="620689"/>
            <a:ext cx="8229600" cy="3600400"/>
          </a:xfrm>
          <a:ln w="3175">
            <a:noFill/>
          </a:ln>
        </p:spPr>
        <p:txBody>
          <a:bodyPr>
            <a:noAutofit/>
          </a:bodyPr>
          <a:lstStyle/>
          <a:p>
            <a:pPr algn="l" rtl="0"/>
            <a:r>
              <a:rPr lang="ru-RU" altLang="ru-RU" sz="2600" dirty="0" err="1"/>
              <a:t>клас</a:t>
            </a:r>
            <a:r>
              <a:rPr lang="ru-RU" altLang="ru-RU" sz="2600" dirty="0"/>
              <a:t> </a:t>
            </a:r>
            <a:r>
              <a:rPr lang="en-US" altLang="ru-RU" sz="2600" dirty="0" err="1">
                <a:solidFill>
                  <a:srgbClr val="0000CC"/>
                </a:solidFill>
              </a:rPr>
              <a:t>DecimalFormat</a:t>
            </a:r>
            <a:endParaRPr lang="ru-RU" altLang="ru-RU" sz="2600" dirty="0">
              <a:solidFill>
                <a:srgbClr val="0000CC"/>
              </a:solidFill>
            </a:endParaRPr>
          </a:p>
          <a:p>
            <a:pPr lvl="1" algn="l" rtl="0"/>
            <a:r>
              <a:rPr lang="ru-RU" altLang="ru-RU" sz="2600" dirty="0" err="1"/>
              <a:t>шаблони</a:t>
            </a:r>
            <a:r>
              <a:rPr lang="ru-RU" altLang="ru-RU" sz="2600" dirty="0"/>
              <a:t> </a:t>
            </a:r>
            <a:r>
              <a:rPr lang="ru-RU" altLang="ru-RU" sz="2600" dirty="0" err="1"/>
              <a:t>форматування</a:t>
            </a:r>
            <a:r>
              <a:rPr lang="ru-RU" altLang="ru-RU" sz="2600" dirty="0"/>
              <a:t> </a:t>
            </a:r>
            <a:r>
              <a:rPr lang="ru-RU" altLang="ru-RU" sz="2600" dirty="0">
                <a:solidFill>
                  <a:srgbClr val="0000CC"/>
                </a:solidFill>
              </a:rPr>
              <a:t>###, ###. ###</a:t>
            </a:r>
            <a:r>
              <a:rPr lang="ru-RU" altLang="ru-RU" sz="2600" dirty="0"/>
              <a:t> </a:t>
            </a:r>
            <a:endParaRPr lang="en-US" altLang="ru-RU" sz="2600" dirty="0">
              <a:solidFill>
                <a:srgbClr val="0000CC"/>
              </a:solidFill>
            </a:endParaRPr>
          </a:p>
          <a:p>
            <a:pPr algn="l" rtl="0"/>
            <a:r>
              <a:rPr lang="ru-RU" altLang="ru-RU" sz="2600" dirty="0" err="1"/>
              <a:t>клас</a:t>
            </a:r>
            <a:r>
              <a:rPr lang="ru-RU" altLang="ru-RU" sz="2600" dirty="0"/>
              <a:t> </a:t>
            </a:r>
            <a:r>
              <a:rPr lang="en-US" altLang="ru-RU" sz="2600" dirty="0" err="1">
                <a:solidFill>
                  <a:srgbClr val="0000CC"/>
                </a:solidFill>
              </a:rPr>
              <a:t>DecimalFormatSymbols</a:t>
            </a:r>
            <a:r>
              <a:rPr lang="ru-RU" altLang="ru-RU" sz="2600" dirty="0"/>
              <a:t> </a:t>
            </a:r>
            <a:r>
              <a:rPr lang="en-US" altLang="ru-RU" sz="2600" dirty="0"/>
              <a:t>- </a:t>
            </a:r>
            <a:r>
              <a:rPr lang="ru-RU" altLang="ru-RU" sz="2600" dirty="0" err="1"/>
              <a:t>символи</a:t>
            </a:r>
            <a:r>
              <a:rPr lang="ru-RU" altLang="ru-RU" sz="2600" dirty="0"/>
              <a:t> </a:t>
            </a:r>
            <a:r>
              <a:rPr lang="ru-RU" altLang="ru-RU" sz="2600" dirty="0" err="1"/>
              <a:t>використовуються</a:t>
            </a:r>
            <a:r>
              <a:rPr lang="ru-RU" altLang="ru-RU" sz="2600" dirty="0"/>
              <a:t> при </a:t>
            </a:r>
            <a:r>
              <a:rPr lang="ru-RU" altLang="ru-RU" sz="2600" dirty="0" err="1" smtClean="0"/>
              <a:t>форматуванні</a:t>
            </a:r>
            <a:r>
              <a:rPr lang="ru-RU" altLang="ru-RU" sz="2600" dirty="0" smtClean="0"/>
              <a:t> (</a:t>
            </a:r>
            <a:r>
              <a:rPr lang="ru-RU" altLang="ru-RU" sz="2600" dirty="0" err="1" smtClean="0"/>
              <a:t>десяткова</a:t>
            </a:r>
            <a:r>
              <a:rPr lang="ru-RU" altLang="ru-RU" sz="2600" dirty="0" smtClean="0"/>
              <a:t> кома, </a:t>
            </a:r>
            <a:r>
              <a:rPr lang="ru-RU" altLang="ru-RU" sz="2600" dirty="0" err="1" smtClean="0"/>
              <a:t>роздільники</a:t>
            </a:r>
            <a:r>
              <a:rPr lang="ru-RU" altLang="ru-RU" sz="2600" dirty="0" smtClean="0"/>
              <a:t> </a:t>
            </a:r>
            <a:r>
              <a:rPr lang="ru-RU" altLang="ru-RU" sz="2600" dirty="0" err="1" smtClean="0"/>
              <a:t>груп</a:t>
            </a:r>
            <a:r>
              <a:rPr lang="ru-RU" altLang="ru-RU" sz="2600" dirty="0" smtClean="0"/>
              <a:t>, знак </a:t>
            </a:r>
            <a:r>
              <a:rPr lang="ru-RU" altLang="ru-RU" sz="2600" dirty="0" err="1" smtClean="0"/>
              <a:t>нескінченності</a:t>
            </a:r>
            <a:r>
              <a:rPr lang="ru-RU" altLang="ru-RU" sz="2600" dirty="0" smtClean="0"/>
              <a:t>, та </a:t>
            </a:r>
            <a:r>
              <a:rPr lang="ru-RU" altLang="ru-RU" sz="2600" dirty="0" err="1" smtClean="0"/>
              <a:t>ін</a:t>
            </a:r>
            <a:r>
              <a:rPr lang="ru-RU" altLang="ru-RU" sz="2600" dirty="0" smtClean="0"/>
              <a:t>.)</a:t>
            </a:r>
            <a:endParaRPr lang="ru-RU" altLang="ru-RU" sz="2600" dirty="0"/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496" y="2825552"/>
            <a:ext cx="8887468" cy="3915816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800" dirty="0" err="1" smtClean="0"/>
              <a:t>Клас</a:t>
            </a:r>
            <a:r>
              <a:rPr lang="ru-RU" altLang="ru-RU" sz="2800" dirty="0" smtClean="0"/>
              <a:t> </a:t>
            </a:r>
            <a:r>
              <a:rPr lang="en-US" altLang="ru-RU" sz="2800" dirty="0" err="1" smtClean="0">
                <a:solidFill>
                  <a:srgbClr val="0000CC"/>
                </a:solidFill>
              </a:rPr>
              <a:t>ChoiceFormat</a:t>
            </a:r>
            <a:endParaRPr lang="en-US" altLang="ru-RU" sz="28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ru-RU" altLang="ru-RU" sz="2800" dirty="0" err="1" smtClean="0"/>
              <a:t>Конструктори</a:t>
            </a:r>
            <a:r>
              <a:rPr lang="ru-RU" altLang="ru-RU" sz="2800" dirty="0" smtClean="0"/>
              <a:t>:</a:t>
            </a:r>
          </a:p>
          <a:p>
            <a:pPr marL="457200" lvl="1" indent="0">
              <a:buNone/>
            </a:pPr>
            <a:r>
              <a:rPr lang="en-US" altLang="ru-RU" dirty="0" err="1" smtClean="0">
                <a:solidFill>
                  <a:srgbClr val="0000CC"/>
                </a:solidFill>
              </a:rPr>
              <a:t>ChoiceFormat</a:t>
            </a:r>
            <a:r>
              <a:rPr lang="en-US" altLang="ru-RU" dirty="0" smtClean="0">
                <a:solidFill>
                  <a:srgbClr val="0000CC"/>
                </a:solidFill>
              </a:rPr>
              <a:t> (double [] limits, String [] formats)</a:t>
            </a:r>
            <a:r>
              <a:rPr lang="en-US" altLang="ru-RU" dirty="0" smtClean="0"/>
              <a:t> </a:t>
            </a:r>
            <a:r>
              <a:rPr lang="ru-RU" altLang="ru-RU" dirty="0" smtClean="0"/>
              <a:t>- </a:t>
            </a:r>
            <a:r>
              <a:rPr lang="ru-RU" altLang="ru-RU" dirty="0" err="1" smtClean="0"/>
              <a:t>програмні</a:t>
            </a:r>
            <a:endParaRPr lang="ru-RU" altLang="ru-RU" dirty="0" smtClean="0"/>
          </a:p>
          <a:p>
            <a:pPr marL="457200" lvl="1" indent="0">
              <a:buNone/>
            </a:pPr>
            <a:r>
              <a:rPr lang="en-US" altLang="ru-RU" dirty="0" err="1" smtClean="0">
                <a:solidFill>
                  <a:srgbClr val="0000CC"/>
                </a:solidFill>
              </a:rPr>
              <a:t>ChoiceFormat</a:t>
            </a:r>
            <a:r>
              <a:rPr lang="en-US" altLang="ru-RU" dirty="0" smtClean="0">
                <a:solidFill>
                  <a:srgbClr val="0000CC"/>
                </a:solidFill>
              </a:rPr>
              <a:t> (String pattern) </a:t>
            </a:r>
            <a:r>
              <a:rPr lang="ru-RU" altLang="ru-RU" dirty="0" smtClean="0"/>
              <a:t>-</a:t>
            </a:r>
            <a:r>
              <a:rPr lang="en-US" altLang="ru-RU" dirty="0" smtClean="0"/>
              <a:t> </a:t>
            </a:r>
            <a:r>
              <a:rPr lang="ru-RU" altLang="ru-RU" dirty="0" smtClean="0"/>
              <a:t>за шаблоном</a:t>
            </a:r>
          </a:p>
          <a:p>
            <a:r>
              <a:rPr lang="ru-RU" altLang="ru-RU" sz="2800" dirty="0" err="1" smtClean="0"/>
              <a:t>Використання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форматів</a:t>
            </a:r>
            <a:r>
              <a:rPr lang="ru-RU" altLang="ru-RU" sz="2800" dirty="0" smtClean="0"/>
              <a:t>:</a:t>
            </a:r>
          </a:p>
          <a:p>
            <a:pPr marL="457200" lvl="1" indent="0">
              <a:buNone/>
            </a:pPr>
            <a:r>
              <a:rPr lang="uk-UA" altLang="ru-RU" dirty="0" smtClean="0"/>
              <a:t>- </a:t>
            </a:r>
            <a:r>
              <a:rPr lang="en-US" altLang="ru-RU" dirty="0" err="1" smtClean="0"/>
              <a:t>i</a:t>
            </a:r>
            <a:r>
              <a:rPr lang="en-US" altLang="ru-RU" dirty="0" smtClean="0"/>
              <a:t>-</a:t>
            </a:r>
            <a:r>
              <a:rPr lang="ru-RU" altLang="ru-RU" dirty="0" smtClean="0"/>
              <a:t>й </a:t>
            </a:r>
            <a:r>
              <a:rPr lang="ru-RU" altLang="ru-RU" dirty="0" err="1" smtClean="0"/>
              <a:t>якщо</a:t>
            </a:r>
            <a:r>
              <a:rPr lang="ru-RU" altLang="ru-RU" dirty="0" smtClean="0"/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limits [</a:t>
            </a:r>
            <a:r>
              <a:rPr lang="en-US" altLang="ru-RU" dirty="0" err="1" smtClean="0">
                <a:solidFill>
                  <a:srgbClr val="0000CC"/>
                </a:solidFill>
              </a:rPr>
              <a:t>i</a:t>
            </a:r>
            <a:r>
              <a:rPr lang="en-US" altLang="ru-RU" dirty="0" smtClean="0">
                <a:solidFill>
                  <a:srgbClr val="0000CC"/>
                </a:solidFill>
              </a:rPr>
              <a:t>] &lt;= n &amp;&amp; n &lt;limits [</a:t>
            </a:r>
            <a:r>
              <a:rPr lang="en-US" altLang="ru-RU" dirty="0" err="1" smtClean="0">
                <a:solidFill>
                  <a:srgbClr val="0000CC"/>
                </a:solidFill>
              </a:rPr>
              <a:t>i</a:t>
            </a:r>
            <a:r>
              <a:rPr lang="en-US" altLang="ru-RU" dirty="0" smtClean="0">
                <a:solidFill>
                  <a:srgbClr val="0000CC"/>
                </a:solidFill>
              </a:rPr>
              <a:t> + 1]</a:t>
            </a:r>
            <a:r>
              <a:rPr lang="en-US" altLang="ru-RU" dirty="0" smtClean="0"/>
              <a:t> </a:t>
            </a:r>
          </a:p>
          <a:p>
            <a:r>
              <a:rPr lang="ru-RU" altLang="ru-RU" sz="2800" dirty="0" smtClean="0"/>
              <a:t>Формат шаблону</a:t>
            </a:r>
          </a:p>
          <a:p>
            <a:pPr marL="457200" lvl="1" indent="0">
              <a:buNone/>
            </a:pPr>
            <a:r>
              <a:rPr lang="en-US" altLang="ru-RU" dirty="0" smtClean="0">
                <a:solidFill>
                  <a:srgbClr val="0000CC"/>
                </a:solidFill>
              </a:rPr>
              <a:t>limit # format | limit # format | ...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lvl="1"/>
            <a:endParaRPr lang="ru-RU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8636"/>
            <a:ext cx="8229600" cy="664060"/>
          </a:xfrm>
        </p:spPr>
        <p:txBody>
          <a:bodyPr/>
          <a:lstStyle/>
          <a:p>
            <a:pPr rtl="0"/>
            <a:r>
              <a:rPr lang="ru-RU" altLang="ru-RU" sz="3500" b="1" dirty="0" err="1"/>
              <a:t>Форматування</a:t>
            </a:r>
            <a:r>
              <a:rPr lang="ru-RU" altLang="ru-RU" sz="3500" b="1" dirty="0"/>
              <a:t> часу </a:t>
            </a:r>
            <a:r>
              <a:rPr lang="ru-RU" altLang="ru-RU" sz="3500" b="1" dirty="0" smtClean="0"/>
              <a:t>та </a:t>
            </a:r>
            <a:r>
              <a:rPr lang="ru-RU" altLang="ru-RU" sz="3500" b="1" dirty="0" err="1" smtClean="0"/>
              <a:t>дати</a:t>
            </a:r>
            <a:endParaRPr lang="ru-RU" altLang="ru-RU" sz="3500" b="1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06" y="4077072"/>
            <a:ext cx="8955252" cy="2708920"/>
          </a:xfrm>
        </p:spPr>
        <p:txBody>
          <a:bodyPr>
            <a:normAutofit/>
          </a:bodyPr>
          <a:lstStyle/>
          <a:p>
            <a:pPr algn="l" rtl="0"/>
            <a:r>
              <a:rPr lang="ru-RU" altLang="ru-RU" sz="2800" dirty="0" err="1"/>
              <a:t>клас</a:t>
            </a:r>
            <a:r>
              <a:rPr lang="ru-RU" altLang="ru-RU" sz="2800" dirty="0"/>
              <a:t> </a:t>
            </a:r>
            <a:r>
              <a:rPr lang="en-US" altLang="ru-RU" sz="2800" dirty="0">
                <a:solidFill>
                  <a:srgbClr val="0000CC"/>
                </a:solidFill>
              </a:rPr>
              <a:t>Date</a:t>
            </a:r>
            <a:r>
              <a:rPr lang="ru-RU" altLang="ru-RU" sz="2800" dirty="0" err="1">
                <a:solidFill>
                  <a:srgbClr val="0000CC"/>
                </a:solidFill>
              </a:rPr>
              <a:t>Format</a:t>
            </a:r>
            <a:endParaRPr lang="ru-RU" altLang="ru-RU" sz="2800" dirty="0">
              <a:solidFill>
                <a:srgbClr val="0000CC"/>
              </a:solidFill>
            </a:endParaRPr>
          </a:p>
          <a:p>
            <a:pPr algn="l" rtl="0"/>
            <a:r>
              <a:rPr lang="ru-RU" altLang="ru-RU" sz="2800" dirty="0" err="1"/>
              <a:t>методи</a:t>
            </a:r>
            <a:endParaRPr lang="ru-RU" altLang="ru-RU" sz="2800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format (date)</a:t>
            </a:r>
            <a:r>
              <a:rPr lang="en-US" altLang="ru-RU" dirty="0"/>
              <a:t> </a:t>
            </a:r>
            <a:r>
              <a:rPr lang="ru-RU" altLang="ru-RU" dirty="0"/>
              <a:t>- </a:t>
            </a:r>
            <a:r>
              <a:rPr lang="ru-RU" altLang="ru-RU" dirty="0" err="1"/>
              <a:t>форматувати</a:t>
            </a:r>
            <a:r>
              <a:rPr lang="ru-RU" altLang="ru-RU" dirty="0"/>
              <a:t> дату / час</a:t>
            </a:r>
            <a:endParaRPr lang="en-US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Date parse (String)</a:t>
            </a:r>
            <a:r>
              <a:rPr lang="en-US" altLang="ru-RU" dirty="0"/>
              <a:t> - </a:t>
            </a:r>
            <a:r>
              <a:rPr lang="ru-RU" altLang="ru-RU" dirty="0" err="1"/>
              <a:t>розібрати</a:t>
            </a:r>
            <a:r>
              <a:rPr lang="ru-RU" altLang="ru-RU" dirty="0"/>
              <a:t> </a:t>
            </a:r>
            <a:r>
              <a:rPr lang="ru-RU" altLang="ru-RU" dirty="0" err="1"/>
              <a:t>локалізовану</a:t>
            </a:r>
            <a:r>
              <a:rPr lang="ru-RU" altLang="ru-RU" dirty="0"/>
              <a:t> </a:t>
            </a:r>
            <a:r>
              <a:rPr lang="ru-RU" altLang="ru-RU" dirty="0" smtClean="0"/>
              <a:t>дату/час</a:t>
            </a:r>
            <a:endParaRPr lang="en-US" altLang="ru-RU" dirty="0"/>
          </a:p>
          <a:p>
            <a:pPr algn="l" rtl="0"/>
            <a:r>
              <a:rPr lang="ru-RU" altLang="ru-RU" sz="2800" dirty="0" err="1" smtClean="0"/>
              <a:t>Виняток</a:t>
            </a:r>
            <a:r>
              <a:rPr lang="ru-RU" altLang="ru-RU" sz="2800" dirty="0" smtClean="0"/>
              <a:t>: </a:t>
            </a:r>
            <a:r>
              <a:rPr lang="en-US" altLang="ru-RU" sz="2800" dirty="0" err="1" smtClean="0">
                <a:solidFill>
                  <a:srgbClr val="0000CC"/>
                </a:solidFill>
              </a:rPr>
              <a:t>ParseException</a:t>
            </a:r>
            <a:r>
              <a:rPr lang="en-US" altLang="ru-RU" sz="2800" dirty="0" smtClean="0"/>
              <a:t> </a:t>
            </a:r>
            <a:r>
              <a:rPr lang="en-US" altLang="ru-RU" sz="2800" dirty="0"/>
              <a:t>-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помилка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розбору</a:t>
            </a:r>
            <a:endParaRPr lang="ru-RU" altLang="ru-RU" sz="2800" dirty="0"/>
          </a:p>
          <a:p>
            <a:pPr algn="l" rtl="0"/>
            <a:endParaRPr lang="en-US" alt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7780" y="476672"/>
            <a:ext cx="88569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</a:t>
            </a:r>
            <a:r>
              <a:rPr lang="ru-RU" sz="2800" dirty="0" err="1"/>
              <a:t>зручної</a:t>
            </a:r>
            <a:r>
              <a:rPr lang="ru-RU" sz="2800" dirty="0"/>
              <a:t> </a:t>
            </a:r>
            <a:r>
              <a:rPr lang="ru-RU" sz="2800" dirty="0" err="1"/>
              <a:t>роботи</a:t>
            </a:r>
            <a:r>
              <a:rPr lang="ru-RU" sz="2800" dirty="0"/>
              <a:t> з датою і часом в </a:t>
            </a:r>
            <a:r>
              <a:rPr lang="en-US" sz="2800" dirty="0"/>
              <a:t>Java </a:t>
            </a:r>
            <a:r>
              <a:rPr lang="ru-RU" sz="2800" dirty="0" err="1"/>
              <a:t>використовуються</a:t>
            </a:r>
            <a:r>
              <a:rPr lang="ru-RU" sz="2800" dirty="0"/>
              <a:t> </a:t>
            </a:r>
            <a:r>
              <a:rPr lang="ru-RU" sz="2800" dirty="0" err="1"/>
              <a:t>класи</a:t>
            </a:r>
            <a:r>
              <a:rPr lang="ru-RU" sz="2800" dirty="0"/>
              <a:t> </a:t>
            </a:r>
            <a:r>
              <a:rPr lang="en-US" sz="2800" b="1" dirty="0"/>
              <a:t>Date</a:t>
            </a:r>
            <a:r>
              <a:rPr lang="en-US" sz="2800" dirty="0"/>
              <a:t> </a:t>
            </a:r>
            <a:r>
              <a:rPr lang="ru-RU" sz="2800" dirty="0"/>
              <a:t>і </a:t>
            </a:r>
            <a:r>
              <a:rPr lang="en-US" sz="2800" b="1" dirty="0"/>
              <a:t>Calendar</a:t>
            </a:r>
            <a:r>
              <a:rPr lang="en-US" sz="2800" dirty="0"/>
              <a:t>. </a:t>
            </a:r>
            <a:r>
              <a:rPr lang="ru-RU" sz="2800" dirty="0" err="1"/>
              <a:t>Обидва</a:t>
            </a:r>
            <a:r>
              <a:rPr lang="ru-RU" sz="2800" dirty="0"/>
              <a:t> </a:t>
            </a:r>
            <a:r>
              <a:rPr lang="ru-RU" sz="2800" dirty="0" err="1"/>
              <a:t>класи</a:t>
            </a:r>
            <a:r>
              <a:rPr lang="ru-RU" sz="2800" dirty="0"/>
              <a:t> </a:t>
            </a:r>
            <a:r>
              <a:rPr lang="ru-RU" sz="2800" dirty="0" err="1"/>
              <a:t>знаходяться</a:t>
            </a:r>
            <a:r>
              <a:rPr lang="ru-RU" sz="2800" dirty="0"/>
              <a:t> в </a:t>
            </a:r>
            <a:r>
              <a:rPr lang="ru-RU" sz="2800" dirty="0" err="1"/>
              <a:t>бібліотеці</a:t>
            </a:r>
            <a:r>
              <a:rPr lang="ru-RU" sz="2800" dirty="0"/>
              <a:t> </a:t>
            </a:r>
            <a:r>
              <a:rPr lang="en-US" sz="2800" dirty="0" err="1">
                <a:solidFill>
                  <a:srgbClr val="0F02BE"/>
                </a:solidFill>
              </a:rPr>
              <a:t>java.util</a:t>
            </a:r>
            <a:r>
              <a:rPr lang="en-US" sz="2800" dirty="0"/>
              <a:t>. </a:t>
            </a:r>
            <a:r>
              <a:rPr lang="ru-RU" sz="2800" dirty="0" err="1"/>
              <a:t>Клас</a:t>
            </a:r>
            <a:r>
              <a:rPr lang="ru-RU" sz="2800" dirty="0"/>
              <a:t> </a:t>
            </a:r>
            <a:r>
              <a:rPr lang="en-US" sz="2800" b="1" dirty="0" err="1"/>
              <a:t>TimeZone</a:t>
            </a:r>
            <a:r>
              <a:rPr lang="en-US" sz="2800" dirty="0"/>
              <a:t> </a:t>
            </a:r>
            <a:r>
              <a:rPr lang="ru-RU" sz="2800" dirty="0" err="1"/>
              <a:t>використовується</a:t>
            </a:r>
            <a:r>
              <a:rPr lang="ru-RU" sz="2800" dirty="0"/>
              <a:t> </a:t>
            </a:r>
            <a:r>
              <a:rPr lang="ru-RU" sz="2800" dirty="0" err="1"/>
              <a:t>спільно</a:t>
            </a:r>
            <a:r>
              <a:rPr lang="ru-RU" sz="2800" dirty="0"/>
              <a:t> з </a:t>
            </a:r>
            <a:r>
              <a:rPr lang="ru-RU" sz="2800" dirty="0" err="1"/>
              <a:t>класами</a:t>
            </a:r>
            <a:r>
              <a:rPr lang="ru-RU" sz="2800" dirty="0"/>
              <a:t> </a:t>
            </a:r>
            <a:r>
              <a:rPr lang="en-US" sz="2800" b="1" dirty="0"/>
              <a:t>Calendar</a:t>
            </a:r>
            <a:r>
              <a:rPr lang="en-US" sz="2800" dirty="0"/>
              <a:t> </a:t>
            </a:r>
            <a:r>
              <a:rPr lang="ru-RU" sz="2800" dirty="0"/>
              <a:t>і </a:t>
            </a:r>
            <a:r>
              <a:rPr lang="en-US" sz="2800" b="1" dirty="0" err="1"/>
              <a:t>DateFormat</a:t>
            </a:r>
            <a:endParaRPr lang="en-US" sz="2800" b="1" dirty="0"/>
          </a:p>
          <a:p>
            <a:endParaRPr lang="en-US" sz="1050" dirty="0"/>
          </a:p>
          <a:p>
            <a:r>
              <a:rPr lang="ru-RU" sz="2800" dirty="0" err="1"/>
              <a:t>Клас</a:t>
            </a:r>
            <a:r>
              <a:rPr lang="ru-RU" sz="2800" b="1" dirty="0"/>
              <a:t> </a:t>
            </a:r>
            <a:r>
              <a:rPr lang="en-US" sz="2800" b="1" dirty="0" err="1"/>
              <a:t>SimpleDateFormat</a:t>
            </a:r>
            <a:r>
              <a:rPr lang="en-US" sz="2800" b="1" dirty="0"/>
              <a:t> </a:t>
            </a:r>
            <a:r>
              <a:rPr lang="ru-RU" sz="2800" dirty="0"/>
              <a:t>є </a:t>
            </a:r>
            <a:r>
              <a:rPr lang="ru-RU" sz="2800" dirty="0" err="1"/>
              <a:t>підкласом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 </a:t>
            </a:r>
            <a:r>
              <a:rPr lang="en-US" sz="2800" b="1" dirty="0" err="1"/>
              <a:t>DateFormat</a:t>
            </a:r>
            <a:r>
              <a:rPr lang="en-US" sz="2800" dirty="0"/>
              <a:t> </a:t>
            </a:r>
            <a:r>
              <a:rPr lang="ru-RU" sz="2800" dirty="0"/>
              <a:t>і </a:t>
            </a:r>
            <a:r>
              <a:rPr lang="ru-RU" sz="2800" dirty="0" err="1"/>
              <a:t>дозволяє</a:t>
            </a:r>
            <a:r>
              <a:rPr lang="ru-RU" sz="2800" dirty="0"/>
              <a:t> </a:t>
            </a:r>
            <a:r>
              <a:rPr lang="ru-RU" sz="2800" dirty="0" err="1"/>
              <a:t>визначати</a:t>
            </a:r>
            <a:r>
              <a:rPr lang="ru-RU" sz="2800" dirty="0"/>
              <a:t> </a:t>
            </a:r>
            <a:r>
              <a:rPr lang="ru-RU" sz="2800" dirty="0" err="1"/>
              <a:t>власні</a:t>
            </a:r>
            <a:r>
              <a:rPr lang="ru-RU" sz="2800" dirty="0"/>
              <a:t> </a:t>
            </a:r>
            <a:r>
              <a:rPr lang="ru-RU" sz="2800" dirty="0" err="1"/>
              <a:t>шаблони</a:t>
            </a:r>
            <a:r>
              <a:rPr lang="ru-RU" sz="2800" dirty="0"/>
              <a:t> </a:t>
            </a:r>
            <a:r>
              <a:rPr lang="ru-RU" sz="2800" dirty="0" err="1"/>
              <a:t>форматування</a:t>
            </a:r>
            <a:r>
              <a:rPr lang="ru-RU" sz="2800" dirty="0"/>
              <a:t> для </a:t>
            </a:r>
            <a:r>
              <a:rPr lang="ru-RU" sz="2800" dirty="0" err="1"/>
              <a:t>відображення</a:t>
            </a:r>
            <a:r>
              <a:rPr lang="ru-RU" sz="2800" dirty="0"/>
              <a:t> </a:t>
            </a:r>
            <a:r>
              <a:rPr lang="ru-RU" sz="2800" dirty="0" err="1"/>
              <a:t>дати</a:t>
            </a:r>
            <a:r>
              <a:rPr lang="ru-RU" sz="2800" dirty="0"/>
              <a:t> і часу.</a:t>
            </a:r>
          </a:p>
        </p:txBody>
      </p:sp>
    </p:spTree>
    <p:extLst>
      <p:ext uri="{BB962C8B-B14F-4D97-AF65-F5344CB8AC3E}">
        <p14:creationId xmlns:p14="http://schemas.microsoft.com/office/powerpoint/2010/main" val="9259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Клас </a:t>
            </a:r>
            <a:r>
              <a:rPr lang="en-US" dirty="0"/>
              <a:t>Date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32656"/>
            <a:ext cx="8856984" cy="5904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err="1"/>
              <a:t>Клас</a:t>
            </a:r>
            <a:r>
              <a:rPr lang="ru-RU" sz="2200" dirty="0"/>
              <a:t> </a:t>
            </a:r>
            <a:r>
              <a:rPr lang="en-US" sz="2200" dirty="0"/>
              <a:t>Date </a:t>
            </a:r>
            <a:r>
              <a:rPr lang="ru-RU" sz="2200" dirty="0" err="1"/>
              <a:t>зберігає</a:t>
            </a:r>
            <a:r>
              <a:rPr lang="ru-RU" sz="2200" dirty="0"/>
              <a:t> час в </a:t>
            </a:r>
            <a:r>
              <a:rPr lang="ru-RU" sz="2200" dirty="0" err="1"/>
              <a:t>мілісекундах</a:t>
            </a:r>
            <a:r>
              <a:rPr lang="ru-RU" sz="2200" dirty="0"/>
              <a:t> </a:t>
            </a:r>
            <a:r>
              <a:rPr lang="ru-RU" sz="2200" dirty="0" err="1"/>
              <a:t>починаючи</a:t>
            </a:r>
            <a:r>
              <a:rPr lang="ru-RU" sz="2200" dirty="0"/>
              <a:t> з </a:t>
            </a:r>
            <a:r>
              <a:rPr lang="ru-RU" sz="2200" b="1" dirty="0" smtClean="0">
                <a:solidFill>
                  <a:srgbClr val="0F02BE"/>
                </a:solidFill>
              </a:rPr>
              <a:t>1.01.1970 </a:t>
            </a:r>
            <a:r>
              <a:rPr lang="ru-RU" sz="2200" b="1" dirty="0">
                <a:solidFill>
                  <a:srgbClr val="0F02BE"/>
                </a:solidFill>
              </a:rPr>
              <a:t>року</a:t>
            </a:r>
            <a:r>
              <a:rPr lang="ru-RU" sz="2200" b="1" dirty="0"/>
              <a:t>. </a:t>
            </a:r>
            <a:endParaRPr lang="ru-RU" sz="22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Даний </a:t>
            </a:r>
            <a:r>
              <a:rPr lang="ru-RU" sz="2000" dirty="0" err="1"/>
              <a:t>клас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конструктор за </a:t>
            </a:r>
            <a:r>
              <a:rPr lang="ru-RU" sz="2000" dirty="0" err="1"/>
              <a:t>замовчуванням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/>
              <a:t>поточний</a:t>
            </a:r>
            <a:r>
              <a:rPr lang="ru-RU" sz="2000" dirty="0"/>
              <a:t> час. </a:t>
            </a:r>
            <a:r>
              <a:rPr lang="ru-RU" sz="2000" dirty="0" err="1"/>
              <a:t>Крім</a:t>
            </a:r>
            <a:r>
              <a:rPr lang="ru-RU" sz="2000" dirty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створити</a:t>
            </a:r>
            <a:r>
              <a:rPr lang="ru-RU" sz="2000" dirty="0"/>
              <a:t> </a:t>
            </a:r>
            <a:r>
              <a:rPr lang="ru-RU" sz="2000" dirty="0" err="1"/>
              <a:t>об'єкт</a:t>
            </a:r>
            <a:r>
              <a:rPr lang="ru-RU" sz="2000" dirty="0"/>
              <a:t> </a:t>
            </a:r>
            <a:r>
              <a:rPr lang="en-US" sz="2000" dirty="0"/>
              <a:t>Date </a:t>
            </a:r>
            <a:r>
              <a:rPr lang="ru-RU" sz="2000" dirty="0" err="1"/>
              <a:t>використовуючи</a:t>
            </a:r>
            <a:r>
              <a:rPr lang="ru-RU" sz="2000" dirty="0"/>
              <a:t> конструктор,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приймає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мілісекунд</a:t>
            </a:r>
            <a:r>
              <a:rPr lang="ru-RU" sz="2000" dirty="0"/>
              <a:t> </a:t>
            </a:r>
            <a:r>
              <a:rPr lang="ru-RU" sz="2000" dirty="0" err="1"/>
              <a:t>починаючи</a:t>
            </a:r>
            <a:r>
              <a:rPr lang="ru-RU" sz="2000" dirty="0"/>
              <a:t> з 1 </a:t>
            </a:r>
            <a:r>
              <a:rPr lang="ru-RU" sz="2000" dirty="0" err="1"/>
              <a:t>січня</a:t>
            </a:r>
            <a:r>
              <a:rPr lang="ru-RU" sz="2000" dirty="0"/>
              <a:t> 1970 року. Для </a:t>
            </a:r>
            <a:r>
              <a:rPr lang="ru-RU" sz="2000" dirty="0" err="1"/>
              <a:t>отримання</a:t>
            </a:r>
            <a:r>
              <a:rPr lang="ru-RU" sz="2000" dirty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внутрішнього</a:t>
            </a:r>
            <a:r>
              <a:rPr lang="ru-RU" sz="2000" dirty="0"/>
              <a:t> часу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метод </a:t>
            </a:r>
            <a:r>
              <a:rPr lang="en-US" sz="2000" b="1" dirty="0" err="1" smtClean="0"/>
              <a:t>getTime</a:t>
            </a:r>
            <a:r>
              <a:rPr lang="en-US" sz="2000" b="1" dirty="0" smtClean="0"/>
              <a:t>(). </a:t>
            </a:r>
            <a:r>
              <a:rPr lang="ru-RU" sz="2000" dirty="0" err="1"/>
              <a:t>Крім</a:t>
            </a:r>
            <a:r>
              <a:rPr lang="ru-RU" sz="2000" dirty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після</a:t>
            </a:r>
            <a:r>
              <a:rPr lang="ru-RU" sz="2000" dirty="0"/>
              <a:t>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екземпляра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змінити</a:t>
            </a:r>
            <a:r>
              <a:rPr lang="ru-RU" sz="2000" dirty="0"/>
              <a:t> час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en-US" sz="2000" b="1" dirty="0" err="1" smtClean="0"/>
              <a:t>setTime</a:t>
            </a:r>
            <a:r>
              <a:rPr lang="en-US" sz="2000" b="1" dirty="0" smtClean="0"/>
              <a:t>(long </a:t>
            </a:r>
            <a:r>
              <a:rPr lang="en-US" sz="2000" b="1" dirty="0"/>
              <a:t>date</a:t>
            </a:r>
            <a:r>
              <a:rPr lang="en-US" sz="2000" b="1" dirty="0" smtClean="0"/>
              <a:t>).</a:t>
            </a:r>
            <a:endParaRPr lang="uk-UA" sz="2000" b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2400" b="1" dirty="0" err="1"/>
              <a:t>Методи</a:t>
            </a:r>
            <a:r>
              <a:rPr lang="ru-RU" sz="2400" b="1" dirty="0"/>
              <a:t> </a:t>
            </a:r>
            <a:r>
              <a:rPr lang="ru-RU" sz="2400" b="1" dirty="0" err="1"/>
              <a:t>класу</a:t>
            </a:r>
            <a:r>
              <a:rPr lang="ru-RU" sz="2400" b="1" dirty="0"/>
              <a:t> </a:t>
            </a:r>
            <a:r>
              <a:rPr lang="en-US" sz="2400" b="1" dirty="0"/>
              <a:t>Date:</a:t>
            </a:r>
          </a:p>
          <a:p>
            <a:pPr marL="0" indent="0">
              <a:buNone/>
            </a:pPr>
            <a:r>
              <a:rPr lang="en-US" sz="2000" b="1" dirty="0" err="1" smtClean="0"/>
              <a:t>boolean</a:t>
            </a:r>
            <a:r>
              <a:rPr lang="en-US" sz="2000" b="1" dirty="0" smtClean="0"/>
              <a:t> </a:t>
            </a:r>
            <a:r>
              <a:rPr lang="en-US" sz="2000" b="1" dirty="0"/>
              <a:t>after (Date date) </a:t>
            </a:r>
            <a:r>
              <a:rPr lang="en-US" sz="2000" dirty="0"/>
              <a:t>-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об'єкт</a:t>
            </a:r>
            <a:r>
              <a:rPr lang="ru-RU" sz="2000" dirty="0"/>
              <a:t> </a:t>
            </a:r>
            <a:r>
              <a:rPr lang="ru-RU" sz="2000" dirty="0" err="1"/>
              <a:t>містить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пізню</a:t>
            </a:r>
            <a:r>
              <a:rPr lang="ru-RU" sz="2000" dirty="0"/>
              <a:t> дату, </a:t>
            </a:r>
            <a:r>
              <a:rPr lang="ru-RU" sz="2000" dirty="0" err="1"/>
              <a:t>ніж</a:t>
            </a:r>
            <a:r>
              <a:rPr lang="ru-RU" sz="2000" dirty="0"/>
              <a:t> </a:t>
            </a:r>
            <a:r>
              <a:rPr lang="ru-RU" sz="2000" dirty="0" err="1"/>
              <a:t>зазначено</a:t>
            </a:r>
            <a:r>
              <a:rPr lang="ru-RU" sz="2000" dirty="0"/>
              <a:t> в </a:t>
            </a:r>
            <a:r>
              <a:rPr lang="ru-RU" sz="2000" dirty="0" err="1"/>
              <a:t>параметрі</a:t>
            </a:r>
            <a:r>
              <a:rPr lang="ru-RU" sz="2000" dirty="0"/>
              <a:t> </a:t>
            </a:r>
            <a:r>
              <a:rPr lang="en-US" sz="2000" dirty="0"/>
              <a:t>date, </a:t>
            </a:r>
            <a:r>
              <a:rPr lang="ru-RU" sz="2000" dirty="0"/>
              <a:t>то </a:t>
            </a:r>
            <a:r>
              <a:rPr lang="ru-RU" sz="2000" dirty="0" err="1"/>
              <a:t>повертається</a:t>
            </a:r>
            <a:r>
              <a:rPr lang="ru-RU" sz="2000" dirty="0"/>
              <a:t> </a:t>
            </a:r>
            <a:r>
              <a:rPr lang="en-US" sz="2000" dirty="0"/>
              <a:t>true;</a:t>
            </a:r>
          </a:p>
          <a:p>
            <a:pPr marL="0" indent="0">
              <a:buNone/>
            </a:pPr>
            <a:r>
              <a:rPr lang="en-US" sz="2000" b="1" dirty="0" err="1"/>
              <a:t>boolean</a:t>
            </a:r>
            <a:r>
              <a:rPr lang="en-US" sz="2000" b="1" dirty="0"/>
              <a:t> before (Date date) </a:t>
            </a:r>
            <a:r>
              <a:rPr lang="en-US" sz="2000" dirty="0"/>
              <a:t>-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об'єкт</a:t>
            </a:r>
            <a:r>
              <a:rPr lang="ru-RU" sz="2000" dirty="0"/>
              <a:t> </a:t>
            </a:r>
            <a:r>
              <a:rPr lang="ru-RU" sz="2000" dirty="0" err="1"/>
              <a:t>містить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ранню</a:t>
            </a:r>
            <a:r>
              <a:rPr lang="ru-RU" sz="2000" dirty="0"/>
              <a:t> дату, </a:t>
            </a:r>
            <a:r>
              <a:rPr lang="ru-RU" sz="2000" dirty="0" err="1"/>
              <a:t>ніж</a:t>
            </a:r>
            <a:r>
              <a:rPr lang="ru-RU" sz="2000" dirty="0"/>
              <a:t> </a:t>
            </a:r>
            <a:r>
              <a:rPr lang="ru-RU" sz="2000" dirty="0" err="1"/>
              <a:t>зазначено</a:t>
            </a:r>
            <a:r>
              <a:rPr lang="ru-RU" sz="2000" dirty="0"/>
              <a:t> в </a:t>
            </a:r>
            <a:r>
              <a:rPr lang="ru-RU" sz="2000" dirty="0" err="1"/>
              <a:t>параметрі</a:t>
            </a:r>
            <a:r>
              <a:rPr lang="ru-RU" sz="2000" dirty="0"/>
              <a:t> </a:t>
            </a:r>
            <a:r>
              <a:rPr lang="en-US" sz="2000" dirty="0"/>
              <a:t>date, </a:t>
            </a:r>
            <a:r>
              <a:rPr lang="ru-RU" sz="2000" dirty="0"/>
              <a:t>то </a:t>
            </a:r>
            <a:r>
              <a:rPr lang="ru-RU" sz="2000" dirty="0" err="1"/>
              <a:t>повертається</a:t>
            </a:r>
            <a:r>
              <a:rPr lang="ru-RU" sz="2000" dirty="0"/>
              <a:t> </a:t>
            </a:r>
            <a:r>
              <a:rPr lang="en-US" sz="2000" dirty="0"/>
              <a:t>true;</a:t>
            </a:r>
          </a:p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compareTo</a:t>
            </a:r>
            <a:r>
              <a:rPr lang="en-US" sz="2000" b="1" dirty="0"/>
              <a:t> (Date date) </a:t>
            </a:r>
            <a:r>
              <a:rPr lang="en-US" sz="2000" dirty="0"/>
              <a:t>- </a:t>
            </a:r>
            <a:r>
              <a:rPr lang="ru-RU" sz="2000" dirty="0" err="1"/>
              <a:t>порівнює</a:t>
            </a:r>
            <a:r>
              <a:rPr lang="ru-RU" sz="2000" dirty="0"/>
              <a:t> </a:t>
            </a:r>
            <a:r>
              <a:rPr lang="ru-RU" sz="2000" dirty="0" err="1"/>
              <a:t>дати</a:t>
            </a:r>
            <a:r>
              <a:rPr lang="ru-RU" sz="2000" dirty="0"/>
              <a:t>. </a:t>
            </a:r>
            <a:r>
              <a:rPr lang="ru-RU" sz="2000" dirty="0" err="1"/>
              <a:t>Повертає</a:t>
            </a:r>
            <a:r>
              <a:rPr lang="ru-RU" sz="2000" dirty="0"/>
              <a:t> 0,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 smtClean="0"/>
              <a:t>збігаються</a:t>
            </a:r>
            <a:r>
              <a:rPr lang="ru-RU" sz="2000" dirty="0" smtClean="0"/>
              <a:t>; </a:t>
            </a:r>
            <a:r>
              <a:rPr lang="ru-RU" sz="2000" dirty="0" err="1"/>
              <a:t>від'ємне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-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 smtClean="0"/>
              <a:t>викликана</a:t>
            </a:r>
            <a:r>
              <a:rPr lang="ru-RU" sz="2000" dirty="0" smtClean="0"/>
              <a:t> </a:t>
            </a:r>
            <a:r>
              <a:rPr lang="ru-RU" sz="2000" dirty="0"/>
              <a:t>дата </a:t>
            </a:r>
            <a:r>
              <a:rPr lang="ru-RU" sz="2000" dirty="0" err="1" smtClean="0"/>
              <a:t>раніша</a:t>
            </a:r>
            <a:r>
              <a:rPr lang="ru-RU" sz="2000" dirty="0" smtClean="0"/>
              <a:t>; </a:t>
            </a:r>
            <a:r>
              <a:rPr lang="ru-RU" sz="2000" dirty="0" err="1"/>
              <a:t>позитивне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-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 smtClean="0"/>
              <a:t>викликана</a:t>
            </a:r>
            <a:r>
              <a:rPr lang="ru-RU" sz="2000" dirty="0" smtClean="0"/>
              <a:t> </a:t>
            </a:r>
            <a:r>
              <a:rPr lang="ru-RU" sz="2000" dirty="0"/>
              <a:t>дата </a:t>
            </a:r>
            <a:r>
              <a:rPr lang="ru-RU" sz="2000" dirty="0" err="1"/>
              <a:t>пізніша</a:t>
            </a:r>
            <a:r>
              <a:rPr lang="ru-RU" sz="2000" dirty="0"/>
              <a:t>, </a:t>
            </a:r>
            <a:r>
              <a:rPr lang="ru-RU" sz="2000" dirty="0" err="1"/>
              <a:t>ніж</a:t>
            </a:r>
            <a:r>
              <a:rPr lang="ru-RU" sz="2000" dirty="0"/>
              <a:t> для </a:t>
            </a:r>
            <a:r>
              <a:rPr lang="ru-RU" sz="2000" dirty="0" err="1"/>
              <a:t>значення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en-US" sz="2000" b="1" dirty="0" err="1"/>
              <a:t>boolean</a:t>
            </a:r>
            <a:r>
              <a:rPr lang="en-US" sz="2000" b="1" dirty="0"/>
              <a:t> equals (Object object) </a:t>
            </a:r>
            <a:r>
              <a:rPr lang="en-US" sz="2000" dirty="0"/>
              <a:t>-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дати</a:t>
            </a:r>
            <a:r>
              <a:rPr lang="ru-RU" sz="2000" dirty="0"/>
              <a:t> </a:t>
            </a:r>
            <a:r>
              <a:rPr lang="ru-RU" sz="2000" dirty="0" err="1"/>
              <a:t>збігаються</a:t>
            </a:r>
            <a:r>
              <a:rPr lang="ru-RU" sz="2000" dirty="0"/>
              <a:t>, то </a:t>
            </a:r>
            <a:r>
              <a:rPr lang="ru-RU" sz="2000" dirty="0" err="1"/>
              <a:t>повертається</a:t>
            </a:r>
            <a:r>
              <a:rPr lang="ru-RU" sz="2000" dirty="0"/>
              <a:t> </a:t>
            </a:r>
            <a:r>
              <a:rPr lang="en-US" sz="2000" dirty="0"/>
              <a:t>true;</a:t>
            </a:r>
          </a:p>
          <a:p>
            <a:pPr marL="0" indent="0">
              <a:buNone/>
            </a:pPr>
            <a:r>
              <a:rPr lang="en-US" sz="2000" b="1" dirty="0"/>
              <a:t>long </a:t>
            </a:r>
            <a:r>
              <a:rPr lang="en-US" sz="2000" b="1" dirty="0" err="1"/>
              <a:t>getTime</a:t>
            </a:r>
            <a:r>
              <a:rPr lang="en-US" sz="2000" b="1" dirty="0"/>
              <a:t> () </a:t>
            </a:r>
            <a:r>
              <a:rPr lang="en-US" sz="2000" dirty="0"/>
              <a:t>-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мілісекунд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пройшли</a:t>
            </a:r>
            <a:r>
              <a:rPr lang="ru-RU" sz="2000" dirty="0"/>
              <a:t> з </a:t>
            </a:r>
            <a:r>
              <a:rPr lang="ru-RU" sz="2000" dirty="0" smtClean="0"/>
              <a:t>1,01,1970 ;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setTime</a:t>
            </a:r>
            <a:r>
              <a:rPr lang="en-US" sz="2000" b="1" dirty="0"/>
              <a:t> (long milliseconds) </a:t>
            </a:r>
            <a:r>
              <a:rPr lang="en-US" sz="2000" dirty="0"/>
              <a:t>- </a:t>
            </a:r>
            <a:r>
              <a:rPr lang="ru-RU" sz="2000" dirty="0" err="1"/>
              <a:t>встановлює</a:t>
            </a:r>
            <a:r>
              <a:rPr lang="ru-RU" sz="2000" dirty="0"/>
              <a:t> час і дату у </a:t>
            </a:r>
            <a:r>
              <a:rPr lang="ru-RU" sz="2000" dirty="0" err="1"/>
              <a:t>вигляді</a:t>
            </a:r>
            <a:r>
              <a:rPr lang="ru-RU" sz="2000" dirty="0"/>
              <a:t> числа </a:t>
            </a:r>
            <a:r>
              <a:rPr lang="ru-RU" sz="2000" dirty="0" err="1"/>
              <a:t>мілісекунд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пройшли</a:t>
            </a:r>
            <a:r>
              <a:rPr lang="ru-RU" sz="2000" dirty="0"/>
              <a:t> з </a:t>
            </a:r>
            <a:r>
              <a:rPr lang="ru-RU" sz="2000" dirty="0" smtClean="0"/>
              <a:t>1,01,1970 </a:t>
            </a:r>
            <a:r>
              <a:rPr lang="ru-RU" sz="2000" dirty="0"/>
              <a:t>року</a:t>
            </a:r>
          </a:p>
        </p:txBody>
      </p:sp>
    </p:spTree>
    <p:extLst>
      <p:ext uri="{BB962C8B-B14F-4D97-AF65-F5344CB8AC3E}">
        <p14:creationId xmlns:p14="http://schemas.microsoft.com/office/powerpoint/2010/main" val="4463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/>
              <a:t>С</a:t>
            </a:r>
            <a:r>
              <a:rPr lang="ru-RU" altLang="ru-RU" sz="3500" b="1" dirty="0" err="1" smtClean="0"/>
              <a:t>тандартні</a:t>
            </a:r>
            <a:r>
              <a:rPr lang="ru-RU" altLang="ru-RU" sz="3500" b="1" dirty="0" smtClean="0"/>
              <a:t> </a:t>
            </a:r>
            <a:r>
              <a:rPr lang="ru-RU" altLang="ru-RU" sz="3500" b="1" dirty="0" err="1" smtClean="0"/>
              <a:t>форматовшики</a:t>
            </a:r>
            <a:endParaRPr lang="ru-RU" altLang="ru-RU" sz="3500" b="1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ru-RU" altLang="ru-RU" dirty="0" err="1"/>
              <a:t>Отримання</a:t>
            </a:r>
            <a:r>
              <a:rPr lang="ru-RU" altLang="ru-RU" dirty="0"/>
              <a:t> </a:t>
            </a:r>
            <a:r>
              <a:rPr lang="ru-RU" altLang="ru-RU" dirty="0" err="1" smtClean="0"/>
              <a:t>форматовщиків</a:t>
            </a:r>
            <a:r>
              <a:rPr lang="ru-RU" altLang="ru-RU" dirty="0" smtClean="0"/>
              <a:t> </a:t>
            </a:r>
            <a:r>
              <a:rPr lang="ru-RU" altLang="ru-RU" dirty="0"/>
              <a:t>часу </a:t>
            </a:r>
            <a:r>
              <a:rPr lang="ru-RU" altLang="ru-RU" dirty="0" smtClean="0"/>
              <a:t>та </a:t>
            </a:r>
            <a:r>
              <a:rPr lang="ru-RU" altLang="ru-RU" dirty="0" err="1" smtClean="0"/>
              <a:t>дати</a:t>
            </a:r>
            <a:endParaRPr lang="ru-RU" altLang="ru-RU" dirty="0"/>
          </a:p>
          <a:p>
            <a:pPr algn="l" rtl="0"/>
            <a:r>
              <a:rPr lang="ru-RU" altLang="ru-RU" dirty="0" err="1" smtClean="0"/>
              <a:t>Методи</a:t>
            </a:r>
            <a:endParaRPr lang="ru-RU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getDateInstance</a:t>
            </a:r>
            <a:r>
              <a:rPr lang="en-US" altLang="ru-RU" dirty="0">
                <a:solidFill>
                  <a:srgbClr val="0000CC"/>
                </a:solidFill>
              </a:rPr>
              <a:t> ([</a:t>
            </a:r>
            <a:r>
              <a:rPr lang="en-US" altLang="ru-RU" dirty="0" err="1">
                <a:solidFill>
                  <a:srgbClr val="0000CC"/>
                </a:solidFill>
              </a:rPr>
              <a:t>dateStyle</a:t>
            </a:r>
            <a:r>
              <a:rPr lang="en-US" altLang="ru-RU" dirty="0">
                <a:solidFill>
                  <a:srgbClr val="0000CC"/>
                </a:solidFill>
              </a:rPr>
              <a:t> [, locale]])</a:t>
            </a:r>
            <a:r>
              <a:rPr lang="en-US" altLang="ru-RU" dirty="0"/>
              <a:t> - </a:t>
            </a:r>
            <a:r>
              <a:rPr lang="ru-RU" altLang="ru-RU" dirty="0" err="1"/>
              <a:t>дати</a:t>
            </a:r>
            <a:endParaRPr lang="en-US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getTimeIntance</a:t>
            </a:r>
            <a:r>
              <a:rPr lang="en-US" altLang="ru-RU" dirty="0">
                <a:solidFill>
                  <a:srgbClr val="0000CC"/>
                </a:solidFill>
              </a:rPr>
              <a:t> ([</a:t>
            </a:r>
            <a:r>
              <a:rPr lang="en-US" altLang="ru-RU" dirty="0" err="1">
                <a:solidFill>
                  <a:srgbClr val="0000CC"/>
                </a:solidFill>
              </a:rPr>
              <a:t>timeStyle</a:t>
            </a:r>
            <a:r>
              <a:rPr lang="en-US" altLang="ru-RU" dirty="0">
                <a:solidFill>
                  <a:srgbClr val="0000CC"/>
                </a:solidFill>
              </a:rPr>
              <a:t> [, locale]])</a:t>
            </a:r>
            <a:r>
              <a:rPr lang="en-US" altLang="ru-RU" dirty="0"/>
              <a:t> </a:t>
            </a:r>
            <a:r>
              <a:rPr lang="ru-RU" altLang="ru-RU" dirty="0"/>
              <a:t>- часу</a:t>
            </a:r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getDateTimeIntance</a:t>
            </a:r>
            <a:r>
              <a:rPr lang="en-US" altLang="ru-RU" dirty="0">
                <a:solidFill>
                  <a:srgbClr val="0000CC"/>
                </a:solidFill>
              </a:rPr>
              <a:t> ([</a:t>
            </a:r>
            <a:r>
              <a:rPr lang="en-US" altLang="ru-RU" dirty="0" err="1">
                <a:solidFill>
                  <a:srgbClr val="0000CC"/>
                </a:solidFill>
              </a:rPr>
              <a:t>dateStyle</a:t>
            </a:r>
            <a:r>
              <a:rPr lang="en-US" altLang="ru-RU" dirty="0">
                <a:solidFill>
                  <a:srgbClr val="0000CC"/>
                </a:solidFill>
              </a:rPr>
              <a:t>, </a:t>
            </a:r>
            <a:r>
              <a:rPr lang="en-US" altLang="ru-RU" dirty="0" err="1">
                <a:solidFill>
                  <a:srgbClr val="0000CC"/>
                </a:solidFill>
              </a:rPr>
              <a:t>timeStyle</a:t>
            </a:r>
            <a:r>
              <a:rPr lang="en-US" altLang="ru-RU" dirty="0">
                <a:solidFill>
                  <a:srgbClr val="0000CC"/>
                </a:solidFill>
              </a:rPr>
              <a:t>, [locale]]) </a:t>
            </a:r>
            <a:r>
              <a:rPr lang="ru-RU" altLang="ru-RU" dirty="0">
                <a:solidFill>
                  <a:srgbClr val="0000CC"/>
                </a:solidFill>
              </a:rPr>
              <a:t>- </a:t>
            </a:r>
            <a:r>
              <a:rPr lang="ru-RU" altLang="ru-RU" dirty="0" err="1"/>
              <a:t>дати</a:t>
            </a:r>
            <a:r>
              <a:rPr lang="ru-RU" altLang="ru-RU" dirty="0"/>
              <a:t> і часу</a:t>
            </a:r>
          </a:p>
          <a:p>
            <a:pPr algn="l" rtl="0"/>
            <a:r>
              <a:rPr lang="ru-RU" altLang="ru-RU" dirty="0" err="1" smtClean="0"/>
              <a:t>Стилі</a:t>
            </a:r>
            <a:endParaRPr lang="ru-RU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DEFAULT, FULL, LONG, MEDIUM, SHORT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932" y="15331"/>
            <a:ext cx="8229600" cy="605357"/>
          </a:xfrm>
        </p:spPr>
        <p:txBody>
          <a:bodyPr>
            <a:normAutofit fontScale="90000"/>
          </a:bodyPr>
          <a:lstStyle/>
          <a:p>
            <a:pPr rtl="0"/>
            <a:r>
              <a:rPr lang="ru-RU" altLang="ru-RU" sz="3500" b="1" dirty="0" err="1" smtClean="0"/>
              <a:t>Властивості</a:t>
            </a:r>
            <a:r>
              <a:rPr lang="ru-RU" altLang="ru-RU" sz="3500" b="1" dirty="0" smtClean="0"/>
              <a:t> </a:t>
            </a:r>
            <a:r>
              <a:rPr lang="ru-RU" altLang="ru-RU" sz="3500" b="1" dirty="0" err="1" smtClean="0"/>
              <a:t>форматовшиків</a:t>
            </a:r>
            <a:endParaRPr lang="ru-RU" altLang="ru-RU" sz="3500" b="1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932" y="60989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 err="1"/>
              <a:t>Властивості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форматовшиків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дати</a:t>
            </a:r>
            <a:r>
              <a:rPr lang="ru-RU" altLang="ru-RU" sz="2400" dirty="0"/>
              <a:t> / часу</a:t>
            </a:r>
          </a:p>
          <a:p>
            <a:pPr lvl="1" algn="l" rtl="0"/>
            <a:r>
              <a:rPr lang="en-US" altLang="ru-RU" sz="2400" dirty="0">
                <a:solidFill>
                  <a:srgbClr val="0000CC"/>
                </a:solidFill>
              </a:rPr>
              <a:t>calendar</a:t>
            </a:r>
            <a:r>
              <a:rPr lang="en-US" altLang="ru-RU" sz="2400" dirty="0"/>
              <a:t> - </a:t>
            </a:r>
            <a:r>
              <a:rPr lang="ru-RU" altLang="ru-RU" sz="2400" dirty="0"/>
              <a:t>тип календаря</a:t>
            </a:r>
          </a:p>
          <a:p>
            <a:pPr lvl="1" algn="l" rtl="0"/>
            <a:r>
              <a:rPr lang="en-US" altLang="ru-RU" sz="2400" dirty="0" err="1">
                <a:solidFill>
                  <a:srgbClr val="0000CC"/>
                </a:solidFill>
              </a:rPr>
              <a:t>timeZone</a:t>
            </a:r>
            <a:r>
              <a:rPr lang="en-US" altLang="ru-RU" sz="2400" dirty="0"/>
              <a:t> - </a:t>
            </a:r>
            <a:r>
              <a:rPr lang="ru-RU" altLang="ru-RU" sz="2400" dirty="0" err="1"/>
              <a:t>тимчасова</a:t>
            </a:r>
            <a:r>
              <a:rPr lang="ru-RU" altLang="ru-RU" sz="2400" dirty="0"/>
              <a:t> зона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8520" y="1916832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- </a:t>
            </a:r>
            <a:r>
              <a:rPr lang="ru-RU" sz="2000" dirty="0" err="1" smtClean="0"/>
              <a:t>Абстрактний</a:t>
            </a:r>
            <a:r>
              <a:rPr lang="ru-RU" sz="2000" dirty="0" smtClean="0"/>
              <a:t> </a:t>
            </a:r>
            <a:r>
              <a:rPr lang="ru-RU" sz="2000" dirty="0" err="1"/>
              <a:t>клас</a:t>
            </a:r>
            <a:r>
              <a:rPr lang="ru-RU" sz="2000" dirty="0"/>
              <a:t> </a:t>
            </a:r>
            <a:r>
              <a:rPr lang="en-US" sz="2000" b="1" dirty="0"/>
              <a:t>Calendar</a:t>
            </a:r>
            <a:r>
              <a:rPr lang="en-US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працювати</a:t>
            </a:r>
            <a:r>
              <a:rPr lang="ru-RU" sz="2000" dirty="0"/>
              <a:t> з датою в рамках календаря, </a:t>
            </a:r>
            <a:r>
              <a:rPr lang="ru-RU" sz="2000" dirty="0" err="1"/>
              <a:t>тобто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вміє</a:t>
            </a:r>
            <a:r>
              <a:rPr lang="ru-RU" sz="2000" dirty="0"/>
              <a:t> </a:t>
            </a:r>
            <a:r>
              <a:rPr lang="ru-RU" sz="2000" dirty="0" err="1"/>
              <a:t>додавати</a:t>
            </a:r>
            <a:r>
              <a:rPr lang="ru-RU" sz="2000" dirty="0"/>
              <a:t> день, при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враховувати</a:t>
            </a:r>
            <a:r>
              <a:rPr lang="ru-RU" sz="2000" dirty="0"/>
              <a:t> </a:t>
            </a:r>
            <a:r>
              <a:rPr lang="ru-RU" sz="2000" dirty="0" err="1" smtClean="0"/>
              <a:t>високосний</a:t>
            </a:r>
            <a:r>
              <a:rPr lang="ru-RU" sz="2000" dirty="0" smtClean="0"/>
              <a:t> </a:t>
            </a:r>
            <a:r>
              <a:rPr lang="ru-RU" sz="2000" dirty="0" err="1"/>
              <a:t>рік</a:t>
            </a:r>
            <a:r>
              <a:rPr lang="ru-RU" sz="2000" dirty="0"/>
              <a:t> та </a:t>
            </a:r>
            <a:r>
              <a:rPr lang="ru-RU" sz="2000" dirty="0" err="1"/>
              <a:t>інше</a:t>
            </a:r>
            <a:r>
              <a:rPr lang="ru-RU" sz="2000" dirty="0"/>
              <a:t>, а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перетворити</a:t>
            </a:r>
            <a:r>
              <a:rPr lang="ru-RU" sz="2000" dirty="0"/>
              <a:t> час в </a:t>
            </a:r>
            <a:r>
              <a:rPr lang="ru-RU" sz="2000" dirty="0" err="1"/>
              <a:t>мілісекундах</a:t>
            </a:r>
            <a:r>
              <a:rPr lang="ru-RU" sz="2000" dirty="0"/>
              <a:t> в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зручному</a:t>
            </a:r>
            <a:r>
              <a:rPr lang="ru-RU" sz="2000" dirty="0"/>
              <a:t> </a:t>
            </a:r>
            <a:r>
              <a:rPr lang="ru-RU" sz="2000" dirty="0" err="1"/>
              <a:t>вигляді</a:t>
            </a:r>
            <a:r>
              <a:rPr lang="ru-RU" sz="2000" dirty="0"/>
              <a:t> - </a:t>
            </a:r>
            <a:r>
              <a:rPr lang="ru-RU" sz="2000" dirty="0" err="1"/>
              <a:t>рік</a:t>
            </a:r>
            <a:r>
              <a:rPr lang="ru-RU" sz="2000" dirty="0"/>
              <a:t>, </a:t>
            </a:r>
            <a:r>
              <a:rPr lang="ru-RU" sz="2000" dirty="0" err="1"/>
              <a:t>місяць</a:t>
            </a:r>
            <a:r>
              <a:rPr lang="ru-RU" sz="2000" dirty="0"/>
              <a:t>, день, </a:t>
            </a:r>
            <a:r>
              <a:rPr lang="ru-RU" sz="2000" dirty="0" err="1"/>
              <a:t>години</a:t>
            </a:r>
            <a:r>
              <a:rPr lang="ru-RU" sz="2000" dirty="0"/>
              <a:t>, </a:t>
            </a:r>
            <a:r>
              <a:rPr lang="ru-RU" sz="2000" dirty="0" err="1"/>
              <a:t>хвилини</a:t>
            </a:r>
            <a:r>
              <a:rPr lang="ru-RU" sz="2000" dirty="0"/>
              <a:t>, </a:t>
            </a:r>
            <a:r>
              <a:rPr lang="ru-RU" sz="2000" dirty="0" err="1"/>
              <a:t>секунди</a:t>
            </a:r>
            <a:r>
              <a:rPr lang="ru-RU" sz="2000" dirty="0"/>
              <a:t> . </a:t>
            </a:r>
            <a:r>
              <a:rPr lang="ru-RU" sz="2000" dirty="0" err="1"/>
              <a:t>Єдиною</a:t>
            </a:r>
            <a:r>
              <a:rPr lang="ru-RU" sz="2000" dirty="0"/>
              <a:t> </a:t>
            </a:r>
            <a:r>
              <a:rPr lang="ru-RU" sz="2000" dirty="0" err="1"/>
              <a:t>реалізацією</a:t>
            </a:r>
            <a:r>
              <a:rPr lang="ru-RU" sz="2000" dirty="0"/>
              <a:t> </a:t>
            </a:r>
            <a:r>
              <a:rPr lang="en-US" sz="2000" b="1" dirty="0"/>
              <a:t>Calendar</a:t>
            </a:r>
            <a:r>
              <a:rPr lang="en-US" sz="2000" dirty="0"/>
              <a:t> </a:t>
            </a:r>
            <a:r>
              <a:rPr lang="ru-RU" sz="2000" dirty="0"/>
              <a:t>є </a:t>
            </a:r>
            <a:r>
              <a:rPr lang="ru-RU" sz="2000" dirty="0" err="1"/>
              <a:t>клас</a:t>
            </a:r>
            <a:r>
              <a:rPr lang="ru-RU" sz="2000" dirty="0"/>
              <a:t> </a:t>
            </a:r>
            <a:r>
              <a:rPr lang="en-US" sz="2000" b="1" dirty="0" err="1"/>
              <a:t>GregorianCalendar</a:t>
            </a:r>
            <a:r>
              <a:rPr lang="en-US" sz="2000" dirty="0"/>
              <a:t>, </a:t>
            </a:r>
            <a:r>
              <a:rPr lang="ru-RU" sz="2000" dirty="0" err="1"/>
              <a:t>також</a:t>
            </a:r>
            <a:r>
              <a:rPr lang="ru-RU" sz="2000" dirty="0"/>
              <a:t> як і у </a:t>
            </a:r>
            <a:r>
              <a:rPr lang="ru-RU" sz="2000" dirty="0" err="1"/>
              <a:t>дати</a:t>
            </a:r>
            <a:r>
              <a:rPr lang="ru-RU" sz="2000" dirty="0"/>
              <a:t> конструктор за </a:t>
            </a:r>
            <a:r>
              <a:rPr lang="ru-RU" sz="2000" dirty="0" err="1"/>
              <a:t>замовчуванням</a:t>
            </a:r>
            <a:r>
              <a:rPr lang="ru-RU" sz="2000" dirty="0"/>
              <a:t>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/>
              <a:t>календар</a:t>
            </a:r>
            <a:r>
              <a:rPr lang="ru-RU" sz="2000" dirty="0"/>
              <a:t> на </a:t>
            </a:r>
            <a:r>
              <a:rPr lang="ru-RU" sz="2000" dirty="0" err="1"/>
              <a:t>поточний</a:t>
            </a:r>
            <a:r>
              <a:rPr lang="ru-RU" sz="2000" dirty="0"/>
              <a:t> день, але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поставити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явно </a:t>
            </a:r>
            <a:r>
              <a:rPr lang="ru-RU" sz="2000" dirty="0" err="1"/>
              <a:t>вказавши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 smtClean="0"/>
              <a:t>параметри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- </a:t>
            </a:r>
            <a:r>
              <a:rPr lang="ru-RU" sz="2000" dirty="0" err="1" smtClean="0"/>
              <a:t>Клас</a:t>
            </a:r>
            <a:r>
              <a:rPr lang="ru-RU" sz="2000" dirty="0" smtClean="0"/>
              <a:t> </a:t>
            </a:r>
            <a:r>
              <a:rPr lang="en-US" sz="2000" b="1" dirty="0" err="1"/>
              <a:t>TimeZone</a:t>
            </a:r>
            <a:r>
              <a:rPr lang="en-US" sz="2000" dirty="0"/>
              <a:t> </a:t>
            </a:r>
            <a:r>
              <a:rPr lang="ru-RU" sz="2000" dirty="0" err="1"/>
              <a:t>призначений</a:t>
            </a:r>
            <a:r>
              <a:rPr lang="ru-RU" sz="2000" dirty="0"/>
              <a:t> для </a:t>
            </a:r>
            <a:r>
              <a:rPr lang="ru-RU" sz="2000" dirty="0" err="1"/>
              <a:t>спільного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з </a:t>
            </a:r>
            <a:r>
              <a:rPr lang="ru-RU" sz="2000" dirty="0" err="1"/>
              <a:t>класами</a:t>
            </a:r>
            <a:r>
              <a:rPr lang="ru-RU" sz="2000" dirty="0"/>
              <a:t> </a:t>
            </a:r>
            <a:r>
              <a:rPr lang="en-US" sz="2000" dirty="0"/>
              <a:t>Calendar </a:t>
            </a:r>
            <a:r>
              <a:rPr lang="ru-RU" sz="2000" dirty="0"/>
              <a:t>і </a:t>
            </a:r>
            <a:r>
              <a:rPr lang="en-US" sz="2000" dirty="0" err="1"/>
              <a:t>DateFormat</a:t>
            </a:r>
            <a:r>
              <a:rPr lang="en-US" sz="2000" dirty="0"/>
              <a:t>.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клас</a:t>
            </a:r>
            <a:r>
              <a:rPr lang="ru-RU" sz="2000" dirty="0"/>
              <a:t> </a:t>
            </a:r>
            <a:r>
              <a:rPr lang="ru-RU" sz="2000" dirty="0" err="1"/>
              <a:t>абстрактний</a:t>
            </a:r>
            <a:r>
              <a:rPr lang="ru-RU" sz="2000" dirty="0"/>
              <a:t>, тому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нього</a:t>
            </a:r>
            <a:r>
              <a:rPr lang="ru-RU" sz="2000" dirty="0"/>
              <a:t> </a:t>
            </a:r>
            <a:r>
              <a:rPr lang="ru-RU" sz="2000" dirty="0" err="1"/>
              <a:t>породжувати</a:t>
            </a:r>
            <a:r>
              <a:rPr lang="ru-RU" sz="2000" dirty="0"/>
              <a:t> </a:t>
            </a:r>
            <a:r>
              <a:rPr lang="ru-RU" sz="2000" dirty="0" err="1"/>
              <a:t>об'єкти</a:t>
            </a:r>
            <a:r>
              <a:rPr lang="ru-RU" sz="2000" dirty="0"/>
              <a:t> не </a:t>
            </a:r>
            <a:r>
              <a:rPr lang="ru-RU" sz="2000" dirty="0" err="1"/>
              <a:t>можна</a:t>
            </a:r>
            <a:r>
              <a:rPr lang="ru-RU" sz="2000" dirty="0"/>
              <a:t>. </a:t>
            </a:r>
            <a:r>
              <a:rPr lang="ru-RU" sz="2000" dirty="0" err="1"/>
              <a:t>Замість</a:t>
            </a:r>
            <a:r>
              <a:rPr lang="ru-RU" sz="2000" dirty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визначено</a:t>
            </a:r>
            <a:r>
              <a:rPr lang="ru-RU" sz="2000" dirty="0"/>
              <a:t> </a:t>
            </a:r>
            <a:r>
              <a:rPr lang="ru-RU" sz="2000" dirty="0" err="1"/>
              <a:t>статичний</a:t>
            </a:r>
            <a:r>
              <a:rPr lang="ru-RU" sz="2000" dirty="0"/>
              <a:t> метод </a:t>
            </a:r>
            <a:r>
              <a:rPr lang="en-US" sz="2000" b="1" dirty="0" err="1"/>
              <a:t>getDefault</a:t>
            </a:r>
            <a:r>
              <a:rPr lang="en-US" sz="2000" b="1" dirty="0"/>
              <a:t> (),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/>
              <a:t>екземпляр</a:t>
            </a:r>
            <a:r>
              <a:rPr lang="ru-RU" sz="2000" dirty="0"/>
              <a:t> </a:t>
            </a:r>
            <a:r>
              <a:rPr lang="ru-RU" sz="2000" dirty="0" err="1"/>
              <a:t>спадкоємця</a:t>
            </a:r>
            <a:r>
              <a:rPr lang="ru-RU" sz="2000" dirty="0"/>
              <a:t> </a:t>
            </a:r>
            <a:r>
              <a:rPr lang="en-US" sz="2000" dirty="0" err="1"/>
              <a:t>TimeZone</a:t>
            </a:r>
            <a:r>
              <a:rPr lang="en-US" sz="2000" dirty="0"/>
              <a:t> </a:t>
            </a:r>
            <a:r>
              <a:rPr lang="ru-RU" sz="2000" dirty="0"/>
              <a:t>з </a:t>
            </a:r>
            <a:r>
              <a:rPr lang="ru-RU" sz="2000" dirty="0" err="1" smtClean="0"/>
              <a:t>налаштуваннями</a:t>
            </a:r>
            <a:r>
              <a:rPr lang="ru-RU" sz="2000" dirty="0" smtClean="0"/>
              <a:t>, </a:t>
            </a:r>
            <a:r>
              <a:rPr lang="ru-RU" sz="2000" dirty="0" err="1"/>
              <a:t>взятими</a:t>
            </a:r>
            <a:r>
              <a:rPr lang="ru-RU" sz="2000" dirty="0"/>
              <a:t> з </a:t>
            </a:r>
            <a:r>
              <a:rPr lang="ru-RU" sz="2000" dirty="0" err="1"/>
              <a:t>операційної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,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управлінням</a:t>
            </a:r>
            <a:r>
              <a:rPr lang="ru-RU" sz="2000" dirty="0"/>
              <a:t> </a:t>
            </a:r>
            <a:r>
              <a:rPr lang="ru-RU" sz="2000" dirty="0" err="1"/>
              <a:t>якої</a:t>
            </a:r>
            <a:r>
              <a:rPr lang="ru-RU" sz="2000" dirty="0"/>
              <a:t> </a:t>
            </a:r>
            <a:r>
              <a:rPr lang="ru-RU" sz="2000" dirty="0" err="1"/>
              <a:t>працює</a:t>
            </a:r>
            <a:r>
              <a:rPr lang="ru-RU" sz="2000" dirty="0"/>
              <a:t> </a:t>
            </a:r>
            <a:r>
              <a:rPr lang="en-US" sz="2000" dirty="0"/>
              <a:t>JVM</a:t>
            </a:r>
            <a:r>
              <a:rPr lang="en-US" sz="2000" dirty="0" smtClean="0"/>
              <a:t>.</a:t>
            </a:r>
            <a:r>
              <a:rPr lang="uk-UA" sz="2000" dirty="0" smtClean="0"/>
              <a:t> </a:t>
            </a:r>
            <a:endParaRPr lang="en-US" sz="2000" dirty="0"/>
          </a:p>
          <a:p>
            <a:r>
              <a:rPr lang="en-US" sz="2000" b="1" dirty="0" err="1"/>
              <a:t>TimeZone</a:t>
            </a:r>
            <a:r>
              <a:rPr lang="en-US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статичний</a:t>
            </a:r>
            <a:r>
              <a:rPr lang="ru-RU" sz="2000" dirty="0"/>
              <a:t> метод </a:t>
            </a:r>
            <a:r>
              <a:rPr lang="en-US" sz="2000" b="1" dirty="0" err="1"/>
              <a:t>getTimeZone</a:t>
            </a:r>
            <a:r>
              <a:rPr lang="en-US" sz="2000" b="1" dirty="0"/>
              <a:t> (String ID), </a:t>
            </a:r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вказати</a:t>
            </a:r>
            <a:r>
              <a:rPr lang="ru-RU" sz="2000" dirty="0"/>
              <a:t> </a:t>
            </a:r>
            <a:r>
              <a:rPr lang="ru-RU" sz="2000" dirty="0" err="1"/>
              <a:t>найменування</a:t>
            </a:r>
            <a:r>
              <a:rPr lang="ru-RU" sz="2000" dirty="0"/>
              <a:t> конкретного </a:t>
            </a:r>
            <a:r>
              <a:rPr lang="ru-RU" sz="2000" dirty="0" smtClean="0"/>
              <a:t>часового </a:t>
            </a:r>
            <a:r>
              <a:rPr lang="ru-RU" sz="2000" dirty="0"/>
              <a:t>пояса, для 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необхідно</a:t>
            </a:r>
            <a:r>
              <a:rPr lang="ru-RU" sz="2000" dirty="0"/>
              <a:t> </a:t>
            </a:r>
            <a:r>
              <a:rPr lang="ru-RU" sz="2000" dirty="0" err="1"/>
              <a:t>отримати</a:t>
            </a:r>
            <a:r>
              <a:rPr lang="ru-RU" sz="2000" dirty="0"/>
              <a:t> </a:t>
            </a:r>
            <a:r>
              <a:rPr lang="ru-RU" sz="2000" dirty="0" err="1"/>
              <a:t>об'єкт</a:t>
            </a:r>
            <a:r>
              <a:rPr lang="ru-RU" sz="2000" dirty="0"/>
              <a:t> </a:t>
            </a:r>
            <a:r>
              <a:rPr lang="en-US" sz="2000" dirty="0" err="1"/>
              <a:t>TimeZone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190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Локалі</a:t>
            </a:r>
            <a:endParaRPr lang="ru-RU" altLang="ru-RU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ru-RU" altLang="ru-RU"/>
              <a:t>Частина 1</a:t>
            </a:r>
          </a:p>
        </p:txBody>
      </p:sp>
    </p:spTree>
    <p:extLst>
      <p:ext uri="{BB962C8B-B14F-4D97-AF65-F5344CB8AC3E}">
        <p14:creationId xmlns:p14="http://schemas.microsoft.com/office/powerpoint/2010/main" val="38431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 smtClean="0"/>
              <a:t>Спеціальне</a:t>
            </a:r>
            <a:r>
              <a:rPr lang="ru-RU" altLang="ru-RU" sz="3500" b="1" dirty="0" smtClean="0"/>
              <a:t> </a:t>
            </a:r>
            <a:r>
              <a:rPr lang="ru-RU" altLang="ru-RU" sz="3500" b="1" dirty="0" err="1"/>
              <a:t>форматування</a:t>
            </a:r>
            <a:endParaRPr lang="ru-RU" altLang="ru-RU" sz="3500" b="1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ru-RU" altLang="ru-RU" dirty="0" err="1"/>
              <a:t>Завдання</a:t>
            </a:r>
            <a:r>
              <a:rPr lang="ru-RU" altLang="ru-RU" dirty="0"/>
              <a:t> правил </a:t>
            </a:r>
            <a:r>
              <a:rPr lang="ru-RU" altLang="ru-RU" dirty="0" err="1"/>
              <a:t>форматування</a:t>
            </a:r>
            <a:endParaRPr lang="ru-RU" altLang="ru-RU" dirty="0"/>
          </a:p>
          <a:p>
            <a:pPr algn="l" rtl="0"/>
            <a:r>
              <a:rPr lang="ru-RU" altLang="ru-RU" dirty="0" err="1"/>
              <a:t>клас</a:t>
            </a:r>
            <a:r>
              <a:rPr lang="ru-RU" altLang="ru-RU" dirty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SimpleDateFormat</a:t>
            </a:r>
            <a:endParaRPr lang="ru-RU" altLang="ru-RU" dirty="0">
              <a:solidFill>
                <a:srgbClr val="0000CC"/>
              </a:solidFill>
            </a:endParaRPr>
          </a:p>
          <a:p>
            <a:pPr lvl="1" algn="l" rtl="0"/>
            <a:r>
              <a:rPr lang="ru-RU" altLang="ru-RU" dirty="0" err="1"/>
              <a:t>шаблони</a:t>
            </a:r>
            <a:r>
              <a:rPr lang="ru-RU" altLang="ru-RU" dirty="0"/>
              <a:t> </a:t>
            </a:r>
            <a:r>
              <a:rPr lang="ru-RU" altLang="ru-RU" dirty="0" err="1"/>
              <a:t>форматування</a:t>
            </a:r>
            <a:r>
              <a:rPr lang="ru-RU" altLang="ru-RU" dirty="0"/>
              <a:t> </a:t>
            </a:r>
            <a:endParaRPr lang="en-US" altLang="ru-RU" dirty="0"/>
          </a:p>
          <a:p>
            <a:pPr lvl="1" algn="l" rtl="0">
              <a:buFont typeface="Wingdings" pitchFamily="2" charset="2"/>
              <a:buNone/>
            </a:pPr>
            <a:r>
              <a:rPr lang="en-US" altLang="ru-RU" dirty="0"/>
              <a:t> </a:t>
            </a:r>
            <a:r>
              <a:rPr lang="ru-RU" altLang="ru-RU" dirty="0">
                <a:solidFill>
                  <a:srgbClr val="0000CC"/>
                </a:solidFill>
              </a:rPr>
              <a:t>yyyy.MM.dd G '</a:t>
            </a:r>
            <a:r>
              <a:rPr lang="ru-RU" altLang="ru-RU" dirty="0" err="1">
                <a:solidFill>
                  <a:srgbClr val="0000CC"/>
                </a:solidFill>
              </a:rPr>
              <a:t>at</a:t>
            </a:r>
            <a:r>
              <a:rPr lang="ru-RU" altLang="ru-RU" dirty="0">
                <a:solidFill>
                  <a:srgbClr val="0000CC"/>
                </a:solidFill>
              </a:rPr>
              <a:t>' HH: </a:t>
            </a:r>
            <a:r>
              <a:rPr lang="ru-RU" altLang="ru-RU" dirty="0" err="1">
                <a:solidFill>
                  <a:srgbClr val="0000CC"/>
                </a:solidFill>
              </a:rPr>
              <a:t>mm</a:t>
            </a:r>
            <a:r>
              <a:rPr lang="ru-RU" altLang="ru-RU" dirty="0">
                <a:solidFill>
                  <a:srgbClr val="0000CC"/>
                </a:solidFill>
              </a:rPr>
              <a:t>: </a:t>
            </a:r>
            <a:r>
              <a:rPr lang="ru-RU" altLang="ru-RU" dirty="0" err="1">
                <a:solidFill>
                  <a:srgbClr val="0000CC"/>
                </a:solidFill>
              </a:rPr>
              <a:t>ss</a:t>
            </a:r>
            <a:r>
              <a:rPr lang="ru-RU" altLang="ru-RU" dirty="0">
                <a:solidFill>
                  <a:srgbClr val="0000CC"/>
                </a:solidFill>
              </a:rPr>
              <a:t> z</a:t>
            </a:r>
            <a:endParaRPr lang="en-US" altLang="ru-RU" dirty="0">
              <a:solidFill>
                <a:srgbClr val="0000CC"/>
              </a:solidFill>
            </a:endParaRPr>
          </a:p>
          <a:p>
            <a:pPr algn="l" rtl="0"/>
            <a:r>
              <a:rPr lang="ru-RU" altLang="ru-RU" dirty="0" err="1"/>
              <a:t>клас</a:t>
            </a:r>
            <a:r>
              <a:rPr lang="ru-RU" altLang="ru-RU" dirty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DateFormatSymbols</a:t>
            </a:r>
            <a:r>
              <a:rPr lang="ru-RU" altLang="ru-RU" dirty="0"/>
              <a:t> </a:t>
            </a:r>
            <a:r>
              <a:rPr lang="en-US" altLang="ru-RU" dirty="0" smtClean="0"/>
              <a:t>– </a:t>
            </a:r>
            <a:r>
              <a:rPr lang="ru-RU" altLang="ru-RU" dirty="0" err="1" smtClean="0"/>
              <a:t>символи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що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використовуються</a:t>
            </a:r>
            <a:r>
              <a:rPr lang="ru-RU" altLang="ru-RU" dirty="0" smtClean="0"/>
              <a:t> </a:t>
            </a:r>
            <a:r>
              <a:rPr lang="ru-RU" altLang="ru-RU" dirty="0"/>
              <a:t>при </a:t>
            </a:r>
            <a:r>
              <a:rPr lang="ru-RU" altLang="ru-RU" dirty="0" err="1"/>
              <a:t>форматуванні</a:t>
            </a:r>
            <a:endParaRPr lang="ru-RU" altLang="ru-RU" dirty="0"/>
          </a:p>
          <a:p>
            <a:pPr lvl="1" algn="l" rtl="0"/>
            <a:r>
              <a:rPr lang="ru-RU" altLang="ru-RU" dirty="0" err="1"/>
              <a:t>Дні</a:t>
            </a:r>
            <a:r>
              <a:rPr lang="ru-RU" altLang="ru-RU" dirty="0"/>
              <a:t> </a:t>
            </a:r>
            <a:r>
              <a:rPr lang="ru-RU" altLang="ru-RU" dirty="0" err="1"/>
              <a:t>тижня</a:t>
            </a:r>
            <a:endParaRPr lang="ru-RU" altLang="ru-RU" dirty="0"/>
          </a:p>
          <a:p>
            <a:pPr lvl="1" algn="l" rtl="0"/>
            <a:r>
              <a:rPr lang="ru-RU" altLang="ru-RU" dirty="0" err="1" smtClean="0"/>
              <a:t>Місяці</a:t>
            </a:r>
            <a:endParaRPr lang="ru-RU" altLang="ru-RU" dirty="0"/>
          </a:p>
          <a:p>
            <a:pPr lvl="1" algn="l" rtl="0"/>
            <a:r>
              <a:rPr lang="ru-RU" altLang="ru-RU" dirty="0"/>
              <a:t>...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0" y="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ru-RU" sz="1800">
              <a:solidFill>
                <a:schemeClr val="tx1"/>
              </a:solidFill>
            </a:endParaRP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0" y="0"/>
            <a:ext cx="261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ru-RU" sz="12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altLang="ru-RU" sz="1000">
                <a:solidFill>
                  <a:schemeClr val="tx1"/>
                </a:solidFill>
              </a:rPr>
              <a:t> </a:t>
            </a:r>
            <a:endParaRPr lang="ru-RU" alt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altLang="ru-RU" dirty="0" err="1" smtClean="0"/>
              <a:t>Клас</a:t>
            </a:r>
            <a:r>
              <a:rPr lang="ru-RU" altLang="ru-RU" dirty="0" smtClean="0"/>
              <a:t> </a:t>
            </a:r>
            <a:r>
              <a:rPr lang="en-US" altLang="ru-RU" dirty="0" err="1" smtClean="0"/>
              <a:t>SimpleDateFormat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61926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600" dirty="0"/>
              <a:t>При </a:t>
            </a:r>
            <a:r>
              <a:rPr lang="ru-RU" sz="3600" dirty="0" err="1"/>
              <a:t>створенні</a:t>
            </a:r>
            <a:r>
              <a:rPr lang="ru-RU" sz="3600" dirty="0"/>
              <a:t> шаблону </a:t>
            </a:r>
            <a:r>
              <a:rPr lang="ru-RU" sz="3600" dirty="0" err="1"/>
              <a:t>представлення</a:t>
            </a:r>
            <a:r>
              <a:rPr lang="ru-RU" sz="3600" dirty="0"/>
              <a:t> </a:t>
            </a:r>
            <a:r>
              <a:rPr lang="ru-RU" sz="3600" dirty="0" err="1"/>
              <a:t>дати</a:t>
            </a:r>
            <a:r>
              <a:rPr lang="ru-RU" sz="3600" dirty="0"/>
              <a:t> </a:t>
            </a:r>
            <a:r>
              <a:rPr lang="en-US" sz="3600" b="1" dirty="0" err="1"/>
              <a:t>SimpleDateFormat</a:t>
            </a:r>
            <a:r>
              <a:rPr lang="en-US" sz="3600" dirty="0"/>
              <a:t> </a:t>
            </a:r>
            <a:r>
              <a:rPr lang="ru-RU" sz="3600" dirty="0" err="1"/>
              <a:t>використовувалися</a:t>
            </a:r>
            <a:r>
              <a:rPr lang="ru-RU" sz="3600" dirty="0"/>
              <a:t> </a:t>
            </a:r>
            <a:r>
              <a:rPr lang="ru-RU" sz="3600" dirty="0" err="1"/>
              <a:t>наступні</a:t>
            </a:r>
            <a:r>
              <a:rPr lang="ru-RU" sz="3600" dirty="0"/>
              <a:t> </a:t>
            </a:r>
            <a:r>
              <a:rPr lang="ru-RU" sz="3600" dirty="0" err="1"/>
              <a:t>параметри</a:t>
            </a:r>
            <a:r>
              <a:rPr lang="ru-RU" sz="3600" dirty="0"/>
              <a:t>:</a:t>
            </a:r>
          </a:p>
          <a:p>
            <a:pPr marL="0" indent="0">
              <a:buNone/>
            </a:pPr>
            <a:endParaRPr lang="uk-UA" sz="200" dirty="0" smtClean="0"/>
          </a:p>
          <a:p>
            <a:pPr marL="0" indent="0">
              <a:buNone/>
            </a:pPr>
            <a:r>
              <a:rPr lang="en-US" sz="3800" b="1" dirty="0" err="1" smtClean="0"/>
              <a:t>dd</a:t>
            </a:r>
            <a:r>
              <a:rPr lang="en-US" sz="3800" dirty="0" smtClean="0"/>
              <a:t> </a:t>
            </a:r>
            <a:r>
              <a:rPr lang="en-US" sz="3800" dirty="0"/>
              <a:t>- </a:t>
            </a:r>
            <a:r>
              <a:rPr lang="ru-RU" sz="3800" dirty="0" err="1"/>
              <a:t>означає</a:t>
            </a:r>
            <a:r>
              <a:rPr lang="ru-RU" sz="3800" dirty="0"/>
              <a:t> день</a:t>
            </a:r>
            <a:r>
              <a:rPr lang="ru-RU" sz="3800" dirty="0" smtClean="0"/>
              <a:t>; </a:t>
            </a:r>
            <a:r>
              <a:rPr lang="en-US" sz="3800" b="1" dirty="0" smtClean="0"/>
              <a:t>MM</a:t>
            </a:r>
            <a:r>
              <a:rPr lang="en-US" sz="3800" dirty="0" smtClean="0"/>
              <a:t> </a:t>
            </a:r>
            <a:r>
              <a:rPr lang="en-US" sz="3800" dirty="0"/>
              <a:t>- </a:t>
            </a:r>
            <a:r>
              <a:rPr lang="ru-RU" sz="3800" dirty="0" err="1" smtClean="0"/>
              <a:t>місяць</a:t>
            </a:r>
            <a:r>
              <a:rPr lang="ru-RU" sz="3800" dirty="0" smtClean="0"/>
              <a:t>; </a:t>
            </a:r>
            <a:r>
              <a:rPr lang="en-US" sz="3800" b="1" dirty="0" err="1" smtClean="0"/>
              <a:t>yyyy</a:t>
            </a:r>
            <a:r>
              <a:rPr lang="en-US" sz="3800" dirty="0" smtClean="0"/>
              <a:t> </a:t>
            </a:r>
            <a:r>
              <a:rPr lang="en-US" sz="3800" dirty="0"/>
              <a:t>- </a:t>
            </a:r>
            <a:r>
              <a:rPr lang="ru-RU" sz="3800" dirty="0" err="1" smtClean="0"/>
              <a:t>рік</a:t>
            </a:r>
            <a:r>
              <a:rPr lang="ru-RU" sz="3800" dirty="0" smtClean="0"/>
              <a:t>; </a:t>
            </a:r>
            <a:r>
              <a:rPr lang="en-US" sz="3800" b="1" dirty="0" err="1" smtClean="0"/>
              <a:t>hh</a:t>
            </a:r>
            <a:r>
              <a:rPr lang="en-US" sz="3800" dirty="0" smtClean="0"/>
              <a:t> </a:t>
            </a:r>
            <a:r>
              <a:rPr lang="en-US" sz="3800" dirty="0"/>
              <a:t>- </a:t>
            </a:r>
            <a:r>
              <a:rPr lang="ru-RU" sz="3800" dirty="0" err="1" smtClean="0"/>
              <a:t>години</a:t>
            </a:r>
            <a:r>
              <a:rPr lang="ru-RU" sz="3800" dirty="0" smtClean="0"/>
              <a:t>; </a:t>
            </a:r>
            <a:r>
              <a:rPr lang="en-US" sz="3800" b="1" dirty="0" smtClean="0"/>
              <a:t>mm</a:t>
            </a:r>
            <a:r>
              <a:rPr lang="en-US" sz="3800" dirty="0" smtClean="0"/>
              <a:t> </a:t>
            </a:r>
            <a:r>
              <a:rPr lang="en-US" sz="3800" dirty="0"/>
              <a:t>- </a:t>
            </a:r>
            <a:r>
              <a:rPr lang="ru-RU" sz="3800" dirty="0" err="1"/>
              <a:t>хвилини</a:t>
            </a:r>
            <a:r>
              <a:rPr lang="ru-RU" sz="3800" dirty="0"/>
              <a:t>;</a:t>
            </a:r>
          </a:p>
          <a:p>
            <a:pPr marL="0" indent="0">
              <a:buNone/>
            </a:pPr>
            <a:endParaRPr lang="ru-RU" sz="600" dirty="0"/>
          </a:p>
          <a:p>
            <a:pPr marL="0" indent="0">
              <a:buNone/>
            </a:pPr>
            <a:r>
              <a:rPr lang="ru-RU" sz="3600" dirty="0" err="1" smtClean="0"/>
              <a:t>Клас</a:t>
            </a:r>
            <a:r>
              <a:rPr lang="ru-RU" sz="3600" dirty="0" smtClean="0"/>
              <a:t> </a:t>
            </a:r>
            <a:r>
              <a:rPr lang="en-US" sz="3600" b="1" dirty="0" err="1"/>
              <a:t>SimpleDateFormat</a:t>
            </a:r>
            <a:r>
              <a:rPr lang="en-US" sz="3600" dirty="0"/>
              <a:t> </a:t>
            </a:r>
            <a:r>
              <a:rPr lang="ru-RU" sz="3600" dirty="0"/>
              <a:t>є </a:t>
            </a:r>
            <a:r>
              <a:rPr lang="ru-RU" sz="3600" dirty="0" err="1"/>
              <a:t>підкласом</a:t>
            </a:r>
            <a:r>
              <a:rPr lang="ru-RU" sz="3600" dirty="0"/>
              <a:t> </a:t>
            </a:r>
            <a:r>
              <a:rPr lang="ru-RU" sz="3600" dirty="0" err="1"/>
              <a:t>класу</a:t>
            </a:r>
            <a:r>
              <a:rPr lang="ru-RU" sz="3600" dirty="0"/>
              <a:t> </a:t>
            </a:r>
            <a:r>
              <a:rPr lang="en-US" sz="3600" dirty="0" err="1"/>
              <a:t>DateFormat</a:t>
            </a:r>
            <a:r>
              <a:rPr lang="en-US" sz="3600" dirty="0"/>
              <a:t> </a:t>
            </a:r>
            <a:r>
              <a:rPr lang="ru-RU" sz="3600" dirty="0"/>
              <a:t>і </a:t>
            </a:r>
            <a:r>
              <a:rPr lang="ru-RU" sz="3600" dirty="0" err="1"/>
              <a:t>дозволяє</a:t>
            </a:r>
            <a:r>
              <a:rPr lang="ru-RU" sz="3600" dirty="0"/>
              <a:t> </a:t>
            </a:r>
            <a:r>
              <a:rPr lang="ru-RU" sz="3600" dirty="0" err="1"/>
              <a:t>визначати</a:t>
            </a:r>
            <a:r>
              <a:rPr lang="ru-RU" sz="3600" dirty="0"/>
              <a:t> </a:t>
            </a:r>
            <a:r>
              <a:rPr lang="ru-RU" sz="3600" dirty="0" err="1"/>
              <a:t>власні</a:t>
            </a:r>
            <a:r>
              <a:rPr lang="ru-RU" sz="3600" dirty="0"/>
              <a:t> </a:t>
            </a:r>
            <a:r>
              <a:rPr lang="ru-RU" sz="3600" dirty="0" err="1"/>
              <a:t>шаблони</a:t>
            </a:r>
            <a:r>
              <a:rPr lang="ru-RU" sz="3600" dirty="0"/>
              <a:t> </a:t>
            </a:r>
            <a:r>
              <a:rPr lang="ru-RU" sz="3600" dirty="0" err="1"/>
              <a:t>форматування</a:t>
            </a:r>
            <a:r>
              <a:rPr lang="ru-RU" sz="3600" dirty="0"/>
              <a:t> для </a:t>
            </a:r>
            <a:r>
              <a:rPr lang="ru-RU" sz="3600" dirty="0" err="1"/>
              <a:t>відображення</a:t>
            </a:r>
            <a:r>
              <a:rPr lang="ru-RU" sz="3600" dirty="0"/>
              <a:t> </a:t>
            </a:r>
            <a:r>
              <a:rPr lang="ru-RU" sz="3600" dirty="0" err="1"/>
              <a:t>дати</a:t>
            </a:r>
            <a:r>
              <a:rPr lang="ru-RU" sz="3600" dirty="0"/>
              <a:t> і </a:t>
            </a:r>
            <a:r>
              <a:rPr lang="ru-RU" sz="3600" dirty="0" smtClean="0"/>
              <a:t>часу</a:t>
            </a:r>
            <a:r>
              <a:rPr lang="ru-RU" sz="3600" dirty="0"/>
              <a:t>: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en-US" sz="3800" b="1" dirty="0"/>
              <a:t>A</a:t>
            </a:r>
            <a:r>
              <a:rPr lang="en-US" sz="3800" dirty="0"/>
              <a:t> - AM </a:t>
            </a:r>
            <a:r>
              <a:rPr lang="ru-RU" sz="3800" dirty="0" err="1"/>
              <a:t>або</a:t>
            </a:r>
            <a:r>
              <a:rPr lang="ru-RU" sz="3800" dirty="0"/>
              <a:t> </a:t>
            </a:r>
            <a:r>
              <a:rPr lang="en-US" sz="3800" dirty="0"/>
              <a:t>PM</a:t>
            </a:r>
          </a:p>
          <a:p>
            <a:pPr marL="0" indent="0">
              <a:buNone/>
            </a:pPr>
            <a:r>
              <a:rPr lang="en-US" sz="3800" b="1" dirty="0"/>
              <a:t>d</a:t>
            </a:r>
            <a:r>
              <a:rPr lang="en-US" sz="3800" dirty="0"/>
              <a:t> - </a:t>
            </a:r>
            <a:r>
              <a:rPr lang="ru-RU" sz="3800" dirty="0"/>
              <a:t>день </a:t>
            </a:r>
            <a:r>
              <a:rPr lang="ru-RU" sz="3800" dirty="0" err="1"/>
              <a:t>місяця</a:t>
            </a:r>
            <a:r>
              <a:rPr lang="ru-RU" sz="3800" dirty="0"/>
              <a:t> (1-31)</a:t>
            </a:r>
          </a:p>
          <a:p>
            <a:pPr marL="0" indent="0">
              <a:buNone/>
            </a:pPr>
            <a:r>
              <a:rPr lang="en-US" sz="3800" b="1" dirty="0"/>
              <a:t>D</a:t>
            </a:r>
            <a:r>
              <a:rPr lang="en-US" sz="3800" dirty="0"/>
              <a:t> - </a:t>
            </a:r>
            <a:r>
              <a:rPr lang="ru-RU" sz="3800" dirty="0"/>
              <a:t>день в </a:t>
            </a:r>
            <a:r>
              <a:rPr lang="ru-RU" sz="3800" dirty="0" err="1"/>
              <a:t>році</a:t>
            </a:r>
            <a:r>
              <a:rPr lang="ru-RU" sz="3800" dirty="0"/>
              <a:t> (1-366)</a:t>
            </a:r>
          </a:p>
          <a:p>
            <a:pPr marL="0" indent="0">
              <a:buNone/>
            </a:pPr>
            <a:r>
              <a:rPr lang="en-US" sz="3800" b="1" dirty="0"/>
              <a:t>H</a:t>
            </a:r>
            <a:r>
              <a:rPr lang="en-US" sz="3800" dirty="0"/>
              <a:t> - </a:t>
            </a:r>
            <a:r>
              <a:rPr lang="ru-RU" sz="3800" dirty="0" err="1"/>
              <a:t>годинник</a:t>
            </a:r>
            <a:r>
              <a:rPr lang="ru-RU" sz="3800" dirty="0"/>
              <a:t> в </a:t>
            </a:r>
            <a:r>
              <a:rPr lang="ru-RU" sz="3800" dirty="0" err="1"/>
              <a:t>форматі</a:t>
            </a:r>
            <a:r>
              <a:rPr lang="ru-RU" sz="3800" dirty="0"/>
              <a:t> </a:t>
            </a:r>
            <a:r>
              <a:rPr lang="en-US" sz="3800" dirty="0"/>
              <a:t>AM / PM (1-12)</a:t>
            </a:r>
          </a:p>
          <a:p>
            <a:pPr marL="0" indent="0">
              <a:buNone/>
            </a:pPr>
            <a:r>
              <a:rPr lang="en-US" sz="3800" b="1" dirty="0"/>
              <a:t>K</a:t>
            </a:r>
            <a:r>
              <a:rPr lang="en-US" sz="3800" dirty="0"/>
              <a:t> - </a:t>
            </a:r>
            <a:r>
              <a:rPr lang="ru-RU" sz="3800" dirty="0" err="1"/>
              <a:t>годинник</a:t>
            </a:r>
            <a:r>
              <a:rPr lang="ru-RU" sz="3800" dirty="0"/>
              <a:t> в </a:t>
            </a:r>
            <a:r>
              <a:rPr lang="ru-RU" sz="3800" dirty="0" err="1"/>
              <a:t>форматі</a:t>
            </a:r>
            <a:r>
              <a:rPr lang="ru-RU" sz="3800" dirty="0"/>
              <a:t> </a:t>
            </a:r>
            <a:r>
              <a:rPr lang="ru-RU" sz="3800" dirty="0" err="1"/>
              <a:t>доби</a:t>
            </a:r>
            <a:r>
              <a:rPr lang="ru-RU" sz="3800" dirty="0"/>
              <a:t> (1-24)</a:t>
            </a:r>
          </a:p>
          <a:p>
            <a:pPr marL="0" indent="0">
              <a:buNone/>
            </a:pPr>
            <a:r>
              <a:rPr lang="en-US" sz="3800" b="1" dirty="0"/>
              <a:t>M</a:t>
            </a:r>
            <a:r>
              <a:rPr lang="en-US" sz="3800" dirty="0"/>
              <a:t> - </a:t>
            </a:r>
            <a:r>
              <a:rPr lang="ru-RU" sz="3800" dirty="0" err="1"/>
              <a:t>хвилини</a:t>
            </a:r>
            <a:r>
              <a:rPr lang="ru-RU" sz="3800" dirty="0"/>
              <a:t> (0-59)</a:t>
            </a:r>
          </a:p>
          <a:p>
            <a:pPr marL="0" indent="0">
              <a:buNone/>
            </a:pPr>
            <a:r>
              <a:rPr lang="en-US" sz="3800" b="1" dirty="0"/>
              <a:t>S</a:t>
            </a:r>
            <a:r>
              <a:rPr lang="en-US" sz="3800" dirty="0"/>
              <a:t> - </a:t>
            </a:r>
            <a:r>
              <a:rPr lang="ru-RU" sz="3800" dirty="0" err="1"/>
              <a:t>секунди</a:t>
            </a:r>
            <a:r>
              <a:rPr lang="ru-RU" sz="3800" dirty="0"/>
              <a:t> (0-59)</a:t>
            </a:r>
          </a:p>
          <a:p>
            <a:pPr marL="0" indent="0">
              <a:buNone/>
            </a:pPr>
            <a:r>
              <a:rPr lang="en-US" sz="3800" b="1" dirty="0"/>
              <a:t>W</a:t>
            </a:r>
            <a:r>
              <a:rPr lang="en-US" sz="3800" dirty="0"/>
              <a:t> - </a:t>
            </a:r>
            <a:r>
              <a:rPr lang="ru-RU" sz="3800" dirty="0" err="1"/>
              <a:t>тиждень</a:t>
            </a:r>
            <a:r>
              <a:rPr lang="ru-RU" sz="3800" dirty="0"/>
              <a:t> на </a:t>
            </a:r>
            <a:r>
              <a:rPr lang="ru-RU" sz="3800" dirty="0" err="1"/>
              <a:t>рік</a:t>
            </a:r>
            <a:r>
              <a:rPr lang="ru-RU" sz="3800" dirty="0"/>
              <a:t> (1-53)</a:t>
            </a:r>
          </a:p>
          <a:p>
            <a:pPr marL="0" indent="0">
              <a:buNone/>
            </a:pPr>
            <a:r>
              <a:rPr lang="en-US" sz="3800" b="1" dirty="0"/>
              <a:t>y </a:t>
            </a:r>
            <a:r>
              <a:rPr lang="en-US" sz="3800" dirty="0"/>
              <a:t>- </a:t>
            </a:r>
            <a:r>
              <a:rPr lang="ru-RU" sz="3800" dirty="0" err="1"/>
              <a:t>рік</a:t>
            </a:r>
            <a:endParaRPr lang="ru-RU" sz="3800" dirty="0"/>
          </a:p>
          <a:p>
            <a:pPr marL="0" indent="0">
              <a:buNone/>
            </a:pPr>
            <a:r>
              <a:rPr lang="en-US" sz="3800" b="1" dirty="0"/>
              <a:t>z</a:t>
            </a:r>
            <a:r>
              <a:rPr lang="en-US" sz="3800" dirty="0"/>
              <a:t> - </a:t>
            </a:r>
            <a:r>
              <a:rPr lang="ru-RU" sz="3800" dirty="0" err="1"/>
              <a:t>часовий</a:t>
            </a:r>
            <a:r>
              <a:rPr lang="ru-RU" sz="3800" dirty="0"/>
              <a:t> </a:t>
            </a:r>
            <a:r>
              <a:rPr lang="ru-RU" sz="3800" dirty="0" smtClean="0"/>
              <a:t>пояс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3600" dirty="0" err="1"/>
              <a:t>Кількість</a:t>
            </a:r>
            <a:r>
              <a:rPr lang="ru-RU" sz="3600" dirty="0"/>
              <a:t> </a:t>
            </a:r>
            <a:r>
              <a:rPr lang="ru-RU" sz="3600" dirty="0" err="1"/>
              <a:t>повторень</a:t>
            </a:r>
            <a:r>
              <a:rPr lang="ru-RU" sz="3600" dirty="0"/>
              <a:t> символу </a:t>
            </a:r>
            <a:r>
              <a:rPr lang="ru-RU" sz="3600" dirty="0" err="1"/>
              <a:t>визначає</a:t>
            </a:r>
            <a:r>
              <a:rPr lang="ru-RU" sz="3600" dirty="0"/>
              <a:t> </a:t>
            </a:r>
            <a:r>
              <a:rPr lang="ru-RU" sz="3600" dirty="0" err="1"/>
              <a:t>спосіб</a:t>
            </a:r>
            <a:r>
              <a:rPr lang="ru-RU" sz="3600" dirty="0"/>
              <a:t> </a:t>
            </a:r>
            <a:r>
              <a:rPr lang="ru-RU" sz="3600" dirty="0" err="1"/>
              <a:t>представлення</a:t>
            </a:r>
            <a:r>
              <a:rPr lang="ru-RU" sz="3600" dirty="0"/>
              <a:t> </a:t>
            </a:r>
            <a:r>
              <a:rPr lang="ru-RU" sz="3600" dirty="0" err="1"/>
              <a:t>дати</a:t>
            </a:r>
            <a:r>
              <a:rPr lang="ru-RU" sz="3600" dirty="0"/>
              <a:t>. </a:t>
            </a:r>
            <a:r>
              <a:rPr lang="ru-RU" sz="3600" dirty="0" err="1"/>
              <a:t>Наприклад</a:t>
            </a:r>
            <a:r>
              <a:rPr lang="ru-RU" sz="3600" dirty="0"/>
              <a:t>, </a:t>
            </a:r>
            <a:r>
              <a:rPr lang="ru-RU" sz="3600" dirty="0" err="1"/>
              <a:t>можна</a:t>
            </a:r>
            <a:r>
              <a:rPr lang="ru-RU" sz="3600" dirty="0"/>
              <a:t> </a:t>
            </a:r>
            <a:r>
              <a:rPr lang="ru-RU" sz="3600" dirty="0" err="1"/>
              <a:t>вказати</a:t>
            </a:r>
            <a:r>
              <a:rPr lang="ru-RU" sz="3600" dirty="0"/>
              <a:t> </a:t>
            </a:r>
            <a:r>
              <a:rPr lang="en-US" sz="3600" b="1" dirty="0" err="1"/>
              <a:t>hh</a:t>
            </a:r>
            <a:r>
              <a:rPr lang="en-US" sz="3600" b="1" dirty="0"/>
              <a:t>: mm: </a:t>
            </a:r>
            <a:r>
              <a:rPr lang="en-US" sz="3600" b="1" dirty="0" err="1"/>
              <a:t>ss</a:t>
            </a:r>
            <a:r>
              <a:rPr lang="en-US" sz="3600" dirty="0"/>
              <a:t>, </a:t>
            </a:r>
            <a:r>
              <a:rPr lang="ru-RU" sz="3600" dirty="0"/>
              <a:t>а </a:t>
            </a:r>
            <a:r>
              <a:rPr lang="ru-RU" sz="3600" dirty="0" err="1"/>
              <a:t>можна</a:t>
            </a:r>
            <a:r>
              <a:rPr lang="ru-RU" sz="3600" dirty="0"/>
              <a:t> </a:t>
            </a:r>
            <a:r>
              <a:rPr lang="en-US" sz="3600" b="1" dirty="0"/>
              <a:t>h: m: s</a:t>
            </a:r>
            <a:r>
              <a:rPr lang="en-US" sz="3600" dirty="0"/>
              <a:t>. </a:t>
            </a:r>
            <a:r>
              <a:rPr lang="ru-RU" sz="3600" dirty="0"/>
              <a:t>У </a:t>
            </a:r>
            <a:r>
              <a:rPr lang="ru-RU" sz="3600" dirty="0" err="1"/>
              <a:t>першому</a:t>
            </a:r>
            <a:r>
              <a:rPr lang="ru-RU" sz="3600" dirty="0"/>
              <a:t> </a:t>
            </a:r>
            <a:r>
              <a:rPr lang="ru-RU" sz="3600" dirty="0" err="1"/>
              <a:t>випадку</a:t>
            </a:r>
            <a:r>
              <a:rPr lang="ru-RU" sz="3600" dirty="0"/>
              <a:t> при </a:t>
            </a:r>
            <a:r>
              <a:rPr lang="ru-RU" sz="3600" dirty="0" err="1"/>
              <a:t>необхідності</a:t>
            </a:r>
            <a:r>
              <a:rPr lang="ru-RU" sz="3600" dirty="0"/>
              <a:t> для чисел 0..9 буде </a:t>
            </a:r>
            <a:r>
              <a:rPr lang="ru-RU" sz="3600" dirty="0" err="1"/>
              <a:t>відображатися</a:t>
            </a:r>
            <a:r>
              <a:rPr lang="ru-RU" sz="3600" dirty="0"/>
              <a:t> нуль перед цифрою.</a:t>
            </a:r>
          </a:p>
        </p:txBody>
      </p:sp>
    </p:spTree>
    <p:extLst>
      <p:ext uri="{BB962C8B-B14F-4D97-AF65-F5344CB8AC3E}">
        <p14:creationId xmlns:p14="http://schemas.microsoft.com/office/powerpoint/2010/main" val="10271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 smtClean="0"/>
              <a:t>Форматування</a:t>
            </a:r>
            <a:r>
              <a:rPr lang="ru-RU" altLang="ru-RU" sz="3500" b="1" dirty="0" smtClean="0"/>
              <a:t> </a:t>
            </a:r>
            <a:r>
              <a:rPr lang="ru-RU" altLang="ru-RU" sz="3500" b="1" dirty="0" err="1"/>
              <a:t>повідомлень</a:t>
            </a:r>
            <a:endParaRPr lang="ru-RU" altLang="ru-RU" sz="3500" b="1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algn="l" rtl="0"/>
            <a:r>
              <a:rPr lang="ru-RU" altLang="ru-RU" dirty="0" err="1" smtClean="0"/>
              <a:t>Клас</a:t>
            </a:r>
            <a:r>
              <a:rPr lang="ru-RU" altLang="ru-RU" dirty="0" smtClean="0"/>
              <a:t> </a:t>
            </a:r>
            <a:r>
              <a:rPr lang="en-US" altLang="ru-RU" dirty="0">
                <a:solidFill>
                  <a:srgbClr val="0000CC"/>
                </a:solidFill>
              </a:rPr>
              <a:t>Message</a:t>
            </a:r>
            <a:r>
              <a:rPr lang="ru-RU" altLang="ru-RU" dirty="0" err="1">
                <a:solidFill>
                  <a:srgbClr val="0000CC"/>
                </a:solidFill>
              </a:rPr>
              <a:t>Format</a:t>
            </a:r>
            <a:endParaRPr lang="ru-RU" altLang="ru-RU" dirty="0">
              <a:solidFill>
                <a:srgbClr val="0000CC"/>
              </a:solidFill>
            </a:endParaRPr>
          </a:p>
          <a:p>
            <a:pPr algn="l" rtl="0"/>
            <a:r>
              <a:rPr lang="ru-RU" altLang="ru-RU" dirty="0" err="1" smtClean="0"/>
              <a:t>Методи</a:t>
            </a:r>
            <a:endParaRPr lang="ru-RU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format (Object [] arguments) </a:t>
            </a:r>
            <a:r>
              <a:rPr lang="ru-RU" altLang="ru-RU" dirty="0"/>
              <a:t>- </a:t>
            </a:r>
            <a:r>
              <a:rPr lang="ru-RU" altLang="ru-RU" dirty="0" err="1"/>
              <a:t>форматувати</a:t>
            </a:r>
            <a:r>
              <a:rPr lang="ru-RU" altLang="ru-RU" dirty="0"/>
              <a:t> </a:t>
            </a:r>
            <a:r>
              <a:rPr lang="ru-RU" altLang="ru-RU" dirty="0" err="1"/>
              <a:t>повідомлення</a:t>
            </a:r>
            <a:endParaRPr lang="ru-RU" altLang="ru-RU" dirty="0">
              <a:solidFill>
                <a:srgbClr val="0000CC"/>
              </a:solidFill>
            </a:endParaRPr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Static format (String pattern, Object ... arguments)</a:t>
            </a:r>
            <a:r>
              <a:rPr lang="en-US" altLang="ru-RU" dirty="0"/>
              <a:t> </a:t>
            </a:r>
            <a:r>
              <a:rPr lang="ru-RU" altLang="ru-RU" dirty="0"/>
              <a:t>- </a:t>
            </a:r>
            <a:r>
              <a:rPr lang="ru-RU" altLang="ru-RU" dirty="0" err="1"/>
              <a:t>форматувати</a:t>
            </a:r>
            <a:r>
              <a:rPr lang="ru-RU" altLang="ru-RU" dirty="0"/>
              <a:t> </a:t>
            </a:r>
            <a:r>
              <a:rPr lang="ru-RU" altLang="ru-RU" dirty="0" err="1"/>
              <a:t>повідомлення</a:t>
            </a:r>
            <a:r>
              <a:rPr lang="en-US" altLang="ru-RU" dirty="0"/>
              <a:t> </a:t>
            </a:r>
            <a:r>
              <a:rPr lang="ru-RU" altLang="ru-RU" dirty="0"/>
              <a:t>за шаблоном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9449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 smtClean="0"/>
              <a:t>Шаблони</a:t>
            </a:r>
            <a:r>
              <a:rPr lang="ru-RU" altLang="ru-RU" sz="3500" b="1" dirty="0" smtClean="0"/>
              <a:t> </a:t>
            </a:r>
            <a:r>
              <a:rPr lang="ru-RU" altLang="ru-RU" sz="3500" b="1" dirty="0" err="1"/>
              <a:t>повідомлень</a:t>
            </a:r>
            <a:endParaRPr lang="ru-RU" altLang="ru-RU" sz="3500" b="1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ru-RU" altLang="ru-RU"/>
              <a:t>вид</a:t>
            </a:r>
          </a:p>
          <a:p>
            <a:pPr lvl="1" algn="l" rtl="0"/>
            <a:r>
              <a:rPr lang="ru-RU" altLang="ru-RU">
                <a:solidFill>
                  <a:srgbClr val="0000CC"/>
                </a:solidFill>
              </a:rPr>
              <a:t>шаблон </a:t>
            </a:r>
            <a:r>
              <a:rPr lang="en-US" altLang="ru-RU">
                <a:solidFill>
                  <a:srgbClr val="0000CC"/>
                </a:solidFill>
              </a:rPr>
              <a:t>: = (</a:t>
            </a:r>
            <a:r>
              <a:rPr lang="ru-RU" altLang="ru-RU">
                <a:solidFill>
                  <a:srgbClr val="0000CC"/>
                </a:solidFill>
              </a:rPr>
              <a:t>текст </a:t>
            </a:r>
            <a:r>
              <a:rPr lang="en-US" altLang="ru-RU" b="1">
                <a:solidFill>
                  <a:srgbClr val="0000CC"/>
                </a:solidFill>
              </a:rPr>
              <a:t>{</a:t>
            </a:r>
            <a:r>
              <a:rPr lang="en-US" altLang="ru-RU">
                <a:solidFill>
                  <a:srgbClr val="0000CC"/>
                </a:solidFill>
              </a:rPr>
              <a:t> </a:t>
            </a:r>
            <a:r>
              <a:rPr lang="ru-RU" altLang="ru-RU">
                <a:solidFill>
                  <a:srgbClr val="0000CC"/>
                </a:solidFill>
              </a:rPr>
              <a:t>параметр</a:t>
            </a:r>
            <a:r>
              <a:rPr lang="en-US" altLang="ru-RU">
                <a:solidFill>
                  <a:srgbClr val="0000CC"/>
                </a:solidFill>
              </a:rPr>
              <a:t> </a:t>
            </a:r>
            <a:r>
              <a:rPr lang="en-US" altLang="ru-RU" b="1">
                <a:solidFill>
                  <a:srgbClr val="0000CC"/>
                </a:solidFill>
              </a:rPr>
              <a:t>}</a:t>
            </a:r>
            <a:r>
              <a:rPr lang="en-US" altLang="ru-RU">
                <a:solidFill>
                  <a:srgbClr val="0000CC"/>
                </a:solidFill>
              </a:rPr>
              <a:t>) *</a:t>
            </a:r>
            <a:endParaRPr lang="ru-RU" altLang="ru-RU">
              <a:solidFill>
                <a:srgbClr val="0000CC"/>
              </a:solidFill>
            </a:endParaRPr>
          </a:p>
          <a:p>
            <a:pPr lvl="1" algn="l" rtl="0"/>
            <a:r>
              <a:rPr lang="ru-RU" altLang="ru-RU">
                <a:solidFill>
                  <a:srgbClr val="0000CC"/>
                </a:solidFill>
              </a:rPr>
              <a:t>параметр</a:t>
            </a:r>
            <a:r>
              <a:rPr lang="en-US" altLang="ru-RU">
                <a:solidFill>
                  <a:srgbClr val="0000CC"/>
                </a:solidFill>
              </a:rPr>
              <a:t> : = </a:t>
            </a:r>
            <a:r>
              <a:rPr lang="ru-RU" altLang="ru-RU">
                <a:solidFill>
                  <a:srgbClr val="0000CC"/>
                </a:solidFill>
              </a:rPr>
              <a:t>індекс</a:t>
            </a:r>
            <a:r>
              <a:rPr lang="en-US" altLang="ru-RU">
                <a:solidFill>
                  <a:srgbClr val="0000CC"/>
                </a:solidFill>
              </a:rPr>
              <a:t>[, </a:t>
            </a:r>
            <a:r>
              <a:rPr lang="ru-RU" altLang="ru-RU">
                <a:solidFill>
                  <a:srgbClr val="0000CC"/>
                </a:solidFill>
              </a:rPr>
              <a:t>тип</a:t>
            </a:r>
            <a:r>
              <a:rPr lang="en-US" altLang="ru-RU">
                <a:solidFill>
                  <a:srgbClr val="0000CC"/>
                </a:solidFill>
              </a:rPr>
              <a:t>[, </a:t>
            </a:r>
            <a:r>
              <a:rPr lang="ru-RU" altLang="ru-RU">
                <a:solidFill>
                  <a:srgbClr val="0000CC"/>
                </a:solidFill>
              </a:rPr>
              <a:t>стиль</a:t>
            </a:r>
            <a:r>
              <a:rPr lang="en-US" altLang="ru-RU">
                <a:solidFill>
                  <a:srgbClr val="0000CC"/>
                </a:solidFill>
              </a:rPr>
              <a:t>]]</a:t>
            </a:r>
          </a:p>
          <a:p>
            <a:pPr lvl="1" algn="l" rtl="0"/>
            <a:r>
              <a:rPr lang="ru-RU" altLang="ru-RU">
                <a:solidFill>
                  <a:srgbClr val="0000CC"/>
                </a:solidFill>
              </a:rPr>
              <a:t>тип </a:t>
            </a:r>
            <a:r>
              <a:rPr lang="en-US" altLang="ru-RU">
                <a:solidFill>
                  <a:srgbClr val="0000CC"/>
                </a:solidFill>
              </a:rPr>
              <a:t>: = </a:t>
            </a:r>
            <a:r>
              <a:rPr lang="ru-RU" altLang="ru-RU" b="1">
                <a:solidFill>
                  <a:srgbClr val="0000CC"/>
                </a:solidFill>
              </a:rPr>
              <a:t>number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>
                <a:solidFill>
                  <a:srgbClr val="0000CC"/>
                </a:solidFill>
              </a:rPr>
              <a:t>| </a:t>
            </a:r>
            <a:r>
              <a:rPr lang="ru-RU" altLang="ru-RU" b="1">
                <a:solidFill>
                  <a:srgbClr val="0000CC"/>
                </a:solidFill>
              </a:rPr>
              <a:t>date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>
                <a:solidFill>
                  <a:srgbClr val="0000CC"/>
                </a:solidFill>
              </a:rPr>
              <a:t>| </a:t>
            </a:r>
            <a:r>
              <a:rPr lang="ru-RU" altLang="ru-RU" b="1">
                <a:solidFill>
                  <a:srgbClr val="0000CC"/>
                </a:solidFill>
              </a:rPr>
              <a:t>time</a:t>
            </a:r>
            <a:r>
              <a:rPr lang="ru-RU" altLang="ru-RU">
                <a:solidFill>
                  <a:srgbClr val="0000CC"/>
                </a:solidFill>
              </a:rPr>
              <a:t> </a:t>
            </a:r>
            <a:r>
              <a:rPr lang="en-US" altLang="ru-RU">
                <a:solidFill>
                  <a:srgbClr val="0000CC"/>
                </a:solidFill>
              </a:rPr>
              <a:t>| </a:t>
            </a:r>
            <a:r>
              <a:rPr lang="ru-RU" altLang="ru-RU" b="1">
                <a:solidFill>
                  <a:srgbClr val="0000CC"/>
                </a:solidFill>
              </a:rPr>
              <a:t>choice</a:t>
            </a:r>
            <a:r>
              <a:rPr lang="ru-RU" altLang="ru-RU"/>
              <a:t> </a:t>
            </a:r>
          </a:p>
          <a:p>
            <a:pPr algn="l" rtl="0"/>
            <a:r>
              <a:rPr lang="ru-RU" altLang="ru-RU"/>
              <a:t>приклад</a:t>
            </a:r>
            <a:endParaRPr lang="en-US" altLang="ru-RU"/>
          </a:p>
          <a:p>
            <a:pPr lvl="1" algn="l" rtl="0">
              <a:buFont typeface="Wingdings" pitchFamily="2" charset="2"/>
              <a:buNone/>
            </a:pPr>
            <a:r>
              <a:rPr lang="fr-FR" altLang="ru-RU">
                <a:solidFill>
                  <a:srgbClr val="0000CC"/>
                </a:solidFill>
              </a:rPr>
              <a:t>// Aug 2, 2005: Додати $ 10.80 available</a:t>
            </a:r>
            <a:endParaRPr lang="en-US" altLang="ru-RU">
              <a:solidFill>
                <a:srgbClr val="0000CC"/>
              </a:solidFill>
            </a:endParaRPr>
          </a:p>
          <a:p>
            <a:pPr lvl="1" algn="l" rtl="0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MessageFormat.fomat (</a:t>
            </a:r>
          </a:p>
          <a:p>
            <a:pPr lvl="1" algn="l" rtl="0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"{0, date}: {1, number, currency} available",</a:t>
            </a:r>
            <a:endParaRPr lang="ru-RU" altLang="ru-RU">
              <a:solidFill>
                <a:srgbClr val="0000CC"/>
              </a:solidFill>
            </a:endParaRPr>
          </a:p>
          <a:p>
            <a:pPr lvl="1" algn="l" rtl="0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 new Date (), amount</a:t>
            </a:r>
          </a:p>
          <a:p>
            <a:pPr lvl="1" algn="l" rtl="0">
              <a:buFont typeface="Wingdings" pitchFamily="2" charset="2"/>
              <a:buNone/>
            </a:pPr>
            <a:r>
              <a:rPr lang="en-US" altLang="ru-RU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6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altLang="ru-RU"/>
              <a:t>Робота з текстом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ru-RU" altLang="ru-RU"/>
              <a:t>частина </a:t>
            </a:r>
            <a:r>
              <a:rPr lang="en-US" altLang="ru-RU"/>
              <a:t>4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33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rtl="0"/>
            <a:r>
              <a:rPr lang="ru-RU" altLang="ru-RU" sz="3500" b="1" dirty="0" err="1" smtClean="0"/>
              <a:t>Порівняння</a:t>
            </a:r>
            <a:r>
              <a:rPr lang="ru-RU" altLang="ru-RU" sz="3500" b="1" dirty="0" smtClean="0"/>
              <a:t> </a:t>
            </a:r>
            <a:r>
              <a:rPr lang="ru-RU" altLang="ru-RU" sz="3500" b="1" dirty="0" err="1"/>
              <a:t>рядків</a:t>
            </a:r>
            <a:endParaRPr lang="ru-RU" altLang="ru-RU" sz="3500" b="1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ru-RU" altLang="ru-RU" dirty="0" err="1"/>
              <a:t>Лексикографічний</a:t>
            </a:r>
            <a:r>
              <a:rPr lang="ru-RU" altLang="ru-RU" dirty="0"/>
              <a:t> порядок </a:t>
            </a:r>
            <a:r>
              <a:rPr lang="ru-RU" altLang="ru-RU" dirty="0" err="1"/>
              <a:t>залежить</a:t>
            </a:r>
            <a:r>
              <a:rPr lang="ru-RU" altLang="ru-RU" dirty="0"/>
              <a:t> </a:t>
            </a:r>
            <a:r>
              <a:rPr lang="ru-RU" altLang="ru-RU" dirty="0" err="1"/>
              <a:t>від</a:t>
            </a:r>
            <a:r>
              <a:rPr lang="ru-RU" altLang="ru-RU" dirty="0"/>
              <a:t> </a:t>
            </a:r>
            <a:r>
              <a:rPr lang="ru-RU" altLang="ru-RU" dirty="0" err="1" smtClean="0"/>
              <a:t>мови</a:t>
            </a:r>
            <a:endParaRPr lang="ru-RU" altLang="ru-RU" dirty="0" smtClean="0"/>
          </a:p>
          <a:p>
            <a:pPr marL="0" indent="0">
              <a:buNone/>
            </a:pPr>
            <a:r>
              <a:rPr lang="ru-RU" dirty="0"/>
              <a:t>Для правильного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враховувати</a:t>
            </a:r>
            <a:r>
              <a:rPr lang="ru-RU" dirty="0"/>
              <a:t> </a:t>
            </a:r>
            <a:r>
              <a:rPr lang="ru-RU" dirty="0" err="1"/>
              <a:t>мову</a:t>
            </a:r>
            <a:r>
              <a:rPr lang="ru-RU" dirty="0"/>
              <a:t>, на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написані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рядки,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враховувати</a:t>
            </a:r>
            <a:r>
              <a:rPr lang="ru-RU" dirty="0"/>
              <a:t> </a:t>
            </a:r>
            <a:r>
              <a:rPr lang="en-US" b="1" dirty="0"/>
              <a:t>Locale</a:t>
            </a:r>
            <a:r>
              <a:rPr lang="en-US" dirty="0"/>
              <a:t>. </a:t>
            </a:r>
            <a:r>
              <a:rPr lang="ru-RU" dirty="0"/>
              <a:t>У метод </a:t>
            </a:r>
            <a:r>
              <a:rPr lang="en-US" b="1" dirty="0" err="1"/>
              <a:t>compareTo</a:t>
            </a:r>
            <a:r>
              <a:rPr lang="en-US" dirty="0"/>
              <a:t> </a:t>
            </a:r>
            <a:r>
              <a:rPr lang="ru-RU" dirty="0"/>
              <a:t>не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передати</a:t>
            </a:r>
            <a:r>
              <a:rPr lang="ru-RU" dirty="0"/>
              <a:t> </a:t>
            </a:r>
            <a:r>
              <a:rPr lang="en-US" b="1" dirty="0"/>
              <a:t>Locale</a:t>
            </a:r>
            <a:r>
              <a:rPr lang="en-US" dirty="0"/>
              <a:t>, </a:t>
            </a:r>
            <a:r>
              <a:rPr lang="ru-RU" dirty="0"/>
              <a:t>для правильного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локаллю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b="1" dirty="0" err="1">
                <a:solidFill>
                  <a:srgbClr val="0F02BE"/>
                </a:solidFill>
              </a:rPr>
              <a:t>java.text.Collator</a:t>
            </a:r>
            <a:endParaRPr lang="ru-RU" b="1" dirty="0">
              <a:solidFill>
                <a:srgbClr val="0F02BE"/>
              </a:solidFill>
            </a:endParaRPr>
          </a:p>
          <a:p>
            <a:pPr algn="l" rtl="0"/>
            <a:endParaRPr lang="ru-RU" altLang="ru-RU" dirty="0"/>
          </a:p>
          <a:p>
            <a:pPr algn="l" rtl="0"/>
            <a:r>
              <a:rPr lang="ru-RU" altLang="ru-RU" dirty="0" err="1" smtClean="0"/>
              <a:t>Клас</a:t>
            </a:r>
            <a:r>
              <a:rPr lang="ru-RU" altLang="ru-RU" dirty="0" smtClean="0"/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Collator</a:t>
            </a:r>
            <a:r>
              <a:rPr lang="en-US" altLang="ru-RU" dirty="0" smtClean="0"/>
              <a:t> </a:t>
            </a:r>
            <a:endParaRPr lang="en-US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implements Comparator &lt;String&gt;</a:t>
            </a:r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getInstance</a:t>
            </a:r>
            <a:r>
              <a:rPr lang="en-US" altLang="ru-RU" dirty="0">
                <a:solidFill>
                  <a:srgbClr val="0000CC"/>
                </a:solidFill>
              </a:rPr>
              <a:t> ([locale])</a:t>
            </a:r>
            <a:r>
              <a:rPr lang="en-US" altLang="ru-RU" dirty="0"/>
              <a:t> </a:t>
            </a:r>
            <a:r>
              <a:rPr lang="ru-RU" altLang="ru-RU" dirty="0"/>
              <a:t>- </a:t>
            </a:r>
            <a:r>
              <a:rPr lang="ru-RU" altLang="ru-RU" dirty="0" err="1"/>
              <a:t>отримання</a:t>
            </a:r>
            <a:r>
              <a:rPr lang="ru-RU" altLang="ru-RU" dirty="0"/>
              <a:t> </a:t>
            </a:r>
            <a:r>
              <a:rPr lang="ru-RU" altLang="ru-RU" dirty="0" err="1"/>
              <a:t>примірника</a:t>
            </a:r>
            <a:endParaRPr lang="ru-RU" altLang="ru-RU" dirty="0"/>
          </a:p>
          <a:p>
            <a:pPr algn="l" rtl="0"/>
            <a:r>
              <a:rPr lang="ru-RU" altLang="ru-RU" dirty="0" err="1" smtClean="0"/>
              <a:t>Клас</a:t>
            </a:r>
            <a:r>
              <a:rPr lang="ru-RU" altLang="ru-RU" dirty="0" smtClean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RuleBasedCollator</a:t>
            </a:r>
            <a:endParaRPr lang="en-US" altLang="ru-RU" dirty="0">
              <a:solidFill>
                <a:srgbClr val="0000CC"/>
              </a:solidFill>
            </a:endParaRPr>
          </a:p>
          <a:p>
            <a:pPr lvl="1" algn="l" rtl="0"/>
            <a:r>
              <a:rPr lang="ru-RU" altLang="ru-RU" dirty="0" err="1"/>
              <a:t>Порівнює</a:t>
            </a:r>
            <a:r>
              <a:rPr lang="ru-RU" altLang="ru-RU" dirty="0"/>
              <a:t> рядки </a:t>
            </a:r>
            <a:r>
              <a:rPr lang="ru-RU" altLang="ru-RU" dirty="0" err="1"/>
              <a:t>відповідно</a:t>
            </a:r>
            <a:r>
              <a:rPr lang="ru-RU" altLang="ru-RU" dirty="0"/>
              <a:t> до </a:t>
            </a:r>
            <a:r>
              <a:rPr lang="ru-RU" altLang="ru-RU" dirty="0" err="1"/>
              <a:t>заданих</a:t>
            </a:r>
            <a:r>
              <a:rPr lang="ru-RU" altLang="ru-RU" dirty="0"/>
              <a:t> правил</a:t>
            </a:r>
          </a:p>
        </p:txBody>
      </p:sp>
    </p:spTree>
    <p:extLst>
      <p:ext uri="{BB962C8B-B14F-4D97-AF65-F5344CB8AC3E}">
        <p14:creationId xmlns:p14="http://schemas.microsoft.com/office/powerpoint/2010/main" val="27761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/>
              <a:t>Розбиття</a:t>
            </a:r>
            <a:r>
              <a:rPr lang="ru-RU" altLang="ru-RU" sz="3500" b="1" dirty="0"/>
              <a:t> тексту на </a:t>
            </a:r>
            <a:r>
              <a:rPr lang="ru-RU" altLang="ru-RU" sz="3500" b="1" dirty="0" err="1"/>
              <a:t>елементи</a:t>
            </a:r>
            <a:endParaRPr lang="ru-RU" altLang="ru-RU" sz="3500" b="1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algn="l" rtl="0"/>
            <a:r>
              <a:rPr lang="ru-RU" altLang="ru-RU" dirty="0" err="1"/>
              <a:t>Розбиття</a:t>
            </a:r>
            <a:r>
              <a:rPr lang="ru-RU" altLang="ru-RU" dirty="0"/>
              <a:t> тексту на </a:t>
            </a:r>
            <a:r>
              <a:rPr lang="ru-RU" altLang="ru-RU" dirty="0" err="1"/>
              <a:t>символи</a:t>
            </a:r>
            <a:r>
              <a:rPr lang="ru-RU" altLang="ru-RU" dirty="0"/>
              <a:t>, слова, </a:t>
            </a:r>
            <a:r>
              <a:rPr lang="ru-RU" altLang="ru-RU" dirty="0" err="1" smtClean="0"/>
              <a:t>речення</a:t>
            </a:r>
            <a:r>
              <a:rPr lang="ru-RU" altLang="ru-RU" dirty="0" smtClean="0"/>
              <a:t> та </a:t>
            </a:r>
            <a:r>
              <a:rPr lang="ru-RU" altLang="ru-RU" dirty="0"/>
              <a:t>рядки </a:t>
            </a:r>
            <a:r>
              <a:rPr lang="ru-RU" altLang="ru-RU" dirty="0" err="1"/>
              <a:t>залежить</a:t>
            </a:r>
            <a:r>
              <a:rPr lang="ru-RU" altLang="ru-RU" dirty="0"/>
              <a:t> </a:t>
            </a:r>
            <a:r>
              <a:rPr lang="ru-RU" altLang="ru-RU" dirty="0" err="1"/>
              <a:t>від</a:t>
            </a:r>
            <a:r>
              <a:rPr lang="ru-RU" altLang="ru-RU" dirty="0"/>
              <a:t> </a:t>
            </a:r>
            <a:r>
              <a:rPr lang="ru-RU" altLang="ru-RU" dirty="0" err="1"/>
              <a:t>мови</a:t>
            </a:r>
            <a:endParaRPr lang="ru-RU" altLang="ru-RU" dirty="0"/>
          </a:p>
          <a:p>
            <a:pPr algn="l" rtl="0"/>
            <a:r>
              <a:rPr lang="ru-RU" altLang="ru-RU" dirty="0" err="1"/>
              <a:t>клас</a:t>
            </a:r>
            <a:r>
              <a:rPr lang="ru-RU" altLang="ru-RU" dirty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BreakIterator</a:t>
            </a:r>
            <a:endParaRPr lang="en-US" altLang="ru-RU" dirty="0">
              <a:solidFill>
                <a:srgbClr val="0000CC"/>
              </a:solidFill>
            </a:endParaRPr>
          </a:p>
          <a:p>
            <a:pPr algn="l" rtl="0"/>
            <a:r>
              <a:rPr lang="ru-RU" altLang="ru-RU" dirty="0" err="1"/>
              <a:t>створення</a:t>
            </a:r>
            <a:endParaRPr lang="ru-RU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get (</a:t>
            </a:r>
            <a:endParaRPr lang="ru-RU" altLang="ru-RU" dirty="0">
              <a:solidFill>
                <a:srgbClr val="0000CC"/>
              </a:solidFill>
            </a:endParaRPr>
          </a:p>
          <a:p>
            <a:pPr lvl="2" algn="l" rtl="0">
              <a:buFont typeface="Wingdings" pitchFamily="2" charset="2"/>
              <a:buNone/>
            </a:pPr>
            <a:r>
              <a:rPr lang="ru-RU" altLang="ru-RU" sz="2800" dirty="0">
                <a:solidFill>
                  <a:srgbClr val="0000CC"/>
                </a:solidFill>
              </a:rPr>
              <a:t> </a:t>
            </a:r>
            <a:r>
              <a:rPr lang="en-US" altLang="ru-RU" sz="2600" dirty="0">
                <a:solidFill>
                  <a:srgbClr val="0000CC"/>
                </a:solidFill>
              </a:rPr>
              <a:t>Character</a:t>
            </a:r>
            <a:r>
              <a:rPr lang="ru-RU" altLang="ru-RU" sz="2600" dirty="0">
                <a:solidFill>
                  <a:srgbClr val="0000CC"/>
                </a:solidFill>
              </a:rPr>
              <a:t> / </a:t>
            </a:r>
            <a:r>
              <a:rPr lang="en-US" altLang="ru-RU" sz="2600" dirty="0">
                <a:solidFill>
                  <a:srgbClr val="0000CC"/>
                </a:solidFill>
              </a:rPr>
              <a:t>Word</a:t>
            </a:r>
            <a:r>
              <a:rPr lang="ru-RU" altLang="ru-RU" sz="2600" dirty="0">
                <a:solidFill>
                  <a:srgbClr val="0000CC"/>
                </a:solidFill>
              </a:rPr>
              <a:t> / </a:t>
            </a:r>
            <a:r>
              <a:rPr lang="en-US" altLang="ru-RU" sz="2600" dirty="0">
                <a:solidFill>
                  <a:srgbClr val="0000CC"/>
                </a:solidFill>
              </a:rPr>
              <a:t>Line</a:t>
            </a:r>
            <a:r>
              <a:rPr lang="ru-RU" altLang="ru-RU" sz="2600" dirty="0">
                <a:solidFill>
                  <a:srgbClr val="0000CC"/>
                </a:solidFill>
              </a:rPr>
              <a:t> / </a:t>
            </a:r>
            <a:r>
              <a:rPr lang="en-US" altLang="ru-RU" sz="2600" dirty="0" err="1">
                <a:solidFill>
                  <a:srgbClr val="0000CC"/>
                </a:solidFill>
              </a:rPr>
              <a:t>Sentense</a:t>
            </a:r>
            <a:endParaRPr lang="ru-RU" altLang="ru-RU" sz="2600" dirty="0">
              <a:solidFill>
                <a:srgbClr val="0000CC"/>
              </a:solidFill>
            </a:endParaRPr>
          </a:p>
          <a:p>
            <a:pPr lvl="2" algn="l" rtl="0">
              <a:buFont typeface="Wingdings" pitchFamily="2" charset="2"/>
              <a:buNone/>
            </a:pPr>
            <a:r>
              <a:rPr lang="en-US" altLang="ru-RU" sz="2600" dirty="0">
                <a:solidFill>
                  <a:srgbClr val="0000CC"/>
                </a:solidFill>
              </a:rPr>
              <a:t>) Instance ([locale])</a:t>
            </a:r>
            <a:r>
              <a:rPr lang="ru-RU" altLang="ru-RU" sz="2600" dirty="0">
                <a:solidFill>
                  <a:srgbClr val="0000CC"/>
                </a:solidFill>
              </a:rPr>
              <a:t> </a:t>
            </a:r>
            <a:r>
              <a:rPr lang="ru-RU" altLang="ru-RU" sz="2600" dirty="0"/>
              <a:t>- </a:t>
            </a:r>
            <a:r>
              <a:rPr lang="ru-RU" altLang="ru-RU" sz="2600" dirty="0" err="1"/>
              <a:t>отримання</a:t>
            </a:r>
            <a:r>
              <a:rPr lang="ru-RU" altLang="ru-RU" sz="2600" dirty="0"/>
              <a:t> </a:t>
            </a:r>
            <a:r>
              <a:rPr lang="ru-RU" altLang="ru-RU" sz="2600" dirty="0" err="1"/>
              <a:t>примірника</a:t>
            </a:r>
            <a:endParaRPr lang="ru-RU" altLang="ru-RU" sz="2600" dirty="0"/>
          </a:p>
          <a:p>
            <a:pPr algn="l" rtl="0"/>
            <a:r>
              <a:rPr lang="ru-RU" altLang="ru-RU" dirty="0" err="1"/>
              <a:t>методи</a:t>
            </a:r>
            <a:endParaRPr lang="ru-RU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first ()</a:t>
            </a:r>
            <a:r>
              <a:rPr lang="en-US" altLang="ru-RU" dirty="0"/>
              <a:t> / </a:t>
            </a:r>
            <a:r>
              <a:rPr lang="en-US" altLang="ru-RU" dirty="0">
                <a:solidFill>
                  <a:srgbClr val="0000CC"/>
                </a:solidFill>
              </a:rPr>
              <a:t>last ()</a:t>
            </a:r>
            <a:r>
              <a:rPr lang="en-US" altLang="ru-RU" dirty="0"/>
              <a:t> / </a:t>
            </a:r>
            <a:r>
              <a:rPr lang="en-US" altLang="ru-RU" dirty="0">
                <a:solidFill>
                  <a:srgbClr val="0000CC"/>
                </a:solidFill>
              </a:rPr>
              <a:t>next ()</a:t>
            </a:r>
            <a:r>
              <a:rPr lang="en-US" altLang="ru-RU" dirty="0"/>
              <a:t> / </a:t>
            </a:r>
            <a:r>
              <a:rPr lang="en-US" altLang="ru-RU" dirty="0">
                <a:solidFill>
                  <a:srgbClr val="0000CC"/>
                </a:solidFill>
              </a:rPr>
              <a:t>previous ()</a:t>
            </a:r>
            <a:r>
              <a:rPr lang="en-US" altLang="ru-RU" dirty="0"/>
              <a:t> </a:t>
            </a:r>
            <a:r>
              <a:rPr lang="ru-RU" altLang="ru-RU" dirty="0"/>
              <a:t>- </a:t>
            </a:r>
            <a:r>
              <a:rPr lang="ru-RU" altLang="ru-RU" dirty="0" err="1"/>
              <a:t>пересування</a:t>
            </a:r>
            <a:r>
              <a:rPr lang="ru-RU" altLang="ru-RU" dirty="0"/>
              <a:t> </a:t>
            </a:r>
            <a:r>
              <a:rPr lang="ru-RU" altLang="ru-RU" dirty="0" err="1"/>
              <a:t>ітератора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6621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err="1" smtClean="0"/>
              <a:t>Задання</a:t>
            </a:r>
            <a:r>
              <a:rPr lang="ru-RU" altLang="ru-RU" sz="3500" b="1" dirty="0" smtClean="0"/>
              <a:t> </a:t>
            </a:r>
            <a:r>
              <a:rPr lang="ru-RU" altLang="ru-RU" sz="3500" b="1" dirty="0"/>
              <a:t>тексту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r>
              <a:rPr lang="ru-RU" altLang="ru-RU" dirty="0"/>
              <a:t>Текст </a:t>
            </a:r>
            <a:r>
              <a:rPr lang="ru-RU" altLang="ru-RU" dirty="0" err="1"/>
              <a:t>читається</a:t>
            </a:r>
            <a:r>
              <a:rPr lang="ru-RU" altLang="ru-RU" dirty="0"/>
              <a:t> в </a:t>
            </a:r>
            <a:r>
              <a:rPr lang="ru-RU" altLang="ru-RU" dirty="0" err="1"/>
              <a:t>кодуванні</a:t>
            </a:r>
            <a:r>
              <a:rPr lang="ru-RU" altLang="ru-RU" dirty="0"/>
              <a:t> </a:t>
            </a:r>
            <a:r>
              <a:rPr lang="en-US" altLang="ru-RU" dirty="0">
                <a:solidFill>
                  <a:srgbClr val="0000CC"/>
                </a:solidFill>
              </a:rPr>
              <a:t>Latin-1</a:t>
            </a:r>
            <a:endParaRPr lang="ru-RU" altLang="ru-RU" dirty="0">
              <a:solidFill>
                <a:srgbClr val="0000CC"/>
              </a:solidFill>
            </a:endParaRPr>
          </a:p>
          <a:p>
            <a:pPr algn="l" rtl="0"/>
            <a:r>
              <a:rPr lang="ru-RU" altLang="ru-RU" dirty="0" err="1" smtClean="0"/>
              <a:t>Програма</a:t>
            </a:r>
            <a:r>
              <a:rPr lang="ru-RU" altLang="ru-RU" dirty="0" smtClean="0"/>
              <a:t> </a:t>
            </a:r>
            <a:r>
              <a:rPr lang="en-US" altLang="ru-RU" dirty="0">
                <a:solidFill>
                  <a:srgbClr val="0000CC"/>
                </a:solidFill>
              </a:rPr>
              <a:t>native2ascii</a:t>
            </a:r>
          </a:p>
          <a:p>
            <a:pPr lvl="1" algn="l" rtl="0"/>
            <a:r>
              <a:rPr lang="ru-RU" altLang="ru-RU" dirty="0" err="1"/>
              <a:t>Перекодовує</a:t>
            </a:r>
            <a:r>
              <a:rPr lang="ru-RU" altLang="ru-RU" dirty="0"/>
              <a:t> в (з)</a:t>
            </a:r>
            <a:r>
              <a:rPr lang="ru-RU" altLang="ru-RU" dirty="0">
                <a:solidFill>
                  <a:srgbClr val="0000CC"/>
                </a:solidFill>
              </a:rPr>
              <a:t> </a:t>
            </a:r>
            <a:r>
              <a:rPr lang="en-US" altLang="ru-RU" dirty="0">
                <a:solidFill>
                  <a:srgbClr val="0000CC"/>
                </a:solidFill>
              </a:rPr>
              <a:t>Latin-1</a:t>
            </a:r>
            <a:endParaRPr lang="ru-RU" altLang="ru-RU" dirty="0">
              <a:solidFill>
                <a:srgbClr val="0000CC"/>
              </a:solidFill>
            </a:endParaRPr>
          </a:p>
          <a:p>
            <a:pPr lvl="1" algn="l" rtl="0"/>
            <a:r>
              <a:rPr lang="ru-RU" altLang="ru-RU" dirty="0">
                <a:solidFill>
                  <a:srgbClr val="0000CC"/>
                </a:solidFill>
              </a:rPr>
              <a:t>native2ascii [</a:t>
            </a:r>
            <a:r>
              <a:rPr lang="ru-RU" altLang="ru-RU" dirty="0" err="1">
                <a:solidFill>
                  <a:srgbClr val="0000CC"/>
                </a:solidFill>
              </a:rPr>
              <a:t>options</a:t>
            </a:r>
            <a:r>
              <a:rPr lang="ru-RU" altLang="ru-RU" dirty="0">
                <a:solidFill>
                  <a:srgbClr val="0000CC"/>
                </a:solidFill>
              </a:rPr>
              <a:t>] [</a:t>
            </a:r>
            <a:r>
              <a:rPr lang="ru-RU" altLang="ru-RU" dirty="0" err="1">
                <a:solidFill>
                  <a:srgbClr val="0000CC"/>
                </a:solidFill>
              </a:rPr>
              <a:t>inputfile</a:t>
            </a:r>
            <a:r>
              <a:rPr lang="ru-RU" altLang="ru-RU" dirty="0">
                <a:solidFill>
                  <a:srgbClr val="0000CC"/>
                </a:solidFill>
              </a:rPr>
              <a:t> [</a:t>
            </a:r>
            <a:r>
              <a:rPr lang="ru-RU" altLang="ru-RU" dirty="0" err="1">
                <a:solidFill>
                  <a:srgbClr val="0000CC"/>
                </a:solidFill>
              </a:rPr>
              <a:t>outputfile</a:t>
            </a:r>
            <a:r>
              <a:rPr lang="en-US" altLang="ru-RU" dirty="0">
                <a:solidFill>
                  <a:srgbClr val="0000CC"/>
                </a:solidFill>
              </a:rPr>
              <a:t>]]</a:t>
            </a:r>
            <a:endParaRPr lang="ru-RU" altLang="ru-RU" dirty="0">
              <a:solidFill>
                <a:srgbClr val="0000CC"/>
              </a:solidFill>
            </a:endParaRPr>
          </a:p>
          <a:p>
            <a:pPr lvl="1" algn="l" rtl="0"/>
            <a:r>
              <a:rPr lang="ru-RU" altLang="ru-RU" dirty="0" err="1"/>
              <a:t>Опції</a:t>
            </a:r>
            <a:endParaRPr lang="ru-RU" altLang="ru-RU" dirty="0"/>
          </a:p>
          <a:p>
            <a:pPr lvl="2" algn="l" rtl="0"/>
            <a:r>
              <a:rPr lang="en-US" altLang="ru-RU" dirty="0" smtClean="0">
                <a:solidFill>
                  <a:srgbClr val="0000CC"/>
                </a:solidFill>
              </a:rPr>
              <a:t>reverse</a:t>
            </a:r>
            <a:r>
              <a:rPr lang="ru-RU" altLang="ru-RU" dirty="0" smtClean="0">
                <a:solidFill>
                  <a:srgbClr val="0000CC"/>
                </a:solidFill>
              </a:rPr>
              <a:t> </a:t>
            </a:r>
            <a:r>
              <a:rPr lang="ru-RU" altLang="ru-RU" dirty="0"/>
              <a:t>- </a:t>
            </a:r>
            <a:r>
              <a:rPr lang="ru-RU" altLang="ru-RU" dirty="0" err="1"/>
              <a:t>перекодування</a:t>
            </a:r>
            <a:r>
              <a:rPr lang="ru-RU" altLang="ru-RU" dirty="0"/>
              <a:t> з </a:t>
            </a:r>
            <a:r>
              <a:rPr lang="en-US" altLang="ru-RU" dirty="0"/>
              <a:t>Latin-1</a:t>
            </a:r>
          </a:p>
          <a:p>
            <a:pPr lvl="2" algn="l" rtl="0"/>
            <a:r>
              <a:rPr lang="en-US" altLang="ru-RU" dirty="0" smtClean="0">
                <a:solidFill>
                  <a:srgbClr val="0000CC"/>
                </a:solidFill>
              </a:rPr>
              <a:t>encoding </a:t>
            </a:r>
            <a:r>
              <a:rPr lang="en-US" altLang="ru-RU" dirty="0" err="1">
                <a:solidFill>
                  <a:srgbClr val="0000CC"/>
                </a:solidFill>
              </a:rPr>
              <a:t>encoding</a:t>
            </a:r>
            <a:r>
              <a:rPr lang="ru-RU" altLang="ru-RU" dirty="0">
                <a:solidFill>
                  <a:srgbClr val="0000CC"/>
                </a:solidFill>
              </a:rPr>
              <a:t> </a:t>
            </a:r>
            <a:r>
              <a:rPr lang="ru-RU" altLang="ru-RU" dirty="0"/>
              <a:t>- </a:t>
            </a:r>
            <a:r>
              <a:rPr lang="ru-RU" altLang="ru-RU" dirty="0" err="1"/>
              <a:t>встановлення</a:t>
            </a:r>
            <a:r>
              <a:rPr lang="ru-RU" altLang="ru-RU" dirty="0"/>
              <a:t> </a:t>
            </a:r>
            <a:r>
              <a:rPr lang="ru-RU" altLang="ru-RU" dirty="0" err="1" smtClean="0"/>
              <a:t>кодування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4804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smtClean="0"/>
              <a:t>Приклад</a:t>
            </a:r>
            <a:r>
              <a:rPr lang="en-US" altLang="ru-RU" sz="3500" b="1" dirty="0"/>
              <a:t>: </a:t>
            </a:r>
            <a:r>
              <a:rPr lang="ru-RU" altLang="ru-RU" sz="3500" b="1" dirty="0" err="1"/>
              <a:t>повідомлення</a:t>
            </a:r>
            <a:r>
              <a:rPr lang="ru-RU" altLang="ru-RU" sz="3500" b="1" dirty="0"/>
              <a:t> </a:t>
            </a:r>
            <a:r>
              <a:rPr lang="ru-RU" altLang="ru-RU" sz="3500" b="1" dirty="0" err="1"/>
              <a:t>російською</a:t>
            </a:r>
            <a:r>
              <a:rPr lang="ru-RU" altLang="ru-RU" sz="3500" b="1" dirty="0"/>
              <a:t> (1)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r>
              <a:rPr lang="ru-RU" altLang="ru-RU" dirty="0"/>
              <a:t>до </a:t>
            </a:r>
            <a:r>
              <a:rPr lang="ru-RU" altLang="ru-RU" dirty="0" err="1"/>
              <a:t>перекодування</a:t>
            </a:r>
            <a:endParaRPr lang="ru-RU" altLang="ru-RU" dirty="0"/>
          </a:p>
          <a:p>
            <a:pPr lvl="1">
              <a:buFont typeface="Wingdings" pitchFamily="2" charset="2"/>
              <a:buNone/>
            </a:pPr>
            <a:r>
              <a:rPr lang="ru-RU" altLang="ru-RU" dirty="0" err="1">
                <a:solidFill>
                  <a:srgbClr val="0000CC"/>
                </a:solidFill>
              </a:rPr>
              <a:t>usage</a:t>
            </a:r>
            <a:r>
              <a:rPr lang="ru-RU" altLang="ru-RU" dirty="0">
                <a:solidFill>
                  <a:srgbClr val="0000CC"/>
                </a:solidFill>
              </a:rPr>
              <a:t>=Применение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 err="1">
                <a:solidFill>
                  <a:srgbClr val="0000CC"/>
                </a:solidFill>
              </a:rPr>
              <a:t>options</a:t>
            </a:r>
            <a:r>
              <a:rPr lang="ru-RU" altLang="ru-RU" dirty="0">
                <a:solidFill>
                  <a:srgbClr val="0000CC"/>
                </a:solidFill>
              </a:rPr>
              <a:t>=&lt;Опции&gt;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 err="1">
                <a:solidFill>
                  <a:srgbClr val="0000CC"/>
                </a:solidFill>
              </a:rPr>
              <a:t>Commands</a:t>
            </a:r>
            <a:r>
              <a:rPr lang="ru-RU" altLang="ru-RU" dirty="0">
                <a:solidFill>
                  <a:srgbClr val="0000CC"/>
                </a:solidFill>
              </a:rPr>
              <a:t>=&lt;команды&gt;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 err="1">
                <a:solidFill>
                  <a:srgbClr val="0000CC"/>
                </a:solidFill>
              </a:rPr>
              <a:t>Options</a:t>
            </a:r>
            <a:r>
              <a:rPr lang="ru-RU" altLang="ru-RU" dirty="0">
                <a:solidFill>
                  <a:srgbClr val="0000CC"/>
                </a:solidFill>
              </a:rPr>
              <a:t>=Опции:</a:t>
            </a:r>
          </a:p>
          <a:p>
            <a:pPr lvl="1">
              <a:buFont typeface="Wingdings" pitchFamily="2" charset="2"/>
              <a:buNone/>
            </a:pPr>
            <a:r>
              <a:rPr lang="ru-RU" altLang="ru-RU" dirty="0">
                <a:solidFill>
                  <a:srgbClr val="0000CC"/>
                </a:solidFill>
              </a:rPr>
              <a:t>-o=Запись выходного файла</a:t>
            </a:r>
          </a:p>
        </p:txBody>
      </p:sp>
    </p:spTree>
    <p:extLst>
      <p:ext uri="{BB962C8B-B14F-4D97-AF65-F5344CB8AC3E}">
        <p14:creationId xmlns:p14="http://schemas.microsoft.com/office/powerpoint/2010/main" val="17950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 smtClean="0"/>
              <a:t>Приклад</a:t>
            </a:r>
            <a:r>
              <a:rPr lang="en-US" altLang="ru-RU" sz="3500" b="1" dirty="0"/>
              <a:t>: </a:t>
            </a:r>
            <a:r>
              <a:rPr lang="ru-RU" altLang="ru-RU" sz="3500" b="1" dirty="0" err="1"/>
              <a:t>повідомлення</a:t>
            </a:r>
            <a:r>
              <a:rPr lang="ru-RU" altLang="ru-RU" sz="3500" b="1" dirty="0"/>
              <a:t> </a:t>
            </a:r>
            <a:r>
              <a:rPr lang="ru-RU" altLang="ru-RU" sz="3500" b="1" dirty="0" err="1"/>
              <a:t>російською</a:t>
            </a:r>
            <a:r>
              <a:rPr lang="ru-RU" altLang="ru-RU" sz="3500" b="1" dirty="0"/>
              <a:t> (2)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25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algn="l" rtl="0"/>
            <a:r>
              <a:rPr lang="ru-RU" altLang="ru-RU" dirty="0"/>
              <a:t>після перекодування</a:t>
            </a:r>
          </a:p>
          <a:p>
            <a:pPr lvl="1" algn="l" rtl="0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usage = \ u040f \ u0430 \ u0401 \ u00ac \ u0490 \ u00ad \ u0490 \ u00ad \ u0401 \ u0490</a:t>
            </a:r>
          </a:p>
          <a:p>
            <a:pPr lvl="1" algn="l" rtl="0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options = &lt;\ u040b \ u0407 \ u0436 \ u0401 \ u0401&gt;</a:t>
            </a:r>
          </a:p>
          <a:p>
            <a:pPr lvl="1" algn="l" rtl="0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Commands = &lt;\ u0404 \ u00ae \ u00ac \ u00a0 \ u00ad \ u00a4 \ u043b&gt;</a:t>
            </a:r>
          </a:p>
          <a:p>
            <a:pPr lvl="1" algn="l" rtl="0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Options = \ u040b \ u0407 \ u0436 \ u0401 \ u0401:</a:t>
            </a:r>
          </a:p>
          <a:p>
            <a:pPr lvl="1" algn="l" rtl="0">
              <a:buFont typeface="Wingdings" pitchFamily="2" charset="2"/>
              <a:buNone/>
            </a:pPr>
            <a:r>
              <a:rPr lang="pl-PL" altLang="ru-RU" dirty="0">
                <a:solidFill>
                  <a:srgbClr val="0000CC"/>
                </a:solidFill>
              </a:rPr>
              <a:t>-o = \ u2021 \ u00a0 \ u0407 \ u0401 \ u0431 \ u043c \ u045e \ u043b \ u0435 \ u00ae \ u00a4 \ u00ad \ u00ae \ u0408 \ u00ae \ u0434 \ u00a0 \ u00a9 \ u00ab \ u00a0</a:t>
            </a:r>
          </a:p>
        </p:txBody>
      </p:sp>
    </p:spTree>
    <p:extLst>
      <p:ext uri="{BB962C8B-B14F-4D97-AF65-F5344CB8AC3E}">
        <p14:creationId xmlns:p14="http://schemas.microsoft.com/office/powerpoint/2010/main" val="31676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41984"/>
            <a:ext cx="8229600" cy="926976"/>
          </a:xfrm>
        </p:spPr>
        <p:txBody>
          <a:bodyPr/>
          <a:lstStyle/>
          <a:p>
            <a:pPr rtl="0"/>
            <a:r>
              <a:rPr lang="ru-RU" altLang="ru-RU" b="1" dirty="0" err="1" smtClean="0"/>
              <a:t>Задання</a:t>
            </a:r>
            <a:r>
              <a:rPr lang="ru-RU" altLang="ru-RU" b="1" dirty="0" smtClean="0"/>
              <a:t> </a:t>
            </a:r>
            <a:r>
              <a:rPr lang="ru-RU" altLang="ru-RU" b="1" dirty="0" err="1"/>
              <a:t>локалі</a:t>
            </a:r>
            <a:endParaRPr lang="ru-RU" altLang="ru-RU" b="1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715" y="2933360"/>
            <a:ext cx="8229600" cy="3921299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ru-RU" altLang="ru-RU" dirty="0" err="1"/>
              <a:t>складові</a:t>
            </a:r>
            <a:r>
              <a:rPr lang="ru-RU" altLang="ru-RU" dirty="0"/>
              <a:t> </a:t>
            </a:r>
            <a:r>
              <a:rPr lang="ru-RU" altLang="ru-RU" dirty="0" err="1"/>
              <a:t>локалі</a:t>
            </a:r>
            <a:endParaRPr lang="ru-RU" altLang="ru-RU" dirty="0"/>
          </a:p>
          <a:p>
            <a:pPr lvl="1" algn="l" rtl="0"/>
            <a:r>
              <a:rPr lang="ru-RU" altLang="ru-RU" dirty="0" err="1" smtClean="0"/>
              <a:t>мова</a:t>
            </a:r>
            <a:r>
              <a:rPr lang="ru-RU" altLang="ru-RU" dirty="0" smtClean="0"/>
              <a:t> </a:t>
            </a:r>
            <a:r>
              <a:rPr lang="en-US" altLang="ru-RU" dirty="0" smtClean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getLanguage</a:t>
            </a:r>
            <a:r>
              <a:rPr lang="en-US" altLang="ru-RU" dirty="0">
                <a:solidFill>
                  <a:srgbClr val="0000CC"/>
                </a:solidFill>
              </a:rPr>
              <a:t> ()</a:t>
            </a:r>
            <a:endParaRPr lang="ru-RU" altLang="ru-RU" dirty="0">
              <a:solidFill>
                <a:srgbClr val="0000CC"/>
              </a:solidFill>
            </a:endParaRPr>
          </a:p>
          <a:p>
            <a:pPr lvl="1" algn="l" rtl="0"/>
            <a:r>
              <a:rPr lang="ru-RU" altLang="ru-RU" dirty="0" err="1" smtClean="0"/>
              <a:t>країна</a:t>
            </a:r>
            <a:r>
              <a:rPr lang="en-US" altLang="ru-RU" dirty="0" smtClean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getCountry</a:t>
            </a:r>
            <a:r>
              <a:rPr lang="en-US" altLang="ru-RU" dirty="0">
                <a:solidFill>
                  <a:srgbClr val="0000CC"/>
                </a:solidFill>
              </a:rPr>
              <a:t> ()</a:t>
            </a:r>
            <a:endParaRPr lang="ru-RU" altLang="ru-RU" dirty="0">
              <a:solidFill>
                <a:srgbClr val="0000CC"/>
              </a:solidFill>
            </a:endParaRPr>
          </a:p>
          <a:p>
            <a:pPr lvl="1" algn="l" rtl="0"/>
            <a:r>
              <a:rPr lang="ru-RU" altLang="ru-RU" dirty="0" err="1"/>
              <a:t>різновид</a:t>
            </a:r>
            <a:r>
              <a:rPr lang="en-US" altLang="ru-RU" dirty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getVariant</a:t>
            </a:r>
            <a:r>
              <a:rPr lang="en-US" altLang="ru-RU" dirty="0">
                <a:solidFill>
                  <a:srgbClr val="0000CC"/>
                </a:solidFill>
              </a:rPr>
              <a:t> ()</a:t>
            </a:r>
            <a:endParaRPr lang="ru-RU" altLang="ru-RU" dirty="0">
              <a:solidFill>
                <a:srgbClr val="0000CC"/>
              </a:solidFill>
            </a:endParaRPr>
          </a:p>
          <a:p>
            <a:pPr algn="l" rtl="0"/>
            <a:r>
              <a:rPr lang="ru-RU" altLang="ru-RU" dirty="0" err="1"/>
              <a:t>конструктори</a:t>
            </a:r>
            <a:r>
              <a:rPr lang="ru-RU" altLang="ru-RU" dirty="0"/>
              <a:t> </a:t>
            </a:r>
            <a:r>
              <a:rPr lang="ru-RU" altLang="ru-RU" dirty="0" err="1"/>
              <a:t>класу</a:t>
            </a:r>
            <a:r>
              <a:rPr lang="ru-RU" altLang="ru-RU" dirty="0"/>
              <a:t> </a:t>
            </a:r>
            <a:r>
              <a:rPr lang="en-US" altLang="ru-RU" dirty="0">
                <a:solidFill>
                  <a:srgbClr val="0000CC"/>
                </a:solidFill>
              </a:rPr>
              <a:t>Locale</a:t>
            </a:r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Locale (language)</a:t>
            </a:r>
            <a:r>
              <a:rPr lang="en-US" altLang="ru-RU" dirty="0"/>
              <a:t> - </a:t>
            </a:r>
            <a:r>
              <a:rPr lang="ru-RU" altLang="ru-RU" dirty="0"/>
              <a:t>за </a:t>
            </a:r>
            <a:r>
              <a:rPr lang="ru-RU" altLang="ru-RU" dirty="0" err="1"/>
              <a:t>мовою</a:t>
            </a:r>
            <a:endParaRPr lang="en-US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Locale (language, country)</a:t>
            </a:r>
            <a:r>
              <a:rPr lang="ru-RU" altLang="ru-RU" dirty="0"/>
              <a:t> - за </a:t>
            </a:r>
            <a:r>
              <a:rPr lang="ru-RU" altLang="ru-RU" dirty="0" err="1"/>
              <a:t>мовою</a:t>
            </a:r>
            <a:r>
              <a:rPr lang="ru-RU" altLang="ru-RU" dirty="0"/>
              <a:t> і </a:t>
            </a:r>
            <a:r>
              <a:rPr lang="ru-RU" altLang="ru-RU" dirty="0" err="1" smtClean="0"/>
              <a:t>країною</a:t>
            </a:r>
            <a:endParaRPr lang="en-US" altLang="ru-RU" dirty="0"/>
          </a:p>
          <a:p>
            <a:pPr lvl="1" algn="l" rtl="0"/>
            <a:r>
              <a:rPr lang="en-US" altLang="ru-RU" dirty="0">
                <a:solidFill>
                  <a:srgbClr val="0000CC"/>
                </a:solidFill>
              </a:rPr>
              <a:t>Locale (language, country, variant)</a:t>
            </a:r>
            <a:r>
              <a:rPr lang="ru-RU" altLang="ru-RU" dirty="0"/>
              <a:t> - за </a:t>
            </a:r>
            <a:r>
              <a:rPr lang="ru-RU" altLang="ru-RU" dirty="0" err="1"/>
              <a:t>мовою</a:t>
            </a:r>
            <a:r>
              <a:rPr lang="ru-RU" altLang="ru-RU" dirty="0"/>
              <a:t> </a:t>
            </a:r>
            <a:r>
              <a:rPr lang="ru-RU" altLang="ru-RU" dirty="0" err="1" smtClean="0"/>
              <a:t>країною</a:t>
            </a:r>
            <a:r>
              <a:rPr lang="ru-RU" altLang="ru-RU" dirty="0" smtClean="0"/>
              <a:t> </a:t>
            </a:r>
            <a:r>
              <a:rPr lang="ru-RU" altLang="ru-RU" dirty="0"/>
              <a:t>і </a:t>
            </a:r>
            <a:r>
              <a:rPr lang="ru-RU" altLang="ru-RU" dirty="0" err="1" smtClean="0"/>
              <a:t>варіантом</a:t>
            </a:r>
            <a:endParaRPr lang="ru-RU" altLang="ru-RU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7715" y="84869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/>
              <a:t>Локаль</a:t>
            </a:r>
            <a:endParaRPr lang="ru-RU" altLang="ru-RU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7715" y="764704"/>
            <a:ext cx="8229600" cy="1658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/>
              <a:t>Ідентифікує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мовне</a:t>
            </a:r>
            <a:r>
              <a:rPr lang="ru-RU" altLang="ru-RU" dirty="0" smtClean="0"/>
              <a:t>  </a:t>
            </a:r>
            <a:r>
              <a:rPr lang="ru-RU" altLang="ru-RU" dirty="0" err="1" smtClean="0"/>
              <a:t>оточення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що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використовується</a:t>
            </a:r>
            <a:r>
              <a:rPr lang="ru-RU" altLang="ru-RU" dirty="0" smtClean="0"/>
              <a:t> </a:t>
            </a:r>
            <a:endParaRPr lang="en-US" altLang="ru-RU" dirty="0" smtClean="0"/>
          </a:p>
          <a:p>
            <a:r>
              <a:rPr lang="ru-RU" altLang="ru-RU" dirty="0" err="1" smtClean="0"/>
              <a:t>клас</a:t>
            </a:r>
            <a:r>
              <a:rPr lang="ru-RU" altLang="ru-RU" dirty="0" smtClean="0"/>
              <a:t> </a:t>
            </a:r>
            <a:r>
              <a:rPr lang="en-US" altLang="ru-RU" dirty="0" smtClean="0">
                <a:solidFill>
                  <a:srgbClr val="0000CC"/>
                </a:solidFill>
              </a:rPr>
              <a:t>Locale</a:t>
            </a:r>
            <a:endParaRPr lang="ru-RU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2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sz="3500" b="1" dirty="0" err="1"/>
              <a:t>П</a:t>
            </a:r>
            <a:r>
              <a:rPr lang="ru-RU" altLang="ru-RU" sz="3500" b="1" dirty="0" err="1" smtClean="0"/>
              <a:t>осилання</a:t>
            </a:r>
            <a:endParaRPr lang="ru-RU" altLang="ru-RU" sz="3500" b="1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ru-RU" altLang="ru-RU"/>
              <a:t>Internationalization</a:t>
            </a:r>
            <a:r>
              <a:rPr lang="en-US" altLang="ru-RU"/>
              <a:t> </a:t>
            </a:r>
            <a:r>
              <a:rPr lang="ru-RU" altLang="ru-RU"/>
              <a:t>(</a:t>
            </a:r>
            <a:r>
              <a:rPr lang="en-US" altLang="ru-RU"/>
              <a:t>guide) // </a:t>
            </a:r>
            <a:r>
              <a:rPr lang="ru-RU" altLang="ru-RU">
                <a:hlinkClick r:id="rId2"/>
              </a:rPr>
              <a:t>http://java.sun.com/j2se/1.5.0/docs/guide/intl/</a:t>
            </a:r>
            <a:endParaRPr lang="ru-RU" altLang="ru-RU"/>
          </a:p>
          <a:p>
            <a:pPr algn="l" rtl="0"/>
            <a:r>
              <a:rPr lang="ru-RU" altLang="ru-RU"/>
              <a:t>Trail: Internationalization </a:t>
            </a:r>
            <a:r>
              <a:rPr lang="en-US" altLang="ru-RU"/>
              <a:t>(Java Tutorial) // </a:t>
            </a:r>
            <a:r>
              <a:rPr lang="ru-RU" altLang="ru-RU">
                <a:hlinkClick r:id="rId3"/>
              </a:rPr>
              <a:t>http://java.sun.com/docs/books/tutorial/i18n</a:t>
            </a:r>
            <a:r>
              <a:rPr lang="en-US" altLang="ru-RU">
                <a:hlinkClick r:id="rId3"/>
              </a:rPr>
              <a:t>/</a:t>
            </a:r>
            <a:endParaRPr lang="en-US" altLang="ru-RU"/>
          </a:p>
          <a:p>
            <a:pPr algn="l" rtl="0"/>
            <a:r>
              <a:rPr lang="ru-RU" altLang="ru-RU"/>
              <a:t>Internationalization </a:t>
            </a:r>
            <a:r>
              <a:rPr lang="en-US" altLang="ru-RU"/>
              <a:t>// </a:t>
            </a:r>
            <a:r>
              <a:rPr lang="ru-RU" altLang="ru-RU">
                <a:hlinkClick r:id="rId4"/>
              </a:rPr>
              <a:t>http://java.sun.com/j2se/corejava/intl/</a:t>
            </a:r>
            <a:r>
              <a:rPr lang="en-US" altLang="ru-RU"/>
              <a:t> </a:t>
            </a:r>
          </a:p>
          <a:p>
            <a:pPr algn="l" rtl="0"/>
            <a:r>
              <a:rPr lang="ru-RU" altLang="ru-RU"/>
              <a:t>Properties </a:t>
            </a:r>
            <a:r>
              <a:rPr lang="en-US" altLang="ru-RU"/>
              <a:t>// </a:t>
            </a:r>
            <a:r>
              <a:rPr lang="en-US" altLang="ru-RU">
                <a:hlinkClick r:id="rId5"/>
              </a:rPr>
              <a:t>http://java.sun.com/j2se/1.5.0/docs/api/java/util/Properties.html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54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ru-RU" altLang="ru-RU" b="1" dirty="0" smtClean="0"/>
              <a:t>Приклад</a:t>
            </a:r>
            <a:r>
              <a:rPr lang="en-US" altLang="ru-RU" b="1" dirty="0"/>
              <a:t>: </a:t>
            </a:r>
            <a:r>
              <a:rPr lang="ru-RU" altLang="ru-RU" b="1" dirty="0" err="1"/>
              <a:t>локалізовані</a:t>
            </a:r>
            <a:r>
              <a:rPr lang="ru-RU" altLang="ru-RU" b="1" dirty="0"/>
              <a:t> </a:t>
            </a:r>
            <a:r>
              <a:rPr lang="ru-RU" altLang="ru-RU" b="1" dirty="0" err="1"/>
              <a:t>дані</a:t>
            </a:r>
            <a:endParaRPr lang="ru-RU" altLang="ru-RU" b="1" dirty="0"/>
          </a:p>
        </p:txBody>
      </p:sp>
      <p:sp>
        <p:nvSpPr>
          <p:cNvPr id="28672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altLang="ru-RU" dirty="0" err="1">
                <a:solidFill>
                  <a:srgbClr val="0000CC"/>
                </a:solidFill>
              </a:rPr>
              <a:t>en_UK_windows</a:t>
            </a:r>
            <a:endParaRPr lang="en-US" altLang="ru-RU" dirty="0">
              <a:solidFill>
                <a:srgbClr val="0000CC"/>
              </a:solidFill>
            </a:endParaRPr>
          </a:p>
          <a:p>
            <a:pPr lvl="1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 dirty="0"/>
              <a:t>choose the </a:t>
            </a:r>
            <a:r>
              <a:rPr lang="en-US" altLang="ru-RU" sz="2900" i="1" dirty="0"/>
              <a:t>folder</a:t>
            </a:r>
            <a:endParaRPr lang="ru-RU" altLang="ru-RU" sz="2900" i="1" dirty="0"/>
          </a:p>
          <a:p>
            <a:pPr lvl="1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 dirty="0"/>
              <a:t>containing </a:t>
            </a:r>
            <a:r>
              <a:rPr lang="en-US" altLang="ru-RU" sz="2900" i="1" dirty="0" err="1"/>
              <a:t>colour</a:t>
            </a:r>
            <a:endParaRPr lang="ru-RU" altLang="ru-RU" sz="2900" i="1" dirty="0"/>
          </a:p>
          <a:p>
            <a:pPr lvl="1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 dirty="0"/>
              <a:t>information</a:t>
            </a:r>
            <a:endParaRPr lang="ru-RU" altLang="ru-RU" sz="2900" dirty="0"/>
          </a:p>
        </p:txBody>
      </p:sp>
      <p:sp>
        <p:nvSpPr>
          <p:cNvPr id="286730" name="Rectangle 10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marL="177800" indent="-177800" algn="l" rtl="0"/>
            <a:r>
              <a:rPr lang="en-US" altLang="ru-RU" dirty="0" err="1">
                <a:solidFill>
                  <a:srgbClr val="0000CC"/>
                </a:solidFill>
              </a:rPr>
              <a:t>en_UK_unix</a:t>
            </a:r>
            <a:endParaRPr lang="en-US" altLang="ru-RU" dirty="0">
              <a:solidFill>
                <a:srgbClr val="0000CC"/>
              </a:solidFill>
            </a:endParaRPr>
          </a:p>
          <a:p>
            <a:pPr marL="712788" lvl="1" indent="-17780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 dirty="0"/>
              <a:t>choose the </a:t>
            </a:r>
            <a:r>
              <a:rPr lang="en-US" altLang="ru-RU" sz="2900" i="1" dirty="0"/>
              <a:t>directory</a:t>
            </a:r>
            <a:endParaRPr lang="ru-RU" altLang="ru-RU" sz="2900" i="1" dirty="0"/>
          </a:p>
          <a:p>
            <a:pPr marL="712788" lvl="1" indent="-17780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 dirty="0"/>
              <a:t>containing </a:t>
            </a:r>
            <a:r>
              <a:rPr lang="en-US" altLang="ru-RU" sz="2900" i="1" dirty="0" err="1"/>
              <a:t>colour</a:t>
            </a:r>
            <a:endParaRPr lang="ru-RU" altLang="ru-RU" sz="2900" i="1" dirty="0"/>
          </a:p>
          <a:p>
            <a:pPr marL="712788" lvl="1" indent="-17780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 dirty="0"/>
              <a:t>information</a:t>
            </a:r>
            <a:endParaRPr lang="ru-RU" altLang="ru-RU" sz="2000" dirty="0"/>
          </a:p>
        </p:txBody>
      </p:sp>
      <p:sp>
        <p:nvSpPr>
          <p:cNvPr id="286731" name="Rectangle 11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pPr algn="l" rtl="0"/>
            <a:r>
              <a:rPr lang="en-US" altLang="ru-RU" dirty="0" err="1">
                <a:solidFill>
                  <a:srgbClr val="0000CC"/>
                </a:solidFill>
              </a:rPr>
              <a:t>en_US</a:t>
            </a:r>
            <a:endParaRPr lang="en-US" altLang="ru-RU" dirty="0">
              <a:solidFill>
                <a:srgbClr val="0000CC"/>
              </a:solidFill>
            </a:endParaRPr>
          </a:p>
          <a:p>
            <a:pPr lvl="1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 dirty="0"/>
              <a:t>choose the </a:t>
            </a:r>
            <a:r>
              <a:rPr lang="en-US" altLang="ru-RU" sz="2900" i="1" dirty="0"/>
              <a:t>folder</a:t>
            </a:r>
            <a:endParaRPr lang="ru-RU" altLang="ru-RU" sz="2900" i="1" dirty="0"/>
          </a:p>
          <a:p>
            <a:pPr lvl="1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 dirty="0"/>
              <a:t>containing </a:t>
            </a:r>
            <a:r>
              <a:rPr lang="en-US" altLang="ru-RU" sz="2900" i="1" dirty="0"/>
              <a:t>color</a:t>
            </a:r>
            <a:endParaRPr lang="ru-RU" altLang="ru-RU" sz="2900" i="1" dirty="0"/>
          </a:p>
          <a:p>
            <a:pPr lvl="1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900" dirty="0"/>
              <a:t>information</a:t>
            </a:r>
            <a:endParaRPr lang="ru-RU" altLang="ru-RU" sz="2000" dirty="0"/>
          </a:p>
        </p:txBody>
      </p:sp>
      <p:sp>
        <p:nvSpPr>
          <p:cNvPr id="286732" name="Rectangle 12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pPr algn="l" rtl="0"/>
            <a:r>
              <a:rPr lang="en-US" altLang="ru-RU" dirty="0" err="1">
                <a:solidFill>
                  <a:srgbClr val="0000CC"/>
                </a:solidFill>
              </a:rPr>
              <a:t>ru_RU</a:t>
            </a:r>
            <a:r>
              <a:rPr lang="ru-RU" altLang="ru-RU" dirty="0">
                <a:solidFill>
                  <a:srgbClr val="0000CC"/>
                </a:solidFill>
              </a:rPr>
              <a:t>_</a:t>
            </a:r>
            <a:r>
              <a:rPr lang="en-US" altLang="ru-RU" dirty="0" err="1">
                <a:solidFill>
                  <a:srgbClr val="0000CC"/>
                </a:solidFill>
              </a:rPr>
              <a:t>unix</a:t>
            </a:r>
            <a:endParaRPr lang="en-US" altLang="ru-RU" dirty="0">
              <a:solidFill>
                <a:srgbClr val="0000CC"/>
              </a:solidFill>
            </a:endParaRPr>
          </a:p>
          <a:p>
            <a:pPr lvl="1">
              <a:spcBef>
                <a:spcPct val="0"/>
              </a:spcBef>
              <a:buNone/>
            </a:pPr>
            <a:r>
              <a:rPr lang="ru-RU" altLang="ru-RU" sz="2900" dirty="0"/>
              <a:t>Выберите каталог,</a:t>
            </a:r>
          </a:p>
          <a:p>
            <a:pPr lvl="1">
              <a:spcBef>
                <a:spcPct val="0"/>
              </a:spcBef>
              <a:buNone/>
            </a:pPr>
            <a:r>
              <a:rPr lang="ru-RU" altLang="ru-RU" sz="2900" dirty="0"/>
              <a:t>содержащий</a:t>
            </a:r>
          </a:p>
          <a:p>
            <a:pPr lvl="1">
              <a:spcBef>
                <a:spcPct val="0"/>
              </a:spcBef>
              <a:buNone/>
            </a:pPr>
            <a:r>
              <a:rPr lang="ru-RU" altLang="ru-RU" sz="2900" dirty="0"/>
              <a:t>цветовую </a:t>
            </a:r>
          </a:p>
          <a:p>
            <a:pPr lvl="1">
              <a:spcBef>
                <a:spcPct val="0"/>
              </a:spcBef>
              <a:buNone/>
            </a:pPr>
            <a:r>
              <a:rPr lang="ru-RU" altLang="ru-RU" sz="2900" dirty="0"/>
              <a:t>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34833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sz="3500" b="1" dirty="0"/>
              <a:t>Робота з </a:t>
            </a:r>
            <a:r>
              <a:rPr lang="ru-RU" altLang="ru-RU" sz="3500" b="1" dirty="0" err="1" smtClean="0"/>
              <a:t>локаллю</a:t>
            </a:r>
            <a:endParaRPr lang="ru-RU" altLang="ru-RU" sz="3500" b="1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ru-RU" altLang="ru-RU" dirty="0" err="1"/>
              <a:t>отримання</a:t>
            </a:r>
            <a:endParaRPr lang="ru-RU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getAvailableLocales</a:t>
            </a:r>
            <a:r>
              <a:rPr lang="en-US" altLang="ru-RU" dirty="0">
                <a:solidFill>
                  <a:srgbClr val="0000CC"/>
                </a:solidFill>
              </a:rPr>
              <a:t> ()</a:t>
            </a:r>
            <a:r>
              <a:rPr lang="en-US" altLang="ru-RU" dirty="0"/>
              <a:t> - </a:t>
            </a:r>
            <a:r>
              <a:rPr lang="ru-RU" altLang="ru-RU" dirty="0"/>
              <a:t>список </a:t>
            </a:r>
            <a:r>
              <a:rPr lang="ru-RU" altLang="ru-RU" dirty="0" err="1"/>
              <a:t>доступних</a:t>
            </a:r>
            <a:r>
              <a:rPr lang="ru-RU" altLang="ru-RU" dirty="0"/>
              <a:t> </a:t>
            </a:r>
            <a:r>
              <a:rPr lang="ru-RU" altLang="ru-RU" dirty="0" err="1"/>
              <a:t>локалей</a:t>
            </a:r>
            <a:endParaRPr lang="ru-RU" altLang="ru-RU" dirty="0"/>
          </a:p>
          <a:p>
            <a:pPr lvl="1" algn="l" rtl="0"/>
            <a:r>
              <a:rPr lang="ru-RU" altLang="ru-RU" dirty="0"/>
              <a:t>поля</a:t>
            </a:r>
            <a:r>
              <a:rPr lang="en-US" altLang="ru-RU" dirty="0"/>
              <a:t> </a:t>
            </a:r>
            <a:r>
              <a:rPr lang="en-US" altLang="ru-RU" dirty="0">
                <a:solidFill>
                  <a:srgbClr val="0000CC"/>
                </a:solidFill>
              </a:rPr>
              <a:t>UK</a:t>
            </a:r>
            <a:r>
              <a:rPr lang="en-US" altLang="ru-RU" dirty="0"/>
              <a:t>, </a:t>
            </a:r>
            <a:r>
              <a:rPr lang="en-US" altLang="ru-RU" dirty="0">
                <a:solidFill>
                  <a:srgbClr val="0000CC"/>
                </a:solidFill>
              </a:rPr>
              <a:t>US</a:t>
            </a:r>
            <a:r>
              <a:rPr lang="en-US" altLang="ru-RU" dirty="0"/>
              <a:t>, </a:t>
            </a:r>
            <a:r>
              <a:rPr lang="en-US" altLang="ru-RU" dirty="0">
                <a:solidFill>
                  <a:srgbClr val="0000CC"/>
                </a:solidFill>
              </a:rPr>
              <a:t>FRANCE</a:t>
            </a:r>
            <a:r>
              <a:rPr lang="en-US" altLang="ru-RU" dirty="0"/>
              <a:t>, ...</a:t>
            </a:r>
          </a:p>
          <a:p>
            <a:pPr algn="l" rtl="0"/>
            <a:r>
              <a:rPr lang="ru-RU" altLang="ru-RU" dirty="0" err="1" smtClean="0"/>
              <a:t>локаль</a:t>
            </a:r>
            <a:r>
              <a:rPr lang="ru-RU" altLang="ru-RU" dirty="0" smtClean="0"/>
              <a:t> </a:t>
            </a:r>
            <a:r>
              <a:rPr lang="ru-RU" altLang="ru-RU" dirty="0"/>
              <a:t>за </a:t>
            </a:r>
            <a:r>
              <a:rPr lang="ru-RU" altLang="ru-RU" dirty="0" err="1"/>
              <a:t>замовчуванням</a:t>
            </a:r>
            <a:endParaRPr lang="en-US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getDefault</a:t>
            </a:r>
            <a:r>
              <a:rPr lang="en-US" altLang="ru-RU" dirty="0">
                <a:solidFill>
                  <a:srgbClr val="0000CC"/>
                </a:solidFill>
              </a:rPr>
              <a:t> ()</a:t>
            </a:r>
            <a:r>
              <a:rPr lang="en-US" altLang="ru-RU" dirty="0"/>
              <a:t> - </a:t>
            </a:r>
            <a:r>
              <a:rPr lang="ru-RU" altLang="ru-RU" dirty="0" err="1"/>
              <a:t>отримання</a:t>
            </a:r>
            <a:r>
              <a:rPr lang="ru-RU" altLang="ru-RU" dirty="0"/>
              <a:t> </a:t>
            </a:r>
            <a:r>
              <a:rPr lang="ru-RU" altLang="ru-RU" dirty="0" err="1"/>
              <a:t>локалі</a:t>
            </a:r>
            <a:r>
              <a:rPr lang="ru-RU" altLang="ru-RU" dirty="0"/>
              <a:t> за </a:t>
            </a:r>
            <a:r>
              <a:rPr lang="ru-RU" altLang="ru-RU" dirty="0" err="1"/>
              <a:t>замовчуванням</a:t>
            </a:r>
            <a:endParaRPr lang="en-US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setDefault</a:t>
            </a:r>
            <a:r>
              <a:rPr lang="en-US" altLang="ru-RU" dirty="0">
                <a:solidFill>
                  <a:srgbClr val="0000CC"/>
                </a:solidFill>
              </a:rPr>
              <a:t> (Locale locale)</a:t>
            </a:r>
            <a:r>
              <a:rPr lang="ru-RU" altLang="ru-RU" dirty="0"/>
              <a:t> - установка </a:t>
            </a:r>
            <a:r>
              <a:rPr lang="ru-RU" altLang="ru-RU" dirty="0" err="1"/>
              <a:t>локалі</a:t>
            </a:r>
            <a:r>
              <a:rPr lang="ru-RU" altLang="ru-RU" dirty="0"/>
              <a:t> за </a:t>
            </a:r>
            <a:r>
              <a:rPr lang="ru-RU" altLang="ru-RU" dirty="0" err="1"/>
              <a:t>замовчуванням</a:t>
            </a:r>
            <a:endParaRPr lang="en-US" altLang="ru-RU" dirty="0"/>
          </a:p>
          <a:p>
            <a:pPr algn="l" rtl="0"/>
            <a:r>
              <a:rPr lang="ru-RU" altLang="ru-RU" dirty="0" smtClean="0"/>
              <a:t>вив</a:t>
            </a:r>
            <a:r>
              <a:rPr lang="uk-UA" altLang="ru-RU" dirty="0" smtClean="0"/>
              <a:t>ід</a:t>
            </a:r>
            <a:r>
              <a:rPr lang="ru-RU" altLang="ru-RU" dirty="0" smtClean="0"/>
              <a:t> </a:t>
            </a:r>
            <a:r>
              <a:rPr lang="ru-RU" altLang="ru-RU" dirty="0" err="1"/>
              <a:t>користувачеві</a:t>
            </a:r>
            <a:endParaRPr lang="ru-RU" altLang="ru-RU" dirty="0"/>
          </a:p>
          <a:p>
            <a:pPr lvl="1" algn="l" rtl="0"/>
            <a:r>
              <a:rPr lang="en-US" altLang="ru-RU" dirty="0" err="1">
                <a:solidFill>
                  <a:srgbClr val="0000CC"/>
                </a:solidFill>
              </a:rPr>
              <a:t>getDisplayName</a:t>
            </a:r>
            <a:r>
              <a:rPr lang="en-US" altLang="ru-RU" dirty="0">
                <a:solidFill>
                  <a:srgbClr val="0000CC"/>
                </a:solidFill>
              </a:rPr>
              <a:t> ()</a:t>
            </a:r>
            <a:r>
              <a:rPr lang="en-US" altLang="ru-RU" dirty="0"/>
              <a:t> - </a:t>
            </a:r>
            <a:r>
              <a:rPr lang="ru-RU" altLang="ru-RU" dirty="0" err="1"/>
              <a:t>ім'я</a:t>
            </a:r>
            <a:r>
              <a:rPr lang="ru-RU" altLang="ru-RU" dirty="0"/>
              <a:t> </a:t>
            </a:r>
            <a:r>
              <a:rPr lang="ru-RU" altLang="ru-RU" dirty="0" err="1"/>
              <a:t>локалі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87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Локалізація</a:t>
            </a:r>
            <a:r>
              <a:rPr lang="ru-RU" altLang="ru-RU" dirty="0" smtClean="0"/>
              <a:t> </a:t>
            </a:r>
            <a:r>
              <a:rPr lang="ru-RU" altLang="ru-RU" dirty="0" err="1"/>
              <a:t>даних</a:t>
            </a:r>
            <a:endParaRPr lang="ru-RU" altLang="ru-RU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ru-RU" altLang="ru-RU"/>
              <a:t>Частина 2</a:t>
            </a:r>
          </a:p>
        </p:txBody>
      </p:sp>
    </p:spTree>
    <p:extLst>
      <p:ext uri="{BB962C8B-B14F-4D97-AF65-F5344CB8AC3E}">
        <p14:creationId xmlns:p14="http://schemas.microsoft.com/office/powerpoint/2010/main" val="4541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6269" y="18757"/>
            <a:ext cx="8229600" cy="778098"/>
          </a:xfrm>
        </p:spPr>
        <p:txBody>
          <a:bodyPr/>
          <a:lstStyle/>
          <a:p>
            <a:pPr rtl="0"/>
            <a:r>
              <a:rPr lang="ru-RU" altLang="ru-RU" b="1" dirty="0" err="1" smtClean="0"/>
              <a:t>Локалізація</a:t>
            </a:r>
            <a:r>
              <a:rPr lang="ru-RU" altLang="ru-RU" b="1" dirty="0" smtClean="0"/>
              <a:t> </a:t>
            </a:r>
            <a:r>
              <a:rPr lang="ru-RU" altLang="ru-RU" b="1" dirty="0" err="1"/>
              <a:t>даних</a:t>
            </a:r>
            <a:endParaRPr lang="ru-RU" altLang="ru-RU" b="1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229600" cy="1684784"/>
          </a:xfrm>
        </p:spPr>
        <p:txBody>
          <a:bodyPr/>
          <a:lstStyle/>
          <a:p>
            <a:pPr algn="l" rtl="0"/>
            <a:r>
              <a:rPr lang="ru-RU" altLang="ru-RU" dirty="0" err="1"/>
              <a:t>Зберігання</a:t>
            </a:r>
            <a:r>
              <a:rPr lang="ru-RU" altLang="ru-RU" dirty="0"/>
              <a:t> </a:t>
            </a:r>
            <a:r>
              <a:rPr lang="ru-RU" altLang="ru-RU" dirty="0" err="1"/>
              <a:t>даних</a:t>
            </a:r>
            <a:r>
              <a:rPr lang="ru-RU" altLang="ru-RU" dirty="0"/>
              <a:t>, </a:t>
            </a:r>
            <a:r>
              <a:rPr lang="ru-RU" altLang="ru-RU" dirty="0" err="1"/>
              <a:t>що</a:t>
            </a:r>
            <a:r>
              <a:rPr lang="ru-RU" altLang="ru-RU" dirty="0"/>
              <a:t> </a:t>
            </a:r>
            <a:r>
              <a:rPr lang="ru-RU" altLang="ru-RU" dirty="0" err="1"/>
              <a:t>залежать</a:t>
            </a:r>
            <a:r>
              <a:rPr lang="ru-RU" altLang="ru-RU" dirty="0"/>
              <a:t> </a:t>
            </a:r>
            <a:r>
              <a:rPr lang="ru-RU" altLang="ru-RU" dirty="0" err="1"/>
              <a:t>від</a:t>
            </a:r>
            <a:r>
              <a:rPr lang="ru-RU" altLang="ru-RU" dirty="0"/>
              <a:t> </a:t>
            </a:r>
            <a:r>
              <a:rPr lang="ru-RU" altLang="ru-RU" dirty="0" err="1"/>
              <a:t>локалі</a:t>
            </a:r>
            <a:r>
              <a:rPr lang="ru-RU" altLang="ru-RU" dirty="0"/>
              <a:t> в одному </a:t>
            </a:r>
            <a:r>
              <a:rPr lang="ru-RU" altLang="ru-RU" dirty="0" err="1"/>
              <a:t>місці</a:t>
            </a:r>
            <a:endParaRPr lang="ru-RU" altLang="ru-RU" dirty="0"/>
          </a:p>
          <a:p>
            <a:pPr algn="l" rtl="0"/>
            <a:r>
              <a:rPr lang="ru-RU" altLang="ru-RU" dirty="0" err="1"/>
              <a:t>клас</a:t>
            </a:r>
            <a:r>
              <a:rPr lang="ru-RU" altLang="ru-RU" dirty="0"/>
              <a:t> </a:t>
            </a:r>
            <a:r>
              <a:rPr lang="en-US" altLang="ru-RU" dirty="0" err="1">
                <a:solidFill>
                  <a:srgbClr val="0000CC"/>
                </a:solidFill>
              </a:rPr>
              <a:t>ResourceBundle</a:t>
            </a:r>
            <a:endParaRPr lang="ru-RU" altLang="ru-RU" dirty="0">
              <a:solidFill>
                <a:srgbClr val="0000CC"/>
              </a:solidFill>
            </a:endParaRPr>
          </a:p>
          <a:p>
            <a:pPr algn="l" rtl="0">
              <a:buFont typeface="Wingdings" pitchFamily="2" charset="2"/>
              <a:buNone/>
            </a:pPr>
            <a:endParaRPr lang="ru-RU" altLang="ru-RU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3733" y="2407642"/>
            <a:ext cx="8229600" cy="589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err="1" smtClean="0"/>
              <a:t>Операції</a:t>
            </a:r>
            <a:r>
              <a:rPr lang="ru-RU" altLang="ru-RU" b="1" dirty="0" smtClean="0"/>
              <a:t> з </a:t>
            </a:r>
            <a:r>
              <a:rPr lang="ru-RU" altLang="ru-RU" b="1" dirty="0" err="1" smtClean="0"/>
              <a:t>даними</a:t>
            </a:r>
            <a:endParaRPr lang="ru-RU" altLang="ru-RU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2924944"/>
            <a:ext cx="8229600" cy="3861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/>
              <a:t>Отримання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даних</a:t>
            </a:r>
            <a:endParaRPr lang="ru-RU" altLang="ru-RU" dirty="0" smtClean="0"/>
          </a:p>
          <a:p>
            <a:pPr lvl="1"/>
            <a:r>
              <a:rPr lang="en-US" altLang="ru-RU" dirty="0" err="1" smtClean="0">
                <a:solidFill>
                  <a:srgbClr val="0000CC"/>
                </a:solidFill>
              </a:rPr>
              <a:t>getObject</a:t>
            </a:r>
            <a:r>
              <a:rPr lang="en-US" altLang="ru-RU" dirty="0" smtClean="0">
                <a:solidFill>
                  <a:srgbClr val="0000CC"/>
                </a:solidFill>
              </a:rPr>
              <a:t> (String key)</a:t>
            </a:r>
            <a:r>
              <a:rPr lang="en-US" altLang="ru-RU" dirty="0" smtClean="0"/>
              <a:t> - </a:t>
            </a:r>
            <a:r>
              <a:rPr lang="ru-RU" altLang="ru-RU" dirty="0" err="1" smtClean="0"/>
              <a:t>довільний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об'єкт</a:t>
            </a:r>
            <a:endParaRPr lang="ru-RU" altLang="ru-RU" dirty="0" smtClean="0"/>
          </a:p>
          <a:p>
            <a:pPr lvl="1"/>
            <a:r>
              <a:rPr lang="en-US" altLang="ru-RU" dirty="0" err="1" smtClean="0">
                <a:solidFill>
                  <a:srgbClr val="0000CC"/>
                </a:solidFill>
              </a:rPr>
              <a:t>getString</a:t>
            </a:r>
            <a:r>
              <a:rPr lang="en-US" altLang="ru-RU" dirty="0" smtClean="0">
                <a:solidFill>
                  <a:srgbClr val="0000CC"/>
                </a:solidFill>
              </a:rPr>
              <a:t> (String key)</a:t>
            </a:r>
            <a:r>
              <a:rPr lang="en-US" altLang="ru-RU" dirty="0" smtClean="0"/>
              <a:t> - </a:t>
            </a:r>
            <a:r>
              <a:rPr lang="ru-RU" altLang="ru-RU" dirty="0" smtClean="0"/>
              <a:t>у </a:t>
            </a:r>
            <a:r>
              <a:rPr lang="ru-RU" altLang="ru-RU" dirty="0" err="1" smtClean="0"/>
              <a:t>вигляді</a:t>
            </a:r>
            <a:r>
              <a:rPr lang="ru-RU" altLang="ru-RU" dirty="0" smtClean="0"/>
              <a:t> рядка</a:t>
            </a:r>
          </a:p>
          <a:p>
            <a:pPr lvl="1"/>
            <a:r>
              <a:rPr lang="en-US" altLang="ru-RU" dirty="0" err="1" smtClean="0">
                <a:solidFill>
                  <a:srgbClr val="0000CC"/>
                </a:solidFill>
              </a:rPr>
              <a:t>getStringArray</a:t>
            </a:r>
            <a:r>
              <a:rPr lang="en-US" altLang="ru-RU" dirty="0" smtClean="0">
                <a:solidFill>
                  <a:srgbClr val="0000CC"/>
                </a:solidFill>
              </a:rPr>
              <a:t> (String [] key)</a:t>
            </a:r>
            <a:r>
              <a:rPr lang="en-US" altLang="ru-RU" dirty="0" smtClean="0"/>
              <a:t> </a:t>
            </a:r>
            <a:r>
              <a:rPr lang="ru-RU" altLang="ru-RU" dirty="0" smtClean="0"/>
              <a:t>- </a:t>
            </a:r>
            <a:r>
              <a:rPr lang="ru-RU" altLang="ru-RU" dirty="0" err="1" smtClean="0"/>
              <a:t>масив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рядків</a:t>
            </a:r>
            <a:endParaRPr lang="ru-RU" altLang="ru-RU" dirty="0" smtClean="0"/>
          </a:p>
          <a:p>
            <a:pPr lvl="1"/>
            <a:r>
              <a:rPr lang="ru-RU" altLang="ru-RU" dirty="0" err="1" smtClean="0"/>
              <a:t>виняток</a:t>
            </a:r>
            <a:r>
              <a:rPr lang="ru-RU" altLang="ru-RU" dirty="0" smtClean="0"/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MissingResouceException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r>
              <a:rPr lang="ru-RU" altLang="ru-RU" dirty="0" err="1" smtClean="0"/>
              <a:t>Отримання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інформації</a:t>
            </a:r>
            <a:r>
              <a:rPr lang="ru-RU" altLang="ru-RU" dirty="0" smtClean="0"/>
              <a:t> про ресурс</a:t>
            </a:r>
          </a:p>
          <a:p>
            <a:pPr lvl="1"/>
            <a:r>
              <a:rPr lang="en-US" altLang="ru-RU" dirty="0" err="1" smtClean="0">
                <a:solidFill>
                  <a:srgbClr val="0000CC"/>
                </a:solidFill>
              </a:rPr>
              <a:t>getLocale</a:t>
            </a:r>
            <a:r>
              <a:rPr lang="en-US" altLang="ru-RU" dirty="0" smtClean="0">
                <a:solidFill>
                  <a:srgbClr val="0000CC"/>
                </a:solidFill>
              </a:rPr>
              <a:t> ()</a:t>
            </a:r>
            <a:r>
              <a:rPr lang="en-US" altLang="ru-RU" dirty="0" smtClean="0"/>
              <a:t> - </a:t>
            </a:r>
            <a:r>
              <a:rPr lang="ru-RU" altLang="ru-RU" dirty="0" err="1" smtClean="0"/>
              <a:t>локаль</a:t>
            </a:r>
            <a:endParaRPr lang="ru-RU" altLang="ru-RU" dirty="0" smtClean="0"/>
          </a:p>
          <a:p>
            <a:pPr lvl="1"/>
            <a:r>
              <a:rPr lang="en-US" altLang="ru-RU" dirty="0" smtClean="0">
                <a:solidFill>
                  <a:srgbClr val="0000CC"/>
                </a:solidFill>
              </a:rPr>
              <a:t>Enumeration &lt;String&gt; </a:t>
            </a:r>
            <a:r>
              <a:rPr lang="en-US" altLang="ru-RU" dirty="0" err="1" smtClean="0">
                <a:solidFill>
                  <a:srgbClr val="0000CC"/>
                </a:solidFill>
              </a:rPr>
              <a:t>getKeys</a:t>
            </a:r>
            <a:r>
              <a:rPr lang="en-US" altLang="ru-RU" dirty="0" smtClean="0">
                <a:solidFill>
                  <a:srgbClr val="0000CC"/>
                </a:solidFill>
              </a:rPr>
              <a:t> ()</a:t>
            </a:r>
            <a:r>
              <a:rPr lang="en-US" altLang="ru-RU" dirty="0" smtClean="0"/>
              <a:t> </a:t>
            </a:r>
            <a:r>
              <a:rPr lang="ru-RU" altLang="ru-RU" dirty="0" smtClean="0"/>
              <a:t>- </a:t>
            </a:r>
            <a:r>
              <a:rPr lang="ru-RU" altLang="ru-RU" dirty="0" err="1" smtClean="0"/>
              <a:t>ключі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86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b="1" dirty="0" smtClean="0"/>
              <a:t>Приклад</a:t>
            </a:r>
            <a:r>
              <a:rPr lang="en-US" altLang="ru-RU" dirty="0"/>
              <a:t>: </a:t>
            </a:r>
            <a:r>
              <a:rPr lang="ru-RU" altLang="ru-RU" b="1" dirty="0" err="1"/>
              <a:t>інтернаціоналізація</a:t>
            </a:r>
            <a:endParaRPr lang="ru-RU" altLang="ru-RU" b="1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ru-RU" altLang="ru-RU" dirty="0"/>
              <a:t>до </a:t>
            </a:r>
            <a:r>
              <a:rPr lang="ru-RU" altLang="ru-RU" dirty="0" err="1"/>
              <a:t>інтернаціоналізації</a:t>
            </a:r>
            <a:endParaRPr lang="ru-RU" altLang="ru-RU" dirty="0"/>
          </a:p>
          <a:p>
            <a:pPr lvl="1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 void </a:t>
            </a:r>
            <a:r>
              <a:rPr lang="en-US" altLang="ru-RU" dirty="0" err="1">
                <a:solidFill>
                  <a:srgbClr val="0000CC"/>
                </a:solidFill>
              </a:rPr>
              <a:t>printUsage</a:t>
            </a:r>
            <a:r>
              <a:rPr lang="en-US" altLang="ru-RU" dirty="0">
                <a:solidFill>
                  <a:srgbClr val="0000CC"/>
                </a:solidFill>
              </a:rPr>
              <a:t>() {</a:t>
            </a:r>
          </a:p>
          <a:p>
            <a:pPr lvl="1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        </a:t>
            </a:r>
            <a:r>
              <a:rPr lang="en-US" altLang="ru-RU" dirty="0" err="1">
                <a:solidFill>
                  <a:srgbClr val="0000CC"/>
                </a:solidFill>
              </a:rPr>
              <a:t>System.out.println</a:t>
            </a:r>
            <a:r>
              <a:rPr lang="en-US" altLang="ru-RU" dirty="0">
                <a:solidFill>
                  <a:srgbClr val="0000CC"/>
                </a:solidFill>
              </a:rPr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            "Usage: Test [&lt;options&gt;] &lt;commands&gt;\n" +</a:t>
            </a:r>
          </a:p>
          <a:p>
            <a:pPr lvl="1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            "Options:\n" +</a:t>
            </a:r>
          </a:p>
          <a:p>
            <a:pPr lvl="1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            "     -o write output\n" +</a:t>
            </a:r>
          </a:p>
          <a:p>
            <a:pPr lvl="1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            "... "</a:t>
            </a:r>
          </a:p>
          <a:p>
            <a:pPr lvl="1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        );</a:t>
            </a:r>
          </a:p>
          <a:p>
            <a:pPr lvl="1">
              <a:buFont typeface="Wingdings" pitchFamily="2" charset="2"/>
              <a:buNone/>
            </a:pPr>
            <a:r>
              <a:rPr lang="en-US" altLang="ru-RU" dirty="0">
                <a:solidFill>
                  <a:srgbClr val="0000CC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479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</TotalTime>
  <Words>2187</Words>
  <Application>Microsoft Office PowerPoint</Application>
  <PresentationFormat>Экран (4:3)</PresentationFormat>
  <Paragraphs>382</Paragraphs>
  <Slides>41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Крос-платформенне програмування</vt:lpstr>
      <vt:lpstr>Зміст</vt:lpstr>
      <vt:lpstr>Локалі</vt:lpstr>
      <vt:lpstr>Задання локалі</vt:lpstr>
      <vt:lpstr>Приклад: локалізовані дані</vt:lpstr>
      <vt:lpstr>Робота з локаллю</vt:lpstr>
      <vt:lpstr>Локалізація даних</vt:lpstr>
      <vt:lpstr>Локалізація даних</vt:lpstr>
      <vt:lpstr>Приклад: інтернаціоналізація</vt:lpstr>
      <vt:lpstr>Приклад: інтернаціоналізація</vt:lpstr>
      <vt:lpstr>Завантаження ресурсів</vt:lpstr>
      <vt:lpstr>Порядок завантаження ресурсів</vt:lpstr>
      <vt:lpstr>Приклад: завантаження ресурсу</vt:lpstr>
      <vt:lpstr>Вказівка ресурсів</vt:lpstr>
      <vt:lpstr>ListResourceBundle</vt:lpstr>
      <vt:lpstr>Приклад: ListResourceBundle</vt:lpstr>
      <vt:lpstr>PropertyResouceBundle</vt:lpstr>
      <vt:lpstr>Приклад: PropertyResouceBundle</vt:lpstr>
      <vt:lpstr>Форматування</vt:lpstr>
      <vt:lpstr>Форматування</vt:lpstr>
      <vt:lpstr>Форматування чисел</vt:lpstr>
      <vt:lpstr>Стандартні форматовщики чисел</vt:lpstr>
      <vt:lpstr>Інші корисні методи NumberFormat класу:</vt:lpstr>
      <vt:lpstr>Властивості форматовщиків чисел</vt:lpstr>
      <vt:lpstr>Спеціальне форматування чисел</vt:lpstr>
      <vt:lpstr>Форматування часу та дати</vt:lpstr>
      <vt:lpstr>Клас Date </vt:lpstr>
      <vt:lpstr>Стандартні форматовшики</vt:lpstr>
      <vt:lpstr>Властивості форматовшиків</vt:lpstr>
      <vt:lpstr>Спеціальне форматування</vt:lpstr>
      <vt:lpstr>Клас SimpleDateFormat</vt:lpstr>
      <vt:lpstr>Форматування повідомлень</vt:lpstr>
      <vt:lpstr>Шаблони повідомлень</vt:lpstr>
      <vt:lpstr>Робота з текстом</vt:lpstr>
      <vt:lpstr>Порівняння рядків</vt:lpstr>
      <vt:lpstr>Розбиття тексту на елементи</vt:lpstr>
      <vt:lpstr>Задання тексту</vt:lpstr>
      <vt:lpstr>Приклад: повідомлення російською (1)</vt:lpstr>
      <vt:lpstr>Приклад: повідомлення російською (2)</vt:lpstr>
      <vt:lpstr>Дякую за увагу!</vt:lpstr>
      <vt:lpstr>Посилання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305</cp:revision>
  <dcterms:created xsi:type="dcterms:W3CDTF">2018-02-05T20:48:26Z</dcterms:created>
  <dcterms:modified xsi:type="dcterms:W3CDTF">2021-04-08T08:21:33Z</dcterms:modified>
</cp:coreProperties>
</file>