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69" autoAdjust="0"/>
  </p:normalViewPr>
  <p:slideViewPr>
    <p:cSldViewPr>
      <p:cViewPr>
        <p:scale>
          <a:sx n="125" d="100"/>
          <a:sy n="125" d="100"/>
        </p:scale>
        <p:origin x="-1224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638D8-92C4-433B-B2C4-FDB2E38D560E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1D51-BE2F-47B3-8EB1-683E823DF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596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FCF89-0FE1-4831-BD22-91CF85607D71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41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22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88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47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99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33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63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03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30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70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47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1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17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/" TargetMode="External"/><Relationship Id="rId2" Type="http://schemas.openxmlformats.org/officeDocument/2006/relationships/hyperlink" Target="http://netbeans.org/downloads/index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Кроссплатформенное программирование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861048"/>
            <a:ext cx="9144000" cy="1752600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Подготовлено по материалам</a:t>
            </a:r>
          </a:p>
          <a:p>
            <a:r>
              <a:rPr lang="en-US" sz="2800" dirty="0" smtClean="0"/>
              <a:t>http://www.ccfit.nsu.ru/~rylov/java_lections/index.html</a:t>
            </a:r>
          </a:p>
          <a:p>
            <a:endParaRPr lang="en-US" sz="2800" dirty="0"/>
          </a:p>
          <a:p>
            <a:r>
              <a:rPr lang="ru-RU" sz="2800" dirty="0" smtClean="0"/>
              <a:t>Лекция доступна по адресу</a:t>
            </a:r>
          </a:p>
          <a:p>
            <a:r>
              <a:rPr lang="en-US" sz="2800" dirty="0" smtClean="0"/>
              <a:t>http</a:t>
            </a:r>
            <a:r>
              <a:rPr lang="en-US" sz="2800" smtClean="0"/>
              <a:t>://github.com/a-vodka/java/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7452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928662" y="5291752"/>
            <a:ext cx="36433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\</a:t>
            </a:r>
            <a:r>
              <a:rPr lang="ru-RU" dirty="0" err="1" smtClean="0"/>
              <a:t>t</a:t>
            </a:r>
            <a:r>
              <a:rPr lang="ru-RU" dirty="0" smtClean="0"/>
              <a:t>      горизонтальная табуляция</a:t>
            </a:r>
          </a:p>
          <a:p>
            <a:r>
              <a:rPr lang="ru-RU" dirty="0" smtClean="0"/>
              <a:t>\</a:t>
            </a:r>
            <a:r>
              <a:rPr lang="ru-RU" dirty="0" err="1" smtClean="0"/>
              <a:t>f</a:t>
            </a:r>
            <a:r>
              <a:rPr lang="ru-RU" dirty="0" smtClean="0"/>
              <a:t>      перевод на новую страницу</a:t>
            </a:r>
          </a:p>
          <a:p>
            <a:r>
              <a:rPr lang="ru-RU" b="1" dirty="0" smtClean="0"/>
              <a:t>\</a:t>
            </a:r>
            <a:r>
              <a:rPr lang="ru-RU" b="1" dirty="0" err="1" smtClean="0"/>
              <a:t>n</a:t>
            </a:r>
            <a:r>
              <a:rPr lang="ru-RU" b="1" dirty="0" smtClean="0"/>
              <a:t>     перевод на новую строку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1142976" y="142852"/>
            <a:ext cx="76438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Объявление и инициализация переменных</a:t>
            </a:r>
            <a:endParaRPr lang="en-US" b="1" dirty="0" smtClean="0"/>
          </a:p>
          <a:p>
            <a:pPr algn="ctr"/>
            <a:r>
              <a:rPr lang="ru-RU" i="1" dirty="0" err="1" smtClean="0">
                <a:solidFill>
                  <a:srgbClr val="FF0000"/>
                </a:solidFill>
              </a:rPr>
              <a:t>тип_данных</a:t>
            </a:r>
            <a:r>
              <a:rPr lang="ru-RU" i="1" dirty="0" smtClean="0">
                <a:solidFill>
                  <a:srgbClr val="FF0000"/>
                </a:solidFill>
              </a:rPr>
              <a:t>   </a:t>
            </a:r>
            <a:r>
              <a:rPr lang="ru-RU" i="1" dirty="0" err="1" smtClean="0">
                <a:solidFill>
                  <a:srgbClr val="FF0000"/>
                </a:solidFill>
              </a:rPr>
              <a:t>имя_переменной</a:t>
            </a:r>
            <a:r>
              <a:rPr lang="ru-RU" i="1" dirty="0" smtClean="0">
                <a:solidFill>
                  <a:srgbClr val="FF0000"/>
                </a:solidFill>
              </a:rPr>
              <a:t>  =  значение ;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1000100" y="1064768"/>
            <a:ext cx="1500198" cy="646331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 a;</a:t>
            </a:r>
          </a:p>
          <a:p>
            <a:r>
              <a:rPr lang="en-US" dirty="0" smtClean="0"/>
              <a:t>a = 32;</a:t>
            </a:r>
            <a:endParaRPr lang="ru-RU" dirty="0" smtClean="0"/>
          </a:p>
        </p:txBody>
      </p:sp>
      <p:sp>
        <p:nvSpPr>
          <p:cNvPr id="19" name="Прямоугольник 18"/>
          <p:cNvSpPr/>
          <p:nvPr/>
        </p:nvSpPr>
        <p:spPr>
          <a:xfrm>
            <a:off x="2786050" y="853843"/>
            <a:ext cx="1928826" cy="369332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 a =  32;</a:t>
            </a:r>
            <a:endParaRPr lang="ru-RU" dirty="0" smtClean="0"/>
          </a:p>
        </p:txBody>
      </p:sp>
      <p:sp>
        <p:nvSpPr>
          <p:cNvPr id="20" name="Прямоугольник 19"/>
          <p:cNvSpPr/>
          <p:nvPr/>
        </p:nvSpPr>
        <p:spPr>
          <a:xfrm>
            <a:off x="5429256" y="853843"/>
            <a:ext cx="2928958" cy="92333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 a, b, sum;</a:t>
            </a:r>
          </a:p>
          <a:p>
            <a:r>
              <a:rPr lang="en-US" dirty="0" smtClean="0"/>
              <a:t>a = 32;  b = 8;</a:t>
            </a:r>
          </a:p>
          <a:p>
            <a:r>
              <a:rPr lang="en-US" dirty="0" smtClean="0"/>
              <a:t>sum = a + b; </a:t>
            </a:r>
            <a:r>
              <a:rPr lang="en-US" dirty="0" smtClean="0">
                <a:solidFill>
                  <a:srgbClr val="00B050"/>
                </a:solidFill>
              </a:rPr>
              <a:t>// 40</a:t>
            </a:r>
            <a:endParaRPr lang="ru-RU" dirty="0" smtClean="0"/>
          </a:p>
        </p:txBody>
      </p:sp>
      <p:sp>
        <p:nvSpPr>
          <p:cNvPr id="22" name="Прямоугольник 21"/>
          <p:cNvSpPr/>
          <p:nvPr/>
        </p:nvSpPr>
        <p:spPr>
          <a:xfrm>
            <a:off x="2786050" y="1425347"/>
            <a:ext cx="1928826" cy="369332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double  a = 3.2;</a:t>
            </a:r>
            <a:endParaRPr lang="ru-RU" dirty="0" smtClean="0"/>
          </a:p>
        </p:txBody>
      </p:sp>
      <p:sp>
        <p:nvSpPr>
          <p:cNvPr id="23" name="Прямоугольник 22"/>
          <p:cNvSpPr/>
          <p:nvPr/>
        </p:nvSpPr>
        <p:spPr>
          <a:xfrm>
            <a:off x="1000100" y="1925413"/>
            <a:ext cx="3714776" cy="646331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boolean</a:t>
            </a:r>
            <a:r>
              <a:rPr lang="en-US" dirty="0" smtClean="0"/>
              <a:t>  b = (5&lt;2);  </a:t>
            </a:r>
            <a:r>
              <a:rPr lang="en-US" dirty="0" smtClean="0">
                <a:solidFill>
                  <a:srgbClr val="00B050"/>
                </a:solidFill>
              </a:rPr>
              <a:t>// false</a:t>
            </a:r>
          </a:p>
          <a:p>
            <a:r>
              <a:rPr lang="en-US" dirty="0" smtClean="0"/>
              <a:t>b = (5&gt;2); </a:t>
            </a:r>
            <a:r>
              <a:rPr lang="en-US" dirty="0" smtClean="0">
                <a:solidFill>
                  <a:srgbClr val="00B050"/>
                </a:solidFill>
              </a:rPr>
              <a:t>/* true*/</a:t>
            </a:r>
            <a:endParaRPr lang="ru-RU" dirty="0" smtClean="0"/>
          </a:p>
        </p:txBody>
      </p:sp>
      <p:sp>
        <p:nvSpPr>
          <p:cNvPr id="24" name="Прямоугольник 23"/>
          <p:cNvSpPr/>
          <p:nvPr/>
        </p:nvSpPr>
        <p:spPr>
          <a:xfrm>
            <a:off x="5357818" y="1925413"/>
            <a:ext cx="3000396" cy="646331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String   </a:t>
            </a:r>
            <a:r>
              <a:rPr lang="en-US" dirty="0" err="1" smtClean="0"/>
              <a:t>str</a:t>
            </a:r>
            <a:r>
              <a:rPr lang="en-US" dirty="0" smtClean="0"/>
              <a:t> = “ Hello JAVA!!! ”; 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char  c =  ‘ A ’;</a:t>
            </a:r>
            <a:endParaRPr lang="ru-RU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4572000" y="5238591"/>
            <a:ext cx="45005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\</a:t>
            </a:r>
            <a:r>
              <a:rPr lang="ru-RU" dirty="0" err="1" smtClean="0"/>
              <a:t>b</a:t>
            </a:r>
            <a:r>
              <a:rPr lang="ru-RU" dirty="0" smtClean="0"/>
              <a:t>     возврат на один символ назад</a:t>
            </a:r>
          </a:p>
          <a:p>
            <a:r>
              <a:rPr lang="ru-RU" dirty="0" smtClean="0"/>
              <a:t>\</a:t>
            </a:r>
            <a:r>
              <a:rPr lang="ru-RU" dirty="0" err="1" smtClean="0"/>
              <a:t>v</a:t>
            </a:r>
            <a:r>
              <a:rPr lang="ru-RU" dirty="0" smtClean="0"/>
              <a:t>     вертикальная табуляция</a:t>
            </a:r>
            <a:endParaRPr lang="en-US" sz="1600" b="1" dirty="0" smtClean="0"/>
          </a:p>
          <a:p>
            <a:r>
              <a:rPr lang="ru-RU" dirty="0" smtClean="0">
                <a:solidFill>
                  <a:prstClr val="black"/>
                </a:solidFill>
              </a:rPr>
              <a:t>\</a:t>
            </a:r>
            <a:r>
              <a:rPr lang="ru-RU" dirty="0" err="1" smtClean="0">
                <a:solidFill>
                  <a:prstClr val="black"/>
                </a:solidFill>
              </a:rPr>
              <a:t>r</a:t>
            </a:r>
            <a:r>
              <a:rPr lang="ru-RU" dirty="0" smtClean="0">
                <a:solidFill>
                  <a:prstClr val="black"/>
                </a:solidFill>
              </a:rPr>
              <a:t>      возврат к началу строки</a:t>
            </a:r>
            <a:endParaRPr lang="ru-RU" sz="1600" b="1" dirty="0" smtClean="0"/>
          </a:p>
          <a:p>
            <a:r>
              <a:rPr lang="ru-RU" dirty="0" smtClean="0"/>
              <a:t>\</a:t>
            </a:r>
            <a:r>
              <a:rPr lang="ru-RU" dirty="0" err="1" smtClean="0"/>
              <a:t>u</a:t>
            </a:r>
            <a:r>
              <a:rPr lang="ru-RU" dirty="0" smtClean="0"/>
              <a:t> начало кодировки символа </a:t>
            </a:r>
            <a:r>
              <a:rPr lang="ru-RU" dirty="0" err="1" smtClean="0"/>
              <a:t>Unicode</a:t>
            </a:r>
            <a:endParaRPr lang="ru-RU" dirty="0" smtClean="0"/>
          </a:p>
        </p:txBody>
      </p:sp>
      <p:sp>
        <p:nvSpPr>
          <p:cNvPr id="26" name="Прямоугольник 25"/>
          <p:cNvSpPr/>
          <p:nvPr/>
        </p:nvSpPr>
        <p:spPr>
          <a:xfrm>
            <a:off x="2786050" y="4929198"/>
            <a:ext cx="3725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/>
              <a:t>Управляющие последовательности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142844" y="2643182"/>
            <a:ext cx="87868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Массив</a:t>
            </a:r>
          </a:p>
          <a:p>
            <a:pPr algn="ctr"/>
            <a:r>
              <a:rPr lang="ru-RU" dirty="0" smtClean="0"/>
              <a:t> группа однотипных переменных, ссылка на которые выполняется по общему имени 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2286000" y="3202544"/>
            <a:ext cx="5214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i="1" dirty="0" err="1" smtClean="0">
                <a:solidFill>
                  <a:srgbClr val="FF0000"/>
                </a:solidFill>
              </a:rPr>
              <a:t>тип_данных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 [ ]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   </a:t>
            </a:r>
            <a:r>
              <a:rPr lang="ru-RU" i="1" dirty="0" err="1" smtClean="0">
                <a:solidFill>
                  <a:srgbClr val="FF0000"/>
                </a:solidFill>
              </a:rPr>
              <a:t>переменная_массива</a:t>
            </a:r>
            <a:r>
              <a:rPr lang="ru-RU" i="1" dirty="0" smtClean="0">
                <a:solidFill>
                  <a:srgbClr val="FF0000"/>
                </a:solidFill>
              </a:rPr>
              <a:t>;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переменная_массива</a:t>
            </a:r>
            <a:r>
              <a:rPr lang="ru-RU" i="1" dirty="0" smtClean="0">
                <a:solidFill>
                  <a:srgbClr val="FF0000"/>
                </a:solidFill>
              </a:rPr>
              <a:t>   =  </a:t>
            </a:r>
            <a:r>
              <a:rPr lang="en-US" i="1" dirty="0" smtClean="0">
                <a:solidFill>
                  <a:srgbClr val="FF0000"/>
                </a:solidFill>
              </a:rPr>
              <a:t>new</a:t>
            </a:r>
            <a:r>
              <a:rPr lang="ru-RU" i="1" dirty="0" smtClean="0">
                <a:solidFill>
                  <a:srgbClr val="FF0000"/>
                </a:solidFill>
              </a:rPr>
              <a:t>   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ru-RU" i="1" dirty="0" smtClean="0">
                <a:solidFill>
                  <a:srgbClr val="FF0000"/>
                </a:solidFill>
              </a:rPr>
              <a:t>тип [размер];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357158" y="3929066"/>
            <a:ext cx="2071702" cy="92333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[</a:t>
            </a:r>
            <a:r>
              <a:rPr lang="ru-RU" dirty="0" smtClean="0"/>
              <a:t> </a:t>
            </a:r>
            <a:r>
              <a:rPr lang="en-US" dirty="0" smtClean="0"/>
              <a:t>]  </a:t>
            </a:r>
            <a:r>
              <a:rPr lang="en-US" dirty="0" err="1" smtClean="0"/>
              <a:t>mas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mas</a:t>
            </a:r>
            <a:r>
              <a:rPr lang="en-US" dirty="0" smtClean="0"/>
              <a:t>[</a:t>
            </a:r>
            <a:r>
              <a:rPr lang="ru-RU" dirty="0" smtClean="0"/>
              <a:t> </a:t>
            </a:r>
            <a:r>
              <a:rPr lang="en-US" dirty="0" smtClean="0"/>
              <a:t>];</a:t>
            </a:r>
          </a:p>
          <a:p>
            <a:r>
              <a:rPr lang="en-US" dirty="0" err="1" smtClean="0"/>
              <a:t>mas</a:t>
            </a:r>
            <a:r>
              <a:rPr lang="en-US" dirty="0" smtClean="0"/>
              <a:t>  =  new  </a:t>
            </a:r>
            <a:r>
              <a:rPr lang="en-US" dirty="0" err="1" smtClean="0"/>
              <a:t>int</a:t>
            </a:r>
            <a:r>
              <a:rPr lang="en-US" dirty="0" smtClean="0"/>
              <a:t>[3]; 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2571736" y="3929066"/>
            <a:ext cx="2786082" cy="369332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[</a:t>
            </a:r>
            <a:r>
              <a:rPr lang="ru-RU" dirty="0" smtClean="0"/>
              <a:t> </a:t>
            </a:r>
            <a:r>
              <a:rPr lang="en-US" dirty="0" smtClean="0"/>
              <a:t>]  </a:t>
            </a:r>
            <a:r>
              <a:rPr lang="en-US" dirty="0" err="1" smtClean="0"/>
              <a:t>mas</a:t>
            </a:r>
            <a:r>
              <a:rPr lang="en-US" dirty="0" smtClean="0"/>
              <a:t>  =  new   </a:t>
            </a:r>
            <a:r>
              <a:rPr lang="en-US" dirty="0" err="1" smtClean="0"/>
              <a:t>int</a:t>
            </a:r>
            <a:r>
              <a:rPr lang="en-US" dirty="0" smtClean="0"/>
              <a:t>[3]; 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5572132" y="3929066"/>
            <a:ext cx="3214710" cy="369332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[ ][ ]  </a:t>
            </a:r>
            <a:r>
              <a:rPr lang="en-US" dirty="0" err="1" smtClean="0"/>
              <a:t>mas</a:t>
            </a:r>
            <a:r>
              <a:rPr lang="en-US" dirty="0" smtClean="0"/>
              <a:t>  =  new  </a:t>
            </a:r>
            <a:r>
              <a:rPr lang="en-US" dirty="0" err="1" smtClean="0"/>
              <a:t>int</a:t>
            </a:r>
            <a:r>
              <a:rPr lang="en-US" dirty="0" smtClean="0"/>
              <a:t>[3][4];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2571736" y="4420379"/>
            <a:ext cx="6215106" cy="369332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[</a:t>
            </a:r>
            <a:r>
              <a:rPr lang="ru-RU" dirty="0" smtClean="0"/>
              <a:t> </a:t>
            </a:r>
            <a:r>
              <a:rPr lang="en-US" dirty="0" smtClean="0"/>
              <a:t>]  </a:t>
            </a:r>
            <a:r>
              <a:rPr lang="en-US" dirty="0" err="1" smtClean="0"/>
              <a:t>mas</a:t>
            </a:r>
            <a:r>
              <a:rPr lang="en-US" dirty="0" smtClean="0"/>
              <a:t>  =  { 3,  4,  10,  2,  5,  6}; </a:t>
            </a:r>
          </a:p>
        </p:txBody>
      </p:sp>
    </p:spTree>
    <p:extLst>
      <p:ext uri="{BB962C8B-B14F-4D97-AF65-F5344CB8AC3E}">
        <p14:creationId xmlns:p14="http://schemas.microsoft.com/office/powerpoint/2010/main" val="252153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2143108" y="142852"/>
            <a:ext cx="5429288" cy="428627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Класс  </a:t>
            </a:r>
            <a:r>
              <a:rPr lang="en-US" sz="2400" b="1" dirty="0" smtClean="0"/>
              <a:t>Math</a:t>
            </a:r>
            <a:endParaRPr lang="ru-RU" sz="24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71604" y="571480"/>
            <a:ext cx="735811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Тригонометрические и обратные тригонометрические функции</a:t>
            </a:r>
          </a:p>
          <a:p>
            <a:r>
              <a:rPr lang="en-US" dirty="0" smtClean="0"/>
              <a:t>sin(x)  - </a:t>
            </a:r>
            <a:r>
              <a:rPr lang="ru-RU" dirty="0" smtClean="0"/>
              <a:t>синус</a:t>
            </a:r>
          </a:p>
          <a:p>
            <a:r>
              <a:rPr lang="en-US" dirty="0" err="1" smtClean="0"/>
              <a:t>cos</a:t>
            </a:r>
            <a:r>
              <a:rPr lang="en-US" dirty="0" smtClean="0"/>
              <a:t>(x) 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косинус</a:t>
            </a:r>
          </a:p>
          <a:p>
            <a:r>
              <a:rPr lang="en-US" dirty="0" smtClean="0"/>
              <a:t>tan(x) </a:t>
            </a:r>
            <a:r>
              <a:rPr lang="ru-RU" dirty="0" smtClean="0"/>
              <a:t> </a:t>
            </a:r>
            <a:r>
              <a:rPr lang="en-US" dirty="0" smtClean="0"/>
              <a:t> - </a:t>
            </a:r>
            <a:r>
              <a:rPr lang="ru-RU" dirty="0" smtClean="0"/>
              <a:t>тангенс</a:t>
            </a:r>
          </a:p>
          <a:p>
            <a:r>
              <a:rPr lang="en-US" dirty="0" err="1" smtClean="0"/>
              <a:t>asin</a:t>
            </a:r>
            <a:r>
              <a:rPr lang="en-US" dirty="0" smtClean="0"/>
              <a:t>(x) 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арксинус</a:t>
            </a:r>
          </a:p>
          <a:p>
            <a:r>
              <a:rPr lang="en-US" dirty="0" err="1" smtClean="0"/>
              <a:t>acos</a:t>
            </a:r>
            <a:r>
              <a:rPr lang="en-US" dirty="0" smtClean="0"/>
              <a:t>(x) </a:t>
            </a:r>
            <a:r>
              <a:rPr lang="ru-RU" dirty="0" smtClean="0"/>
              <a:t> </a:t>
            </a:r>
            <a:r>
              <a:rPr lang="en-US" dirty="0" smtClean="0"/>
              <a:t> - </a:t>
            </a:r>
            <a:r>
              <a:rPr lang="ru-RU" dirty="0" smtClean="0"/>
              <a:t>арккосинус</a:t>
            </a:r>
          </a:p>
          <a:p>
            <a:r>
              <a:rPr lang="en-US" dirty="0" err="1" smtClean="0"/>
              <a:t>atan</a:t>
            </a:r>
            <a:r>
              <a:rPr lang="en-US" dirty="0" smtClean="0"/>
              <a:t>(x) 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арктангенс</a:t>
            </a:r>
          </a:p>
          <a:p>
            <a:r>
              <a:rPr lang="ru-RU" b="1" dirty="0" smtClean="0"/>
              <a:t>Степени, экспоненты, логарифмы</a:t>
            </a:r>
          </a:p>
          <a:p>
            <a:r>
              <a:rPr lang="ru-RU" dirty="0" err="1" smtClean="0"/>
              <a:t>exp</a:t>
            </a:r>
            <a:r>
              <a:rPr lang="ru-RU" dirty="0" smtClean="0"/>
              <a:t>(</a:t>
            </a:r>
            <a:r>
              <a:rPr lang="ru-RU" dirty="0" err="1" smtClean="0"/>
              <a:t>x</a:t>
            </a:r>
            <a:r>
              <a:rPr lang="ru-RU" dirty="0" smtClean="0"/>
              <a:t>)  - экспонента</a:t>
            </a:r>
          </a:p>
          <a:p>
            <a:r>
              <a:rPr lang="ru-RU" dirty="0" err="1" smtClean="0"/>
              <a:t>log</a:t>
            </a:r>
            <a:r>
              <a:rPr lang="ru-RU" dirty="0" smtClean="0"/>
              <a:t>(</a:t>
            </a:r>
            <a:r>
              <a:rPr lang="ru-RU" dirty="0" err="1" smtClean="0"/>
              <a:t>x</a:t>
            </a:r>
            <a:r>
              <a:rPr lang="ru-RU" dirty="0" smtClean="0"/>
              <a:t>)  - натуральный логарифм.</a:t>
            </a:r>
          </a:p>
          <a:p>
            <a:r>
              <a:rPr lang="ru-RU" dirty="0" smtClean="0"/>
              <a:t>log10(</a:t>
            </a:r>
            <a:r>
              <a:rPr lang="ru-RU" dirty="0" err="1" smtClean="0"/>
              <a:t>x</a:t>
            </a:r>
            <a:r>
              <a:rPr lang="ru-RU" dirty="0" smtClean="0"/>
              <a:t>)   - десятичный логарифм.</a:t>
            </a:r>
          </a:p>
          <a:p>
            <a:r>
              <a:rPr lang="ru-RU" dirty="0" err="1" smtClean="0"/>
              <a:t>sqrt</a:t>
            </a:r>
            <a:r>
              <a:rPr lang="ru-RU" dirty="0" smtClean="0"/>
              <a:t>(</a:t>
            </a:r>
            <a:r>
              <a:rPr lang="ru-RU" dirty="0" err="1" smtClean="0"/>
              <a:t>x</a:t>
            </a:r>
            <a:r>
              <a:rPr lang="ru-RU" dirty="0" smtClean="0"/>
              <a:t>)   - квадратный корень</a:t>
            </a:r>
          </a:p>
          <a:p>
            <a:r>
              <a:rPr lang="ru-RU" dirty="0" err="1" smtClean="0"/>
              <a:t>pow</a:t>
            </a:r>
            <a:r>
              <a:rPr lang="ru-RU" dirty="0" smtClean="0"/>
              <a:t>(</a:t>
            </a:r>
            <a:r>
              <a:rPr lang="ru-RU" dirty="0" err="1" smtClean="0"/>
              <a:t>x</a:t>
            </a:r>
            <a:r>
              <a:rPr lang="ru-RU" dirty="0" smtClean="0"/>
              <a:t>, </a:t>
            </a:r>
            <a:r>
              <a:rPr lang="ru-RU" dirty="0" err="1" smtClean="0"/>
              <a:t>y</a:t>
            </a:r>
            <a:r>
              <a:rPr lang="ru-RU" dirty="0" smtClean="0"/>
              <a:t>)  - возведение </a:t>
            </a:r>
            <a:r>
              <a:rPr lang="ru-RU" i="1" dirty="0" err="1" smtClean="0"/>
              <a:t>x</a:t>
            </a:r>
            <a:r>
              <a:rPr lang="ru-RU" dirty="0" smtClean="0"/>
              <a:t> в степень </a:t>
            </a:r>
            <a:r>
              <a:rPr lang="ru-RU" i="1" dirty="0" err="1" smtClean="0"/>
              <a:t>y</a:t>
            </a:r>
            <a:endParaRPr lang="ru-RU" i="1" dirty="0" smtClean="0"/>
          </a:p>
          <a:p>
            <a:r>
              <a:rPr lang="ru-RU" b="1" dirty="0" smtClean="0"/>
              <a:t>Модуль</a:t>
            </a:r>
            <a:endParaRPr lang="ru-RU" dirty="0" smtClean="0"/>
          </a:p>
          <a:p>
            <a:r>
              <a:rPr lang="ru-RU" dirty="0" err="1" smtClean="0"/>
              <a:t>abs</a:t>
            </a:r>
            <a:r>
              <a:rPr lang="ru-RU" dirty="0" smtClean="0"/>
              <a:t>(</a:t>
            </a:r>
            <a:r>
              <a:rPr lang="ru-RU" dirty="0" err="1" smtClean="0"/>
              <a:t>x</a:t>
            </a:r>
            <a:r>
              <a:rPr lang="ru-RU" dirty="0" smtClean="0"/>
              <a:t>)  - абсолютное значение числа</a:t>
            </a:r>
          </a:p>
          <a:p>
            <a:r>
              <a:rPr lang="ru-RU" b="1" dirty="0" smtClean="0"/>
              <a:t>Случайное число</a:t>
            </a:r>
            <a:r>
              <a:rPr lang="ru-RU" dirty="0" smtClean="0"/>
              <a:t> </a:t>
            </a:r>
          </a:p>
          <a:p>
            <a:r>
              <a:rPr lang="ru-RU" dirty="0" err="1" smtClean="0"/>
              <a:t>random</a:t>
            </a:r>
            <a:r>
              <a:rPr lang="ru-RU" dirty="0" smtClean="0"/>
              <a:t>()  Псевдослучайное число в диапазоне от 0.0 до 1.0.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000100" y="5357826"/>
            <a:ext cx="80724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Константы “</a:t>
            </a:r>
            <a:r>
              <a:rPr lang="ru-RU" b="1" dirty="0" smtClean="0"/>
              <a:t>пи</a:t>
            </a:r>
            <a:r>
              <a:rPr lang="ru-RU" dirty="0" smtClean="0"/>
              <a:t>” (</a:t>
            </a:r>
            <a:r>
              <a:rPr lang="ru-RU" dirty="0" err="1" smtClean="0"/>
              <a:t>Math.PI</a:t>
            </a:r>
            <a:r>
              <a:rPr lang="ru-RU" dirty="0" smtClean="0"/>
              <a:t>) и “</a:t>
            </a:r>
            <a:r>
              <a:rPr lang="ru-RU" b="1" dirty="0" smtClean="0"/>
              <a:t>е</a:t>
            </a:r>
            <a:r>
              <a:rPr lang="ru-RU" dirty="0" smtClean="0"/>
              <a:t>” (</a:t>
            </a:r>
            <a:r>
              <a:rPr lang="ru-RU" dirty="0" err="1" smtClean="0"/>
              <a:t>Math.E</a:t>
            </a:r>
            <a:r>
              <a:rPr lang="ru-RU" dirty="0" smtClean="0"/>
              <a:t> ) заданы в классе </a:t>
            </a:r>
            <a:r>
              <a:rPr lang="ru-RU" dirty="0" err="1" smtClean="0"/>
              <a:t>Math</a:t>
            </a:r>
            <a:r>
              <a:rPr lang="ru-RU" dirty="0" smtClean="0"/>
              <a:t>, находящемся в пакете </a:t>
            </a:r>
            <a:r>
              <a:rPr lang="ru-RU" b="1" dirty="0" err="1" smtClean="0"/>
              <a:t>java.lang</a:t>
            </a:r>
            <a:r>
              <a:rPr lang="ru-RU" dirty="0" smtClean="0"/>
              <a:t> , при этом имя пакета </a:t>
            </a:r>
            <a:r>
              <a:rPr lang="ru-RU" dirty="0" err="1" smtClean="0"/>
              <a:t>java.lang</a:t>
            </a:r>
            <a:r>
              <a:rPr lang="ru-RU" dirty="0" smtClean="0"/>
              <a:t>  указывать не надо – он импортируется автоматически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143636" y="3000372"/>
            <a:ext cx="27860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например 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smtClean="0">
                <a:solidFill>
                  <a:srgbClr val="FF0000"/>
                </a:solidFill>
              </a:rPr>
              <a:t>…………………………..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double  x =  0. 5;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double  a = Math.sin(x);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System.out.print</a:t>
            </a:r>
            <a:r>
              <a:rPr lang="en-US" dirty="0" smtClean="0">
                <a:solidFill>
                  <a:srgbClr val="FF0000"/>
                </a:solidFill>
              </a:rPr>
              <a:t>( a);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ru-RU" dirty="0" smtClean="0">
                <a:solidFill>
                  <a:srgbClr val="00B050"/>
                </a:solidFill>
              </a:rPr>
              <a:t>0.479425538604203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09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2143108" y="71414"/>
            <a:ext cx="5429288" cy="428627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Основные управляющие операторы </a:t>
            </a:r>
            <a:endParaRPr lang="ru-RU" sz="24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928794" y="442721"/>
            <a:ext cx="6786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оператор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{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ru-RU" dirty="0" smtClean="0">
                <a:solidFill>
                  <a:srgbClr val="FF0000"/>
                </a:solidFill>
              </a:rPr>
              <a:t> последовательность простых или составных операторов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}</a:t>
            </a:r>
            <a:endParaRPr lang="ru-RU" sz="1600" dirty="0" smtClean="0">
              <a:solidFill>
                <a:srgbClr val="FF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627539" y="1610575"/>
            <a:ext cx="2372957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smtClean="0"/>
              <a:t>Условный оператор </a:t>
            </a:r>
            <a:r>
              <a:rPr lang="en-US" b="1" i="1" dirty="0" smtClean="0">
                <a:solidFill>
                  <a:srgbClr val="FF0000"/>
                </a:solidFill>
              </a:rPr>
              <a:t>if</a:t>
            </a:r>
          </a:p>
          <a:p>
            <a:r>
              <a:rPr lang="en-US" b="1" dirty="0" smtClean="0"/>
              <a:t>if(</a:t>
            </a:r>
            <a:r>
              <a:rPr lang="ru-RU" b="1" dirty="0" smtClean="0"/>
              <a:t>условие) </a:t>
            </a:r>
            <a:endParaRPr lang="en-US" b="1" dirty="0" smtClean="0"/>
          </a:p>
          <a:p>
            <a:r>
              <a:rPr lang="en-US" b="1" dirty="0" smtClean="0"/>
              <a:t>{</a:t>
            </a:r>
            <a:endParaRPr lang="ru-RU" b="1" dirty="0" smtClean="0"/>
          </a:p>
          <a:p>
            <a:r>
              <a:rPr lang="ru-RU" b="1" dirty="0" smtClean="0"/>
              <a:t>  оператор1;</a:t>
            </a:r>
            <a:endParaRPr lang="en-US" b="1" dirty="0" smtClean="0"/>
          </a:p>
          <a:p>
            <a:r>
              <a:rPr lang="en-US" b="1" dirty="0" smtClean="0"/>
              <a:t>}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if(</a:t>
            </a:r>
            <a:r>
              <a:rPr lang="ru-RU" b="1" dirty="0" smtClean="0"/>
              <a:t>условие) </a:t>
            </a:r>
            <a:endParaRPr lang="en-US" b="1" dirty="0" smtClean="0"/>
          </a:p>
          <a:p>
            <a:r>
              <a:rPr lang="en-US" b="1" dirty="0" smtClean="0"/>
              <a:t>{</a:t>
            </a:r>
            <a:endParaRPr lang="ru-RU" b="1" dirty="0" smtClean="0"/>
          </a:p>
          <a:p>
            <a:r>
              <a:rPr lang="ru-RU" b="1" dirty="0" smtClean="0"/>
              <a:t>  оператор1;</a:t>
            </a:r>
            <a:endParaRPr lang="en-US" b="1" dirty="0" smtClean="0"/>
          </a:p>
          <a:p>
            <a:r>
              <a:rPr lang="en-US" b="1" dirty="0" smtClean="0"/>
              <a:t>}</a:t>
            </a:r>
            <a:endParaRPr lang="ru-RU" b="1" dirty="0" smtClean="0"/>
          </a:p>
          <a:p>
            <a:r>
              <a:rPr lang="en-US" b="1" dirty="0" smtClean="0"/>
              <a:t>else </a:t>
            </a:r>
          </a:p>
          <a:p>
            <a:r>
              <a:rPr lang="en-US" b="1" dirty="0" smtClean="0"/>
              <a:t>{</a:t>
            </a:r>
          </a:p>
          <a:p>
            <a:r>
              <a:rPr lang="en-US" b="1" dirty="0" smtClean="0"/>
              <a:t>  </a:t>
            </a:r>
            <a:r>
              <a:rPr lang="ru-RU" b="1" dirty="0" smtClean="0"/>
              <a:t>оператор2;</a:t>
            </a:r>
            <a:endParaRPr lang="en-US" b="1" dirty="0" smtClean="0"/>
          </a:p>
          <a:p>
            <a:r>
              <a:rPr lang="en-US" b="1" dirty="0" smtClean="0"/>
              <a:t>}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5120539" y="1556644"/>
            <a:ext cx="338055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Оператор выбора  </a:t>
            </a:r>
            <a:r>
              <a:rPr lang="en-US" b="1" i="1" dirty="0" smtClean="0">
                <a:solidFill>
                  <a:srgbClr val="FF0000"/>
                </a:solidFill>
              </a:rPr>
              <a:t>switch</a:t>
            </a:r>
          </a:p>
          <a:p>
            <a:r>
              <a:rPr lang="ru-RU" b="1" dirty="0" err="1" smtClean="0"/>
              <a:t>switch</a:t>
            </a:r>
            <a:r>
              <a:rPr lang="ru-RU" b="1" dirty="0" smtClean="0"/>
              <a:t>(выражение)</a:t>
            </a:r>
            <a:endParaRPr lang="en-US" b="1" dirty="0" smtClean="0"/>
          </a:p>
          <a:p>
            <a:r>
              <a:rPr lang="ru-RU" b="1" dirty="0" smtClean="0"/>
              <a:t>{</a:t>
            </a:r>
          </a:p>
          <a:p>
            <a:r>
              <a:rPr lang="ru-RU" b="1" dirty="0" smtClean="0"/>
              <a:t> </a:t>
            </a:r>
            <a:r>
              <a:rPr lang="en-US" b="1" dirty="0" smtClean="0"/>
              <a:t>     </a:t>
            </a:r>
            <a:r>
              <a:rPr lang="ru-RU" b="1" dirty="0" err="1" smtClean="0"/>
              <a:t>case</a:t>
            </a:r>
            <a:r>
              <a:rPr lang="ru-RU" b="1" dirty="0" smtClean="0"/>
              <a:t> значение1: </a:t>
            </a:r>
            <a:endParaRPr lang="en-US" b="1" dirty="0" smtClean="0"/>
          </a:p>
          <a:p>
            <a:r>
              <a:rPr lang="en-US" b="1" dirty="0" smtClean="0"/>
              <a:t>      {</a:t>
            </a:r>
          </a:p>
          <a:p>
            <a:r>
              <a:rPr lang="en-US" b="1" dirty="0" smtClean="0"/>
              <a:t>	</a:t>
            </a:r>
            <a:r>
              <a:rPr lang="ru-RU" b="1" dirty="0" smtClean="0"/>
              <a:t>операторы1;</a:t>
            </a:r>
            <a:endParaRPr lang="en-US" b="1" dirty="0" smtClean="0"/>
          </a:p>
          <a:p>
            <a:r>
              <a:rPr lang="en-US" b="1" i="1" dirty="0" smtClean="0"/>
              <a:t>    	</a:t>
            </a:r>
            <a:r>
              <a:rPr lang="en-US" i="1" dirty="0" smtClean="0"/>
              <a:t>break;</a:t>
            </a:r>
          </a:p>
          <a:p>
            <a:r>
              <a:rPr lang="en-US" b="1" dirty="0" smtClean="0"/>
              <a:t>      }</a:t>
            </a:r>
            <a:endParaRPr lang="ru-RU" b="1" dirty="0" smtClean="0"/>
          </a:p>
          <a:p>
            <a:r>
              <a:rPr lang="ru-RU" b="1" dirty="0" smtClean="0"/>
              <a:t> </a:t>
            </a:r>
            <a:r>
              <a:rPr lang="en-US" b="1" dirty="0" smtClean="0"/>
              <a:t>     </a:t>
            </a:r>
            <a:r>
              <a:rPr lang="ru-RU" b="1" dirty="0" smtClean="0"/>
              <a:t>………………………</a:t>
            </a:r>
          </a:p>
          <a:p>
            <a:r>
              <a:rPr lang="ru-RU" b="1" dirty="0" smtClean="0"/>
              <a:t> </a:t>
            </a:r>
            <a:r>
              <a:rPr lang="en-US" b="1" dirty="0" smtClean="0"/>
              <a:t>    </a:t>
            </a:r>
            <a:r>
              <a:rPr lang="ru-RU" b="1" dirty="0" err="1" smtClean="0"/>
              <a:t>case</a:t>
            </a:r>
            <a:r>
              <a:rPr lang="ru-RU" b="1" dirty="0" smtClean="0"/>
              <a:t> </a:t>
            </a:r>
            <a:r>
              <a:rPr lang="ru-RU" b="1" dirty="0" err="1" smtClean="0"/>
              <a:t>значениеN</a:t>
            </a:r>
            <a:r>
              <a:rPr lang="ru-RU" b="1" dirty="0" smtClean="0"/>
              <a:t>: </a:t>
            </a:r>
            <a:endParaRPr lang="en-US" b="1" dirty="0" smtClean="0"/>
          </a:p>
          <a:p>
            <a:r>
              <a:rPr lang="en-US" b="1" dirty="0" smtClean="0"/>
              <a:t>     {</a:t>
            </a:r>
          </a:p>
          <a:p>
            <a:r>
              <a:rPr lang="en-US" b="1" dirty="0" smtClean="0"/>
              <a:t>    	</a:t>
            </a:r>
            <a:r>
              <a:rPr lang="ru-RU" b="1" dirty="0" smtClean="0"/>
              <a:t>операторы N;</a:t>
            </a:r>
            <a:endParaRPr lang="en-US" b="1" dirty="0" smtClean="0"/>
          </a:p>
          <a:p>
            <a:r>
              <a:rPr lang="en-US" b="1" i="1" dirty="0" smtClean="0"/>
              <a:t>    	</a:t>
            </a:r>
            <a:r>
              <a:rPr lang="en-US" i="1" dirty="0" smtClean="0"/>
              <a:t>break;</a:t>
            </a:r>
            <a:endParaRPr lang="en-US" b="1" dirty="0" smtClean="0"/>
          </a:p>
          <a:p>
            <a:r>
              <a:rPr lang="en-US" b="1" dirty="0" smtClean="0"/>
              <a:t>     }</a:t>
            </a:r>
          </a:p>
          <a:p>
            <a:r>
              <a:rPr lang="ru-RU" b="1" dirty="0" smtClean="0"/>
              <a:t> </a:t>
            </a:r>
            <a:r>
              <a:rPr lang="en-US" b="1" dirty="0" smtClean="0"/>
              <a:t>    </a:t>
            </a:r>
            <a:r>
              <a:rPr lang="ru-RU" b="1" dirty="0" err="1" smtClean="0"/>
              <a:t>default</a:t>
            </a:r>
            <a:r>
              <a:rPr lang="ru-RU" b="1" dirty="0" smtClean="0"/>
              <a:t>: </a:t>
            </a:r>
            <a:endParaRPr lang="en-US" b="1" dirty="0" smtClean="0"/>
          </a:p>
          <a:p>
            <a:r>
              <a:rPr lang="en-US" b="1" dirty="0" smtClean="0"/>
              <a:t>     {  </a:t>
            </a:r>
            <a:r>
              <a:rPr lang="ru-RU" b="1" dirty="0" smtClean="0"/>
              <a:t>операторы;</a:t>
            </a:r>
            <a:r>
              <a:rPr lang="en-US" b="1" dirty="0" smtClean="0"/>
              <a:t>  }</a:t>
            </a:r>
            <a:endParaRPr lang="ru-RU" b="1" dirty="0" smtClean="0"/>
          </a:p>
          <a:p>
            <a:r>
              <a:rPr lang="ru-RU" b="1" dirty="0" smtClean="0"/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59401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2143108" y="71414"/>
            <a:ext cx="5429288" cy="428627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Основные управляющие операторы </a:t>
            </a:r>
            <a:endParaRPr lang="ru-RU" sz="24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85720" y="857232"/>
            <a:ext cx="492922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      </a:t>
            </a:r>
            <a:r>
              <a:rPr lang="ru-RU" i="1" dirty="0" smtClean="0"/>
              <a:t>Оператор цикла </a:t>
            </a:r>
            <a:r>
              <a:rPr lang="en-US" sz="2400" b="1" i="1" dirty="0" smtClean="0">
                <a:solidFill>
                  <a:srgbClr val="FF0000"/>
                </a:solidFill>
              </a:rPr>
              <a:t>for</a:t>
            </a:r>
          </a:p>
          <a:p>
            <a:r>
              <a:rPr lang="ru-RU" b="1" dirty="0" err="1" smtClean="0"/>
              <a:t>for</a:t>
            </a:r>
            <a:r>
              <a:rPr lang="ru-RU" b="1" dirty="0" smtClean="0"/>
              <a:t> (блок инициализации; </a:t>
            </a:r>
            <a:r>
              <a:rPr lang="en-US" b="1" dirty="0" smtClean="0"/>
              <a:t>  </a:t>
            </a:r>
          </a:p>
          <a:p>
            <a:r>
              <a:rPr lang="en-US" b="1" dirty="0" smtClean="0"/>
              <a:t>	</a:t>
            </a:r>
            <a:r>
              <a:rPr lang="ru-RU" b="1" dirty="0" smtClean="0"/>
              <a:t>условие выполнения тела цикла;  </a:t>
            </a:r>
            <a:endParaRPr lang="en-US" b="1" dirty="0" smtClean="0"/>
          </a:p>
          <a:p>
            <a:r>
              <a:rPr lang="en-US" b="1" dirty="0" smtClean="0"/>
              <a:t>		</a:t>
            </a:r>
            <a:r>
              <a:rPr lang="ru-RU" b="1" dirty="0" smtClean="0"/>
              <a:t>блок изменения счётчиков)</a:t>
            </a:r>
          </a:p>
          <a:p>
            <a:r>
              <a:rPr lang="ru-RU" b="1" dirty="0" smtClean="0"/>
              <a:t>  </a:t>
            </a:r>
            <a:r>
              <a:rPr lang="en-US" b="1" dirty="0" smtClean="0"/>
              <a:t>{</a:t>
            </a:r>
          </a:p>
          <a:p>
            <a:r>
              <a:rPr lang="ru-RU" b="1" dirty="0" smtClean="0"/>
              <a:t>         операторы;</a:t>
            </a:r>
          </a:p>
          <a:p>
            <a:r>
              <a:rPr lang="ru-RU" b="1" dirty="0" smtClean="0"/>
              <a:t>  </a:t>
            </a:r>
            <a:r>
              <a:rPr lang="en-US" b="1" dirty="0" smtClean="0"/>
              <a:t>}</a:t>
            </a:r>
            <a:endParaRPr lang="ru-RU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85720" y="2857496"/>
            <a:ext cx="48577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Оператор цикла </a:t>
            </a:r>
            <a:r>
              <a:rPr lang="ru-RU" sz="2400" b="1" i="1" dirty="0" err="1" smtClean="0">
                <a:solidFill>
                  <a:srgbClr val="FF0000"/>
                </a:solidFill>
              </a:rPr>
              <a:t>while</a:t>
            </a:r>
            <a:r>
              <a:rPr lang="ru-RU" i="1" dirty="0" smtClean="0"/>
              <a:t> – цикл с</a:t>
            </a:r>
            <a:r>
              <a:rPr lang="en-US" i="1" dirty="0" smtClean="0"/>
              <a:t> </a:t>
            </a:r>
            <a:r>
              <a:rPr lang="ru-RU" i="1" dirty="0" smtClean="0"/>
              <a:t>предусловием</a:t>
            </a:r>
            <a:endParaRPr lang="en-US" i="1" dirty="0" smtClean="0"/>
          </a:p>
          <a:p>
            <a:r>
              <a:rPr lang="en-US" b="1" dirty="0" smtClean="0"/>
              <a:t>while(</a:t>
            </a:r>
            <a:r>
              <a:rPr lang="ru-RU" b="1" dirty="0" smtClean="0"/>
              <a:t>условие) </a:t>
            </a:r>
            <a:endParaRPr lang="en-US" b="1" dirty="0" smtClean="0"/>
          </a:p>
          <a:p>
            <a:r>
              <a:rPr lang="en-US" b="1" dirty="0" smtClean="0"/>
              <a:t>{</a:t>
            </a:r>
            <a:endParaRPr lang="ru-RU" b="1" dirty="0" smtClean="0"/>
          </a:p>
          <a:p>
            <a:r>
              <a:rPr lang="ru-RU" b="1" dirty="0" smtClean="0"/>
              <a:t>    оператор;</a:t>
            </a:r>
            <a:endParaRPr lang="en-US" b="1" dirty="0" smtClean="0"/>
          </a:p>
          <a:p>
            <a:r>
              <a:rPr lang="en-US" b="1" dirty="0" smtClean="0"/>
              <a:t>}</a:t>
            </a:r>
            <a:endParaRPr lang="ru-RU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85720" y="4286256"/>
            <a:ext cx="514353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Оператор цикла </a:t>
            </a:r>
            <a:r>
              <a:rPr lang="ru-RU" sz="2400" b="1" i="1" dirty="0" err="1" smtClean="0">
                <a:solidFill>
                  <a:srgbClr val="FF0000"/>
                </a:solidFill>
              </a:rPr>
              <a:t>do...while</a:t>
            </a:r>
            <a:r>
              <a:rPr lang="ru-RU" b="1" i="1" dirty="0" smtClean="0"/>
              <a:t> </a:t>
            </a:r>
            <a:r>
              <a:rPr lang="ru-RU" i="1" dirty="0" smtClean="0"/>
              <a:t>– цикл с постусловием </a:t>
            </a:r>
            <a:r>
              <a:rPr lang="en-US" b="1" dirty="0" smtClean="0"/>
              <a:t>do</a:t>
            </a:r>
          </a:p>
          <a:p>
            <a:r>
              <a:rPr lang="en-US" b="1" dirty="0" smtClean="0"/>
              <a:t>{</a:t>
            </a:r>
          </a:p>
          <a:p>
            <a:r>
              <a:rPr lang="en-US" b="1" dirty="0" smtClean="0"/>
              <a:t>  </a:t>
            </a:r>
            <a:r>
              <a:rPr lang="ru-RU" b="1" dirty="0" smtClean="0"/>
              <a:t>оператор; </a:t>
            </a:r>
            <a:endParaRPr lang="en-US" b="1" dirty="0" smtClean="0"/>
          </a:p>
          <a:p>
            <a:r>
              <a:rPr lang="en-US" b="1" dirty="0" smtClean="0"/>
              <a:t>}</a:t>
            </a:r>
            <a:endParaRPr lang="ru-RU" b="1" dirty="0" smtClean="0"/>
          </a:p>
          <a:p>
            <a:r>
              <a:rPr lang="en-US" b="1" dirty="0" smtClean="0"/>
              <a:t>while(</a:t>
            </a:r>
            <a:r>
              <a:rPr lang="ru-RU" b="1" dirty="0" smtClean="0"/>
              <a:t>условие);</a:t>
            </a:r>
            <a:endParaRPr lang="ru-RU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357818" y="699388"/>
            <a:ext cx="364333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Операторы прерывания </a:t>
            </a:r>
            <a:endParaRPr lang="en-US" i="1" dirty="0" smtClean="0"/>
          </a:p>
          <a:p>
            <a:r>
              <a:rPr lang="ru-RU" sz="2400" b="1" i="1" dirty="0" err="1" smtClean="0">
                <a:solidFill>
                  <a:srgbClr val="FF0000"/>
                </a:solidFill>
              </a:rPr>
              <a:t>continue</a:t>
            </a:r>
            <a:r>
              <a:rPr lang="ru-RU" i="1" dirty="0" smtClean="0"/>
              <a:t>, </a:t>
            </a:r>
            <a:r>
              <a:rPr lang="ru-RU" sz="2400" b="1" i="1" dirty="0" err="1" smtClean="0">
                <a:solidFill>
                  <a:srgbClr val="FF0000"/>
                </a:solidFill>
              </a:rPr>
              <a:t>break</a:t>
            </a:r>
            <a:r>
              <a:rPr lang="ru-RU" i="1" dirty="0" smtClean="0"/>
              <a:t>, </a:t>
            </a:r>
            <a:r>
              <a:rPr lang="ru-RU" sz="2400" b="1" i="1" dirty="0" err="1" smtClean="0">
                <a:solidFill>
                  <a:srgbClr val="FF0000"/>
                </a:solidFill>
              </a:rPr>
              <a:t>return</a:t>
            </a:r>
            <a:endParaRPr lang="en-US" sz="2400" b="1" i="1" dirty="0" smtClean="0">
              <a:solidFill>
                <a:srgbClr val="FF0000"/>
              </a:solidFill>
            </a:endParaRPr>
          </a:p>
          <a:p>
            <a:endParaRPr lang="en-US" b="1" i="1" dirty="0" smtClean="0"/>
          </a:p>
          <a:p>
            <a:r>
              <a:rPr lang="ru-RU" b="1" dirty="0" err="1" smtClean="0"/>
              <a:t>continue</a:t>
            </a:r>
            <a:r>
              <a:rPr lang="ru-RU" b="1" dirty="0" smtClean="0"/>
              <a:t>;</a:t>
            </a:r>
            <a:r>
              <a:rPr lang="ru-RU" dirty="0" smtClean="0"/>
              <a:t> – прерывание выполнения тела цикла и переход к следующей итерации (проверке условия) </a:t>
            </a:r>
            <a:r>
              <a:rPr lang="en-US" dirty="0" smtClean="0"/>
              <a:t> </a:t>
            </a:r>
            <a:r>
              <a:rPr lang="ru-RU" dirty="0" smtClean="0"/>
              <a:t>текущего цикла;</a:t>
            </a:r>
            <a:endParaRPr lang="en-US" dirty="0" smtClean="0"/>
          </a:p>
          <a:p>
            <a:endParaRPr lang="ru-RU" dirty="0" smtClean="0"/>
          </a:p>
          <a:p>
            <a:r>
              <a:rPr lang="ru-RU" b="1" dirty="0" err="1" smtClean="0"/>
              <a:t>break</a:t>
            </a:r>
            <a:r>
              <a:rPr lang="ru-RU" b="1" dirty="0" smtClean="0"/>
              <a:t>;</a:t>
            </a:r>
            <a:r>
              <a:rPr lang="ru-RU" dirty="0" smtClean="0"/>
              <a:t> – выход из текущего цикла;</a:t>
            </a:r>
            <a:endParaRPr lang="en-US" dirty="0" smtClean="0"/>
          </a:p>
          <a:p>
            <a:endParaRPr lang="ru-RU" dirty="0" smtClean="0"/>
          </a:p>
          <a:p>
            <a:r>
              <a:rPr lang="ru-RU" b="1" dirty="0" err="1" smtClean="0"/>
              <a:t>return</a:t>
            </a:r>
            <a:r>
              <a:rPr lang="ru-RU" b="1" dirty="0" smtClean="0"/>
              <a:t>;</a:t>
            </a:r>
            <a:r>
              <a:rPr lang="ru-RU" dirty="0" smtClean="0"/>
              <a:t> – выход из текущей подпрограммы (в том числе из тела цикла) без возврата значения;</a:t>
            </a:r>
            <a:endParaRPr lang="en-US" dirty="0" smtClean="0"/>
          </a:p>
          <a:p>
            <a:r>
              <a:rPr lang="ru-RU" b="1" dirty="0" err="1" smtClean="0"/>
              <a:t>return</a:t>
            </a:r>
            <a:r>
              <a:rPr lang="ru-RU" b="1" dirty="0" smtClean="0"/>
              <a:t> значение; </a:t>
            </a:r>
            <a:r>
              <a:rPr lang="ru-RU" dirty="0" smtClean="0"/>
              <a:t>– выход из текущей подпрограммы (в том числе из тела цикла) с возвратом значения;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524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2143108" y="142852"/>
            <a:ext cx="5429288" cy="428627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Основные управляющие операторы</a:t>
            </a:r>
            <a:endParaRPr lang="ru-RU" sz="24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143240" y="571480"/>
            <a:ext cx="3143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i="1" dirty="0" smtClean="0">
                <a:solidFill>
                  <a:srgbClr val="FF0000"/>
                </a:solidFill>
              </a:rPr>
              <a:t>Примеры</a:t>
            </a:r>
            <a:endParaRPr lang="ru-RU" sz="1600" b="1" dirty="0" smtClean="0">
              <a:solidFill>
                <a:srgbClr val="FF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57158" y="2214554"/>
            <a:ext cx="1428760" cy="1384995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a-DK" sz="2400" dirty="0" smtClean="0">
                <a:solidFill>
                  <a:srgbClr val="FF0000"/>
                </a:solidFill>
              </a:rPr>
              <a:t>if</a:t>
            </a:r>
            <a:r>
              <a:rPr lang="ru-RU" dirty="0" smtClean="0"/>
              <a:t> </a:t>
            </a:r>
            <a:r>
              <a:rPr lang="da-DK" dirty="0" smtClean="0"/>
              <a:t>(b1 = = b2) </a:t>
            </a:r>
          </a:p>
          <a:p>
            <a:r>
              <a:rPr lang="da-DK" dirty="0" smtClean="0"/>
              <a:t>  </a:t>
            </a:r>
            <a:r>
              <a:rPr lang="ru-RU" dirty="0" smtClean="0"/>
              <a:t>     </a:t>
            </a:r>
            <a:r>
              <a:rPr lang="da-DK" dirty="0" smtClean="0"/>
              <a:t>i = 1;</a:t>
            </a:r>
          </a:p>
          <a:p>
            <a:r>
              <a:rPr lang="da-DK" sz="2400" dirty="0" smtClean="0">
                <a:solidFill>
                  <a:srgbClr val="FF0000"/>
                </a:solidFill>
              </a:rPr>
              <a:t>else</a:t>
            </a:r>
          </a:p>
          <a:p>
            <a:r>
              <a:rPr lang="da-DK" dirty="0" smtClean="0"/>
              <a:t>  </a:t>
            </a:r>
            <a:r>
              <a:rPr lang="ru-RU" dirty="0" smtClean="0"/>
              <a:t>     </a:t>
            </a:r>
            <a:r>
              <a:rPr lang="da-DK" dirty="0" smtClean="0"/>
              <a:t>i = 2;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57158" y="3714752"/>
            <a:ext cx="1428760" cy="2215991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a-DK" sz="2400" dirty="0" smtClean="0">
                <a:solidFill>
                  <a:srgbClr val="FF0000"/>
                </a:solidFill>
              </a:rPr>
              <a:t>if</a:t>
            </a:r>
            <a:r>
              <a:rPr lang="ru-RU" dirty="0" smtClean="0"/>
              <a:t> </a:t>
            </a:r>
            <a:r>
              <a:rPr lang="da-DK" dirty="0" smtClean="0"/>
              <a:t>(b1 = = b2)</a:t>
            </a:r>
            <a:endParaRPr lang="ru-RU" dirty="0" smtClean="0"/>
          </a:p>
          <a:p>
            <a:r>
              <a:rPr lang="en-US" dirty="0" smtClean="0"/>
              <a:t>{</a:t>
            </a:r>
            <a:r>
              <a:rPr lang="da-DK" dirty="0" smtClean="0"/>
              <a:t> </a:t>
            </a:r>
          </a:p>
          <a:p>
            <a:r>
              <a:rPr lang="da-DK" dirty="0" smtClean="0"/>
              <a:t>  </a:t>
            </a:r>
            <a:r>
              <a:rPr lang="ru-RU" dirty="0" smtClean="0"/>
              <a:t>     </a:t>
            </a:r>
            <a:r>
              <a:rPr lang="da-DK" dirty="0" smtClean="0"/>
              <a:t>i = 1;</a:t>
            </a:r>
          </a:p>
          <a:p>
            <a:r>
              <a:rPr lang="da-DK" dirty="0" smtClean="0"/>
              <a:t>       j = i + a;</a:t>
            </a:r>
          </a:p>
          <a:p>
            <a:r>
              <a:rPr lang="da-DK" dirty="0" smtClean="0"/>
              <a:t>}</a:t>
            </a:r>
          </a:p>
          <a:p>
            <a:r>
              <a:rPr lang="da-DK" sz="2400" dirty="0" smtClean="0">
                <a:solidFill>
                  <a:srgbClr val="FF0000"/>
                </a:solidFill>
              </a:rPr>
              <a:t>else</a:t>
            </a:r>
          </a:p>
          <a:p>
            <a:r>
              <a:rPr lang="da-DK" dirty="0" smtClean="0"/>
              <a:t>  </a:t>
            </a:r>
            <a:r>
              <a:rPr lang="ru-RU" dirty="0" smtClean="0"/>
              <a:t>     </a:t>
            </a:r>
            <a:r>
              <a:rPr lang="da-DK" dirty="0" smtClean="0"/>
              <a:t>i = 2;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57158" y="1285860"/>
            <a:ext cx="1428760" cy="738664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a-DK" sz="2400" dirty="0" smtClean="0">
                <a:solidFill>
                  <a:srgbClr val="FF0000"/>
                </a:solidFill>
              </a:rPr>
              <a:t>if</a:t>
            </a:r>
            <a:r>
              <a:rPr lang="ru-RU" dirty="0" smtClean="0"/>
              <a:t> </a:t>
            </a:r>
            <a:r>
              <a:rPr lang="da-DK" dirty="0" smtClean="0"/>
              <a:t>(b1 = = b2) </a:t>
            </a:r>
          </a:p>
          <a:p>
            <a:r>
              <a:rPr lang="da-DK" dirty="0" smtClean="0"/>
              <a:t>  </a:t>
            </a:r>
            <a:r>
              <a:rPr lang="ru-RU" dirty="0" smtClean="0"/>
              <a:t>     </a:t>
            </a:r>
            <a:r>
              <a:rPr lang="da-DK" dirty="0" smtClean="0"/>
              <a:t>i = 1;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714612" y="1214422"/>
            <a:ext cx="2571768" cy="5447645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switch</a:t>
            </a:r>
            <a:r>
              <a:rPr lang="en-US" dirty="0" smtClean="0"/>
              <a:t>(</a:t>
            </a:r>
            <a:r>
              <a:rPr lang="ru-RU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 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en-US" dirty="0" smtClean="0"/>
              <a:t>j)</a:t>
            </a:r>
            <a:endParaRPr lang="ru-RU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   </a:t>
            </a:r>
            <a:r>
              <a:rPr lang="en-US" sz="2400" dirty="0" smtClean="0">
                <a:solidFill>
                  <a:srgbClr val="FF0000"/>
                </a:solidFill>
              </a:rPr>
              <a:t>case</a:t>
            </a:r>
            <a:r>
              <a:rPr lang="en-US" dirty="0" smtClean="0"/>
              <a:t> 1: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i</a:t>
            </a:r>
            <a:r>
              <a:rPr lang="en-US" dirty="0" smtClean="0"/>
              <a:t>=0;</a:t>
            </a:r>
          </a:p>
          <a:p>
            <a:r>
              <a:rPr lang="en-US" dirty="0" smtClean="0"/>
              <a:t>                </a:t>
            </a:r>
            <a:r>
              <a:rPr lang="en-US" sz="2400" dirty="0" smtClean="0">
                <a:solidFill>
                  <a:srgbClr val="FF0000"/>
                </a:solidFill>
              </a:rPr>
              <a:t>break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</a:t>
            </a:r>
            <a:r>
              <a:rPr lang="en-US" sz="2400" dirty="0" smtClean="0">
                <a:solidFill>
                  <a:srgbClr val="FF0000"/>
                </a:solidFill>
              </a:rPr>
              <a:t>case</a:t>
            </a:r>
            <a:r>
              <a:rPr lang="en-US" dirty="0" smtClean="0"/>
              <a:t> 2: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i</a:t>
            </a:r>
            <a:r>
              <a:rPr lang="en-US" dirty="0" smtClean="0"/>
              <a:t>=2;</a:t>
            </a:r>
          </a:p>
          <a:p>
            <a:r>
              <a:rPr lang="en-US" dirty="0" smtClean="0"/>
              <a:t>                </a:t>
            </a:r>
            <a:r>
              <a:rPr lang="en-US" sz="2400" dirty="0" smtClean="0">
                <a:solidFill>
                  <a:srgbClr val="FF0000"/>
                </a:solidFill>
              </a:rPr>
              <a:t>break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</a:t>
            </a:r>
            <a:r>
              <a:rPr lang="en-US" sz="2400" dirty="0" smtClean="0">
                <a:solidFill>
                  <a:srgbClr val="FF0000"/>
                </a:solidFill>
              </a:rPr>
              <a:t>case</a:t>
            </a:r>
            <a:r>
              <a:rPr lang="en-US" dirty="0" smtClean="0"/>
              <a:t> 10:</a:t>
            </a:r>
            <a:endParaRPr lang="ru-RU" dirty="0" smtClean="0"/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i</a:t>
            </a:r>
            <a:r>
              <a:rPr lang="en-US" dirty="0" smtClean="0"/>
              <a:t>=3;</a:t>
            </a:r>
          </a:p>
          <a:p>
            <a:r>
              <a:rPr lang="en-US" dirty="0" smtClean="0"/>
              <a:t>                j=j/10;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        </a:t>
            </a:r>
            <a:r>
              <a:rPr lang="en-US" sz="2400" dirty="0" smtClean="0">
                <a:solidFill>
                  <a:srgbClr val="FF0000"/>
                </a:solidFill>
              </a:rPr>
              <a:t>break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default: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i</a:t>
            </a:r>
            <a:r>
              <a:rPr lang="en-US" dirty="0" smtClean="0"/>
              <a:t>=4;</a:t>
            </a:r>
          </a:p>
          <a:p>
            <a:r>
              <a:rPr lang="en-US" dirty="0" smtClean="0"/>
              <a:t>  };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572132" y="1214422"/>
            <a:ext cx="3143272" cy="2585323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n = 4;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mas</a:t>
            </a:r>
            <a:r>
              <a:rPr lang="en-US" dirty="0" smtClean="0"/>
              <a:t>[ ] = new  </a:t>
            </a:r>
            <a:r>
              <a:rPr lang="en-US" dirty="0" err="1" smtClean="0"/>
              <a:t>int</a:t>
            </a:r>
            <a:r>
              <a:rPr lang="en-US" dirty="0" smtClean="0"/>
              <a:t> [n];</a:t>
            </a:r>
          </a:p>
          <a:p>
            <a:endParaRPr lang="en-US" dirty="0" smtClean="0"/>
          </a:p>
          <a:p>
            <a:r>
              <a:rPr lang="nn-NO" dirty="0" smtClean="0">
                <a:solidFill>
                  <a:srgbClr val="FF0000"/>
                </a:solidFill>
              </a:rPr>
              <a:t>for</a:t>
            </a:r>
            <a:r>
              <a:rPr lang="nn-NO" dirty="0" smtClean="0"/>
              <a:t> (int i = 0;  i &lt; 4; i++)</a:t>
            </a:r>
          </a:p>
          <a:p>
            <a:r>
              <a:rPr lang="ru-RU" dirty="0" smtClean="0"/>
              <a:t>{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mas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 err="1" smtClean="0"/>
              <a:t>i</a:t>
            </a:r>
            <a:r>
              <a:rPr lang="en-US" dirty="0" smtClean="0"/>
              <a:t> +1;  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System.out.print</a:t>
            </a:r>
            <a:r>
              <a:rPr lang="en-US" dirty="0" smtClean="0"/>
              <a:t>(</a:t>
            </a:r>
            <a:r>
              <a:rPr lang="en-US" dirty="0" err="1" smtClean="0"/>
              <a:t>mas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r>
              <a:rPr lang="ru-RU" dirty="0" smtClean="0"/>
              <a:t> }</a:t>
            </a:r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/* 1 2 3 4 */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21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2143108" y="142852"/>
            <a:ext cx="5429288" cy="428627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Основные управляющие операторы</a:t>
            </a:r>
            <a:endParaRPr lang="ru-RU" sz="24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143240" y="571480"/>
            <a:ext cx="3143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i="1" dirty="0" smtClean="0">
                <a:solidFill>
                  <a:srgbClr val="FF0000"/>
                </a:solidFill>
              </a:rPr>
              <a:t>Примеры</a:t>
            </a:r>
            <a:endParaRPr lang="ru-RU" sz="1600" b="1" dirty="0" smtClean="0">
              <a:solidFill>
                <a:srgbClr val="FF0000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071934" y="1120676"/>
            <a:ext cx="4357718" cy="2400657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 = 1;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 x = 0;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 n = 5;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while</a:t>
            </a:r>
            <a:r>
              <a:rPr lang="en-US" dirty="0" smtClean="0"/>
              <a:t>( </a:t>
            </a:r>
            <a:r>
              <a:rPr lang="en-US" dirty="0" err="1" smtClean="0"/>
              <a:t>i</a:t>
            </a:r>
            <a:r>
              <a:rPr lang="en-US" dirty="0" smtClean="0"/>
              <a:t> &lt;= n)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      x += </a:t>
            </a:r>
            <a:r>
              <a:rPr lang="en-US" dirty="0" err="1" smtClean="0"/>
              <a:t>i</a:t>
            </a:r>
            <a:r>
              <a:rPr lang="en-US" dirty="0" smtClean="0"/>
              <a:t>; 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ru-RU" dirty="0" smtClean="0">
                <a:solidFill>
                  <a:srgbClr val="00B050"/>
                </a:solidFill>
              </a:rPr>
              <a:t>эквивалентно </a:t>
            </a:r>
            <a:r>
              <a:rPr lang="en-US" dirty="0" smtClean="0">
                <a:solidFill>
                  <a:srgbClr val="00B050"/>
                </a:solidFill>
              </a:rPr>
              <a:t> x = x + </a:t>
            </a:r>
            <a:r>
              <a:rPr lang="en-US" dirty="0" err="1" smtClean="0">
                <a:solidFill>
                  <a:srgbClr val="00B050"/>
                </a:solidFill>
              </a:rPr>
              <a:t>i</a:t>
            </a:r>
            <a:r>
              <a:rPr lang="en-US" dirty="0" smtClean="0">
                <a:solidFill>
                  <a:srgbClr val="00B050"/>
                </a:solidFill>
              </a:rPr>
              <a:t>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i</a:t>
            </a:r>
            <a:r>
              <a:rPr lang="en-US" dirty="0" smtClean="0"/>
              <a:t> *= 2; 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ru-RU" dirty="0" smtClean="0">
                <a:solidFill>
                  <a:srgbClr val="00B050"/>
                </a:solidFill>
              </a:rPr>
              <a:t>эквивалентно 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i</a:t>
            </a:r>
            <a:r>
              <a:rPr lang="en-US" dirty="0" smtClean="0">
                <a:solidFill>
                  <a:srgbClr val="00B050"/>
                </a:solidFill>
              </a:rPr>
              <a:t>= 2 * </a:t>
            </a:r>
            <a:r>
              <a:rPr lang="en-US" dirty="0" err="1" smtClean="0">
                <a:solidFill>
                  <a:srgbClr val="00B050"/>
                </a:solidFill>
              </a:rPr>
              <a:t>i</a:t>
            </a:r>
            <a:r>
              <a:rPr lang="en-US" dirty="0" smtClean="0">
                <a:solidFill>
                  <a:srgbClr val="00B050"/>
                </a:solidFill>
              </a:rPr>
              <a:t>;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4071934" y="3621006"/>
            <a:ext cx="4357718" cy="249299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n-NO" dirty="0" smtClean="0"/>
              <a:t>int  i = 0;</a:t>
            </a:r>
          </a:p>
          <a:p>
            <a:r>
              <a:rPr lang="nn-NO" dirty="0" smtClean="0"/>
              <a:t>double  x = 1;</a:t>
            </a:r>
          </a:p>
          <a:p>
            <a:r>
              <a:rPr lang="nn-NO" sz="2400" dirty="0" smtClean="0">
                <a:solidFill>
                  <a:srgbClr val="FF0000"/>
                </a:solidFill>
              </a:rPr>
              <a:t>do</a:t>
            </a:r>
          </a:p>
          <a:p>
            <a:r>
              <a:rPr lang="nn-NO" dirty="0" smtClean="0"/>
              <a:t>{</a:t>
            </a:r>
          </a:p>
          <a:p>
            <a:r>
              <a:rPr lang="nn-NO" dirty="0" smtClean="0"/>
              <a:t>       i++;    </a:t>
            </a:r>
            <a:r>
              <a:rPr lang="nn-NO" dirty="0" smtClean="0">
                <a:solidFill>
                  <a:srgbClr val="00B050"/>
                </a:solidFill>
              </a:rPr>
              <a:t>// i = i + 1;</a:t>
            </a:r>
          </a:p>
          <a:p>
            <a:r>
              <a:rPr lang="nn-NO" dirty="0" smtClean="0"/>
              <a:t>       x*= i;  </a:t>
            </a:r>
            <a:r>
              <a:rPr lang="nn-NO" dirty="0" smtClean="0">
                <a:solidFill>
                  <a:srgbClr val="00B050"/>
                </a:solidFill>
              </a:rPr>
              <a:t>// x = x * i;</a:t>
            </a:r>
          </a:p>
          <a:p>
            <a:r>
              <a:rPr lang="nn-NO" dirty="0" smtClean="0"/>
              <a:t>}</a:t>
            </a:r>
          </a:p>
          <a:p>
            <a:r>
              <a:rPr lang="nn-NO" sz="2400" dirty="0" smtClean="0">
                <a:solidFill>
                  <a:srgbClr val="FF0000"/>
                </a:solidFill>
              </a:rPr>
              <a:t>while</a:t>
            </a:r>
            <a:r>
              <a:rPr lang="nn-NO" dirty="0" smtClean="0"/>
              <a:t> (i &lt; n)</a:t>
            </a:r>
            <a:endParaRPr lang="en-US" dirty="0" smtClean="0"/>
          </a:p>
        </p:txBody>
      </p:sp>
      <p:sp>
        <p:nvSpPr>
          <p:cNvPr id="18" name="Прямоугольник 17"/>
          <p:cNvSpPr/>
          <p:nvPr/>
        </p:nvSpPr>
        <p:spPr>
          <a:xfrm>
            <a:off x="428596" y="1120676"/>
            <a:ext cx="3357586" cy="2862322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 x = 6;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for</a:t>
            </a:r>
            <a:r>
              <a:rPr lang="en-US" dirty="0" smtClean="0"/>
              <a:t> ( 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i</a:t>
            </a:r>
            <a:r>
              <a:rPr lang="en-US" dirty="0" smtClean="0"/>
              <a:t> = 1;  </a:t>
            </a:r>
            <a:r>
              <a:rPr lang="en-US" dirty="0" err="1" smtClean="0"/>
              <a:t>i</a:t>
            </a:r>
            <a:r>
              <a:rPr lang="en-US" dirty="0" smtClean="0"/>
              <a:t> &lt;= 5;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     </a:t>
            </a:r>
            <a:r>
              <a:rPr lang="en-US" sz="2400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 ( </a:t>
            </a:r>
            <a:r>
              <a:rPr lang="en-US" dirty="0" err="1" smtClean="0"/>
              <a:t>i</a:t>
            </a:r>
            <a:r>
              <a:rPr lang="en-US" dirty="0" smtClean="0"/>
              <a:t> == x/2 )</a:t>
            </a:r>
          </a:p>
          <a:p>
            <a:r>
              <a:rPr lang="en-US" dirty="0" smtClean="0"/>
              <a:t>           {</a:t>
            </a:r>
          </a:p>
          <a:p>
            <a:r>
              <a:rPr lang="en-US" dirty="0" smtClean="0"/>
              <a:t>                </a:t>
            </a:r>
            <a:r>
              <a:rPr lang="en-US" sz="2400" dirty="0" smtClean="0">
                <a:solidFill>
                  <a:srgbClr val="FF0000"/>
                </a:solidFill>
              </a:rPr>
              <a:t>continue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}</a:t>
            </a:r>
          </a:p>
          <a:p>
            <a:r>
              <a:rPr lang="en-US" dirty="0" smtClean="0"/>
              <a:t>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(“ </a:t>
            </a:r>
            <a:r>
              <a:rPr lang="en-US" dirty="0" err="1" smtClean="0"/>
              <a:t>i</a:t>
            </a:r>
            <a:r>
              <a:rPr lang="en-US" dirty="0" smtClean="0"/>
              <a:t>=“ +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428596" y="3978196"/>
            <a:ext cx="3357586" cy="156966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public  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func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sqr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*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</a:t>
            </a:r>
            <a:r>
              <a:rPr lang="en-US" sz="2400" dirty="0" smtClean="0">
                <a:solidFill>
                  <a:srgbClr val="FF0000"/>
                </a:solidFill>
              </a:rPr>
              <a:t>return</a:t>
            </a:r>
            <a:r>
              <a:rPr lang="en-US" dirty="0" smtClean="0"/>
              <a:t>  </a:t>
            </a:r>
            <a:r>
              <a:rPr lang="en-US" dirty="0" err="1" smtClean="0"/>
              <a:t>sqr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87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737534"/>
            <a:ext cx="8072494" cy="5453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796848" y="3281606"/>
            <a:ext cx="17034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Project Explorer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14810" y="4857760"/>
            <a:ext cx="256313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Execution of the program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86314" y="3286124"/>
            <a:ext cx="142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Code Source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15240" y="3286124"/>
            <a:ext cx="142876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Organization of  class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47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71538" y="857232"/>
            <a:ext cx="7310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Задание:</a:t>
            </a:r>
          </a:p>
          <a:p>
            <a:r>
              <a:rPr lang="ru-RU" dirty="0" smtClean="0"/>
              <a:t>Вычислить значение функции Y(</a:t>
            </a:r>
            <a:r>
              <a:rPr lang="ru-RU" dirty="0" err="1" smtClean="0"/>
              <a:t>x</a:t>
            </a:r>
            <a:r>
              <a:rPr lang="ru-RU" dirty="0" smtClean="0"/>
              <a:t>) при различных значениях исходных данных </a:t>
            </a:r>
            <a:r>
              <a:rPr lang="ru-RU" dirty="0" err="1" smtClean="0"/>
              <a:t>x</a:t>
            </a:r>
            <a:r>
              <a:rPr lang="ru-RU" dirty="0" smtClean="0"/>
              <a:t> и </a:t>
            </a:r>
            <a:r>
              <a:rPr lang="ru-RU" dirty="0" err="1" smtClean="0"/>
              <a:t>a</a:t>
            </a:r>
            <a:r>
              <a:rPr lang="ru-RU" smtClean="0"/>
              <a:t>.</a:t>
            </a:r>
            <a:endParaRPr lang="ru-RU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1951294" y="2225994"/>
          <a:ext cx="4620970" cy="857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Формула" r:id="rId3" imgW="2603500" imgH="622300" progId="Equation.3">
                  <p:embed/>
                </p:oleObj>
              </mc:Choice>
              <mc:Fallback>
                <p:oleObj name="Формула" r:id="rId3" imgW="2603500" imgH="622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294" y="2225994"/>
                        <a:ext cx="4620970" cy="8572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/>
        </p:nvGraphicFramePr>
        <p:xfrm>
          <a:off x="3143240" y="4083374"/>
          <a:ext cx="2571768" cy="548640"/>
        </p:xfrm>
        <a:graphic>
          <a:graphicData uri="http://schemas.openxmlformats.org/drawingml/2006/table">
            <a:tbl>
              <a:tblPr/>
              <a:tblGrid>
                <a:gridCol w="1285884"/>
                <a:gridCol w="1285884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= 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4.3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= 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6.75</a:t>
                      </a:r>
                    </a:p>
                  </a:txBody>
                  <a:tcPr marL="44450" marR="4445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= 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5.8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3428992" y="3583308"/>
            <a:ext cx="1970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Исходные данные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315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2976" y="142900"/>
            <a:ext cx="7715304" cy="714332"/>
          </a:xfrm>
        </p:spPr>
        <p:txBody>
          <a:bodyPr lIns="72000" rIns="72000">
            <a:noAutofit/>
          </a:bodyPr>
          <a:lstStyle/>
          <a:p>
            <a:pPr algn="l"/>
            <a:r>
              <a:rPr lang="ru-RU" sz="2400" b="1" dirty="0" smtClean="0">
                <a:solidFill>
                  <a:srgbClr val="FF0000"/>
                </a:solidFill>
              </a:rPr>
              <a:t>Трансляция</a:t>
            </a:r>
            <a:r>
              <a:rPr lang="ru-RU" sz="1800" b="1" dirty="0" smtClean="0"/>
              <a:t> </a:t>
            </a:r>
            <a:r>
              <a:rPr lang="ru-RU" sz="1800" dirty="0" smtClean="0"/>
              <a:t>процесс перевода программного кода из текстовой формы в машинные коды </a:t>
            </a:r>
            <a:endParaRPr lang="ru-RU" sz="18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071538" y="871349"/>
            <a:ext cx="79296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ru-RU" b="1" dirty="0" smtClean="0"/>
              <a:t> </a:t>
            </a:r>
            <a:r>
              <a:rPr lang="ru-RU" sz="2400" dirty="0" smtClean="0">
                <a:solidFill>
                  <a:srgbClr val="FF0000"/>
                </a:solidFill>
              </a:rPr>
              <a:t>компиляция</a:t>
            </a:r>
            <a:r>
              <a:rPr lang="ru-RU" b="1" dirty="0" smtClean="0"/>
              <a:t>: </a:t>
            </a:r>
            <a:r>
              <a:rPr lang="ru-RU" dirty="0" smtClean="0"/>
              <a:t>первоначальный набор инструкций однократно переводится в исполняемую форму (машинные коды) </a:t>
            </a:r>
          </a:p>
          <a:p>
            <a:pPr>
              <a:buFont typeface="Wingdings" pitchFamily="2" charset="2"/>
              <a:buChar char="q"/>
            </a:pPr>
            <a:r>
              <a:rPr lang="ru-RU" b="1" dirty="0" smtClean="0"/>
              <a:t> </a:t>
            </a:r>
            <a:r>
              <a:rPr lang="ru-RU" sz="2400" dirty="0" smtClean="0">
                <a:solidFill>
                  <a:srgbClr val="FF0000"/>
                </a:solidFill>
              </a:rPr>
              <a:t>интерпретация</a:t>
            </a:r>
            <a:r>
              <a:rPr lang="ru-RU" b="1" dirty="0" smtClean="0"/>
              <a:t>:  </a:t>
            </a:r>
            <a:r>
              <a:rPr lang="ru-RU" dirty="0" smtClean="0"/>
              <a:t>во время каждого вызова необходимых инструкций происходит перевод из текстовой формы в исполняемые коды процессора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28596" y="4653136"/>
            <a:ext cx="85725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         JIT-компиляция</a:t>
            </a:r>
            <a:r>
              <a:rPr lang="ru-RU" dirty="0" smtClean="0"/>
              <a:t> (</a:t>
            </a:r>
            <a:r>
              <a:rPr lang="ru-RU" dirty="0" err="1" smtClean="0"/>
              <a:t>Just-In-Time</a:t>
            </a:r>
            <a:r>
              <a:rPr lang="ru-RU" dirty="0" smtClean="0"/>
              <a:t>) –“по ходу дела” или “налету”. </a:t>
            </a:r>
          </a:p>
          <a:p>
            <a:r>
              <a:rPr lang="ru-RU" dirty="0" smtClean="0"/>
              <a:t>         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Когда инструкция Java-процессора выполняется в первый раз, происходит компиляция соответствующего ей байт-кода с сохранением в специальном буфере. </a:t>
            </a:r>
          </a:p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         При последующем вызове той же инструкции вместо её интерпретации происходит вызов из буфера скомпилированного кода. </a:t>
            </a: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28596" y="2214554"/>
            <a:ext cx="842968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 </a:t>
            </a:r>
            <a:r>
              <a:rPr lang="ru-RU" sz="1600" dirty="0" smtClean="0"/>
              <a:t>        </a:t>
            </a:r>
            <a:r>
              <a:rPr lang="ru-RU" dirty="0" smtClean="0"/>
              <a:t>Программы на </a:t>
            </a:r>
            <a:r>
              <a:rPr lang="ru-RU" dirty="0" err="1" smtClean="0"/>
              <a:t>Java</a:t>
            </a:r>
            <a:r>
              <a:rPr lang="ru-RU" dirty="0" smtClean="0"/>
              <a:t> представляют из себя наборы классов и сохраняются в текстовых файлах с расширением </a:t>
            </a:r>
            <a:r>
              <a:rPr lang="ru-RU" sz="2400" b="1" dirty="0" smtClean="0">
                <a:solidFill>
                  <a:srgbClr val="FF0000"/>
                </a:solidFill>
              </a:rPr>
              <a:t>.</a:t>
            </a:r>
            <a:r>
              <a:rPr lang="ru-RU" sz="2400" b="1" dirty="0" err="1" smtClean="0">
                <a:solidFill>
                  <a:srgbClr val="FF0000"/>
                </a:solidFill>
              </a:rPr>
              <a:t>java</a:t>
            </a:r>
            <a:r>
              <a:rPr lang="ru-RU" dirty="0" smtClean="0"/>
              <a:t>. </a:t>
            </a:r>
          </a:p>
          <a:p>
            <a:endParaRPr lang="ru-RU" sz="800" dirty="0" smtClean="0"/>
          </a:p>
          <a:p>
            <a:r>
              <a:rPr lang="ru-RU" dirty="0" smtClean="0"/>
              <a:t>      При компиляции текст программы транслируются в двоичные файлы с расширением </a:t>
            </a:r>
            <a:r>
              <a:rPr lang="ru-RU" sz="2400" b="1" dirty="0" smtClean="0">
                <a:solidFill>
                  <a:srgbClr val="FF0000"/>
                </a:solidFill>
              </a:rPr>
              <a:t>.</a:t>
            </a:r>
            <a:r>
              <a:rPr lang="ru-RU" sz="2400" b="1" dirty="0" err="1" smtClean="0">
                <a:solidFill>
                  <a:srgbClr val="FF0000"/>
                </a:solidFill>
              </a:rPr>
              <a:t>class</a:t>
            </a:r>
            <a:r>
              <a:rPr lang="ru-RU" dirty="0" smtClean="0"/>
              <a:t>. Такие файлы содержат </a:t>
            </a:r>
            <a:r>
              <a:rPr lang="ru-RU" b="1" dirty="0" smtClean="0"/>
              <a:t>байт-код</a:t>
            </a:r>
            <a:r>
              <a:rPr lang="ru-RU" dirty="0" smtClean="0"/>
              <a:t> - инструкции для абстрактного Java-процессора. </a:t>
            </a:r>
          </a:p>
          <a:p>
            <a:endParaRPr lang="ru-RU" sz="800" dirty="0" smtClean="0"/>
          </a:p>
          <a:p>
            <a:r>
              <a:rPr lang="ru-RU" b="1" dirty="0" smtClean="0"/>
              <a:t>       Java-машина (</a:t>
            </a:r>
            <a:r>
              <a:rPr lang="en-US" b="1" dirty="0" smtClean="0"/>
              <a:t>Java Virtual Machine – JVM</a:t>
            </a:r>
            <a:r>
              <a:rPr lang="ru-RU" b="1" dirty="0" smtClean="0"/>
              <a:t>)</a:t>
            </a:r>
            <a:r>
              <a:rPr lang="en-US" b="1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интерпретирует </a:t>
            </a:r>
            <a:r>
              <a:rPr lang="ru-RU" dirty="0" smtClean="0"/>
              <a:t>байт-код в инструкции для соответствующего процессора.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558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кругленный прямоугольник 8"/>
          <p:cNvSpPr/>
          <p:nvPr/>
        </p:nvSpPr>
        <p:spPr>
          <a:xfrm>
            <a:off x="1000100" y="857232"/>
            <a:ext cx="2143140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Текстовый файл</a:t>
            </a:r>
          </a:p>
          <a:p>
            <a:pPr algn="ctr"/>
            <a:r>
              <a:rPr lang="en-US" dirty="0" smtClean="0"/>
              <a:t>*.java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786446" y="857232"/>
            <a:ext cx="2143140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Байт-код </a:t>
            </a:r>
          </a:p>
          <a:p>
            <a:pPr algn="ctr"/>
            <a:r>
              <a:rPr lang="en-US" dirty="0" smtClean="0"/>
              <a:t>*.</a:t>
            </a:r>
            <a:r>
              <a:rPr lang="ru-RU" b="1" dirty="0" smtClean="0"/>
              <a:t> </a:t>
            </a:r>
            <a:r>
              <a:rPr lang="ru-RU" dirty="0" err="1" smtClean="0"/>
              <a:t>class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752747" y="857232"/>
            <a:ext cx="1462195" cy="923330"/>
          </a:xfrm>
          <a:prstGeom prst="rect">
            <a:avLst/>
          </a:prstGeom>
          <a:ln w="1905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endParaRPr lang="ru-RU" b="1" dirty="0" smtClean="0"/>
          </a:p>
          <a:p>
            <a:r>
              <a:rPr lang="ru-RU" b="1" dirty="0" smtClean="0"/>
              <a:t>Компиляция</a:t>
            </a:r>
          </a:p>
          <a:p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143504" y="1928802"/>
            <a:ext cx="1643074" cy="646331"/>
          </a:xfrm>
          <a:prstGeom prst="rect">
            <a:avLst/>
          </a:prstGeom>
          <a:ln w="19050" cmpd="sng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i="1" dirty="0" smtClean="0">
                <a:solidFill>
                  <a:srgbClr val="FF0000"/>
                </a:solidFill>
              </a:rPr>
              <a:t>Запуск на выполнение</a:t>
            </a:r>
            <a:endParaRPr lang="ru-RU" i="1" dirty="0">
              <a:solidFill>
                <a:srgbClr val="FF0000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214678" y="3357562"/>
            <a:ext cx="2143140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Исполняемая форма</a:t>
            </a:r>
          </a:p>
          <a:p>
            <a:pPr algn="ctr"/>
            <a:r>
              <a:rPr lang="ru-RU" dirty="0" smtClean="0"/>
              <a:t> (машинные коды)</a:t>
            </a:r>
            <a:endParaRPr lang="ru-RU" dirty="0"/>
          </a:p>
        </p:txBody>
      </p:sp>
      <p:cxnSp>
        <p:nvCxnSpPr>
          <p:cNvPr id="18" name="Прямая со стрелкой 17"/>
          <p:cNvCxnSpPr>
            <a:stCxn id="9" idx="3"/>
            <a:endCxn id="11" idx="1"/>
          </p:cNvCxnSpPr>
          <p:nvPr/>
        </p:nvCxnSpPr>
        <p:spPr>
          <a:xfrm flipV="1">
            <a:off x="3143240" y="1318897"/>
            <a:ext cx="609507" cy="2682"/>
          </a:xfrm>
          <a:prstGeom prst="straightConnector1">
            <a:avLst/>
          </a:prstGeom>
          <a:ln w="63500" cmpd="sng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5214942" y="1318897"/>
            <a:ext cx="571504" cy="2682"/>
          </a:xfrm>
          <a:prstGeom prst="straightConnector1">
            <a:avLst/>
          </a:prstGeom>
          <a:ln w="63500" cmpd="sng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" idx="2"/>
          </p:cNvCxnSpPr>
          <p:nvPr/>
        </p:nvCxnSpPr>
        <p:spPr>
          <a:xfrm rot="16200000" flipH="1">
            <a:off x="6080557" y="2563385"/>
            <a:ext cx="1571637" cy="16718"/>
          </a:xfrm>
          <a:prstGeom prst="straightConnector1">
            <a:avLst/>
          </a:prstGeom>
          <a:ln w="63500" cmpd="sng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6143636" y="3357562"/>
            <a:ext cx="1462195" cy="923330"/>
          </a:xfrm>
          <a:prstGeom prst="rect">
            <a:avLst/>
          </a:prstGeom>
          <a:ln w="1905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JIT-компиляция</a:t>
            </a:r>
          </a:p>
          <a:p>
            <a:endParaRPr lang="ru-RU" dirty="0"/>
          </a:p>
        </p:txBody>
      </p:sp>
      <p:cxnSp>
        <p:nvCxnSpPr>
          <p:cNvPr id="32" name="Прямая со стрелкой 31"/>
          <p:cNvCxnSpPr/>
          <p:nvPr/>
        </p:nvCxnSpPr>
        <p:spPr>
          <a:xfrm rot="10800000">
            <a:off x="5357818" y="3786190"/>
            <a:ext cx="785818" cy="2682"/>
          </a:xfrm>
          <a:prstGeom prst="straightConnector1">
            <a:avLst/>
          </a:prstGeom>
          <a:ln w="63500" cmpd="sng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714348" y="4857760"/>
            <a:ext cx="78581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Благодаря компиляции программ </a:t>
            </a:r>
            <a:r>
              <a:rPr lang="ru-RU" dirty="0" err="1" smtClean="0"/>
              <a:t>Java</a:t>
            </a:r>
            <a:r>
              <a:rPr lang="ru-RU" dirty="0" smtClean="0"/>
              <a:t> в </a:t>
            </a:r>
            <a:r>
              <a:rPr lang="ru-RU" dirty="0" err="1" smtClean="0"/>
              <a:t>платформонезависимый</a:t>
            </a:r>
            <a:r>
              <a:rPr lang="ru-RU" dirty="0" smtClean="0"/>
              <a:t> байт-код обеспечивается переносимость программ не только на уровне исходного кода, но и на уровне скомпилированных приложений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000100" y="2643182"/>
            <a:ext cx="7000924" cy="1928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1428728" y="2786058"/>
            <a:ext cx="2228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Java Virtual Machine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339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214414" y="305210"/>
            <a:ext cx="642942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96875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Среды программирования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396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блокнот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lvl="0" indent="39687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NetBeans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– </a:t>
            </a:r>
            <a:r>
              <a:rPr lang="ru-RU" dirty="0" smtClean="0">
                <a:ea typeface="Calibri" pitchFamily="34" charset="0"/>
                <a:cs typeface="Times New Roman" pitchFamily="18" charset="0"/>
              </a:rPr>
              <a:t>продукт поддерживаемый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Oracle 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  <a:hlinkClick r:id="rId2"/>
              </a:rPr>
              <a:t>http://netbeans.org/downloads/index.html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)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396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Eclipse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– продукт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Open Source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, поддерживаемый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IBM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  <a:hlinkClick r:id="rId3"/>
              </a:rPr>
              <a:t>http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  <a:hlinkClick r:id="rId3"/>
              </a:rPr>
              <a:t>://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  <a:hlinkClick r:id="rId3"/>
              </a:rPr>
              <a:t>www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  <a:hlinkClick r:id="rId3"/>
              </a:rPr>
              <a:t>.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  <a:hlinkClick r:id="rId3"/>
              </a:rPr>
              <a:t>eclipse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  <a:hlinkClick r:id="rId3"/>
              </a:rPr>
              <a:t>.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  <a:hlinkClick r:id="rId3"/>
              </a:rPr>
              <a:t>org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  <a:hlinkClick r:id="rId3"/>
              </a:rPr>
              <a:t>/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  <a:hlinkClick r:id="rId3"/>
              </a:rPr>
              <a:t>downloads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  <a:hlinkClick r:id="rId3"/>
              </a:rPr>
              <a:t>/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) </a:t>
            </a:r>
          </a:p>
          <a:p>
            <a:pPr marL="0" marR="0" lvl="0" indent="396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и др.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857224" y="2608732"/>
            <a:ext cx="821533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Основные категории программ </a:t>
            </a:r>
            <a:r>
              <a:rPr lang="ru-RU" sz="2400" b="1" dirty="0" err="1" smtClean="0"/>
              <a:t>Java</a:t>
            </a:r>
            <a:r>
              <a:rPr lang="ru-RU" sz="2400" b="1" dirty="0" smtClean="0"/>
              <a:t> </a:t>
            </a:r>
          </a:p>
          <a:p>
            <a:pPr algn="ctr"/>
            <a:endParaRPr lang="ru-RU" sz="800" b="1" dirty="0" smtClean="0"/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 Приложение (</a:t>
            </a:r>
            <a:r>
              <a:rPr lang="ru-RU" b="1" dirty="0" err="1" smtClean="0"/>
              <a:t>application</a:t>
            </a:r>
            <a:r>
              <a:rPr lang="ru-RU" dirty="0" smtClean="0"/>
              <a:t>) – аналог “обычной” прикладной программы.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 </a:t>
            </a:r>
            <a:r>
              <a:rPr lang="ru-RU" dirty="0" err="1" smtClean="0"/>
              <a:t>Апплет</a:t>
            </a:r>
            <a:r>
              <a:rPr lang="ru-RU" dirty="0" smtClean="0"/>
              <a:t> (</a:t>
            </a:r>
            <a:r>
              <a:rPr lang="ru-RU" b="1" dirty="0" err="1" smtClean="0"/>
              <a:t>applet</a:t>
            </a:r>
            <a:r>
              <a:rPr lang="ru-RU" dirty="0" smtClean="0"/>
              <a:t>) – программа, работающая в окне WWW-документа под управлением браузера.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 </a:t>
            </a:r>
            <a:r>
              <a:rPr lang="ru-RU" dirty="0" err="1" smtClean="0"/>
              <a:t>Сервлет</a:t>
            </a:r>
            <a:r>
              <a:rPr lang="ru-RU" dirty="0" smtClean="0"/>
              <a:t> (</a:t>
            </a:r>
            <a:r>
              <a:rPr lang="ru-RU" b="1" dirty="0" err="1" smtClean="0"/>
              <a:t>servlet</a:t>
            </a:r>
            <a:r>
              <a:rPr lang="ru-RU" dirty="0" smtClean="0"/>
              <a:t>) – программа , работающая в WWW на стороне сервера.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 Серверное приложение (</a:t>
            </a:r>
            <a:r>
              <a:rPr lang="ru-RU" b="1" dirty="0" err="1" smtClean="0"/>
              <a:t>Enterprise</a:t>
            </a:r>
            <a:r>
              <a:rPr lang="ru-RU" b="1" dirty="0" smtClean="0"/>
              <a:t> </a:t>
            </a:r>
            <a:r>
              <a:rPr lang="ru-RU" b="1" dirty="0" err="1" smtClean="0"/>
              <a:t>application</a:t>
            </a:r>
            <a:r>
              <a:rPr lang="ru-RU" dirty="0" smtClean="0"/>
              <a:t>) – предназначено для многократного использования на стороне сервера. 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 Библиотека (</a:t>
            </a:r>
            <a:r>
              <a:rPr lang="ru-RU" b="1" dirty="0" err="1" smtClean="0"/>
              <a:t>Java</a:t>
            </a:r>
            <a:r>
              <a:rPr lang="ru-RU" b="1" dirty="0" smtClean="0"/>
              <a:t> </a:t>
            </a:r>
            <a:r>
              <a:rPr lang="ru-RU" b="1" dirty="0" err="1" smtClean="0"/>
              <a:t>Class</a:t>
            </a:r>
            <a:r>
              <a:rPr lang="ru-RU" b="1" dirty="0" smtClean="0"/>
              <a:t> </a:t>
            </a:r>
            <a:r>
              <a:rPr lang="ru-RU" b="1" dirty="0" err="1" smtClean="0"/>
              <a:t>Library</a:t>
            </a:r>
            <a:r>
              <a:rPr lang="ru-RU" b="1" dirty="0" smtClean="0"/>
              <a:t> </a:t>
            </a:r>
            <a:r>
              <a:rPr lang="ru-RU" dirty="0" smtClean="0"/>
              <a:t>– </a:t>
            </a:r>
            <a:r>
              <a:rPr lang="ru-RU" dirty="0" err="1" smtClean="0"/>
              <a:t>библиотека</a:t>
            </a:r>
            <a:r>
              <a:rPr lang="ru-RU" dirty="0" smtClean="0"/>
              <a:t> классов) – предназначена для многократного использования программами </a:t>
            </a:r>
            <a:r>
              <a:rPr lang="ru-RU" dirty="0" err="1" smtClean="0"/>
              <a:t>Java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054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2143108" y="142852"/>
            <a:ext cx="5429288" cy="428627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Установка и</a:t>
            </a:r>
            <a:r>
              <a:rPr lang="ru-RU" sz="2400" dirty="0" smtClean="0"/>
              <a:t> </a:t>
            </a:r>
            <a:r>
              <a:rPr lang="ru-RU" sz="2400" b="1" dirty="0" smtClean="0"/>
              <a:t>работа с </a:t>
            </a:r>
            <a:r>
              <a:rPr lang="en-US" sz="2400" b="1" dirty="0" smtClean="0"/>
              <a:t>JAVA</a:t>
            </a:r>
            <a:endParaRPr lang="ru-RU" sz="24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42910" y="571480"/>
            <a:ext cx="828680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	Виртуальную Java-машину называют исполняющей средой </a:t>
            </a:r>
          </a:p>
          <a:p>
            <a:r>
              <a:rPr lang="ru-RU" dirty="0" smtClean="0"/>
              <a:t>	(</a:t>
            </a:r>
            <a:r>
              <a:rPr lang="ru-RU" b="1" dirty="0" err="1" smtClean="0"/>
              <a:t>Java</a:t>
            </a:r>
            <a:r>
              <a:rPr lang="ru-RU" b="1" dirty="0" smtClean="0"/>
              <a:t> </a:t>
            </a:r>
            <a:r>
              <a:rPr lang="ru-RU" b="1" dirty="0" err="1" smtClean="0"/>
              <a:t>Runtime</a:t>
            </a:r>
            <a:r>
              <a:rPr lang="ru-RU" b="1" dirty="0" smtClean="0"/>
              <a:t> </a:t>
            </a:r>
            <a:r>
              <a:rPr lang="ru-RU" b="1" dirty="0" err="1" smtClean="0"/>
              <a:t>Environment</a:t>
            </a:r>
            <a:r>
              <a:rPr lang="ru-RU" b="1" dirty="0" smtClean="0"/>
              <a:t> - JRE</a:t>
            </a:r>
            <a:r>
              <a:rPr lang="ru-RU" dirty="0" smtClean="0"/>
              <a:t>).  </a:t>
            </a:r>
          </a:p>
          <a:p>
            <a:endParaRPr lang="ru-RU" sz="800" dirty="0" smtClean="0"/>
          </a:p>
          <a:p>
            <a:r>
              <a:rPr lang="ru-RU" dirty="0" smtClean="0"/>
              <a:t>Для установки Java-машины необходимо наличие </a:t>
            </a:r>
            <a:r>
              <a:rPr lang="ru-RU" b="1" dirty="0" smtClean="0"/>
              <a:t>JRE</a:t>
            </a:r>
            <a:r>
              <a:rPr lang="ru-RU" dirty="0" smtClean="0"/>
              <a:t>  из поставки </a:t>
            </a:r>
            <a:r>
              <a:rPr lang="ru-RU" b="1" dirty="0" err="1" smtClean="0"/>
              <a:t>Software</a:t>
            </a:r>
            <a:r>
              <a:rPr lang="ru-RU" b="1" dirty="0" smtClean="0"/>
              <a:t> </a:t>
            </a:r>
            <a:r>
              <a:rPr lang="ru-RU" b="1" dirty="0" err="1" smtClean="0"/>
              <a:t>Development</a:t>
            </a:r>
            <a:r>
              <a:rPr lang="ru-RU" b="1" dirty="0" smtClean="0"/>
              <a:t> </a:t>
            </a:r>
            <a:r>
              <a:rPr lang="ru-RU" b="1" dirty="0" err="1" smtClean="0"/>
              <a:t>Kit</a:t>
            </a:r>
            <a:r>
              <a:rPr lang="ru-RU" b="1" dirty="0" smtClean="0"/>
              <a:t> (SDK)</a:t>
            </a:r>
            <a:r>
              <a:rPr lang="ru-RU" dirty="0" smtClean="0"/>
              <a:t> - комплекта разработки ПО.  Последняя версия </a:t>
            </a:r>
            <a:r>
              <a:rPr lang="ru-RU" b="1" dirty="0" smtClean="0"/>
              <a:t>SDK  1.7</a:t>
            </a:r>
          </a:p>
          <a:p>
            <a:endParaRPr lang="ru-RU" sz="800" b="1" dirty="0" smtClean="0"/>
          </a:p>
          <a:p>
            <a:r>
              <a:rPr lang="ru-RU" dirty="0" smtClean="0"/>
              <a:t>Основные комплекты разработки </a:t>
            </a:r>
            <a:r>
              <a:rPr lang="en-US" dirty="0" smtClean="0"/>
              <a:t>SDK</a:t>
            </a:r>
            <a:endParaRPr lang="ru-RU" dirty="0" smtClean="0"/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 </a:t>
            </a:r>
            <a:r>
              <a:rPr lang="ru-RU" b="1" dirty="0" err="1" smtClean="0"/>
              <a:t>Java</a:t>
            </a:r>
            <a:r>
              <a:rPr lang="ru-RU" b="1" dirty="0" smtClean="0"/>
              <a:t> </a:t>
            </a:r>
            <a:r>
              <a:rPr lang="en-US" b="1" dirty="0" smtClean="0"/>
              <a:t>M</a:t>
            </a:r>
            <a:r>
              <a:rPr lang="ru-RU" b="1" dirty="0" smtClean="0"/>
              <a:t>E </a:t>
            </a:r>
            <a:r>
              <a:rPr lang="ru-RU" dirty="0" smtClean="0"/>
              <a:t>– комплект </a:t>
            </a:r>
            <a:r>
              <a:rPr lang="ru-RU" dirty="0" err="1" smtClean="0"/>
              <a:t>Java</a:t>
            </a:r>
            <a:r>
              <a:rPr lang="ru-RU" dirty="0" smtClean="0"/>
              <a:t> </a:t>
            </a:r>
            <a:r>
              <a:rPr lang="en-US" dirty="0" smtClean="0"/>
              <a:t>Micro Edition  </a:t>
            </a:r>
            <a:r>
              <a:rPr lang="ru-RU" dirty="0" err="1" smtClean="0"/>
              <a:t>микро-издание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 </a:t>
            </a:r>
            <a:r>
              <a:rPr lang="ru-RU" b="1" dirty="0" err="1" smtClean="0"/>
              <a:t>Java</a:t>
            </a:r>
            <a:r>
              <a:rPr lang="ru-RU" b="1" dirty="0" smtClean="0"/>
              <a:t> SE </a:t>
            </a:r>
            <a:r>
              <a:rPr lang="ru-RU" dirty="0" smtClean="0"/>
              <a:t>– комплект </a:t>
            </a:r>
            <a:r>
              <a:rPr lang="ru-RU" dirty="0" err="1" smtClean="0"/>
              <a:t>Java</a:t>
            </a:r>
            <a:r>
              <a:rPr lang="ru-RU" dirty="0" smtClean="0"/>
              <a:t>  </a:t>
            </a:r>
            <a:r>
              <a:rPr lang="ru-RU" dirty="0" err="1" smtClean="0"/>
              <a:t>Standard</a:t>
            </a:r>
            <a:r>
              <a:rPr lang="ru-RU" dirty="0" smtClean="0"/>
              <a:t> </a:t>
            </a:r>
            <a:r>
              <a:rPr lang="ru-RU" dirty="0" err="1" smtClean="0"/>
              <a:t>Edition</a:t>
            </a:r>
            <a:r>
              <a:rPr lang="ru-RU" dirty="0" smtClean="0"/>
              <a:t> стандартное издание 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 </a:t>
            </a:r>
            <a:r>
              <a:rPr lang="ru-RU" b="1" dirty="0" err="1" smtClean="0"/>
              <a:t>Java</a:t>
            </a:r>
            <a:r>
              <a:rPr lang="ru-RU" b="1" dirty="0" smtClean="0"/>
              <a:t> EE</a:t>
            </a:r>
            <a:r>
              <a:rPr lang="ru-RU" dirty="0" smtClean="0"/>
              <a:t>– комплект </a:t>
            </a:r>
            <a:r>
              <a:rPr lang="ru-RU" dirty="0" err="1" smtClean="0"/>
              <a:t>Java</a:t>
            </a:r>
            <a:r>
              <a:rPr lang="ru-RU" dirty="0" smtClean="0"/>
              <a:t>  </a:t>
            </a:r>
            <a:r>
              <a:rPr lang="ru-RU" dirty="0" err="1" smtClean="0"/>
              <a:t>Enterprise</a:t>
            </a:r>
            <a:r>
              <a:rPr lang="ru-RU" dirty="0" smtClean="0"/>
              <a:t> </a:t>
            </a:r>
            <a:r>
              <a:rPr lang="ru-RU" dirty="0" err="1" smtClean="0"/>
              <a:t>Edition</a:t>
            </a:r>
            <a:r>
              <a:rPr lang="ru-RU" dirty="0" smtClean="0"/>
              <a:t>  для серверного ПО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57158" y="3214686"/>
            <a:ext cx="8643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При установке </a:t>
            </a:r>
            <a:r>
              <a:rPr lang="en-US" dirty="0" smtClean="0"/>
              <a:t>SDK </a:t>
            </a:r>
            <a:r>
              <a:rPr lang="ru-RU" dirty="0" smtClean="0"/>
              <a:t> </a:t>
            </a:r>
            <a:r>
              <a:rPr lang="en-US" dirty="0" smtClean="0"/>
              <a:t>Java SE</a:t>
            </a:r>
            <a:r>
              <a:rPr lang="ru-RU" dirty="0" smtClean="0"/>
              <a:t> </a:t>
            </a:r>
            <a:r>
              <a:rPr lang="en-US" dirty="0" smtClean="0"/>
              <a:t>1.</a:t>
            </a:r>
            <a:r>
              <a:rPr lang="ru-RU" dirty="0" smtClean="0"/>
              <a:t>7</a:t>
            </a:r>
            <a:r>
              <a:rPr lang="en-US" dirty="0" smtClean="0"/>
              <a:t>.0_0</a:t>
            </a:r>
            <a:r>
              <a:rPr lang="ru-RU" dirty="0" smtClean="0"/>
              <a:t>9</a:t>
            </a:r>
            <a:r>
              <a:rPr lang="en-US" dirty="0" smtClean="0"/>
              <a:t> </a:t>
            </a:r>
            <a:r>
              <a:rPr lang="ru-RU" dirty="0" smtClean="0"/>
              <a:t>создаётся папка  </a:t>
            </a:r>
            <a:r>
              <a:rPr lang="en-US" b="1" dirty="0" smtClean="0"/>
              <a:t>JDK1.</a:t>
            </a:r>
            <a:r>
              <a:rPr lang="ru-RU" b="1" dirty="0" smtClean="0"/>
              <a:t>7</a:t>
            </a:r>
            <a:r>
              <a:rPr lang="en-US" b="1" dirty="0" smtClean="0"/>
              <a:t>.0_0</a:t>
            </a:r>
            <a:r>
              <a:rPr lang="ru-RU" b="1" dirty="0" smtClean="0"/>
              <a:t>9</a:t>
            </a:r>
            <a:r>
              <a:rPr lang="en-US" b="1" dirty="0" smtClean="0"/>
              <a:t> </a:t>
            </a:r>
            <a:r>
              <a:rPr lang="ru-RU" dirty="0" smtClean="0"/>
              <a:t>с вложенными папками </a:t>
            </a:r>
            <a:r>
              <a:rPr lang="en-US" b="1" dirty="0" smtClean="0"/>
              <a:t>bin</a:t>
            </a:r>
            <a:r>
              <a:rPr lang="en-US" dirty="0" smtClean="0"/>
              <a:t>, </a:t>
            </a:r>
            <a:r>
              <a:rPr lang="en-US" b="1" dirty="0" smtClean="0"/>
              <a:t>demo</a:t>
            </a:r>
            <a:r>
              <a:rPr lang="en-US" dirty="0" smtClean="0"/>
              <a:t>, </a:t>
            </a:r>
            <a:r>
              <a:rPr lang="en-US" b="1" dirty="0" smtClean="0"/>
              <a:t>include</a:t>
            </a:r>
            <a:r>
              <a:rPr lang="en-US" dirty="0" smtClean="0"/>
              <a:t>, </a:t>
            </a:r>
            <a:r>
              <a:rPr lang="en-US" b="1" dirty="0" err="1" smtClean="0"/>
              <a:t>jre</a:t>
            </a:r>
            <a:r>
              <a:rPr lang="en-US" dirty="0" smtClean="0"/>
              <a:t>, </a:t>
            </a:r>
            <a:r>
              <a:rPr lang="en-US" b="1" dirty="0" smtClean="0"/>
              <a:t>lib</a:t>
            </a:r>
            <a:r>
              <a:rPr lang="en-US" dirty="0" smtClean="0"/>
              <a:t>, </a:t>
            </a:r>
            <a:r>
              <a:rPr lang="en-US" b="1" dirty="0" smtClean="0"/>
              <a:t>sample</a:t>
            </a:r>
            <a:r>
              <a:rPr lang="en-US" dirty="0" smtClean="0"/>
              <a:t>, </a:t>
            </a:r>
            <a:r>
              <a:rPr lang="ru-RU" dirty="0" smtClean="0"/>
              <a:t>а также архивом </a:t>
            </a:r>
            <a:r>
              <a:rPr lang="en-US" b="1" dirty="0" smtClean="0"/>
              <a:t>src.zip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42844" y="3857628"/>
            <a:ext cx="90011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Переменная окружения </a:t>
            </a:r>
            <a:r>
              <a:rPr lang="en-US" b="1" dirty="0" smtClean="0"/>
              <a:t>PASS</a:t>
            </a:r>
            <a:r>
              <a:rPr lang="en-US" dirty="0" smtClean="0"/>
              <a:t> </a:t>
            </a:r>
            <a:r>
              <a:rPr lang="ru-RU" dirty="0" smtClean="0"/>
              <a:t>добавить путь </a:t>
            </a:r>
            <a:r>
              <a:rPr lang="en-US" b="1" dirty="0" smtClean="0"/>
              <a:t>c</a:t>
            </a:r>
            <a:r>
              <a:rPr lang="ru-RU" b="1" dirty="0" smtClean="0"/>
              <a:t>:\</a:t>
            </a:r>
            <a:r>
              <a:rPr lang="en-US" b="1" dirty="0" smtClean="0"/>
              <a:t>Program Files</a:t>
            </a:r>
            <a:r>
              <a:rPr lang="ru-RU" b="1" dirty="0" smtClean="0"/>
              <a:t>\</a:t>
            </a:r>
            <a:r>
              <a:rPr lang="en-US" b="1" dirty="0" smtClean="0"/>
              <a:t>Java</a:t>
            </a:r>
            <a:r>
              <a:rPr lang="ru-RU" b="1" dirty="0" smtClean="0"/>
              <a:t>\</a:t>
            </a:r>
            <a:r>
              <a:rPr lang="en-US" b="1" dirty="0" err="1" smtClean="0"/>
              <a:t>jdk</a:t>
            </a:r>
            <a:r>
              <a:rPr lang="ru-RU" b="1" dirty="0" smtClean="0"/>
              <a:t>1.7.0_09\</a:t>
            </a:r>
            <a:r>
              <a:rPr lang="en-US" b="1" dirty="0" smtClean="0"/>
              <a:t>bin</a:t>
            </a:r>
            <a:r>
              <a:rPr lang="ru-RU" b="1" dirty="0" smtClean="0"/>
              <a:t>\</a:t>
            </a:r>
            <a:endParaRPr lang="en-US" b="1" dirty="0" smtClean="0"/>
          </a:p>
          <a:p>
            <a:r>
              <a:rPr lang="uk-UA" dirty="0" err="1" smtClean="0"/>
              <a:t>или</a:t>
            </a:r>
            <a:r>
              <a:rPr lang="uk-UA" dirty="0" smtClean="0"/>
              <a:t> в </a:t>
            </a:r>
            <a:r>
              <a:rPr lang="en-US" b="1" dirty="0" err="1" smtClean="0"/>
              <a:t>cmd</a:t>
            </a:r>
            <a:r>
              <a:rPr lang="en-US" dirty="0" smtClean="0"/>
              <a:t>:  </a:t>
            </a:r>
            <a:r>
              <a:rPr lang="en-US" sz="2400" b="1" i="1" dirty="0" smtClean="0">
                <a:solidFill>
                  <a:srgbClr val="FF0000"/>
                </a:solidFill>
              </a:rPr>
              <a:t>set path=%path%;C:\Program Files\Java\jdk1.7.0_09\bin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/>
              <a:t>(</a:t>
            </a:r>
            <a:r>
              <a:rPr lang="ru-RU" i="1" dirty="0" smtClean="0"/>
              <a:t>моя версия </a:t>
            </a:r>
            <a:r>
              <a:rPr lang="en-US" i="1" dirty="0" smtClean="0"/>
              <a:t>1.7.0_09) </a:t>
            </a:r>
            <a:r>
              <a:rPr lang="uk-UA" i="1" dirty="0" err="1" smtClean="0"/>
              <a:t>или</a:t>
            </a:r>
            <a:r>
              <a:rPr lang="uk-UA" i="1" dirty="0" smtClean="0"/>
              <a:t> </a:t>
            </a:r>
            <a:r>
              <a:rPr lang="en-US" i="1" dirty="0">
                <a:solidFill>
                  <a:srgbClr val="FF0000"/>
                </a:solidFill>
              </a:rPr>
              <a:t>set path=%path%;C:\Program </a:t>
            </a:r>
            <a:r>
              <a:rPr lang="en-US" i="1" dirty="0" smtClean="0">
                <a:solidFill>
                  <a:srgbClr val="FF0000"/>
                </a:solidFill>
              </a:rPr>
              <a:t>Files\Java\jre7\bin</a:t>
            </a:r>
            <a:endParaRPr lang="ru-RU" i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900113" y="4852898"/>
            <a:ext cx="802960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Основные средства разработки приложений</a:t>
            </a:r>
            <a:r>
              <a:rPr lang="ru-RU" b="1" dirty="0"/>
              <a:t>, написанных на </a:t>
            </a:r>
            <a:r>
              <a:rPr lang="ru-RU" b="1" dirty="0" err="1" smtClean="0"/>
              <a:t>Java</a:t>
            </a:r>
            <a:endParaRPr lang="ru-RU" b="1" dirty="0" smtClean="0"/>
          </a:p>
          <a:p>
            <a:pPr algn="ctr"/>
            <a:endParaRPr lang="ru-RU" sz="800" b="1" dirty="0" smtClean="0"/>
          </a:p>
          <a:p>
            <a:r>
              <a:rPr lang="ru-RU" sz="2000" b="1" dirty="0" err="1" smtClean="0">
                <a:solidFill>
                  <a:srgbClr val="FF0000"/>
                </a:solidFill>
              </a:rPr>
              <a:t>javac</a:t>
            </a:r>
            <a:r>
              <a:rPr lang="ru-RU" dirty="0" smtClean="0"/>
              <a:t>  - компилятор в режиме командной строки</a:t>
            </a:r>
            <a:endParaRPr lang="en-US" dirty="0" smtClean="0"/>
          </a:p>
          <a:p>
            <a:r>
              <a:rPr lang="ru-RU" sz="2000" b="1" dirty="0" err="1" smtClean="0">
                <a:solidFill>
                  <a:srgbClr val="FF0000"/>
                </a:solidFill>
              </a:rPr>
              <a:t>java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- утилита для запуска в режиме командной строки откомпилированных программ-приложений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69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2143108" y="142852"/>
            <a:ext cx="5429288" cy="428627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Установка и</a:t>
            </a:r>
            <a:r>
              <a:rPr lang="ru-RU" sz="2400" dirty="0" smtClean="0"/>
              <a:t> </a:t>
            </a:r>
            <a:r>
              <a:rPr lang="ru-RU" sz="2400" b="1" dirty="0" smtClean="0"/>
              <a:t>работа с </a:t>
            </a:r>
            <a:r>
              <a:rPr lang="en-US" sz="2400" b="1" dirty="0" smtClean="0"/>
              <a:t>JAVA</a:t>
            </a:r>
            <a:endParaRPr lang="ru-RU" sz="24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714380" y="642918"/>
            <a:ext cx="8572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переменную окружения </a:t>
            </a:r>
            <a:r>
              <a:rPr lang="en-US" b="1" dirty="0" smtClean="0">
                <a:solidFill>
                  <a:srgbClr val="FF0000"/>
                </a:solidFill>
              </a:rPr>
              <a:t>PASS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добавить путь </a:t>
            </a:r>
            <a:r>
              <a:rPr lang="en-US" b="1" dirty="0" smtClean="0">
                <a:solidFill>
                  <a:srgbClr val="FF0000"/>
                </a:solidFill>
              </a:rPr>
              <a:t>c</a:t>
            </a:r>
            <a:r>
              <a:rPr lang="ru-RU" b="1" dirty="0" smtClean="0">
                <a:solidFill>
                  <a:srgbClr val="FF0000"/>
                </a:solidFill>
              </a:rPr>
              <a:t>:\</a:t>
            </a:r>
            <a:r>
              <a:rPr lang="en-US" b="1" dirty="0" smtClean="0">
                <a:solidFill>
                  <a:srgbClr val="FF0000"/>
                </a:solidFill>
              </a:rPr>
              <a:t>Program Files</a:t>
            </a:r>
            <a:r>
              <a:rPr lang="ru-RU" b="1" dirty="0" smtClean="0">
                <a:solidFill>
                  <a:srgbClr val="FF0000"/>
                </a:solidFill>
              </a:rPr>
              <a:t>\</a:t>
            </a:r>
            <a:r>
              <a:rPr lang="en-US" b="1" dirty="0" smtClean="0">
                <a:solidFill>
                  <a:srgbClr val="FF0000"/>
                </a:solidFill>
              </a:rPr>
              <a:t>Java</a:t>
            </a:r>
            <a:r>
              <a:rPr lang="ru-RU" b="1" dirty="0" smtClean="0">
                <a:solidFill>
                  <a:srgbClr val="FF0000"/>
                </a:solidFill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</a:rPr>
              <a:t>jdk</a:t>
            </a:r>
            <a:r>
              <a:rPr lang="ru-RU" b="1" dirty="0" smtClean="0">
                <a:solidFill>
                  <a:srgbClr val="FF0000"/>
                </a:solidFill>
              </a:rPr>
              <a:t>1.7.0_0</a:t>
            </a:r>
            <a:r>
              <a:rPr lang="en-US" b="1" dirty="0" smtClean="0">
                <a:solidFill>
                  <a:srgbClr val="FF0000"/>
                </a:solidFill>
              </a:rPr>
              <a:t>9</a:t>
            </a:r>
            <a:r>
              <a:rPr lang="ru-RU" b="1" dirty="0" smtClean="0">
                <a:solidFill>
                  <a:srgbClr val="FF0000"/>
                </a:solidFill>
              </a:rPr>
              <a:t>\</a:t>
            </a:r>
            <a:r>
              <a:rPr lang="en-US" b="1" dirty="0" smtClean="0">
                <a:solidFill>
                  <a:srgbClr val="FF0000"/>
                </a:solidFill>
              </a:rPr>
              <a:t>bin</a:t>
            </a:r>
            <a:r>
              <a:rPr lang="ru-RU" b="1" dirty="0" smtClean="0">
                <a:solidFill>
                  <a:srgbClr val="FF0000"/>
                </a:solidFill>
              </a:rPr>
              <a:t>\</a:t>
            </a: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8731" t="5469" r="4366" b="12564"/>
          <a:stretch>
            <a:fillRect/>
          </a:stretch>
        </p:blipFill>
        <p:spPr bwMode="auto">
          <a:xfrm>
            <a:off x="357158" y="1348638"/>
            <a:ext cx="8637827" cy="4580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Овал 13"/>
          <p:cNvSpPr/>
          <p:nvPr/>
        </p:nvSpPr>
        <p:spPr>
          <a:xfrm>
            <a:off x="0" y="3071810"/>
            <a:ext cx="1928794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3357554" y="4286256"/>
            <a:ext cx="1714512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5072066" y="4214818"/>
            <a:ext cx="314327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6072198" y="3143248"/>
            <a:ext cx="3429024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785786" y="38576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1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57488" y="428625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2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57818" y="457200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3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43702" y="35718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4</a:t>
            </a:r>
            <a:endParaRPr lang="ru-RU" sz="2400" dirty="0">
              <a:solidFill>
                <a:srgbClr val="FF0000"/>
              </a:solidFill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6215074" y="4786322"/>
            <a:ext cx="500066" cy="4286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643306" y="1059404"/>
            <a:ext cx="282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Пуск/Компьютер/Свойства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93135" y="5975611"/>
            <a:ext cx="384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>
                <a:solidFill>
                  <a:srgbClr val="FF0000"/>
                </a:solidFill>
              </a:rPr>
              <a:t>Требуются права администратора!!!</a:t>
            </a:r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24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2143108" y="142852"/>
            <a:ext cx="5429288" cy="428627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Первая программа на </a:t>
            </a:r>
            <a:r>
              <a:rPr lang="en-US" sz="2400" b="1" dirty="0" smtClean="0"/>
              <a:t>JAVA</a:t>
            </a:r>
            <a:endParaRPr lang="ru-RU" sz="24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428728" y="571480"/>
            <a:ext cx="750099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public class </a:t>
            </a:r>
            <a:r>
              <a:rPr lang="en-US" sz="1600" b="1" dirty="0" err="1" smtClean="0"/>
              <a:t>JavaProg</a:t>
            </a:r>
            <a:endParaRPr lang="en-US" sz="1600" b="1" dirty="0" smtClean="0"/>
          </a:p>
          <a:p>
            <a:r>
              <a:rPr lang="en-US" sz="1600" b="1" dirty="0" smtClean="0"/>
              <a:t>{</a:t>
            </a:r>
          </a:p>
          <a:p>
            <a:r>
              <a:rPr lang="en-US" sz="1600" b="1" dirty="0" smtClean="0"/>
              <a:t>      public static void main(String[] </a:t>
            </a:r>
            <a:r>
              <a:rPr lang="en-US" sz="1600" b="1" dirty="0" err="1" smtClean="0"/>
              <a:t>args</a:t>
            </a:r>
            <a:r>
              <a:rPr lang="en-US" sz="1600" b="1" dirty="0" smtClean="0"/>
              <a:t>)	</a:t>
            </a:r>
          </a:p>
          <a:p>
            <a:r>
              <a:rPr lang="en-US" sz="1600" b="1" dirty="0" smtClean="0"/>
              <a:t>      {        </a:t>
            </a:r>
          </a:p>
          <a:p>
            <a:r>
              <a:rPr lang="en-US" sz="1600" b="1" dirty="0" smtClean="0"/>
              <a:t>	</a:t>
            </a:r>
            <a:r>
              <a:rPr lang="en-US" sz="1600" b="1" dirty="0" err="1" smtClean="0"/>
              <a:t>System.out.println</a:t>
            </a:r>
            <a:r>
              <a:rPr lang="en-US" sz="1600" b="1" dirty="0" smtClean="0"/>
              <a:t>(“Hello!!! \n This is first application on JAVA”);    </a:t>
            </a:r>
          </a:p>
          <a:p>
            <a:r>
              <a:rPr lang="en-US" sz="1600" b="1" dirty="0" smtClean="0"/>
              <a:t>      }</a:t>
            </a:r>
          </a:p>
          <a:p>
            <a:r>
              <a:rPr lang="en-US" sz="1600" b="1" dirty="0" smtClean="0"/>
              <a:t>}</a:t>
            </a:r>
            <a:endParaRPr lang="ru-RU" sz="1600" b="1" dirty="0" smtClean="0"/>
          </a:p>
        </p:txBody>
      </p:sp>
      <p:grpSp>
        <p:nvGrpSpPr>
          <p:cNvPr id="3" name="Группа 2"/>
          <p:cNvGrpSpPr/>
          <p:nvPr/>
        </p:nvGrpSpPr>
        <p:grpSpPr>
          <a:xfrm>
            <a:off x="1785918" y="2143116"/>
            <a:ext cx="6674514" cy="4526244"/>
            <a:chOff x="1785918" y="2143116"/>
            <a:chExt cx="5929354" cy="3985647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l="9116" t="16432" r="42110" b="23074"/>
            <a:stretch>
              <a:fillRect/>
            </a:stretch>
          </p:blipFill>
          <p:spPr bwMode="auto">
            <a:xfrm>
              <a:off x="2000232" y="2143116"/>
              <a:ext cx="5715040" cy="39856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Овал 8"/>
            <p:cNvSpPr/>
            <p:nvPr/>
          </p:nvSpPr>
          <p:spPr>
            <a:xfrm>
              <a:off x="1785918" y="3857628"/>
              <a:ext cx="3786214" cy="28575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1785918" y="5357826"/>
              <a:ext cx="3786214" cy="57150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1857356" y="2428868"/>
              <a:ext cx="2500330" cy="500066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6169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2143108" y="142852"/>
            <a:ext cx="5429288" cy="428627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Основные типы данных </a:t>
            </a:r>
            <a:endParaRPr lang="ru-RU" sz="24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71604" y="571480"/>
            <a:ext cx="735811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800" i="1" dirty="0" smtClean="0"/>
          </a:p>
          <a:p>
            <a:r>
              <a:rPr lang="ru-RU" i="1" dirty="0" smtClean="0"/>
              <a:t>Имя       Ширина        Область допустимых значений </a:t>
            </a:r>
            <a:endParaRPr lang="en-US" i="1" dirty="0" smtClean="0"/>
          </a:p>
          <a:p>
            <a:endParaRPr lang="ru-RU" sz="800" dirty="0" smtClean="0"/>
          </a:p>
          <a:p>
            <a:pPr algn="ctr"/>
            <a:r>
              <a:rPr lang="ru-RU" b="1" i="1" dirty="0" smtClean="0">
                <a:solidFill>
                  <a:srgbClr val="FF0000"/>
                </a:solidFill>
              </a:rPr>
              <a:t>Примитивные типы</a:t>
            </a:r>
          </a:p>
          <a:p>
            <a:endParaRPr lang="ru-RU" sz="800" b="1" dirty="0" smtClean="0"/>
          </a:p>
          <a:p>
            <a:r>
              <a:rPr lang="ru-RU" b="1" dirty="0" err="1" smtClean="0"/>
              <a:t>long</a:t>
            </a:r>
            <a:r>
              <a:rPr lang="ru-RU" dirty="0" smtClean="0"/>
              <a:t>  	</a:t>
            </a:r>
            <a:r>
              <a:rPr lang="en-US" dirty="0" smtClean="0"/>
              <a:t>  </a:t>
            </a:r>
            <a:r>
              <a:rPr lang="ru-RU" dirty="0" smtClean="0"/>
              <a:t>64 	   от ­9223372036854775808 до 9223372036854775807 </a:t>
            </a:r>
          </a:p>
          <a:p>
            <a:r>
              <a:rPr lang="ru-RU" b="1" dirty="0" err="1" smtClean="0"/>
              <a:t>int</a:t>
            </a:r>
            <a:r>
              <a:rPr lang="ru-RU" dirty="0" smtClean="0"/>
              <a:t> 	</a:t>
            </a:r>
            <a:r>
              <a:rPr lang="en-US" dirty="0" smtClean="0"/>
              <a:t>  </a:t>
            </a:r>
            <a:r>
              <a:rPr lang="ru-RU" dirty="0" smtClean="0"/>
              <a:t>32 	   от ­2147483648 до 2147483647 </a:t>
            </a:r>
          </a:p>
          <a:p>
            <a:r>
              <a:rPr lang="ru-RU" b="1" dirty="0" err="1" smtClean="0"/>
              <a:t>short</a:t>
            </a:r>
            <a:r>
              <a:rPr lang="ru-RU" dirty="0" smtClean="0"/>
              <a:t> 	</a:t>
            </a:r>
            <a:r>
              <a:rPr lang="en-US" dirty="0" smtClean="0"/>
              <a:t>  </a:t>
            </a:r>
            <a:r>
              <a:rPr lang="ru-RU" dirty="0" smtClean="0"/>
              <a:t>16 	   от ­32768 до 32767 </a:t>
            </a:r>
          </a:p>
          <a:p>
            <a:r>
              <a:rPr lang="ru-RU" b="1" dirty="0" err="1" smtClean="0"/>
              <a:t>byte</a:t>
            </a:r>
            <a:r>
              <a:rPr lang="ru-RU" dirty="0" smtClean="0"/>
              <a:t> 	</a:t>
            </a:r>
            <a:r>
              <a:rPr lang="en-US" dirty="0" smtClean="0"/>
              <a:t>   </a:t>
            </a:r>
            <a:r>
              <a:rPr lang="ru-RU" dirty="0" smtClean="0"/>
              <a:t>8  	   от ­ 128 до 127</a:t>
            </a:r>
          </a:p>
          <a:p>
            <a:endParaRPr lang="ru-RU" dirty="0" smtClean="0"/>
          </a:p>
          <a:p>
            <a:r>
              <a:rPr lang="ru-RU" b="1" dirty="0" err="1" smtClean="0"/>
              <a:t>double</a:t>
            </a:r>
            <a:r>
              <a:rPr lang="ru-RU" dirty="0" smtClean="0"/>
              <a:t> 	</a:t>
            </a:r>
            <a:r>
              <a:rPr lang="en-US" dirty="0" smtClean="0"/>
              <a:t>  </a:t>
            </a:r>
            <a:r>
              <a:rPr lang="ru-RU" dirty="0" smtClean="0"/>
              <a:t>64 	   от 4.9е-324 до 1.8е+308 </a:t>
            </a:r>
          </a:p>
          <a:p>
            <a:r>
              <a:rPr lang="en-US" b="1" dirty="0" smtClean="0"/>
              <a:t>float</a:t>
            </a:r>
            <a:r>
              <a:rPr lang="ru-RU" dirty="0" smtClean="0"/>
              <a:t> 	</a:t>
            </a:r>
            <a:r>
              <a:rPr lang="en-US" dirty="0" smtClean="0"/>
              <a:t>  </a:t>
            </a:r>
            <a:r>
              <a:rPr lang="ru-RU" dirty="0" smtClean="0"/>
              <a:t>32 	   от 1.4е-0945 до 3.4е+038 </a:t>
            </a:r>
          </a:p>
          <a:p>
            <a:endParaRPr lang="ru-RU" dirty="0" smtClean="0"/>
          </a:p>
          <a:p>
            <a:r>
              <a:rPr lang="en-US" b="1" dirty="0" smtClean="0"/>
              <a:t>char</a:t>
            </a:r>
            <a:r>
              <a:rPr lang="ru-RU" dirty="0" smtClean="0"/>
              <a:t> 	</a:t>
            </a:r>
            <a:r>
              <a:rPr lang="en-US" dirty="0" smtClean="0"/>
              <a:t>   16</a:t>
            </a:r>
            <a:r>
              <a:rPr lang="ru-RU" dirty="0" smtClean="0"/>
              <a:t> 	    </a:t>
            </a:r>
            <a:r>
              <a:rPr lang="en-US" dirty="0" smtClean="0"/>
              <a:t>Unicode </a:t>
            </a:r>
            <a:r>
              <a:rPr lang="ru-RU" dirty="0" smtClean="0"/>
              <a:t>(от 0 до </a:t>
            </a:r>
            <a:r>
              <a:rPr lang="en-US"/>
              <a:t>655361</a:t>
            </a:r>
            <a:r>
              <a:rPr lang="ru-RU" dirty="0" smtClean="0"/>
              <a:t>)</a:t>
            </a:r>
          </a:p>
          <a:p>
            <a:endParaRPr lang="ru-RU" dirty="0" smtClean="0"/>
          </a:p>
          <a:p>
            <a:r>
              <a:rPr lang="en-US" b="1" dirty="0" err="1" smtClean="0"/>
              <a:t>boolean</a:t>
            </a:r>
            <a:r>
              <a:rPr lang="ru-RU" dirty="0" smtClean="0"/>
              <a:t>	</a:t>
            </a:r>
            <a:r>
              <a:rPr lang="en-US" dirty="0" smtClean="0"/>
              <a:t>   </a:t>
            </a:r>
            <a:r>
              <a:rPr lang="ru-RU" dirty="0" smtClean="0"/>
              <a:t>1	    0 или 1</a:t>
            </a:r>
          </a:p>
          <a:p>
            <a:endParaRPr lang="ru-RU" dirty="0" smtClean="0"/>
          </a:p>
          <a:p>
            <a:pPr algn="ctr"/>
            <a:r>
              <a:rPr lang="ru-RU" b="1" i="1" dirty="0" smtClean="0">
                <a:solidFill>
                  <a:srgbClr val="FF0000"/>
                </a:solidFill>
              </a:rPr>
              <a:t>Ссылочные типы</a:t>
            </a:r>
          </a:p>
          <a:p>
            <a:endParaRPr lang="ru-RU" sz="800" dirty="0" smtClean="0"/>
          </a:p>
          <a:p>
            <a:r>
              <a:rPr lang="en-US" b="1" dirty="0" smtClean="0"/>
              <a:t>String</a:t>
            </a:r>
            <a:r>
              <a:rPr lang="en-US" dirty="0" smtClean="0"/>
              <a:t> 	 </a:t>
            </a:r>
            <a:r>
              <a:rPr lang="ru-RU" dirty="0" smtClean="0"/>
              <a:t>ссылочный тип </a:t>
            </a:r>
          </a:p>
          <a:p>
            <a:r>
              <a:rPr lang="en-US" b="1" dirty="0" smtClean="0"/>
              <a:t>Date</a:t>
            </a:r>
            <a:r>
              <a:rPr lang="en-US" dirty="0" smtClean="0"/>
              <a:t>	</a:t>
            </a:r>
            <a:r>
              <a:rPr lang="ru-RU" dirty="0" smtClean="0"/>
              <a:t> ссылочный тип</a:t>
            </a:r>
            <a:endParaRPr lang="ru-RU" sz="16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25458" y="1714488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i="1" dirty="0" smtClean="0"/>
              <a:t>цело-</a:t>
            </a:r>
          </a:p>
          <a:p>
            <a:pPr algn="ctr"/>
            <a:r>
              <a:rPr lang="ru-RU" i="1" dirty="0" smtClean="0"/>
              <a:t>численный</a:t>
            </a:r>
            <a:endParaRPr lang="ru-RU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76298" y="2928934"/>
            <a:ext cx="1550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i="1" dirty="0" smtClean="0"/>
              <a:t>с плавающей </a:t>
            </a:r>
          </a:p>
          <a:p>
            <a:pPr algn="ctr"/>
            <a:r>
              <a:rPr lang="ru-RU" i="1" dirty="0" smtClean="0"/>
              <a:t>точкой</a:t>
            </a:r>
            <a:endParaRPr lang="ru-RU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41894" y="3702610"/>
            <a:ext cx="1419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i="1" dirty="0" smtClean="0"/>
              <a:t>символьный</a:t>
            </a:r>
            <a:endParaRPr lang="ru-RU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339030" y="4286256"/>
            <a:ext cx="102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i="1" dirty="0" err="1" smtClean="0"/>
              <a:t>булевый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97643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1357290" y="142852"/>
            <a:ext cx="7500990" cy="428627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Основные операторы для работы с типами данных </a:t>
            </a:r>
            <a:endParaRPr lang="ru-RU" sz="24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285984" y="714356"/>
            <a:ext cx="40719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i="1" dirty="0" smtClean="0">
                <a:solidFill>
                  <a:srgbClr val="FF0000"/>
                </a:solidFill>
              </a:rPr>
              <a:t>Логические операторы </a:t>
            </a:r>
            <a:endParaRPr lang="ru-RU" sz="1600" b="1" dirty="0" smtClean="0">
              <a:solidFill>
                <a:srgbClr val="FF000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42910" y="1237292"/>
            <a:ext cx="73581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Оператор           	            Название                      	                Пример</a:t>
            </a:r>
          </a:p>
          <a:p>
            <a:r>
              <a:rPr lang="ru-RU" dirty="0" smtClean="0"/>
              <a:t>   </a:t>
            </a:r>
            <a:r>
              <a:rPr lang="ru-RU" b="1" dirty="0" smtClean="0"/>
              <a:t>&amp;&amp;</a:t>
            </a:r>
            <a:r>
              <a:rPr lang="ru-RU" dirty="0" smtClean="0"/>
              <a:t>              логическое "И" (</a:t>
            </a:r>
            <a:r>
              <a:rPr lang="ru-RU" dirty="0" err="1" smtClean="0"/>
              <a:t>and</a:t>
            </a:r>
            <a:r>
              <a:rPr lang="ru-RU" dirty="0" smtClean="0"/>
              <a:t>)      			 </a:t>
            </a:r>
            <a:r>
              <a:rPr lang="ru-RU" dirty="0" err="1" smtClean="0"/>
              <a:t>a&amp;&amp;b</a:t>
            </a:r>
            <a:endParaRPr lang="ru-RU" dirty="0" smtClean="0"/>
          </a:p>
          <a:p>
            <a:r>
              <a:rPr lang="ru-RU" dirty="0" smtClean="0"/>
              <a:t>   </a:t>
            </a:r>
            <a:r>
              <a:rPr lang="ru-RU" b="1" dirty="0" smtClean="0"/>
              <a:t>||</a:t>
            </a:r>
            <a:r>
              <a:rPr lang="ru-RU" dirty="0" smtClean="0"/>
              <a:t>                логическое "ИЛИ" (</a:t>
            </a:r>
            <a:r>
              <a:rPr lang="ru-RU" dirty="0" err="1" smtClean="0"/>
              <a:t>or</a:t>
            </a:r>
            <a:r>
              <a:rPr lang="ru-RU" dirty="0" smtClean="0"/>
              <a:t>)    		 	  </a:t>
            </a:r>
            <a:r>
              <a:rPr lang="ru-RU" dirty="0" err="1" smtClean="0"/>
              <a:t>a||b</a:t>
            </a:r>
            <a:endParaRPr lang="ru-RU" dirty="0" smtClean="0"/>
          </a:p>
          <a:p>
            <a:r>
              <a:rPr lang="ru-RU" dirty="0" smtClean="0"/>
              <a:t>    </a:t>
            </a:r>
            <a:r>
              <a:rPr lang="ru-RU" b="1" dirty="0" smtClean="0"/>
              <a:t>^</a:t>
            </a:r>
            <a:r>
              <a:rPr lang="ru-RU" dirty="0" smtClean="0"/>
              <a:t>        	      логическое "исключающее ИЛИ" (</a:t>
            </a:r>
            <a:r>
              <a:rPr lang="ru-RU" dirty="0" err="1" smtClean="0"/>
              <a:t>xor</a:t>
            </a:r>
            <a:r>
              <a:rPr lang="ru-RU" dirty="0" smtClean="0"/>
              <a:t>)      	   </a:t>
            </a:r>
            <a:r>
              <a:rPr lang="ru-RU" dirty="0" err="1" smtClean="0"/>
              <a:t>a^b</a:t>
            </a:r>
            <a:endParaRPr lang="ru-RU" dirty="0" smtClean="0"/>
          </a:p>
          <a:p>
            <a:r>
              <a:rPr lang="ru-RU" b="1" dirty="0" smtClean="0"/>
              <a:t>    !</a:t>
            </a:r>
            <a:r>
              <a:rPr lang="ru-RU" dirty="0" smtClean="0"/>
              <a:t> 	      логическое "НЕ" (</a:t>
            </a:r>
            <a:r>
              <a:rPr lang="ru-RU" dirty="0" err="1" smtClean="0"/>
              <a:t>not</a:t>
            </a:r>
            <a:r>
              <a:rPr lang="ru-RU" dirty="0" smtClean="0"/>
              <a:t>) 		    	    !</a:t>
            </a:r>
            <a:r>
              <a:rPr lang="ru-RU" dirty="0" err="1" smtClean="0"/>
              <a:t>a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3071802" y="2857496"/>
            <a:ext cx="2459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 smtClean="0">
                <a:solidFill>
                  <a:srgbClr val="FF0000"/>
                </a:solidFill>
              </a:rPr>
              <a:t>Операции отношения</a:t>
            </a:r>
            <a:endParaRPr lang="ru-RU" b="1" i="1" dirty="0">
              <a:solidFill>
                <a:srgbClr val="FF0000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71472" y="3357562"/>
            <a:ext cx="77867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Оператор 	     Название 		Пример</a:t>
            </a:r>
          </a:p>
          <a:p>
            <a:r>
              <a:rPr lang="ru-RU" b="1" dirty="0" smtClean="0"/>
              <a:t>    ==</a:t>
            </a:r>
            <a:r>
              <a:rPr lang="ru-RU" dirty="0" smtClean="0"/>
              <a:t> 		равно 			   </a:t>
            </a:r>
            <a:r>
              <a:rPr lang="ru-RU" dirty="0" err="1" smtClean="0"/>
              <a:t>a==b</a:t>
            </a:r>
            <a:endParaRPr lang="ru-RU" dirty="0" smtClean="0"/>
          </a:p>
          <a:p>
            <a:r>
              <a:rPr lang="ru-RU" b="1" dirty="0" smtClean="0"/>
              <a:t>    !=		</a:t>
            </a:r>
            <a:r>
              <a:rPr lang="ru-RU" dirty="0" smtClean="0"/>
              <a:t> не равно 		   </a:t>
            </a:r>
            <a:r>
              <a:rPr lang="ru-RU" dirty="0" err="1" smtClean="0"/>
              <a:t>a!=b</a:t>
            </a:r>
            <a:endParaRPr lang="ru-RU" dirty="0" smtClean="0"/>
          </a:p>
          <a:p>
            <a:r>
              <a:rPr lang="ru-RU" b="1" dirty="0" smtClean="0"/>
              <a:t>     &gt;</a:t>
            </a:r>
            <a:r>
              <a:rPr lang="ru-RU" dirty="0" smtClean="0"/>
              <a:t> 		больше 			   </a:t>
            </a:r>
            <a:r>
              <a:rPr lang="ru-RU" dirty="0" err="1" smtClean="0"/>
              <a:t>a</a:t>
            </a:r>
            <a:r>
              <a:rPr lang="ru-RU" dirty="0" smtClean="0"/>
              <a:t>&gt;</a:t>
            </a:r>
            <a:r>
              <a:rPr lang="ru-RU" dirty="0" err="1" smtClean="0"/>
              <a:t>b</a:t>
            </a:r>
            <a:endParaRPr lang="ru-RU" dirty="0" smtClean="0"/>
          </a:p>
          <a:p>
            <a:r>
              <a:rPr lang="ru-RU" b="1" dirty="0" smtClean="0"/>
              <a:t>     &lt;</a:t>
            </a:r>
            <a:r>
              <a:rPr lang="ru-RU" dirty="0" smtClean="0"/>
              <a:t> 		меньше 			   </a:t>
            </a:r>
            <a:r>
              <a:rPr lang="ru-RU" dirty="0" err="1" smtClean="0"/>
              <a:t>a</a:t>
            </a:r>
            <a:r>
              <a:rPr lang="ru-RU" dirty="0" smtClean="0"/>
              <a:t>&lt;</a:t>
            </a:r>
            <a:r>
              <a:rPr lang="ru-RU" dirty="0" err="1" smtClean="0"/>
              <a:t>b</a:t>
            </a:r>
            <a:endParaRPr lang="ru-RU" dirty="0" smtClean="0"/>
          </a:p>
          <a:p>
            <a:r>
              <a:rPr lang="ru-RU" b="1" dirty="0" smtClean="0"/>
              <a:t>    &gt;=</a:t>
            </a:r>
            <a:r>
              <a:rPr lang="ru-RU" dirty="0" smtClean="0"/>
              <a:t> 		больше или равно 	   </a:t>
            </a:r>
            <a:r>
              <a:rPr lang="ru-RU" dirty="0" err="1" smtClean="0"/>
              <a:t>a</a:t>
            </a:r>
            <a:r>
              <a:rPr lang="ru-RU" dirty="0" smtClean="0"/>
              <a:t>&gt;</a:t>
            </a:r>
            <a:r>
              <a:rPr lang="ru-RU" dirty="0" err="1" smtClean="0"/>
              <a:t>=b</a:t>
            </a:r>
            <a:endParaRPr lang="ru-RU" dirty="0" smtClean="0"/>
          </a:p>
          <a:p>
            <a:r>
              <a:rPr lang="ru-RU" b="1" dirty="0" smtClean="0"/>
              <a:t>    &lt;=</a:t>
            </a:r>
            <a:r>
              <a:rPr lang="ru-RU" dirty="0" smtClean="0"/>
              <a:t> 		меньше или не равно 	   </a:t>
            </a:r>
            <a:r>
              <a:rPr lang="ru-RU" dirty="0" err="1" smtClean="0"/>
              <a:t>a</a:t>
            </a:r>
            <a:r>
              <a:rPr lang="ru-RU" dirty="0" smtClean="0"/>
              <a:t>&lt;</a:t>
            </a:r>
            <a:r>
              <a:rPr lang="ru-RU" dirty="0" err="1" smtClean="0"/>
              <a:t>=b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900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1396</Words>
  <Application>Microsoft Office PowerPoint</Application>
  <PresentationFormat>Экран (4:3)</PresentationFormat>
  <Paragraphs>326</Paragraphs>
  <Slides>17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9" baseType="lpstr">
      <vt:lpstr>Тема Office</vt:lpstr>
      <vt:lpstr>Формула</vt:lpstr>
      <vt:lpstr>Кроссплатформенное программирование</vt:lpstr>
      <vt:lpstr>Трансляция процесс перевода программного кода из текстовой формы в машинные коды </vt:lpstr>
      <vt:lpstr>Презентация PowerPoint</vt:lpstr>
      <vt:lpstr>Презентация PowerPoint</vt:lpstr>
      <vt:lpstr>Установка и работа с JAVA</vt:lpstr>
      <vt:lpstr>Установка и работа с JAVA</vt:lpstr>
      <vt:lpstr>Первая программа на JAVA</vt:lpstr>
      <vt:lpstr>Основные типы данных </vt:lpstr>
      <vt:lpstr>Основные операторы для работы с типами данных </vt:lpstr>
      <vt:lpstr>Презентация PowerPoint</vt:lpstr>
      <vt:lpstr>Класс  Math</vt:lpstr>
      <vt:lpstr>Основные управляющие операторы </vt:lpstr>
      <vt:lpstr>Основные управляющие операторы </vt:lpstr>
      <vt:lpstr>Основные управляющие операторы</vt:lpstr>
      <vt:lpstr>Основные управляющие операторы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alex</cp:lastModifiedBy>
  <cp:revision>22</cp:revision>
  <dcterms:created xsi:type="dcterms:W3CDTF">2018-02-05T20:48:26Z</dcterms:created>
  <dcterms:modified xsi:type="dcterms:W3CDTF">2018-04-16T20:06:38Z</dcterms:modified>
</cp:coreProperties>
</file>