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69" autoAdjust="0"/>
  </p:normalViewPr>
  <p:slideViewPr>
    <p:cSldViewPr>
      <p:cViewPr>
        <p:scale>
          <a:sx n="125" d="100"/>
          <a:sy n="125" d="100"/>
        </p:scale>
        <p:origin x="-1224" y="-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638D8-92C4-433B-B2C4-FDB2E38D560E}" type="datetimeFigureOut">
              <a:rPr lang="ru-RU" smtClean="0"/>
              <a:t>16.04.2018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81D51-BE2F-47B3-8EB1-683E823DF2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596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E229E1-EA87-432A-A9B9-49EAE9E45008}" type="slidenum">
              <a:rPr lang="ru-RU" altLang="ru-RU"/>
              <a:pPr/>
              <a:t>3</a:t>
            </a:fld>
            <a:endParaRPr lang="ru-RU" altLang="ru-RU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9791F9-4824-4927-98F4-03521CB2B9BF}" type="slidenum">
              <a:rPr lang="ru-RU" altLang="ru-RU"/>
              <a:pPr/>
              <a:t>15</a:t>
            </a:fld>
            <a:endParaRPr lang="ru-RU" altLang="ru-RU"/>
          </a:p>
        </p:txBody>
      </p:sp>
      <p:sp>
        <p:nvSpPr>
          <p:cNvPr id="30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D3D3A9-E18F-4060-85EC-04B0C126CBFB}" type="slidenum">
              <a:rPr lang="ru-RU" altLang="ru-RU"/>
              <a:pPr/>
              <a:t>16</a:t>
            </a:fld>
            <a:endParaRPr lang="ru-RU" altLang="ru-RU"/>
          </a:p>
        </p:txBody>
      </p:sp>
      <p:sp>
        <p:nvSpPr>
          <p:cNvPr id="30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BE4917-A77D-4A68-A4A6-71DA64D2278C}" type="slidenum">
              <a:rPr lang="ru-RU" altLang="ru-RU"/>
              <a:pPr/>
              <a:t>18</a:t>
            </a:fld>
            <a:endParaRPr lang="ru-RU" altLang="ru-RU"/>
          </a:p>
        </p:txBody>
      </p:sp>
      <p:sp>
        <p:nvSpPr>
          <p:cNvPr id="31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8168B0-1A14-4F3B-92A2-B27E33005D7B}" type="slidenum">
              <a:rPr lang="ru-RU" altLang="ru-RU"/>
              <a:pPr/>
              <a:t>4</a:t>
            </a:fld>
            <a:endParaRPr lang="ru-RU" altLang="ru-RU"/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481FAB-D86F-4A44-A878-01966EC4A3CF}" type="slidenum">
              <a:rPr lang="ru-RU" altLang="ru-RU"/>
              <a:pPr/>
              <a:t>5</a:t>
            </a:fld>
            <a:endParaRPr lang="ru-RU" altLang="ru-RU"/>
          </a:p>
        </p:txBody>
      </p:sp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597583-C251-4246-9AB1-1A1EC76EEC27}" type="slidenum">
              <a:rPr lang="ru-RU" altLang="ru-RU"/>
              <a:pPr/>
              <a:t>7</a:t>
            </a:fld>
            <a:endParaRPr lang="ru-RU" altLang="ru-RU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123894-B009-48BC-8A57-D2D379082327}" type="slidenum">
              <a:rPr lang="ru-RU" altLang="ru-RU"/>
              <a:pPr/>
              <a:t>8</a:t>
            </a:fld>
            <a:endParaRPr lang="ru-RU" altLang="ru-RU"/>
          </a:p>
        </p:txBody>
      </p:sp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7A2541-6437-4E1E-94B4-0871E47E96ED}" type="slidenum">
              <a:rPr lang="ru-RU" altLang="ru-RU"/>
              <a:pPr/>
              <a:t>9</a:t>
            </a:fld>
            <a:endParaRPr lang="ru-RU" altLang="ru-RU"/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DA3BAB-5E9B-4865-9E6E-D5645A3E0432}" type="slidenum">
              <a:rPr lang="ru-RU" altLang="ru-RU"/>
              <a:pPr/>
              <a:t>12</a:t>
            </a:fld>
            <a:endParaRPr lang="ru-RU" altLang="ru-RU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F89E13-8E12-4C65-BB98-F2966AE15C93}" type="slidenum">
              <a:rPr lang="ru-RU" altLang="ru-RU"/>
              <a:pPr/>
              <a:t>13</a:t>
            </a:fld>
            <a:endParaRPr lang="ru-RU" altLang="ru-RU"/>
          </a:p>
        </p:txBody>
      </p:sp>
      <p:sp>
        <p:nvSpPr>
          <p:cNvPr id="30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5ED581-B23B-47A0-A333-7254A0E3553C}" type="slidenum">
              <a:rPr lang="ru-RU" altLang="ru-RU"/>
              <a:pPr/>
              <a:t>14</a:t>
            </a:fld>
            <a:endParaRPr lang="ru-RU" altLang="ru-RU"/>
          </a:p>
        </p:txBody>
      </p:sp>
      <p:sp>
        <p:nvSpPr>
          <p:cNvPr id="30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Advanced / </a:t>
            </a:r>
            <a:r>
              <a:rPr lang="ru-RU" smtClean="0"/>
              <a:t>Интернационализация программ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4226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Advanced / </a:t>
            </a:r>
            <a:r>
              <a:rPr lang="ru-RU" smtClean="0"/>
              <a:t>Интернационализация программ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7880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Advanced / </a:t>
            </a:r>
            <a:r>
              <a:rPr lang="ru-RU" smtClean="0"/>
              <a:t>Интернационализация программ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8475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Заголовок и 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sz="quarter"/>
          </p:nvPr>
        </p:nvSpPr>
        <p:spPr>
          <a:xfrm>
            <a:off x="323850" y="122238"/>
            <a:ext cx="8820150" cy="642937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1125538"/>
            <a:ext cx="4038600" cy="24257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125538"/>
            <a:ext cx="4038600" cy="24257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57200" y="3703638"/>
            <a:ext cx="4038600" cy="24272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8200" y="3703638"/>
            <a:ext cx="4038600" cy="24272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>
          <a:xfrm>
            <a:off x="468313" y="6524625"/>
            <a:ext cx="8280400" cy="3333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Java Advanced / </a:t>
            </a:r>
            <a:r>
              <a:rPr lang="ru-RU" altLang="en-US"/>
              <a:t>Интернационализация программ</a:t>
            </a:r>
            <a:endParaRPr lang="ru-RU" altLang="en-US" u="sng"/>
          </a:p>
        </p:txBody>
      </p:sp>
    </p:spTree>
    <p:extLst>
      <p:ext uri="{BB962C8B-B14F-4D97-AF65-F5344CB8AC3E}">
        <p14:creationId xmlns:p14="http://schemas.microsoft.com/office/powerpoint/2010/main" val="25782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Advanced / </a:t>
            </a:r>
            <a:r>
              <a:rPr lang="ru-RU" smtClean="0"/>
              <a:t>Интернационализация программ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999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Advanced / </a:t>
            </a:r>
            <a:r>
              <a:rPr lang="ru-RU" smtClean="0"/>
              <a:t>Интернационализация программ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332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Advanced / </a:t>
            </a:r>
            <a:r>
              <a:rPr lang="ru-RU" smtClean="0"/>
              <a:t>Интернационализация программ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638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Advanced / </a:t>
            </a:r>
            <a:r>
              <a:rPr lang="ru-RU" smtClean="0"/>
              <a:t>Интернационализация программ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03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Advanced / </a:t>
            </a:r>
            <a:r>
              <a:rPr lang="ru-RU" smtClean="0"/>
              <a:t>Интернационализация программ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302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Advanced / </a:t>
            </a:r>
            <a:r>
              <a:rPr lang="ru-RU" smtClean="0"/>
              <a:t>Интернационализация программ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2708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Advanced / </a:t>
            </a:r>
            <a:r>
              <a:rPr lang="ru-RU" smtClean="0"/>
              <a:t>Интернационализация программ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474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Advanced / </a:t>
            </a:r>
            <a:r>
              <a:rPr lang="ru-RU" smtClean="0"/>
              <a:t>Интернационализация программ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15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Java Advanced / </a:t>
            </a:r>
            <a:r>
              <a:rPr lang="ru-RU" smtClean="0"/>
              <a:t>Интернационализация программ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2170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docs/books/tutorial/i18n/" TargetMode="External"/><Relationship Id="rId2" Type="http://schemas.openxmlformats.org/officeDocument/2006/relationships/hyperlink" Target="http://java.sun.com/j2se/1.5.0/docs/guide/intl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java.sun.com/j2se/1.5.0/docs/api/java/util/Properties.html" TargetMode="External"/><Relationship Id="rId4" Type="http://schemas.openxmlformats.org/officeDocument/2006/relationships/hyperlink" Target="http://java.sun.com/j2se/corejava/intl/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Кроссплатформенное программирование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3501008"/>
            <a:ext cx="9144000" cy="2952328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Подготовлено по материалам</a:t>
            </a:r>
          </a:p>
          <a:p>
            <a:r>
              <a:rPr lang="en-US" sz="2800" dirty="0" smtClean="0"/>
              <a:t>http://www.ccfit.nsu.ru/~rylov/java_lections/index.html</a:t>
            </a:r>
          </a:p>
          <a:p>
            <a:endParaRPr lang="en-US" sz="2800" dirty="0"/>
          </a:p>
          <a:p>
            <a:r>
              <a:rPr lang="ru-RU" sz="2800" dirty="0" smtClean="0"/>
              <a:t>Лекция доступна по адресу</a:t>
            </a:r>
          </a:p>
          <a:p>
            <a:r>
              <a:rPr lang="en-US" sz="2800" dirty="0" smtClean="0"/>
              <a:t>http://github.com/a-vodka/java/</a:t>
            </a:r>
          </a:p>
          <a:p>
            <a:endParaRPr lang="en-US" sz="2800" dirty="0" smtClean="0"/>
          </a:p>
          <a:p>
            <a:r>
              <a:rPr lang="ru-RU" sz="2800" dirty="0" smtClean="0"/>
              <a:t>Хороший учебник по </a:t>
            </a:r>
            <a:r>
              <a:rPr lang="en-US" sz="2800" dirty="0" smtClean="0"/>
              <a:t>Java</a:t>
            </a:r>
          </a:p>
          <a:p>
            <a:r>
              <a:rPr lang="en-US" sz="2800" dirty="0"/>
              <a:t>https://math.sgu.ru/sites/chairs/prinf/materials/java/index.htm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7452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500"/>
              <a:t>Работа с локалями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ru-RU" altLang="ru-RU"/>
              <a:t>Получение</a:t>
            </a:r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getAvailableLocales()</a:t>
            </a:r>
            <a:r>
              <a:rPr lang="en-US" altLang="ru-RU"/>
              <a:t> – </a:t>
            </a:r>
            <a:r>
              <a:rPr lang="ru-RU" altLang="ru-RU"/>
              <a:t>список доступных локалей</a:t>
            </a:r>
          </a:p>
          <a:p>
            <a:pPr lvl="1"/>
            <a:r>
              <a:rPr lang="ru-RU" altLang="ru-RU"/>
              <a:t>Поля</a:t>
            </a:r>
            <a:r>
              <a:rPr lang="en-US" altLang="ru-RU"/>
              <a:t> </a:t>
            </a:r>
            <a:r>
              <a:rPr lang="en-US" altLang="ru-RU">
                <a:solidFill>
                  <a:srgbClr val="0000CC"/>
                </a:solidFill>
              </a:rPr>
              <a:t>UK</a:t>
            </a:r>
            <a:r>
              <a:rPr lang="en-US" altLang="ru-RU"/>
              <a:t>, </a:t>
            </a:r>
            <a:r>
              <a:rPr lang="en-US" altLang="ru-RU">
                <a:solidFill>
                  <a:srgbClr val="0000CC"/>
                </a:solidFill>
              </a:rPr>
              <a:t>US</a:t>
            </a:r>
            <a:r>
              <a:rPr lang="en-US" altLang="ru-RU"/>
              <a:t>, </a:t>
            </a:r>
            <a:r>
              <a:rPr lang="en-US" altLang="ru-RU">
                <a:solidFill>
                  <a:srgbClr val="0000CC"/>
                </a:solidFill>
              </a:rPr>
              <a:t>FRANCE</a:t>
            </a:r>
            <a:r>
              <a:rPr lang="en-US" altLang="ru-RU"/>
              <a:t>, …</a:t>
            </a:r>
          </a:p>
          <a:p>
            <a:r>
              <a:rPr lang="ru-RU" altLang="ru-RU"/>
              <a:t>Локаль по умолчанию</a:t>
            </a:r>
            <a:endParaRPr lang="en-US" altLang="ru-RU"/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getDefault()</a:t>
            </a:r>
            <a:r>
              <a:rPr lang="en-US" altLang="ru-RU"/>
              <a:t> – </a:t>
            </a:r>
            <a:r>
              <a:rPr lang="ru-RU" altLang="ru-RU"/>
              <a:t>получение локали по умолчанию</a:t>
            </a:r>
            <a:endParaRPr lang="en-US" altLang="ru-RU"/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setDefault(Locale locale)</a:t>
            </a:r>
            <a:r>
              <a:rPr lang="ru-RU" altLang="ru-RU"/>
              <a:t> – установка локали по умолчанию</a:t>
            </a:r>
            <a:endParaRPr lang="en-US" altLang="ru-RU"/>
          </a:p>
          <a:p>
            <a:r>
              <a:rPr lang="ru-RU" altLang="ru-RU"/>
              <a:t>Вывод пользователю</a:t>
            </a:r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getDisplayName()</a:t>
            </a:r>
            <a:r>
              <a:rPr lang="en-US" altLang="ru-RU"/>
              <a:t> – </a:t>
            </a:r>
            <a:r>
              <a:rPr lang="ru-RU" altLang="ru-RU"/>
              <a:t>имя локали</a:t>
            </a:r>
          </a:p>
        </p:txBody>
      </p:sp>
    </p:spTree>
    <p:extLst>
      <p:ext uri="{BB962C8B-B14F-4D97-AF65-F5344CB8AC3E}">
        <p14:creationId xmlns:p14="http://schemas.microsoft.com/office/powerpoint/2010/main" val="245504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 altLang="ru-RU"/>
              <a:t>Локализация данных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altLang="ru-RU"/>
              <a:t>Часть 2</a:t>
            </a:r>
          </a:p>
        </p:txBody>
      </p:sp>
    </p:spTree>
    <p:extLst>
      <p:ext uri="{BB962C8B-B14F-4D97-AF65-F5344CB8AC3E}">
        <p14:creationId xmlns:p14="http://schemas.microsoft.com/office/powerpoint/2010/main" val="289243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Локализация данных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/>
              <a:t>Хранение данных, зависящих от локали в одном месте</a:t>
            </a:r>
          </a:p>
          <a:p>
            <a:r>
              <a:rPr lang="ru-RU" altLang="ru-RU"/>
              <a:t>Класс </a:t>
            </a:r>
            <a:r>
              <a:rPr lang="en-US" altLang="ru-RU">
                <a:solidFill>
                  <a:srgbClr val="0000CC"/>
                </a:solidFill>
              </a:rPr>
              <a:t>ResourceBundle</a:t>
            </a:r>
            <a:endParaRPr lang="ru-RU" altLang="ru-RU">
              <a:solidFill>
                <a:srgbClr val="0000CC"/>
              </a:solidFill>
            </a:endParaRPr>
          </a:p>
          <a:p>
            <a:pPr>
              <a:buFont typeface="Wingdings" pitchFamily="2" charset="2"/>
              <a:buNone/>
            </a:pPr>
            <a:endParaRPr lang="ru-RU" altLang="ru-RU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83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Операции с данными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/>
              <a:t>Получение данных</a:t>
            </a:r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getObject(String key)</a:t>
            </a:r>
            <a:r>
              <a:rPr lang="en-US" altLang="ru-RU"/>
              <a:t> – </a:t>
            </a:r>
            <a:r>
              <a:rPr lang="ru-RU" altLang="ru-RU"/>
              <a:t>произвольный объект</a:t>
            </a:r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getString(String key)</a:t>
            </a:r>
            <a:r>
              <a:rPr lang="en-US" altLang="ru-RU"/>
              <a:t> – </a:t>
            </a:r>
            <a:r>
              <a:rPr lang="ru-RU" altLang="ru-RU"/>
              <a:t>в виде строки</a:t>
            </a:r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getStringArray(String[] key)</a:t>
            </a:r>
            <a:r>
              <a:rPr lang="en-US" altLang="ru-RU"/>
              <a:t> </a:t>
            </a:r>
            <a:r>
              <a:rPr lang="ru-RU" altLang="ru-RU"/>
              <a:t>– массив строк</a:t>
            </a:r>
          </a:p>
          <a:p>
            <a:pPr lvl="1"/>
            <a:r>
              <a:rPr lang="ru-RU" altLang="ru-RU"/>
              <a:t>Исключение </a:t>
            </a:r>
            <a:r>
              <a:rPr lang="en-US" altLang="ru-RU">
                <a:solidFill>
                  <a:srgbClr val="0000CC"/>
                </a:solidFill>
              </a:rPr>
              <a:t>MissingResouceException</a:t>
            </a:r>
            <a:endParaRPr lang="ru-RU" altLang="ru-RU">
              <a:solidFill>
                <a:srgbClr val="0000CC"/>
              </a:solidFill>
            </a:endParaRPr>
          </a:p>
          <a:p>
            <a:r>
              <a:rPr lang="ru-RU" altLang="ru-RU"/>
              <a:t>Получение информации о ресурсе</a:t>
            </a:r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getLocale()</a:t>
            </a:r>
            <a:r>
              <a:rPr lang="en-US" altLang="ru-RU"/>
              <a:t> – </a:t>
            </a:r>
            <a:r>
              <a:rPr lang="ru-RU" altLang="ru-RU"/>
              <a:t>локаль</a:t>
            </a:r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Enumeration&lt;String&gt; getKeys()</a:t>
            </a:r>
            <a:r>
              <a:rPr lang="en-US" altLang="ru-RU"/>
              <a:t> </a:t>
            </a:r>
            <a:r>
              <a:rPr lang="ru-RU" altLang="ru-RU"/>
              <a:t>– ключи</a:t>
            </a:r>
          </a:p>
        </p:txBody>
      </p:sp>
    </p:spTree>
    <p:extLst>
      <p:ext uri="{BB962C8B-B14F-4D97-AF65-F5344CB8AC3E}">
        <p14:creationId xmlns:p14="http://schemas.microsoft.com/office/powerpoint/2010/main" val="366972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Пример</a:t>
            </a:r>
            <a:r>
              <a:rPr lang="en-US" altLang="ru-RU"/>
              <a:t>: </a:t>
            </a:r>
            <a:r>
              <a:rPr lang="ru-RU" altLang="ru-RU"/>
              <a:t>Интернационализация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ru-RU" altLang="ru-RU"/>
              <a:t>До интернационализации</a:t>
            </a:r>
          </a:p>
          <a:p>
            <a:pPr lvl="1">
              <a:buFont typeface="Wingdings" pitchFamily="2" charset="2"/>
              <a:buNone/>
            </a:pPr>
            <a:r>
              <a:rPr lang="en-US" altLang="ru-RU">
                <a:solidFill>
                  <a:srgbClr val="0000CC"/>
                </a:solidFill>
              </a:rPr>
              <a:t> void printUsage() {</a:t>
            </a:r>
          </a:p>
          <a:p>
            <a:pPr lvl="1">
              <a:buFont typeface="Wingdings" pitchFamily="2" charset="2"/>
              <a:buNone/>
            </a:pPr>
            <a:r>
              <a:rPr lang="en-US" altLang="ru-RU">
                <a:solidFill>
                  <a:srgbClr val="0000CC"/>
                </a:solidFill>
              </a:rPr>
              <a:t>        System.out.println(</a:t>
            </a:r>
          </a:p>
          <a:p>
            <a:pPr lvl="1">
              <a:buFont typeface="Wingdings" pitchFamily="2" charset="2"/>
              <a:buNone/>
            </a:pPr>
            <a:r>
              <a:rPr lang="en-US" altLang="ru-RU">
                <a:solidFill>
                  <a:srgbClr val="0000CC"/>
                </a:solidFill>
              </a:rPr>
              <a:t>            "Usage: Test [&lt;options&gt;] &lt;commands&gt;\n" +</a:t>
            </a:r>
          </a:p>
          <a:p>
            <a:pPr lvl="1">
              <a:buFont typeface="Wingdings" pitchFamily="2" charset="2"/>
              <a:buNone/>
            </a:pPr>
            <a:r>
              <a:rPr lang="en-US" altLang="ru-RU">
                <a:solidFill>
                  <a:srgbClr val="0000CC"/>
                </a:solidFill>
              </a:rPr>
              <a:t>            "Options:\n" +</a:t>
            </a:r>
          </a:p>
          <a:p>
            <a:pPr lvl="1">
              <a:buFont typeface="Wingdings" pitchFamily="2" charset="2"/>
              <a:buNone/>
            </a:pPr>
            <a:r>
              <a:rPr lang="en-US" altLang="ru-RU">
                <a:solidFill>
                  <a:srgbClr val="0000CC"/>
                </a:solidFill>
              </a:rPr>
              <a:t>            "     -o write output\n" +</a:t>
            </a:r>
          </a:p>
          <a:p>
            <a:pPr lvl="1">
              <a:buFont typeface="Wingdings" pitchFamily="2" charset="2"/>
              <a:buNone/>
            </a:pPr>
            <a:r>
              <a:rPr lang="en-US" altLang="ru-RU">
                <a:solidFill>
                  <a:srgbClr val="0000CC"/>
                </a:solidFill>
              </a:rPr>
              <a:t>            "... "</a:t>
            </a:r>
          </a:p>
          <a:p>
            <a:pPr lvl="1">
              <a:buFont typeface="Wingdings" pitchFamily="2" charset="2"/>
              <a:buNone/>
            </a:pPr>
            <a:r>
              <a:rPr lang="en-US" altLang="ru-RU">
                <a:solidFill>
                  <a:srgbClr val="0000CC"/>
                </a:solidFill>
              </a:rPr>
              <a:t>        );</a:t>
            </a:r>
          </a:p>
          <a:p>
            <a:pPr lvl="1">
              <a:buFont typeface="Wingdings" pitchFamily="2" charset="2"/>
              <a:buNone/>
            </a:pPr>
            <a:r>
              <a:rPr lang="en-US" altLang="ru-RU">
                <a:solidFill>
                  <a:srgbClr val="0000CC"/>
                </a:solidFill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15014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Пример</a:t>
            </a:r>
            <a:r>
              <a:rPr lang="en-US" altLang="ru-RU"/>
              <a:t>: </a:t>
            </a:r>
            <a:r>
              <a:rPr lang="ru-RU" altLang="ru-RU"/>
              <a:t>Интернационализация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ru-RU" altLang="ru-RU" sz="2600"/>
              <a:t>После интернационализациия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200">
                <a:solidFill>
                  <a:srgbClr val="0000CC"/>
                </a:solidFill>
              </a:rPr>
              <a:t>void printUsage(ResourceBundle bundle) 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200">
                <a:solidFill>
                  <a:srgbClr val="0000CC"/>
                </a:solidFill>
              </a:rPr>
              <a:t>    System.out.println(String.format(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200">
                <a:solidFill>
                  <a:srgbClr val="0000CC"/>
                </a:solidFill>
              </a:rPr>
              <a:t>        "%s Test [%s] %s\n" +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200">
                <a:solidFill>
                  <a:srgbClr val="0000CC"/>
                </a:solidFill>
              </a:rPr>
              <a:t>        "%s\n" +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200">
                <a:solidFill>
                  <a:srgbClr val="0000CC"/>
                </a:solidFill>
              </a:rPr>
              <a:t>        "     -o %s\n"+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200">
                <a:solidFill>
                  <a:srgbClr val="0000CC"/>
                </a:solidFill>
              </a:rPr>
              <a:t>        "...",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200">
                <a:solidFill>
                  <a:srgbClr val="0000CC"/>
                </a:solidFill>
              </a:rPr>
              <a:t>        bundle.getString("usage"),		// Usage: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200">
                <a:solidFill>
                  <a:srgbClr val="0000CC"/>
                </a:solidFill>
              </a:rPr>
              <a:t>        bundle.getString("options"),		// &lt;options&gt;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200">
                <a:solidFill>
                  <a:srgbClr val="0000CC"/>
                </a:solidFill>
              </a:rPr>
              <a:t>        bundle.getString("commands"),	// &lt;commands&gt;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200">
                <a:solidFill>
                  <a:srgbClr val="0000CC"/>
                </a:solidFill>
              </a:rPr>
              <a:t>        bundle.getString("Options"),		// Options: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200">
                <a:solidFill>
                  <a:srgbClr val="0000CC"/>
                </a:solidFill>
              </a:rPr>
              <a:t>        bundle.getString("-o")			// Write output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200">
                <a:solidFill>
                  <a:srgbClr val="0000CC"/>
                </a:solidFill>
              </a:rPr>
              <a:t>    ));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200">
                <a:solidFill>
                  <a:srgbClr val="0000CC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549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Загрузка ресурсов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/>
              <a:t>Методы</a:t>
            </a:r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getBundle(String baseName)</a:t>
            </a:r>
            <a:r>
              <a:rPr lang="en-US" altLang="ru-RU"/>
              <a:t> </a:t>
            </a:r>
            <a:r>
              <a:rPr lang="ru-RU" altLang="ru-RU"/>
              <a:t>– по имени</a:t>
            </a:r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getBundle(baseName, Locale</a:t>
            </a:r>
            <a:r>
              <a:rPr lang="ru-RU" altLang="ru-RU">
                <a:solidFill>
                  <a:srgbClr val="0000CC"/>
                </a:solidFill>
              </a:rPr>
              <a:t>)</a:t>
            </a:r>
            <a:r>
              <a:rPr lang="ru-RU" altLang="ru-RU"/>
              <a:t> – по локали</a:t>
            </a:r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getBundle(baseName, Locale, ClassLoader)</a:t>
            </a:r>
            <a:r>
              <a:rPr lang="en-US" altLang="ru-RU"/>
              <a:t> – </a:t>
            </a:r>
            <a:r>
              <a:rPr lang="ru-RU" altLang="ru-RU"/>
              <a:t>из заданного </a:t>
            </a:r>
            <a:r>
              <a:rPr lang="en-US" altLang="ru-RU">
                <a:solidFill>
                  <a:srgbClr val="0000CC"/>
                </a:solidFill>
              </a:rPr>
              <a:t>ClassLoader</a:t>
            </a:r>
            <a:r>
              <a:rPr lang="en-US" altLang="ru-RU"/>
              <a:t>’</a:t>
            </a:r>
            <a:r>
              <a:rPr lang="ru-RU" altLang="ru-RU"/>
              <a:t>а</a:t>
            </a:r>
          </a:p>
        </p:txBody>
      </p:sp>
    </p:spTree>
    <p:extLst>
      <p:ext uri="{BB962C8B-B14F-4D97-AF65-F5344CB8AC3E}">
        <p14:creationId xmlns:p14="http://schemas.microsoft.com/office/powerpoint/2010/main" val="305710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500"/>
              <a:t>Порядок загрузки ресурсов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ru-RU" altLang="ru-RU"/>
              <a:t>1 – указанная локаль</a:t>
            </a:r>
          </a:p>
          <a:p>
            <a:pPr>
              <a:buFont typeface="Wingdings" pitchFamily="2" charset="2"/>
              <a:buNone/>
            </a:pPr>
            <a:r>
              <a:rPr lang="ru-RU" altLang="ru-RU"/>
              <a:t>	</a:t>
            </a:r>
            <a:r>
              <a:rPr lang="en-US" altLang="ru-RU"/>
              <a:t>2– </a:t>
            </a:r>
            <a:r>
              <a:rPr lang="ru-RU" altLang="ru-RU"/>
              <a:t>локаль по умолчанию</a:t>
            </a:r>
          </a:p>
          <a:p>
            <a:pPr lvl="1"/>
            <a:r>
              <a:rPr lang="ru-RU" altLang="ru-RU">
                <a:solidFill>
                  <a:srgbClr val="0000CC"/>
                </a:solidFill>
              </a:rPr>
              <a:t>baseName_language1_country1_variant1 </a:t>
            </a:r>
          </a:p>
          <a:p>
            <a:pPr lvl="1"/>
            <a:r>
              <a:rPr lang="ru-RU" altLang="ru-RU">
                <a:solidFill>
                  <a:srgbClr val="0000CC"/>
                </a:solidFill>
              </a:rPr>
              <a:t>baseName_language1_country1 </a:t>
            </a:r>
          </a:p>
          <a:p>
            <a:pPr lvl="1"/>
            <a:r>
              <a:rPr lang="ru-RU" altLang="ru-RU">
                <a:solidFill>
                  <a:srgbClr val="0000CC"/>
                </a:solidFill>
              </a:rPr>
              <a:t>baseName_language1 </a:t>
            </a:r>
          </a:p>
          <a:p>
            <a:pPr lvl="1"/>
            <a:r>
              <a:rPr lang="ru-RU" altLang="ru-RU">
                <a:solidFill>
                  <a:srgbClr val="0000CC"/>
                </a:solidFill>
              </a:rPr>
              <a:t>baseName_language2_country2_variant2 </a:t>
            </a:r>
          </a:p>
          <a:p>
            <a:pPr lvl="1"/>
            <a:r>
              <a:rPr lang="ru-RU" altLang="ru-RU">
                <a:solidFill>
                  <a:srgbClr val="0000CC"/>
                </a:solidFill>
              </a:rPr>
              <a:t>baseName_language2_country2 </a:t>
            </a:r>
          </a:p>
          <a:p>
            <a:pPr lvl="1"/>
            <a:r>
              <a:rPr lang="ru-RU" altLang="ru-RU">
                <a:solidFill>
                  <a:srgbClr val="0000CC"/>
                </a:solidFill>
              </a:rPr>
              <a:t>baseName_language2 </a:t>
            </a:r>
          </a:p>
          <a:p>
            <a:pPr lvl="1"/>
            <a:r>
              <a:rPr lang="ru-RU" altLang="ru-RU">
                <a:solidFill>
                  <a:srgbClr val="0000CC"/>
                </a:solidFill>
              </a:rPr>
              <a:t>baseName </a:t>
            </a:r>
          </a:p>
          <a:p>
            <a:endParaRPr lang="ru-RU" altLang="ru-RU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17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Пример</a:t>
            </a:r>
            <a:r>
              <a:rPr lang="en-US" altLang="ru-RU"/>
              <a:t>: </a:t>
            </a:r>
            <a:r>
              <a:rPr lang="ru-RU" altLang="ru-RU"/>
              <a:t>загрузка ресурса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altLang="ru-RU" dirty="0"/>
              <a:t>Ресурс </a:t>
            </a:r>
            <a:r>
              <a:rPr lang="ru-RU" altLang="ru-RU" dirty="0" err="1">
                <a:solidFill>
                  <a:srgbClr val="0000CC"/>
                </a:solidFill>
              </a:rPr>
              <a:t>UsageResouceBundle</a:t>
            </a:r>
            <a:endParaRPr lang="ru-RU" altLang="ru-RU" dirty="0">
              <a:solidFill>
                <a:srgbClr val="0000CC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ru-RU" dirty="0"/>
              <a:t>	</a:t>
            </a:r>
            <a:r>
              <a:rPr lang="ru-RU" altLang="ru-RU" dirty="0" err="1"/>
              <a:t>локаль</a:t>
            </a:r>
            <a:r>
              <a:rPr lang="ru-RU" altLang="ru-RU" dirty="0"/>
              <a:t> </a:t>
            </a:r>
            <a:r>
              <a:rPr lang="en-US" altLang="ru-RU" dirty="0" err="1">
                <a:solidFill>
                  <a:srgbClr val="0000CC"/>
                </a:solidFill>
              </a:rPr>
              <a:t>en_US</a:t>
            </a:r>
            <a:endParaRPr lang="en-US" altLang="ru-RU" dirty="0"/>
          </a:p>
          <a:p>
            <a:pPr lvl="1">
              <a:buFont typeface="Wingdings" pitchFamily="2" charset="2"/>
              <a:buNone/>
            </a:pPr>
            <a:endParaRPr lang="ru-RU" altLang="ru-RU" dirty="0">
              <a:solidFill>
                <a:srgbClr val="0000CC"/>
              </a:solidFill>
            </a:endParaRPr>
          </a:p>
          <a:p>
            <a:pPr lvl="1">
              <a:buFont typeface="Wingdings" pitchFamily="2" charset="2"/>
              <a:buNone/>
            </a:pPr>
            <a:r>
              <a:rPr lang="ru-RU" altLang="ru-RU" dirty="0" err="1">
                <a:solidFill>
                  <a:srgbClr val="0000CC"/>
                </a:solidFill>
              </a:rPr>
              <a:t>ResourceBundle</a:t>
            </a:r>
            <a:r>
              <a:rPr lang="ru-RU" altLang="ru-RU" dirty="0">
                <a:solidFill>
                  <a:srgbClr val="0000CC"/>
                </a:solidFill>
              </a:rPr>
              <a:t> </a:t>
            </a:r>
            <a:r>
              <a:rPr lang="ru-RU" altLang="ru-RU" dirty="0" err="1">
                <a:solidFill>
                  <a:srgbClr val="0000CC"/>
                </a:solidFill>
              </a:rPr>
              <a:t>bundle</a:t>
            </a:r>
            <a:r>
              <a:rPr lang="ru-RU" altLang="ru-RU" dirty="0">
                <a:solidFill>
                  <a:srgbClr val="0000CC"/>
                </a:solidFill>
              </a:rPr>
              <a:t> = </a:t>
            </a:r>
          </a:p>
          <a:p>
            <a:pPr lvl="1">
              <a:buFont typeface="Wingdings" pitchFamily="2" charset="2"/>
              <a:buNone/>
            </a:pPr>
            <a:r>
              <a:rPr lang="ru-RU" altLang="ru-RU" dirty="0">
                <a:solidFill>
                  <a:srgbClr val="0000CC"/>
                </a:solidFill>
              </a:rPr>
              <a:t>    </a:t>
            </a:r>
            <a:r>
              <a:rPr lang="ru-RU" altLang="ru-RU" dirty="0" err="1">
                <a:solidFill>
                  <a:srgbClr val="0000CC"/>
                </a:solidFill>
              </a:rPr>
              <a:t>ResourceBundle.getBundle</a:t>
            </a:r>
            <a:r>
              <a:rPr lang="ru-RU" altLang="ru-RU" dirty="0">
                <a:solidFill>
                  <a:srgbClr val="0000CC"/>
                </a:solidFill>
              </a:rPr>
              <a:t>(</a:t>
            </a:r>
          </a:p>
          <a:p>
            <a:pPr lvl="1">
              <a:buFont typeface="Wingdings" pitchFamily="2" charset="2"/>
              <a:buNone/>
            </a:pPr>
            <a:r>
              <a:rPr lang="ru-RU" altLang="ru-RU" dirty="0">
                <a:solidFill>
                  <a:srgbClr val="0000CC"/>
                </a:solidFill>
              </a:rPr>
              <a:t>        "</a:t>
            </a:r>
            <a:r>
              <a:rPr lang="ru-RU" altLang="ru-RU" dirty="0" err="1">
                <a:solidFill>
                  <a:srgbClr val="0000CC"/>
                </a:solidFill>
              </a:rPr>
              <a:t>UsageResouceBundle</a:t>
            </a:r>
            <a:r>
              <a:rPr lang="ru-RU" altLang="ru-RU" dirty="0">
                <a:solidFill>
                  <a:srgbClr val="0000CC"/>
                </a:solidFill>
              </a:rPr>
              <a:t>",</a:t>
            </a:r>
          </a:p>
          <a:p>
            <a:pPr lvl="1">
              <a:buFont typeface="Wingdings" pitchFamily="2" charset="2"/>
              <a:buNone/>
            </a:pPr>
            <a:r>
              <a:rPr lang="ru-RU" altLang="ru-RU" dirty="0">
                <a:solidFill>
                  <a:srgbClr val="0000CC"/>
                </a:solidFill>
              </a:rPr>
              <a:t>        Locale.US</a:t>
            </a:r>
          </a:p>
          <a:p>
            <a:pPr lvl="1">
              <a:buFont typeface="Wingdings" pitchFamily="2" charset="2"/>
              <a:buNone/>
            </a:pPr>
            <a:r>
              <a:rPr lang="ru-RU" altLang="ru-RU" dirty="0">
                <a:solidFill>
                  <a:srgbClr val="0000CC"/>
                </a:solidFill>
              </a:rPr>
              <a:t>    );</a:t>
            </a:r>
          </a:p>
          <a:p>
            <a:pPr lvl="1">
              <a:buFont typeface="Wingdings" pitchFamily="2" charset="2"/>
              <a:buNone/>
            </a:pPr>
            <a:endParaRPr lang="en-US" altLang="ru-RU" dirty="0">
              <a:solidFill>
                <a:srgbClr val="0000CC"/>
              </a:solidFill>
            </a:endParaRPr>
          </a:p>
          <a:p>
            <a:pPr lvl="1">
              <a:buFont typeface="Wingdings" pitchFamily="2" charset="2"/>
              <a:buNone/>
            </a:pPr>
            <a:r>
              <a:rPr lang="ru-RU" altLang="ru-RU" dirty="0" err="1">
                <a:solidFill>
                  <a:srgbClr val="0000CC"/>
                </a:solidFill>
              </a:rPr>
              <a:t>printUsage</a:t>
            </a:r>
            <a:r>
              <a:rPr lang="ru-RU" altLang="ru-RU" dirty="0">
                <a:solidFill>
                  <a:srgbClr val="0000CC"/>
                </a:solidFill>
              </a:rPr>
              <a:t>(</a:t>
            </a:r>
            <a:r>
              <a:rPr lang="ru-RU" altLang="ru-RU" dirty="0" err="1">
                <a:solidFill>
                  <a:srgbClr val="0000CC"/>
                </a:solidFill>
              </a:rPr>
              <a:t>bundle</a:t>
            </a:r>
            <a:r>
              <a:rPr lang="ru-RU" altLang="ru-RU" dirty="0">
                <a:solidFill>
                  <a:srgbClr val="0000CC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4703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500"/>
              <a:t>Задание ресурсов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/>
              <a:t>Произвольные</a:t>
            </a:r>
          </a:p>
          <a:p>
            <a:pPr lvl="1"/>
            <a:r>
              <a:rPr lang="ru-RU" altLang="ru-RU"/>
              <a:t>Класс </a:t>
            </a:r>
            <a:r>
              <a:rPr lang="en-US" altLang="ru-RU">
                <a:solidFill>
                  <a:srgbClr val="0000CC"/>
                </a:solidFill>
              </a:rPr>
              <a:t>ListResouceBundle</a:t>
            </a:r>
            <a:endParaRPr lang="ru-RU" altLang="ru-RU">
              <a:solidFill>
                <a:srgbClr val="0000CC"/>
              </a:solidFill>
            </a:endParaRPr>
          </a:p>
          <a:p>
            <a:r>
              <a:rPr lang="ru-RU" altLang="ru-RU"/>
              <a:t>Строковые</a:t>
            </a:r>
          </a:p>
          <a:p>
            <a:pPr lvl="1"/>
            <a:r>
              <a:rPr lang="ru-RU" altLang="ru-RU"/>
              <a:t>Класс </a:t>
            </a:r>
            <a:r>
              <a:rPr lang="en-US" altLang="ru-RU">
                <a:solidFill>
                  <a:srgbClr val="0000CC"/>
                </a:solidFill>
              </a:rPr>
              <a:t>PropertyResouceBundle</a:t>
            </a:r>
            <a:endParaRPr lang="ru-RU" altLang="ru-RU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74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6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/>
              <a:t>Интернационализация программ</a:t>
            </a:r>
            <a:br>
              <a:rPr lang="ru-RU" altLang="ru-RU"/>
            </a:br>
            <a:endParaRPr lang="ru-RU" altLang="ru-RU"/>
          </a:p>
        </p:txBody>
      </p:sp>
      <p:sp>
        <p:nvSpPr>
          <p:cNvPr id="16691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ru-RU"/>
              <a:t>Java Advanced</a:t>
            </a: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8150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z="3500"/>
              <a:t>ListResouceBundle</a:t>
            </a:r>
            <a:endParaRPr lang="ru-RU" altLang="ru-RU" sz="3500"/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/>
              <a:t>Данные задаются в классе</a:t>
            </a:r>
          </a:p>
          <a:p>
            <a:r>
              <a:rPr lang="ru-RU" altLang="ru-RU"/>
              <a:t>Метод</a:t>
            </a:r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Object[][] getContents()</a:t>
            </a:r>
            <a:r>
              <a:rPr lang="en-US" altLang="ru-RU"/>
              <a:t> – </a:t>
            </a:r>
            <a:r>
              <a:rPr lang="ru-RU" altLang="ru-RU"/>
              <a:t>локализованные данные</a:t>
            </a:r>
          </a:p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7314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500"/>
              <a:t>Пример</a:t>
            </a:r>
            <a:r>
              <a:rPr lang="en-US" altLang="ru-RU" sz="3500"/>
              <a:t>: ListResouceBundle</a:t>
            </a:r>
            <a:endParaRPr lang="ru-RU" altLang="ru-RU" sz="3500"/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ru-RU" altLang="ru-RU" sz="2600"/>
              <a:t>Данные для локали </a:t>
            </a:r>
            <a:r>
              <a:rPr lang="en-US" altLang="ru-RU" sz="2600">
                <a:solidFill>
                  <a:srgbClr val="0000CC"/>
                </a:solidFill>
              </a:rPr>
              <a:t>en_US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200">
                <a:solidFill>
                  <a:srgbClr val="0000CC"/>
                </a:solidFill>
              </a:rPr>
              <a:t>public class UsageResouceBundle_</a:t>
            </a:r>
            <a:r>
              <a:rPr lang="en-US" altLang="ru-RU" sz="2200">
                <a:solidFill>
                  <a:srgbClr val="0000CC"/>
                </a:solidFill>
              </a:rPr>
              <a:t>en_US</a:t>
            </a:r>
            <a:endParaRPr lang="ru-RU" altLang="ru-RU" sz="2200">
              <a:solidFill>
                <a:srgbClr val="0000CC"/>
              </a:solidFill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200">
                <a:solidFill>
                  <a:srgbClr val="0000CC"/>
                </a:solidFill>
              </a:rPr>
              <a:t>        extends ListResourceBundle {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200">
                <a:solidFill>
                  <a:srgbClr val="0000CC"/>
                </a:solidFill>
              </a:rPr>
              <a:t>    private </a:t>
            </a:r>
            <a:r>
              <a:rPr lang="en-US" altLang="ru-RU" sz="2200">
                <a:solidFill>
                  <a:srgbClr val="0000CC"/>
                </a:solidFill>
              </a:rPr>
              <a:t>static </a:t>
            </a:r>
            <a:r>
              <a:rPr lang="ru-RU" altLang="ru-RU" sz="2200">
                <a:solidFill>
                  <a:srgbClr val="0000CC"/>
                </a:solidFill>
              </a:rPr>
              <a:t>final Object[][] CONTENTS = {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200">
                <a:solidFill>
                  <a:srgbClr val="0000CC"/>
                </a:solidFill>
              </a:rPr>
              <a:t>        {"usage", </a:t>
            </a:r>
            <a:r>
              <a:rPr lang="en-US" altLang="ru-RU" sz="2200">
                <a:solidFill>
                  <a:srgbClr val="0000CC"/>
                </a:solidFill>
              </a:rPr>
              <a:t>		</a:t>
            </a:r>
            <a:r>
              <a:rPr lang="ru-RU" altLang="ru-RU" sz="2200">
                <a:solidFill>
                  <a:srgbClr val="0000CC"/>
                </a:solidFill>
              </a:rPr>
              <a:t>"Usage:"},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200">
                <a:solidFill>
                  <a:srgbClr val="0000CC"/>
                </a:solidFill>
              </a:rPr>
              <a:t>        {"options", </a:t>
            </a:r>
            <a:r>
              <a:rPr lang="en-US" altLang="ru-RU" sz="2200">
                <a:solidFill>
                  <a:srgbClr val="0000CC"/>
                </a:solidFill>
              </a:rPr>
              <a:t>		</a:t>
            </a:r>
            <a:r>
              <a:rPr lang="ru-RU" altLang="ru-RU" sz="2200">
                <a:solidFill>
                  <a:srgbClr val="0000CC"/>
                </a:solidFill>
              </a:rPr>
              <a:t>"&lt;options&gt;"},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200">
                <a:solidFill>
                  <a:srgbClr val="0000CC"/>
                </a:solidFill>
              </a:rPr>
              <a:t>        {"commands", </a:t>
            </a:r>
            <a:r>
              <a:rPr lang="en-US" altLang="ru-RU" sz="2200">
                <a:solidFill>
                  <a:srgbClr val="0000CC"/>
                </a:solidFill>
              </a:rPr>
              <a:t>	</a:t>
            </a:r>
            <a:r>
              <a:rPr lang="ru-RU" altLang="ru-RU" sz="2200">
                <a:solidFill>
                  <a:srgbClr val="0000CC"/>
                </a:solidFill>
              </a:rPr>
              <a:t>"&lt;commands&gt;"},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200">
                <a:solidFill>
                  <a:srgbClr val="0000CC"/>
                </a:solidFill>
              </a:rPr>
              <a:t>        {"Options", </a:t>
            </a:r>
            <a:r>
              <a:rPr lang="en-US" altLang="ru-RU" sz="2200">
                <a:solidFill>
                  <a:srgbClr val="0000CC"/>
                </a:solidFill>
              </a:rPr>
              <a:t>		</a:t>
            </a:r>
            <a:r>
              <a:rPr lang="ru-RU" altLang="ru-RU" sz="2200">
                <a:solidFill>
                  <a:srgbClr val="0000CC"/>
                </a:solidFill>
              </a:rPr>
              <a:t>"Options</a:t>
            </a:r>
            <a:r>
              <a:rPr lang="en-US" altLang="ru-RU" sz="2200">
                <a:solidFill>
                  <a:srgbClr val="0000CC"/>
                </a:solidFill>
              </a:rPr>
              <a:t>:</a:t>
            </a:r>
            <a:r>
              <a:rPr lang="ru-RU" altLang="ru-RU" sz="2200">
                <a:solidFill>
                  <a:srgbClr val="0000CC"/>
                </a:solidFill>
              </a:rPr>
              <a:t>"},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200">
                <a:solidFill>
                  <a:srgbClr val="0000CC"/>
                </a:solidFill>
              </a:rPr>
              <a:t>        {"-o", </a:t>
            </a:r>
            <a:r>
              <a:rPr lang="en-US" altLang="ru-RU" sz="2200">
                <a:solidFill>
                  <a:srgbClr val="0000CC"/>
                </a:solidFill>
              </a:rPr>
              <a:t>			</a:t>
            </a:r>
            <a:r>
              <a:rPr lang="ru-RU" altLang="ru-RU" sz="2200">
                <a:solidFill>
                  <a:srgbClr val="0000CC"/>
                </a:solidFill>
              </a:rPr>
              <a:t>"Write output"},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200">
                <a:solidFill>
                  <a:srgbClr val="0000CC"/>
                </a:solidFill>
              </a:rPr>
              <a:t>    };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ru-RU" altLang="ru-RU" sz="2200">
              <a:solidFill>
                <a:srgbClr val="0000CC"/>
              </a:solidFill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200">
                <a:solidFill>
                  <a:srgbClr val="0000CC"/>
                </a:solidFill>
              </a:rPr>
              <a:t>    protected Object[][] getContents() {return CONTENTS;}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200">
                <a:solidFill>
                  <a:srgbClr val="0000CC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833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z="3500"/>
              <a:t>PropertyResouceBundle</a:t>
            </a:r>
            <a:endParaRPr lang="ru-RU" altLang="ru-RU" sz="3500"/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ru-RU" altLang="ru-RU"/>
              <a:t>Данные задаются в </a:t>
            </a:r>
            <a:r>
              <a:rPr lang="en-US" altLang="ru-RU">
                <a:solidFill>
                  <a:srgbClr val="0000CC"/>
                </a:solidFill>
              </a:rPr>
              <a:t>.property</a:t>
            </a:r>
            <a:r>
              <a:rPr lang="ru-RU" altLang="ru-RU"/>
              <a:t> файле</a:t>
            </a:r>
          </a:p>
          <a:p>
            <a:r>
              <a:rPr lang="ru-RU" altLang="ru-RU"/>
              <a:t>Структура </a:t>
            </a:r>
            <a:r>
              <a:rPr lang="en-US" altLang="ru-RU">
                <a:solidFill>
                  <a:srgbClr val="0000CC"/>
                </a:solidFill>
              </a:rPr>
              <a:t>.property</a:t>
            </a:r>
            <a:r>
              <a:rPr lang="ru-RU" altLang="ru-RU"/>
              <a:t> файла</a:t>
            </a:r>
          </a:p>
          <a:p>
            <a:pPr lvl="1">
              <a:buFont typeface="Wingdings" pitchFamily="2" charset="2"/>
              <a:buNone/>
            </a:pPr>
            <a:r>
              <a:rPr lang="en-US" altLang="ru-RU">
                <a:solidFill>
                  <a:srgbClr val="0000CC"/>
                </a:solidFill>
              </a:rPr>
              <a:t>key1 = value1</a:t>
            </a:r>
            <a:endParaRPr lang="ru-RU" altLang="ru-RU">
              <a:solidFill>
                <a:srgbClr val="0000CC"/>
              </a:solidFill>
            </a:endParaRPr>
          </a:p>
          <a:p>
            <a:pPr lvl="1">
              <a:buFont typeface="Wingdings" pitchFamily="2" charset="2"/>
              <a:buNone/>
            </a:pPr>
            <a:r>
              <a:rPr lang="en-US" altLang="ru-RU">
                <a:solidFill>
                  <a:srgbClr val="0000CC"/>
                </a:solidFill>
              </a:rPr>
              <a:t>key2 : value2</a:t>
            </a:r>
          </a:p>
          <a:p>
            <a:pPr lvl="1">
              <a:buFont typeface="Wingdings" pitchFamily="2" charset="2"/>
              <a:buNone/>
            </a:pPr>
            <a:r>
              <a:rPr lang="en-US" altLang="ru-RU">
                <a:solidFill>
                  <a:srgbClr val="0000CC"/>
                </a:solidFill>
              </a:rPr>
              <a:t>key3 = very long value \</a:t>
            </a:r>
          </a:p>
          <a:p>
            <a:pPr lvl="1">
              <a:buFont typeface="Wingdings" pitchFamily="2" charset="2"/>
              <a:buNone/>
            </a:pPr>
            <a:r>
              <a:rPr lang="en-US" altLang="ru-RU">
                <a:solidFill>
                  <a:srgbClr val="0000CC"/>
                </a:solidFill>
              </a:rPr>
              <a:t>continues on next line</a:t>
            </a:r>
          </a:p>
          <a:p>
            <a:pPr lvl="1">
              <a:buFont typeface="Wingdings" pitchFamily="2" charset="2"/>
              <a:buNone/>
            </a:pPr>
            <a:endParaRPr lang="en-US" altLang="ru-RU">
              <a:solidFill>
                <a:srgbClr val="0000CC"/>
              </a:solidFill>
            </a:endParaRPr>
          </a:p>
          <a:p>
            <a:pPr lvl="1">
              <a:buFont typeface="Wingdings" pitchFamily="2" charset="2"/>
              <a:buNone/>
            </a:pPr>
            <a:r>
              <a:rPr lang="en-US" altLang="ru-RU">
                <a:solidFill>
                  <a:srgbClr val="0000CC"/>
                </a:solidFill>
              </a:rPr>
              <a:t>#</a:t>
            </a:r>
            <a:r>
              <a:rPr lang="ru-RU" altLang="ru-RU">
                <a:solidFill>
                  <a:srgbClr val="0000CC"/>
                </a:solidFill>
              </a:rPr>
              <a:t> </a:t>
            </a:r>
            <a:r>
              <a:rPr lang="en-US" altLang="ru-RU">
                <a:solidFill>
                  <a:srgbClr val="0000CC"/>
                </a:solidFill>
              </a:rPr>
              <a:t>Comment</a:t>
            </a:r>
          </a:p>
          <a:p>
            <a:pPr lvl="1">
              <a:buFont typeface="Wingdings" pitchFamily="2" charset="2"/>
              <a:buNone/>
            </a:pPr>
            <a:r>
              <a:rPr lang="en-US" altLang="ru-RU">
                <a:solidFill>
                  <a:srgbClr val="0000CC"/>
                </a:solidFill>
              </a:rPr>
              <a:t>…</a:t>
            </a:r>
            <a:endParaRPr lang="ru-RU" altLang="ru-RU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19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500"/>
              <a:t>Пример</a:t>
            </a:r>
            <a:r>
              <a:rPr lang="en-US" altLang="ru-RU" sz="3500"/>
              <a:t>: PropertyResouceBundle</a:t>
            </a:r>
            <a:endParaRPr lang="ru-RU" altLang="ru-RU" sz="3500"/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/>
              <a:t>Данные для локали </a:t>
            </a:r>
            <a:r>
              <a:rPr lang="en-US" altLang="ru-RU">
                <a:solidFill>
                  <a:srgbClr val="0000CC"/>
                </a:solidFill>
              </a:rPr>
              <a:t>en_US</a:t>
            </a:r>
          </a:p>
          <a:p>
            <a:r>
              <a:rPr lang="ru-RU" altLang="ru-RU">
                <a:solidFill>
                  <a:srgbClr val="0000CC"/>
                </a:solidFill>
              </a:rPr>
              <a:t>UsageResouceBundle_</a:t>
            </a:r>
            <a:r>
              <a:rPr lang="en-US" altLang="ru-RU">
                <a:solidFill>
                  <a:srgbClr val="0000CC"/>
                </a:solidFill>
              </a:rPr>
              <a:t>en_US.properties</a:t>
            </a:r>
            <a:endParaRPr lang="en-US" altLang="ru-RU"/>
          </a:p>
          <a:p>
            <a:pPr lvl="1">
              <a:buFont typeface="Wingdings" pitchFamily="2" charset="2"/>
              <a:buNone/>
            </a:pPr>
            <a:r>
              <a:rPr lang="fr-FR" altLang="ru-RU">
                <a:solidFill>
                  <a:srgbClr val="0000CC"/>
                </a:solidFill>
              </a:rPr>
              <a:t>usage   		=Usage:</a:t>
            </a:r>
          </a:p>
          <a:p>
            <a:pPr lvl="1">
              <a:buFont typeface="Wingdings" pitchFamily="2" charset="2"/>
              <a:buNone/>
            </a:pPr>
            <a:r>
              <a:rPr lang="fr-FR" altLang="ru-RU">
                <a:solidFill>
                  <a:srgbClr val="0000CC"/>
                </a:solidFill>
              </a:rPr>
              <a:t>options 		=&lt;options&gt;</a:t>
            </a:r>
          </a:p>
          <a:p>
            <a:pPr lvl="1">
              <a:buFont typeface="Wingdings" pitchFamily="2" charset="2"/>
              <a:buNone/>
            </a:pPr>
            <a:r>
              <a:rPr lang="fr-FR" altLang="ru-RU">
                <a:solidFill>
                  <a:srgbClr val="0000CC"/>
                </a:solidFill>
              </a:rPr>
              <a:t>Commands	=&lt;commands&gt;</a:t>
            </a:r>
          </a:p>
          <a:p>
            <a:pPr lvl="1">
              <a:buFont typeface="Wingdings" pitchFamily="2" charset="2"/>
              <a:buNone/>
            </a:pPr>
            <a:r>
              <a:rPr lang="fr-FR" altLang="ru-RU">
                <a:solidFill>
                  <a:srgbClr val="0000CC"/>
                </a:solidFill>
              </a:rPr>
              <a:t>Options 		=Options:</a:t>
            </a:r>
          </a:p>
          <a:p>
            <a:pPr lvl="1">
              <a:buFont typeface="Wingdings" pitchFamily="2" charset="2"/>
              <a:buNone/>
            </a:pPr>
            <a:r>
              <a:rPr lang="fr-FR" altLang="ru-RU">
                <a:solidFill>
                  <a:srgbClr val="0000CC"/>
                </a:solidFill>
              </a:rPr>
              <a:t>-o      		=Write output</a:t>
            </a:r>
          </a:p>
        </p:txBody>
      </p:sp>
    </p:spTree>
    <p:extLst>
      <p:ext uri="{BB962C8B-B14F-4D97-AF65-F5344CB8AC3E}">
        <p14:creationId xmlns:p14="http://schemas.microsoft.com/office/powerpoint/2010/main" val="33249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 altLang="ru-RU"/>
              <a:t>Форматирование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altLang="ru-RU"/>
              <a:t>Часть </a:t>
            </a:r>
            <a:r>
              <a:rPr lang="en-US" altLang="ru-RU"/>
              <a:t>3</a:t>
            </a: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6474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500"/>
              <a:t>Форматирование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/>
              <a:t>Вывод данных в соответствии с языковым контекстом</a:t>
            </a:r>
          </a:p>
          <a:p>
            <a:r>
              <a:rPr lang="ru-RU" altLang="ru-RU"/>
              <a:t>Типы данных</a:t>
            </a:r>
          </a:p>
          <a:p>
            <a:pPr lvl="1"/>
            <a:r>
              <a:rPr lang="ru-RU" altLang="ru-RU"/>
              <a:t>Числа</a:t>
            </a:r>
          </a:p>
          <a:p>
            <a:pPr lvl="1"/>
            <a:r>
              <a:rPr lang="ru-RU" altLang="ru-RU"/>
              <a:t>Время и дата</a:t>
            </a:r>
          </a:p>
          <a:p>
            <a:pPr lvl="1"/>
            <a:r>
              <a:rPr lang="ru-RU" altLang="ru-RU"/>
              <a:t>Сообщения</a:t>
            </a:r>
          </a:p>
          <a:p>
            <a:r>
              <a:rPr lang="ru-RU" altLang="ru-RU"/>
              <a:t>Пакет </a:t>
            </a:r>
            <a:r>
              <a:rPr lang="en-US" altLang="ru-RU">
                <a:solidFill>
                  <a:srgbClr val="0000CC"/>
                </a:solidFill>
              </a:rPr>
              <a:t>java.text</a:t>
            </a:r>
          </a:p>
        </p:txBody>
      </p:sp>
    </p:spTree>
    <p:extLst>
      <p:ext uri="{BB962C8B-B14F-4D97-AF65-F5344CB8AC3E}">
        <p14:creationId xmlns:p14="http://schemas.microsoft.com/office/powerpoint/2010/main" val="267393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500"/>
              <a:t>Форматирование чисел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ru-RU" altLang="ru-RU"/>
              <a:t>Класс </a:t>
            </a:r>
            <a:r>
              <a:rPr lang="ru-RU" altLang="ru-RU">
                <a:solidFill>
                  <a:srgbClr val="0000CC"/>
                </a:solidFill>
              </a:rPr>
              <a:t>NumberFormat</a:t>
            </a:r>
          </a:p>
          <a:p>
            <a:r>
              <a:rPr lang="ru-RU" altLang="ru-RU"/>
              <a:t>Методы</a:t>
            </a:r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format(long)</a:t>
            </a:r>
            <a:r>
              <a:rPr lang="en-US" altLang="ru-RU"/>
              <a:t> </a:t>
            </a:r>
            <a:r>
              <a:rPr lang="ru-RU" altLang="ru-RU"/>
              <a:t>– форматировать целое число</a:t>
            </a:r>
            <a:endParaRPr lang="en-US" altLang="ru-RU"/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format(double)</a:t>
            </a:r>
            <a:r>
              <a:rPr lang="en-US" altLang="ru-RU"/>
              <a:t> </a:t>
            </a:r>
            <a:r>
              <a:rPr lang="ru-RU" altLang="ru-RU"/>
              <a:t>– форматировать число</a:t>
            </a:r>
            <a:r>
              <a:rPr lang="en-US" altLang="ru-RU"/>
              <a:t> </a:t>
            </a:r>
            <a:r>
              <a:rPr lang="ru-RU" altLang="ru-RU"/>
              <a:t>с плавающей точкой</a:t>
            </a:r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Number parse(String)</a:t>
            </a:r>
            <a:r>
              <a:rPr lang="en-US" altLang="ru-RU"/>
              <a:t> – </a:t>
            </a:r>
            <a:r>
              <a:rPr lang="ru-RU" altLang="ru-RU"/>
              <a:t>разобрать локализованное число</a:t>
            </a:r>
            <a:endParaRPr lang="en-US" altLang="ru-RU"/>
          </a:p>
          <a:p>
            <a:r>
              <a:rPr lang="ru-RU" altLang="ru-RU"/>
              <a:t>Исключение</a:t>
            </a:r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ParseException</a:t>
            </a:r>
            <a:r>
              <a:rPr lang="en-US" altLang="ru-RU"/>
              <a:t> –</a:t>
            </a:r>
            <a:r>
              <a:rPr lang="ru-RU" altLang="ru-RU"/>
              <a:t> ошибка разбора</a:t>
            </a:r>
          </a:p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10072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500"/>
              <a:t>Стандартные форматировщики чисел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/>
              <a:t>Получение форматировщиков чисел</a:t>
            </a:r>
          </a:p>
          <a:p>
            <a:r>
              <a:rPr lang="ru-RU" altLang="ru-RU"/>
              <a:t>Методы</a:t>
            </a:r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getNumberInstance(locale?)</a:t>
            </a:r>
            <a:r>
              <a:rPr lang="en-US" altLang="ru-RU"/>
              <a:t> – </a:t>
            </a:r>
            <a:r>
              <a:rPr lang="ru-RU" altLang="ru-RU"/>
              <a:t>обычные числа</a:t>
            </a:r>
            <a:endParaRPr lang="en-US" altLang="ru-RU"/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getIntegerIntance(locale?)</a:t>
            </a:r>
            <a:r>
              <a:rPr lang="en-US" altLang="ru-RU"/>
              <a:t> </a:t>
            </a:r>
            <a:r>
              <a:rPr lang="ru-RU" altLang="ru-RU"/>
              <a:t>– целые числа (с округлением)</a:t>
            </a:r>
            <a:endParaRPr lang="en-US" altLang="ru-RU"/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getPercentInstance(locale?)</a:t>
            </a:r>
            <a:r>
              <a:rPr lang="ru-RU" altLang="ru-RU"/>
              <a:t> – проценты</a:t>
            </a:r>
            <a:endParaRPr lang="en-US" altLang="ru-RU"/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getCurrencyInstance(locale?)</a:t>
            </a:r>
            <a:r>
              <a:rPr lang="en-US" altLang="ru-RU"/>
              <a:t> – </a:t>
            </a:r>
            <a:r>
              <a:rPr lang="ru-RU" altLang="ru-RU"/>
              <a:t>валюта</a:t>
            </a:r>
          </a:p>
        </p:txBody>
      </p:sp>
      <p:sp>
        <p:nvSpPr>
          <p:cNvPr id="320516" name="Rectangle 4"/>
          <p:cNvSpPr>
            <a:spLocks noChangeArrowheads="1"/>
          </p:cNvSpPr>
          <p:nvPr/>
        </p:nvSpPr>
        <p:spPr bwMode="auto">
          <a:xfrm>
            <a:off x="0" y="0"/>
            <a:ext cx="2270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ru-RU" sz="1200">
                <a:solidFill>
                  <a:schemeClr val="tx1"/>
                </a:solidFill>
                <a:cs typeface="Times New Roman" pitchFamily="18" charset="0"/>
              </a:rPr>
              <a:t> </a:t>
            </a:r>
            <a:endParaRPr lang="en-US" altLang="ru-RU" sz="1800">
              <a:solidFill>
                <a:schemeClr val="tx1"/>
              </a:solidFill>
            </a:endParaRPr>
          </a:p>
        </p:txBody>
      </p:sp>
      <p:sp>
        <p:nvSpPr>
          <p:cNvPr id="320517" name="Rectangle 5"/>
          <p:cNvSpPr>
            <a:spLocks noChangeArrowheads="1"/>
          </p:cNvSpPr>
          <p:nvPr/>
        </p:nvSpPr>
        <p:spPr bwMode="auto">
          <a:xfrm>
            <a:off x="0" y="0"/>
            <a:ext cx="2619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ru-RU" sz="1200">
                <a:solidFill>
                  <a:schemeClr val="tx1"/>
                </a:solidFill>
                <a:cs typeface="Times New Roman" pitchFamily="18" charset="0"/>
              </a:rPr>
              <a:t> </a:t>
            </a:r>
            <a:r>
              <a:rPr lang="ru-RU" altLang="ru-RU" sz="1000">
                <a:solidFill>
                  <a:schemeClr val="tx1"/>
                </a:solidFill>
              </a:rPr>
              <a:t> </a:t>
            </a:r>
            <a:endParaRPr lang="ru-RU" altLang="ru-RU" sz="1800">
              <a:solidFill>
                <a:schemeClr val="tx1"/>
              </a:solidFill>
            </a:endParaRPr>
          </a:p>
        </p:txBody>
      </p:sp>
      <p:sp>
        <p:nvSpPr>
          <p:cNvPr id="320518" name="Rectangle 6"/>
          <p:cNvSpPr>
            <a:spLocks noChangeArrowheads="1"/>
          </p:cNvSpPr>
          <p:nvPr/>
        </p:nvSpPr>
        <p:spPr bwMode="auto">
          <a:xfrm>
            <a:off x="0" y="0"/>
            <a:ext cx="2619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ru-RU" sz="1200">
                <a:solidFill>
                  <a:schemeClr val="tx1"/>
                </a:solidFill>
                <a:cs typeface="Times New Roman" pitchFamily="18" charset="0"/>
              </a:rPr>
              <a:t> </a:t>
            </a:r>
            <a:r>
              <a:rPr lang="ru-RU" altLang="ru-RU" sz="1000">
                <a:solidFill>
                  <a:schemeClr val="tx1"/>
                </a:solidFill>
              </a:rPr>
              <a:t> </a:t>
            </a:r>
            <a:endParaRPr lang="ru-RU" altLang="ru-RU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48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500"/>
              <a:t>Свойства форматировщиков чисел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/>
              <a:t>Свойства форматировщиков чисел</a:t>
            </a:r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Currency currency</a:t>
            </a:r>
            <a:r>
              <a:rPr lang="en-US" altLang="ru-RU"/>
              <a:t> – </a:t>
            </a:r>
            <a:r>
              <a:rPr lang="ru-RU" altLang="ru-RU"/>
              <a:t>тип валюты</a:t>
            </a:r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maximum</a:t>
            </a:r>
            <a:r>
              <a:rPr lang="ru-RU" altLang="ru-RU">
                <a:solidFill>
                  <a:srgbClr val="0000CC"/>
                </a:solidFill>
              </a:rPr>
              <a:t>(</a:t>
            </a:r>
            <a:r>
              <a:rPr lang="en-US" altLang="ru-RU">
                <a:solidFill>
                  <a:srgbClr val="0000CC"/>
                </a:solidFill>
              </a:rPr>
              <a:t>minimum</a:t>
            </a:r>
            <a:r>
              <a:rPr lang="ru-RU" altLang="ru-RU">
                <a:solidFill>
                  <a:srgbClr val="0000CC"/>
                </a:solidFill>
              </a:rPr>
              <a:t>)</a:t>
            </a:r>
            <a:r>
              <a:rPr lang="en-US" altLang="ru-RU">
                <a:solidFill>
                  <a:srgbClr val="0000CC"/>
                </a:solidFill>
              </a:rPr>
              <a:t>FractionDigits</a:t>
            </a:r>
            <a:r>
              <a:rPr lang="en-US" altLang="ru-RU"/>
              <a:t> </a:t>
            </a:r>
            <a:r>
              <a:rPr lang="ru-RU" altLang="ru-RU"/>
              <a:t>–</a:t>
            </a:r>
            <a:r>
              <a:rPr lang="en-US" altLang="ru-RU"/>
              <a:t> </a:t>
            </a:r>
            <a:r>
              <a:rPr lang="ru-RU" altLang="ru-RU"/>
              <a:t>число цифр в дробной части</a:t>
            </a:r>
            <a:endParaRPr lang="en-US" altLang="ru-RU"/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maximum</a:t>
            </a:r>
            <a:r>
              <a:rPr lang="ru-RU" altLang="ru-RU">
                <a:solidFill>
                  <a:srgbClr val="0000CC"/>
                </a:solidFill>
              </a:rPr>
              <a:t>(</a:t>
            </a:r>
            <a:r>
              <a:rPr lang="en-US" altLang="ru-RU">
                <a:solidFill>
                  <a:srgbClr val="0000CC"/>
                </a:solidFill>
              </a:rPr>
              <a:t>minimum</a:t>
            </a:r>
            <a:r>
              <a:rPr lang="ru-RU" altLang="ru-RU">
                <a:solidFill>
                  <a:srgbClr val="0000CC"/>
                </a:solidFill>
              </a:rPr>
              <a:t>)</a:t>
            </a:r>
            <a:r>
              <a:rPr lang="en-US" altLang="ru-RU">
                <a:solidFill>
                  <a:srgbClr val="0000CC"/>
                </a:solidFill>
              </a:rPr>
              <a:t>IntegerDigits</a:t>
            </a:r>
            <a:r>
              <a:rPr lang="ru-RU" altLang="ru-RU"/>
              <a:t> –</a:t>
            </a:r>
            <a:r>
              <a:rPr lang="en-US" altLang="ru-RU"/>
              <a:t> </a:t>
            </a:r>
            <a:r>
              <a:rPr lang="ru-RU" altLang="ru-RU"/>
              <a:t>число цифр в целой части</a:t>
            </a:r>
            <a:endParaRPr lang="en-US" altLang="ru-RU"/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groupingUsed</a:t>
            </a:r>
            <a:r>
              <a:rPr lang="ru-RU" altLang="ru-RU"/>
              <a:t> – группировка разрядов</a:t>
            </a:r>
            <a:endParaRPr lang="en-US" altLang="ru-RU"/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parseIntegerOnly</a:t>
            </a:r>
            <a:r>
              <a:rPr lang="ru-RU" altLang="ru-RU"/>
              <a:t> – разбор только целых чисел</a:t>
            </a:r>
            <a:endParaRPr lang="en-US" altLang="ru-RU"/>
          </a:p>
        </p:txBody>
      </p:sp>
      <p:sp>
        <p:nvSpPr>
          <p:cNvPr id="321540" name="Rectangle 4"/>
          <p:cNvSpPr>
            <a:spLocks noChangeArrowheads="1"/>
          </p:cNvSpPr>
          <p:nvPr/>
        </p:nvSpPr>
        <p:spPr bwMode="auto">
          <a:xfrm>
            <a:off x="0" y="0"/>
            <a:ext cx="2270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ru-RU" sz="1200">
                <a:solidFill>
                  <a:schemeClr val="tx1"/>
                </a:solidFill>
                <a:cs typeface="Times New Roman" pitchFamily="18" charset="0"/>
              </a:rPr>
              <a:t> </a:t>
            </a:r>
            <a:endParaRPr lang="en-US" altLang="ru-RU" sz="1800">
              <a:solidFill>
                <a:schemeClr val="tx1"/>
              </a:solidFill>
            </a:endParaRPr>
          </a:p>
        </p:txBody>
      </p:sp>
      <p:sp>
        <p:nvSpPr>
          <p:cNvPr id="321541" name="Rectangle 5"/>
          <p:cNvSpPr>
            <a:spLocks noChangeArrowheads="1"/>
          </p:cNvSpPr>
          <p:nvPr/>
        </p:nvSpPr>
        <p:spPr bwMode="auto">
          <a:xfrm>
            <a:off x="0" y="0"/>
            <a:ext cx="2619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ru-RU" sz="1200">
                <a:solidFill>
                  <a:schemeClr val="tx1"/>
                </a:solidFill>
                <a:cs typeface="Times New Roman" pitchFamily="18" charset="0"/>
              </a:rPr>
              <a:t> </a:t>
            </a:r>
            <a:r>
              <a:rPr lang="ru-RU" altLang="ru-RU" sz="1000">
                <a:solidFill>
                  <a:schemeClr val="tx1"/>
                </a:solidFill>
              </a:rPr>
              <a:t> </a:t>
            </a:r>
            <a:endParaRPr lang="ru-RU" altLang="ru-RU" sz="1800">
              <a:solidFill>
                <a:schemeClr val="tx1"/>
              </a:solidFill>
            </a:endParaRPr>
          </a:p>
        </p:txBody>
      </p:sp>
      <p:sp>
        <p:nvSpPr>
          <p:cNvPr id="321542" name="Rectangle 6"/>
          <p:cNvSpPr>
            <a:spLocks noChangeArrowheads="1"/>
          </p:cNvSpPr>
          <p:nvPr/>
        </p:nvSpPr>
        <p:spPr bwMode="auto">
          <a:xfrm>
            <a:off x="0" y="0"/>
            <a:ext cx="2619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ru-RU" sz="1200">
                <a:solidFill>
                  <a:schemeClr val="tx1"/>
                </a:solidFill>
                <a:cs typeface="Times New Roman" pitchFamily="18" charset="0"/>
              </a:rPr>
              <a:t> </a:t>
            </a:r>
            <a:r>
              <a:rPr lang="ru-RU" altLang="ru-RU" sz="1000">
                <a:solidFill>
                  <a:schemeClr val="tx1"/>
                </a:solidFill>
              </a:rPr>
              <a:t> </a:t>
            </a:r>
            <a:endParaRPr lang="ru-RU" altLang="ru-RU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72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500"/>
              <a:t>Специальное форматирование чисел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/>
              <a:t>Класс </a:t>
            </a:r>
            <a:r>
              <a:rPr lang="en-US" altLang="ru-RU">
                <a:solidFill>
                  <a:srgbClr val="0000CC"/>
                </a:solidFill>
              </a:rPr>
              <a:t>DecimalFormat</a:t>
            </a:r>
            <a:endParaRPr lang="ru-RU" altLang="ru-RU">
              <a:solidFill>
                <a:srgbClr val="0000CC"/>
              </a:solidFill>
            </a:endParaRPr>
          </a:p>
          <a:p>
            <a:pPr lvl="1"/>
            <a:r>
              <a:rPr lang="ru-RU" altLang="ru-RU"/>
              <a:t>Шаблоны форматирования </a:t>
            </a:r>
            <a:r>
              <a:rPr lang="ru-RU" altLang="ru-RU">
                <a:solidFill>
                  <a:srgbClr val="0000CC"/>
                </a:solidFill>
              </a:rPr>
              <a:t>###,###.###</a:t>
            </a:r>
            <a:r>
              <a:rPr lang="ru-RU" altLang="ru-RU"/>
              <a:t> </a:t>
            </a:r>
            <a:endParaRPr lang="en-US" altLang="ru-RU">
              <a:solidFill>
                <a:srgbClr val="0000CC"/>
              </a:solidFill>
            </a:endParaRPr>
          </a:p>
          <a:p>
            <a:r>
              <a:rPr lang="ru-RU" altLang="ru-RU"/>
              <a:t>Класс </a:t>
            </a:r>
            <a:r>
              <a:rPr lang="en-US" altLang="ru-RU">
                <a:solidFill>
                  <a:srgbClr val="0000CC"/>
                </a:solidFill>
              </a:rPr>
              <a:t>DecimalFormatSymbols</a:t>
            </a:r>
            <a:r>
              <a:rPr lang="ru-RU" altLang="ru-RU"/>
              <a:t> </a:t>
            </a:r>
            <a:r>
              <a:rPr lang="en-US" altLang="ru-RU"/>
              <a:t>– </a:t>
            </a:r>
            <a:r>
              <a:rPr lang="ru-RU" altLang="ru-RU"/>
              <a:t>символы используемые при форматировании</a:t>
            </a:r>
          </a:p>
          <a:p>
            <a:pPr lvl="1"/>
            <a:r>
              <a:rPr lang="ru-RU" altLang="ru-RU"/>
              <a:t>Десятичная запятая</a:t>
            </a:r>
          </a:p>
          <a:p>
            <a:pPr lvl="1"/>
            <a:r>
              <a:rPr lang="ru-RU" altLang="ru-RU"/>
              <a:t>Разделители групп</a:t>
            </a:r>
          </a:p>
          <a:p>
            <a:pPr lvl="1"/>
            <a:r>
              <a:rPr lang="ru-RU" altLang="ru-RU"/>
              <a:t>Бесконечности</a:t>
            </a:r>
          </a:p>
          <a:p>
            <a:pPr lvl="1"/>
            <a:r>
              <a:rPr lang="ru-RU" altLang="ru-RU"/>
              <a:t>…</a:t>
            </a:r>
          </a:p>
        </p:txBody>
      </p:sp>
      <p:sp>
        <p:nvSpPr>
          <p:cNvPr id="322564" name="Rectangle 4"/>
          <p:cNvSpPr>
            <a:spLocks noChangeArrowheads="1"/>
          </p:cNvSpPr>
          <p:nvPr/>
        </p:nvSpPr>
        <p:spPr bwMode="auto">
          <a:xfrm>
            <a:off x="0" y="0"/>
            <a:ext cx="2270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ru-RU" sz="1200">
                <a:solidFill>
                  <a:schemeClr val="tx1"/>
                </a:solidFill>
                <a:cs typeface="Times New Roman" pitchFamily="18" charset="0"/>
              </a:rPr>
              <a:t> </a:t>
            </a:r>
            <a:endParaRPr lang="en-US" altLang="ru-RU" sz="1800">
              <a:solidFill>
                <a:schemeClr val="tx1"/>
              </a:solidFill>
            </a:endParaRPr>
          </a:p>
        </p:txBody>
      </p:sp>
      <p:sp>
        <p:nvSpPr>
          <p:cNvPr id="322565" name="Rectangle 5"/>
          <p:cNvSpPr>
            <a:spLocks noChangeArrowheads="1"/>
          </p:cNvSpPr>
          <p:nvPr/>
        </p:nvSpPr>
        <p:spPr bwMode="auto">
          <a:xfrm>
            <a:off x="0" y="0"/>
            <a:ext cx="2619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ru-RU" sz="1200">
                <a:solidFill>
                  <a:schemeClr val="tx1"/>
                </a:solidFill>
                <a:cs typeface="Times New Roman" pitchFamily="18" charset="0"/>
              </a:rPr>
              <a:t> </a:t>
            </a:r>
            <a:r>
              <a:rPr lang="ru-RU" altLang="ru-RU" sz="1000">
                <a:solidFill>
                  <a:schemeClr val="tx1"/>
                </a:solidFill>
              </a:rPr>
              <a:t> </a:t>
            </a:r>
            <a:endParaRPr lang="ru-RU" altLang="ru-RU" sz="1800">
              <a:solidFill>
                <a:schemeClr val="tx1"/>
              </a:solidFill>
            </a:endParaRPr>
          </a:p>
        </p:txBody>
      </p:sp>
      <p:sp>
        <p:nvSpPr>
          <p:cNvPr id="322566" name="Rectangle 6"/>
          <p:cNvSpPr>
            <a:spLocks noChangeArrowheads="1"/>
          </p:cNvSpPr>
          <p:nvPr/>
        </p:nvSpPr>
        <p:spPr bwMode="auto">
          <a:xfrm>
            <a:off x="0" y="0"/>
            <a:ext cx="2619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ru-RU" sz="1200">
                <a:solidFill>
                  <a:schemeClr val="tx1"/>
                </a:solidFill>
                <a:cs typeface="Times New Roman" pitchFamily="18" charset="0"/>
              </a:rPr>
              <a:t> </a:t>
            </a:r>
            <a:r>
              <a:rPr lang="ru-RU" altLang="ru-RU" sz="1000">
                <a:solidFill>
                  <a:schemeClr val="tx1"/>
                </a:solidFill>
              </a:rPr>
              <a:t> </a:t>
            </a:r>
            <a:endParaRPr lang="ru-RU" altLang="ru-RU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47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Содержание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/>
              <a:t>Локали</a:t>
            </a:r>
          </a:p>
          <a:p>
            <a:r>
              <a:rPr lang="ru-RU" altLang="ru-RU"/>
              <a:t>Локализация данных</a:t>
            </a:r>
          </a:p>
          <a:p>
            <a:r>
              <a:rPr lang="ru-RU" altLang="ru-RU"/>
              <a:t>Форматирование</a:t>
            </a:r>
          </a:p>
          <a:p>
            <a:r>
              <a:rPr lang="ru-RU" altLang="ru-RU"/>
              <a:t>Работа с текстом</a:t>
            </a:r>
            <a:endParaRPr lang="en-US" altLang="ru-RU"/>
          </a:p>
          <a:p>
            <a:r>
              <a:rPr lang="ru-RU" altLang="ru-RU"/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81851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500"/>
              <a:t>Специальное форматировани чисел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ru-RU" altLang="ru-RU"/>
              <a:t>Класс </a:t>
            </a:r>
            <a:r>
              <a:rPr lang="en-US" altLang="ru-RU">
                <a:solidFill>
                  <a:srgbClr val="0000CC"/>
                </a:solidFill>
              </a:rPr>
              <a:t>ChoiceFormat</a:t>
            </a:r>
          </a:p>
          <a:p>
            <a:r>
              <a:rPr lang="ru-RU" altLang="ru-RU"/>
              <a:t>Конструкторы</a:t>
            </a:r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ChoiceFormat(double[] limits, String[] formats)</a:t>
            </a:r>
            <a:r>
              <a:rPr lang="en-US" altLang="ru-RU"/>
              <a:t> </a:t>
            </a:r>
            <a:r>
              <a:rPr lang="ru-RU" altLang="ru-RU"/>
              <a:t>–программно</a:t>
            </a:r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ChoiceFormat(String pattern) </a:t>
            </a:r>
            <a:r>
              <a:rPr lang="ru-RU" altLang="ru-RU"/>
              <a:t>–</a:t>
            </a:r>
            <a:r>
              <a:rPr lang="en-US" altLang="ru-RU"/>
              <a:t> </a:t>
            </a:r>
            <a:r>
              <a:rPr lang="ru-RU" altLang="ru-RU"/>
              <a:t>по шаблону</a:t>
            </a:r>
          </a:p>
          <a:p>
            <a:r>
              <a:rPr lang="ru-RU" altLang="ru-RU"/>
              <a:t>Использование форматов</a:t>
            </a:r>
          </a:p>
          <a:p>
            <a:pPr lvl="1"/>
            <a:r>
              <a:rPr lang="en-US" altLang="ru-RU"/>
              <a:t>i-</a:t>
            </a:r>
            <a:r>
              <a:rPr lang="ru-RU" altLang="ru-RU"/>
              <a:t>й если </a:t>
            </a:r>
            <a:r>
              <a:rPr lang="en-US" altLang="ru-RU">
                <a:solidFill>
                  <a:srgbClr val="0000CC"/>
                </a:solidFill>
              </a:rPr>
              <a:t>limits[i] &lt;= n &amp;&amp; n &lt; limits[i + 1]</a:t>
            </a:r>
            <a:r>
              <a:rPr lang="en-US" altLang="ru-RU"/>
              <a:t> </a:t>
            </a:r>
          </a:p>
          <a:p>
            <a:r>
              <a:rPr lang="ru-RU" altLang="ru-RU"/>
              <a:t>Формат шаблона</a:t>
            </a:r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limit # format | limit # format | …</a:t>
            </a:r>
            <a:endParaRPr lang="ru-RU" altLang="ru-RU">
              <a:solidFill>
                <a:srgbClr val="0000CC"/>
              </a:solidFill>
            </a:endParaRPr>
          </a:p>
          <a:p>
            <a:pPr lvl="1"/>
            <a:endParaRPr lang="ru-RU" altLang="ru-RU">
              <a:solidFill>
                <a:srgbClr val="0000CC"/>
              </a:solidFill>
            </a:endParaRPr>
          </a:p>
        </p:txBody>
      </p:sp>
      <p:sp>
        <p:nvSpPr>
          <p:cNvPr id="327684" name="Rectangle 4"/>
          <p:cNvSpPr>
            <a:spLocks noChangeArrowheads="1"/>
          </p:cNvSpPr>
          <p:nvPr/>
        </p:nvSpPr>
        <p:spPr bwMode="auto">
          <a:xfrm>
            <a:off x="0" y="0"/>
            <a:ext cx="2270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ru-RU" sz="1200">
                <a:solidFill>
                  <a:schemeClr val="tx1"/>
                </a:solidFill>
                <a:cs typeface="Times New Roman" pitchFamily="18" charset="0"/>
              </a:rPr>
              <a:t> </a:t>
            </a:r>
            <a:endParaRPr lang="en-US" altLang="ru-RU" sz="1800">
              <a:solidFill>
                <a:schemeClr val="tx1"/>
              </a:solidFill>
            </a:endParaRPr>
          </a:p>
        </p:txBody>
      </p:sp>
      <p:sp>
        <p:nvSpPr>
          <p:cNvPr id="327685" name="Rectangle 5"/>
          <p:cNvSpPr>
            <a:spLocks noChangeArrowheads="1"/>
          </p:cNvSpPr>
          <p:nvPr/>
        </p:nvSpPr>
        <p:spPr bwMode="auto">
          <a:xfrm>
            <a:off x="0" y="0"/>
            <a:ext cx="2619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ru-RU" sz="1200">
                <a:solidFill>
                  <a:schemeClr val="tx1"/>
                </a:solidFill>
                <a:cs typeface="Times New Roman" pitchFamily="18" charset="0"/>
              </a:rPr>
              <a:t> </a:t>
            </a:r>
            <a:r>
              <a:rPr lang="ru-RU" altLang="ru-RU" sz="1000">
                <a:solidFill>
                  <a:schemeClr val="tx1"/>
                </a:solidFill>
              </a:rPr>
              <a:t> </a:t>
            </a:r>
            <a:endParaRPr lang="ru-RU" altLang="ru-RU" sz="1800">
              <a:solidFill>
                <a:schemeClr val="tx1"/>
              </a:solidFill>
            </a:endParaRPr>
          </a:p>
        </p:txBody>
      </p:sp>
      <p:sp>
        <p:nvSpPr>
          <p:cNvPr id="327686" name="Rectangle 6"/>
          <p:cNvSpPr>
            <a:spLocks noChangeArrowheads="1"/>
          </p:cNvSpPr>
          <p:nvPr/>
        </p:nvSpPr>
        <p:spPr bwMode="auto">
          <a:xfrm>
            <a:off x="0" y="0"/>
            <a:ext cx="2619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ru-RU" sz="1200">
                <a:solidFill>
                  <a:schemeClr val="tx1"/>
                </a:solidFill>
                <a:cs typeface="Times New Roman" pitchFamily="18" charset="0"/>
              </a:rPr>
              <a:t> </a:t>
            </a:r>
            <a:r>
              <a:rPr lang="ru-RU" altLang="ru-RU" sz="1000">
                <a:solidFill>
                  <a:schemeClr val="tx1"/>
                </a:solidFill>
              </a:rPr>
              <a:t> </a:t>
            </a:r>
            <a:endParaRPr lang="ru-RU" altLang="ru-RU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34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500"/>
              <a:t>Форматирование времени и дат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/>
              <a:t>Класс </a:t>
            </a:r>
            <a:r>
              <a:rPr lang="en-US" altLang="ru-RU">
                <a:solidFill>
                  <a:srgbClr val="0000CC"/>
                </a:solidFill>
              </a:rPr>
              <a:t>Date</a:t>
            </a:r>
            <a:r>
              <a:rPr lang="ru-RU" altLang="ru-RU">
                <a:solidFill>
                  <a:srgbClr val="0000CC"/>
                </a:solidFill>
              </a:rPr>
              <a:t>Format</a:t>
            </a:r>
          </a:p>
          <a:p>
            <a:r>
              <a:rPr lang="ru-RU" altLang="ru-RU"/>
              <a:t>Методы</a:t>
            </a:r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format(date)</a:t>
            </a:r>
            <a:r>
              <a:rPr lang="en-US" altLang="ru-RU"/>
              <a:t> </a:t>
            </a:r>
            <a:r>
              <a:rPr lang="ru-RU" altLang="ru-RU"/>
              <a:t>– форматировать дату/время</a:t>
            </a:r>
            <a:endParaRPr lang="en-US" altLang="ru-RU"/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Date parse(String)</a:t>
            </a:r>
            <a:r>
              <a:rPr lang="en-US" altLang="ru-RU"/>
              <a:t> – </a:t>
            </a:r>
            <a:r>
              <a:rPr lang="ru-RU" altLang="ru-RU"/>
              <a:t>разобрать локализованную дату/время</a:t>
            </a:r>
            <a:endParaRPr lang="en-US" altLang="ru-RU"/>
          </a:p>
          <a:p>
            <a:r>
              <a:rPr lang="ru-RU" altLang="ru-RU"/>
              <a:t>Исключение</a:t>
            </a:r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ParseException</a:t>
            </a:r>
            <a:r>
              <a:rPr lang="en-US" altLang="ru-RU"/>
              <a:t> –</a:t>
            </a:r>
            <a:r>
              <a:rPr lang="ru-RU" altLang="ru-RU"/>
              <a:t> ошибка разбора</a:t>
            </a:r>
          </a:p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97690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500"/>
              <a:t>Стандартные форматировщики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ru-RU" altLang="ru-RU"/>
              <a:t>Получение форматировщиков времени и дат</a:t>
            </a:r>
          </a:p>
          <a:p>
            <a:r>
              <a:rPr lang="ru-RU" altLang="ru-RU"/>
              <a:t>Методы</a:t>
            </a:r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getDateInstance([dateStyle[, locale]])</a:t>
            </a:r>
            <a:r>
              <a:rPr lang="en-US" altLang="ru-RU"/>
              <a:t> – </a:t>
            </a:r>
            <a:r>
              <a:rPr lang="ru-RU" altLang="ru-RU"/>
              <a:t>даты</a:t>
            </a:r>
            <a:endParaRPr lang="en-US" altLang="ru-RU"/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getTimeIntance([timeStyle[, locale]])</a:t>
            </a:r>
            <a:r>
              <a:rPr lang="en-US" altLang="ru-RU"/>
              <a:t> </a:t>
            </a:r>
            <a:r>
              <a:rPr lang="ru-RU" altLang="ru-RU"/>
              <a:t>– времени</a:t>
            </a:r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getDateTimeIntance([dateStyle, timeStyle, [locale]]) </a:t>
            </a:r>
            <a:r>
              <a:rPr lang="ru-RU" altLang="ru-RU">
                <a:solidFill>
                  <a:srgbClr val="0000CC"/>
                </a:solidFill>
              </a:rPr>
              <a:t>– даты и времени</a:t>
            </a:r>
          </a:p>
          <a:p>
            <a:r>
              <a:rPr lang="ru-RU" altLang="ru-RU"/>
              <a:t>Стили</a:t>
            </a:r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DEFAULT, FULL, LONG, MEDIUM, SHORT</a:t>
            </a:r>
          </a:p>
        </p:txBody>
      </p:sp>
      <p:sp>
        <p:nvSpPr>
          <p:cNvPr id="324612" name="Rectangle 4"/>
          <p:cNvSpPr>
            <a:spLocks noChangeArrowheads="1"/>
          </p:cNvSpPr>
          <p:nvPr/>
        </p:nvSpPr>
        <p:spPr bwMode="auto">
          <a:xfrm>
            <a:off x="0" y="0"/>
            <a:ext cx="2270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ru-RU" sz="1200">
                <a:solidFill>
                  <a:schemeClr val="tx1"/>
                </a:solidFill>
                <a:cs typeface="Times New Roman" pitchFamily="18" charset="0"/>
              </a:rPr>
              <a:t> </a:t>
            </a:r>
            <a:endParaRPr lang="en-US" altLang="ru-RU" sz="1800">
              <a:solidFill>
                <a:schemeClr val="tx1"/>
              </a:solidFill>
            </a:endParaRPr>
          </a:p>
        </p:txBody>
      </p:sp>
      <p:sp>
        <p:nvSpPr>
          <p:cNvPr id="324613" name="Rectangle 5"/>
          <p:cNvSpPr>
            <a:spLocks noChangeArrowheads="1"/>
          </p:cNvSpPr>
          <p:nvPr/>
        </p:nvSpPr>
        <p:spPr bwMode="auto">
          <a:xfrm>
            <a:off x="0" y="0"/>
            <a:ext cx="2619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ru-RU" sz="1200">
                <a:solidFill>
                  <a:schemeClr val="tx1"/>
                </a:solidFill>
                <a:cs typeface="Times New Roman" pitchFamily="18" charset="0"/>
              </a:rPr>
              <a:t> </a:t>
            </a:r>
            <a:r>
              <a:rPr lang="ru-RU" altLang="ru-RU" sz="1000">
                <a:solidFill>
                  <a:schemeClr val="tx1"/>
                </a:solidFill>
              </a:rPr>
              <a:t> </a:t>
            </a:r>
            <a:endParaRPr lang="ru-RU" altLang="ru-RU" sz="1800">
              <a:solidFill>
                <a:schemeClr val="tx1"/>
              </a:solidFill>
            </a:endParaRPr>
          </a:p>
        </p:txBody>
      </p:sp>
      <p:sp>
        <p:nvSpPr>
          <p:cNvPr id="324614" name="Rectangle 6"/>
          <p:cNvSpPr>
            <a:spLocks noChangeArrowheads="1"/>
          </p:cNvSpPr>
          <p:nvPr/>
        </p:nvSpPr>
        <p:spPr bwMode="auto">
          <a:xfrm>
            <a:off x="0" y="0"/>
            <a:ext cx="2619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ru-RU" sz="1200">
                <a:solidFill>
                  <a:schemeClr val="tx1"/>
                </a:solidFill>
                <a:cs typeface="Times New Roman" pitchFamily="18" charset="0"/>
              </a:rPr>
              <a:t> </a:t>
            </a:r>
            <a:r>
              <a:rPr lang="ru-RU" altLang="ru-RU" sz="1000">
                <a:solidFill>
                  <a:schemeClr val="tx1"/>
                </a:solidFill>
              </a:rPr>
              <a:t> </a:t>
            </a:r>
            <a:endParaRPr lang="ru-RU" altLang="ru-RU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61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500"/>
              <a:t>Свойства форматировщиков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/>
              <a:t>Свойства форматировщиков даты/времени</a:t>
            </a:r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calendar</a:t>
            </a:r>
            <a:r>
              <a:rPr lang="en-US" altLang="ru-RU"/>
              <a:t> – </a:t>
            </a:r>
            <a:r>
              <a:rPr lang="ru-RU" altLang="ru-RU"/>
              <a:t>тип календаря</a:t>
            </a:r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timeZone</a:t>
            </a:r>
            <a:r>
              <a:rPr lang="en-US" altLang="ru-RU"/>
              <a:t> – </a:t>
            </a:r>
            <a:r>
              <a:rPr lang="ru-RU" altLang="ru-RU"/>
              <a:t>временная зона</a:t>
            </a:r>
          </a:p>
        </p:txBody>
      </p:sp>
      <p:sp>
        <p:nvSpPr>
          <p:cNvPr id="325636" name="Rectangle 4"/>
          <p:cNvSpPr>
            <a:spLocks noChangeArrowheads="1"/>
          </p:cNvSpPr>
          <p:nvPr/>
        </p:nvSpPr>
        <p:spPr bwMode="auto">
          <a:xfrm>
            <a:off x="0" y="0"/>
            <a:ext cx="2270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ru-RU" sz="1200">
                <a:solidFill>
                  <a:schemeClr val="tx1"/>
                </a:solidFill>
                <a:cs typeface="Times New Roman" pitchFamily="18" charset="0"/>
              </a:rPr>
              <a:t> </a:t>
            </a:r>
            <a:endParaRPr lang="en-US" altLang="ru-RU" sz="1800">
              <a:solidFill>
                <a:schemeClr val="tx1"/>
              </a:solidFill>
            </a:endParaRPr>
          </a:p>
        </p:txBody>
      </p:sp>
      <p:sp>
        <p:nvSpPr>
          <p:cNvPr id="325637" name="Rectangle 5"/>
          <p:cNvSpPr>
            <a:spLocks noChangeArrowheads="1"/>
          </p:cNvSpPr>
          <p:nvPr/>
        </p:nvSpPr>
        <p:spPr bwMode="auto">
          <a:xfrm>
            <a:off x="0" y="0"/>
            <a:ext cx="2619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ru-RU" sz="1200">
                <a:solidFill>
                  <a:schemeClr val="tx1"/>
                </a:solidFill>
                <a:cs typeface="Times New Roman" pitchFamily="18" charset="0"/>
              </a:rPr>
              <a:t> </a:t>
            </a:r>
            <a:r>
              <a:rPr lang="ru-RU" altLang="ru-RU" sz="1000">
                <a:solidFill>
                  <a:schemeClr val="tx1"/>
                </a:solidFill>
              </a:rPr>
              <a:t> </a:t>
            </a:r>
            <a:endParaRPr lang="ru-RU" altLang="ru-RU" sz="1800">
              <a:solidFill>
                <a:schemeClr val="tx1"/>
              </a:solidFill>
            </a:endParaRPr>
          </a:p>
        </p:txBody>
      </p:sp>
      <p:sp>
        <p:nvSpPr>
          <p:cNvPr id="325638" name="Rectangle 6"/>
          <p:cNvSpPr>
            <a:spLocks noChangeArrowheads="1"/>
          </p:cNvSpPr>
          <p:nvPr/>
        </p:nvSpPr>
        <p:spPr bwMode="auto">
          <a:xfrm>
            <a:off x="0" y="0"/>
            <a:ext cx="2619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ru-RU" sz="1200">
                <a:solidFill>
                  <a:schemeClr val="tx1"/>
                </a:solidFill>
                <a:cs typeface="Times New Roman" pitchFamily="18" charset="0"/>
              </a:rPr>
              <a:t> </a:t>
            </a:r>
            <a:r>
              <a:rPr lang="ru-RU" altLang="ru-RU" sz="1000">
                <a:solidFill>
                  <a:schemeClr val="tx1"/>
                </a:solidFill>
              </a:rPr>
              <a:t> </a:t>
            </a:r>
            <a:endParaRPr lang="ru-RU" altLang="ru-RU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77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500"/>
              <a:t>Специальное форматирование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ru-RU" altLang="ru-RU"/>
              <a:t>Задание правил форматирования</a:t>
            </a:r>
          </a:p>
          <a:p>
            <a:r>
              <a:rPr lang="ru-RU" altLang="ru-RU"/>
              <a:t>Класс </a:t>
            </a:r>
            <a:r>
              <a:rPr lang="en-US" altLang="ru-RU">
                <a:solidFill>
                  <a:srgbClr val="0000CC"/>
                </a:solidFill>
              </a:rPr>
              <a:t>SimpleDateFormat</a:t>
            </a:r>
            <a:endParaRPr lang="ru-RU" altLang="ru-RU">
              <a:solidFill>
                <a:srgbClr val="0000CC"/>
              </a:solidFill>
            </a:endParaRPr>
          </a:p>
          <a:p>
            <a:pPr lvl="1"/>
            <a:r>
              <a:rPr lang="ru-RU" altLang="ru-RU"/>
              <a:t>Шаблоны форматирования </a:t>
            </a:r>
            <a:endParaRPr lang="en-US" altLang="ru-RU"/>
          </a:p>
          <a:p>
            <a:pPr lvl="1">
              <a:buFont typeface="Wingdings" pitchFamily="2" charset="2"/>
              <a:buNone/>
            </a:pPr>
            <a:r>
              <a:rPr lang="en-US" altLang="ru-RU"/>
              <a:t>	</a:t>
            </a:r>
            <a:r>
              <a:rPr lang="ru-RU" altLang="ru-RU">
                <a:solidFill>
                  <a:srgbClr val="0000CC"/>
                </a:solidFill>
              </a:rPr>
              <a:t>yyyy.MM.dd G 'at' HH:mm:ss z</a:t>
            </a:r>
            <a:endParaRPr lang="en-US" altLang="ru-RU">
              <a:solidFill>
                <a:srgbClr val="0000CC"/>
              </a:solidFill>
            </a:endParaRPr>
          </a:p>
          <a:p>
            <a:r>
              <a:rPr lang="ru-RU" altLang="ru-RU"/>
              <a:t>Класс </a:t>
            </a:r>
            <a:r>
              <a:rPr lang="en-US" altLang="ru-RU">
                <a:solidFill>
                  <a:srgbClr val="0000CC"/>
                </a:solidFill>
              </a:rPr>
              <a:t>DateFormatSymbols</a:t>
            </a:r>
            <a:r>
              <a:rPr lang="ru-RU" altLang="ru-RU"/>
              <a:t> </a:t>
            </a:r>
            <a:r>
              <a:rPr lang="en-US" altLang="ru-RU"/>
              <a:t>– </a:t>
            </a:r>
            <a:r>
              <a:rPr lang="ru-RU" altLang="ru-RU"/>
              <a:t>символы используемые при форматировании</a:t>
            </a:r>
          </a:p>
          <a:p>
            <a:pPr lvl="1"/>
            <a:r>
              <a:rPr lang="ru-RU" altLang="ru-RU"/>
              <a:t>Дни недели</a:t>
            </a:r>
          </a:p>
          <a:p>
            <a:pPr lvl="1"/>
            <a:r>
              <a:rPr lang="ru-RU" altLang="ru-RU"/>
              <a:t>Месяца</a:t>
            </a:r>
          </a:p>
          <a:p>
            <a:pPr lvl="1"/>
            <a:r>
              <a:rPr lang="ru-RU" altLang="ru-RU"/>
              <a:t>…</a:t>
            </a:r>
          </a:p>
        </p:txBody>
      </p:sp>
      <p:sp>
        <p:nvSpPr>
          <p:cNvPr id="326660" name="Rectangle 4"/>
          <p:cNvSpPr>
            <a:spLocks noChangeArrowheads="1"/>
          </p:cNvSpPr>
          <p:nvPr/>
        </p:nvSpPr>
        <p:spPr bwMode="auto">
          <a:xfrm>
            <a:off x="0" y="0"/>
            <a:ext cx="2270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ru-RU" sz="1200">
                <a:solidFill>
                  <a:schemeClr val="tx1"/>
                </a:solidFill>
                <a:cs typeface="Times New Roman" pitchFamily="18" charset="0"/>
              </a:rPr>
              <a:t> </a:t>
            </a:r>
            <a:endParaRPr lang="en-US" altLang="ru-RU" sz="1800">
              <a:solidFill>
                <a:schemeClr val="tx1"/>
              </a:solidFill>
            </a:endParaRPr>
          </a:p>
        </p:txBody>
      </p:sp>
      <p:sp>
        <p:nvSpPr>
          <p:cNvPr id="326661" name="Rectangle 5"/>
          <p:cNvSpPr>
            <a:spLocks noChangeArrowheads="1"/>
          </p:cNvSpPr>
          <p:nvPr/>
        </p:nvSpPr>
        <p:spPr bwMode="auto">
          <a:xfrm>
            <a:off x="0" y="0"/>
            <a:ext cx="2619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ru-RU" sz="1200">
                <a:solidFill>
                  <a:schemeClr val="tx1"/>
                </a:solidFill>
                <a:cs typeface="Times New Roman" pitchFamily="18" charset="0"/>
              </a:rPr>
              <a:t> </a:t>
            </a:r>
            <a:r>
              <a:rPr lang="ru-RU" altLang="ru-RU" sz="1000">
                <a:solidFill>
                  <a:schemeClr val="tx1"/>
                </a:solidFill>
              </a:rPr>
              <a:t> </a:t>
            </a:r>
            <a:endParaRPr lang="ru-RU" altLang="ru-RU" sz="1800">
              <a:solidFill>
                <a:schemeClr val="tx1"/>
              </a:solidFill>
            </a:endParaRPr>
          </a:p>
        </p:txBody>
      </p:sp>
      <p:sp>
        <p:nvSpPr>
          <p:cNvPr id="326662" name="Rectangle 6"/>
          <p:cNvSpPr>
            <a:spLocks noChangeArrowheads="1"/>
          </p:cNvSpPr>
          <p:nvPr/>
        </p:nvSpPr>
        <p:spPr bwMode="auto">
          <a:xfrm>
            <a:off x="0" y="0"/>
            <a:ext cx="2619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ru-RU" sz="1200">
                <a:solidFill>
                  <a:schemeClr val="tx1"/>
                </a:solidFill>
                <a:cs typeface="Times New Roman" pitchFamily="18" charset="0"/>
              </a:rPr>
              <a:t> </a:t>
            </a:r>
            <a:r>
              <a:rPr lang="ru-RU" altLang="ru-RU" sz="1000">
                <a:solidFill>
                  <a:schemeClr val="tx1"/>
                </a:solidFill>
              </a:rPr>
              <a:t> </a:t>
            </a:r>
            <a:endParaRPr lang="ru-RU" altLang="ru-RU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76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500"/>
              <a:t>Форматирование сообщений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/>
              <a:t>Класс </a:t>
            </a:r>
            <a:r>
              <a:rPr lang="en-US" altLang="ru-RU">
                <a:solidFill>
                  <a:srgbClr val="0000CC"/>
                </a:solidFill>
              </a:rPr>
              <a:t>Message</a:t>
            </a:r>
            <a:r>
              <a:rPr lang="ru-RU" altLang="ru-RU">
                <a:solidFill>
                  <a:srgbClr val="0000CC"/>
                </a:solidFill>
              </a:rPr>
              <a:t>Format</a:t>
            </a:r>
          </a:p>
          <a:p>
            <a:r>
              <a:rPr lang="ru-RU" altLang="ru-RU"/>
              <a:t>Методы</a:t>
            </a:r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format(Object[] arguments) </a:t>
            </a:r>
            <a:r>
              <a:rPr lang="ru-RU" altLang="ru-RU"/>
              <a:t>– форматировать сообщение</a:t>
            </a:r>
            <a:endParaRPr lang="ru-RU" altLang="ru-RU">
              <a:solidFill>
                <a:srgbClr val="0000CC"/>
              </a:solidFill>
            </a:endParaRPr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Static format(String pattern, Object … arguments)</a:t>
            </a:r>
            <a:r>
              <a:rPr lang="en-US" altLang="ru-RU"/>
              <a:t> </a:t>
            </a:r>
            <a:r>
              <a:rPr lang="ru-RU" altLang="ru-RU"/>
              <a:t>– форматировать сообщение</a:t>
            </a:r>
            <a:r>
              <a:rPr lang="en-US" altLang="ru-RU"/>
              <a:t> </a:t>
            </a:r>
            <a:r>
              <a:rPr lang="ru-RU" altLang="ru-RU"/>
              <a:t>по шаблону</a:t>
            </a:r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39205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500"/>
              <a:t>Шаблоны сообщений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altLang="ru-RU"/>
              <a:t>Вид</a:t>
            </a:r>
          </a:p>
          <a:p>
            <a:pPr lvl="1"/>
            <a:r>
              <a:rPr lang="ru-RU" altLang="ru-RU">
                <a:solidFill>
                  <a:srgbClr val="0000CC"/>
                </a:solidFill>
              </a:rPr>
              <a:t>шаблон </a:t>
            </a:r>
            <a:r>
              <a:rPr lang="en-US" altLang="ru-RU">
                <a:solidFill>
                  <a:srgbClr val="0000CC"/>
                </a:solidFill>
              </a:rPr>
              <a:t>:= (</a:t>
            </a:r>
            <a:r>
              <a:rPr lang="ru-RU" altLang="ru-RU">
                <a:solidFill>
                  <a:srgbClr val="0000CC"/>
                </a:solidFill>
              </a:rPr>
              <a:t>текст </a:t>
            </a:r>
            <a:r>
              <a:rPr lang="en-US" altLang="ru-RU" b="1">
                <a:solidFill>
                  <a:srgbClr val="0000CC"/>
                </a:solidFill>
              </a:rPr>
              <a:t>{</a:t>
            </a:r>
            <a:r>
              <a:rPr lang="en-US" altLang="ru-RU">
                <a:solidFill>
                  <a:srgbClr val="0000CC"/>
                </a:solidFill>
              </a:rPr>
              <a:t> </a:t>
            </a:r>
            <a:r>
              <a:rPr lang="ru-RU" altLang="ru-RU">
                <a:solidFill>
                  <a:srgbClr val="0000CC"/>
                </a:solidFill>
              </a:rPr>
              <a:t>параметр</a:t>
            </a:r>
            <a:r>
              <a:rPr lang="en-US" altLang="ru-RU">
                <a:solidFill>
                  <a:srgbClr val="0000CC"/>
                </a:solidFill>
              </a:rPr>
              <a:t> </a:t>
            </a:r>
            <a:r>
              <a:rPr lang="en-US" altLang="ru-RU" b="1">
                <a:solidFill>
                  <a:srgbClr val="0000CC"/>
                </a:solidFill>
              </a:rPr>
              <a:t>}</a:t>
            </a:r>
            <a:r>
              <a:rPr lang="en-US" altLang="ru-RU">
                <a:solidFill>
                  <a:srgbClr val="0000CC"/>
                </a:solidFill>
              </a:rPr>
              <a:t>)*</a:t>
            </a:r>
            <a:endParaRPr lang="ru-RU" altLang="ru-RU">
              <a:solidFill>
                <a:srgbClr val="0000CC"/>
              </a:solidFill>
            </a:endParaRPr>
          </a:p>
          <a:p>
            <a:pPr lvl="1"/>
            <a:r>
              <a:rPr lang="ru-RU" altLang="ru-RU">
                <a:solidFill>
                  <a:srgbClr val="0000CC"/>
                </a:solidFill>
              </a:rPr>
              <a:t>параметр</a:t>
            </a:r>
            <a:r>
              <a:rPr lang="en-US" altLang="ru-RU">
                <a:solidFill>
                  <a:srgbClr val="0000CC"/>
                </a:solidFill>
              </a:rPr>
              <a:t> := </a:t>
            </a:r>
            <a:r>
              <a:rPr lang="ru-RU" altLang="ru-RU">
                <a:solidFill>
                  <a:srgbClr val="0000CC"/>
                </a:solidFill>
              </a:rPr>
              <a:t>индекс</a:t>
            </a:r>
            <a:r>
              <a:rPr lang="en-US" altLang="ru-RU">
                <a:solidFill>
                  <a:srgbClr val="0000CC"/>
                </a:solidFill>
              </a:rPr>
              <a:t>[, </a:t>
            </a:r>
            <a:r>
              <a:rPr lang="ru-RU" altLang="ru-RU">
                <a:solidFill>
                  <a:srgbClr val="0000CC"/>
                </a:solidFill>
              </a:rPr>
              <a:t>тип</a:t>
            </a:r>
            <a:r>
              <a:rPr lang="en-US" altLang="ru-RU">
                <a:solidFill>
                  <a:srgbClr val="0000CC"/>
                </a:solidFill>
              </a:rPr>
              <a:t>[, </a:t>
            </a:r>
            <a:r>
              <a:rPr lang="ru-RU" altLang="ru-RU">
                <a:solidFill>
                  <a:srgbClr val="0000CC"/>
                </a:solidFill>
              </a:rPr>
              <a:t>стиль</a:t>
            </a:r>
            <a:r>
              <a:rPr lang="en-US" altLang="ru-RU">
                <a:solidFill>
                  <a:srgbClr val="0000CC"/>
                </a:solidFill>
              </a:rPr>
              <a:t>]]</a:t>
            </a:r>
          </a:p>
          <a:p>
            <a:pPr lvl="1"/>
            <a:r>
              <a:rPr lang="ru-RU" altLang="ru-RU">
                <a:solidFill>
                  <a:srgbClr val="0000CC"/>
                </a:solidFill>
              </a:rPr>
              <a:t>тип </a:t>
            </a:r>
            <a:r>
              <a:rPr lang="en-US" altLang="ru-RU">
                <a:solidFill>
                  <a:srgbClr val="0000CC"/>
                </a:solidFill>
              </a:rPr>
              <a:t>:= </a:t>
            </a:r>
            <a:r>
              <a:rPr lang="ru-RU" altLang="ru-RU" b="1">
                <a:solidFill>
                  <a:srgbClr val="0000CC"/>
                </a:solidFill>
              </a:rPr>
              <a:t>number</a:t>
            </a:r>
            <a:r>
              <a:rPr lang="ru-RU" altLang="ru-RU">
                <a:solidFill>
                  <a:srgbClr val="0000CC"/>
                </a:solidFill>
              </a:rPr>
              <a:t> </a:t>
            </a:r>
            <a:r>
              <a:rPr lang="en-US" altLang="ru-RU">
                <a:solidFill>
                  <a:srgbClr val="0000CC"/>
                </a:solidFill>
              </a:rPr>
              <a:t>| </a:t>
            </a:r>
            <a:r>
              <a:rPr lang="ru-RU" altLang="ru-RU" b="1">
                <a:solidFill>
                  <a:srgbClr val="0000CC"/>
                </a:solidFill>
              </a:rPr>
              <a:t>date</a:t>
            </a:r>
            <a:r>
              <a:rPr lang="ru-RU" altLang="ru-RU">
                <a:solidFill>
                  <a:srgbClr val="0000CC"/>
                </a:solidFill>
              </a:rPr>
              <a:t> </a:t>
            </a:r>
            <a:r>
              <a:rPr lang="en-US" altLang="ru-RU">
                <a:solidFill>
                  <a:srgbClr val="0000CC"/>
                </a:solidFill>
              </a:rPr>
              <a:t>| </a:t>
            </a:r>
            <a:r>
              <a:rPr lang="ru-RU" altLang="ru-RU" b="1">
                <a:solidFill>
                  <a:srgbClr val="0000CC"/>
                </a:solidFill>
              </a:rPr>
              <a:t>time</a:t>
            </a:r>
            <a:r>
              <a:rPr lang="ru-RU" altLang="ru-RU">
                <a:solidFill>
                  <a:srgbClr val="0000CC"/>
                </a:solidFill>
              </a:rPr>
              <a:t> </a:t>
            </a:r>
            <a:r>
              <a:rPr lang="en-US" altLang="ru-RU">
                <a:solidFill>
                  <a:srgbClr val="0000CC"/>
                </a:solidFill>
              </a:rPr>
              <a:t>| </a:t>
            </a:r>
            <a:r>
              <a:rPr lang="ru-RU" altLang="ru-RU" b="1">
                <a:solidFill>
                  <a:srgbClr val="0000CC"/>
                </a:solidFill>
              </a:rPr>
              <a:t>choice</a:t>
            </a:r>
            <a:r>
              <a:rPr lang="ru-RU" altLang="ru-RU"/>
              <a:t> </a:t>
            </a:r>
          </a:p>
          <a:p>
            <a:r>
              <a:rPr lang="ru-RU" altLang="ru-RU"/>
              <a:t>Пример</a:t>
            </a:r>
            <a:endParaRPr lang="en-US" altLang="ru-RU"/>
          </a:p>
          <a:p>
            <a:pPr lvl="1">
              <a:buFont typeface="Wingdings" pitchFamily="2" charset="2"/>
              <a:buNone/>
            </a:pPr>
            <a:r>
              <a:rPr lang="fr-FR" altLang="ru-RU">
                <a:solidFill>
                  <a:srgbClr val="0000CC"/>
                </a:solidFill>
              </a:rPr>
              <a:t>// Aug 2, 2005: $10.80 available</a:t>
            </a:r>
            <a:endParaRPr lang="en-US" altLang="ru-RU">
              <a:solidFill>
                <a:srgbClr val="0000CC"/>
              </a:solidFill>
            </a:endParaRPr>
          </a:p>
          <a:p>
            <a:pPr lvl="1">
              <a:buFont typeface="Wingdings" pitchFamily="2" charset="2"/>
              <a:buNone/>
            </a:pPr>
            <a:r>
              <a:rPr lang="en-US" altLang="ru-RU">
                <a:solidFill>
                  <a:srgbClr val="0000CC"/>
                </a:solidFill>
              </a:rPr>
              <a:t>MessageFormat.fomat(</a:t>
            </a:r>
          </a:p>
          <a:p>
            <a:pPr lvl="1">
              <a:buFont typeface="Wingdings" pitchFamily="2" charset="2"/>
              <a:buNone/>
            </a:pPr>
            <a:r>
              <a:rPr lang="en-US" altLang="ru-RU">
                <a:solidFill>
                  <a:srgbClr val="0000CC"/>
                </a:solidFill>
              </a:rPr>
              <a:t>    "{0,date}: {1,number,currency} available“,</a:t>
            </a:r>
            <a:endParaRPr lang="ru-RU" altLang="ru-RU">
              <a:solidFill>
                <a:srgbClr val="0000CC"/>
              </a:solidFill>
            </a:endParaRPr>
          </a:p>
          <a:p>
            <a:pPr lvl="1">
              <a:buFont typeface="Wingdings" pitchFamily="2" charset="2"/>
              <a:buNone/>
            </a:pPr>
            <a:r>
              <a:rPr lang="en-US" altLang="ru-RU">
                <a:solidFill>
                  <a:srgbClr val="0000CC"/>
                </a:solidFill>
              </a:rPr>
              <a:t>    new Date(), amount</a:t>
            </a:r>
          </a:p>
          <a:p>
            <a:pPr lvl="1">
              <a:buFont typeface="Wingdings" pitchFamily="2" charset="2"/>
              <a:buNone/>
            </a:pPr>
            <a:r>
              <a:rPr lang="en-US" altLang="ru-RU">
                <a:solidFill>
                  <a:srgbClr val="0000CC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5599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 altLang="ru-RU"/>
              <a:t>Работа с текстом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altLang="ru-RU"/>
              <a:t>Часть </a:t>
            </a:r>
            <a:r>
              <a:rPr lang="en-US" altLang="ru-RU"/>
              <a:t>4</a:t>
            </a: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6350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500"/>
              <a:t>Сравнение строк</a:t>
            </a:r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/>
              <a:t>Лексикографический порядок зависит от языка</a:t>
            </a:r>
          </a:p>
          <a:p>
            <a:r>
              <a:rPr lang="ru-RU" altLang="ru-RU"/>
              <a:t>Класс </a:t>
            </a:r>
            <a:r>
              <a:rPr lang="en-US" altLang="ru-RU">
                <a:solidFill>
                  <a:srgbClr val="0000CC"/>
                </a:solidFill>
              </a:rPr>
              <a:t>Collator</a:t>
            </a:r>
            <a:r>
              <a:rPr lang="en-US" altLang="ru-RU"/>
              <a:t> </a:t>
            </a:r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implements Comparator&lt;String&gt;</a:t>
            </a:r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getInstance([locale])</a:t>
            </a:r>
            <a:r>
              <a:rPr lang="en-US" altLang="ru-RU"/>
              <a:t> </a:t>
            </a:r>
            <a:r>
              <a:rPr lang="ru-RU" altLang="ru-RU"/>
              <a:t>– получение экземпляра</a:t>
            </a:r>
          </a:p>
          <a:p>
            <a:r>
              <a:rPr lang="ru-RU" altLang="ru-RU"/>
              <a:t>Класс </a:t>
            </a:r>
            <a:r>
              <a:rPr lang="en-US" altLang="ru-RU">
                <a:solidFill>
                  <a:srgbClr val="0000CC"/>
                </a:solidFill>
              </a:rPr>
              <a:t>RuleBasedCollator</a:t>
            </a:r>
          </a:p>
          <a:p>
            <a:pPr lvl="1"/>
            <a:r>
              <a:rPr lang="ru-RU" altLang="ru-RU"/>
              <a:t>Сравнивает строки в соответствии с заданными правилами</a:t>
            </a:r>
          </a:p>
        </p:txBody>
      </p:sp>
    </p:spTree>
    <p:extLst>
      <p:ext uri="{BB962C8B-B14F-4D97-AF65-F5344CB8AC3E}">
        <p14:creationId xmlns:p14="http://schemas.microsoft.com/office/powerpoint/2010/main" val="43775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500"/>
              <a:t>Разбиение текста на элементы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CC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/>
          <a:p>
            <a:r>
              <a:rPr lang="ru-RU" altLang="ru-RU"/>
              <a:t>Разбиение текста на символы, слова, предложения и строки зависит от языка</a:t>
            </a:r>
          </a:p>
          <a:p>
            <a:r>
              <a:rPr lang="ru-RU" altLang="ru-RU"/>
              <a:t>Класс </a:t>
            </a:r>
            <a:r>
              <a:rPr lang="en-US" altLang="ru-RU">
                <a:solidFill>
                  <a:srgbClr val="0000CC"/>
                </a:solidFill>
              </a:rPr>
              <a:t>BreakIterator</a:t>
            </a:r>
          </a:p>
          <a:p>
            <a:r>
              <a:rPr lang="ru-RU" altLang="ru-RU"/>
              <a:t>Создание</a:t>
            </a:r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get(</a:t>
            </a:r>
            <a:endParaRPr lang="ru-RU" altLang="ru-RU">
              <a:solidFill>
                <a:srgbClr val="0000CC"/>
              </a:solidFill>
            </a:endParaRPr>
          </a:p>
          <a:p>
            <a:pPr lvl="2">
              <a:buFont typeface="Wingdings" pitchFamily="2" charset="2"/>
              <a:buNone/>
            </a:pPr>
            <a:r>
              <a:rPr lang="ru-RU" altLang="ru-RU" sz="2800">
                <a:solidFill>
                  <a:srgbClr val="0000CC"/>
                </a:solidFill>
              </a:rPr>
              <a:t>    </a:t>
            </a:r>
            <a:r>
              <a:rPr lang="en-US" altLang="ru-RU" sz="2600">
                <a:solidFill>
                  <a:srgbClr val="0000CC"/>
                </a:solidFill>
              </a:rPr>
              <a:t>Character</a:t>
            </a:r>
            <a:r>
              <a:rPr lang="ru-RU" altLang="ru-RU" sz="2600">
                <a:solidFill>
                  <a:srgbClr val="0000CC"/>
                </a:solidFill>
              </a:rPr>
              <a:t> / </a:t>
            </a:r>
            <a:r>
              <a:rPr lang="en-US" altLang="ru-RU" sz="2600">
                <a:solidFill>
                  <a:srgbClr val="0000CC"/>
                </a:solidFill>
              </a:rPr>
              <a:t>Word</a:t>
            </a:r>
            <a:r>
              <a:rPr lang="ru-RU" altLang="ru-RU" sz="2600">
                <a:solidFill>
                  <a:srgbClr val="0000CC"/>
                </a:solidFill>
              </a:rPr>
              <a:t> / </a:t>
            </a:r>
            <a:r>
              <a:rPr lang="en-US" altLang="ru-RU" sz="2600">
                <a:solidFill>
                  <a:srgbClr val="0000CC"/>
                </a:solidFill>
              </a:rPr>
              <a:t>Line</a:t>
            </a:r>
            <a:r>
              <a:rPr lang="ru-RU" altLang="ru-RU" sz="2600">
                <a:solidFill>
                  <a:srgbClr val="0000CC"/>
                </a:solidFill>
              </a:rPr>
              <a:t> / </a:t>
            </a:r>
            <a:r>
              <a:rPr lang="en-US" altLang="ru-RU" sz="2600">
                <a:solidFill>
                  <a:srgbClr val="0000CC"/>
                </a:solidFill>
              </a:rPr>
              <a:t>Sentense</a:t>
            </a:r>
            <a:endParaRPr lang="ru-RU" altLang="ru-RU" sz="2600">
              <a:solidFill>
                <a:srgbClr val="0000CC"/>
              </a:solidFill>
            </a:endParaRPr>
          </a:p>
          <a:p>
            <a:pPr lvl="2">
              <a:buFont typeface="Wingdings" pitchFamily="2" charset="2"/>
              <a:buNone/>
            </a:pPr>
            <a:r>
              <a:rPr lang="en-US" altLang="ru-RU" sz="2600">
                <a:solidFill>
                  <a:srgbClr val="0000CC"/>
                </a:solidFill>
              </a:rPr>
              <a:t>)Instance([locale])</a:t>
            </a:r>
            <a:r>
              <a:rPr lang="ru-RU" altLang="ru-RU" sz="2600">
                <a:solidFill>
                  <a:srgbClr val="0000CC"/>
                </a:solidFill>
              </a:rPr>
              <a:t> </a:t>
            </a:r>
            <a:r>
              <a:rPr lang="ru-RU" altLang="ru-RU" sz="2600"/>
              <a:t>– получение экземпляра</a:t>
            </a:r>
          </a:p>
          <a:p>
            <a:r>
              <a:rPr lang="ru-RU" altLang="ru-RU"/>
              <a:t>Методы</a:t>
            </a:r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first()</a:t>
            </a:r>
            <a:r>
              <a:rPr lang="en-US" altLang="ru-RU"/>
              <a:t> / </a:t>
            </a:r>
            <a:r>
              <a:rPr lang="en-US" altLang="ru-RU">
                <a:solidFill>
                  <a:srgbClr val="0000CC"/>
                </a:solidFill>
              </a:rPr>
              <a:t>last()</a:t>
            </a:r>
            <a:r>
              <a:rPr lang="en-US" altLang="ru-RU"/>
              <a:t> / </a:t>
            </a:r>
            <a:r>
              <a:rPr lang="en-US" altLang="ru-RU">
                <a:solidFill>
                  <a:srgbClr val="0000CC"/>
                </a:solidFill>
              </a:rPr>
              <a:t>next()</a:t>
            </a:r>
            <a:r>
              <a:rPr lang="en-US" altLang="ru-RU"/>
              <a:t> / </a:t>
            </a:r>
            <a:r>
              <a:rPr lang="en-US" altLang="ru-RU">
                <a:solidFill>
                  <a:srgbClr val="0000CC"/>
                </a:solidFill>
              </a:rPr>
              <a:t>previous()</a:t>
            </a:r>
            <a:r>
              <a:rPr lang="en-US" altLang="ru-RU"/>
              <a:t> </a:t>
            </a:r>
            <a:r>
              <a:rPr lang="ru-RU" altLang="ru-RU"/>
              <a:t>– передвижение итератора</a:t>
            </a:r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427877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Введение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ru-RU" altLang="ru-RU"/>
              <a:t>Интернационализация программы</a:t>
            </a:r>
          </a:p>
          <a:p>
            <a:pPr lvl="1"/>
            <a:r>
              <a:rPr lang="ru-RU" altLang="ru-RU"/>
              <a:t>Написание программы, работающий в различных языковых окружениях</a:t>
            </a:r>
          </a:p>
          <a:p>
            <a:r>
              <a:rPr lang="ru-RU" altLang="ru-RU"/>
              <a:t>Локализация программы</a:t>
            </a:r>
          </a:p>
          <a:p>
            <a:pPr lvl="1"/>
            <a:r>
              <a:rPr lang="ru-RU" altLang="ru-RU"/>
              <a:t>Адаптация интернационализированной программы к конкретным языковым окружением</a:t>
            </a:r>
          </a:p>
          <a:p>
            <a:r>
              <a:rPr lang="ru-RU" altLang="ru-RU"/>
              <a:t>Пакеты</a:t>
            </a:r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java.util</a:t>
            </a:r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java.text</a:t>
            </a:r>
            <a:endParaRPr lang="ru-RU" altLang="ru-RU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95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500"/>
              <a:t>Задание текста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CC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altLang="ru-RU"/>
              <a:t>Текст читается в кодировке </a:t>
            </a:r>
            <a:r>
              <a:rPr lang="en-US" altLang="ru-RU">
                <a:solidFill>
                  <a:srgbClr val="0000CC"/>
                </a:solidFill>
              </a:rPr>
              <a:t>Latin-1</a:t>
            </a:r>
            <a:endParaRPr lang="ru-RU" altLang="ru-RU">
              <a:solidFill>
                <a:srgbClr val="0000CC"/>
              </a:solidFill>
            </a:endParaRPr>
          </a:p>
          <a:p>
            <a:r>
              <a:rPr lang="ru-RU" altLang="ru-RU"/>
              <a:t>Программа </a:t>
            </a:r>
            <a:r>
              <a:rPr lang="en-US" altLang="ru-RU">
                <a:solidFill>
                  <a:srgbClr val="0000CC"/>
                </a:solidFill>
              </a:rPr>
              <a:t>native2ascii</a:t>
            </a:r>
          </a:p>
          <a:p>
            <a:pPr lvl="1"/>
            <a:r>
              <a:rPr lang="ru-RU" altLang="ru-RU"/>
              <a:t>Перекодирует в (из)</a:t>
            </a:r>
            <a:r>
              <a:rPr lang="ru-RU" altLang="ru-RU">
                <a:solidFill>
                  <a:srgbClr val="0000CC"/>
                </a:solidFill>
              </a:rPr>
              <a:t> </a:t>
            </a:r>
            <a:r>
              <a:rPr lang="en-US" altLang="ru-RU">
                <a:solidFill>
                  <a:srgbClr val="0000CC"/>
                </a:solidFill>
              </a:rPr>
              <a:t>Latin-1</a:t>
            </a:r>
            <a:endParaRPr lang="ru-RU" altLang="ru-RU">
              <a:solidFill>
                <a:srgbClr val="0000CC"/>
              </a:solidFill>
            </a:endParaRPr>
          </a:p>
          <a:p>
            <a:pPr lvl="1"/>
            <a:r>
              <a:rPr lang="ru-RU" altLang="ru-RU">
                <a:solidFill>
                  <a:srgbClr val="0000CC"/>
                </a:solidFill>
              </a:rPr>
              <a:t>native2ascii [options] [inputfile [outputfile</a:t>
            </a:r>
            <a:r>
              <a:rPr lang="en-US" altLang="ru-RU">
                <a:solidFill>
                  <a:srgbClr val="0000CC"/>
                </a:solidFill>
              </a:rPr>
              <a:t>]]</a:t>
            </a:r>
            <a:endParaRPr lang="ru-RU" altLang="ru-RU">
              <a:solidFill>
                <a:srgbClr val="0000CC"/>
              </a:solidFill>
            </a:endParaRPr>
          </a:p>
          <a:p>
            <a:pPr lvl="1"/>
            <a:r>
              <a:rPr lang="ru-RU" altLang="ru-RU"/>
              <a:t>Опции</a:t>
            </a:r>
          </a:p>
          <a:p>
            <a:pPr lvl="2"/>
            <a:r>
              <a:rPr lang="en-US" altLang="ru-RU">
                <a:solidFill>
                  <a:srgbClr val="0000CC"/>
                </a:solidFill>
              </a:rPr>
              <a:t>-reverse</a:t>
            </a:r>
            <a:r>
              <a:rPr lang="ru-RU" altLang="ru-RU">
                <a:solidFill>
                  <a:srgbClr val="0000CC"/>
                </a:solidFill>
              </a:rPr>
              <a:t> </a:t>
            </a:r>
            <a:r>
              <a:rPr lang="ru-RU" altLang="ru-RU"/>
              <a:t>– перекодирование из </a:t>
            </a:r>
            <a:r>
              <a:rPr lang="en-US" altLang="ru-RU"/>
              <a:t>Latin-1</a:t>
            </a:r>
          </a:p>
          <a:p>
            <a:pPr lvl="2"/>
            <a:r>
              <a:rPr lang="en-US" altLang="ru-RU">
                <a:solidFill>
                  <a:srgbClr val="0000CC"/>
                </a:solidFill>
              </a:rPr>
              <a:t>-encoding encoding</a:t>
            </a:r>
            <a:r>
              <a:rPr lang="ru-RU" altLang="ru-RU">
                <a:solidFill>
                  <a:srgbClr val="0000CC"/>
                </a:solidFill>
              </a:rPr>
              <a:t> </a:t>
            </a:r>
            <a:r>
              <a:rPr lang="ru-RU" altLang="ru-RU"/>
              <a:t>– установка кодировки</a:t>
            </a:r>
          </a:p>
        </p:txBody>
      </p:sp>
    </p:spTree>
    <p:extLst>
      <p:ext uri="{BB962C8B-B14F-4D97-AF65-F5344CB8AC3E}">
        <p14:creationId xmlns:p14="http://schemas.microsoft.com/office/powerpoint/2010/main" val="258106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500"/>
              <a:t>Пример</a:t>
            </a:r>
            <a:r>
              <a:rPr lang="en-US" altLang="ru-RU" sz="3500"/>
              <a:t>: </a:t>
            </a:r>
            <a:r>
              <a:rPr lang="ru-RU" altLang="ru-RU" sz="3500"/>
              <a:t>сообщения на русском (1)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CC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altLang="ru-RU"/>
              <a:t>До перекодировки</a:t>
            </a:r>
          </a:p>
          <a:p>
            <a:pPr lvl="1">
              <a:buFont typeface="Wingdings" pitchFamily="2" charset="2"/>
              <a:buNone/>
            </a:pPr>
            <a:r>
              <a:rPr lang="ru-RU" altLang="ru-RU">
                <a:solidFill>
                  <a:srgbClr val="0000CC"/>
                </a:solidFill>
              </a:rPr>
              <a:t>usage=Применение</a:t>
            </a:r>
          </a:p>
          <a:p>
            <a:pPr lvl="1">
              <a:buFont typeface="Wingdings" pitchFamily="2" charset="2"/>
              <a:buNone/>
            </a:pPr>
            <a:r>
              <a:rPr lang="ru-RU" altLang="ru-RU">
                <a:solidFill>
                  <a:srgbClr val="0000CC"/>
                </a:solidFill>
              </a:rPr>
              <a:t>options=&lt;Опции&gt;</a:t>
            </a:r>
          </a:p>
          <a:p>
            <a:pPr lvl="1">
              <a:buFont typeface="Wingdings" pitchFamily="2" charset="2"/>
              <a:buNone/>
            </a:pPr>
            <a:r>
              <a:rPr lang="ru-RU" altLang="ru-RU">
                <a:solidFill>
                  <a:srgbClr val="0000CC"/>
                </a:solidFill>
              </a:rPr>
              <a:t>Commands=&lt;команды&gt;</a:t>
            </a:r>
          </a:p>
          <a:p>
            <a:pPr lvl="1">
              <a:buFont typeface="Wingdings" pitchFamily="2" charset="2"/>
              <a:buNone/>
            </a:pPr>
            <a:r>
              <a:rPr lang="ru-RU" altLang="ru-RU">
                <a:solidFill>
                  <a:srgbClr val="0000CC"/>
                </a:solidFill>
              </a:rPr>
              <a:t>Options=Опции:</a:t>
            </a:r>
          </a:p>
          <a:p>
            <a:pPr lvl="1">
              <a:buFont typeface="Wingdings" pitchFamily="2" charset="2"/>
              <a:buNone/>
            </a:pPr>
            <a:r>
              <a:rPr lang="ru-RU" altLang="ru-RU">
                <a:solidFill>
                  <a:srgbClr val="0000CC"/>
                </a:solidFill>
              </a:rPr>
              <a:t>-o=Запись выходного файла</a:t>
            </a:r>
          </a:p>
        </p:txBody>
      </p:sp>
    </p:spTree>
    <p:extLst>
      <p:ext uri="{BB962C8B-B14F-4D97-AF65-F5344CB8AC3E}">
        <p14:creationId xmlns:p14="http://schemas.microsoft.com/office/powerpoint/2010/main" val="57440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500"/>
              <a:t>Пример</a:t>
            </a:r>
            <a:r>
              <a:rPr lang="en-US" altLang="ru-RU" sz="3500"/>
              <a:t>: </a:t>
            </a:r>
            <a:r>
              <a:rPr lang="ru-RU" altLang="ru-RU" sz="3500"/>
              <a:t>сообщения на русском (2)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268760"/>
            <a:ext cx="8229600" cy="452596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CC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/>
          </a:bodyPr>
          <a:lstStyle/>
          <a:p>
            <a:r>
              <a:rPr lang="ru-RU" altLang="ru-RU" dirty="0"/>
              <a:t>После перекодировки</a:t>
            </a:r>
          </a:p>
          <a:p>
            <a:pPr lvl="1">
              <a:buFont typeface="Wingdings" pitchFamily="2" charset="2"/>
              <a:buNone/>
            </a:pPr>
            <a:r>
              <a:rPr lang="pl-PL" altLang="ru-RU" dirty="0">
                <a:solidFill>
                  <a:srgbClr val="0000CC"/>
                </a:solidFill>
              </a:rPr>
              <a:t>usage=\u040f\u0430\u0401\u00ac\u0490\u00ad\u0490\u00ad\u0401\u0490</a:t>
            </a:r>
          </a:p>
          <a:p>
            <a:pPr lvl="1">
              <a:buFont typeface="Wingdings" pitchFamily="2" charset="2"/>
              <a:buNone/>
            </a:pPr>
            <a:r>
              <a:rPr lang="pl-PL" altLang="ru-RU" dirty="0">
                <a:solidFill>
                  <a:srgbClr val="0000CC"/>
                </a:solidFill>
              </a:rPr>
              <a:t>options=&lt;\u040b\u0407\u0436\u0401\u0401&gt;</a:t>
            </a:r>
          </a:p>
          <a:p>
            <a:pPr lvl="1">
              <a:buFont typeface="Wingdings" pitchFamily="2" charset="2"/>
              <a:buNone/>
            </a:pPr>
            <a:r>
              <a:rPr lang="pl-PL" altLang="ru-RU" dirty="0">
                <a:solidFill>
                  <a:srgbClr val="0000CC"/>
                </a:solidFill>
              </a:rPr>
              <a:t>Commands=&lt;\u0404\u00ae\u00ac\u00a0\u00ad\u00a4\u043b&gt;</a:t>
            </a:r>
          </a:p>
          <a:p>
            <a:pPr lvl="1">
              <a:buFont typeface="Wingdings" pitchFamily="2" charset="2"/>
              <a:buNone/>
            </a:pPr>
            <a:r>
              <a:rPr lang="pl-PL" altLang="ru-RU" dirty="0">
                <a:solidFill>
                  <a:srgbClr val="0000CC"/>
                </a:solidFill>
              </a:rPr>
              <a:t>Options=\u040b\u0407\u0436\u0401\u0401:</a:t>
            </a:r>
          </a:p>
          <a:p>
            <a:pPr lvl="1">
              <a:buFont typeface="Wingdings" pitchFamily="2" charset="2"/>
              <a:buNone/>
            </a:pPr>
            <a:r>
              <a:rPr lang="pl-PL" altLang="ru-RU" dirty="0">
                <a:solidFill>
                  <a:srgbClr val="0000CC"/>
                </a:solidFill>
              </a:rPr>
              <a:t>-o=\u2021\u00a0\u0407\u0401\u0431\u043c \u045e\u043b\u0435\u00ae\u00a4\u00ad\u00ae\u0408\u00ae \u0434\u00a0\u00a9\u00ab\u00a0</a:t>
            </a:r>
          </a:p>
        </p:txBody>
      </p:sp>
    </p:spTree>
    <p:extLst>
      <p:ext uri="{BB962C8B-B14F-4D97-AF65-F5344CB8AC3E}">
        <p14:creationId xmlns:p14="http://schemas.microsoft.com/office/powerpoint/2010/main" val="376724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 altLang="ru-RU"/>
              <a:t>Заключение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altLang="ru-RU"/>
              <a:t>Часть 6</a:t>
            </a:r>
          </a:p>
        </p:txBody>
      </p:sp>
    </p:spTree>
    <p:extLst>
      <p:ext uri="{BB962C8B-B14F-4D97-AF65-F5344CB8AC3E}">
        <p14:creationId xmlns:p14="http://schemas.microsoft.com/office/powerpoint/2010/main" val="90485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500"/>
              <a:t>Ссылки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ru-RU" altLang="ru-RU"/>
              <a:t>Internationalization</a:t>
            </a:r>
            <a:r>
              <a:rPr lang="en-US" altLang="ru-RU"/>
              <a:t> </a:t>
            </a:r>
            <a:r>
              <a:rPr lang="ru-RU" altLang="ru-RU"/>
              <a:t>(</a:t>
            </a:r>
            <a:r>
              <a:rPr lang="en-US" altLang="ru-RU"/>
              <a:t>guide) // </a:t>
            </a:r>
            <a:r>
              <a:rPr lang="ru-RU" altLang="ru-RU">
                <a:hlinkClick r:id="rId2"/>
              </a:rPr>
              <a:t>http://java.sun.com/j2se/1.5.0/docs/guide/intl/</a:t>
            </a:r>
            <a:endParaRPr lang="ru-RU" altLang="ru-RU"/>
          </a:p>
          <a:p>
            <a:r>
              <a:rPr lang="ru-RU" altLang="ru-RU"/>
              <a:t>Trail: Internationalization </a:t>
            </a:r>
            <a:r>
              <a:rPr lang="en-US" altLang="ru-RU"/>
              <a:t>(Java Tutorial) // </a:t>
            </a:r>
            <a:r>
              <a:rPr lang="ru-RU" altLang="ru-RU">
                <a:hlinkClick r:id="rId3"/>
              </a:rPr>
              <a:t>http://java.sun.com/docs/books/tutorial/i18n</a:t>
            </a:r>
            <a:r>
              <a:rPr lang="en-US" altLang="ru-RU">
                <a:hlinkClick r:id="rId3"/>
              </a:rPr>
              <a:t>/</a:t>
            </a:r>
            <a:endParaRPr lang="en-US" altLang="ru-RU"/>
          </a:p>
          <a:p>
            <a:r>
              <a:rPr lang="ru-RU" altLang="ru-RU"/>
              <a:t>Internationalization </a:t>
            </a:r>
            <a:r>
              <a:rPr lang="en-US" altLang="ru-RU"/>
              <a:t>// </a:t>
            </a:r>
            <a:r>
              <a:rPr lang="ru-RU" altLang="ru-RU">
                <a:hlinkClick r:id="rId4"/>
              </a:rPr>
              <a:t>http://java.sun.com/j2se/corejava/intl/</a:t>
            </a:r>
            <a:r>
              <a:rPr lang="en-US" altLang="ru-RU"/>
              <a:t> </a:t>
            </a:r>
          </a:p>
          <a:p>
            <a:r>
              <a:rPr lang="ru-RU" altLang="ru-RU"/>
              <a:t>Properties </a:t>
            </a:r>
            <a:r>
              <a:rPr lang="en-US" altLang="ru-RU"/>
              <a:t>// </a:t>
            </a:r>
            <a:r>
              <a:rPr lang="en-US" altLang="ru-RU">
                <a:hlinkClick r:id="rId5"/>
              </a:rPr>
              <a:t>http://java.sun.com/j2se/1.5.0/docs/api/java/util/Properties.html</a:t>
            </a: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9344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500"/>
              <a:t>Вопросы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0667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Область действия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ru-RU" altLang="ru-RU"/>
              <a:t>Сообщения</a:t>
            </a:r>
          </a:p>
          <a:p>
            <a:r>
              <a:rPr lang="ru-RU" altLang="ru-RU"/>
              <a:t>Числа</a:t>
            </a:r>
          </a:p>
          <a:p>
            <a:r>
              <a:rPr lang="ru-RU" altLang="ru-RU"/>
              <a:t>Дата и время</a:t>
            </a:r>
          </a:p>
          <a:p>
            <a:r>
              <a:rPr lang="ru-RU" altLang="ru-RU"/>
              <a:t>Единицы измерения</a:t>
            </a:r>
          </a:p>
          <a:p>
            <a:r>
              <a:rPr lang="ru-RU" altLang="ru-RU"/>
              <a:t>Адреса</a:t>
            </a:r>
          </a:p>
          <a:p>
            <a:r>
              <a:rPr lang="ru-RU" altLang="ru-RU"/>
              <a:t>Номера телефонов</a:t>
            </a:r>
          </a:p>
          <a:p>
            <a:r>
              <a:rPr lang="ru-RU" altLang="ru-RU"/>
              <a:t>Интерфейс</a:t>
            </a:r>
          </a:p>
          <a:p>
            <a:r>
              <a:rPr lang="ru-RU" altLang="ru-RU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5020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 altLang="ru-RU"/>
              <a:t>Локали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altLang="ru-RU"/>
              <a:t>Часть 1</a:t>
            </a:r>
          </a:p>
        </p:txBody>
      </p:sp>
    </p:spTree>
    <p:extLst>
      <p:ext uri="{BB962C8B-B14F-4D97-AF65-F5344CB8AC3E}">
        <p14:creationId xmlns:p14="http://schemas.microsoft.com/office/powerpoint/2010/main" val="18539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Локаль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/>
              <a:t>Идентифицирует используемое языковое окружение</a:t>
            </a:r>
            <a:endParaRPr lang="en-US" altLang="ru-RU"/>
          </a:p>
          <a:p>
            <a:r>
              <a:rPr lang="ru-RU" altLang="ru-RU"/>
              <a:t>Класс </a:t>
            </a:r>
            <a:r>
              <a:rPr lang="en-US" altLang="ru-RU">
                <a:solidFill>
                  <a:srgbClr val="0000CC"/>
                </a:solidFill>
              </a:rPr>
              <a:t>Locale</a:t>
            </a:r>
            <a:endParaRPr lang="ru-RU" altLang="ru-RU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25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Задание локали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ru-RU" altLang="ru-RU"/>
              <a:t>Составные локали</a:t>
            </a:r>
          </a:p>
          <a:p>
            <a:pPr lvl="1"/>
            <a:r>
              <a:rPr lang="ru-RU" altLang="ru-RU"/>
              <a:t>Язык </a:t>
            </a:r>
            <a:r>
              <a:rPr lang="en-US" altLang="ru-RU"/>
              <a:t>		</a:t>
            </a:r>
            <a:r>
              <a:rPr lang="en-US" altLang="ru-RU">
                <a:solidFill>
                  <a:srgbClr val="0000CC"/>
                </a:solidFill>
              </a:rPr>
              <a:t>getLanguage()</a:t>
            </a:r>
            <a:endParaRPr lang="ru-RU" altLang="ru-RU">
              <a:solidFill>
                <a:srgbClr val="0000CC"/>
              </a:solidFill>
            </a:endParaRPr>
          </a:p>
          <a:p>
            <a:pPr lvl="1"/>
            <a:r>
              <a:rPr lang="ru-RU" altLang="ru-RU"/>
              <a:t>Страна</a:t>
            </a:r>
            <a:r>
              <a:rPr lang="en-US" altLang="ru-RU"/>
              <a:t> 	</a:t>
            </a:r>
            <a:r>
              <a:rPr lang="en-US" altLang="ru-RU">
                <a:solidFill>
                  <a:srgbClr val="0000CC"/>
                </a:solidFill>
              </a:rPr>
              <a:t>getCountry()</a:t>
            </a:r>
            <a:endParaRPr lang="ru-RU" altLang="ru-RU">
              <a:solidFill>
                <a:srgbClr val="0000CC"/>
              </a:solidFill>
            </a:endParaRPr>
          </a:p>
          <a:p>
            <a:pPr lvl="1"/>
            <a:r>
              <a:rPr lang="ru-RU" altLang="ru-RU"/>
              <a:t>Вариант</a:t>
            </a:r>
            <a:r>
              <a:rPr lang="en-US" altLang="ru-RU"/>
              <a:t> 	</a:t>
            </a:r>
            <a:r>
              <a:rPr lang="en-US" altLang="ru-RU">
                <a:solidFill>
                  <a:srgbClr val="0000CC"/>
                </a:solidFill>
              </a:rPr>
              <a:t>getVariant()</a:t>
            </a:r>
            <a:endParaRPr lang="ru-RU" altLang="ru-RU">
              <a:solidFill>
                <a:srgbClr val="0000CC"/>
              </a:solidFill>
            </a:endParaRPr>
          </a:p>
          <a:p>
            <a:r>
              <a:rPr lang="ru-RU" altLang="ru-RU"/>
              <a:t>Конструкторы класса </a:t>
            </a:r>
            <a:r>
              <a:rPr lang="en-US" altLang="ru-RU">
                <a:solidFill>
                  <a:srgbClr val="0000CC"/>
                </a:solidFill>
              </a:rPr>
              <a:t>Locale</a:t>
            </a:r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Locale(language)</a:t>
            </a:r>
            <a:r>
              <a:rPr lang="en-US" altLang="ru-RU"/>
              <a:t> – </a:t>
            </a:r>
            <a:r>
              <a:rPr lang="ru-RU" altLang="ru-RU"/>
              <a:t>по языку</a:t>
            </a:r>
            <a:endParaRPr lang="en-US" altLang="ru-RU"/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Locale(language, country)</a:t>
            </a:r>
            <a:r>
              <a:rPr lang="ru-RU" altLang="ru-RU"/>
              <a:t> – по языку и стране</a:t>
            </a:r>
            <a:endParaRPr lang="en-US" altLang="ru-RU"/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Locale(language, country, variant)</a:t>
            </a:r>
            <a:r>
              <a:rPr lang="ru-RU" altLang="ru-RU"/>
              <a:t> – по языку стране и варианту</a:t>
            </a:r>
          </a:p>
        </p:txBody>
      </p:sp>
    </p:spTree>
    <p:extLst>
      <p:ext uri="{BB962C8B-B14F-4D97-AF65-F5344CB8AC3E}">
        <p14:creationId xmlns:p14="http://schemas.microsoft.com/office/powerpoint/2010/main" val="352533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>
            <a:normAutofit fontScale="90000"/>
          </a:bodyPr>
          <a:lstStyle/>
          <a:p>
            <a:r>
              <a:rPr lang="ru-RU" altLang="ru-RU"/>
              <a:t>Пример</a:t>
            </a:r>
            <a:r>
              <a:rPr lang="en-US" altLang="ru-RU"/>
              <a:t>: </a:t>
            </a:r>
            <a:r>
              <a:rPr lang="ru-RU" altLang="ru-RU"/>
              <a:t>локализованные данные</a:t>
            </a:r>
          </a:p>
        </p:txBody>
      </p:sp>
      <p:sp>
        <p:nvSpPr>
          <p:cNvPr id="286729" name="Rectangle 9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ru-RU">
                <a:solidFill>
                  <a:srgbClr val="0000CC"/>
                </a:solidFill>
              </a:rPr>
              <a:t>en_UK_windows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ru-RU" sz="2900"/>
              <a:t>choose the folder</a:t>
            </a:r>
            <a:endParaRPr lang="ru-RU" altLang="ru-RU" sz="2900"/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ru-RU" sz="2900"/>
              <a:t>containing colour</a:t>
            </a:r>
            <a:endParaRPr lang="ru-RU" altLang="ru-RU" sz="2900"/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ru-RU" sz="2900"/>
              <a:t>information</a:t>
            </a:r>
            <a:endParaRPr lang="ru-RU" altLang="ru-RU" sz="2900"/>
          </a:p>
        </p:txBody>
      </p:sp>
      <p:sp>
        <p:nvSpPr>
          <p:cNvPr id="286730" name="Rectangle 10"/>
          <p:cNvSpPr>
            <a:spLocks noGrp="1" noChangeArrowheads="1"/>
          </p:cNvSpPr>
          <p:nvPr>
            <p:ph sz="quarter" idx="2"/>
          </p:nvPr>
        </p:nvSpPr>
        <p:spPr/>
        <p:txBody>
          <a:bodyPr/>
          <a:lstStyle/>
          <a:p>
            <a:pPr marL="177800" indent="-177800"/>
            <a:r>
              <a:rPr lang="en-US" altLang="ru-RU">
                <a:solidFill>
                  <a:srgbClr val="0000CC"/>
                </a:solidFill>
              </a:rPr>
              <a:t>en_UK_unix</a:t>
            </a:r>
          </a:p>
          <a:p>
            <a:pPr marL="712788" lvl="1" indent="-177800">
              <a:spcBef>
                <a:spcPct val="0"/>
              </a:spcBef>
              <a:buFont typeface="Wingdings" pitchFamily="2" charset="2"/>
              <a:buNone/>
            </a:pPr>
            <a:r>
              <a:rPr lang="en-US" altLang="ru-RU" sz="2900"/>
              <a:t>choose the directory</a:t>
            </a:r>
            <a:endParaRPr lang="ru-RU" altLang="ru-RU" sz="2900"/>
          </a:p>
          <a:p>
            <a:pPr marL="712788" lvl="1" indent="-177800">
              <a:spcBef>
                <a:spcPct val="0"/>
              </a:spcBef>
              <a:buFont typeface="Wingdings" pitchFamily="2" charset="2"/>
              <a:buNone/>
            </a:pPr>
            <a:r>
              <a:rPr lang="en-US" altLang="ru-RU" sz="2900"/>
              <a:t>containing colour</a:t>
            </a:r>
            <a:endParaRPr lang="ru-RU" altLang="ru-RU" sz="2900"/>
          </a:p>
          <a:p>
            <a:pPr marL="712788" lvl="1" indent="-177800">
              <a:spcBef>
                <a:spcPct val="0"/>
              </a:spcBef>
              <a:buFont typeface="Wingdings" pitchFamily="2" charset="2"/>
              <a:buNone/>
            </a:pPr>
            <a:r>
              <a:rPr lang="en-US" altLang="ru-RU" sz="2900"/>
              <a:t>information</a:t>
            </a:r>
            <a:endParaRPr lang="ru-RU" altLang="ru-RU" sz="2000"/>
          </a:p>
        </p:txBody>
      </p:sp>
      <p:sp>
        <p:nvSpPr>
          <p:cNvPr id="286731" name="Rectangle 11"/>
          <p:cNvSpPr>
            <a:spLocks noGrp="1" noChangeArrowheads="1"/>
          </p:cNvSpPr>
          <p:nvPr>
            <p:ph sz="quarter" idx="3"/>
          </p:nvPr>
        </p:nvSpPr>
        <p:spPr/>
        <p:txBody>
          <a:bodyPr/>
          <a:lstStyle/>
          <a:p>
            <a:r>
              <a:rPr lang="en-US" altLang="ru-RU">
                <a:solidFill>
                  <a:srgbClr val="0000CC"/>
                </a:solidFill>
              </a:rPr>
              <a:t>en_US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ru-RU" sz="2900"/>
              <a:t>choose the folder</a:t>
            </a:r>
            <a:endParaRPr lang="ru-RU" altLang="ru-RU" sz="2900"/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ru-RU" sz="2900"/>
              <a:t>containing color</a:t>
            </a:r>
            <a:endParaRPr lang="ru-RU" altLang="ru-RU" sz="2900"/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ru-RU" sz="2900"/>
              <a:t>information</a:t>
            </a:r>
            <a:endParaRPr lang="ru-RU" altLang="ru-RU" sz="2000"/>
          </a:p>
        </p:txBody>
      </p:sp>
      <p:sp>
        <p:nvSpPr>
          <p:cNvPr id="286732" name="Rectangle 12"/>
          <p:cNvSpPr>
            <a:spLocks noGrp="1" noChangeArrowheads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ru-RU">
                <a:solidFill>
                  <a:srgbClr val="0000CC"/>
                </a:solidFill>
              </a:rPr>
              <a:t>ru_RU</a:t>
            </a:r>
            <a:r>
              <a:rPr lang="ru-RU" altLang="ru-RU">
                <a:solidFill>
                  <a:srgbClr val="0000CC"/>
                </a:solidFill>
              </a:rPr>
              <a:t>_</a:t>
            </a:r>
            <a:r>
              <a:rPr lang="en-US" altLang="ru-RU">
                <a:solidFill>
                  <a:srgbClr val="0000CC"/>
                </a:solidFill>
              </a:rPr>
              <a:t>unix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ru-RU" altLang="ru-RU" sz="2900"/>
              <a:t>Выберите каталог,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ru-RU" altLang="ru-RU" sz="2900"/>
              <a:t>содержащий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ru-RU" altLang="ru-RU" sz="2900"/>
              <a:t>цветовую 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ru-RU" altLang="ru-RU" sz="2900"/>
              <a:t>информацию</a:t>
            </a:r>
            <a:endParaRPr lang="ru-RU" altLang="ru-RU" sz="2000"/>
          </a:p>
        </p:txBody>
      </p:sp>
    </p:spTree>
    <p:extLst>
      <p:ext uri="{BB962C8B-B14F-4D97-AF65-F5344CB8AC3E}">
        <p14:creationId xmlns:p14="http://schemas.microsoft.com/office/powerpoint/2010/main" val="395376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</TotalTime>
  <Words>1050</Words>
  <Application>Microsoft Office PowerPoint</Application>
  <PresentationFormat>Экран (4:3)</PresentationFormat>
  <Paragraphs>354</Paragraphs>
  <Slides>45</Slides>
  <Notes>12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45</vt:i4>
      </vt:variant>
    </vt:vector>
  </HeadingPairs>
  <TitlesOfParts>
    <vt:vector size="46" baseType="lpstr">
      <vt:lpstr>Тема Office</vt:lpstr>
      <vt:lpstr>Кроссплатформенное программирование</vt:lpstr>
      <vt:lpstr>Интернационализация программ </vt:lpstr>
      <vt:lpstr>Содержание</vt:lpstr>
      <vt:lpstr>Введение</vt:lpstr>
      <vt:lpstr>Область действия</vt:lpstr>
      <vt:lpstr>Локали</vt:lpstr>
      <vt:lpstr>Локаль</vt:lpstr>
      <vt:lpstr>Задание локали</vt:lpstr>
      <vt:lpstr>Пример: локализованные данные</vt:lpstr>
      <vt:lpstr>Работа с локалями</vt:lpstr>
      <vt:lpstr>Локализация данных</vt:lpstr>
      <vt:lpstr>Локализация данных</vt:lpstr>
      <vt:lpstr>Операции с данными</vt:lpstr>
      <vt:lpstr>Пример: Интернационализация</vt:lpstr>
      <vt:lpstr>Пример: Интернационализация</vt:lpstr>
      <vt:lpstr>Загрузка ресурсов</vt:lpstr>
      <vt:lpstr>Порядок загрузки ресурсов</vt:lpstr>
      <vt:lpstr>Пример: загрузка ресурса</vt:lpstr>
      <vt:lpstr>Задание ресурсов</vt:lpstr>
      <vt:lpstr>ListResouceBundle</vt:lpstr>
      <vt:lpstr>Пример: ListResouceBundle</vt:lpstr>
      <vt:lpstr>PropertyResouceBundle</vt:lpstr>
      <vt:lpstr>Пример: PropertyResouceBundle</vt:lpstr>
      <vt:lpstr>Форматирование</vt:lpstr>
      <vt:lpstr>Форматирование</vt:lpstr>
      <vt:lpstr>Форматирование чисел</vt:lpstr>
      <vt:lpstr>Стандартные форматировщики чисел</vt:lpstr>
      <vt:lpstr>Свойства форматировщиков чисел</vt:lpstr>
      <vt:lpstr>Специальное форматирование чисел</vt:lpstr>
      <vt:lpstr>Специальное форматировани чисел</vt:lpstr>
      <vt:lpstr>Форматирование времени и дат</vt:lpstr>
      <vt:lpstr>Стандартные форматировщики</vt:lpstr>
      <vt:lpstr>Свойства форматировщиков</vt:lpstr>
      <vt:lpstr>Специальное форматирование</vt:lpstr>
      <vt:lpstr>Форматирование сообщений</vt:lpstr>
      <vt:lpstr>Шаблоны сообщений</vt:lpstr>
      <vt:lpstr>Работа с текстом</vt:lpstr>
      <vt:lpstr>Сравнение строк</vt:lpstr>
      <vt:lpstr>Разбиение текста на элементы</vt:lpstr>
      <vt:lpstr>Задание текста</vt:lpstr>
      <vt:lpstr>Пример: сообщения на русском (1)</vt:lpstr>
      <vt:lpstr>Пример: сообщения на русском (2)</vt:lpstr>
      <vt:lpstr>Заключение</vt:lpstr>
      <vt:lpstr>Ссылки</vt:lpstr>
      <vt:lpstr>Вопросы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</dc:creator>
  <cp:lastModifiedBy>alex</cp:lastModifiedBy>
  <cp:revision>40</cp:revision>
  <dcterms:created xsi:type="dcterms:W3CDTF">2018-02-05T20:48:26Z</dcterms:created>
  <dcterms:modified xsi:type="dcterms:W3CDTF">2018-04-16T19:58:19Z</dcterms:modified>
</cp:coreProperties>
</file>