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59" r:id="rId4"/>
    <p:sldId id="282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5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1D51-BE2F-47B3-8EB1-683E823DF2C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9E3B-1C52-4FDB-92DA-DEF09C917C1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</a:t>
            </a:r>
            <a:r>
              <a:rPr lang="en-US" sz="2800" dirty="0" smtClean="0"/>
              <a:t>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</a:t>
            </a:r>
            <a:r>
              <a:rPr lang="en-US" sz="2800" smtClean="0"/>
              <a:t>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разработки и компиляции</a:t>
            </a:r>
            <a:endParaRPr lang="en-US" altLang="ru-RU"/>
          </a:p>
        </p:txBody>
      </p:sp>
      <p:graphicFrame>
        <p:nvGraphicFramePr>
          <p:cNvPr id="4710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91560"/>
              </p:ext>
            </p:extLst>
          </p:nvPr>
        </p:nvGraphicFramePr>
        <p:xfrm>
          <a:off x="467544" y="1268760"/>
          <a:ext cx="8496300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7188042" imgH="4255789" progId="Visio.Drawing.6">
                  <p:embed/>
                </p:oleObj>
              </mc:Choice>
              <mc:Fallback>
                <p:oleObj name="Visio" r:id="rId3" imgW="7188042" imgH="425578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68760"/>
                        <a:ext cx="8496300" cy="503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96950"/>
          </a:xfrm>
        </p:spPr>
        <p:txBody>
          <a:bodyPr/>
          <a:lstStyle/>
          <a:p>
            <a:r>
              <a:rPr lang="ru-RU" altLang="ru-RU" dirty="0"/>
              <a:t>Запуск и исполнение</a:t>
            </a:r>
            <a:endParaRPr lang="en-US" altLang="ru-RU" dirty="0"/>
          </a:p>
        </p:txBody>
      </p:sp>
      <p:graphicFrame>
        <p:nvGraphicFramePr>
          <p:cNvPr id="4730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0825" y="873125"/>
          <a:ext cx="8642350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7250898" imgH="4441011" progId="Visio.Drawing.6">
                  <p:embed/>
                </p:oleObj>
              </mc:Choice>
              <mc:Fallback>
                <p:oleObj name="Visio" r:id="rId3" imgW="7250898" imgH="44410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73125"/>
                        <a:ext cx="8642350" cy="529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05273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Виртуальная машина </a:t>
            </a:r>
            <a:r>
              <a:rPr lang="en-US" altLang="ru-RU" dirty="0"/>
              <a:t>Java</a:t>
            </a:r>
            <a:r>
              <a:rPr lang="ru-RU" altLang="ru-RU" dirty="0"/>
              <a:t>: типы данных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353425" cy="5111750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dirty="0" err="1"/>
              <a:t>boolean</a:t>
            </a:r>
            <a:r>
              <a:rPr lang="en-US" altLang="ru-RU" dirty="0"/>
              <a:t> (</a:t>
            </a:r>
            <a:r>
              <a:rPr lang="ru-RU" altLang="ru-RU" dirty="0"/>
              <a:t>ограниченная поддержка </a:t>
            </a:r>
            <a:r>
              <a:rPr lang="en-US" altLang="ru-RU" dirty="0"/>
              <a:t>VM)</a:t>
            </a:r>
          </a:p>
          <a:p>
            <a:r>
              <a:rPr lang="en-US" altLang="ru-RU" dirty="0"/>
              <a:t>byte (8 bit signed), short (16 bit signed) </a:t>
            </a:r>
          </a:p>
          <a:p>
            <a:r>
              <a:rPr lang="en-US" altLang="ru-RU" dirty="0" err="1"/>
              <a:t>int</a:t>
            </a:r>
            <a:r>
              <a:rPr lang="en-US" altLang="ru-RU" dirty="0"/>
              <a:t> (32 bit signed), long (64 bit signed)</a:t>
            </a:r>
          </a:p>
          <a:p>
            <a:r>
              <a:rPr lang="en-US" altLang="ru-RU" dirty="0"/>
              <a:t>char (16 bit unsigned)</a:t>
            </a:r>
          </a:p>
          <a:p>
            <a:r>
              <a:rPr lang="en-US" altLang="ru-RU" dirty="0"/>
              <a:t>float, double  (IEEE 754)</a:t>
            </a:r>
          </a:p>
          <a:p>
            <a:r>
              <a:rPr lang="en-US" altLang="ru-RU" dirty="0" err="1"/>
              <a:t>returnAddress</a:t>
            </a:r>
            <a:r>
              <a:rPr lang="en-US" altLang="ru-RU" dirty="0"/>
              <a:t> (</a:t>
            </a:r>
            <a:r>
              <a:rPr lang="ru-RU" altLang="ru-RU" dirty="0"/>
              <a:t>только </a:t>
            </a:r>
            <a:r>
              <a:rPr lang="en-US" altLang="ru-RU" dirty="0"/>
              <a:t>VM, </a:t>
            </a:r>
            <a:r>
              <a:rPr lang="ru-RU" altLang="ru-RU" dirty="0"/>
              <a:t>но нет в языке</a:t>
            </a:r>
            <a:r>
              <a:rPr lang="en-US" altLang="ru-RU" dirty="0"/>
              <a:t>)</a:t>
            </a:r>
            <a:endParaRPr lang="ru-RU" altLang="ru-RU" dirty="0"/>
          </a:p>
          <a:p>
            <a:r>
              <a:rPr lang="en-US" altLang="ru-RU" dirty="0"/>
              <a:t>reference type</a:t>
            </a:r>
          </a:p>
          <a:p>
            <a:pPr marL="742950" lvl="1" indent="-285750"/>
            <a:r>
              <a:rPr lang="en-US" altLang="ru-RU" dirty="0"/>
              <a:t>class type reference</a:t>
            </a:r>
          </a:p>
          <a:p>
            <a:pPr marL="742950" lvl="1" indent="-285750"/>
            <a:r>
              <a:rPr lang="en-US" altLang="ru-RU" dirty="0"/>
              <a:t>array type reference</a:t>
            </a:r>
          </a:p>
          <a:p>
            <a:pPr marL="742950" lvl="1" indent="-285750"/>
            <a:r>
              <a:rPr lang="en-US" altLang="ru-RU" dirty="0"/>
              <a:t>interface type reference</a:t>
            </a:r>
          </a:p>
          <a:p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1890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500062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Виртуальная машина </a:t>
            </a:r>
            <a:r>
              <a:rPr lang="en-US" altLang="ru-RU"/>
              <a:t>Java</a:t>
            </a:r>
            <a:r>
              <a:rPr lang="ru-RU" altLang="ru-RU"/>
              <a:t>: </a:t>
            </a:r>
            <a:r>
              <a:rPr lang="en-US" altLang="ru-RU"/>
              <a:t>runtime</a:t>
            </a:r>
            <a:r>
              <a:rPr lang="en-US" altLang="ru-RU" sz="2000"/>
              <a:t> </a:t>
            </a:r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396875" y="765175"/>
          <a:ext cx="7920038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5438520" imgH="3739320" progId="Visio.Drawing.11">
                  <p:embed/>
                </p:oleObj>
              </mc:Choice>
              <mc:Fallback>
                <p:oleObj name="Visio" r:id="rId3" imgW="5438520" imgH="373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65175"/>
                        <a:ext cx="7920038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7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373062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языка </a:t>
            </a:r>
            <a:r>
              <a:rPr lang="en-US" altLang="ru-RU"/>
              <a:t>Java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40762" cy="5472112"/>
          </a:xfrm>
        </p:spPr>
        <p:txBody>
          <a:bodyPr>
            <a:normAutofit lnSpcReduction="10000"/>
          </a:bodyPr>
          <a:lstStyle/>
          <a:p>
            <a:r>
              <a:rPr lang="ru-RU" altLang="ru-RU" sz="2400"/>
              <a:t>Основан на синтаксисе С</a:t>
            </a:r>
          </a:p>
          <a:p>
            <a:r>
              <a:rPr lang="ru-RU" altLang="ru-RU" sz="2400"/>
              <a:t>Развитая система типов («абстракция», «инкапсуляция», «типизация»)</a:t>
            </a:r>
          </a:p>
          <a:p>
            <a:r>
              <a:rPr lang="ru-RU" altLang="ru-RU" sz="2400"/>
              <a:t>Одиночное наследование классов и множественное наследование интерфейсов («иерархия»)</a:t>
            </a:r>
          </a:p>
          <a:p>
            <a:r>
              <a:rPr lang="ru-RU" altLang="ru-RU" sz="2400"/>
              <a:t>Развитая система пакетов («модульность»)</a:t>
            </a:r>
          </a:p>
          <a:p>
            <a:r>
              <a:rPr lang="ru-RU" altLang="ru-RU" sz="2400"/>
              <a:t>Обработка исключений</a:t>
            </a:r>
          </a:p>
          <a:p>
            <a:r>
              <a:rPr lang="ru-RU" altLang="ru-RU" sz="2400"/>
              <a:t>Автоматическая сборка мусора</a:t>
            </a:r>
          </a:p>
          <a:p>
            <a:r>
              <a:rPr lang="ru-RU" altLang="ru-RU" sz="2400"/>
              <a:t>Обеспечение конкурентного доступа к данным при многопоточности («параллелизм»)</a:t>
            </a:r>
          </a:p>
          <a:p>
            <a:r>
              <a:rPr lang="ru-RU" altLang="ru-RU" sz="2400"/>
              <a:t>Доступ к метаинформации (</a:t>
            </a:r>
            <a:r>
              <a:rPr lang="en-US" altLang="ru-RU" sz="2400"/>
              <a:t>reflection</a:t>
            </a:r>
            <a:r>
              <a:rPr lang="ru-RU" altLang="ru-RU" sz="2400"/>
              <a:t> </a:t>
            </a:r>
            <a:r>
              <a:rPr lang="en-US" altLang="ru-RU" sz="2400"/>
              <a:t>api</a:t>
            </a:r>
            <a:r>
              <a:rPr lang="ru-RU" altLang="ru-RU" sz="2400"/>
              <a:t>)</a:t>
            </a:r>
          </a:p>
          <a:p>
            <a:r>
              <a:rPr lang="ru-RU" altLang="ru-RU" sz="2400"/>
              <a:t>Отсутствие низкоуровнего управления памятью</a:t>
            </a:r>
            <a:endParaRPr lang="en-US" altLang="ru-RU" sz="2400"/>
          </a:p>
          <a:p>
            <a:r>
              <a:rPr lang="ru-RU" altLang="ru-RU" sz="2400"/>
              <a:t>Развитая библиотека (с поддержкой «сохраняемости»)</a:t>
            </a:r>
          </a:p>
        </p:txBody>
      </p:sp>
    </p:spTree>
    <p:extLst>
      <p:ext uri="{BB962C8B-B14F-4D97-AF65-F5344CB8AC3E}">
        <p14:creationId xmlns:p14="http://schemas.microsoft.com/office/powerpoint/2010/main" val="1714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Библиотека </a:t>
            </a:r>
            <a:r>
              <a:rPr lang="en-US" altLang="ru-RU"/>
              <a:t>Java (1.0)</a:t>
            </a:r>
            <a:endParaRPr lang="ru-RU" altLang="ru-RU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altLang="ru-RU" sz="3200" dirty="0" err="1"/>
              <a:t>java.lang</a:t>
            </a:r>
            <a:r>
              <a:rPr lang="ru-RU" altLang="ru-RU" sz="3200" dirty="0"/>
              <a:t>		</a:t>
            </a:r>
            <a:r>
              <a:rPr lang="ru-RU" altLang="ru-RU" sz="3200" dirty="0" smtClean="0"/>
              <a:t>	библиотека </a:t>
            </a:r>
            <a:r>
              <a:rPr lang="ru-RU" altLang="ru-RU" sz="3200" dirty="0"/>
              <a:t>языковой </a:t>
            </a:r>
            <a:r>
              <a:rPr lang="ru-RU" altLang="ru-RU" sz="3200" dirty="0" smtClean="0"/>
              <a:t>				поддержки</a:t>
            </a:r>
            <a:endParaRPr lang="en-US" altLang="ru-RU" sz="3200" dirty="0"/>
          </a:p>
          <a:p>
            <a:r>
              <a:rPr lang="en-US" altLang="ru-RU" sz="3200" dirty="0" err="1"/>
              <a:t>java.util</a:t>
            </a:r>
            <a:r>
              <a:rPr lang="ru-RU" altLang="ru-RU" sz="3200" dirty="0"/>
              <a:t>			утилиты</a:t>
            </a:r>
            <a:endParaRPr lang="en-US" altLang="ru-RU" sz="3200" dirty="0"/>
          </a:p>
          <a:p>
            <a:r>
              <a:rPr lang="en-US" altLang="ru-RU" sz="3200" dirty="0"/>
              <a:t>java.io</a:t>
            </a:r>
            <a:r>
              <a:rPr lang="ru-RU" altLang="ru-RU" sz="3200" dirty="0"/>
              <a:t>			ввод-вывод</a:t>
            </a:r>
            <a:endParaRPr lang="en-US" altLang="ru-RU" sz="3200" dirty="0"/>
          </a:p>
          <a:p>
            <a:r>
              <a:rPr lang="en-US" altLang="ru-RU" sz="3200" dirty="0"/>
              <a:t>java.net</a:t>
            </a:r>
            <a:r>
              <a:rPr lang="ru-RU" altLang="ru-RU" sz="3200" dirty="0"/>
              <a:t>			средства работы с сетью</a:t>
            </a:r>
            <a:endParaRPr lang="en-US" altLang="ru-RU" sz="3200" dirty="0"/>
          </a:p>
          <a:p>
            <a:r>
              <a:rPr lang="en-US" altLang="ru-RU" sz="3200" dirty="0" err="1"/>
              <a:t>java.applet</a:t>
            </a:r>
            <a:r>
              <a:rPr lang="ru-RU" altLang="ru-RU" sz="3200" dirty="0"/>
              <a:t>		апплеты</a:t>
            </a:r>
            <a:endParaRPr lang="en-US" altLang="ru-RU" sz="3200" dirty="0"/>
          </a:p>
          <a:p>
            <a:r>
              <a:rPr lang="en-US" altLang="ru-RU" sz="3200" dirty="0" err="1"/>
              <a:t>java.awt</a:t>
            </a:r>
            <a:r>
              <a:rPr lang="ru-RU" altLang="ru-RU" sz="3200" dirty="0"/>
              <a:t>		</a:t>
            </a:r>
            <a:r>
              <a:rPr lang="ru-RU" altLang="ru-RU" sz="3200" dirty="0" smtClean="0"/>
              <a:t>	библиотека </a:t>
            </a:r>
            <a:r>
              <a:rPr lang="ru-RU" altLang="ru-RU" sz="3200" dirty="0"/>
              <a:t>графического 				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4127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Особенности </a:t>
            </a:r>
            <a:r>
              <a:rPr lang="en-US" altLang="ru-RU"/>
              <a:t>Java 1.1</a:t>
            </a:r>
            <a:r>
              <a:rPr lang="en-US" altLang="ru-RU" sz="2000"/>
              <a:t> 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908050"/>
            <a:ext cx="8353425" cy="5473700"/>
          </a:xfrm>
        </p:spPr>
        <p:txBody>
          <a:bodyPr/>
          <a:lstStyle/>
          <a:p>
            <a:r>
              <a:rPr lang="en-US" altLang="ru-RU" sz="2400"/>
              <a:t>inner classes</a:t>
            </a:r>
          </a:p>
          <a:p>
            <a:r>
              <a:rPr lang="en-US" altLang="ru-RU" sz="2400"/>
              <a:t>java beans</a:t>
            </a:r>
          </a:p>
          <a:p>
            <a:r>
              <a:rPr lang="en-US" altLang="ru-RU" sz="2400"/>
              <a:t>internationalization</a:t>
            </a:r>
          </a:p>
          <a:p>
            <a:r>
              <a:rPr lang="en-US" altLang="ru-RU" sz="2400"/>
              <a:t>new GUI event model (listeners-adapters)</a:t>
            </a:r>
          </a:p>
          <a:p>
            <a:r>
              <a:rPr lang="en-US" altLang="ru-RU" sz="2400"/>
              <a:t>new AWT (Abstract Window Toolkit)</a:t>
            </a:r>
          </a:p>
          <a:p>
            <a:r>
              <a:rPr lang="ru-RU" altLang="ru-RU" sz="2400"/>
              <a:t>поддержка </a:t>
            </a:r>
            <a:r>
              <a:rPr lang="en-US" altLang="ru-RU" sz="2400"/>
              <a:t>jar </a:t>
            </a:r>
            <a:r>
              <a:rPr lang="ru-RU" altLang="ru-RU" sz="2400"/>
              <a:t>в апплетах</a:t>
            </a:r>
          </a:p>
          <a:p>
            <a:r>
              <a:rPr lang="en-US" altLang="ru-RU" sz="2400"/>
              <a:t>serialization</a:t>
            </a:r>
          </a:p>
          <a:p>
            <a:r>
              <a:rPr lang="en-US" altLang="ru-RU" sz="2400"/>
              <a:t>reflection</a:t>
            </a:r>
          </a:p>
          <a:p>
            <a:r>
              <a:rPr lang="en-US" altLang="ru-RU" sz="2400"/>
              <a:t>security</a:t>
            </a:r>
          </a:p>
          <a:p>
            <a:r>
              <a:rPr lang="en-US" altLang="ru-RU" sz="2400"/>
              <a:t>JDBC (Java Database connectivity)</a:t>
            </a:r>
          </a:p>
          <a:p>
            <a:r>
              <a:rPr lang="en-US" altLang="ru-RU" sz="2400"/>
              <a:t>RMI (Remote Method Invocation)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4530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Особенности </a:t>
            </a:r>
            <a:r>
              <a:rPr lang="en-US" altLang="ru-RU"/>
              <a:t>java 1.2 (java 2 platform)</a:t>
            </a:r>
            <a:endParaRPr lang="ru-RU" altLang="ru-RU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/>
              <a:t>переработана библиотека</a:t>
            </a:r>
            <a:endParaRPr lang="en-US" altLang="ru-RU"/>
          </a:p>
          <a:p>
            <a:r>
              <a:rPr lang="ru-RU" altLang="ru-RU"/>
              <a:t>улучшенный ввод вывод</a:t>
            </a:r>
          </a:p>
          <a:p>
            <a:r>
              <a:rPr lang="ru-RU" altLang="ru-RU"/>
              <a:t>расширенные коллекции</a:t>
            </a:r>
          </a:p>
          <a:p>
            <a:r>
              <a:rPr lang="ru-RU" altLang="ru-RU"/>
              <a:t>перестроена система безопасности</a:t>
            </a:r>
          </a:p>
          <a:p>
            <a:r>
              <a:rPr lang="en-US" altLang="ru-RU"/>
              <a:t>JFC (Java Foundation Classes)</a:t>
            </a:r>
            <a:r>
              <a:rPr lang="ru-RU" altLang="ru-RU"/>
              <a:t>:</a:t>
            </a:r>
          </a:p>
          <a:p>
            <a:pPr marL="742950" lvl="1" indent="-285750"/>
            <a:r>
              <a:rPr lang="en-US" altLang="ru-RU"/>
              <a:t>swing</a:t>
            </a:r>
          </a:p>
          <a:p>
            <a:pPr marL="742950" lvl="1" indent="-285750"/>
            <a:r>
              <a:rPr lang="en-US" altLang="ru-RU"/>
              <a:t>Pluggable look and feel</a:t>
            </a:r>
          </a:p>
          <a:p>
            <a:pPr marL="742950" lvl="1" indent="-285750"/>
            <a:r>
              <a:rPr lang="ru-RU" altLang="ru-RU"/>
              <a:t>поддержка </a:t>
            </a:r>
            <a:r>
              <a:rPr lang="en-US" altLang="ru-RU"/>
              <a:t>Accessibility </a:t>
            </a:r>
          </a:p>
          <a:p>
            <a:pPr marL="742950" lvl="1" indent="-285750"/>
            <a:r>
              <a:rPr lang="en-US" altLang="ru-RU"/>
              <a:t>drag and drop</a:t>
            </a:r>
          </a:p>
          <a:p>
            <a:pPr marL="742950" lvl="1" indent="-285750"/>
            <a:r>
              <a:rPr lang="en-US" altLang="ru-RU"/>
              <a:t>Java 2D</a:t>
            </a:r>
          </a:p>
          <a:p>
            <a:pPr marL="742950" lvl="1" indent="-285750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8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</a:t>
            </a:r>
            <a:r>
              <a:rPr lang="en-US" altLang="ru-RU"/>
              <a:t>Java 1.3 (java 2 platform)</a:t>
            </a:r>
            <a:endParaRPr lang="ru-RU" altLang="ru-RU"/>
          </a:p>
        </p:txBody>
      </p:sp>
      <p:pic>
        <p:nvPicPr>
          <p:cNvPr id="466947" name="Picture 3" descr="J2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58672"/>
            <a:ext cx="8610600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j2s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7572"/>
            <a:ext cx="8077200" cy="60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Кроссплатформенное</a:t>
            </a:r>
            <a:br>
              <a:rPr lang="ru-RU" dirty="0" smtClean="0"/>
            </a:b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" y="1219200"/>
            <a:ext cx="8382000" cy="2552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Лектор:</a:t>
            </a:r>
          </a:p>
          <a:p>
            <a:pPr marL="0" indent="0">
              <a:buNone/>
            </a:pPr>
            <a:r>
              <a:rPr lang="ru-RU" sz="4800" b="1" dirty="0" smtClean="0"/>
              <a:t>Водка Алексей Александрович</a:t>
            </a:r>
          </a:p>
          <a:p>
            <a:pPr marL="0" indent="0">
              <a:buNone/>
            </a:pPr>
            <a:r>
              <a:rPr lang="ru-RU" dirty="0" smtClean="0"/>
              <a:t>к.т.н., доцент кафедры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инамика и прочность машин (к. 12)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8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Особенности </a:t>
            </a:r>
            <a:r>
              <a:rPr lang="en-US" altLang="ru-RU"/>
              <a:t>Java 1.5 (java 2 platform)</a:t>
            </a:r>
            <a:endParaRPr lang="ru-RU" altLang="ru-RU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Обобщенное программирование (</a:t>
            </a:r>
            <a:r>
              <a:rPr lang="en-US" altLang="ru-RU"/>
              <a:t>Generics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Алгоритмические усовершенствования:</a:t>
            </a:r>
          </a:p>
          <a:p>
            <a:pPr lvl="1"/>
            <a:r>
              <a:rPr lang="en-US" altLang="ru-RU"/>
              <a:t>Autoboxing/Unboxing</a:t>
            </a:r>
          </a:p>
          <a:p>
            <a:pPr lvl="1"/>
            <a:r>
              <a:rPr lang="ru-RU" altLang="ru-RU"/>
              <a:t>Усовершенствование синтаксиса циклов</a:t>
            </a:r>
          </a:p>
          <a:p>
            <a:pPr lvl="1"/>
            <a:r>
              <a:rPr lang="ru-RU" altLang="ru-RU"/>
              <a:t>Поддержка произвольного количества аргументов в методах (</a:t>
            </a:r>
            <a:r>
              <a:rPr lang="en-US" altLang="ru-RU"/>
              <a:t>Varargs</a:t>
            </a:r>
            <a:r>
              <a:rPr lang="ru-RU" altLang="ru-RU"/>
              <a:t>)</a:t>
            </a:r>
          </a:p>
          <a:p>
            <a:r>
              <a:rPr lang="ru-RU" altLang="ru-RU"/>
              <a:t>Статический импорт</a:t>
            </a:r>
          </a:p>
          <a:p>
            <a:r>
              <a:rPr lang="ru-RU" altLang="ru-RU"/>
              <a:t>Поддержка метаданных (</a:t>
            </a:r>
            <a:r>
              <a:rPr lang="en-US" altLang="ru-RU"/>
              <a:t>Annotations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Улучшение производительности</a:t>
            </a:r>
          </a:p>
          <a:p>
            <a:r>
              <a:rPr lang="ru-RU" altLang="ru-RU"/>
              <a:t>Улучшения в системе отладки и мониторинга за </a:t>
            </a:r>
            <a:r>
              <a:rPr lang="en-US" altLang="ru-RU"/>
              <a:t>java </a:t>
            </a:r>
            <a:r>
              <a:rPr lang="ru-RU" altLang="ru-RU"/>
              <a:t>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413611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Особенности </a:t>
            </a:r>
            <a:r>
              <a:rPr lang="en-US" altLang="ru-RU"/>
              <a:t>Java 1.6 (java 2 platform)</a:t>
            </a:r>
            <a:endParaRPr lang="ru-RU" altLang="ru-RU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Поддержка веб </a:t>
            </a:r>
            <a:r>
              <a:rPr lang="ru-RU" altLang="ru-RU" dirty="0" smtClean="0"/>
              <a:t>сервисов </a:t>
            </a:r>
            <a:r>
              <a:rPr lang="ru-RU" altLang="ru-RU" dirty="0"/>
              <a:t>(</a:t>
            </a:r>
            <a:r>
              <a:rPr lang="en-US" altLang="ru-RU" dirty="0"/>
              <a:t>Web Services)</a:t>
            </a:r>
          </a:p>
          <a:p>
            <a:r>
              <a:rPr lang="ru-RU" altLang="ru-RU" dirty="0"/>
              <a:t>Поддержка </a:t>
            </a:r>
            <a:r>
              <a:rPr lang="en-US" altLang="ru-RU" dirty="0"/>
              <a:t>scripting</a:t>
            </a:r>
            <a:endParaRPr lang="ru-RU" altLang="ru-RU" dirty="0"/>
          </a:p>
          <a:p>
            <a:r>
              <a:rPr lang="en-US" altLang="ru-RU" dirty="0"/>
              <a:t>Java DB</a:t>
            </a:r>
          </a:p>
          <a:p>
            <a:r>
              <a:rPr lang="ru-RU" altLang="ru-RU" dirty="0"/>
              <a:t>Расширенная диагностика</a:t>
            </a:r>
          </a:p>
          <a:p>
            <a:r>
              <a:rPr lang="ru-RU" altLang="ru-RU" dirty="0"/>
              <a:t>«Компиляция на лету» доступ к компилятору через </a:t>
            </a:r>
            <a:r>
              <a:rPr lang="en-US" altLang="ru-RU" dirty="0"/>
              <a:t>API</a:t>
            </a:r>
          </a:p>
          <a:p>
            <a:r>
              <a:rPr lang="ru-RU" altLang="ru-RU" dirty="0"/>
              <a:t>Множество новых возможностей в библиотеке (</a:t>
            </a:r>
            <a:r>
              <a:rPr lang="en-US" altLang="ru-RU" dirty="0"/>
              <a:t>JSR)</a:t>
            </a:r>
            <a:r>
              <a:rPr lang="ru-RU" altLang="ru-RU" dirty="0"/>
              <a:t> 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2268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625475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Платформа </a:t>
            </a:r>
            <a:r>
              <a:rPr lang="en-US" altLang="ru-RU"/>
              <a:t>J2EE (enterprise edition)</a:t>
            </a:r>
            <a:endParaRPr lang="ru-RU" altLang="ru-RU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97888" cy="5184775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Java API for XML (JAXP, JAXR, JAX-RPC, SAAJ)</a:t>
            </a:r>
          </a:p>
          <a:p>
            <a:r>
              <a:rPr lang="en-US" altLang="ru-RU"/>
              <a:t>CORBA</a:t>
            </a:r>
          </a:p>
          <a:p>
            <a:r>
              <a:rPr lang="en-US" altLang="ru-RU"/>
              <a:t>Enterprise Java Beans (EJB)</a:t>
            </a:r>
          </a:p>
          <a:p>
            <a:r>
              <a:rPr lang="en-US" altLang="ru-RU"/>
              <a:t>Java Servlets</a:t>
            </a:r>
          </a:p>
          <a:p>
            <a:r>
              <a:rPr lang="en-US" altLang="ru-RU"/>
              <a:t>Java Server Pages (JSP)</a:t>
            </a:r>
          </a:p>
          <a:p>
            <a:r>
              <a:rPr lang="en-US" altLang="ru-RU"/>
              <a:t>Java Mail</a:t>
            </a:r>
          </a:p>
          <a:p>
            <a:r>
              <a:rPr lang="en-US" altLang="ru-RU"/>
              <a:t>Java Message Service</a:t>
            </a:r>
          </a:p>
          <a:p>
            <a:r>
              <a:rPr lang="en-US" altLang="ru-RU"/>
              <a:t>JDBC</a:t>
            </a:r>
          </a:p>
          <a:p>
            <a:r>
              <a:rPr lang="en-US" altLang="ru-RU"/>
              <a:t>Transactions</a:t>
            </a:r>
          </a:p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98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ru-RU" altLang="ru-RU" dirty="0"/>
              <a:t>Платформа </a:t>
            </a:r>
            <a:r>
              <a:rPr lang="en-US" altLang="ru-RU" dirty="0"/>
              <a:t>J2ME (Micro Edition)</a:t>
            </a:r>
            <a:endParaRPr lang="ru-RU" altLang="ru-RU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40762" cy="5329238"/>
          </a:xfrm>
        </p:spPr>
        <p:txBody>
          <a:bodyPr/>
          <a:lstStyle/>
          <a:p>
            <a:r>
              <a:rPr lang="en-US" altLang="ru-RU" dirty="0"/>
              <a:t>CDC (Connected Device Configuration) &amp; CVM</a:t>
            </a:r>
          </a:p>
          <a:p>
            <a:r>
              <a:rPr lang="en-US" altLang="ru-RU" dirty="0"/>
              <a:t>CLDC (Connected Limited Device Configuration) &amp; KVM</a:t>
            </a:r>
          </a:p>
          <a:p>
            <a:r>
              <a:rPr lang="en-US" altLang="ru-RU" dirty="0" err="1"/>
              <a:t>JavaCard</a:t>
            </a:r>
            <a:endParaRPr lang="en-US" altLang="ru-RU" dirty="0"/>
          </a:p>
          <a:p>
            <a:r>
              <a:rPr lang="en-US" altLang="ru-RU" dirty="0" err="1" smtClean="0"/>
              <a:t>JavaCheck</a:t>
            </a:r>
            <a:endParaRPr lang="en-US" altLang="ru-RU" dirty="0"/>
          </a:p>
          <a:p>
            <a:r>
              <a:rPr lang="en-US" altLang="ru-RU" dirty="0"/>
              <a:t>Java Phone API</a:t>
            </a:r>
          </a:p>
          <a:p>
            <a:r>
              <a:rPr lang="en-US" altLang="ru-RU" dirty="0"/>
              <a:t>Java TV</a:t>
            </a:r>
          </a:p>
          <a:p>
            <a:r>
              <a:rPr lang="en-US" altLang="ru-RU" dirty="0"/>
              <a:t>Java embedded server</a:t>
            </a:r>
          </a:p>
          <a:p>
            <a:r>
              <a:rPr lang="ru-RU" altLang="ru-RU" dirty="0"/>
              <a:t>и многое другое…</a:t>
            </a:r>
            <a:endParaRPr lang="en-US" altLang="ru-RU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694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76"/>
            <a:ext cx="8229600" cy="1143000"/>
          </a:xfrm>
        </p:spPr>
        <p:txBody>
          <a:bodyPr/>
          <a:lstStyle/>
          <a:p>
            <a:r>
              <a:rPr lang="ru-RU" altLang="ru-RU" dirty="0"/>
              <a:t>Первая программа (</a:t>
            </a:r>
            <a:r>
              <a:rPr lang="en-US" altLang="ru-RU" dirty="0"/>
              <a:t>Hello world</a:t>
            </a:r>
            <a:r>
              <a:rPr lang="ru-RU" altLang="ru-RU" dirty="0"/>
              <a:t>)</a:t>
            </a:r>
            <a:endParaRPr lang="en-US" altLang="ru-RU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4608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// file Hello.java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class Hello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public static void main( String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[]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(“Hello World!”);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(“My arguments:”);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for 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&lt;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args.length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 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[”+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+”] :“+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(“Good bye!”);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50825" y="5373688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 b="1">
                <a:latin typeface="Courier New" pitchFamily="49" charset="0"/>
              </a:rPr>
              <a:t>C:\...&gt;javac Hello.java</a:t>
            </a:r>
          </a:p>
          <a:p>
            <a:r>
              <a:rPr lang="en-US" altLang="ru-RU" sz="2000" b="1">
                <a:latin typeface="Courier New" pitchFamily="49" charset="0"/>
              </a:rPr>
              <a:t>C:\...&gt;java Hello one two three fore five</a:t>
            </a:r>
          </a:p>
        </p:txBody>
      </p:sp>
    </p:spTree>
    <p:extLst>
      <p:ext uri="{BB962C8B-B14F-4D97-AF65-F5344CB8AC3E}">
        <p14:creationId xmlns:p14="http://schemas.microsoft.com/office/powerpoint/2010/main" val="38559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778098"/>
          </a:xfrm>
        </p:spPr>
        <p:txBody>
          <a:bodyPr/>
          <a:lstStyle/>
          <a:p>
            <a:r>
              <a:rPr lang="ru-RU" altLang="ru-RU" dirty="0"/>
              <a:t>Локализованный ввод-вывод</a:t>
            </a:r>
            <a:endParaRPr lang="en-US" altLang="ru-RU" dirty="0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8324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InputDemo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public static void main( String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[] 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Writer ow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OutputStreamWriter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pw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ow,true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Reader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InputStreamReader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(System.in);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BufferedReader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BufferedReader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try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pw.print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Введите строку: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pw.flush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String s 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br.readLine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Вы ввели: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} catch 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IOException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System.err.println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}	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2" y="1600200"/>
            <a:ext cx="67853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04800" y="1219200"/>
            <a:ext cx="8458200" cy="5090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конце </a:t>
            </a:r>
            <a:r>
              <a:rPr lang="ru-RU" dirty="0" smtClean="0"/>
              <a:t>семестра – зачет или экзамен </a:t>
            </a:r>
            <a:r>
              <a:rPr lang="ru-RU" dirty="0" smtClean="0">
                <a:sym typeface="Wingdings" panose="05000000000000000000" pitchFamily="2" charset="2"/>
              </a:rPr>
              <a:t> у всех по разному.</a:t>
            </a:r>
            <a:endParaRPr lang="ru-RU" dirty="0" smtClean="0"/>
          </a:p>
          <a:p>
            <a:r>
              <a:rPr lang="ru-RU" dirty="0" smtClean="0"/>
              <a:t>Курсовая работа.</a:t>
            </a:r>
          </a:p>
          <a:p>
            <a:endParaRPr lang="ru-RU" dirty="0"/>
          </a:p>
          <a:p>
            <a:r>
              <a:rPr lang="ru-RU" dirty="0" smtClean="0"/>
              <a:t>Оценка = 0,4 х Тест + 0,6 х Практика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Для групп И-16Б, МТ-46АБ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0,6 х Практика = 0,3 х </a:t>
            </a:r>
            <a:r>
              <a:rPr lang="ru-RU" dirty="0" err="1" smtClean="0"/>
              <a:t>Лаб</a:t>
            </a:r>
            <a:r>
              <a:rPr lang="ru-RU" dirty="0" smtClean="0"/>
              <a:t> + 0,3 КР</a:t>
            </a:r>
          </a:p>
          <a:p>
            <a:pPr marL="0" indent="0">
              <a:buNone/>
            </a:pPr>
            <a:r>
              <a:rPr lang="ru-RU" dirty="0" smtClean="0"/>
              <a:t>Для остальных групп  на усмотрение преподавателя по практике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5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areers.epam.by/content/dam/epam/by/book_epam_by/Java_%D0%9C%D0%B5%D1%82%D0%BE%D0%B4%D1%8B_%D0%BF%D1%80%D0%BE%D0%B3%D1%80%D0%B0%D0%BC%D0%BC%D0%B8%D1%80%D0%BE%D0%B2%D0%B0%D0%BD%D0%B8%D1%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3896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reers.epam.by/content/dam/epam/by/book_epam_by/Java_%D0%9F%D1%80%D0%BE%D0%BC%D1%8B%D1%88%D0%BB%D0%B5%D0%BD%D0%BD%D0%BE%D0%B5_%D0%BF%D1%80%D0%BE%D0%B3%D1%80%D0%B0%D0%BC%D0%BC%D0%B8%D1%80%D0%BE%D0%B2%D0%B0%D0%BD%D0%B8%D0%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-27384"/>
            <a:ext cx="2174082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areers.epam.by/content/dam/epam/by/book_epam_by/Java2_%D0%9F%D1%80%D0%B0%D0%BA%D1%82%D0%B8%D1%87%D0%B5%D1%81%D0%BA%D0%BE%D0%B5_%D1%80%D1%83%D0%BA%D0%BE%D0%B2%D0%BE%D0%B4%D1%81%D1%82%D0%B2%D0%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12361"/>
            <a:ext cx="2456309" cy="35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хорстманн 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07" y="3356992"/>
            <a:ext cx="4595267" cy="33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>
                <a:latin typeface="Tahoma" pitchFamily="34" charset="0"/>
              </a:rPr>
              <a:t>Рекомендуемый инструментарий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 dirty="0">
                <a:latin typeface="Tahoma" pitchFamily="34" charset="0"/>
              </a:rPr>
              <a:t>IBM Eclipse (</a:t>
            </a:r>
            <a:r>
              <a:rPr lang="en-US" altLang="ru-RU" sz="2000" dirty="0">
                <a:latin typeface="Tahoma" pitchFamily="34" charset="0"/>
                <a:hlinkClick r:id="rId2"/>
              </a:rPr>
              <a:t>www.eclipse.org</a:t>
            </a:r>
            <a:r>
              <a:rPr lang="en-US" altLang="ru-RU" sz="2000" dirty="0">
                <a:latin typeface="Tahoma" pitchFamily="34" charset="0"/>
              </a:rPr>
              <a:t>) (open source)</a:t>
            </a:r>
            <a:r>
              <a:rPr lang="ru-RU" altLang="ru-RU" sz="2000" dirty="0">
                <a:latin typeface="Tahoma" pitchFamily="34" charset="0"/>
              </a:rPr>
              <a:t>.</a:t>
            </a:r>
            <a:endParaRPr lang="en-US" altLang="ru-RU" sz="2000" dirty="0">
              <a:latin typeface="Tahoma" pitchFamily="34" charset="0"/>
            </a:endParaRPr>
          </a:p>
          <a:p>
            <a:r>
              <a:rPr lang="en-US" altLang="ru-RU" sz="2000" dirty="0">
                <a:latin typeface="Tahoma" pitchFamily="34" charset="0"/>
              </a:rPr>
              <a:t>Sun NetBeans</a:t>
            </a:r>
            <a:r>
              <a:rPr lang="ru-RU" altLang="ru-RU" sz="2000" dirty="0">
                <a:latin typeface="Tahoma" pitchFamily="34" charset="0"/>
              </a:rPr>
              <a:t> (</a:t>
            </a:r>
            <a:r>
              <a:rPr lang="en-US" altLang="ru-RU" sz="2000" dirty="0">
                <a:latin typeface="Tahoma" pitchFamily="34" charset="0"/>
                <a:hlinkClick r:id="rId3"/>
              </a:rPr>
              <a:t>www.netbeans.org</a:t>
            </a:r>
            <a:r>
              <a:rPr lang="ru-RU" altLang="ru-RU" sz="2000" dirty="0">
                <a:latin typeface="Tahoma" pitchFamily="34" charset="0"/>
              </a:rPr>
              <a:t>)</a:t>
            </a:r>
            <a:r>
              <a:rPr lang="en-US" altLang="ru-RU" sz="2000" dirty="0">
                <a:latin typeface="Tahoma" pitchFamily="34" charset="0"/>
              </a:rPr>
              <a:t> (open source)</a:t>
            </a:r>
            <a:r>
              <a:rPr lang="ru-RU" altLang="ru-RU" sz="2000" dirty="0">
                <a:latin typeface="Tahoma" pitchFamily="34" charset="0"/>
              </a:rPr>
              <a:t>.</a:t>
            </a:r>
            <a:endParaRPr lang="en-US" altLang="ru-RU" sz="2000" dirty="0">
              <a:latin typeface="Tahoma" pitchFamily="34" charset="0"/>
            </a:endParaRPr>
          </a:p>
          <a:p>
            <a:r>
              <a:rPr lang="en-US" altLang="ru-RU" sz="2000" dirty="0">
                <a:latin typeface="Tahoma" pitchFamily="34" charset="0"/>
              </a:rPr>
              <a:t>JDK</a:t>
            </a:r>
            <a:r>
              <a:rPr lang="ru-RU" altLang="ru-RU" sz="2000" dirty="0">
                <a:latin typeface="Tahoma" pitchFamily="34" charset="0"/>
              </a:rPr>
              <a:t>, </a:t>
            </a:r>
            <a:r>
              <a:rPr lang="en-US" altLang="ru-RU" sz="2000" dirty="0">
                <a:latin typeface="Tahoma" pitchFamily="34" charset="0"/>
              </a:rPr>
              <a:t>Ant, Vim </a:t>
            </a:r>
            <a:r>
              <a:rPr lang="ru-RU" altLang="ru-RU" sz="2000" dirty="0">
                <a:latin typeface="Tahoma" pitchFamily="34" charset="0"/>
              </a:rPr>
              <a:t>и командная строка.</a:t>
            </a:r>
            <a:endParaRPr lang="en-US" altLang="ru-RU" sz="2000" dirty="0">
              <a:latin typeface="Tahoma" pitchFamily="34" charset="0"/>
            </a:endParaRPr>
          </a:p>
          <a:p>
            <a:endParaRPr lang="en-US" altLang="ru-RU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Исторические предпосылки</a:t>
            </a:r>
            <a:endParaRPr lang="en-US" altLang="ru-RU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dirty="0"/>
              <a:t>Конец 1980 гг. – начало 1990 гг. основное средство ОО программирования – С++</a:t>
            </a:r>
          </a:p>
          <a:p>
            <a:pPr marL="742950" lvl="1" indent="-285750"/>
            <a:r>
              <a:rPr lang="ru-RU" altLang="ru-RU" dirty="0"/>
              <a:t>Поздняя стандартизация</a:t>
            </a:r>
          </a:p>
          <a:p>
            <a:pPr marL="742950" lvl="1" indent="-285750"/>
            <a:r>
              <a:rPr lang="ru-RU" altLang="ru-RU" dirty="0"/>
              <a:t>Сильная зависимость от реализации и платформы, отсутствие стандарта на бинарное представление</a:t>
            </a:r>
          </a:p>
          <a:p>
            <a:pPr marL="742950" lvl="1" indent="-285750"/>
            <a:r>
              <a:rPr lang="ru-RU" altLang="ru-RU" dirty="0"/>
              <a:t>Достаточно высокая сложность</a:t>
            </a:r>
          </a:p>
          <a:p>
            <a:pPr marL="742950" lvl="1" indent="-285750"/>
            <a:r>
              <a:rPr lang="ru-RU" altLang="ru-RU" dirty="0"/>
              <a:t>Отсутствие стандартной библиотеки, содержащей средства сетевого и меж процессного взаимодействия и построения графического интерфейса</a:t>
            </a:r>
          </a:p>
          <a:p>
            <a:pPr marL="742950" lvl="1" indent="-285750"/>
            <a:r>
              <a:rPr lang="ru-RU" altLang="ru-RU" dirty="0"/>
              <a:t>Классическая модель построения систем – компиляция, связывание, построение образа процесса</a:t>
            </a:r>
            <a:r>
              <a:rPr lang="ru-RU" altLang="ru-RU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09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Исторические предпосылки (продолжение)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/>
              <a:t>Язык программирования </a:t>
            </a:r>
            <a:r>
              <a:rPr lang="en-US" altLang="ru-RU"/>
              <a:t>Oak (1991) James Gosling, Patric Naughton, Chris Warth, Ed Frank, Mike Sheridan, Sun Microsystems, Inc</a:t>
            </a:r>
          </a:p>
          <a:p>
            <a:pPr marL="742950" lvl="1" indent="-285750"/>
            <a:r>
              <a:rPr lang="ru-RU" altLang="ru-RU"/>
              <a:t>Разработка – 18 месяцев (первый компилятор – осень 1991г.)</a:t>
            </a:r>
          </a:p>
          <a:p>
            <a:pPr marL="742950" lvl="1" indent="-285750"/>
            <a:r>
              <a:rPr lang="ru-RU" altLang="ru-RU"/>
              <a:t>Платформенная независимость, переносимость, виртуальная машина</a:t>
            </a:r>
          </a:p>
          <a:p>
            <a:pPr marL="742950" lvl="1" indent="-285750"/>
            <a:r>
              <a:rPr lang="ru-RU" altLang="ru-RU"/>
              <a:t>Первоначальный акцент на «бытовую электронику», микроконтроллеры</a:t>
            </a:r>
          </a:p>
          <a:p>
            <a:pPr marL="742950" lvl="1" indent="-285750"/>
            <a:r>
              <a:rPr lang="ru-RU" altLang="ru-RU"/>
              <a:t>Момент совпал с бурным развитием </a:t>
            </a:r>
            <a:r>
              <a:rPr lang="en-US" altLang="ru-RU"/>
              <a:t>Internet, WWW</a:t>
            </a:r>
          </a:p>
          <a:p>
            <a:pPr marL="742950" lvl="1" indent="-285750"/>
            <a:r>
              <a:rPr lang="en-US" altLang="ru-RU"/>
              <a:t>1993</a:t>
            </a:r>
            <a:r>
              <a:rPr lang="ru-RU" altLang="ru-RU"/>
              <a:t>г. – идея использования в сети </a:t>
            </a:r>
            <a:r>
              <a:rPr lang="en-US" altLang="ru-RU"/>
              <a:t>Internet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39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Эволюция </a:t>
            </a:r>
            <a:r>
              <a:rPr lang="en-US" altLang="ru-RU"/>
              <a:t>Java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 dirty="0"/>
              <a:t>1995 – Oak </a:t>
            </a:r>
            <a:r>
              <a:rPr lang="ru-RU" altLang="ru-RU" sz="2400" dirty="0"/>
              <a:t>представлен мировой общественности под именем </a:t>
            </a:r>
            <a:r>
              <a:rPr lang="en-US" altLang="ru-RU" sz="2400" dirty="0"/>
              <a:t>Java</a:t>
            </a:r>
          </a:p>
          <a:p>
            <a:r>
              <a:rPr lang="en-US" altLang="ru-RU" sz="2400" dirty="0"/>
              <a:t>1996 – </a:t>
            </a:r>
            <a:r>
              <a:rPr lang="ru-RU" altLang="ru-RU" sz="2400" dirty="0"/>
              <a:t>версия 1.0 с библиотекой </a:t>
            </a:r>
            <a:r>
              <a:rPr lang="en-US" altLang="ru-RU" sz="2400" dirty="0"/>
              <a:t>AWT</a:t>
            </a:r>
            <a:endParaRPr lang="ru-RU" altLang="ru-RU" sz="2400" dirty="0"/>
          </a:p>
          <a:p>
            <a:r>
              <a:rPr lang="ru-RU" altLang="ru-RU" sz="2400" dirty="0"/>
              <a:t>1997 – версия 1.1.</a:t>
            </a:r>
            <a:r>
              <a:rPr lang="en-US" altLang="ru-RU" sz="2400" dirty="0"/>
              <a:t>x </a:t>
            </a:r>
            <a:r>
              <a:rPr lang="ru-RU" altLang="ru-RU" sz="2400" dirty="0"/>
              <a:t>новый механизм обработки событий, расширенная библиотека</a:t>
            </a:r>
          </a:p>
          <a:p>
            <a:r>
              <a:rPr lang="ru-RU" altLang="ru-RU" sz="2400" dirty="0"/>
              <a:t>1998 </a:t>
            </a:r>
            <a:r>
              <a:rPr lang="en-US" altLang="ru-RU" sz="2400" dirty="0"/>
              <a:t>– </a:t>
            </a:r>
            <a:r>
              <a:rPr lang="ru-RU" altLang="ru-RU" sz="2400" dirty="0"/>
              <a:t>версия 1.2 с библиотекой </a:t>
            </a:r>
            <a:r>
              <a:rPr lang="en-US" altLang="ru-RU" sz="2400" dirty="0"/>
              <a:t>JFC</a:t>
            </a:r>
            <a:r>
              <a:rPr lang="ru-RU" altLang="ru-RU" sz="2400" dirty="0"/>
              <a:t>, платформа </a:t>
            </a:r>
            <a:r>
              <a:rPr lang="en-US" altLang="ru-RU" sz="2400" dirty="0"/>
              <a:t>Java 2</a:t>
            </a:r>
          </a:p>
          <a:p>
            <a:r>
              <a:rPr lang="en-US" altLang="ru-RU" sz="2400" dirty="0"/>
              <a:t>2001 – </a:t>
            </a:r>
            <a:r>
              <a:rPr lang="ru-RU" altLang="ru-RU" sz="2400" dirty="0"/>
              <a:t>версия 1.3, </a:t>
            </a:r>
            <a:r>
              <a:rPr lang="en-US" altLang="ru-RU" sz="2400" dirty="0" err="1"/>
              <a:t>HotSpot</a:t>
            </a:r>
            <a:r>
              <a:rPr lang="en-US" altLang="ru-RU" sz="2400" dirty="0"/>
              <a:t> </a:t>
            </a:r>
            <a:r>
              <a:rPr lang="ru-RU" altLang="ru-RU" sz="2400" dirty="0"/>
              <a:t>оптимизация</a:t>
            </a:r>
          </a:p>
          <a:p>
            <a:r>
              <a:rPr lang="ru-RU" altLang="ru-RU" sz="2400" dirty="0"/>
              <a:t>2002 – версия 1.4, Асинхронный ввод-вывод</a:t>
            </a:r>
            <a:endParaRPr lang="en-US" altLang="ru-RU" sz="2400" dirty="0"/>
          </a:p>
          <a:p>
            <a:r>
              <a:rPr lang="en-US" altLang="ru-RU" sz="2400" dirty="0"/>
              <a:t>2004-2005 – </a:t>
            </a:r>
            <a:r>
              <a:rPr lang="ru-RU" altLang="ru-RU" sz="2400" dirty="0"/>
              <a:t>версия 1.5 Существенное расширение языка (</a:t>
            </a:r>
            <a:r>
              <a:rPr lang="en-US" altLang="ru-RU" sz="2400" dirty="0"/>
              <a:t>boxing/unboxing, generics, </a:t>
            </a:r>
            <a:r>
              <a:rPr lang="en-US" altLang="ru-RU" sz="2400" dirty="0" err="1"/>
              <a:t>foreach</a:t>
            </a:r>
            <a:r>
              <a:rPr lang="en-US" altLang="ru-RU" sz="2400" dirty="0"/>
              <a:t> </a:t>
            </a:r>
            <a:r>
              <a:rPr lang="en-US" altLang="ru-RU" sz="2400" dirty="0" err="1"/>
              <a:t>etc</a:t>
            </a:r>
            <a:r>
              <a:rPr lang="ru-RU" altLang="ru-RU" sz="2400" dirty="0"/>
              <a:t>)</a:t>
            </a:r>
            <a:endParaRPr lang="en-US" altLang="ru-RU" sz="2400" dirty="0"/>
          </a:p>
          <a:p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3187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Принципы </a:t>
            </a:r>
            <a:r>
              <a:rPr lang="en-US" altLang="ru-RU"/>
              <a:t>Java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400"/>
              <a:t>Простота</a:t>
            </a:r>
          </a:p>
          <a:p>
            <a:r>
              <a:rPr lang="ru-RU" altLang="ru-RU" sz="2400"/>
              <a:t>Безопасность</a:t>
            </a:r>
          </a:p>
          <a:p>
            <a:r>
              <a:rPr lang="ru-RU" altLang="ru-RU" sz="2400"/>
              <a:t>Переносимость, независимость от архитектуры</a:t>
            </a:r>
          </a:p>
          <a:p>
            <a:r>
              <a:rPr lang="ru-RU" altLang="ru-RU" sz="2400"/>
              <a:t>ООП</a:t>
            </a:r>
          </a:p>
          <a:p>
            <a:r>
              <a:rPr lang="ru-RU" altLang="ru-RU" sz="2400"/>
              <a:t>Многопоточность</a:t>
            </a:r>
          </a:p>
          <a:p>
            <a:r>
              <a:rPr lang="ru-RU" altLang="ru-RU" sz="2400"/>
              <a:t>Высокая производительность</a:t>
            </a:r>
          </a:p>
          <a:p>
            <a:r>
              <a:rPr lang="ru-RU" altLang="ru-RU" sz="2400"/>
              <a:t>Распределенность</a:t>
            </a:r>
          </a:p>
          <a:p>
            <a:r>
              <a:rPr lang="ru-RU" altLang="ru-RU" sz="2400"/>
              <a:t>Динамичность (</a:t>
            </a:r>
            <a:r>
              <a:rPr lang="en-US" altLang="ru-RU" sz="2400"/>
              <a:t>reflection</a:t>
            </a:r>
            <a:r>
              <a:rPr lang="ru-RU" altLang="ru-RU" sz="2400"/>
              <a:t>)</a:t>
            </a:r>
            <a:endParaRPr lang="en-US" altLang="ru-RU" sz="2400"/>
          </a:p>
          <a:p>
            <a:r>
              <a:rPr lang="ru-RU" altLang="ru-RU" sz="2400" i="1"/>
              <a:t>Интерпретируемость (до версии 1.3)</a:t>
            </a:r>
          </a:p>
        </p:txBody>
      </p:sp>
    </p:spTree>
    <p:extLst>
      <p:ext uri="{BB962C8B-B14F-4D97-AF65-F5344CB8AC3E}">
        <p14:creationId xmlns:p14="http://schemas.microsoft.com/office/powerpoint/2010/main" val="12282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775</Words>
  <Application>Microsoft Office PowerPoint</Application>
  <PresentationFormat>Экран (4:3)</PresentationFormat>
  <Paragraphs>184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Visio</vt:lpstr>
      <vt:lpstr>Кроссплатформенное программирование</vt:lpstr>
      <vt:lpstr>Кроссплатформенное программирование</vt:lpstr>
      <vt:lpstr>Оценка</vt:lpstr>
      <vt:lpstr>Презентация PowerPoint</vt:lpstr>
      <vt:lpstr>Рекомендуемый инструментарий</vt:lpstr>
      <vt:lpstr>Исторические предпосылки</vt:lpstr>
      <vt:lpstr>Исторические предпосылки (продолжение)</vt:lpstr>
      <vt:lpstr>Эволюция Java</vt:lpstr>
      <vt:lpstr>Принципы Java</vt:lpstr>
      <vt:lpstr>Цикл разработки и компиляции</vt:lpstr>
      <vt:lpstr>Запуск и исполнение</vt:lpstr>
      <vt:lpstr>Виртуальная машина Java: типы данных</vt:lpstr>
      <vt:lpstr>Виртуальная машина Java: runtime </vt:lpstr>
      <vt:lpstr>Особенности языка Java</vt:lpstr>
      <vt:lpstr>Библиотека Java (1.0)</vt:lpstr>
      <vt:lpstr>Особенности Java 1.1 </vt:lpstr>
      <vt:lpstr>Особенности java 1.2 (java 2 platform)</vt:lpstr>
      <vt:lpstr>Особенности Java 1.3 (java 2 platform)</vt:lpstr>
      <vt:lpstr>Презентация PowerPoint</vt:lpstr>
      <vt:lpstr>Особенности Java 1.5 (java 2 platform)</vt:lpstr>
      <vt:lpstr>Особенности Java 1.6 (java 2 platform)</vt:lpstr>
      <vt:lpstr>Платформа J2EE (enterprise edition)</vt:lpstr>
      <vt:lpstr>Платформа J2ME (Micro Edition)</vt:lpstr>
      <vt:lpstr>Первая программа (Hello world)</vt:lpstr>
      <vt:lpstr>Локализованный ввод-вывод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18</cp:revision>
  <dcterms:created xsi:type="dcterms:W3CDTF">2018-02-05T20:48:26Z</dcterms:created>
  <dcterms:modified xsi:type="dcterms:W3CDTF">2018-02-05T22:08:47Z</dcterms:modified>
</cp:coreProperties>
</file>