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9" autoAdjust="0"/>
  </p:normalViewPr>
  <p:slideViewPr>
    <p:cSldViewPr>
      <p:cViewPr>
        <p:scale>
          <a:sx n="125" d="100"/>
          <a:sy n="125" d="100"/>
        </p:scale>
        <p:origin x="-122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38D8-92C4-433B-B2C4-FDB2E38D560E}" type="datetimeFigureOut">
              <a:rPr lang="ru-RU" smtClean="0"/>
              <a:t>20.03.2018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1D51-BE2F-47B3-8EB1-683E823DF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9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2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7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99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3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63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0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70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Кроссплатформенное 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501008"/>
            <a:ext cx="9144000" cy="295232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Подготовлено по материалам</a:t>
            </a:r>
          </a:p>
          <a:p>
            <a:r>
              <a:rPr lang="en-US" sz="2800" dirty="0" smtClean="0"/>
              <a:t>http://www.ccfit.nsu.ru/~rylov/java_lections/index.html</a:t>
            </a:r>
          </a:p>
          <a:p>
            <a:endParaRPr lang="en-US" sz="2800" dirty="0"/>
          </a:p>
          <a:p>
            <a:r>
              <a:rPr lang="ru-RU" sz="2800" dirty="0" smtClean="0"/>
              <a:t>Лекция доступна по адресу</a:t>
            </a:r>
          </a:p>
          <a:p>
            <a:r>
              <a:rPr lang="en-US" sz="2800" dirty="0" smtClean="0"/>
              <a:t>http://github.com/a-vodka/java/</a:t>
            </a:r>
          </a:p>
          <a:p>
            <a:endParaRPr lang="en-US" sz="2800" dirty="0" smtClean="0"/>
          </a:p>
          <a:p>
            <a:r>
              <a:rPr lang="ru-RU" sz="2800" dirty="0" smtClean="0"/>
              <a:t>Хороший учебник по </a:t>
            </a:r>
            <a:r>
              <a:rPr lang="en-US" sz="2800" dirty="0" smtClean="0"/>
              <a:t>Java</a:t>
            </a:r>
          </a:p>
          <a:p>
            <a:r>
              <a:rPr lang="en-US" sz="2800" dirty="0"/>
              <a:t>https://math.sgu.ru/sites/chairs/prinf/materials/java/index.htm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745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714480" y="71414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Диспетчер компоновки  </a:t>
            </a:r>
            <a:r>
              <a:rPr lang="en-US" sz="2400" b="1" dirty="0" smtClean="0"/>
              <a:t>Layout Manager</a:t>
            </a:r>
            <a:endParaRPr lang="ru-RU" sz="2400" b="1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1000100" y="714356"/>
            <a:ext cx="8001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err="1" smtClean="0">
                <a:solidFill>
                  <a:srgbClr val="FF0000"/>
                </a:solidFill>
              </a:rPr>
              <a:t>GridLayout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– располагает компоненты в гриде (</a:t>
            </a:r>
            <a:r>
              <a:rPr lang="ru-RU" b="1" dirty="0" smtClean="0"/>
              <a:t>таблице</a:t>
            </a:r>
            <a:r>
              <a:rPr lang="ru-RU" dirty="0" smtClean="0"/>
              <a:t>).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42876" y="1268760"/>
            <a:ext cx="514350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solidFill>
                  <a:srgbClr val="00B050"/>
                </a:solidFill>
              </a:rPr>
              <a:t>//…………………………………………..</a:t>
            </a:r>
          </a:p>
          <a:p>
            <a:r>
              <a:rPr lang="en-US" b="1" dirty="0" err="1" smtClean="0"/>
              <a:t>JPanel</a:t>
            </a:r>
            <a:r>
              <a:rPr lang="en-US" dirty="0" smtClean="0"/>
              <a:t> </a:t>
            </a:r>
            <a:r>
              <a:rPr lang="en-US" dirty="0" err="1" smtClean="0"/>
              <a:t>jpan</a:t>
            </a:r>
            <a:r>
              <a:rPr lang="en-US" dirty="0" smtClean="0"/>
              <a:t> = new </a:t>
            </a:r>
            <a:r>
              <a:rPr lang="en-US" dirty="0" err="1" smtClean="0"/>
              <a:t>JPanel</a:t>
            </a:r>
            <a:r>
              <a:rPr lang="en-US" dirty="0" smtClean="0"/>
              <a:t>();</a:t>
            </a:r>
            <a:endParaRPr lang="ru-RU" dirty="0" smtClean="0"/>
          </a:p>
          <a:p>
            <a:r>
              <a:rPr lang="en-US" dirty="0" err="1" smtClean="0"/>
              <a:t>jpan.setLayout</a:t>
            </a:r>
            <a:r>
              <a:rPr lang="en-US" dirty="0" smtClean="0"/>
              <a:t> ( </a:t>
            </a:r>
            <a:r>
              <a:rPr lang="en-US" b="1" dirty="0" smtClean="0">
                <a:solidFill>
                  <a:srgbClr val="FF0000"/>
                </a:solidFill>
              </a:rPr>
              <a:t>new </a:t>
            </a:r>
            <a:r>
              <a:rPr lang="en-US" b="1" dirty="0" err="1" smtClean="0">
                <a:solidFill>
                  <a:srgbClr val="FF0000"/>
                </a:solidFill>
              </a:rPr>
              <a:t>GridLayout</a:t>
            </a:r>
            <a:r>
              <a:rPr lang="en-US" b="1" dirty="0" smtClean="0"/>
              <a:t>(4, 3, 10, 10) );</a:t>
            </a:r>
          </a:p>
          <a:p>
            <a:r>
              <a:rPr lang="en-US" sz="1400" i="1" dirty="0" smtClean="0">
                <a:solidFill>
                  <a:srgbClr val="00B050"/>
                </a:solidFill>
              </a:rPr>
              <a:t>/</a:t>
            </a:r>
            <a:r>
              <a:rPr lang="ru-RU" sz="1400" i="1" dirty="0" smtClean="0">
                <a:solidFill>
                  <a:srgbClr val="00B050"/>
                </a:solidFill>
              </a:rPr>
              <a:t>* кол-во строк, столбцов, расстояние по ширине между элементами и -//- по высоте*/</a:t>
            </a:r>
            <a:endParaRPr lang="en-US" sz="1400" i="1" dirty="0" smtClean="0">
              <a:solidFill>
                <a:srgbClr val="00B050"/>
              </a:solidFill>
            </a:endParaRPr>
          </a:p>
          <a:p>
            <a:r>
              <a:rPr lang="nn-NO" dirty="0" smtClean="0"/>
              <a:t>for (int i=0; i&lt;12; i++)</a:t>
            </a:r>
          </a:p>
          <a:p>
            <a:r>
              <a:rPr lang="ru-RU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jpan.add</a:t>
            </a:r>
            <a:r>
              <a:rPr lang="en-US" dirty="0" smtClean="0"/>
              <a:t>(new </a:t>
            </a:r>
            <a:r>
              <a:rPr lang="en-US" dirty="0" err="1" smtClean="0"/>
              <a:t>JButton</a:t>
            </a:r>
            <a:r>
              <a:rPr lang="en-US" dirty="0" smtClean="0"/>
              <a:t>("Button "+ </a:t>
            </a:r>
            <a:r>
              <a:rPr lang="en-US" dirty="0" err="1" smtClean="0"/>
              <a:t>i</a:t>
            </a:r>
            <a:r>
              <a:rPr lang="en-US" dirty="0" smtClean="0"/>
              <a:t>));</a:t>
            </a:r>
          </a:p>
          <a:p>
            <a:r>
              <a:rPr lang="ru-RU" dirty="0" smtClean="0"/>
              <a:t>}</a:t>
            </a:r>
            <a:r>
              <a:rPr lang="ru-RU" i="1" dirty="0" smtClean="0">
                <a:solidFill>
                  <a:srgbClr val="00B050"/>
                </a:solidFill>
              </a:rPr>
              <a:t>//…………………………………………..</a:t>
            </a:r>
            <a:endParaRPr lang="ru-RU" dirty="0"/>
          </a:p>
        </p:txBody>
      </p:sp>
      <p:pic>
        <p:nvPicPr>
          <p:cNvPr id="12" name="Рисунок 11"/>
          <p:cNvPicPr/>
          <p:nvPr/>
        </p:nvPicPr>
        <p:blipFill>
          <a:blip r:embed="rId3" cstate="print"/>
          <a:srcRect l="7363" t="25767" r="70592" b="47444"/>
          <a:stretch>
            <a:fillRect/>
          </a:stretch>
        </p:blipFill>
        <p:spPr bwMode="auto">
          <a:xfrm>
            <a:off x="5286380" y="1338962"/>
            <a:ext cx="3727799" cy="209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/>
          <p:cNvPicPr/>
          <p:nvPr/>
        </p:nvPicPr>
        <p:blipFill>
          <a:blip r:embed="rId4" cstate="print"/>
          <a:srcRect l="7248" t="25767" r="70592" b="48057"/>
          <a:stretch>
            <a:fillRect/>
          </a:stretch>
        </p:blipFill>
        <p:spPr bwMode="auto">
          <a:xfrm>
            <a:off x="5286380" y="3571876"/>
            <a:ext cx="371477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Прямоугольник 14"/>
          <p:cNvSpPr/>
          <p:nvPr/>
        </p:nvSpPr>
        <p:spPr>
          <a:xfrm>
            <a:off x="142844" y="3694703"/>
            <a:ext cx="47863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solidFill>
                  <a:srgbClr val="00B050"/>
                </a:solidFill>
              </a:rPr>
              <a:t>//…………………………………………..</a:t>
            </a:r>
          </a:p>
          <a:p>
            <a:r>
              <a:rPr lang="en-US" b="1" dirty="0" err="1" smtClean="0"/>
              <a:t>JPanel</a:t>
            </a:r>
            <a:r>
              <a:rPr lang="en-US" dirty="0" smtClean="0"/>
              <a:t> </a:t>
            </a:r>
            <a:r>
              <a:rPr lang="en-US" dirty="0" err="1" smtClean="0"/>
              <a:t>jpan</a:t>
            </a:r>
            <a:r>
              <a:rPr lang="en-US" dirty="0" smtClean="0"/>
              <a:t> = new </a:t>
            </a:r>
            <a:r>
              <a:rPr lang="en-US" dirty="0" err="1" smtClean="0"/>
              <a:t>JPanel</a:t>
            </a:r>
            <a:r>
              <a:rPr lang="en-US" dirty="0" smtClean="0"/>
              <a:t>();</a:t>
            </a:r>
            <a:endParaRPr lang="ru-RU" dirty="0" smtClean="0"/>
          </a:p>
          <a:p>
            <a:r>
              <a:rPr lang="en-US" dirty="0" err="1" smtClean="0"/>
              <a:t>jpan.setLayout</a:t>
            </a:r>
            <a:r>
              <a:rPr lang="en-US" dirty="0" smtClean="0"/>
              <a:t> ( </a:t>
            </a:r>
            <a:r>
              <a:rPr lang="en-US" b="1" dirty="0" smtClean="0">
                <a:solidFill>
                  <a:srgbClr val="FF0000"/>
                </a:solidFill>
              </a:rPr>
              <a:t>new </a:t>
            </a:r>
            <a:r>
              <a:rPr lang="en-US" b="1" dirty="0" err="1" smtClean="0">
                <a:solidFill>
                  <a:srgbClr val="FF0000"/>
                </a:solidFill>
              </a:rPr>
              <a:t>GridLayout</a:t>
            </a:r>
            <a:r>
              <a:rPr lang="en-US" b="1" dirty="0" smtClean="0"/>
              <a:t>(4, 3, 20, 5) );</a:t>
            </a:r>
          </a:p>
          <a:p>
            <a:r>
              <a:rPr lang="nn-NO" dirty="0" smtClean="0"/>
              <a:t>for (int i=0; i&lt;12; i++)</a:t>
            </a:r>
          </a:p>
          <a:p>
            <a:r>
              <a:rPr lang="ru-RU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jpan.add</a:t>
            </a:r>
            <a:r>
              <a:rPr lang="en-US" dirty="0" smtClean="0"/>
              <a:t>(new </a:t>
            </a:r>
            <a:r>
              <a:rPr lang="en-US" dirty="0" err="1" smtClean="0"/>
              <a:t>JButton</a:t>
            </a:r>
            <a:r>
              <a:rPr lang="en-US" dirty="0" smtClean="0"/>
              <a:t>("Button "+ </a:t>
            </a:r>
            <a:r>
              <a:rPr lang="en-US" dirty="0" err="1" smtClean="0"/>
              <a:t>i</a:t>
            </a:r>
            <a:r>
              <a:rPr lang="en-US" dirty="0" smtClean="0"/>
              <a:t>));</a:t>
            </a:r>
          </a:p>
          <a:p>
            <a:r>
              <a:rPr lang="ru-RU" dirty="0" smtClean="0"/>
              <a:t>}</a:t>
            </a:r>
            <a:r>
              <a:rPr lang="ru-RU" i="1" dirty="0" smtClean="0">
                <a:solidFill>
                  <a:srgbClr val="00B050"/>
                </a:solidFill>
              </a:rPr>
              <a:t>//…………………………………………..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0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714480" y="-24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Установка размера</a:t>
            </a:r>
            <a:r>
              <a:rPr lang="en-US" sz="2400" b="1" dirty="0" smtClean="0"/>
              <a:t> </a:t>
            </a:r>
            <a:r>
              <a:rPr lang="ru-RU" sz="2400" b="1" dirty="0" smtClean="0"/>
              <a:t>компонента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000100" y="542678"/>
            <a:ext cx="800105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По умолчанию размер компонента определяется его содержимым, </a:t>
            </a:r>
          </a:p>
          <a:p>
            <a:r>
              <a:rPr lang="ru-RU" i="1" dirty="0" smtClean="0"/>
              <a:t>и зависит от используемого диспетчера компоновки. </a:t>
            </a:r>
          </a:p>
          <a:p>
            <a:endParaRPr lang="ru-RU" sz="800" dirty="0" smtClean="0"/>
          </a:p>
          <a:p>
            <a:r>
              <a:rPr lang="ru-RU" dirty="0" smtClean="0"/>
              <a:t>Можно явно указать предпочтительный </a:t>
            </a:r>
            <a:r>
              <a:rPr lang="ru-RU" b="1" i="1" dirty="0" smtClean="0"/>
              <a:t>размер</a:t>
            </a:r>
            <a:r>
              <a:rPr lang="ru-RU" i="1" dirty="0" smtClean="0"/>
              <a:t> </a:t>
            </a:r>
            <a:r>
              <a:rPr lang="ru-RU" b="1" i="1" dirty="0" smtClean="0"/>
              <a:t>компонента</a:t>
            </a:r>
            <a:r>
              <a:rPr lang="ru-RU" i="1" dirty="0" smtClean="0"/>
              <a:t> </a:t>
            </a:r>
            <a:r>
              <a:rPr lang="ru-RU" dirty="0" smtClean="0"/>
              <a:t>вызвав метод </a:t>
            </a:r>
            <a:r>
              <a:rPr lang="en-US" b="1" i="1" dirty="0" err="1" smtClean="0">
                <a:solidFill>
                  <a:srgbClr val="FF0000"/>
                </a:solidFill>
              </a:rPr>
              <a:t>setPreferredSize</a:t>
            </a:r>
            <a:r>
              <a:rPr lang="en-US" b="1" i="1" dirty="0" smtClean="0">
                <a:solidFill>
                  <a:srgbClr val="FF0000"/>
                </a:solidFill>
              </a:rPr>
              <a:t>(Dimension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newPS</a:t>
            </a:r>
            <a:r>
              <a:rPr lang="en-US" b="1" i="1" dirty="0" smtClean="0">
                <a:solidFill>
                  <a:srgbClr val="FF0000"/>
                </a:solidFill>
              </a:rPr>
              <a:t>)</a:t>
            </a:r>
            <a:r>
              <a:rPr lang="en-US" b="1" i="1" dirty="0" smtClean="0"/>
              <a:t> 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где класс </a:t>
            </a:r>
            <a:r>
              <a:rPr lang="ru-RU" b="1" i="1" dirty="0" err="1" smtClean="0"/>
              <a:t>Dimension</a:t>
            </a:r>
            <a:r>
              <a:rPr lang="ru-RU" dirty="0" smtClean="0"/>
              <a:t> (</a:t>
            </a:r>
            <a:r>
              <a:rPr lang="ru-RU" dirty="0" err="1" smtClean="0"/>
              <a:t>int</a:t>
            </a:r>
            <a:r>
              <a:rPr lang="ru-RU" dirty="0" smtClean="0"/>
              <a:t>  </a:t>
            </a:r>
            <a:r>
              <a:rPr lang="ru-RU" dirty="0" err="1" smtClean="0"/>
              <a:t>w</a:t>
            </a:r>
            <a:r>
              <a:rPr lang="ru-RU" dirty="0" smtClean="0"/>
              <a:t>, </a:t>
            </a:r>
            <a:r>
              <a:rPr lang="ru-RU" dirty="0" err="1" smtClean="0"/>
              <a:t>int</a:t>
            </a:r>
            <a:r>
              <a:rPr lang="ru-RU" dirty="0" smtClean="0"/>
              <a:t>  </a:t>
            </a:r>
            <a:r>
              <a:rPr lang="ru-RU" dirty="0" err="1" smtClean="0"/>
              <a:t>h</a:t>
            </a:r>
            <a:r>
              <a:rPr lang="ru-RU" dirty="0" smtClean="0"/>
              <a:t>) задает </a:t>
            </a:r>
            <a:r>
              <a:rPr lang="ru-RU" b="1" dirty="0" err="1" smtClean="0"/>
              <a:t>w</a:t>
            </a:r>
            <a:r>
              <a:rPr lang="ru-RU" dirty="0" smtClean="0"/>
              <a:t> – ширину и </a:t>
            </a:r>
            <a:r>
              <a:rPr lang="ru-RU" b="1" dirty="0" err="1" smtClean="0"/>
              <a:t>h</a:t>
            </a:r>
            <a:r>
              <a:rPr lang="ru-RU" dirty="0" smtClean="0"/>
              <a:t> – высоту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42844" y="2428868"/>
            <a:ext cx="47863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solidFill>
                  <a:srgbClr val="00B050"/>
                </a:solidFill>
              </a:rPr>
              <a:t>//…………………………………………..</a:t>
            </a:r>
          </a:p>
          <a:p>
            <a:r>
              <a:rPr lang="en-US" b="1" dirty="0" err="1" smtClean="0"/>
              <a:t>JPanel</a:t>
            </a:r>
            <a:r>
              <a:rPr lang="en-US" dirty="0" smtClean="0"/>
              <a:t> </a:t>
            </a:r>
            <a:r>
              <a:rPr lang="en-US" dirty="0" err="1" smtClean="0"/>
              <a:t>jpan</a:t>
            </a:r>
            <a:r>
              <a:rPr lang="en-US" dirty="0" smtClean="0"/>
              <a:t> = new </a:t>
            </a:r>
            <a:r>
              <a:rPr lang="en-US" dirty="0" err="1" smtClean="0"/>
              <a:t>JPanel</a:t>
            </a:r>
            <a:r>
              <a:rPr lang="en-US" dirty="0" smtClean="0"/>
              <a:t>();</a:t>
            </a:r>
            <a:endParaRPr lang="ru-RU" dirty="0" smtClean="0"/>
          </a:p>
          <a:p>
            <a:r>
              <a:rPr lang="en-US" dirty="0" err="1" smtClean="0"/>
              <a:t>JButton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JButton</a:t>
            </a:r>
            <a:r>
              <a:rPr lang="en-US" dirty="0" smtClean="0"/>
              <a:t>("</a:t>
            </a:r>
            <a:r>
              <a:rPr lang="en-US" dirty="0" err="1" smtClean="0"/>
              <a:t>Размер</a:t>
            </a:r>
            <a:r>
              <a:rPr lang="en-US" dirty="0" smtClean="0"/>
              <a:t> 180х50");</a:t>
            </a:r>
          </a:p>
          <a:p>
            <a:r>
              <a:rPr lang="en-US" b="1" dirty="0" err="1" smtClean="0"/>
              <a:t>btn.</a:t>
            </a:r>
            <a:r>
              <a:rPr lang="en-US" b="1" dirty="0" err="1" smtClean="0">
                <a:solidFill>
                  <a:srgbClr val="FF0000"/>
                </a:solidFill>
              </a:rPr>
              <a:t>setPreferredSize</a:t>
            </a:r>
            <a:r>
              <a:rPr lang="en-US" b="1" dirty="0" smtClean="0">
                <a:solidFill>
                  <a:srgbClr val="FF0000"/>
                </a:solidFill>
              </a:rPr>
              <a:t>(new Dimension(180,50))</a:t>
            </a:r>
            <a:r>
              <a:rPr lang="en-US" b="1" dirty="0" smtClean="0"/>
              <a:t>;</a:t>
            </a:r>
          </a:p>
          <a:p>
            <a:r>
              <a:rPr lang="en-US" dirty="0" err="1" smtClean="0"/>
              <a:t>jpan.add</a:t>
            </a:r>
            <a:r>
              <a:rPr lang="en-US" dirty="0" smtClean="0"/>
              <a:t>(</a:t>
            </a:r>
            <a:r>
              <a:rPr lang="en-US" dirty="0" err="1" smtClean="0"/>
              <a:t>btn</a:t>
            </a:r>
            <a:r>
              <a:rPr lang="en-US" dirty="0" smtClean="0"/>
              <a:t>); 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//…………………………………………..</a:t>
            </a:r>
            <a:endParaRPr lang="ru-RU" dirty="0"/>
          </a:p>
        </p:txBody>
      </p:sp>
      <p:pic>
        <p:nvPicPr>
          <p:cNvPr id="16" name="Рисунок 15"/>
          <p:cNvPicPr/>
          <p:nvPr/>
        </p:nvPicPr>
        <p:blipFill>
          <a:blip r:embed="rId3" cstate="print"/>
          <a:srcRect l="7133" t="25767" r="70592" b="47853"/>
          <a:stretch>
            <a:fillRect/>
          </a:stretch>
        </p:blipFill>
        <p:spPr bwMode="auto">
          <a:xfrm>
            <a:off x="5429256" y="2214554"/>
            <a:ext cx="3500462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Рисунок 16"/>
          <p:cNvPicPr/>
          <p:nvPr/>
        </p:nvPicPr>
        <p:blipFill>
          <a:blip r:embed="rId4" cstate="print"/>
          <a:srcRect l="7485" t="25461" r="70707" b="47648"/>
          <a:stretch>
            <a:fillRect/>
          </a:stretch>
        </p:blipFill>
        <p:spPr bwMode="auto">
          <a:xfrm>
            <a:off x="5500694" y="4286256"/>
            <a:ext cx="342902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Прямоугольник 17"/>
          <p:cNvSpPr/>
          <p:nvPr/>
        </p:nvSpPr>
        <p:spPr>
          <a:xfrm>
            <a:off x="142844" y="4214818"/>
            <a:ext cx="47863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solidFill>
                  <a:srgbClr val="00B050"/>
                </a:solidFill>
              </a:rPr>
              <a:t>//…………………………………………..</a:t>
            </a:r>
          </a:p>
          <a:p>
            <a:r>
              <a:rPr lang="en-US" b="1" dirty="0" err="1" smtClean="0"/>
              <a:t>JPanel</a:t>
            </a:r>
            <a:r>
              <a:rPr lang="en-US" dirty="0" smtClean="0"/>
              <a:t> </a:t>
            </a:r>
            <a:r>
              <a:rPr lang="en-US" dirty="0" err="1" smtClean="0"/>
              <a:t>jpan</a:t>
            </a:r>
            <a:r>
              <a:rPr lang="en-US" dirty="0" smtClean="0"/>
              <a:t> = new </a:t>
            </a:r>
            <a:r>
              <a:rPr lang="en-US" dirty="0" err="1" smtClean="0"/>
              <a:t>JPanel</a:t>
            </a:r>
            <a:r>
              <a:rPr lang="en-US" dirty="0" smtClean="0"/>
              <a:t>();</a:t>
            </a:r>
            <a:endParaRPr lang="ru-RU" dirty="0" smtClean="0"/>
          </a:p>
          <a:p>
            <a:r>
              <a:rPr lang="en-US" dirty="0" err="1" smtClean="0"/>
              <a:t>JButton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JButton</a:t>
            </a:r>
            <a:r>
              <a:rPr lang="en-US" dirty="0" smtClean="0"/>
              <a:t>("</a:t>
            </a:r>
            <a:r>
              <a:rPr lang="en-US" dirty="0" err="1" smtClean="0"/>
              <a:t>Размер</a:t>
            </a:r>
            <a:r>
              <a:rPr lang="en-US" dirty="0" smtClean="0"/>
              <a:t> </a:t>
            </a:r>
            <a:r>
              <a:rPr lang="ru-RU" dirty="0" smtClean="0"/>
              <a:t>22</a:t>
            </a:r>
            <a:r>
              <a:rPr lang="en-US" dirty="0" smtClean="0"/>
              <a:t>0х</a:t>
            </a:r>
            <a:r>
              <a:rPr lang="ru-RU" dirty="0" smtClean="0"/>
              <a:t>10</a:t>
            </a:r>
            <a:r>
              <a:rPr lang="en-US" dirty="0" smtClean="0"/>
              <a:t>0");</a:t>
            </a:r>
          </a:p>
          <a:p>
            <a:r>
              <a:rPr lang="en-US" b="1" dirty="0" err="1" smtClean="0"/>
              <a:t>btn.</a:t>
            </a:r>
            <a:r>
              <a:rPr lang="en-US" b="1" dirty="0" err="1" smtClean="0">
                <a:solidFill>
                  <a:srgbClr val="FF0000"/>
                </a:solidFill>
              </a:rPr>
              <a:t>setPreferredSize</a:t>
            </a:r>
            <a:r>
              <a:rPr lang="en-US" b="1" dirty="0" smtClean="0">
                <a:solidFill>
                  <a:srgbClr val="FF0000"/>
                </a:solidFill>
              </a:rPr>
              <a:t>(new Dimension(</a:t>
            </a:r>
            <a:r>
              <a:rPr lang="ru-RU" b="1" dirty="0" smtClean="0">
                <a:solidFill>
                  <a:srgbClr val="FF0000"/>
                </a:solidFill>
              </a:rPr>
              <a:t>22</a:t>
            </a:r>
            <a:r>
              <a:rPr lang="en-US" b="1" dirty="0" smtClean="0">
                <a:solidFill>
                  <a:srgbClr val="FF0000"/>
                </a:solidFill>
              </a:rPr>
              <a:t>0,</a:t>
            </a:r>
            <a:r>
              <a:rPr lang="ru-RU" b="1" dirty="0" smtClean="0">
                <a:solidFill>
                  <a:srgbClr val="FF0000"/>
                </a:solidFill>
              </a:rPr>
              <a:t>10</a:t>
            </a:r>
            <a:r>
              <a:rPr lang="en-US" b="1" dirty="0" smtClean="0">
                <a:solidFill>
                  <a:srgbClr val="FF0000"/>
                </a:solidFill>
              </a:rPr>
              <a:t>0))</a:t>
            </a:r>
            <a:r>
              <a:rPr lang="en-US" b="1" dirty="0" smtClean="0"/>
              <a:t>;</a:t>
            </a:r>
          </a:p>
          <a:p>
            <a:r>
              <a:rPr lang="en-US" dirty="0" err="1" smtClean="0"/>
              <a:t>jpan.add</a:t>
            </a:r>
            <a:r>
              <a:rPr lang="en-US" dirty="0" smtClean="0"/>
              <a:t>(</a:t>
            </a:r>
            <a:r>
              <a:rPr lang="en-US" dirty="0" err="1" smtClean="0"/>
              <a:t>btn</a:t>
            </a:r>
            <a:r>
              <a:rPr lang="en-US" dirty="0" smtClean="0"/>
              <a:t>); 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//…………………………………………..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42844" y="2143116"/>
            <a:ext cx="2852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import </a:t>
            </a:r>
            <a:r>
              <a:rPr lang="en-US" b="1" dirty="0" err="1" smtClean="0">
                <a:solidFill>
                  <a:srgbClr val="FF0000"/>
                </a:solidFill>
              </a:rPr>
              <a:t>java.awt.Dimension</a:t>
            </a:r>
            <a:r>
              <a:rPr lang="en-US" b="1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89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928662" y="38377"/>
            <a:ext cx="8001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Создание объекта </a:t>
            </a:r>
            <a:r>
              <a:rPr lang="ru-RU" sz="2400" b="1" dirty="0" err="1" smtClean="0"/>
              <a:t>Swinq</a:t>
            </a:r>
            <a:r>
              <a:rPr lang="ru-RU" sz="2400" b="1" dirty="0" smtClean="0"/>
              <a:t> в потоке обработки событий 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85688" y="647715"/>
            <a:ext cx="8858312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              </a:t>
            </a:r>
            <a:r>
              <a:rPr lang="ru-RU" dirty="0" smtClean="0"/>
              <a:t>Подавляющее большинство </a:t>
            </a:r>
            <a:r>
              <a:rPr lang="ru-RU" dirty="0" err="1" smtClean="0"/>
              <a:t>Swing</a:t>
            </a:r>
            <a:r>
              <a:rPr lang="ru-RU" dirty="0" smtClean="0"/>
              <a:t> - программ управляется событиями. </a:t>
            </a:r>
          </a:p>
          <a:p>
            <a:endParaRPr lang="ru-RU" sz="800" dirty="0" smtClean="0"/>
          </a:p>
          <a:p>
            <a:r>
              <a:rPr lang="ru-RU" b="1" i="1" dirty="0" smtClean="0"/>
              <a:t>Обработчик события</a:t>
            </a:r>
            <a:r>
              <a:rPr lang="ru-RU" dirty="0" smtClean="0"/>
              <a:t>  выполняется в специальном  </a:t>
            </a:r>
            <a:r>
              <a:rPr lang="ru-RU" b="1" i="1" dirty="0" smtClean="0"/>
              <a:t>потоке обработки событий</a:t>
            </a:r>
            <a:r>
              <a:rPr lang="ru-RU" dirty="0" smtClean="0"/>
              <a:t>, формируемом </a:t>
            </a:r>
            <a:r>
              <a:rPr lang="ru-RU" dirty="0" err="1" smtClean="0"/>
              <a:t>Swing</a:t>
            </a:r>
            <a:r>
              <a:rPr lang="ru-RU" dirty="0" smtClean="0"/>
              <a:t>, </a:t>
            </a:r>
            <a:r>
              <a:rPr lang="ru-RU" b="1" i="1" dirty="0" smtClean="0"/>
              <a:t>а не в главном потоке приложения</a:t>
            </a:r>
            <a:r>
              <a:rPr lang="ru-RU" dirty="0" smtClean="0"/>
              <a:t>. </a:t>
            </a:r>
          </a:p>
          <a:p>
            <a:endParaRPr lang="ru-RU" sz="800" dirty="0" smtClean="0"/>
          </a:p>
          <a:p>
            <a:r>
              <a:rPr lang="ru-RU" sz="1400" dirty="0" smtClean="0"/>
              <a:t>Во избежание проблем (связанных, например, с попытками двух потоков одновременно обновить один и тот же компонент),</a:t>
            </a:r>
            <a:r>
              <a:rPr lang="ru-RU" dirty="0" smtClean="0"/>
              <a:t> </a:t>
            </a:r>
            <a:r>
              <a:rPr lang="ru-RU" b="1" i="1" dirty="0" smtClean="0"/>
              <a:t>все элементы</a:t>
            </a:r>
            <a:r>
              <a:rPr lang="ru-RU" i="1" dirty="0" smtClean="0"/>
              <a:t> пользовательского интерфейса </a:t>
            </a:r>
            <a:r>
              <a:rPr lang="ru-RU" b="1" i="1" dirty="0" err="1" smtClean="0"/>
              <a:t>Swing</a:t>
            </a:r>
            <a:r>
              <a:rPr lang="ru-RU" i="1" dirty="0" smtClean="0"/>
              <a:t>  должны создаваться </a:t>
            </a:r>
            <a:r>
              <a:rPr lang="ru-RU" b="1" i="1" dirty="0" smtClean="0"/>
              <a:t>не в основном потоке </a:t>
            </a:r>
            <a:r>
              <a:rPr lang="ru-RU" i="1" dirty="0" smtClean="0"/>
              <a:t>приложения, а </a:t>
            </a:r>
            <a:r>
              <a:rPr lang="ru-RU" b="1" i="1" dirty="0" smtClean="0"/>
              <a:t>в потоке обработки событий</a:t>
            </a:r>
            <a:r>
              <a:rPr lang="ru-RU" i="1" dirty="0" smtClean="0"/>
              <a:t>. </a:t>
            </a:r>
          </a:p>
          <a:p>
            <a:endParaRPr lang="ru-RU" sz="800" i="1" dirty="0" smtClean="0"/>
          </a:p>
          <a:p>
            <a:r>
              <a:rPr lang="ru-RU" dirty="0" smtClean="0"/>
              <a:t>Однако метод  </a:t>
            </a:r>
            <a:r>
              <a:rPr lang="ru-RU" b="1" dirty="0" err="1" smtClean="0"/>
              <a:t>mai</a:t>
            </a:r>
            <a:r>
              <a:rPr lang="en-US" b="1" dirty="0" smtClean="0"/>
              <a:t>n</a:t>
            </a:r>
            <a:r>
              <a:rPr lang="ru-RU" b="1" dirty="0" smtClean="0"/>
              <a:t> () </a:t>
            </a:r>
            <a:r>
              <a:rPr lang="ru-RU" dirty="0" smtClean="0"/>
              <a:t>выполняется </a:t>
            </a:r>
            <a:r>
              <a:rPr lang="ru-RU" b="1" dirty="0" smtClean="0"/>
              <a:t>в основном потоке</a:t>
            </a:r>
            <a:r>
              <a:rPr lang="ru-RU" dirty="0" smtClean="0"/>
              <a:t>. Следовательно, в нем нельзя непосредственно создавать объект </a:t>
            </a:r>
            <a:r>
              <a:rPr lang="ru-RU" dirty="0" err="1" smtClean="0"/>
              <a:t>Swing</a:t>
            </a:r>
            <a:r>
              <a:rPr lang="ru-RU" dirty="0" smtClean="0"/>
              <a:t>. </a:t>
            </a:r>
          </a:p>
          <a:p>
            <a:endParaRPr lang="ru-RU" sz="800" dirty="0" smtClean="0"/>
          </a:p>
          <a:p>
            <a:r>
              <a:rPr lang="ru-RU" dirty="0" smtClean="0"/>
              <a:t>Следует </a:t>
            </a:r>
            <a:r>
              <a:rPr lang="ru-RU" b="1" i="1" dirty="0" smtClean="0"/>
              <a:t>создать </a:t>
            </a:r>
            <a:r>
              <a:rPr lang="ru-RU" dirty="0" smtClean="0"/>
              <a:t>объект </a:t>
            </a:r>
            <a:r>
              <a:rPr lang="ru-RU" b="1" i="1" dirty="0" err="1" smtClean="0">
                <a:solidFill>
                  <a:srgbClr val="FF0000"/>
                </a:solidFill>
              </a:rPr>
              <a:t>Runnable</a:t>
            </a:r>
            <a:r>
              <a:rPr lang="ru-RU" dirty="0" smtClean="0"/>
              <a:t>  выполняемый </a:t>
            </a:r>
            <a:r>
              <a:rPr lang="ru-RU" b="1" i="1" dirty="0" smtClean="0"/>
              <a:t>в потоке  обработки событий</a:t>
            </a:r>
            <a:r>
              <a:rPr lang="ru-RU" dirty="0" smtClean="0"/>
              <a:t>  и предоставить данному объекту возможность создать окно интерфейса программы. </a:t>
            </a:r>
          </a:p>
          <a:p>
            <a:endParaRPr lang="ru-RU" sz="800" dirty="0" smtClean="0"/>
          </a:p>
          <a:p>
            <a:r>
              <a:rPr lang="ru-RU" dirty="0" smtClean="0"/>
              <a:t>Для создания кода в потоке обработки событий, надо использовать один из двух методов, определенных в классе </a:t>
            </a:r>
            <a:r>
              <a:rPr lang="ru-RU" b="1" i="1" dirty="0" err="1" smtClean="0">
                <a:solidFill>
                  <a:srgbClr val="FF0000"/>
                </a:solidFill>
              </a:rPr>
              <a:t>SwingUtilities</a:t>
            </a:r>
            <a:r>
              <a:rPr lang="ru-RU" b="1" i="1" dirty="0" smtClean="0">
                <a:solidFill>
                  <a:srgbClr val="FF0000"/>
                </a:solidFill>
              </a:rPr>
              <a:t>:  </a:t>
            </a:r>
            <a:r>
              <a:rPr lang="ru-RU" b="1" i="1" dirty="0" err="1" smtClean="0">
                <a:solidFill>
                  <a:srgbClr val="FF0000"/>
                </a:solidFill>
              </a:rPr>
              <a:t>invokeLater</a:t>
            </a:r>
            <a:r>
              <a:rPr lang="ru-RU" b="1" i="1" dirty="0" smtClean="0">
                <a:solidFill>
                  <a:srgbClr val="FF0000"/>
                </a:solidFill>
              </a:rPr>
              <a:t> ()  </a:t>
            </a:r>
            <a:r>
              <a:rPr lang="ru-RU" dirty="0" smtClean="0"/>
              <a:t>или  </a:t>
            </a:r>
            <a:r>
              <a:rPr lang="ru-RU" b="1" i="1" dirty="0" err="1" smtClean="0">
                <a:solidFill>
                  <a:srgbClr val="FF0000"/>
                </a:solidFill>
              </a:rPr>
              <a:t>invokeAndWait</a:t>
            </a:r>
            <a:r>
              <a:rPr lang="ru-RU" b="1" i="1" dirty="0" smtClean="0">
                <a:solidFill>
                  <a:srgbClr val="FF0000"/>
                </a:solidFill>
              </a:rPr>
              <a:t> ()</a:t>
            </a:r>
            <a:r>
              <a:rPr lang="ru-RU" dirty="0" smtClean="0"/>
              <a:t>. </a:t>
            </a:r>
          </a:p>
          <a:p>
            <a:endParaRPr lang="ru-RU" sz="800" dirty="0" smtClean="0"/>
          </a:p>
          <a:p>
            <a:r>
              <a:rPr lang="en-US" b="1" dirty="0" smtClean="0"/>
              <a:t>static void </a:t>
            </a:r>
            <a:r>
              <a:rPr lang="en-US" b="1" dirty="0" err="1" smtClean="0"/>
              <a:t>invokeLater</a:t>
            </a:r>
            <a:r>
              <a:rPr lang="en-US" b="1" dirty="0" smtClean="0"/>
              <a:t>(</a:t>
            </a:r>
            <a:r>
              <a:rPr lang="en-US" b="1" dirty="0" err="1" smtClean="0"/>
              <a:t>Runnable</a:t>
            </a:r>
            <a:r>
              <a:rPr lang="en-US" b="1" dirty="0" smtClean="0"/>
              <a:t> </a:t>
            </a:r>
            <a:r>
              <a:rPr lang="en-US" b="1" dirty="0" err="1" smtClean="0"/>
              <a:t>obj</a:t>
            </a:r>
            <a:r>
              <a:rPr lang="en-US" b="1" dirty="0" smtClean="0"/>
              <a:t>)</a:t>
            </a:r>
            <a:r>
              <a:rPr lang="ru-RU" b="1" dirty="0" smtClean="0"/>
              <a:t>;</a:t>
            </a:r>
            <a:r>
              <a:rPr lang="en-US" b="1" dirty="0" smtClean="0"/>
              <a:t> </a:t>
            </a:r>
            <a:r>
              <a:rPr lang="ru-RU" sz="1400" i="1" dirty="0" smtClean="0"/>
              <a:t>сразу возвращает управление вызывающему методу</a:t>
            </a:r>
            <a:r>
              <a:rPr lang="ru-RU" i="1" dirty="0" smtClean="0"/>
              <a:t> </a:t>
            </a:r>
          </a:p>
          <a:p>
            <a:r>
              <a:rPr lang="en-US" b="1" dirty="0" smtClean="0"/>
              <a:t>static void </a:t>
            </a:r>
            <a:r>
              <a:rPr lang="en-US" b="1" dirty="0" err="1" smtClean="0"/>
              <a:t>invokeAndWait</a:t>
            </a:r>
            <a:r>
              <a:rPr lang="en-US" b="1" dirty="0" smtClean="0"/>
              <a:t>(</a:t>
            </a:r>
            <a:r>
              <a:rPr lang="en-US" b="1" dirty="0" err="1" smtClean="0"/>
              <a:t>Runnable</a:t>
            </a:r>
            <a:r>
              <a:rPr lang="en-US" b="1" dirty="0" smtClean="0"/>
              <a:t> </a:t>
            </a:r>
            <a:r>
              <a:rPr lang="en-US" b="1" dirty="0" err="1" smtClean="0"/>
              <a:t>obj</a:t>
            </a:r>
            <a:r>
              <a:rPr lang="en-US" b="1" dirty="0" smtClean="0"/>
              <a:t>)</a:t>
            </a:r>
            <a:r>
              <a:rPr lang="ru-RU" b="1" dirty="0" smtClean="0"/>
              <a:t>;</a:t>
            </a:r>
            <a:r>
              <a:rPr lang="en-US" b="1" dirty="0" smtClean="0"/>
              <a:t> </a:t>
            </a:r>
            <a:r>
              <a:rPr lang="ru-RU" sz="1400" i="1" dirty="0" smtClean="0"/>
              <a:t>ожидает завершения метода о</a:t>
            </a:r>
            <a:r>
              <a:rPr lang="en-US" sz="1400" i="1" dirty="0" err="1" smtClean="0"/>
              <a:t>bj</a:t>
            </a:r>
            <a:r>
              <a:rPr lang="en-US" sz="1400" i="1" dirty="0" smtClean="0"/>
              <a:t> run (). </a:t>
            </a:r>
          </a:p>
          <a:p>
            <a:r>
              <a:rPr lang="ru-RU" dirty="0" smtClean="0"/>
              <a:t>где </a:t>
            </a:r>
            <a:r>
              <a:rPr lang="en-US" i="1" dirty="0" err="1" smtClean="0"/>
              <a:t>obj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- объект </a:t>
            </a:r>
            <a:r>
              <a:rPr lang="en-US" i="1" dirty="0" err="1" smtClean="0"/>
              <a:t>Runnable</a:t>
            </a:r>
            <a:r>
              <a:rPr lang="en-US" dirty="0" smtClean="0"/>
              <a:t>, </a:t>
            </a:r>
            <a:r>
              <a:rPr lang="ru-RU" dirty="0" smtClean="0"/>
              <a:t> метод </a:t>
            </a:r>
            <a:r>
              <a:rPr lang="en-US" b="1" i="1" dirty="0" smtClean="0">
                <a:solidFill>
                  <a:srgbClr val="FF0000"/>
                </a:solidFill>
              </a:rPr>
              <a:t>run () 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которого</a:t>
            </a:r>
            <a:r>
              <a:rPr lang="en-US" dirty="0" smtClean="0"/>
              <a:t> </a:t>
            </a:r>
            <a:r>
              <a:rPr lang="ru-RU" dirty="0" smtClean="0"/>
              <a:t>вызывается в потоке обработки событий.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50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928662" y="38377"/>
            <a:ext cx="8001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Создание объекта </a:t>
            </a:r>
            <a:r>
              <a:rPr lang="ru-RU" sz="2400" b="1" dirty="0" err="1" smtClean="0"/>
              <a:t>Swinq</a:t>
            </a:r>
            <a:r>
              <a:rPr lang="ru-RU" sz="2400" b="1" dirty="0" smtClean="0"/>
              <a:t> в потоке обработки событий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28662" y="428604"/>
            <a:ext cx="807249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javax.swing</a:t>
            </a:r>
            <a:r>
              <a:rPr lang="en-US" dirty="0" smtClean="0"/>
              <a:t>.*;</a:t>
            </a:r>
            <a:endParaRPr lang="ru-RU" dirty="0" smtClean="0"/>
          </a:p>
          <a:p>
            <a:r>
              <a:rPr lang="en-US" dirty="0" smtClean="0"/>
              <a:t>public class </a:t>
            </a:r>
            <a:r>
              <a:rPr lang="en-US" sz="2000" b="1" dirty="0" err="1" smtClean="0">
                <a:solidFill>
                  <a:srgbClr val="0070C0"/>
                </a:solidFill>
              </a:rPr>
              <a:t>firstSw</a:t>
            </a:r>
            <a:r>
              <a:rPr lang="en-US" sz="2000" dirty="0" smtClean="0"/>
              <a:t> </a:t>
            </a:r>
            <a:r>
              <a:rPr lang="en-US" dirty="0" smtClean="0"/>
              <a:t>{</a:t>
            </a:r>
            <a:endParaRPr lang="ru-RU" dirty="0" smtClean="0"/>
          </a:p>
          <a:p>
            <a:r>
              <a:rPr lang="en-US" dirty="0" smtClean="0"/>
              <a:t>        public </a:t>
            </a:r>
            <a:r>
              <a:rPr lang="en-US" sz="2400" b="1" dirty="0" err="1" smtClean="0">
                <a:solidFill>
                  <a:srgbClr val="0070C0"/>
                </a:solidFill>
              </a:rPr>
              <a:t>firstSw</a:t>
            </a:r>
            <a:r>
              <a:rPr lang="en-US" sz="2400" b="1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{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         	</a:t>
            </a:r>
            <a:r>
              <a:rPr lang="ru-RU" i="1" dirty="0" smtClean="0">
                <a:solidFill>
                  <a:srgbClr val="00B050"/>
                </a:solidFill>
              </a:rPr>
              <a:t>// Создание контейнера </a:t>
            </a:r>
            <a:r>
              <a:rPr lang="ru-RU" i="1" dirty="0" err="1" smtClean="0">
                <a:solidFill>
                  <a:srgbClr val="00B050"/>
                </a:solidFill>
              </a:rPr>
              <a:t>ве</a:t>
            </a:r>
            <a:r>
              <a:rPr lang="en-US" i="1" dirty="0" err="1" smtClean="0">
                <a:solidFill>
                  <a:srgbClr val="00B050"/>
                </a:solidFill>
              </a:rPr>
              <a:t>px</a:t>
            </a:r>
            <a:r>
              <a:rPr lang="ru-RU" i="1" dirty="0" smtClean="0">
                <a:solidFill>
                  <a:srgbClr val="00B050"/>
                </a:solidFill>
              </a:rPr>
              <a:t>нег</a:t>
            </a:r>
            <a:r>
              <a:rPr lang="en-US" i="1" dirty="0" smtClean="0">
                <a:solidFill>
                  <a:srgbClr val="00B050"/>
                </a:solidFill>
              </a:rPr>
              <a:t>o </a:t>
            </a:r>
            <a:r>
              <a:rPr lang="ru-RU" i="1" dirty="0" smtClean="0">
                <a:solidFill>
                  <a:srgbClr val="00B050"/>
                </a:solidFill>
              </a:rPr>
              <a:t>уровня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sz="2400" dirty="0" err="1" smtClean="0">
                <a:solidFill>
                  <a:srgbClr val="7030A0"/>
                </a:solidFill>
              </a:rPr>
              <a:t>JFrame</a:t>
            </a:r>
            <a:r>
              <a:rPr lang="en-US" sz="2400" dirty="0" smtClean="0"/>
              <a:t>  </a:t>
            </a:r>
            <a:r>
              <a:rPr lang="en-US" sz="2000" b="1" dirty="0" err="1">
                <a:solidFill>
                  <a:srgbClr val="7030A0"/>
                </a:solidFill>
              </a:rPr>
              <a:t>jfrm</a:t>
            </a:r>
            <a:r>
              <a:rPr lang="en-US" sz="1600" dirty="0" smtClean="0"/>
              <a:t>  </a:t>
            </a:r>
            <a:r>
              <a:rPr lang="en-US" dirty="0" smtClean="0"/>
              <a:t>= new </a:t>
            </a:r>
            <a:r>
              <a:rPr lang="en-US" dirty="0" err="1" smtClean="0"/>
              <a:t>JFrame</a:t>
            </a:r>
            <a:r>
              <a:rPr lang="en-US" dirty="0" smtClean="0"/>
              <a:t>("</a:t>
            </a:r>
            <a:r>
              <a:rPr lang="ru-RU" dirty="0" smtClean="0"/>
              <a:t>А </a:t>
            </a:r>
            <a:r>
              <a:rPr lang="en-US" dirty="0" smtClean="0"/>
              <a:t>Simple </a:t>
            </a:r>
            <a:r>
              <a:rPr lang="en-US" dirty="0" err="1" smtClean="0"/>
              <a:t>Swinq</a:t>
            </a:r>
            <a:r>
              <a:rPr lang="en-US" dirty="0" smtClean="0"/>
              <a:t> ");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sz="2000" b="1" dirty="0" err="1">
                <a:solidFill>
                  <a:srgbClr val="7030A0"/>
                </a:solidFill>
              </a:rPr>
              <a:t>jfrm</a:t>
            </a:r>
            <a:r>
              <a:rPr lang="en-US" dirty="0" err="1" smtClean="0"/>
              <a:t>.setSize</a:t>
            </a:r>
            <a:r>
              <a:rPr lang="en-US" dirty="0" smtClean="0"/>
              <a:t>(275, 100);</a:t>
            </a:r>
            <a:r>
              <a:rPr lang="ru-RU" dirty="0" smtClean="0"/>
              <a:t> </a:t>
            </a:r>
            <a:r>
              <a:rPr lang="ru-RU" i="1" dirty="0" smtClean="0">
                <a:solidFill>
                  <a:srgbClr val="00B050"/>
                </a:solidFill>
              </a:rPr>
              <a:t>// Установка </a:t>
            </a:r>
            <a:r>
              <a:rPr lang="ru-RU" i="1" dirty="0" err="1" smtClean="0">
                <a:solidFill>
                  <a:srgbClr val="00B050"/>
                </a:solidFill>
              </a:rPr>
              <a:t>начальних</a:t>
            </a:r>
            <a:r>
              <a:rPr lang="ru-RU" i="1" dirty="0" smtClean="0">
                <a:solidFill>
                  <a:srgbClr val="00B050"/>
                </a:solidFill>
              </a:rPr>
              <a:t> размеров фрейма</a:t>
            </a:r>
            <a:endParaRPr lang="en-US" dirty="0" smtClean="0"/>
          </a:p>
          <a:p>
            <a:r>
              <a:rPr lang="en-US" i="1" dirty="0" smtClean="0">
                <a:solidFill>
                  <a:srgbClr val="00B050"/>
                </a:solidFill>
              </a:rPr>
              <a:t>	</a:t>
            </a:r>
            <a:r>
              <a:rPr lang="ru-RU" i="1" dirty="0" smtClean="0">
                <a:solidFill>
                  <a:srgbClr val="00B050"/>
                </a:solidFill>
              </a:rPr>
              <a:t>// Завершение программы при закрытии окна</a:t>
            </a:r>
          </a:p>
          <a:p>
            <a:r>
              <a:rPr lang="en-US" dirty="0" smtClean="0"/>
              <a:t>	</a:t>
            </a:r>
            <a:r>
              <a:rPr lang="en-US" sz="2000" b="1" dirty="0" err="1">
                <a:solidFill>
                  <a:srgbClr val="7030A0"/>
                </a:solidFill>
              </a:rPr>
              <a:t>jfrm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setDefaultCloseOperation</a:t>
            </a:r>
            <a:r>
              <a:rPr lang="en-US" dirty="0" smtClean="0"/>
              <a:t>(</a:t>
            </a:r>
            <a:r>
              <a:rPr lang="en-US" dirty="0" err="1" smtClean="0"/>
              <a:t>JFrame.</a:t>
            </a:r>
            <a:r>
              <a:rPr lang="en-US" i="1" dirty="0" err="1" smtClean="0"/>
              <a:t>EXIT_ON_CLOSE</a:t>
            </a:r>
            <a:r>
              <a:rPr lang="en-US" i="1" dirty="0" smtClean="0"/>
              <a:t>);</a:t>
            </a:r>
          </a:p>
          <a:p>
            <a:r>
              <a:rPr lang="en-US" dirty="0" smtClean="0"/>
              <a:t>	</a:t>
            </a:r>
            <a:r>
              <a:rPr lang="en-US" b="1" dirty="0" err="1" smtClean="0"/>
              <a:t>JLabel</a:t>
            </a:r>
            <a:r>
              <a:rPr lang="en-US" dirty="0" smtClean="0"/>
              <a:t>  </a:t>
            </a:r>
            <a:r>
              <a:rPr lang="en-US" dirty="0" err="1" smtClean="0"/>
              <a:t>jlab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JLabel</a:t>
            </a:r>
            <a:r>
              <a:rPr lang="en-US" dirty="0" smtClean="0"/>
              <a:t>("</a:t>
            </a:r>
            <a:r>
              <a:rPr lang="en-US" dirty="0" err="1" smtClean="0"/>
              <a:t>Swiq</a:t>
            </a:r>
            <a:r>
              <a:rPr lang="en-US" dirty="0" smtClean="0"/>
              <a:t> Java GUI.");</a:t>
            </a:r>
            <a:r>
              <a:rPr lang="ru-RU" i="1" dirty="0" smtClean="0">
                <a:solidFill>
                  <a:srgbClr val="00B050"/>
                </a:solidFill>
              </a:rPr>
              <a:t> // Создание метки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sz="2000" b="1" dirty="0" err="1">
                <a:solidFill>
                  <a:srgbClr val="7030A0"/>
                </a:solidFill>
              </a:rPr>
              <a:t>jfrm</a:t>
            </a:r>
            <a:r>
              <a:rPr lang="en-US" dirty="0" err="1" smtClean="0"/>
              <a:t>.</a:t>
            </a:r>
            <a:r>
              <a:rPr lang="en-US" b="1" dirty="0" err="1" smtClean="0"/>
              <a:t>add</a:t>
            </a:r>
            <a:r>
              <a:rPr lang="en-US" dirty="0" smtClean="0"/>
              <a:t>(</a:t>
            </a:r>
            <a:r>
              <a:rPr lang="en-US" dirty="0" err="1" smtClean="0"/>
              <a:t>jlab</a:t>
            </a:r>
            <a:r>
              <a:rPr lang="en-US" dirty="0" smtClean="0"/>
              <a:t>);</a:t>
            </a:r>
            <a:r>
              <a:rPr lang="ru-RU" i="1" dirty="0" smtClean="0">
                <a:solidFill>
                  <a:srgbClr val="00B050"/>
                </a:solidFill>
              </a:rPr>
              <a:t> // Включение метки в состав фрейма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sz="2000" b="1" dirty="0" err="1">
                <a:solidFill>
                  <a:srgbClr val="7030A0"/>
                </a:solidFill>
              </a:rPr>
              <a:t>jfrm</a:t>
            </a:r>
            <a:r>
              <a:rPr lang="en-US" dirty="0" err="1" smtClean="0"/>
              <a:t>.</a:t>
            </a:r>
            <a:r>
              <a:rPr lang="en-US" b="1" dirty="0" err="1" smtClean="0"/>
              <a:t>setVisible</a:t>
            </a:r>
            <a:r>
              <a:rPr lang="en-US" dirty="0" smtClean="0"/>
              <a:t>(true);</a:t>
            </a:r>
            <a:r>
              <a:rPr lang="ru-RU" i="1" dirty="0" smtClean="0">
                <a:solidFill>
                  <a:srgbClr val="00B050"/>
                </a:solidFill>
              </a:rPr>
              <a:t> // отображение фрейма</a:t>
            </a:r>
            <a:endParaRPr lang="en-US" dirty="0" smtClean="0"/>
          </a:p>
          <a:p>
            <a:r>
              <a:rPr lang="en-US" dirty="0" smtClean="0"/>
              <a:t>         </a:t>
            </a:r>
            <a:r>
              <a:rPr lang="ru-RU" dirty="0" smtClean="0"/>
              <a:t>}</a:t>
            </a:r>
          </a:p>
          <a:p>
            <a:r>
              <a:rPr lang="en-US" dirty="0" smtClean="0"/>
              <a:t>         public static void </a:t>
            </a:r>
            <a:r>
              <a:rPr lang="en-US" sz="2400" b="1" dirty="0" smtClean="0">
                <a:solidFill>
                  <a:srgbClr val="C00000"/>
                </a:solidFill>
              </a:rPr>
              <a:t>main(</a:t>
            </a:r>
            <a:r>
              <a:rPr lang="en-US" dirty="0" smtClean="0"/>
              <a:t>String[] </a:t>
            </a:r>
            <a:r>
              <a:rPr lang="en-US" dirty="0" err="1" smtClean="0"/>
              <a:t>args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 {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	</a:t>
            </a:r>
            <a:r>
              <a:rPr lang="ru-RU" i="1" dirty="0" smtClean="0">
                <a:solidFill>
                  <a:srgbClr val="00B050"/>
                </a:solidFill>
              </a:rPr>
              <a:t>// Создание фрейма в потоке обработки событий</a:t>
            </a:r>
          </a:p>
          <a:p>
            <a:r>
              <a:rPr lang="en-US" dirty="0" smtClean="0"/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SwingUtilities.invokeLater</a:t>
            </a:r>
            <a:r>
              <a:rPr lang="en-US" b="1" dirty="0" smtClean="0"/>
              <a:t>(new </a:t>
            </a:r>
            <a:r>
              <a:rPr lang="en-US" b="1" dirty="0" err="1" smtClean="0">
                <a:solidFill>
                  <a:srgbClr val="FF0000"/>
                </a:solidFill>
              </a:rPr>
              <a:t>Runnable</a:t>
            </a:r>
            <a:r>
              <a:rPr lang="en-US" b="1" dirty="0" smtClean="0"/>
              <a:t>() {</a:t>
            </a:r>
          </a:p>
          <a:p>
            <a:r>
              <a:rPr lang="en-US" b="1" dirty="0" smtClean="0"/>
              <a:t>	          </a:t>
            </a:r>
            <a:r>
              <a:rPr lang="en-US" dirty="0" smtClean="0"/>
              <a:t>public void </a:t>
            </a:r>
            <a:r>
              <a:rPr lang="en-US" b="1" dirty="0" smtClean="0">
                <a:solidFill>
                  <a:srgbClr val="FF0000"/>
                </a:solidFill>
              </a:rPr>
              <a:t>run() </a:t>
            </a:r>
            <a:r>
              <a:rPr lang="en-US" b="1" dirty="0" smtClean="0"/>
              <a:t>{</a:t>
            </a:r>
          </a:p>
          <a:p>
            <a:r>
              <a:rPr lang="en-US" b="1" dirty="0" smtClean="0"/>
              <a:t>		new </a:t>
            </a:r>
            <a:r>
              <a:rPr lang="en-US" sz="2400" b="1" dirty="0" err="1" smtClean="0">
                <a:solidFill>
                  <a:srgbClr val="0070C0"/>
                </a:solidFill>
              </a:rPr>
              <a:t>firstSw</a:t>
            </a:r>
            <a:r>
              <a:rPr lang="en-US" sz="2400" b="1" dirty="0" smtClean="0">
                <a:solidFill>
                  <a:srgbClr val="0070C0"/>
                </a:solidFill>
              </a:rPr>
              <a:t>()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	          </a:t>
            </a:r>
            <a:r>
              <a:rPr lang="ru-RU" b="1" dirty="0" smtClean="0"/>
              <a:t>}</a:t>
            </a:r>
          </a:p>
          <a:p>
            <a:r>
              <a:rPr lang="en-US" b="1" dirty="0" smtClean="0"/>
              <a:t>	</a:t>
            </a:r>
            <a:r>
              <a:rPr lang="ru-RU" b="1" dirty="0" smtClean="0"/>
              <a:t>});</a:t>
            </a:r>
            <a:endParaRPr lang="en-US" b="1" dirty="0" smtClean="0"/>
          </a:p>
          <a:p>
            <a:r>
              <a:rPr lang="en-US" dirty="0" smtClean="0"/>
              <a:t>          }</a:t>
            </a:r>
            <a:endParaRPr lang="ru-RU" dirty="0" smtClean="0"/>
          </a:p>
          <a:p>
            <a:r>
              <a:rPr lang="ru-RU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74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928662" y="38377"/>
            <a:ext cx="8001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Еще один способ создания объекта </a:t>
            </a:r>
            <a:r>
              <a:rPr lang="ru-RU" sz="2400" b="1" dirty="0" err="1" smtClean="0"/>
              <a:t>Swinq</a:t>
            </a:r>
            <a:endParaRPr lang="ru-RU" sz="2400" b="1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928662" y="448648"/>
            <a:ext cx="807249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import </a:t>
            </a:r>
            <a:r>
              <a:rPr lang="en-US" sz="1600" dirty="0" err="1" smtClean="0"/>
              <a:t>javax.swing</a:t>
            </a:r>
            <a:r>
              <a:rPr lang="en-US" sz="1600" dirty="0" smtClean="0"/>
              <a:t>.*;</a:t>
            </a:r>
          </a:p>
          <a:p>
            <a:r>
              <a:rPr lang="en-US" sz="1600" dirty="0" smtClean="0"/>
              <a:t>public class </a:t>
            </a:r>
            <a:r>
              <a:rPr lang="en-US" sz="1600" b="1" dirty="0" err="1" smtClean="0"/>
              <a:t>SimpleSwing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extends </a:t>
            </a:r>
            <a:r>
              <a:rPr lang="en-US" sz="1600" b="1" dirty="0" err="1" smtClean="0">
                <a:solidFill>
                  <a:srgbClr val="FF0000"/>
                </a:solidFill>
              </a:rPr>
              <a:t>J</a:t>
            </a:r>
            <a:r>
              <a:rPr lang="en-US" sz="1600" b="1" dirty="0" err="1">
                <a:solidFill>
                  <a:srgbClr val="FF0000"/>
                </a:solidFill>
              </a:rPr>
              <a:t>F</a:t>
            </a:r>
            <a:r>
              <a:rPr lang="en-US" sz="1600" b="1" dirty="0" err="1" smtClean="0">
                <a:solidFill>
                  <a:srgbClr val="FF0000"/>
                </a:solidFill>
              </a:rPr>
              <a:t>rame</a:t>
            </a:r>
            <a:r>
              <a:rPr lang="ru-RU" sz="1600" b="1" dirty="0" smtClean="0">
                <a:solidFill>
                  <a:srgbClr val="FF0000"/>
                </a:solidFill>
              </a:rPr>
              <a:t>  </a:t>
            </a:r>
            <a:r>
              <a:rPr lang="en-US" sz="1600" dirty="0" smtClean="0"/>
              <a:t>{</a:t>
            </a:r>
          </a:p>
          <a:p>
            <a:r>
              <a:rPr lang="ru-RU" sz="1600" dirty="0" smtClean="0"/>
              <a:t>        </a:t>
            </a:r>
            <a:r>
              <a:rPr lang="en-US" sz="1600" dirty="0" smtClean="0"/>
              <a:t>public </a:t>
            </a:r>
            <a:r>
              <a:rPr lang="en-US" sz="1600" b="1" dirty="0" err="1" smtClean="0"/>
              <a:t>SimpleSwing</a:t>
            </a:r>
            <a:r>
              <a:rPr lang="en-US" sz="1600" b="1" dirty="0" smtClean="0"/>
              <a:t>()</a:t>
            </a:r>
            <a:r>
              <a:rPr lang="ru-RU" sz="1600" b="1" dirty="0" smtClean="0"/>
              <a:t> </a:t>
            </a:r>
            <a:r>
              <a:rPr lang="en-US" sz="1600" dirty="0" smtClean="0"/>
              <a:t>{ </a:t>
            </a:r>
          </a:p>
          <a:p>
            <a:r>
              <a:rPr lang="en-US" sz="1600" dirty="0" smtClean="0"/>
              <a:t>     </a:t>
            </a:r>
            <a:r>
              <a:rPr lang="ru-RU" sz="1600" dirty="0" smtClean="0"/>
              <a:t> </a:t>
            </a:r>
            <a:r>
              <a:rPr lang="en-US" sz="1600" dirty="0" smtClean="0"/>
              <a:t> </a:t>
            </a:r>
            <a:r>
              <a:rPr lang="ru-RU" sz="1600" dirty="0" smtClean="0"/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super(); </a:t>
            </a:r>
            <a:r>
              <a:rPr lang="en-US" sz="1600" i="1" dirty="0" smtClean="0">
                <a:solidFill>
                  <a:srgbClr val="00B050"/>
                </a:solidFill>
              </a:rPr>
              <a:t>//</a:t>
            </a:r>
            <a:r>
              <a:rPr lang="ru-RU" sz="1600" i="1" dirty="0" smtClean="0">
                <a:solidFill>
                  <a:srgbClr val="00B050"/>
                </a:solidFill>
              </a:rPr>
              <a:t>вызывает конструктор суперкласса</a:t>
            </a:r>
          </a:p>
          <a:p>
            <a:r>
              <a:rPr lang="ru-RU" sz="1600" dirty="0" smtClean="0"/>
              <a:t>      	</a:t>
            </a:r>
            <a:r>
              <a:rPr lang="en-US" sz="1600" dirty="0" err="1" smtClean="0"/>
              <a:t>this.setSize</a:t>
            </a:r>
            <a:r>
              <a:rPr lang="en-US" sz="1600" dirty="0" smtClean="0"/>
              <a:t>(300, 200); </a:t>
            </a:r>
          </a:p>
          <a:p>
            <a:r>
              <a:rPr lang="en-US" sz="1600" dirty="0" smtClean="0"/>
              <a:t>      </a:t>
            </a:r>
            <a:r>
              <a:rPr lang="ru-RU" sz="1600" dirty="0" smtClean="0"/>
              <a:t>	</a:t>
            </a:r>
            <a:r>
              <a:rPr lang="en-US" sz="1600" dirty="0" err="1" smtClean="0"/>
              <a:t>this.</a:t>
            </a:r>
            <a:r>
              <a:rPr lang="en-US" sz="1600" b="1" dirty="0" err="1" smtClean="0"/>
              <a:t>setLayout</a:t>
            </a:r>
            <a:r>
              <a:rPr lang="en-US" sz="1600" b="1" dirty="0" smtClean="0"/>
              <a:t>(null)</a:t>
            </a:r>
            <a:r>
              <a:rPr lang="en-US" sz="1600" dirty="0" smtClean="0"/>
              <a:t>; </a:t>
            </a:r>
          </a:p>
          <a:p>
            <a:r>
              <a:rPr lang="ru-RU" sz="1600" dirty="0" smtClean="0"/>
              <a:t>	</a:t>
            </a:r>
            <a:r>
              <a:rPr lang="en-US" sz="1600" dirty="0" err="1" smtClean="0"/>
              <a:t>this.add</a:t>
            </a:r>
            <a:r>
              <a:rPr lang="en-US" sz="1600" dirty="0" smtClean="0"/>
              <a:t>(</a:t>
            </a:r>
            <a:r>
              <a:rPr lang="en-US" sz="1600" b="1" dirty="0" err="1" smtClean="0">
                <a:solidFill>
                  <a:srgbClr val="7030A0"/>
                </a:solidFill>
              </a:rPr>
              <a:t>getJTextField</a:t>
            </a:r>
            <a:r>
              <a:rPr lang="en-US" sz="1600" b="1" dirty="0" smtClean="0">
                <a:solidFill>
                  <a:srgbClr val="7030A0"/>
                </a:solidFill>
              </a:rPr>
              <a:t>()</a:t>
            </a:r>
            <a:r>
              <a:rPr lang="en-US" sz="1600" dirty="0" smtClean="0"/>
              <a:t>, null); </a:t>
            </a:r>
          </a:p>
          <a:p>
            <a:r>
              <a:rPr lang="en-US" sz="1600" dirty="0" smtClean="0"/>
              <a:t>     </a:t>
            </a:r>
            <a:r>
              <a:rPr lang="ru-RU" sz="1600" dirty="0" smtClean="0"/>
              <a:t>	</a:t>
            </a:r>
            <a:r>
              <a:rPr lang="en-US" sz="1600" dirty="0" err="1" smtClean="0"/>
              <a:t>this.add</a:t>
            </a:r>
            <a:r>
              <a:rPr lang="en-US" sz="1600" dirty="0" smtClean="0"/>
              <a:t>(</a:t>
            </a:r>
            <a:r>
              <a:rPr lang="en-US" sz="1600" b="1" dirty="0" err="1">
                <a:solidFill>
                  <a:srgbClr val="0070C0"/>
                </a:solidFill>
              </a:rPr>
              <a:t>getJButton</a:t>
            </a:r>
            <a:r>
              <a:rPr lang="en-US" sz="1600" b="1" dirty="0">
                <a:solidFill>
                  <a:srgbClr val="0070C0"/>
                </a:solidFill>
              </a:rPr>
              <a:t>()</a:t>
            </a:r>
            <a:r>
              <a:rPr lang="en-US" sz="1600" dirty="0" smtClean="0"/>
              <a:t>, null); </a:t>
            </a:r>
          </a:p>
          <a:p>
            <a:r>
              <a:rPr lang="en-US" sz="1600" dirty="0" smtClean="0"/>
              <a:t>      </a:t>
            </a:r>
            <a:r>
              <a:rPr lang="ru-RU" sz="1600" dirty="0" smtClean="0"/>
              <a:t>	</a:t>
            </a:r>
            <a:r>
              <a:rPr lang="en-US" sz="1600" dirty="0" err="1" smtClean="0"/>
              <a:t>this.setTitle</a:t>
            </a:r>
            <a:r>
              <a:rPr lang="en-US" sz="1600" dirty="0" smtClean="0"/>
              <a:t>("</a:t>
            </a:r>
            <a:r>
              <a:rPr lang="en-US" sz="1600" dirty="0" err="1" smtClean="0"/>
              <a:t>HelloWorld</a:t>
            </a:r>
            <a:r>
              <a:rPr lang="en-US" sz="1600" dirty="0" smtClean="0"/>
              <a:t>"); </a:t>
            </a:r>
          </a:p>
          <a:p>
            <a:r>
              <a:rPr lang="en-US" sz="1600" dirty="0" smtClean="0"/>
              <a:t>   </a:t>
            </a:r>
            <a:r>
              <a:rPr lang="ru-RU" sz="1600" dirty="0" smtClean="0"/>
              <a:t>      </a:t>
            </a:r>
            <a:r>
              <a:rPr lang="en-US" sz="1600" dirty="0" smtClean="0"/>
              <a:t>}</a:t>
            </a:r>
            <a:endParaRPr lang="ru-RU" sz="1600" dirty="0" smtClean="0"/>
          </a:p>
          <a:p>
            <a:r>
              <a:rPr lang="ru-RU" sz="1600" dirty="0" smtClean="0"/>
              <a:t>         </a:t>
            </a:r>
            <a:r>
              <a:rPr lang="en-US" sz="1600" dirty="0" smtClean="0"/>
              <a:t>private </a:t>
            </a:r>
            <a:r>
              <a:rPr lang="en-US" sz="1600" dirty="0" err="1" smtClean="0"/>
              <a:t>JTextField</a:t>
            </a:r>
            <a:r>
              <a:rPr lang="en-US" sz="1600" dirty="0" smtClean="0"/>
              <a:t> </a:t>
            </a:r>
            <a:r>
              <a:rPr lang="en-US" sz="1600" b="1" dirty="0" err="1">
                <a:solidFill>
                  <a:srgbClr val="7030A0"/>
                </a:solidFill>
              </a:rPr>
              <a:t>getJTextField</a:t>
            </a:r>
            <a:r>
              <a:rPr lang="en-US" sz="1600" b="1" dirty="0">
                <a:solidFill>
                  <a:srgbClr val="7030A0"/>
                </a:solidFill>
              </a:rPr>
              <a:t>() </a:t>
            </a:r>
            <a:r>
              <a:rPr lang="ru-RU" sz="1600" b="1" dirty="0">
                <a:solidFill>
                  <a:srgbClr val="7030A0"/>
                </a:solidFill>
              </a:rPr>
              <a:t>  </a:t>
            </a:r>
            <a:r>
              <a:rPr lang="ru-RU" sz="1600" dirty="0" smtClean="0"/>
              <a:t>{ </a:t>
            </a:r>
          </a:p>
          <a:p>
            <a:r>
              <a:rPr lang="en-US" sz="1600" dirty="0" smtClean="0"/>
              <a:t>        </a:t>
            </a:r>
            <a:r>
              <a:rPr lang="ru-RU" sz="1600" dirty="0" smtClean="0"/>
              <a:t>	</a:t>
            </a:r>
            <a:r>
              <a:rPr lang="en-US" sz="1600" dirty="0" err="1" smtClean="0"/>
              <a:t>JTextField</a:t>
            </a:r>
            <a:r>
              <a:rPr lang="en-US" sz="1600" dirty="0" smtClean="0"/>
              <a:t> </a:t>
            </a:r>
            <a:r>
              <a:rPr lang="en-US" sz="1600" dirty="0" err="1" smtClean="0"/>
              <a:t>jTextField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new </a:t>
            </a:r>
            <a:r>
              <a:rPr lang="en-US" sz="1600" dirty="0" err="1" smtClean="0">
                <a:solidFill>
                  <a:srgbClr val="FF0000"/>
                </a:solidFill>
              </a:rPr>
              <a:t>JTextField</a:t>
            </a:r>
            <a:r>
              <a:rPr lang="en-US" sz="1600" dirty="0" smtClean="0">
                <a:solidFill>
                  <a:srgbClr val="FF0000"/>
                </a:solidFill>
              </a:rPr>
              <a:t>()</a:t>
            </a:r>
            <a:r>
              <a:rPr lang="en-US" sz="1600" dirty="0" smtClean="0"/>
              <a:t>; </a:t>
            </a:r>
          </a:p>
          <a:p>
            <a:r>
              <a:rPr lang="en-US" sz="1600" dirty="0" smtClean="0"/>
              <a:t>         </a:t>
            </a:r>
            <a:r>
              <a:rPr lang="ru-RU" sz="1600" dirty="0" smtClean="0"/>
              <a:t>	</a:t>
            </a:r>
            <a:r>
              <a:rPr lang="en-US" sz="1600" dirty="0" err="1" smtClean="0"/>
              <a:t>jTextField.</a:t>
            </a:r>
            <a:r>
              <a:rPr lang="en-US" sz="1600" b="1" dirty="0" err="1" smtClean="0">
                <a:solidFill>
                  <a:srgbClr val="FF0000"/>
                </a:solidFill>
              </a:rPr>
              <a:t>setBounds</a:t>
            </a:r>
            <a:r>
              <a:rPr lang="en-US" sz="1600" dirty="0" smtClean="0"/>
              <a:t>(96, 49, 160, 20); </a:t>
            </a:r>
            <a:r>
              <a:rPr lang="ru-RU" sz="1600" dirty="0" smtClean="0"/>
              <a:t> </a:t>
            </a:r>
          </a:p>
          <a:p>
            <a:r>
              <a:rPr lang="en-US" sz="1600" dirty="0" smtClean="0"/>
              <a:t>      </a:t>
            </a:r>
            <a:r>
              <a:rPr lang="ru-RU" sz="1600" dirty="0" smtClean="0"/>
              <a:t>	</a:t>
            </a:r>
            <a:r>
              <a:rPr lang="en-US" sz="1600" dirty="0" smtClean="0"/>
              <a:t>return </a:t>
            </a:r>
            <a:r>
              <a:rPr lang="en-US" sz="1600" dirty="0" err="1" smtClean="0"/>
              <a:t>jTextField</a:t>
            </a:r>
            <a:r>
              <a:rPr lang="en-US" sz="1600" dirty="0" smtClean="0"/>
              <a:t>; </a:t>
            </a:r>
          </a:p>
          <a:p>
            <a:r>
              <a:rPr lang="ru-RU" sz="1600" dirty="0" smtClean="0"/>
              <a:t>         }  </a:t>
            </a:r>
          </a:p>
          <a:p>
            <a:r>
              <a:rPr lang="en-US" sz="1600" dirty="0" smtClean="0"/>
              <a:t>   </a:t>
            </a:r>
            <a:r>
              <a:rPr lang="ru-RU" sz="1600" dirty="0" smtClean="0"/>
              <a:t>      </a:t>
            </a:r>
            <a:r>
              <a:rPr lang="en-US" sz="1600" dirty="0" smtClean="0"/>
              <a:t>private </a:t>
            </a:r>
            <a:r>
              <a:rPr lang="en-US" sz="1600" dirty="0" err="1" smtClean="0"/>
              <a:t>JButton</a:t>
            </a:r>
            <a:r>
              <a:rPr lang="en-US" sz="1600" dirty="0" smtClean="0"/>
              <a:t> </a:t>
            </a:r>
            <a:r>
              <a:rPr lang="en-US" sz="1600" b="1" dirty="0" err="1">
                <a:solidFill>
                  <a:srgbClr val="0070C0"/>
                </a:solidFill>
              </a:rPr>
              <a:t>getJButton</a:t>
            </a:r>
            <a:r>
              <a:rPr lang="en-US" sz="1600" b="1" dirty="0">
                <a:solidFill>
                  <a:srgbClr val="0070C0"/>
                </a:solidFill>
              </a:rPr>
              <a:t>()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ru-RU" sz="1600" b="1" dirty="0" smtClean="0">
                <a:solidFill>
                  <a:srgbClr val="0070C0"/>
                </a:solidFill>
              </a:rPr>
              <a:t>   </a:t>
            </a:r>
            <a:r>
              <a:rPr lang="ru-RU" sz="1600" dirty="0" smtClean="0"/>
              <a:t>{ </a:t>
            </a:r>
          </a:p>
          <a:p>
            <a:r>
              <a:rPr lang="en-US" sz="1600" dirty="0" smtClean="0"/>
              <a:t>        </a:t>
            </a:r>
            <a:r>
              <a:rPr lang="ru-RU" sz="1600" dirty="0" smtClean="0"/>
              <a:t>	</a:t>
            </a:r>
            <a:r>
              <a:rPr lang="en-US" sz="1600" dirty="0" err="1" smtClean="0"/>
              <a:t>JButton</a:t>
            </a:r>
            <a:r>
              <a:rPr lang="en-US" sz="1600" dirty="0" smtClean="0"/>
              <a:t> </a:t>
            </a:r>
            <a:r>
              <a:rPr lang="en-US" sz="1600" dirty="0" err="1" smtClean="0"/>
              <a:t>jButton</a:t>
            </a:r>
            <a:r>
              <a:rPr lang="en-US" sz="1600" dirty="0" smtClean="0"/>
              <a:t> = new </a:t>
            </a:r>
            <a:r>
              <a:rPr lang="en-US" sz="1600" dirty="0" err="1" smtClean="0"/>
              <a:t>JButton</a:t>
            </a:r>
            <a:r>
              <a:rPr lang="en-US" sz="1600" dirty="0" smtClean="0"/>
              <a:t>(); </a:t>
            </a:r>
          </a:p>
          <a:p>
            <a:r>
              <a:rPr lang="en-US" sz="1600" dirty="0" smtClean="0"/>
              <a:t>         </a:t>
            </a:r>
            <a:r>
              <a:rPr lang="ru-RU" sz="1600" dirty="0" smtClean="0"/>
              <a:t>	</a:t>
            </a:r>
            <a:r>
              <a:rPr lang="en-US" sz="1600" dirty="0" err="1" smtClean="0"/>
              <a:t>jButton.</a:t>
            </a:r>
            <a:r>
              <a:rPr lang="en-US" sz="1600" b="1" dirty="0" err="1" smtClean="0">
                <a:solidFill>
                  <a:srgbClr val="FF0000"/>
                </a:solidFill>
              </a:rPr>
              <a:t>setBounds</a:t>
            </a:r>
            <a:r>
              <a:rPr lang="en-US" sz="1600" dirty="0" smtClean="0"/>
              <a:t>(103, 110, 100, 27); </a:t>
            </a:r>
          </a:p>
          <a:p>
            <a:r>
              <a:rPr lang="en-US" sz="1600" dirty="0" smtClean="0"/>
              <a:t>         </a:t>
            </a:r>
            <a:r>
              <a:rPr lang="ru-RU" sz="1600" dirty="0" smtClean="0"/>
              <a:t>	</a:t>
            </a:r>
            <a:r>
              <a:rPr lang="en-US" sz="1600" dirty="0" err="1" smtClean="0"/>
              <a:t>jButton.setText</a:t>
            </a:r>
            <a:r>
              <a:rPr lang="en-US" sz="1600" dirty="0" smtClean="0"/>
              <a:t>("OK"); </a:t>
            </a:r>
            <a:endParaRPr lang="ru-RU" sz="1600" dirty="0" smtClean="0"/>
          </a:p>
          <a:p>
            <a:r>
              <a:rPr lang="en-US" sz="1600" dirty="0" smtClean="0"/>
              <a:t>     </a:t>
            </a:r>
            <a:r>
              <a:rPr lang="ru-RU" sz="1600" dirty="0" smtClean="0"/>
              <a:t>           </a:t>
            </a:r>
            <a:r>
              <a:rPr lang="en-US" sz="1600" dirty="0" smtClean="0"/>
              <a:t> </a:t>
            </a:r>
            <a:r>
              <a:rPr lang="ru-RU" sz="1600" dirty="0" smtClean="0"/>
              <a:t>	</a:t>
            </a:r>
            <a:r>
              <a:rPr lang="en-US" sz="1600" dirty="0" smtClean="0"/>
              <a:t>return </a:t>
            </a:r>
            <a:r>
              <a:rPr lang="en-US" sz="1600" dirty="0" err="1" smtClean="0"/>
              <a:t>jButton</a:t>
            </a:r>
            <a:r>
              <a:rPr lang="en-US" sz="1600" dirty="0" smtClean="0"/>
              <a:t>; </a:t>
            </a:r>
          </a:p>
          <a:p>
            <a:r>
              <a:rPr lang="ru-RU" sz="1600" dirty="0" smtClean="0"/>
              <a:t>          }</a:t>
            </a:r>
          </a:p>
          <a:p>
            <a:r>
              <a:rPr lang="en-US" sz="1600" dirty="0" smtClean="0"/>
              <a:t> </a:t>
            </a:r>
            <a:r>
              <a:rPr lang="ru-RU" sz="1600" dirty="0" smtClean="0"/>
              <a:t>         </a:t>
            </a:r>
            <a:r>
              <a:rPr lang="en-US" sz="1600" dirty="0" smtClean="0"/>
              <a:t>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   { </a:t>
            </a:r>
          </a:p>
          <a:p>
            <a:r>
              <a:rPr lang="en-US" sz="1600" dirty="0" smtClean="0"/>
              <a:t>   </a:t>
            </a:r>
            <a:r>
              <a:rPr lang="ru-RU" sz="1600" dirty="0" smtClean="0"/>
              <a:t>     	</a:t>
            </a:r>
            <a:r>
              <a:rPr lang="en-US" sz="1600" b="1" dirty="0" err="1" smtClean="0"/>
              <a:t>SimpleSwing</a:t>
            </a:r>
            <a:r>
              <a:rPr lang="en-US" sz="1600" b="1" dirty="0" smtClean="0"/>
              <a:t> w = new </a:t>
            </a:r>
            <a:r>
              <a:rPr lang="en-US" sz="1600" b="1" dirty="0" err="1" smtClean="0"/>
              <a:t>SimpleSwing</a:t>
            </a:r>
            <a:r>
              <a:rPr lang="en-US" sz="1600" b="1" dirty="0" smtClean="0"/>
              <a:t>(); </a:t>
            </a:r>
          </a:p>
          <a:p>
            <a:r>
              <a:rPr lang="en-US" sz="1600" dirty="0" smtClean="0"/>
              <a:t>   </a:t>
            </a:r>
            <a:r>
              <a:rPr lang="ru-RU" sz="1600" dirty="0" smtClean="0"/>
              <a:t>	</a:t>
            </a:r>
            <a:r>
              <a:rPr lang="en-US" sz="1600" dirty="0" err="1" smtClean="0"/>
              <a:t>w.setVisible</a:t>
            </a:r>
            <a:r>
              <a:rPr lang="en-US" sz="1600" dirty="0" smtClean="0"/>
              <a:t>(true); </a:t>
            </a:r>
          </a:p>
          <a:p>
            <a:r>
              <a:rPr lang="en-US" sz="1600" dirty="0" smtClean="0"/>
              <a:t>   </a:t>
            </a:r>
            <a:r>
              <a:rPr lang="ru-RU" sz="1600" dirty="0" smtClean="0"/>
              <a:t>        </a:t>
            </a:r>
            <a:r>
              <a:rPr lang="en-US" sz="1600" dirty="0" smtClean="0"/>
              <a:t>}</a:t>
            </a:r>
          </a:p>
          <a:p>
            <a:r>
              <a:rPr lang="en-US" sz="1600" dirty="0" smtClean="0"/>
              <a:t>}</a:t>
            </a:r>
            <a:endParaRPr lang="ru-RU" sz="1600" dirty="0" smtClean="0"/>
          </a:p>
        </p:txBody>
      </p:sp>
      <p:pic>
        <p:nvPicPr>
          <p:cNvPr id="10" name="Рисунок 9"/>
          <p:cNvPicPr/>
          <p:nvPr/>
        </p:nvPicPr>
        <p:blipFill>
          <a:blip r:embed="rId3" cstate="print"/>
          <a:srcRect r="77901" b="73795"/>
          <a:stretch>
            <a:fillRect/>
          </a:stretch>
        </p:blipFill>
        <p:spPr bwMode="auto">
          <a:xfrm>
            <a:off x="5786446" y="2071678"/>
            <a:ext cx="3034026" cy="2077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215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928662" y="38377"/>
            <a:ext cx="8001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Создание меню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28662" y="496653"/>
            <a:ext cx="80724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JMenu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b="1" dirty="0" err="1" smtClean="0">
                <a:solidFill>
                  <a:srgbClr val="FF0000"/>
                </a:solidFill>
              </a:rPr>
              <a:t>JMenuItem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b="1" dirty="0" err="1" smtClean="0">
                <a:solidFill>
                  <a:srgbClr val="FF0000"/>
                </a:solidFill>
              </a:rPr>
              <a:t>JMenuBar</a:t>
            </a:r>
            <a:r>
              <a:rPr lang="en-US" dirty="0" smtClean="0"/>
              <a:t> </a:t>
            </a:r>
            <a:endParaRPr lang="uk-UA" dirty="0" smtClean="0"/>
          </a:p>
          <a:p>
            <a:pPr algn="ctr"/>
            <a:r>
              <a:rPr lang="uk-UA" dirty="0" smtClean="0"/>
              <a:t>  </a:t>
            </a:r>
          </a:p>
          <a:p>
            <a:r>
              <a:rPr lang="ru-RU" dirty="0" smtClean="0"/>
              <a:t>Основой системы меню является  </a:t>
            </a:r>
            <a:r>
              <a:rPr lang="ru-RU" b="1" i="1" dirty="0" err="1" smtClean="0"/>
              <a:t>JMenuBar</a:t>
            </a:r>
            <a:endParaRPr lang="ru-RU" b="1" i="1" dirty="0" smtClean="0"/>
          </a:p>
          <a:p>
            <a:endParaRPr lang="ru-RU" b="1" i="1" dirty="0" smtClean="0"/>
          </a:p>
          <a:p>
            <a:r>
              <a:rPr lang="ru-RU" b="1" i="1" dirty="0" err="1" smtClean="0"/>
              <a:t>JMenu</a:t>
            </a:r>
            <a:r>
              <a:rPr lang="ru-RU" b="1" i="1" dirty="0" smtClean="0"/>
              <a:t> </a:t>
            </a:r>
            <a:r>
              <a:rPr lang="ru-RU" dirty="0" smtClean="0"/>
              <a:t>используется для содержания других </a:t>
            </a:r>
            <a:r>
              <a:rPr lang="ru-RU" b="1" i="1" dirty="0" err="1" smtClean="0"/>
              <a:t>JMenuItem</a:t>
            </a:r>
            <a:r>
              <a:rPr lang="ru-RU" dirty="0" smtClean="0"/>
              <a:t> и </a:t>
            </a:r>
            <a:r>
              <a:rPr lang="ru-RU" b="1" i="1" dirty="0" smtClean="0"/>
              <a:t>J</a:t>
            </a:r>
            <a:r>
              <a:rPr lang="en-US" b="1" i="1" dirty="0" smtClean="0"/>
              <a:t>m</a:t>
            </a:r>
            <a:r>
              <a:rPr lang="ru-RU" b="1" i="1" dirty="0" err="1" smtClean="0"/>
              <a:t>enu</a:t>
            </a:r>
            <a:endParaRPr lang="ru-RU" b="1" i="1" dirty="0" smtClean="0"/>
          </a:p>
          <a:p>
            <a:r>
              <a:rPr lang="ru-RU" dirty="0" smtClean="0"/>
              <a:t> </a:t>
            </a:r>
          </a:p>
          <a:p>
            <a:r>
              <a:rPr lang="ru-RU" b="1" i="1" dirty="0" err="1" smtClean="0"/>
              <a:t>JMenuItem</a:t>
            </a:r>
            <a:r>
              <a:rPr lang="ru-RU" dirty="0" smtClean="0"/>
              <a:t> при выборе активизирует действие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1571604" y="2894024"/>
            <a:ext cx="6357982" cy="2178050"/>
            <a:chOff x="1571604" y="2894024"/>
            <a:chExt cx="6357982" cy="21780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7191" t="25821" r="72525" b="47800"/>
            <a:stretch>
              <a:fillRect/>
            </a:stretch>
          </p:blipFill>
          <p:spPr bwMode="auto">
            <a:xfrm>
              <a:off x="1693863" y="2909899"/>
              <a:ext cx="2981325" cy="216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7280" t="26099" r="72580" b="48096"/>
            <a:stretch>
              <a:fillRect/>
            </a:stretch>
          </p:blipFill>
          <p:spPr bwMode="auto">
            <a:xfrm>
              <a:off x="4908573" y="2894024"/>
              <a:ext cx="3021013" cy="2178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Овал 9"/>
            <p:cNvSpPr/>
            <p:nvPr/>
          </p:nvSpPr>
          <p:spPr>
            <a:xfrm>
              <a:off x="1571604" y="3143248"/>
              <a:ext cx="1143008" cy="35719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1571604" y="3429000"/>
              <a:ext cx="1143008" cy="7143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696741" y="3131106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i="1" dirty="0" err="1" smtClean="0"/>
              <a:t>JMenu</a:t>
            </a:r>
            <a:r>
              <a:rPr lang="ru-RU" b="1" i="1" dirty="0" smtClean="0"/>
              <a:t> 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28596" y="3571876"/>
            <a:ext cx="1139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i="1" dirty="0" err="1" smtClean="0"/>
              <a:t>JMenuItem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5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928662" y="38377"/>
            <a:ext cx="8001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Создание меню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071570" y="420413"/>
            <a:ext cx="7572396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javax.swing</a:t>
            </a:r>
            <a:r>
              <a:rPr lang="en-US" dirty="0" smtClean="0"/>
              <a:t>.*;</a:t>
            </a:r>
            <a:endParaRPr lang="uk-UA" sz="800" dirty="0" smtClean="0"/>
          </a:p>
          <a:p>
            <a:r>
              <a:rPr lang="en-US" dirty="0" smtClean="0"/>
              <a:t>public class </a:t>
            </a:r>
            <a:r>
              <a:rPr lang="en-US" b="1" dirty="0" smtClean="0"/>
              <a:t>menu</a:t>
            </a:r>
            <a:r>
              <a:rPr lang="en-US" dirty="0" smtClean="0"/>
              <a:t>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</a:t>
            </a:r>
            <a:r>
              <a:rPr lang="en-US" dirty="0" smtClean="0"/>
              <a:t>private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JMenuBar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menuBar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r>
              <a:rPr lang="uk-UA" b="1" dirty="0" smtClean="0"/>
              <a:t> </a:t>
            </a:r>
            <a:endParaRPr lang="en-US" b="1" dirty="0" smtClean="0"/>
          </a:p>
          <a:p>
            <a:r>
              <a:rPr lang="en-US" dirty="0" smtClean="0"/>
              <a:t>      public </a:t>
            </a:r>
            <a:r>
              <a:rPr lang="en-US" dirty="0" err="1"/>
              <a:t>JMenuBar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getMenuBar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dirty="0"/>
              <a:t>{</a:t>
            </a:r>
          </a:p>
          <a:p>
            <a:r>
              <a:rPr lang="en-US" dirty="0" smtClean="0"/>
              <a:t>                return </a:t>
            </a:r>
            <a:r>
              <a:rPr lang="en-US" dirty="0" err="1"/>
              <a:t>menuBar</a:t>
            </a:r>
            <a:r>
              <a:rPr lang="en-US" dirty="0"/>
              <a:t>;</a:t>
            </a:r>
          </a:p>
          <a:p>
            <a:r>
              <a:rPr lang="en-US" dirty="0" smtClean="0"/>
              <a:t>      </a:t>
            </a:r>
            <a:r>
              <a:rPr lang="ru-RU" dirty="0" smtClean="0"/>
              <a:t>}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 public </a:t>
            </a:r>
            <a:r>
              <a:rPr lang="en-US" sz="2000" b="1" dirty="0" smtClean="0"/>
              <a:t>menu() </a:t>
            </a:r>
            <a:r>
              <a:rPr lang="en-US" dirty="0" smtClean="0"/>
              <a:t>{</a:t>
            </a:r>
            <a:r>
              <a:rPr lang="uk-UA" dirty="0" smtClean="0"/>
              <a:t>     	</a:t>
            </a:r>
            <a:endParaRPr lang="ru-RU" dirty="0" smtClean="0"/>
          </a:p>
          <a:p>
            <a:r>
              <a:rPr lang="uk-UA" dirty="0" smtClean="0"/>
              <a:t>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menuBar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</a:t>
            </a:r>
            <a:r>
              <a:rPr lang="en-US" b="1" dirty="0" smtClean="0">
                <a:solidFill>
                  <a:srgbClr val="FF0000"/>
                </a:solidFill>
              </a:rPr>
              <a:t>new </a:t>
            </a:r>
            <a:r>
              <a:rPr lang="en-US" b="1" dirty="0" err="1" smtClean="0">
                <a:solidFill>
                  <a:srgbClr val="FF0000"/>
                </a:solidFill>
              </a:rPr>
              <a:t>JMenuBar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r>
              <a:rPr lang="en-US" b="1" dirty="0" smtClean="0"/>
              <a:t>;</a:t>
            </a:r>
            <a:endParaRPr lang="ru-RU" b="1" dirty="0" smtClean="0"/>
          </a:p>
          <a:p>
            <a:r>
              <a:rPr lang="uk-UA" dirty="0" smtClean="0"/>
              <a:t>	</a:t>
            </a:r>
            <a:r>
              <a:rPr lang="fr-FR" b="1" dirty="0" smtClean="0">
                <a:solidFill>
                  <a:srgbClr val="FF0000"/>
                </a:solidFill>
              </a:rPr>
              <a:t>JMenu</a:t>
            </a:r>
            <a:r>
              <a:rPr lang="fr-FR" b="1" dirty="0" smtClean="0">
                <a:solidFill>
                  <a:srgbClr val="0070C0"/>
                </a:solidFill>
              </a:rPr>
              <a:t> menuFile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smtClean="0"/>
              <a:t>= new JMenu("</a:t>
            </a:r>
            <a:r>
              <a:rPr lang="fr-FR" sz="2000" b="1" dirty="0" smtClean="0"/>
              <a:t>File</a:t>
            </a:r>
            <a:r>
              <a:rPr lang="fr-FR" dirty="0" smtClean="0"/>
              <a:t>");</a:t>
            </a:r>
          </a:p>
          <a:p>
            <a:r>
              <a:rPr lang="uk-UA" dirty="0" smtClean="0"/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JMenuItem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fileOpen</a:t>
            </a:r>
            <a:r>
              <a:rPr lang="en-US" b="1" dirty="0" smtClean="0"/>
              <a:t> </a:t>
            </a:r>
            <a:r>
              <a:rPr lang="en-US" dirty="0" smtClean="0"/>
              <a:t>= new </a:t>
            </a:r>
            <a:r>
              <a:rPr lang="en-US" dirty="0" err="1" smtClean="0"/>
              <a:t>JMenuItem</a:t>
            </a:r>
            <a:r>
              <a:rPr lang="en-US" dirty="0" smtClean="0"/>
              <a:t>("File Open");</a:t>
            </a:r>
          </a:p>
          <a:p>
            <a:r>
              <a:rPr lang="uk-UA" dirty="0" smtClean="0"/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JMenuItem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fileClose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= new </a:t>
            </a:r>
            <a:r>
              <a:rPr lang="en-US" dirty="0" err="1" smtClean="0"/>
              <a:t>JMenuItem</a:t>
            </a:r>
            <a:r>
              <a:rPr lang="en-US" dirty="0" smtClean="0"/>
              <a:t>("File Close");</a:t>
            </a:r>
            <a:endParaRPr lang="ru-RU" sz="800" dirty="0" smtClean="0"/>
          </a:p>
          <a:p>
            <a:r>
              <a:rPr lang="uk-UA" dirty="0" smtClean="0"/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menuFile</a:t>
            </a:r>
            <a:r>
              <a:rPr lang="en-US" dirty="0" err="1" smtClean="0"/>
              <a:t>.add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fileOpen</a:t>
            </a:r>
            <a:r>
              <a:rPr lang="en-US" dirty="0" smtClean="0"/>
              <a:t>);</a:t>
            </a:r>
            <a:endParaRPr lang="uk-UA" dirty="0" smtClean="0"/>
          </a:p>
          <a:p>
            <a:r>
              <a:rPr lang="uk-UA" dirty="0" smtClean="0"/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menuFile</a:t>
            </a:r>
            <a:r>
              <a:rPr lang="en-US" dirty="0" err="1" smtClean="0"/>
              <a:t>.add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fileClose</a:t>
            </a:r>
            <a:r>
              <a:rPr lang="en-US" dirty="0" smtClean="0"/>
              <a:t>);</a:t>
            </a:r>
            <a:endParaRPr lang="en-US" sz="800" dirty="0" smtClean="0"/>
          </a:p>
          <a:p>
            <a:r>
              <a:rPr lang="uk-UA" dirty="0" smtClean="0"/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menuBar</a:t>
            </a:r>
            <a:r>
              <a:rPr lang="en-US" dirty="0" err="1" smtClean="0"/>
              <a:t>.add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70C0"/>
                </a:solidFill>
              </a:rPr>
              <a:t>menuFile</a:t>
            </a:r>
            <a:r>
              <a:rPr lang="en-US" dirty="0" smtClean="0"/>
              <a:t>);</a:t>
            </a:r>
          </a:p>
          <a:p>
            <a:r>
              <a:rPr lang="uk-UA" dirty="0" smtClean="0"/>
              <a:t>	</a:t>
            </a:r>
            <a:r>
              <a:rPr lang="en-US" dirty="0" err="1" smtClean="0"/>
              <a:t>JMenu</a:t>
            </a:r>
            <a:r>
              <a:rPr lang="en-US" dirty="0" smtClean="0"/>
              <a:t> </a:t>
            </a:r>
            <a:r>
              <a:rPr lang="en-US" dirty="0" err="1" smtClean="0"/>
              <a:t>menuEdit</a:t>
            </a:r>
            <a:r>
              <a:rPr lang="en-US" dirty="0" smtClean="0"/>
              <a:t> = new </a:t>
            </a:r>
            <a:r>
              <a:rPr lang="en-US" dirty="0" err="1" smtClean="0"/>
              <a:t>JMenu</a:t>
            </a:r>
            <a:r>
              <a:rPr lang="en-US" dirty="0" smtClean="0"/>
              <a:t>("</a:t>
            </a:r>
            <a:r>
              <a:rPr lang="en-US" sz="2000" b="1" dirty="0" smtClean="0"/>
              <a:t>Edit</a:t>
            </a:r>
            <a:r>
              <a:rPr lang="en-US" dirty="0" smtClean="0"/>
              <a:t>");</a:t>
            </a:r>
          </a:p>
          <a:p>
            <a:r>
              <a:rPr lang="uk-UA" dirty="0" smtClean="0"/>
              <a:t>	</a:t>
            </a:r>
            <a:r>
              <a:rPr lang="en-US" dirty="0" err="1" smtClean="0"/>
              <a:t>JMenuItem</a:t>
            </a:r>
            <a:r>
              <a:rPr lang="en-US" dirty="0" smtClean="0"/>
              <a:t> </a:t>
            </a:r>
            <a:r>
              <a:rPr lang="en-US" dirty="0" err="1" smtClean="0"/>
              <a:t>editCopy</a:t>
            </a:r>
            <a:r>
              <a:rPr lang="en-US" dirty="0" smtClean="0"/>
              <a:t> = new </a:t>
            </a:r>
            <a:r>
              <a:rPr lang="en-US" dirty="0" err="1" smtClean="0"/>
              <a:t>JMenuItem</a:t>
            </a:r>
            <a:r>
              <a:rPr lang="en-US" dirty="0" smtClean="0"/>
              <a:t>("Copy");</a:t>
            </a:r>
          </a:p>
          <a:p>
            <a:r>
              <a:rPr lang="uk-UA" dirty="0" smtClean="0"/>
              <a:t>	</a:t>
            </a:r>
            <a:r>
              <a:rPr lang="en-US" dirty="0" err="1" smtClean="0"/>
              <a:t>JMenuItem</a:t>
            </a:r>
            <a:r>
              <a:rPr lang="en-US" dirty="0" smtClean="0"/>
              <a:t> </a:t>
            </a:r>
            <a:r>
              <a:rPr lang="en-US" dirty="0" err="1" smtClean="0"/>
              <a:t>editPaste</a:t>
            </a:r>
            <a:r>
              <a:rPr lang="en-US" dirty="0" smtClean="0"/>
              <a:t> = new </a:t>
            </a:r>
            <a:r>
              <a:rPr lang="en-US" dirty="0" err="1" smtClean="0"/>
              <a:t>JMenuItem</a:t>
            </a:r>
            <a:r>
              <a:rPr lang="en-US" dirty="0" smtClean="0"/>
              <a:t>("Paste");</a:t>
            </a:r>
            <a:endParaRPr lang="ru-RU" dirty="0" smtClean="0"/>
          </a:p>
          <a:p>
            <a:r>
              <a:rPr lang="uk-UA" dirty="0" smtClean="0"/>
              <a:t>	</a:t>
            </a:r>
            <a:r>
              <a:rPr lang="en-US" dirty="0" err="1" smtClean="0"/>
              <a:t>menuEdit.add</a:t>
            </a:r>
            <a:r>
              <a:rPr lang="en-US" dirty="0" smtClean="0"/>
              <a:t>(</a:t>
            </a:r>
            <a:r>
              <a:rPr lang="en-US" dirty="0" err="1" smtClean="0"/>
              <a:t>editCopy</a:t>
            </a:r>
            <a:r>
              <a:rPr lang="en-US" dirty="0" smtClean="0"/>
              <a:t>);</a:t>
            </a:r>
          </a:p>
          <a:p>
            <a:r>
              <a:rPr lang="uk-UA" dirty="0" smtClean="0"/>
              <a:t>	</a:t>
            </a:r>
            <a:r>
              <a:rPr lang="en-US" dirty="0" err="1" smtClean="0"/>
              <a:t>menuEdit.add</a:t>
            </a:r>
            <a:r>
              <a:rPr lang="en-US" dirty="0" smtClean="0"/>
              <a:t>(</a:t>
            </a:r>
            <a:r>
              <a:rPr lang="en-US" dirty="0" err="1" smtClean="0"/>
              <a:t>editPaste</a:t>
            </a:r>
            <a:r>
              <a:rPr lang="en-US" dirty="0" smtClean="0"/>
              <a:t>);</a:t>
            </a:r>
          </a:p>
          <a:p>
            <a:r>
              <a:rPr lang="uk-UA" dirty="0" smtClean="0"/>
              <a:t>	</a:t>
            </a:r>
            <a:r>
              <a:rPr lang="en-US" dirty="0" err="1" smtClean="0"/>
              <a:t>menuBar.add</a:t>
            </a:r>
            <a:r>
              <a:rPr lang="en-US" dirty="0" smtClean="0"/>
              <a:t>(</a:t>
            </a:r>
            <a:r>
              <a:rPr lang="en-US" dirty="0" err="1" smtClean="0"/>
              <a:t>menuEdit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    }</a:t>
            </a:r>
            <a:r>
              <a:rPr lang="uk-UA" dirty="0" smtClean="0"/>
              <a:t>	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8341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928662" y="38377"/>
            <a:ext cx="8001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Создание меню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71538" y="500042"/>
            <a:ext cx="6500858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javax.swing</a:t>
            </a:r>
            <a:r>
              <a:rPr lang="en-US" dirty="0" smtClean="0"/>
              <a:t>.*;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firstSw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 public </a:t>
            </a:r>
            <a:r>
              <a:rPr lang="en-US" dirty="0" err="1" smtClean="0"/>
              <a:t>firstSw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	</a:t>
            </a:r>
            <a:r>
              <a:rPr lang="en-US" dirty="0" err="1" smtClean="0"/>
              <a:t>JFrame</a:t>
            </a:r>
            <a:r>
              <a:rPr lang="en-US" dirty="0" smtClean="0"/>
              <a:t> </a:t>
            </a:r>
            <a:r>
              <a:rPr lang="en-US" dirty="0" err="1" smtClean="0"/>
              <a:t>jfrm</a:t>
            </a:r>
            <a:r>
              <a:rPr lang="en-US" dirty="0" smtClean="0"/>
              <a:t> = new </a:t>
            </a:r>
            <a:r>
              <a:rPr lang="en-US" dirty="0" err="1" smtClean="0"/>
              <a:t>JFrame</a:t>
            </a:r>
            <a:r>
              <a:rPr lang="en-US" dirty="0" smtClean="0"/>
              <a:t>("</a:t>
            </a:r>
            <a:r>
              <a:rPr lang="uk-UA" dirty="0" smtClean="0"/>
              <a:t>А </a:t>
            </a:r>
            <a:r>
              <a:rPr lang="en-US" dirty="0" smtClean="0"/>
              <a:t>Simple </a:t>
            </a:r>
            <a:r>
              <a:rPr lang="en-US" dirty="0" err="1" smtClean="0"/>
              <a:t>Swinq</a:t>
            </a:r>
            <a:r>
              <a:rPr lang="en-US" dirty="0" smtClean="0"/>
              <a:t> </a:t>
            </a:r>
            <a:r>
              <a:rPr lang="en-US" dirty="0" err="1" smtClean="0"/>
              <a:t>Proqram</a:t>
            </a:r>
            <a:r>
              <a:rPr lang="en-US" dirty="0" smtClean="0"/>
              <a:t>");</a:t>
            </a:r>
            <a:endParaRPr lang="uk-UA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jfrm.setSize</a:t>
            </a:r>
            <a:r>
              <a:rPr lang="en-US" dirty="0" smtClean="0"/>
              <a:t>(275, 100);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jfrm.setLocation</a:t>
            </a:r>
            <a:r>
              <a:rPr lang="en-US" dirty="0" smtClean="0"/>
              <a:t>(100, 200);</a:t>
            </a:r>
            <a:r>
              <a:rPr lang="uk-UA" dirty="0" smtClean="0"/>
              <a:t>	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jfrm.setDefaultCloseOperation</a:t>
            </a:r>
            <a:r>
              <a:rPr lang="en-US" dirty="0" smtClean="0"/>
              <a:t>(</a:t>
            </a:r>
            <a:r>
              <a:rPr lang="en-US" dirty="0" err="1" smtClean="0"/>
              <a:t>JFrame.</a:t>
            </a:r>
            <a:r>
              <a:rPr lang="en-US" i="1" dirty="0" err="1" smtClean="0"/>
              <a:t>EXIT_ON_CLOSE</a:t>
            </a:r>
            <a:r>
              <a:rPr lang="en-US" i="1" dirty="0" smtClean="0"/>
              <a:t>);</a:t>
            </a:r>
          </a:p>
          <a:p>
            <a:endParaRPr lang="uk-UA" sz="800" dirty="0" smtClean="0"/>
          </a:p>
          <a:p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menu </a:t>
            </a:r>
            <a:r>
              <a:rPr lang="en-US" b="1" dirty="0" err="1" smtClean="0">
                <a:solidFill>
                  <a:srgbClr val="0070C0"/>
                </a:solidFill>
              </a:rPr>
              <a:t>firstMenu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= new menu();</a:t>
            </a:r>
          </a:p>
          <a:p>
            <a:r>
              <a:rPr lang="en-US" b="1" dirty="0" smtClean="0"/>
              <a:t>	</a:t>
            </a:r>
            <a:r>
              <a:rPr lang="en-US" dirty="0" err="1" smtClean="0"/>
              <a:t>jfrm.</a:t>
            </a:r>
            <a:r>
              <a:rPr lang="en-US" b="1" dirty="0" err="1" smtClean="0">
                <a:solidFill>
                  <a:srgbClr val="FF0000"/>
                </a:solidFill>
              </a:rPr>
              <a:t>setJMenuBar</a:t>
            </a:r>
            <a:r>
              <a:rPr lang="en-US" b="1" dirty="0" smtClean="0"/>
              <a:t>(</a:t>
            </a:r>
            <a:r>
              <a:rPr lang="en-US" b="1" dirty="0" err="1" smtClean="0">
                <a:solidFill>
                  <a:srgbClr val="0070C0"/>
                </a:solidFill>
              </a:rPr>
              <a:t>firstMenu</a:t>
            </a:r>
            <a:r>
              <a:rPr lang="en-US" b="1" dirty="0" smtClean="0"/>
              <a:t>.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getMenuBar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b="1" dirty="0" smtClean="0"/>
              <a:t>);</a:t>
            </a:r>
          </a:p>
          <a:p>
            <a:endParaRPr lang="ru-RU" sz="800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jfrm.setVisible</a:t>
            </a:r>
            <a:r>
              <a:rPr lang="en-US" dirty="0" smtClean="0"/>
              <a:t>(true);</a:t>
            </a:r>
          </a:p>
          <a:p>
            <a:r>
              <a:rPr lang="en-US" dirty="0" smtClean="0"/>
              <a:t>      </a:t>
            </a:r>
            <a:r>
              <a:rPr lang="ru-RU" dirty="0" smtClean="0"/>
              <a:t>}</a:t>
            </a:r>
            <a:endParaRPr lang="uk-UA" dirty="0" smtClean="0"/>
          </a:p>
          <a:p>
            <a:r>
              <a:rPr lang="uk-UA" dirty="0" smtClean="0"/>
              <a:t>     </a:t>
            </a: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uk-UA" dirty="0" smtClean="0"/>
              <a:t>	</a:t>
            </a:r>
            <a:r>
              <a:rPr lang="en-US" dirty="0" err="1" smtClean="0"/>
              <a:t>SwingUtilities.</a:t>
            </a:r>
            <a:r>
              <a:rPr lang="en-US" i="1" dirty="0" err="1" smtClean="0"/>
              <a:t>invokeLater</a:t>
            </a:r>
            <a:r>
              <a:rPr lang="en-US" i="1" dirty="0" smtClean="0"/>
              <a:t>(new </a:t>
            </a:r>
            <a:r>
              <a:rPr lang="en-US" i="1" dirty="0" err="1" smtClean="0"/>
              <a:t>Runnable</a:t>
            </a:r>
            <a:r>
              <a:rPr lang="en-US" i="1" dirty="0" smtClean="0"/>
              <a:t>() {</a:t>
            </a:r>
          </a:p>
          <a:p>
            <a:r>
              <a:rPr lang="uk-UA" dirty="0" smtClean="0"/>
              <a:t>	      </a:t>
            </a:r>
            <a:r>
              <a:rPr lang="en-US" dirty="0" smtClean="0"/>
              <a:t>public void run() {</a:t>
            </a:r>
          </a:p>
          <a:p>
            <a:r>
              <a:rPr lang="uk-UA" dirty="0" smtClean="0"/>
              <a:t>		</a:t>
            </a:r>
            <a:r>
              <a:rPr lang="en-US" dirty="0" smtClean="0"/>
              <a:t>new </a:t>
            </a:r>
            <a:r>
              <a:rPr lang="en-US" dirty="0" err="1" smtClean="0"/>
              <a:t>irstSw</a:t>
            </a:r>
            <a:r>
              <a:rPr lang="en-US" dirty="0" smtClean="0"/>
              <a:t>();</a:t>
            </a:r>
          </a:p>
          <a:p>
            <a:r>
              <a:rPr lang="ru-RU" dirty="0" smtClean="0"/>
              <a:t>	      }</a:t>
            </a:r>
          </a:p>
          <a:p>
            <a:r>
              <a:rPr lang="ru-RU" dirty="0" smtClean="0"/>
              <a:t>	});</a:t>
            </a:r>
          </a:p>
          <a:p>
            <a:r>
              <a:rPr lang="ru-RU" dirty="0" smtClean="0"/>
              <a:t>      }</a:t>
            </a:r>
          </a:p>
          <a:p>
            <a:r>
              <a:rPr lang="ru-RU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34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событий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1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928662" y="38377"/>
            <a:ext cx="8001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Обработка событий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28662" y="571480"/>
            <a:ext cx="82153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Источник</a:t>
            </a:r>
            <a:r>
              <a:rPr lang="ru-RU" dirty="0" smtClean="0"/>
              <a:t> генерирует </a:t>
            </a:r>
            <a:r>
              <a:rPr lang="ru-RU" b="1" i="1" dirty="0" smtClean="0"/>
              <a:t>событие </a:t>
            </a:r>
            <a:r>
              <a:rPr lang="ru-RU" dirty="0" smtClean="0"/>
              <a:t>и посылает его </a:t>
            </a:r>
            <a:r>
              <a:rPr lang="ru-RU" b="1" i="1" dirty="0" smtClean="0"/>
              <a:t>слушателю</a:t>
            </a:r>
            <a:r>
              <a:rPr lang="ru-RU" dirty="0" smtClean="0"/>
              <a:t> (</a:t>
            </a:r>
            <a:r>
              <a:rPr lang="ru-RU" b="1" i="1" dirty="0" err="1" smtClean="0">
                <a:solidFill>
                  <a:srgbClr val="FF0000"/>
                </a:solidFill>
              </a:rPr>
              <a:t>listener</a:t>
            </a:r>
            <a:r>
              <a:rPr lang="ru-RU" dirty="0" smtClean="0"/>
              <a:t>).</a:t>
            </a:r>
          </a:p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java.awt.event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ru-RU" dirty="0" smtClean="0">
              <a:solidFill>
                <a:srgbClr val="FF0000"/>
              </a:solidFill>
            </a:endParaRPr>
          </a:p>
          <a:p>
            <a:pPr algn="ctr"/>
            <a:endParaRPr lang="ru-RU" sz="800" dirty="0" smtClean="0">
              <a:solidFill>
                <a:srgbClr val="FF0000"/>
              </a:solidFill>
            </a:endParaRPr>
          </a:p>
          <a:p>
            <a:r>
              <a:rPr lang="ru-RU" sz="2000" b="1" dirty="0" smtClean="0">
                <a:solidFill>
                  <a:srgbClr val="FF0000"/>
                </a:solidFill>
              </a:rPr>
              <a:t>Источник </a:t>
            </a:r>
            <a:r>
              <a:rPr lang="ru-RU" b="1" dirty="0" smtClean="0">
                <a:solidFill>
                  <a:srgbClr val="FF0000"/>
                </a:solidFill>
              </a:rPr>
              <a:t>события</a:t>
            </a:r>
            <a:r>
              <a:rPr lang="ru-RU" b="1" dirty="0" smtClean="0"/>
              <a:t>:</a:t>
            </a:r>
            <a:r>
              <a:rPr lang="ru-RU" dirty="0" smtClean="0"/>
              <a:t>  должен </a:t>
            </a:r>
            <a:r>
              <a:rPr lang="ru-RU" i="1" dirty="0" smtClean="0"/>
              <a:t>регистрировать слушателей</a:t>
            </a:r>
            <a:endParaRPr lang="ru-RU" sz="1400" i="1" dirty="0" smtClean="0"/>
          </a:p>
          <a:p>
            <a:r>
              <a:rPr lang="en-US" sz="1400" i="1" dirty="0" smtClean="0">
                <a:solidFill>
                  <a:srgbClr val="FF0000"/>
                </a:solidFill>
              </a:rPr>
              <a:t>event source</a:t>
            </a:r>
            <a:endParaRPr lang="ru-RU" sz="1400" i="1" dirty="0" smtClean="0">
              <a:solidFill>
                <a:srgbClr val="FF0000"/>
              </a:solidFill>
            </a:endParaRPr>
          </a:p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public void </a:t>
            </a:r>
            <a:r>
              <a:rPr lang="en-US" b="1" i="1" dirty="0" err="1" smtClean="0">
                <a:solidFill>
                  <a:srgbClr val="FF0000"/>
                </a:solidFill>
              </a:rPr>
              <a:t>addTypeListener</a:t>
            </a:r>
            <a:r>
              <a:rPr lang="en-US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err="1" smtClean="0">
                <a:solidFill>
                  <a:srgbClr val="FF0000"/>
                </a:solidFill>
              </a:rPr>
              <a:t>TypeListener</a:t>
            </a:r>
            <a:r>
              <a:rPr lang="en-US" b="1" i="1" dirty="0" smtClean="0">
                <a:solidFill>
                  <a:srgbClr val="FF0000"/>
                </a:solidFill>
              </a:rPr>
              <a:t> el);</a:t>
            </a:r>
          </a:p>
          <a:p>
            <a:r>
              <a:rPr lang="ru-RU" b="1" i="1" dirty="0" smtClean="0"/>
              <a:t>	Туре</a:t>
            </a:r>
            <a:r>
              <a:rPr lang="ru-RU" b="1" dirty="0" smtClean="0"/>
              <a:t> </a:t>
            </a:r>
            <a:r>
              <a:rPr lang="ru-RU" dirty="0" smtClean="0"/>
              <a:t>- имя события, а </a:t>
            </a:r>
            <a:r>
              <a:rPr lang="ru-RU" b="1" i="1" dirty="0" smtClean="0"/>
              <a:t>е</a:t>
            </a:r>
            <a:r>
              <a:rPr lang="en-US" b="1" i="1" dirty="0" smtClean="0"/>
              <a:t>l</a:t>
            </a:r>
            <a:r>
              <a:rPr lang="ru-RU" i="1" dirty="0" smtClean="0"/>
              <a:t> </a:t>
            </a:r>
            <a:r>
              <a:rPr lang="en-US" i="1" dirty="0" smtClean="0"/>
              <a:t>-</a:t>
            </a:r>
            <a:r>
              <a:rPr lang="ru-RU" dirty="0" smtClean="0"/>
              <a:t> ссылка на слушателя события. </a:t>
            </a:r>
            <a:endParaRPr lang="en-US" dirty="0" smtClean="0"/>
          </a:p>
          <a:p>
            <a:r>
              <a:rPr lang="ru-RU" sz="800" dirty="0" smtClean="0"/>
              <a:t> </a:t>
            </a:r>
            <a:endParaRPr lang="en-US" sz="800" dirty="0" smtClean="0"/>
          </a:p>
          <a:p>
            <a:r>
              <a:rPr lang="ru-RU" sz="2000" b="1" dirty="0" smtClean="0">
                <a:solidFill>
                  <a:srgbClr val="FF0000"/>
                </a:solidFill>
              </a:rPr>
              <a:t>Обработчик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ru-RU" sz="1600" b="1" dirty="0" smtClean="0">
                <a:solidFill>
                  <a:srgbClr val="FF0000"/>
                </a:solidFill>
              </a:rPr>
              <a:t>(приемник ) </a:t>
            </a:r>
            <a:r>
              <a:rPr lang="ru-RU" b="1" dirty="0" smtClean="0">
                <a:solidFill>
                  <a:srgbClr val="FF0000"/>
                </a:solidFill>
              </a:rPr>
              <a:t>события</a:t>
            </a:r>
            <a:r>
              <a:rPr lang="ru-RU" b="1" dirty="0" smtClean="0"/>
              <a:t>: </a:t>
            </a:r>
            <a:r>
              <a:rPr lang="ru-RU" dirty="0" smtClean="0"/>
              <a:t> </a:t>
            </a:r>
            <a:r>
              <a:rPr lang="ru-RU" i="1" dirty="0" smtClean="0"/>
              <a:t>во-первых</a:t>
            </a:r>
            <a:r>
              <a:rPr lang="ru-RU" dirty="0" smtClean="0"/>
              <a:t>, должен </a:t>
            </a:r>
            <a:r>
              <a:rPr lang="ru-RU" i="1" dirty="0" smtClean="0"/>
              <a:t>быть зарегистрирован</a:t>
            </a:r>
          </a:p>
          <a:p>
            <a:r>
              <a:rPr lang="en-US" sz="1400" i="1" dirty="0">
                <a:solidFill>
                  <a:srgbClr val="FF0000"/>
                </a:solidFill>
              </a:rPr>
              <a:t>event listener</a:t>
            </a:r>
            <a:r>
              <a:rPr lang="ru-RU" dirty="0" smtClean="0"/>
              <a:t> 	источником событий</a:t>
            </a:r>
            <a:r>
              <a:rPr lang="uk-UA" dirty="0" smtClean="0"/>
              <a:t>  </a:t>
            </a:r>
            <a:r>
              <a:rPr lang="ru-RU" i="1" dirty="0" smtClean="0"/>
              <a:t>во-вторых</a:t>
            </a:r>
            <a:r>
              <a:rPr lang="ru-RU" dirty="0" smtClean="0"/>
              <a:t>, он должен </a:t>
            </a:r>
            <a:r>
              <a:rPr lang="ru-RU" i="1" dirty="0" smtClean="0"/>
              <a:t>реализовать 		методы </a:t>
            </a:r>
            <a:r>
              <a:rPr lang="ru-RU" dirty="0" smtClean="0"/>
              <a:t>для получения и обработки таких уведомлений. </a:t>
            </a:r>
          </a:p>
          <a:p>
            <a:endParaRPr lang="ru-RU" sz="800" dirty="0" smtClean="0"/>
          </a:p>
          <a:p>
            <a:pPr algn="ctr"/>
            <a:r>
              <a:rPr lang="ru-RU" sz="2400" b="1" dirty="0" smtClean="0"/>
              <a:t>Классы событий</a:t>
            </a:r>
            <a:r>
              <a:rPr lang="ru-RU" dirty="0" smtClean="0"/>
              <a:t> </a:t>
            </a:r>
          </a:p>
          <a:p>
            <a:r>
              <a:rPr lang="en-US" b="1" dirty="0" err="1" smtClean="0"/>
              <a:t>EventObject</a:t>
            </a:r>
            <a:r>
              <a:rPr lang="en-US" dirty="0" smtClean="0"/>
              <a:t> </a:t>
            </a:r>
            <a:r>
              <a:rPr lang="ru-RU" dirty="0" smtClean="0"/>
              <a:t>– суперкласс</a:t>
            </a:r>
          </a:p>
          <a:p>
            <a:endParaRPr lang="ru-RU" sz="800" dirty="0" smtClean="0"/>
          </a:p>
          <a:p>
            <a:r>
              <a:rPr lang="ru-RU" b="1" dirty="0" err="1" smtClean="0">
                <a:solidFill>
                  <a:srgbClr val="FF0000"/>
                </a:solidFill>
              </a:rPr>
              <a:t>Action</a:t>
            </a:r>
            <a:r>
              <a:rPr lang="ru-RU" b="1" dirty="0" err="1" smtClean="0"/>
              <a:t>Event</a:t>
            </a:r>
            <a:r>
              <a:rPr lang="ru-RU" dirty="0" smtClean="0"/>
              <a:t> – генерируется по нажатию кнопки, двойному щелчку на элементе списка либо при выборе пункта меню</a:t>
            </a:r>
          </a:p>
          <a:p>
            <a:endParaRPr lang="ru-RU" sz="800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Mouse</a:t>
            </a:r>
            <a:r>
              <a:rPr lang="en-US" b="1" dirty="0" err="1" smtClean="0"/>
              <a:t>Event</a:t>
            </a:r>
            <a:r>
              <a:rPr lang="en-US" dirty="0" smtClean="0"/>
              <a:t> </a:t>
            </a:r>
            <a:r>
              <a:rPr lang="ru-RU" dirty="0" smtClean="0"/>
              <a:t>– генерируется при перетаскивании, перемещении, щелчках, нажатии и отпускании кнопок мыши</a:t>
            </a:r>
          </a:p>
          <a:p>
            <a:endParaRPr lang="ru-RU" sz="800" dirty="0" smtClean="0"/>
          </a:p>
          <a:p>
            <a:r>
              <a:rPr lang="ru-RU" b="1" dirty="0" err="1" smtClean="0">
                <a:solidFill>
                  <a:srgbClr val="FF0000"/>
                </a:solidFill>
              </a:rPr>
              <a:t>Key</a:t>
            </a:r>
            <a:r>
              <a:rPr lang="ru-RU" b="1" dirty="0" err="1" smtClean="0"/>
              <a:t>Event</a:t>
            </a:r>
            <a:r>
              <a:rPr lang="ru-RU" dirty="0" smtClean="0"/>
              <a:t> – генерируется при клавиатурном вводе </a:t>
            </a:r>
            <a:endParaRPr lang="en-US" dirty="0" smtClean="0"/>
          </a:p>
          <a:p>
            <a:r>
              <a:rPr lang="ru-RU" dirty="0" smtClean="0"/>
              <a:t>и др.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032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913187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Графический</a:t>
            </a:r>
            <a:r>
              <a:rPr lang="uk-UA" b="1" dirty="0"/>
              <a:t>  </a:t>
            </a:r>
            <a:r>
              <a:rPr lang="ru-RU" b="1" dirty="0"/>
              <a:t>интерфейс  пользователя  (</a:t>
            </a:r>
            <a:r>
              <a:rPr lang="en-US" b="1" dirty="0"/>
              <a:t>GUI)</a:t>
            </a: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72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928662" y="38377"/>
            <a:ext cx="8001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Обработка событий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00100" y="571480"/>
            <a:ext cx="8001056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Обработчик событий</a:t>
            </a:r>
            <a:r>
              <a:rPr lang="ru-RU" sz="2400" b="1" dirty="0" smtClean="0"/>
              <a:t> </a:t>
            </a:r>
            <a:r>
              <a:rPr lang="ru-RU" b="1" i="1" dirty="0" smtClean="0"/>
              <a:t>- </a:t>
            </a:r>
            <a:r>
              <a:rPr lang="ru-RU" dirty="0" smtClean="0"/>
              <a:t>объект, оповещаемый о возникновении события.</a:t>
            </a:r>
          </a:p>
          <a:p>
            <a:endParaRPr lang="ru-RU" sz="800" b="1" i="1" dirty="0" smtClean="0"/>
          </a:p>
          <a:p>
            <a:r>
              <a:rPr lang="ru-RU" b="1" i="1" dirty="0" smtClean="0"/>
              <a:t>Требования: 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 Во-первых, чтобы получать оповещения о конкретном типе событий, он должен быть зарегистрирован в источнике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 Во-вторых, он должен реализовывать метод, предназначенный для обработки события</a:t>
            </a:r>
          </a:p>
          <a:p>
            <a:pPr algn="ctr"/>
            <a:r>
              <a:rPr lang="ru-RU" b="1" dirty="0" smtClean="0"/>
              <a:t>Интерфейсы</a:t>
            </a:r>
          </a:p>
          <a:p>
            <a:endParaRPr lang="ru-RU" sz="800" dirty="0" smtClean="0"/>
          </a:p>
          <a:p>
            <a:r>
              <a:rPr lang="ru-RU" dirty="0" smtClean="0"/>
              <a:t>Методы, позволяющие обрабатывать события, определены в интерфейсах. </a:t>
            </a:r>
          </a:p>
          <a:p>
            <a:endParaRPr lang="ru-RU" sz="800" dirty="0" smtClean="0"/>
          </a:p>
          <a:p>
            <a:r>
              <a:rPr lang="ru-RU" dirty="0" smtClean="0"/>
              <a:t>В интерфейсе </a:t>
            </a:r>
            <a:r>
              <a:rPr lang="ru-RU" b="1" i="1" dirty="0" err="1" smtClean="0">
                <a:solidFill>
                  <a:srgbClr val="FF0000"/>
                </a:solidFill>
              </a:rPr>
              <a:t>ActionListener</a:t>
            </a:r>
            <a:r>
              <a:rPr lang="ru-RU" dirty="0" smtClean="0"/>
              <a:t> объявлен метод  </a:t>
            </a:r>
          </a:p>
          <a:p>
            <a:pPr algn="ctr"/>
            <a:r>
              <a:rPr lang="ru-RU" b="1" i="1" dirty="0" err="1" smtClean="0">
                <a:solidFill>
                  <a:srgbClr val="FF0000"/>
                </a:solidFill>
              </a:rPr>
              <a:t>actionPerformed</a:t>
            </a:r>
            <a:r>
              <a:rPr lang="ru-RU" b="1" i="1" dirty="0" smtClean="0">
                <a:solidFill>
                  <a:srgbClr val="FF0000"/>
                </a:solidFill>
              </a:rPr>
              <a:t> ()</a:t>
            </a:r>
            <a:r>
              <a:rPr lang="ru-RU" dirty="0" smtClean="0"/>
              <a:t> , </a:t>
            </a:r>
          </a:p>
          <a:p>
            <a:r>
              <a:rPr lang="ru-RU" dirty="0" smtClean="0"/>
              <a:t>вызываемый при возникновении события, когда пользователь щелкает на кнопке или выполняет действие, затрагивающее компонент. </a:t>
            </a:r>
          </a:p>
          <a:p>
            <a:endParaRPr lang="ru-RU" dirty="0" smtClean="0"/>
          </a:p>
          <a:p>
            <a:r>
              <a:rPr lang="ru-RU" b="1" dirty="0" err="1" smtClean="0">
                <a:solidFill>
                  <a:srgbClr val="FF0000"/>
                </a:solidFill>
              </a:rPr>
              <a:t>Action</a:t>
            </a:r>
            <a:r>
              <a:rPr lang="ru-RU" b="1" dirty="0" err="1" smtClean="0"/>
              <a:t>Event</a:t>
            </a:r>
            <a:r>
              <a:rPr lang="ru-RU" b="1" dirty="0" smtClean="0"/>
              <a:t> – </a:t>
            </a:r>
            <a:r>
              <a:rPr lang="ru-RU" b="1" i="1" dirty="0" err="1" smtClean="0">
                <a:solidFill>
                  <a:srgbClr val="FF0000"/>
                </a:solidFill>
              </a:rPr>
              <a:t>Action</a:t>
            </a:r>
            <a:r>
              <a:rPr lang="ru-RU" b="1" i="1" dirty="0" err="1" smtClean="0"/>
              <a:t>Listener</a:t>
            </a:r>
            <a:r>
              <a:rPr lang="ru-RU" dirty="0" smtClean="0"/>
              <a:t> </a:t>
            </a:r>
          </a:p>
          <a:p>
            <a:r>
              <a:rPr lang="ru-RU" sz="800" dirty="0" smtClean="0"/>
              <a:t> 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Mouse</a:t>
            </a:r>
            <a:r>
              <a:rPr lang="en-US" b="1" dirty="0" err="1" smtClean="0"/>
              <a:t>Event</a:t>
            </a:r>
            <a:r>
              <a:rPr lang="ru-RU" b="1" dirty="0" smtClean="0"/>
              <a:t> – </a:t>
            </a:r>
            <a:r>
              <a:rPr lang="en-US" b="1" i="1" dirty="0" smtClean="0">
                <a:solidFill>
                  <a:srgbClr val="FF0000"/>
                </a:solidFill>
              </a:rPr>
              <a:t>Mouse</a:t>
            </a:r>
            <a:r>
              <a:rPr lang="ru-RU" b="1" i="1" dirty="0" err="1" smtClean="0"/>
              <a:t>Listener</a:t>
            </a:r>
            <a:r>
              <a:rPr lang="ru-RU" b="1" i="1" dirty="0" smtClean="0"/>
              <a:t>, </a:t>
            </a:r>
            <a:r>
              <a:rPr lang="en-US" b="1" i="1" dirty="0" err="1" smtClean="0">
                <a:solidFill>
                  <a:srgbClr val="FF0000"/>
                </a:solidFill>
              </a:rPr>
              <a:t>MouseMotion</a:t>
            </a:r>
            <a:r>
              <a:rPr lang="ru-RU" b="1" i="1" dirty="0" err="1" smtClean="0"/>
              <a:t>Listener</a:t>
            </a:r>
            <a:r>
              <a:rPr lang="ru-RU" dirty="0" smtClean="0"/>
              <a:t> </a:t>
            </a:r>
            <a:endParaRPr lang="ru-RU" b="1" dirty="0" smtClean="0"/>
          </a:p>
          <a:p>
            <a:endParaRPr lang="ru-RU" sz="800" b="1" dirty="0" smtClean="0"/>
          </a:p>
          <a:p>
            <a:r>
              <a:rPr lang="ru-RU" b="1" dirty="0" err="1" smtClean="0">
                <a:solidFill>
                  <a:srgbClr val="FF0000"/>
                </a:solidFill>
              </a:rPr>
              <a:t>Key</a:t>
            </a:r>
            <a:r>
              <a:rPr lang="ru-RU" b="1" dirty="0" err="1" smtClean="0"/>
              <a:t>Event</a:t>
            </a:r>
            <a:r>
              <a:rPr lang="ru-RU" b="1" dirty="0" smtClean="0"/>
              <a:t> – </a:t>
            </a:r>
            <a:r>
              <a:rPr lang="en-US" b="1" i="1" dirty="0" smtClean="0">
                <a:solidFill>
                  <a:srgbClr val="FF0000"/>
                </a:solidFill>
              </a:rPr>
              <a:t>Key</a:t>
            </a:r>
            <a:r>
              <a:rPr lang="ru-RU" b="1" i="1" dirty="0" err="1" smtClean="0"/>
              <a:t>Listener</a:t>
            </a:r>
            <a:r>
              <a:rPr lang="ru-RU" b="1" dirty="0" smtClean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8081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928662" y="38377"/>
            <a:ext cx="8001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Обработка событий действий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00100" y="571480"/>
            <a:ext cx="80010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actionPerformed</a:t>
            </a:r>
            <a:r>
              <a:rPr lang="en-US" b="1" dirty="0" smtClean="0"/>
              <a:t>(</a:t>
            </a:r>
            <a:r>
              <a:rPr lang="en-US" b="1" dirty="0" err="1" smtClean="0"/>
              <a:t>ActionEvent</a:t>
            </a:r>
            <a:r>
              <a:rPr lang="en-US" b="1" dirty="0" smtClean="0"/>
              <a:t> e)</a:t>
            </a:r>
            <a:r>
              <a:rPr lang="ru-RU" b="1" dirty="0" smtClean="0"/>
              <a:t> </a:t>
            </a:r>
            <a:r>
              <a:rPr lang="ru-RU" dirty="0" smtClean="0"/>
              <a:t>-</a:t>
            </a:r>
            <a:r>
              <a:rPr lang="ru-RU" b="1" dirty="0" smtClean="0"/>
              <a:t> </a:t>
            </a:r>
            <a:r>
              <a:rPr lang="ru-RU" dirty="0" smtClean="0"/>
              <a:t>вызывается при возникновении события;</a:t>
            </a:r>
            <a:endParaRPr lang="ru-RU" b="1" dirty="0" smtClean="0"/>
          </a:p>
          <a:p>
            <a:r>
              <a:rPr lang="ru-RU" dirty="0" smtClean="0"/>
              <a:t>где </a:t>
            </a:r>
            <a:r>
              <a:rPr lang="ru-RU" b="1" dirty="0" smtClean="0"/>
              <a:t>е</a:t>
            </a:r>
            <a:r>
              <a:rPr lang="ru-RU" dirty="0" smtClean="0"/>
              <a:t> - конкретное событие.</a:t>
            </a:r>
          </a:p>
          <a:p>
            <a:r>
              <a:rPr lang="ru-RU" sz="800" dirty="0" smtClean="0"/>
              <a:t> </a:t>
            </a:r>
          </a:p>
          <a:p>
            <a:r>
              <a:rPr lang="ru-RU" dirty="0" smtClean="0"/>
              <a:t>Объект </a:t>
            </a:r>
            <a:r>
              <a:rPr lang="ru-RU" b="1" i="1" dirty="0" err="1" smtClean="0">
                <a:solidFill>
                  <a:srgbClr val="FF0000"/>
                </a:solidFill>
              </a:rPr>
              <a:t>ActionEvent</a:t>
            </a:r>
            <a:r>
              <a:rPr lang="ru-RU" dirty="0" smtClean="0"/>
              <a:t>, передаваемый методу </a:t>
            </a:r>
            <a:r>
              <a:rPr lang="ru-RU" i="1" dirty="0" err="1" smtClean="0"/>
              <a:t>actionPerformed</a:t>
            </a:r>
            <a:r>
              <a:rPr lang="ru-RU" i="1" dirty="0" smtClean="0"/>
              <a:t> () </a:t>
            </a:r>
            <a:r>
              <a:rPr lang="ru-RU" dirty="0" smtClean="0"/>
              <a:t>, предоставляет доступ к информации о событии.</a:t>
            </a:r>
          </a:p>
          <a:p>
            <a:endParaRPr lang="ru-RU" sz="800" dirty="0" smtClean="0"/>
          </a:p>
          <a:p>
            <a:r>
              <a:rPr lang="ru-RU" b="1" i="1" dirty="0" smtClean="0"/>
              <a:t>Идентифицировать</a:t>
            </a:r>
            <a:r>
              <a:rPr lang="ru-RU" dirty="0" smtClean="0"/>
              <a:t> </a:t>
            </a:r>
            <a:r>
              <a:rPr lang="ru-RU" b="1" i="1" dirty="0" smtClean="0"/>
              <a:t>компонент</a:t>
            </a:r>
            <a:r>
              <a:rPr lang="ru-RU" dirty="0" smtClean="0"/>
              <a:t>, </a:t>
            </a:r>
            <a:r>
              <a:rPr lang="ru-RU" dirty="0" err="1" smtClean="0"/>
              <a:t>сгeнерировший</a:t>
            </a:r>
            <a:r>
              <a:rPr lang="ru-RU" dirty="0" smtClean="0"/>
              <a:t> событие можно двумя способами: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 </a:t>
            </a:r>
            <a:r>
              <a:rPr lang="ru-RU" b="1" i="1" dirty="0" smtClean="0"/>
              <a:t>по строке</a:t>
            </a:r>
            <a:r>
              <a:rPr lang="ru-RU" dirty="0" smtClean="0"/>
              <a:t>, представляющей команду действия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 посредством </a:t>
            </a:r>
            <a:r>
              <a:rPr lang="ru-RU" b="1" i="1" dirty="0" smtClean="0"/>
              <a:t>ссылки</a:t>
            </a:r>
            <a:r>
              <a:rPr lang="ru-RU" dirty="0" smtClean="0"/>
              <a:t> на объект</a:t>
            </a:r>
          </a:p>
          <a:p>
            <a:endParaRPr lang="ru-RU" sz="800" dirty="0" smtClean="0"/>
          </a:p>
          <a:p>
            <a:r>
              <a:rPr lang="en-US" b="1" i="1" dirty="0" smtClean="0"/>
              <a:t>String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getActionCommand</a:t>
            </a:r>
            <a:r>
              <a:rPr lang="en-US" b="1" i="1" dirty="0" smtClean="0">
                <a:solidFill>
                  <a:srgbClr val="FF0000"/>
                </a:solidFill>
              </a:rPr>
              <a:t>(</a:t>
            </a:r>
            <a:r>
              <a:rPr lang="ru-RU" b="1" i="1" dirty="0" smtClean="0">
                <a:solidFill>
                  <a:srgbClr val="FF0000"/>
                </a:solidFill>
              </a:rPr>
              <a:t>)</a:t>
            </a:r>
            <a:r>
              <a:rPr lang="ru-RU" dirty="0" smtClean="0"/>
              <a:t> – возвращает строку команды действия для компонента, сгенерировавшего событие</a:t>
            </a:r>
          </a:p>
          <a:p>
            <a:r>
              <a:rPr lang="ru-RU" sz="1400" i="1" dirty="0" smtClean="0"/>
              <a:t>(Например, по щелчку на кнопке генерируется событие действия, для </a:t>
            </a:r>
            <a:r>
              <a:rPr lang="ru-RU" sz="1400" i="1" dirty="0" err="1" smtClean="0"/>
              <a:t>котоpoгo</a:t>
            </a:r>
            <a:r>
              <a:rPr lang="ru-RU" sz="1400" i="1" dirty="0" smtClean="0"/>
              <a:t> строка команды совпадает с текстом, отображаемым на этой кнопке. )</a:t>
            </a:r>
          </a:p>
          <a:p>
            <a:endParaRPr lang="ru-RU" sz="800" b="1" i="1" dirty="0" smtClean="0">
              <a:solidFill>
                <a:srgbClr val="FF0000"/>
              </a:solidFill>
            </a:endParaRPr>
          </a:p>
          <a:p>
            <a:r>
              <a:rPr lang="en-US" b="1" i="1" dirty="0" smtClean="0"/>
              <a:t>Object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getSource</a:t>
            </a:r>
            <a:r>
              <a:rPr lang="en-US" b="1" i="1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- </a:t>
            </a:r>
            <a:r>
              <a:rPr lang="ru-RU" dirty="0" smtClean="0"/>
              <a:t>определяет компонент, получая ссылку на него. </a:t>
            </a:r>
          </a:p>
          <a:p>
            <a:endParaRPr lang="ru-RU" sz="800" dirty="0" smtClean="0"/>
          </a:p>
          <a:p>
            <a:r>
              <a:rPr lang="ru-RU" i="1" dirty="0" smtClean="0">
                <a:solidFill>
                  <a:srgbClr val="FF0000"/>
                </a:solidFill>
              </a:rPr>
              <a:t>Преимущество</a:t>
            </a:r>
            <a:r>
              <a:rPr lang="ru-RU" dirty="0" smtClean="0"/>
              <a:t> использования </a:t>
            </a:r>
            <a:r>
              <a:rPr lang="ru-RU" i="1" dirty="0" err="1" smtClean="0">
                <a:solidFill>
                  <a:srgbClr val="FF0000"/>
                </a:solidFill>
              </a:rPr>
              <a:t>getSource</a:t>
            </a:r>
            <a:r>
              <a:rPr lang="ru-RU" i="1" dirty="0" smtClean="0">
                <a:solidFill>
                  <a:srgbClr val="FF0000"/>
                </a:solidFill>
              </a:rPr>
              <a:t>()</a:t>
            </a:r>
            <a:r>
              <a:rPr lang="ru-RU" b="1" i="1" dirty="0" smtClean="0"/>
              <a:t> </a:t>
            </a:r>
            <a:r>
              <a:rPr lang="ru-RU" dirty="0" smtClean="0"/>
              <a:t>состоит в том, что если потребуется выполнять действия непосредственно с компонентом, то можно сделать это с помощью ссылки </a:t>
            </a:r>
            <a:r>
              <a:rPr lang="en-US" b="1" i="1" dirty="0" smtClean="0"/>
              <a:t>Object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924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3" cstate="print"/>
          <a:srcRect l="29374" t="25917" r="48700" b="54328"/>
          <a:stretch>
            <a:fillRect/>
          </a:stretch>
        </p:blipFill>
        <p:spPr bwMode="auto">
          <a:xfrm>
            <a:off x="5786446" y="1142984"/>
            <a:ext cx="314327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Прямоугольник 13"/>
          <p:cNvSpPr/>
          <p:nvPr/>
        </p:nvSpPr>
        <p:spPr>
          <a:xfrm>
            <a:off x="928662" y="71414"/>
            <a:ext cx="80010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Пример  обработки событий</a:t>
            </a:r>
          </a:p>
          <a:p>
            <a:pPr algn="ctr"/>
            <a:r>
              <a:rPr lang="ru-RU" sz="2400" b="1" dirty="0" smtClean="0"/>
              <a:t>Расположение компонентов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14282" y="1071546"/>
            <a:ext cx="628654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JPanel</a:t>
            </a:r>
            <a:r>
              <a:rPr lang="en-US" dirty="0" smtClean="0"/>
              <a:t> </a:t>
            </a:r>
            <a:r>
              <a:rPr lang="en-US" b="1" i="1" dirty="0" err="1" smtClean="0"/>
              <a:t>contentPanel</a:t>
            </a:r>
            <a:r>
              <a:rPr lang="en-US" dirty="0" smtClean="0"/>
              <a:t> = new </a:t>
            </a:r>
            <a:r>
              <a:rPr lang="en-US" dirty="0" err="1" smtClean="0"/>
              <a:t>JPanel</a:t>
            </a:r>
            <a:r>
              <a:rPr lang="en-US" dirty="0" smtClean="0"/>
              <a:t>(new </a:t>
            </a:r>
            <a:r>
              <a:rPr lang="en-US" b="1" i="1" dirty="0" err="1" smtClean="0"/>
              <a:t>GridLayout</a:t>
            </a:r>
            <a:r>
              <a:rPr lang="en-US" b="1" i="1" dirty="0" smtClean="0"/>
              <a:t>(2, 0)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JPanel</a:t>
            </a:r>
            <a:r>
              <a:rPr lang="en-US" dirty="0" smtClean="0"/>
              <a:t> </a:t>
            </a:r>
            <a:r>
              <a:rPr lang="en-US" b="1" i="1" dirty="0" err="1" smtClean="0"/>
              <a:t>textPanel</a:t>
            </a:r>
            <a:r>
              <a:rPr lang="en-US" dirty="0" smtClean="0"/>
              <a:t> = new </a:t>
            </a:r>
            <a:r>
              <a:rPr lang="en-US" dirty="0" err="1" smtClean="0"/>
              <a:t>JPanel</a:t>
            </a:r>
            <a:r>
              <a:rPr lang="en-US" dirty="0" smtClean="0"/>
              <a:t>(new </a:t>
            </a:r>
            <a:r>
              <a:rPr lang="en-US" b="1" i="1" dirty="0" err="1" smtClean="0"/>
              <a:t>FlowLayout</a:t>
            </a:r>
            <a:r>
              <a:rPr lang="en-US" b="1" i="1" dirty="0" smtClean="0"/>
              <a:t>()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JPanel</a:t>
            </a:r>
            <a:r>
              <a:rPr lang="en-US" dirty="0" smtClean="0"/>
              <a:t> </a:t>
            </a:r>
            <a:r>
              <a:rPr lang="en-US" b="1" i="1" dirty="0" err="1" smtClean="0"/>
              <a:t>buttonPanel</a:t>
            </a:r>
            <a:r>
              <a:rPr lang="en-US" dirty="0" smtClean="0"/>
              <a:t> = new </a:t>
            </a:r>
            <a:r>
              <a:rPr lang="en-US" dirty="0" err="1" smtClean="0"/>
              <a:t>JPanel</a:t>
            </a:r>
            <a:r>
              <a:rPr lang="en-US" dirty="0" smtClean="0"/>
              <a:t>(new </a:t>
            </a:r>
            <a:r>
              <a:rPr lang="en-US" b="1" i="1" dirty="0" err="1" smtClean="0"/>
              <a:t>FlowLayout</a:t>
            </a:r>
            <a:r>
              <a:rPr lang="en-US" b="1" i="1" dirty="0" smtClean="0"/>
              <a:t>()</a:t>
            </a:r>
            <a:r>
              <a:rPr lang="en-US" dirty="0" smtClean="0"/>
              <a:t>);</a:t>
            </a:r>
            <a:endParaRPr lang="ru-RU" dirty="0" smtClean="0"/>
          </a:p>
          <a:p>
            <a:endParaRPr lang="en-US" sz="800" dirty="0" smtClean="0"/>
          </a:p>
          <a:p>
            <a:r>
              <a:rPr lang="en-US" dirty="0" err="1" smtClean="0"/>
              <a:t>JLabel</a:t>
            </a:r>
            <a:r>
              <a:rPr lang="en-US" dirty="0" smtClean="0"/>
              <a:t> </a:t>
            </a:r>
            <a:r>
              <a:rPr lang="en-US" dirty="0" err="1" smtClean="0"/>
              <a:t>jlbl</a:t>
            </a:r>
            <a:r>
              <a:rPr lang="en-US" dirty="0" smtClean="0"/>
              <a:t> = new </a:t>
            </a:r>
            <a:r>
              <a:rPr lang="en-US" b="1" i="1" dirty="0" err="1" smtClean="0"/>
              <a:t>JLabel</a:t>
            </a:r>
            <a:r>
              <a:rPr lang="en-US" dirty="0" smtClean="0"/>
              <a:t>(" Events ");</a:t>
            </a:r>
            <a:endParaRPr lang="ru-RU" dirty="0" smtClean="0"/>
          </a:p>
          <a:p>
            <a:r>
              <a:rPr lang="en-US" b="1" i="1" dirty="0" err="1" smtClean="0"/>
              <a:t>textPanel</a:t>
            </a:r>
            <a:r>
              <a:rPr lang="en-US" dirty="0" err="1" smtClean="0"/>
              <a:t>.add</a:t>
            </a:r>
            <a:r>
              <a:rPr lang="en-US" dirty="0" smtClean="0"/>
              <a:t>(</a:t>
            </a:r>
            <a:r>
              <a:rPr lang="en-US" dirty="0" err="1" smtClean="0"/>
              <a:t>jlbl</a:t>
            </a:r>
            <a:r>
              <a:rPr lang="en-US" dirty="0" smtClean="0"/>
              <a:t>);</a:t>
            </a:r>
            <a:endParaRPr lang="ru-RU" dirty="0" smtClean="0"/>
          </a:p>
          <a:p>
            <a:endParaRPr lang="en-US" sz="800" dirty="0" smtClean="0"/>
          </a:p>
          <a:p>
            <a:r>
              <a:rPr lang="ru-RU" i="1" dirty="0" smtClean="0">
                <a:solidFill>
                  <a:srgbClr val="00B050"/>
                </a:solidFill>
              </a:rPr>
              <a:t>//</a:t>
            </a:r>
            <a:r>
              <a:rPr lang="en-US" i="1" dirty="0" err="1" smtClean="0">
                <a:solidFill>
                  <a:srgbClr val="00B050"/>
                </a:solidFill>
              </a:rPr>
              <a:t>JTextField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jtxt</a:t>
            </a:r>
            <a:r>
              <a:rPr lang="en-US" i="1" dirty="0" smtClean="0">
                <a:solidFill>
                  <a:srgbClr val="00B050"/>
                </a:solidFill>
              </a:rPr>
              <a:t>;</a:t>
            </a:r>
            <a:r>
              <a:rPr lang="ru-RU" i="1" dirty="0" smtClean="0">
                <a:solidFill>
                  <a:srgbClr val="00B050"/>
                </a:solidFill>
              </a:rPr>
              <a:t> Объявлен выше в </a:t>
            </a:r>
            <a:r>
              <a:rPr lang="en-US" i="1" dirty="0" smtClean="0">
                <a:solidFill>
                  <a:srgbClr val="00B050"/>
                </a:solidFill>
              </a:rPr>
              <a:t>class </a:t>
            </a:r>
            <a:r>
              <a:rPr lang="en-US" i="1" dirty="0" err="1" smtClean="0">
                <a:solidFill>
                  <a:srgbClr val="00B050"/>
                </a:solidFill>
              </a:rPr>
              <a:t>firstSw</a:t>
            </a:r>
            <a:endParaRPr lang="en-US" dirty="0" smtClean="0"/>
          </a:p>
          <a:p>
            <a:r>
              <a:rPr lang="en-US" dirty="0" err="1" smtClean="0"/>
              <a:t>jtxt</a:t>
            </a:r>
            <a:r>
              <a:rPr lang="en-US" dirty="0" smtClean="0"/>
              <a:t> = new </a:t>
            </a:r>
            <a:r>
              <a:rPr lang="en-US" b="1" i="1" dirty="0" err="1" smtClean="0"/>
              <a:t>JTextField</a:t>
            </a:r>
            <a:r>
              <a:rPr lang="en-US" dirty="0" smtClean="0"/>
              <a:t>("not events", 15);</a:t>
            </a:r>
          </a:p>
          <a:p>
            <a:r>
              <a:rPr lang="en-US" b="1" i="1" dirty="0" err="1" smtClean="0"/>
              <a:t>textPanel</a:t>
            </a:r>
            <a:r>
              <a:rPr lang="en-US" dirty="0" err="1" smtClean="0"/>
              <a:t>.add</a:t>
            </a:r>
            <a:r>
              <a:rPr lang="en-US" dirty="0" smtClean="0"/>
              <a:t>(</a:t>
            </a:r>
            <a:r>
              <a:rPr lang="en-US" dirty="0" err="1" smtClean="0"/>
              <a:t>jtxt</a:t>
            </a:r>
            <a:r>
              <a:rPr lang="en-US" dirty="0" smtClean="0"/>
              <a:t>);</a:t>
            </a:r>
          </a:p>
          <a:p>
            <a:endParaRPr lang="ru-RU" sz="800" dirty="0" smtClean="0"/>
          </a:p>
          <a:p>
            <a:r>
              <a:rPr lang="ru-RU" i="1" dirty="0" smtClean="0">
                <a:solidFill>
                  <a:srgbClr val="00B050"/>
                </a:solidFill>
              </a:rPr>
              <a:t>//</a:t>
            </a:r>
            <a:r>
              <a:rPr lang="en-US" i="1" dirty="0" err="1" smtClean="0">
                <a:solidFill>
                  <a:srgbClr val="00B050"/>
                </a:solidFill>
              </a:rPr>
              <a:t>JButton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btnOk</a:t>
            </a:r>
            <a:r>
              <a:rPr lang="en-US" i="1" dirty="0" smtClean="0">
                <a:solidFill>
                  <a:srgbClr val="00B050"/>
                </a:solidFill>
              </a:rPr>
              <a:t>, </a:t>
            </a:r>
            <a:r>
              <a:rPr lang="en-US" i="1" dirty="0" err="1" smtClean="0">
                <a:solidFill>
                  <a:srgbClr val="00B050"/>
                </a:solidFill>
              </a:rPr>
              <a:t>btnQ</a:t>
            </a:r>
            <a:r>
              <a:rPr lang="en-US" i="1" dirty="0" smtClean="0">
                <a:solidFill>
                  <a:srgbClr val="00B050"/>
                </a:solidFill>
              </a:rPr>
              <a:t>;</a:t>
            </a:r>
            <a:r>
              <a:rPr lang="ru-RU" i="1" dirty="0" smtClean="0">
                <a:solidFill>
                  <a:srgbClr val="00B050"/>
                </a:solidFill>
              </a:rPr>
              <a:t> Объявлены выше в </a:t>
            </a:r>
            <a:r>
              <a:rPr lang="en-US" i="1" dirty="0" smtClean="0">
                <a:solidFill>
                  <a:srgbClr val="00B050"/>
                </a:solidFill>
              </a:rPr>
              <a:t>class </a:t>
            </a:r>
            <a:r>
              <a:rPr lang="en-US" i="1" dirty="0" err="1" smtClean="0">
                <a:solidFill>
                  <a:srgbClr val="00B050"/>
                </a:solidFill>
              </a:rPr>
              <a:t>firstSw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endParaRPr lang="ru-RU" i="1" dirty="0" smtClean="0">
              <a:solidFill>
                <a:srgbClr val="00B050"/>
              </a:solidFill>
            </a:endParaRPr>
          </a:p>
          <a:p>
            <a:r>
              <a:rPr lang="en-US" dirty="0" err="1" smtClean="0"/>
              <a:t>btnOk</a:t>
            </a:r>
            <a:r>
              <a:rPr lang="en-US" dirty="0" smtClean="0"/>
              <a:t> = new </a:t>
            </a:r>
            <a:r>
              <a:rPr lang="en-US" b="1" i="1" dirty="0" err="1" smtClean="0"/>
              <a:t>JButton</a:t>
            </a:r>
            <a:r>
              <a:rPr lang="en-US" dirty="0" smtClean="0"/>
              <a:t>("Go Event");</a:t>
            </a:r>
            <a:endParaRPr lang="ru-RU" dirty="0" smtClean="0"/>
          </a:p>
          <a:p>
            <a:r>
              <a:rPr lang="en-US" dirty="0" err="1" smtClean="0"/>
              <a:t>btnQ</a:t>
            </a:r>
            <a:r>
              <a:rPr lang="en-US" dirty="0" smtClean="0"/>
              <a:t> = new </a:t>
            </a:r>
            <a:r>
              <a:rPr lang="en-US" b="1" i="1" dirty="0" err="1" smtClean="0"/>
              <a:t>JButton</a:t>
            </a:r>
            <a:r>
              <a:rPr lang="en-US" dirty="0" smtClean="0"/>
              <a:t>("Quit");</a:t>
            </a:r>
          </a:p>
          <a:p>
            <a:endParaRPr lang="ru-RU" sz="800" dirty="0" smtClean="0"/>
          </a:p>
          <a:p>
            <a:r>
              <a:rPr lang="en-US" b="1" i="1" dirty="0" err="1" smtClean="0"/>
              <a:t>buttonPanel</a:t>
            </a:r>
            <a:r>
              <a:rPr lang="en-US" dirty="0" err="1" smtClean="0"/>
              <a:t>.add</a:t>
            </a:r>
            <a:r>
              <a:rPr lang="en-US" dirty="0" smtClean="0"/>
              <a:t>(</a:t>
            </a:r>
            <a:r>
              <a:rPr lang="en-US" dirty="0" err="1" smtClean="0"/>
              <a:t>btnOk</a:t>
            </a:r>
            <a:r>
              <a:rPr lang="en-US" dirty="0" smtClean="0"/>
              <a:t>);</a:t>
            </a:r>
          </a:p>
          <a:p>
            <a:r>
              <a:rPr lang="en-US" b="1" i="1" dirty="0" err="1" smtClean="0"/>
              <a:t>buttonPanel</a:t>
            </a:r>
            <a:r>
              <a:rPr lang="en-US" dirty="0" err="1" smtClean="0"/>
              <a:t>.add</a:t>
            </a:r>
            <a:r>
              <a:rPr lang="en-US" dirty="0" smtClean="0"/>
              <a:t>(</a:t>
            </a:r>
            <a:r>
              <a:rPr lang="en-US" dirty="0" err="1" smtClean="0"/>
              <a:t>btnQ</a:t>
            </a:r>
            <a:r>
              <a:rPr lang="en-US" dirty="0" smtClean="0"/>
              <a:t>);</a:t>
            </a:r>
          </a:p>
          <a:p>
            <a:endParaRPr lang="ru-RU" sz="800" dirty="0" smtClean="0"/>
          </a:p>
          <a:p>
            <a:r>
              <a:rPr lang="en-US" b="1" i="1" dirty="0" err="1" smtClean="0"/>
              <a:t>contentPanel</a:t>
            </a:r>
            <a:r>
              <a:rPr lang="en-US" dirty="0" err="1" smtClean="0"/>
              <a:t>.add</a:t>
            </a:r>
            <a:r>
              <a:rPr lang="en-US" dirty="0" smtClean="0"/>
              <a:t>(</a:t>
            </a:r>
            <a:r>
              <a:rPr lang="en-US" dirty="0" err="1" smtClean="0"/>
              <a:t>textPanel</a:t>
            </a:r>
            <a:r>
              <a:rPr lang="en-US" dirty="0" smtClean="0"/>
              <a:t>);</a:t>
            </a:r>
          </a:p>
          <a:p>
            <a:r>
              <a:rPr lang="en-US" b="1" i="1" dirty="0" err="1" smtClean="0"/>
              <a:t>contentPanel</a:t>
            </a:r>
            <a:r>
              <a:rPr lang="en-US" dirty="0" err="1" smtClean="0"/>
              <a:t>.add</a:t>
            </a:r>
            <a:r>
              <a:rPr lang="en-US" dirty="0" smtClean="0"/>
              <a:t>(</a:t>
            </a:r>
            <a:r>
              <a:rPr lang="en-US" dirty="0" err="1" smtClean="0"/>
              <a:t>buttonPanel</a:t>
            </a:r>
            <a:r>
              <a:rPr lang="en-US" dirty="0" smtClean="0"/>
              <a:t>);</a:t>
            </a:r>
          </a:p>
          <a:p>
            <a:endParaRPr lang="en-US" dirty="0" smtClean="0"/>
          </a:p>
        </p:txBody>
      </p:sp>
      <p:pic>
        <p:nvPicPr>
          <p:cNvPr id="10" name="Рисунок 9"/>
          <p:cNvPicPr/>
          <p:nvPr/>
        </p:nvPicPr>
        <p:blipFill>
          <a:blip r:embed="rId4" cstate="print"/>
          <a:srcRect l="22845" t="28095" r="21317" b="39686"/>
          <a:stretch>
            <a:fillRect/>
          </a:stretch>
        </p:blipFill>
        <p:spPr bwMode="auto">
          <a:xfrm>
            <a:off x="4429124" y="4000504"/>
            <a:ext cx="442915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434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928662" y="-71462"/>
            <a:ext cx="8001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Пример  обработки событий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28662" y="357166"/>
            <a:ext cx="81439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</a:t>
            </a:r>
            <a:r>
              <a:rPr lang="en-US" b="1" dirty="0" err="1" smtClean="0">
                <a:solidFill>
                  <a:srgbClr val="FF0000"/>
                </a:solidFill>
              </a:rPr>
              <a:t>java.awt.event</a:t>
            </a:r>
            <a:r>
              <a:rPr lang="en-US" b="1" dirty="0" smtClean="0">
                <a:solidFill>
                  <a:srgbClr val="FF0000"/>
                </a:solidFill>
              </a:rPr>
              <a:t>.*;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/*……………др. включения </a:t>
            </a:r>
            <a:r>
              <a:rPr lang="en-US" i="1" dirty="0" smtClean="0">
                <a:solidFill>
                  <a:srgbClr val="00B050"/>
                </a:solidFill>
              </a:rPr>
              <a:t>import</a:t>
            </a:r>
            <a:r>
              <a:rPr lang="ru-RU" i="1" dirty="0" smtClean="0">
                <a:solidFill>
                  <a:srgbClr val="00B050"/>
                </a:solidFill>
              </a:rPr>
              <a:t>…..*/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endParaRPr lang="ru-RU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public class </a:t>
            </a:r>
            <a:r>
              <a:rPr lang="en-US" dirty="0" err="1" smtClean="0"/>
              <a:t>firstSw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implements </a:t>
            </a:r>
            <a:r>
              <a:rPr lang="en-US" b="1" dirty="0" err="1" smtClean="0">
                <a:solidFill>
                  <a:srgbClr val="FF0000"/>
                </a:solidFill>
              </a:rPr>
              <a:t>ActionListener</a:t>
            </a:r>
            <a:r>
              <a:rPr lang="en-US" dirty="0" smtClean="0"/>
              <a:t>{</a:t>
            </a:r>
          </a:p>
          <a:p>
            <a:r>
              <a:rPr lang="ru-RU" dirty="0" smtClean="0"/>
              <a:t>     </a:t>
            </a:r>
            <a:r>
              <a:rPr lang="en-US" dirty="0" err="1" smtClean="0"/>
              <a:t>JButton</a:t>
            </a:r>
            <a:r>
              <a:rPr lang="en-US" dirty="0" smtClean="0"/>
              <a:t> </a:t>
            </a:r>
            <a:r>
              <a:rPr lang="en-US" dirty="0" err="1" smtClean="0"/>
              <a:t>btnOk</a:t>
            </a:r>
            <a:r>
              <a:rPr lang="en-US" dirty="0" smtClean="0"/>
              <a:t>, </a:t>
            </a:r>
            <a:r>
              <a:rPr lang="en-US" dirty="0" err="1" smtClean="0"/>
              <a:t>btnQ</a:t>
            </a:r>
            <a:r>
              <a:rPr lang="en-US" dirty="0" smtClean="0"/>
              <a:t>;</a:t>
            </a:r>
          </a:p>
          <a:p>
            <a:r>
              <a:rPr lang="ru-RU" dirty="0" smtClean="0"/>
              <a:t>     </a:t>
            </a:r>
            <a:r>
              <a:rPr lang="en-US" dirty="0" err="1" smtClean="0"/>
              <a:t>JTextField</a:t>
            </a:r>
            <a:r>
              <a:rPr lang="en-US" dirty="0" smtClean="0"/>
              <a:t> </a:t>
            </a:r>
            <a:r>
              <a:rPr lang="en-US" dirty="0" err="1" smtClean="0"/>
              <a:t>jtxt</a:t>
            </a:r>
            <a:r>
              <a:rPr lang="en-US" dirty="0" smtClean="0"/>
              <a:t>;</a:t>
            </a:r>
            <a:endParaRPr lang="en-US" sz="800" dirty="0" smtClean="0"/>
          </a:p>
          <a:p>
            <a:r>
              <a:rPr lang="ru-RU" dirty="0" smtClean="0"/>
              <a:t>     </a:t>
            </a:r>
            <a:r>
              <a:rPr lang="en-US" dirty="0" smtClean="0"/>
              <a:t>public </a:t>
            </a:r>
            <a:r>
              <a:rPr lang="en-US" dirty="0" err="1" smtClean="0"/>
              <a:t>firstSw</a:t>
            </a:r>
            <a:r>
              <a:rPr lang="en-US" dirty="0" smtClean="0"/>
              <a:t>() {</a:t>
            </a:r>
            <a:r>
              <a:rPr lang="ru-RU" dirty="0" smtClean="0"/>
              <a:t>    	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     </a:t>
            </a:r>
            <a:r>
              <a:rPr lang="ru-RU" i="1" dirty="0" smtClean="0">
                <a:solidFill>
                  <a:srgbClr val="00B050"/>
                </a:solidFill>
              </a:rPr>
              <a:t>/* ……Расположение компонентов  </a:t>
            </a:r>
            <a:r>
              <a:rPr lang="en-US" i="1" dirty="0" err="1" smtClean="0">
                <a:solidFill>
                  <a:srgbClr val="00B050"/>
                </a:solidFill>
              </a:rPr>
              <a:t>GridLayout</a:t>
            </a:r>
            <a:r>
              <a:rPr lang="ru-RU" i="1" dirty="0" smtClean="0">
                <a:solidFill>
                  <a:srgbClr val="00B050"/>
                </a:solidFill>
              </a:rPr>
              <a:t> ,  </a:t>
            </a:r>
            <a:r>
              <a:rPr lang="en-US" i="1" dirty="0" err="1" smtClean="0">
                <a:solidFill>
                  <a:srgbClr val="00B050"/>
                </a:solidFill>
              </a:rPr>
              <a:t>FlowLayout</a:t>
            </a:r>
            <a:r>
              <a:rPr lang="ru-RU" i="1" dirty="0" smtClean="0">
                <a:solidFill>
                  <a:srgbClr val="00B050"/>
                </a:solidFill>
              </a:rPr>
              <a:t>  и  др. …………*/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	</a:t>
            </a:r>
            <a:r>
              <a:rPr lang="en-US" b="1" i="1" dirty="0" err="1" smtClean="0">
                <a:solidFill>
                  <a:srgbClr val="FF0000"/>
                </a:solidFill>
              </a:rPr>
              <a:t>btnOk.addActionListener</a:t>
            </a:r>
            <a:r>
              <a:rPr lang="en-US" b="1" i="1" dirty="0" smtClean="0">
                <a:solidFill>
                  <a:srgbClr val="FF0000"/>
                </a:solidFill>
              </a:rPr>
              <a:t>(this)</a:t>
            </a:r>
            <a:r>
              <a:rPr lang="en-US" dirty="0" smtClean="0"/>
              <a:t>;</a:t>
            </a:r>
            <a:r>
              <a:rPr lang="en-US" i="1" dirty="0" smtClean="0">
                <a:solidFill>
                  <a:srgbClr val="00B050"/>
                </a:solidFill>
              </a:rPr>
              <a:t> //</a:t>
            </a:r>
            <a:r>
              <a:rPr lang="ru-RU" i="1" dirty="0" smtClean="0"/>
              <a:t> </a:t>
            </a:r>
            <a:r>
              <a:rPr lang="ru-RU" i="1" dirty="0" smtClean="0">
                <a:solidFill>
                  <a:srgbClr val="00B050"/>
                </a:solidFill>
              </a:rPr>
              <a:t>источник регистрирует слушателей</a:t>
            </a:r>
            <a:endParaRPr lang="ru-RU" dirty="0" smtClean="0"/>
          </a:p>
          <a:p>
            <a:r>
              <a:rPr lang="ru-RU" b="1" i="1" dirty="0" smtClean="0">
                <a:solidFill>
                  <a:srgbClr val="FF0000"/>
                </a:solidFill>
              </a:rPr>
              <a:t>	</a:t>
            </a:r>
            <a:r>
              <a:rPr lang="en-US" b="1" i="1" dirty="0" err="1" smtClean="0">
                <a:solidFill>
                  <a:srgbClr val="FF0000"/>
                </a:solidFill>
              </a:rPr>
              <a:t>btnQ.addActionListener</a:t>
            </a:r>
            <a:r>
              <a:rPr lang="en-US" b="1" i="1" dirty="0" smtClean="0">
                <a:solidFill>
                  <a:srgbClr val="FF0000"/>
                </a:solidFill>
              </a:rPr>
              <a:t>(this)</a:t>
            </a:r>
            <a:r>
              <a:rPr lang="en-US" dirty="0" smtClean="0"/>
              <a:t>;</a:t>
            </a:r>
            <a:r>
              <a:rPr lang="en-US" i="1" dirty="0" smtClean="0">
                <a:solidFill>
                  <a:srgbClr val="00B050"/>
                </a:solidFill>
              </a:rPr>
              <a:t> //</a:t>
            </a:r>
            <a:r>
              <a:rPr lang="ru-RU" i="1" dirty="0" smtClean="0"/>
              <a:t> </a:t>
            </a:r>
            <a:r>
              <a:rPr lang="ru-RU" i="1" dirty="0" smtClean="0">
                <a:solidFill>
                  <a:srgbClr val="00B050"/>
                </a:solidFill>
              </a:rPr>
              <a:t>источник регистрирует слушателе</a:t>
            </a:r>
            <a:endParaRPr lang="ru-RU" dirty="0" smtClean="0"/>
          </a:p>
          <a:p>
            <a:r>
              <a:rPr lang="ru-RU" i="1" dirty="0" smtClean="0">
                <a:solidFill>
                  <a:srgbClr val="00B050"/>
                </a:solidFill>
              </a:rPr>
              <a:t>//……………………………….</a:t>
            </a:r>
          </a:p>
          <a:p>
            <a:r>
              <a:rPr lang="ru-RU" dirty="0" smtClean="0"/>
              <a:t>       </a:t>
            </a:r>
            <a:r>
              <a:rPr lang="en-US" dirty="0" smtClean="0"/>
              <a:t>}</a:t>
            </a:r>
          </a:p>
          <a:p>
            <a:r>
              <a:rPr lang="ru-RU" dirty="0" smtClean="0"/>
              <a:t>       </a:t>
            </a:r>
            <a:r>
              <a:rPr lang="en-US" dirty="0" smtClean="0"/>
              <a:t>public void </a:t>
            </a:r>
            <a:r>
              <a:rPr lang="en-US" b="1" i="1" dirty="0" err="1" smtClean="0">
                <a:solidFill>
                  <a:srgbClr val="FF0000"/>
                </a:solidFill>
              </a:rPr>
              <a:t>actionPerformed</a:t>
            </a:r>
            <a:r>
              <a:rPr lang="en-US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err="1" smtClean="0">
                <a:solidFill>
                  <a:srgbClr val="FF0000"/>
                </a:solidFill>
              </a:rPr>
              <a:t>ActionEvent</a:t>
            </a:r>
            <a:r>
              <a:rPr lang="en-US" b="1" i="1" dirty="0" smtClean="0">
                <a:solidFill>
                  <a:srgbClr val="FF0000"/>
                </a:solidFill>
              </a:rPr>
              <a:t> e) </a:t>
            </a:r>
            <a:r>
              <a:rPr lang="en-US" dirty="0" smtClean="0"/>
              <a:t>{</a:t>
            </a:r>
          </a:p>
          <a:p>
            <a:r>
              <a:rPr lang="ru-RU" dirty="0" smtClean="0"/>
              <a:t>	</a:t>
            </a:r>
            <a:r>
              <a:rPr lang="en-US" b="1" i="1" dirty="0" smtClean="0"/>
              <a:t>if (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e.getSource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().equals(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btnOk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b="1" i="1" dirty="0" smtClean="0"/>
              <a:t>) {  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/</a:t>
            </a:r>
            <a:r>
              <a:rPr lang="ru-RU" i="1" dirty="0" smtClean="0">
                <a:solidFill>
                  <a:srgbClr val="00B050"/>
                </a:solidFill>
              </a:rPr>
              <a:t>*</a:t>
            </a:r>
            <a:r>
              <a:rPr lang="en-US" i="1" dirty="0" smtClean="0">
                <a:solidFill>
                  <a:srgbClr val="00B050"/>
                </a:solidFill>
              </a:rPr>
              <a:t>Object </a:t>
            </a:r>
            <a:r>
              <a:rPr lang="en-US" b="1" i="1" dirty="0" err="1" smtClean="0">
                <a:solidFill>
                  <a:srgbClr val="00B050"/>
                </a:solidFill>
              </a:rPr>
              <a:t>getSource</a:t>
            </a:r>
            <a:r>
              <a:rPr lang="ru-RU" b="1" i="1" dirty="0" smtClean="0">
                <a:solidFill>
                  <a:srgbClr val="00B050"/>
                </a:solidFill>
              </a:rPr>
              <a:t> () </a:t>
            </a:r>
            <a:r>
              <a:rPr lang="en-US" i="1" dirty="0" smtClean="0">
                <a:solidFill>
                  <a:srgbClr val="00B050"/>
                </a:solidFill>
              </a:rPr>
              <a:t>-</a:t>
            </a:r>
            <a:r>
              <a:rPr lang="ru-RU" i="1" dirty="0" smtClean="0">
                <a:solidFill>
                  <a:srgbClr val="00B050"/>
                </a:solidFill>
              </a:rPr>
              <a:t> возвращает ссылку на компонент, 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boolean</a:t>
            </a:r>
            <a:r>
              <a:rPr lang="en-US" b="1" i="1" dirty="0" smtClean="0">
                <a:solidFill>
                  <a:srgbClr val="00B050"/>
                </a:solidFill>
              </a:rPr>
              <a:t> equals(</a:t>
            </a:r>
            <a:r>
              <a:rPr lang="en-US" i="1" dirty="0" smtClean="0">
                <a:solidFill>
                  <a:srgbClr val="00B050"/>
                </a:solidFill>
              </a:rPr>
              <a:t>Object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str</a:t>
            </a:r>
            <a:r>
              <a:rPr lang="en-US" b="1" i="1" dirty="0" smtClean="0">
                <a:solidFill>
                  <a:srgbClr val="00B050"/>
                </a:solidFill>
              </a:rPr>
              <a:t>) </a:t>
            </a:r>
            <a:r>
              <a:rPr lang="en-US" dirty="0" smtClean="0">
                <a:solidFill>
                  <a:srgbClr val="00B050"/>
                </a:solidFill>
              </a:rPr>
              <a:t>-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сравнивает символы внутри объекта 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String</a:t>
            </a:r>
            <a:r>
              <a:rPr lang="ru-RU" i="1" dirty="0" smtClean="0">
                <a:solidFill>
                  <a:srgbClr val="00B050"/>
                </a:solidFill>
              </a:rPr>
              <a:t>. */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ru-RU" b="1" i="1" dirty="0" smtClean="0"/>
              <a:t>	          </a:t>
            </a:r>
            <a:r>
              <a:rPr lang="en-US" b="1" i="1" dirty="0" err="1" smtClean="0"/>
              <a:t>jtxt.setText</a:t>
            </a:r>
            <a:r>
              <a:rPr lang="en-US" b="1" i="1" dirty="0" smtClean="0"/>
              <a:t>("Event \"OK\"");</a:t>
            </a:r>
          </a:p>
          <a:p>
            <a:r>
              <a:rPr lang="ru-RU" b="1" i="1" dirty="0" smtClean="0"/>
              <a:t>        	</a:t>
            </a:r>
            <a:r>
              <a:rPr lang="en-US" b="1" i="1" dirty="0" smtClean="0"/>
              <a:t>}</a:t>
            </a:r>
          </a:p>
          <a:p>
            <a:r>
              <a:rPr lang="ru-RU" b="1" i="1" dirty="0" smtClean="0"/>
              <a:t>	</a:t>
            </a:r>
            <a:r>
              <a:rPr lang="en-US" b="1" i="1" dirty="0" smtClean="0"/>
              <a:t>if (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e.getSource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().equals(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btnQ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b="1" i="1" dirty="0" smtClean="0"/>
              <a:t>) {</a:t>
            </a:r>
          </a:p>
          <a:p>
            <a:r>
              <a:rPr lang="ru-RU" b="1" i="1" dirty="0" smtClean="0"/>
              <a:t>	        </a:t>
            </a:r>
            <a:r>
              <a:rPr lang="en-US" b="1" i="1" dirty="0" err="1" smtClean="0"/>
              <a:t>jtxt.setText</a:t>
            </a:r>
            <a:r>
              <a:rPr lang="en-US" b="1" i="1" dirty="0" smtClean="0"/>
              <a:t>("Event \"Quit\"");</a:t>
            </a:r>
          </a:p>
          <a:p>
            <a:r>
              <a:rPr lang="ru-RU" b="1" i="1" dirty="0" smtClean="0"/>
              <a:t>       	</a:t>
            </a:r>
            <a:r>
              <a:rPr lang="en-US" b="1" i="1" dirty="0" smtClean="0"/>
              <a:t>}</a:t>
            </a:r>
          </a:p>
          <a:p>
            <a:r>
              <a:rPr lang="ru-RU" dirty="0" smtClean="0"/>
              <a:t>      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       </a:t>
            </a: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r>
              <a:rPr lang="ru-RU" i="1" dirty="0" smtClean="0">
                <a:solidFill>
                  <a:srgbClr val="00B050"/>
                </a:solidFill>
              </a:rPr>
              <a:t>//……………………………</a:t>
            </a:r>
            <a:r>
              <a:rPr lang="en-US" dirty="0" smtClean="0"/>
              <a:t>}  </a:t>
            </a:r>
            <a:endParaRPr lang="ru-RU" dirty="0" smtClean="0"/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948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928662" y="38377"/>
            <a:ext cx="8001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Пример  обработки событий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 cstate="print"/>
          <a:srcRect l="14418" t="36227" r="63340" b="44286"/>
          <a:stretch>
            <a:fillRect/>
          </a:stretch>
        </p:blipFill>
        <p:spPr bwMode="auto">
          <a:xfrm>
            <a:off x="1785918" y="2928934"/>
            <a:ext cx="2905669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/>
          <p:cNvPicPr/>
          <p:nvPr/>
        </p:nvPicPr>
        <p:blipFill>
          <a:blip r:embed="rId4" cstate="print"/>
          <a:srcRect l="14596" t="36164" r="63320" b="43558"/>
          <a:stretch>
            <a:fillRect/>
          </a:stretch>
        </p:blipFill>
        <p:spPr bwMode="auto">
          <a:xfrm>
            <a:off x="4786314" y="2928934"/>
            <a:ext cx="278608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/>
          <p:cNvPicPr/>
          <p:nvPr/>
        </p:nvPicPr>
        <p:blipFill>
          <a:blip r:embed="rId5" cstate="print"/>
          <a:srcRect l="29374" t="25917" r="48700" b="54328"/>
          <a:stretch>
            <a:fillRect/>
          </a:stretch>
        </p:blipFill>
        <p:spPr bwMode="auto">
          <a:xfrm>
            <a:off x="3143240" y="1142984"/>
            <a:ext cx="278608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Стрелка вверх 13"/>
          <p:cNvSpPr/>
          <p:nvPr/>
        </p:nvSpPr>
        <p:spPr>
          <a:xfrm>
            <a:off x="2786050" y="4357694"/>
            <a:ext cx="285752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верх 14"/>
          <p:cNvSpPr/>
          <p:nvPr/>
        </p:nvSpPr>
        <p:spPr>
          <a:xfrm>
            <a:off x="6429388" y="4357694"/>
            <a:ext cx="285752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49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785786" y="38377"/>
            <a:ext cx="8001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Альтернативные подходы к обработки событий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928662" y="714356"/>
            <a:ext cx="75724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 smtClean="0"/>
              <a:t>Обработчики посредством неименованных внутренних классов. </a:t>
            </a:r>
          </a:p>
          <a:p>
            <a:r>
              <a:rPr lang="ru-RU" dirty="0" smtClean="0"/>
              <a:t>Например, обработчик для кнопки может иметь следующий вид:</a:t>
            </a:r>
          </a:p>
          <a:p>
            <a:endParaRPr lang="ru-RU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firstSw</a:t>
            </a:r>
            <a:r>
              <a:rPr lang="ru-RU" b="1" dirty="0" smtClean="0"/>
              <a:t> </a:t>
            </a:r>
            <a:r>
              <a:rPr lang="ru-RU" b="1" strike="sngStrike" dirty="0" smtClean="0">
                <a:solidFill>
                  <a:srgbClr val="FF0000"/>
                </a:solidFill>
              </a:rPr>
              <a:t>  </a:t>
            </a:r>
            <a:r>
              <a:rPr lang="en-US" b="1" strike="sngStrike" dirty="0" smtClean="0">
                <a:solidFill>
                  <a:srgbClr val="FF0000"/>
                </a:solidFill>
              </a:rPr>
              <a:t> implements </a:t>
            </a:r>
            <a:r>
              <a:rPr lang="en-US" b="1" strike="sngStrike" dirty="0" err="1" smtClean="0">
                <a:solidFill>
                  <a:srgbClr val="FF0000"/>
                </a:solidFill>
              </a:rPr>
              <a:t>ActionListener</a:t>
            </a:r>
            <a:r>
              <a:rPr lang="ru-RU" b="1" strike="sngStrike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ru-RU" dirty="0" smtClean="0"/>
              <a:t>      </a:t>
            </a:r>
            <a:r>
              <a:rPr lang="en-US" i="1" dirty="0" smtClean="0">
                <a:solidFill>
                  <a:srgbClr val="00B050"/>
                </a:solidFill>
              </a:rPr>
              <a:t>//……………………………</a:t>
            </a:r>
            <a:r>
              <a:rPr lang="ru-RU" i="1" dirty="0" smtClean="0">
                <a:solidFill>
                  <a:srgbClr val="00B050"/>
                </a:solidFill>
              </a:rPr>
              <a:t>……. </a:t>
            </a:r>
          </a:p>
          <a:p>
            <a:r>
              <a:rPr lang="ru-RU" dirty="0" smtClean="0"/>
              <a:t>     </a:t>
            </a:r>
            <a:r>
              <a:rPr lang="en-US" b="1" dirty="0" err="1" smtClean="0"/>
              <a:t>JButton</a:t>
            </a:r>
            <a:r>
              <a:rPr lang="en-US" dirty="0" smtClean="0"/>
              <a:t> </a:t>
            </a:r>
            <a:r>
              <a:rPr lang="en-US" b="1" dirty="0" err="1" smtClean="0"/>
              <a:t>jbtn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new </a:t>
            </a:r>
            <a:r>
              <a:rPr lang="en-US" dirty="0" err="1" smtClean="0"/>
              <a:t>JButton</a:t>
            </a:r>
            <a:r>
              <a:rPr lang="en-US" dirty="0" smtClean="0"/>
              <a:t> (“OK”);</a:t>
            </a:r>
          </a:p>
          <a:p>
            <a:r>
              <a:rPr lang="ru-RU" dirty="0" smtClean="0"/>
              <a:t>     </a:t>
            </a:r>
            <a:r>
              <a:rPr lang="en-US" i="1" dirty="0" smtClean="0">
                <a:solidFill>
                  <a:srgbClr val="00B050"/>
                </a:solidFill>
              </a:rPr>
              <a:t>//…………………………………..</a:t>
            </a:r>
            <a:endParaRPr lang="ru-RU" i="1" dirty="0" smtClean="0">
              <a:solidFill>
                <a:srgbClr val="00B050"/>
              </a:solidFill>
            </a:endParaRPr>
          </a:p>
          <a:p>
            <a:endParaRPr lang="ru-RU" dirty="0" smtClean="0"/>
          </a:p>
          <a:p>
            <a:r>
              <a:rPr lang="ru-RU" b="1" dirty="0" smtClean="0"/>
              <a:t>      </a:t>
            </a:r>
            <a:r>
              <a:rPr lang="en-US" b="1" dirty="0" err="1" smtClean="0"/>
              <a:t>jbnt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addActionListener</a:t>
            </a:r>
            <a:r>
              <a:rPr lang="en-US" dirty="0" smtClean="0"/>
              <a:t>(new </a:t>
            </a:r>
            <a:r>
              <a:rPr lang="en-US" b="1" dirty="0" err="1" smtClean="0">
                <a:solidFill>
                  <a:srgbClr val="FF0000"/>
                </a:solidFill>
              </a:rPr>
              <a:t>ActionListener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{ </a:t>
            </a:r>
          </a:p>
          <a:p>
            <a:r>
              <a:rPr lang="en-US" dirty="0" smtClean="0"/>
              <a:t>         </a:t>
            </a:r>
            <a:r>
              <a:rPr lang="ru-RU" dirty="0" smtClean="0"/>
              <a:t>	</a:t>
            </a:r>
            <a:r>
              <a:rPr lang="en-US" dirty="0" smtClean="0"/>
              <a:t>public void </a:t>
            </a:r>
            <a:r>
              <a:rPr lang="en-US" b="1" dirty="0" err="1" smtClean="0">
                <a:solidFill>
                  <a:srgbClr val="FF0000"/>
                </a:solidFill>
              </a:rPr>
              <a:t>actionPerformed</a:t>
            </a:r>
            <a:r>
              <a:rPr lang="en-US" dirty="0" smtClean="0"/>
              <a:t> (</a:t>
            </a:r>
            <a:r>
              <a:rPr lang="en-US" dirty="0" err="1" smtClean="0"/>
              <a:t>ActionEvent</a:t>
            </a:r>
            <a:r>
              <a:rPr lang="en-US" dirty="0" smtClean="0"/>
              <a:t> </a:t>
            </a:r>
            <a:r>
              <a:rPr lang="ru-RU" dirty="0" smtClean="0"/>
              <a:t>е) </a:t>
            </a:r>
            <a:r>
              <a:rPr lang="en-US" dirty="0" smtClean="0"/>
              <a:t>{</a:t>
            </a:r>
            <a:endParaRPr lang="ru-RU" dirty="0" smtClean="0"/>
          </a:p>
          <a:p>
            <a:r>
              <a:rPr lang="en-US" dirty="0" smtClean="0"/>
              <a:t>	</a:t>
            </a:r>
            <a:r>
              <a:rPr lang="ru-RU" dirty="0" smtClean="0"/>
              <a:t>           </a:t>
            </a:r>
            <a:r>
              <a:rPr lang="ru-RU" i="1" dirty="0" smtClean="0">
                <a:solidFill>
                  <a:srgbClr val="00B050"/>
                </a:solidFill>
              </a:rPr>
              <a:t>// Действия по обработке события. </a:t>
            </a:r>
          </a:p>
          <a:p>
            <a:r>
              <a:rPr lang="ru-RU" dirty="0" smtClean="0"/>
              <a:t>	} </a:t>
            </a:r>
          </a:p>
          <a:p>
            <a:r>
              <a:rPr lang="ru-RU" dirty="0" smtClean="0"/>
              <a:t>       } ) ; </a:t>
            </a:r>
          </a:p>
          <a:p>
            <a:r>
              <a:rPr lang="ru-RU" dirty="0" smtClean="0"/>
              <a:t>}</a:t>
            </a:r>
            <a:endParaRPr lang="en-US" dirty="0" smtClean="0"/>
          </a:p>
          <a:p>
            <a:r>
              <a:rPr lang="ru-RU" dirty="0" smtClean="0"/>
              <a:t>Здесь применяется неименованный внутренний класс, реализующий интерфейс </a:t>
            </a:r>
            <a:r>
              <a:rPr lang="en-US" b="1" dirty="0" err="1" smtClean="0"/>
              <a:t>ActionListener</a:t>
            </a:r>
            <a:r>
              <a:rPr lang="en-US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3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71538" y="71414"/>
            <a:ext cx="792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Задание :</a:t>
            </a:r>
          </a:p>
          <a:p>
            <a:endParaRPr lang="ru-RU" sz="800" b="1" dirty="0" smtClean="0"/>
          </a:p>
          <a:p>
            <a:r>
              <a:rPr lang="ru-RU" dirty="0" smtClean="0"/>
              <a:t>Разработать программу калькулятор</a:t>
            </a:r>
            <a:endParaRPr lang="en-US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" name="Рисунок 13"/>
          <p:cNvPicPr/>
          <p:nvPr/>
        </p:nvPicPr>
        <p:blipFill>
          <a:blip r:embed="rId2" cstate="print"/>
          <a:srcRect l="21506" t="24286" r="22574" b="14048"/>
          <a:stretch>
            <a:fillRect/>
          </a:stretch>
        </p:blipFill>
        <p:spPr bwMode="auto">
          <a:xfrm>
            <a:off x="71406" y="857232"/>
            <a:ext cx="500066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Прямоугольник 12"/>
          <p:cNvSpPr/>
          <p:nvPr/>
        </p:nvSpPr>
        <p:spPr>
          <a:xfrm>
            <a:off x="5072066" y="857232"/>
            <a:ext cx="414340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JButton</a:t>
            </a:r>
            <a:r>
              <a:rPr lang="en-US" sz="1600" dirty="0" smtClean="0"/>
              <a:t>[] </a:t>
            </a:r>
            <a:r>
              <a:rPr lang="en-US" sz="1600" dirty="0" err="1" smtClean="0"/>
              <a:t>BtnNumber</a:t>
            </a:r>
            <a:r>
              <a:rPr lang="en-US" sz="1600" dirty="0" smtClean="0"/>
              <a:t> = new </a:t>
            </a:r>
            <a:r>
              <a:rPr lang="en-US" sz="1600" dirty="0" err="1" smtClean="0"/>
              <a:t>JButton</a:t>
            </a:r>
            <a:r>
              <a:rPr lang="en-US" sz="1600" dirty="0" smtClean="0"/>
              <a:t>[10];</a:t>
            </a:r>
          </a:p>
          <a:p>
            <a:r>
              <a:rPr lang="en-US" sz="1600" i="1" dirty="0" smtClean="0">
                <a:solidFill>
                  <a:srgbClr val="00B050"/>
                </a:solidFill>
              </a:rPr>
              <a:t>//…………………………. </a:t>
            </a:r>
          </a:p>
          <a:p>
            <a:r>
              <a:rPr lang="ru-RU" sz="1600" i="1" dirty="0" smtClean="0">
                <a:solidFill>
                  <a:srgbClr val="00B050"/>
                </a:solidFill>
              </a:rPr>
              <a:t>// </a:t>
            </a:r>
            <a:r>
              <a:rPr lang="ru-RU" sz="1600" i="1" dirty="0" err="1" smtClean="0">
                <a:solidFill>
                  <a:srgbClr val="00B050"/>
                </a:solidFill>
              </a:rPr>
              <a:t>Layout</a:t>
            </a:r>
            <a:r>
              <a:rPr lang="ru-RU" sz="1600" i="1" dirty="0" smtClean="0">
                <a:solidFill>
                  <a:srgbClr val="00B050"/>
                </a:solidFill>
              </a:rPr>
              <a:t> </a:t>
            </a:r>
            <a:r>
              <a:rPr lang="ru-RU" sz="1600" i="1" u="sng" dirty="0" smtClean="0">
                <a:solidFill>
                  <a:srgbClr val="00B050"/>
                </a:solidFill>
              </a:rPr>
              <a:t>для кнопок с цифрами</a:t>
            </a:r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err="1" smtClean="0"/>
              <a:t>BtnNumber.length</a:t>
            </a:r>
            <a:r>
              <a:rPr lang="en-US" sz="1600" dirty="0" smtClean="0"/>
              <a:t>; </a:t>
            </a:r>
            <a:r>
              <a:rPr lang="en-US" sz="1600" dirty="0" err="1" smtClean="0"/>
              <a:t>i</a:t>
            </a:r>
            <a:r>
              <a:rPr lang="en-US" sz="1600" dirty="0" smtClean="0"/>
              <a:t>++)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BtnNumber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 = new </a:t>
            </a:r>
            <a:r>
              <a:rPr lang="en-US" sz="1600" dirty="0" err="1" smtClean="0"/>
              <a:t>Jbutton</a:t>
            </a:r>
            <a:r>
              <a:rPr lang="en-US" sz="1600" dirty="0" smtClean="0"/>
              <a:t> ("</a:t>
            </a:r>
            <a:r>
              <a:rPr lang="ru-RU" sz="1600" dirty="0" smtClean="0"/>
              <a:t>(</a:t>
            </a:r>
            <a:r>
              <a:rPr lang="en-US" sz="1600" dirty="0" smtClean="0"/>
              <a:t>" </a:t>
            </a:r>
            <a:r>
              <a:rPr lang="ru-RU" sz="1600" dirty="0" smtClean="0"/>
              <a:t>+</a:t>
            </a:r>
            <a:r>
              <a:rPr lang="en-US" sz="1600" dirty="0" err="1" smtClean="0"/>
              <a:t>i</a:t>
            </a:r>
            <a:r>
              <a:rPr lang="en-US" sz="1600" dirty="0" smtClean="0"/>
              <a:t>")");</a:t>
            </a:r>
          </a:p>
          <a:p>
            <a:endParaRPr lang="en-US" sz="800" dirty="0" smtClean="0"/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BtnNumber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].</a:t>
            </a:r>
            <a:r>
              <a:rPr lang="en-US" sz="1600" b="1" i="1" dirty="0" err="1" smtClean="0">
                <a:solidFill>
                  <a:srgbClr val="FF0000"/>
                </a:solidFill>
              </a:rPr>
              <a:t>setActionCommand</a:t>
            </a:r>
            <a:r>
              <a:rPr lang="en-US" sz="1600" b="1" i="1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(""</a:t>
            </a:r>
            <a:r>
              <a:rPr lang="ru-RU" sz="1600" dirty="0" smtClean="0"/>
              <a:t>+</a:t>
            </a:r>
            <a:r>
              <a:rPr lang="en-US" sz="1600" dirty="0" err="1" smtClean="0">
                <a:solidFill>
                  <a:srgbClr val="FF0000"/>
                </a:solidFill>
              </a:rPr>
              <a:t>i</a:t>
            </a:r>
            <a:r>
              <a:rPr lang="en-US" sz="1600" dirty="0" smtClean="0"/>
              <a:t>);</a:t>
            </a:r>
          </a:p>
          <a:p>
            <a:endParaRPr lang="en-US" sz="800" dirty="0" smtClean="0"/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BtnNumber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].</a:t>
            </a:r>
            <a:r>
              <a:rPr lang="en-US" sz="1600" b="1" i="1" dirty="0" err="1" smtClean="0"/>
              <a:t>addActionListener</a:t>
            </a:r>
            <a:r>
              <a:rPr lang="en-US" sz="1600" b="1" i="1" dirty="0" smtClean="0"/>
              <a:t>(this)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buttonPanel.add</a:t>
            </a:r>
            <a:r>
              <a:rPr lang="en-US" sz="1600" dirty="0" smtClean="0"/>
              <a:t>(</a:t>
            </a:r>
            <a:r>
              <a:rPr lang="en-US" sz="1600" dirty="0" err="1" smtClean="0"/>
              <a:t>BtnNumber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]);</a:t>
            </a:r>
          </a:p>
          <a:p>
            <a:r>
              <a:rPr lang="ru-RU" sz="1600" dirty="0" smtClean="0"/>
              <a:t>}</a:t>
            </a:r>
            <a:endParaRPr lang="en-US" sz="1600" dirty="0" smtClean="0"/>
          </a:p>
          <a:p>
            <a:r>
              <a:rPr lang="en-US" sz="1600" i="1" dirty="0" smtClean="0">
                <a:solidFill>
                  <a:srgbClr val="00B050"/>
                </a:solidFill>
              </a:rPr>
              <a:t>//…………………………..</a:t>
            </a:r>
          </a:p>
          <a:p>
            <a:endParaRPr lang="ru-RU" sz="16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071670" y="4029868"/>
            <a:ext cx="70723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/>
              <a:t>public void </a:t>
            </a:r>
            <a:r>
              <a:rPr lang="en-US" sz="1600" b="1" i="1" dirty="0" err="1" smtClean="0"/>
              <a:t>actionPerformed</a:t>
            </a:r>
            <a:r>
              <a:rPr lang="en-US" sz="1600" b="1" i="1" dirty="0" smtClean="0"/>
              <a:t>(</a:t>
            </a:r>
            <a:r>
              <a:rPr lang="en-US" sz="1600" b="1" i="1" dirty="0" err="1" smtClean="0"/>
              <a:t>ActionEvent</a:t>
            </a:r>
            <a:r>
              <a:rPr lang="en-US" sz="1600" b="1" i="1" dirty="0" smtClean="0"/>
              <a:t> e)</a:t>
            </a:r>
            <a:r>
              <a:rPr lang="en-US" sz="1600" dirty="0" smtClean="0"/>
              <a:t> {</a:t>
            </a:r>
          </a:p>
          <a:p>
            <a:r>
              <a:rPr lang="ru-RU" sz="1600" i="1" dirty="0" smtClean="0">
                <a:solidFill>
                  <a:srgbClr val="00B050"/>
                </a:solidFill>
              </a:rPr>
              <a:t>/* метод </a:t>
            </a:r>
            <a:r>
              <a:rPr lang="ru-RU" sz="1600" b="1" i="1" dirty="0" err="1" smtClean="0">
                <a:solidFill>
                  <a:schemeClr val="accent6">
                    <a:lumMod val="75000"/>
                  </a:schemeClr>
                </a:solidFill>
              </a:rPr>
              <a:t>getActionCommand</a:t>
            </a:r>
            <a:r>
              <a:rPr lang="ru-RU" sz="1600" b="1" i="1" dirty="0" smtClean="0">
                <a:solidFill>
                  <a:schemeClr val="accent6">
                    <a:lumMod val="75000"/>
                  </a:schemeClr>
                </a:solidFill>
              </a:rPr>
              <a:t> () </a:t>
            </a:r>
            <a:r>
              <a:rPr lang="ru-RU" sz="1600" i="1" dirty="0" smtClean="0">
                <a:solidFill>
                  <a:srgbClr val="00B050"/>
                </a:solidFill>
              </a:rPr>
              <a:t>возвращает в виде строки </a:t>
            </a:r>
            <a:r>
              <a:rPr lang="ru-RU" sz="1600" i="1" dirty="0" err="1" smtClean="0">
                <a:solidFill>
                  <a:srgbClr val="00B050"/>
                </a:solidFill>
              </a:rPr>
              <a:t>string</a:t>
            </a:r>
            <a:r>
              <a:rPr lang="en-US" sz="1600" i="1" dirty="0" smtClean="0">
                <a:solidFill>
                  <a:srgbClr val="00B050"/>
                </a:solidFill>
              </a:rPr>
              <a:t>,</a:t>
            </a:r>
            <a:r>
              <a:rPr lang="ru-RU" sz="1600" i="1" dirty="0" smtClean="0">
                <a:solidFill>
                  <a:srgbClr val="00B050"/>
                </a:solidFill>
              </a:rPr>
              <a:t> которая установлена методом </a:t>
            </a:r>
            <a:r>
              <a:rPr lang="en-US" sz="1600" b="1" i="1" dirty="0" err="1" smtClean="0">
                <a:solidFill>
                  <a:schemeClr val="accent6">
                    <a:lumMod val="75000"/>
                  </a:schemeClr>
                </a:solidFill>
              </a:rPr>
              <a:t>setActionCommand</a:t>
            </a: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</a:rPr>
              <a:t> (String s)</a:t>
            </a:r>
            <a:r>
              <a:rPr lang="ru-RU" sz="1600" b="1" i="1" dirty="0" smtClean="0">
                <a:solidFill>
                  <a:srgbClr val="00B050"/>
                </a:solidFill>
              </a:rPr>
              <a:t> </a:t>
            </a:r>
            <a:r>
              <a:rPr lang="ru-RU" sz="1600" i="1" dirty="0" smtClean="0">
                <a:solidFill>
                  <a:srgbClr val="00B050"/>
                </a:solidFill>
              </a:rPr>
              <a:t>*/</a:t>
            </a:r>
          </a:p>
          <a:p>
            <a:r>
              <a:rPr lang="en-US" sz="1600" dirty="0" smtClean="0"/>
              <a:t>String </a:t>
            </a:r>
            <a:r>
              <a:rPr lang="en-US" sz="1600" dirty="0" err="1" smtClean="0"/>
              <a:t>strBtn</a:t>
            </a:r>
            <a:r>
              <a:rPr lang="en-US" sz="1600" dirty="0" smtClean="0"/>
              <a:t> = </a:t>
            </a:r>
            <a:r>
              <a:rPr lang="en-US" sz="1600" b="1" i="1" dirty="0" err="1" smtClean="0"/>
              <a:t>e.</a:t>
            </a:r>
            <a:r>
              <a:rPr lang="en-US" sz="1600" b="1" i="1" dirty="0" err="1" smtClean="0">
                <a:solidFill>
                  <a:srgbClr val="FF0000"/>
                </a:solidFill>
              </a:rPr>
              <a:t>getActionCommand</a:t>
            </a:r>
            <a:r>
              <a:rPr lang="en-US" sz="1600" b="1" i="1" dirty="0" smtClean="0">
                <a:solidFill>
                  <a:srgbClr val="FF0000"/>
                </a:solidFill>
              </a:rPr>
              <a:t>()</a:t>
            </a:r>
            <a:r>
              <a:rPr lang="en-US" sz="1600" b="1" i="1" dirty="0" smtClean="0"/>
              <a:t>;</a:t>
            </a:r>
          </a:p>
          <a:p>
            <a:r>
              <a:rPr lang="en-US" sz="1600" i="1" dirty="0" smtClean="0">
                <a:solidFill>
                  <a:srgbClr val="00B050"/>
                </a:solidFill>
              </a:rPr>
              <a:t>//</a:t>
            </a:r>
            <a:r>
              <a:rPr lang="en-US" sz="1600" b="1" i="1" dirty="0" err="1" smtClean="0">
                <a:solidFill>
                  <a:srgbClr val="00B050"/>
                </a:solidFill>
              </a:rPr>
              <a:t>getSource</a:t>
            </a:r>
            <a:r>
              <a:rPr lang="en-US" sz="1600" b="1" i="1" dirty="0" smtClean="0">
                <a:solidFill>
                  <a:srgbClr val="00B050"/>
                </a:solidFill>
              </a:rPr>
              <a:t>() </a:t>
            </a:r>
            <a:r>
              <a:rPr lang="ru-RU" sz="1600" i="1" dirty="0" smtClean="0">
                <a:solidFill>
                  <a:srgbClr val="00B050"/>
                </a:solidFill>
              </a:rPr>
              <a:t>возвращает ссылку на компонент</a:t>
            </a:r>
            <a:endParaRPr lang="ru-RU" sz="1600" dirty="0" smtClean="0"/>
          </a:p>
          <a:p>
            <a:r>
              <a:rPr lang="en-US" sz="1600" dirty="0" smtClean="0"/>
              <a:t>if (</a:t>
            </a:r>
            <a:r>
              <a:rPr lang="en-US" sz="1600" b="1" i="1" dirty="0" err="1" smtClean="0"/>
              <a:t>e.getSource</a:t>
            </a:r>
            <a:r>
              <a:rPr lang="en-US" sz="1600" b="1" i="1" dirty="0" smtClean="0"/>
              <a:t>().equals(</a:t>
            </a:r>
            <a:r>
              <a:rPr lang="en-US" sz="1600" i="1" dirty="0" err="1" smtClean="0"/>
              <a:t>btnOk</a:t>
            </a:r>
            <a:r>
              <a:rPr lang="en-US" sz="1600" b="1" i="1" dirty="0" smtClean="0"/>
              <a:t>)</a:t>
            </a:r>
            <a:r>
              <a:rPr lang="en-US" sz="1600" dirty="0" smtClean="0"/>
              <a:t>) { 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secondNum</a:t>
            </a:r>
            <a:r>
              <a:rPr lang="en-US" sz="1600" dirty="0" smtClean="0"/>
              <a:t> = </a:t>
            </a:r>
            <a:r>
              <a:rPr lang="en-US" sz="1600" b="1" i="1" dirty="0" err="1" smtClean="0"/>
              <a:t>Integer.valueOf</a:t>
            </a:r>
            <a:r>
              <a:rPr lang="en-US" sz="1600" i="1" dirty="0" smtClean="0"/>
              <a:t>(</a:t>
            </a:r>
            <a:r>
              <a:rPr lang="en-US" sz="1600" dirty="0" err="1" smtClean="0"/>
              <a:t>txtEdit.getText</a:t>
            </a:r>
            <a:r>
              <a:rPr lang="en-US" sz="1600" dirty="0" smtClean="0"/>
              <a:t>()</a:t>
            </a:r>
            <a:r>
              <a:rPr lang="en-US" sz="1600" i="1" dirty="0" smtClean="0"/>
              <a:t>);  </a:t>
            </a:r>
            <a:r>
              <a:rPr lang="en-US" sz="1600" i="1" dirty="0" smtClean="0">
                <a:solidFill>
                  <a:srgbClr val="00B050"/>
                </a:solidFill>
              </a:rPr>
              <a:t>//  String  </a:t>
            </a:r>
            <a:r>
              <a:rPr lang="en-US" sz="1600" i="1" dirty="0" smtClean="0">
                <a:solidFill>
                  <a:srgbClr val="00B050"/>
                </a:solidFill>
                <a:sym typeface="Wingdings" pitchFamily="2" charset="2"/>
              </a:rPr>
              <a:t>  Integer</a:t>
            </a:r>
            <a:endParaRPr lang="en-US" sz="1600" i="1" dirty="0" smtClean="0"/>
          </a:p>
          <a:p>
            <a:r>
              <a:rPr lang="en-US" sz="1600" i="1" dirty="0" smtClean="0"/>
              <a:t>     </a:t>
            </a:r>
            <a:r>
              <a:rPr lang="en-US" sz="1600" i="1" dirty="0" smtClean="0">
                <a:solidFill>
                  <a:srgbClr val="00B050"/>
                </a:solidFill>
              </a:rPr>
              <a:t>//……………………………….</a:t>
            </a:r>
          </a:p>
          <a:p>
            <a:r>
              <a:rPr lang="en-US" sz="1600" i="1" dirty="0" smtClean="0"/>
              <a:t>}</a:t>
            </a:r>
          </a:p>
        </p:txBody>
      </p:sp>
      <p:pic>
        <p:nvPicPr>
          <p:cNvPr id="15" name="Рисунок 14"/>
          <p:cNvPicPr/>
          <p:nvPr/>
        </p:nvPicPr>
        <p:blipFill>
          <a:blip r:embed="rId3" cstate="print"/>
          <a:srcRect l="75154" t="23625" r="6995" b="50074"/>
          <a:stretch>
            <a:fillRect/>
          </a:stretch>
        </p:blipFill>
        <p:spPr bwMode="auto">
          <a:xfrm>
            <a:off x="142844" y="4071942"/>
            <a:ext cx="185738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796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714480" y="71414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Роль </a:t>
            </a:r>
            <a:r>
              <a:rPr lang="ru-RU" sz="2400" b="1" dirty="0" err="1" smtClean="0"/>
              <a:t>Swing</a:t>
            </a:r>
            <a:endParaRPr lang="ru-RU" sz="2400" b="1" dirty="0" smtClean="0"/>
          </a:p>
        </p:txBody>
      </p:sp>
      <p:grpSp>
        <p:nvGrpSpPr>
          <p:cNvPr id="14" name="Группа 13"/>
          <p:cNvGrpSpPr/>
          <p:nvPr/>
        </p:nvGrpSpPr>
        <p:grpSpPr>
          <a:xfrm>
            <a:off x="2195736" y="3933056"/>
            <a:ext cx="4832645" cy="2160240"/>
            <a:chOff x="2093644" y="2143116"/>
            <a:chExt cx="4956711" cy="2476515"/>
          </a:xfrm>
        </p:grpSpPr>
        <p:pic>
          <p:nvPicPr>
            <p:cNvPr id="13" name="Рисунок 12"/>
            <p:cNvPicPr/>
            <p:nvPr/>
          </p:nvPicPr>
          <p:blipFill>
            <a:blip r:embed="rId3" cstate="print"/>
            <a:srcRect l="3878" t="14235" r="12737" b="11744"/>
            <a:stretch>
              <a:fillRect/>
            </a:stretch>
          </p:blipFill>
          <p:spPr bwMode="auto">
            <a:xfrm>
              <a:off x="2093644" y="2143116"/>
              <a:ext cx="4956711" cy="2470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6" name="Rectangle 2"/>
            <p:cNvSpPr>
              <a:spLocks noChangeArrowheads="1"/>
            </p:cNvSpPr>
            <p:nvPr/>
          </p:nvSpPr>
          <p:spPr bwMode="auto">
            <a:xfrm>
              <a:off x="6180149" y="4286256"/>
              <a:ext cx="106363" cy="3333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2143108" y="4046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/>
              <a:t>Технология </a:t>
            </a:r>
            <a:r>
              <a:rPr lang="ru-RU" b="1" dirty="0" err="1" smtClean="0"/>
              <a:t>Swing</a:t>
            </a:r>
            <a:r>
              <a:rPr lang="ru-RU" dirty="0" smtClean="0"/>
              <a:t> - это </a:t>
            </a:r>
            <a:r>
              <a:rPr lang="en-US" dirty="0" smtClean="0"/>
              <a:t>G</a:t>
            </a:r>
            <a:r>
              <a:rPr lang="ru-RU" dirty="0" smtClean="0"/>
              <a:t>UI </a:t>
            </a:r>
            <a:r>
              <a:rPr lang="en-US" dirty="0" smtClean="0"/>
              <a:t> </a:t>
            </a:r>
            <a:r>
              <a:rPr lang="ru-RU" dirty="0" smtClean="0"/>
              <a:t>Java-платформы.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77110" y="764704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Swing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реализует шаблон проектирования </a:t>
            </a:r>
            <a:r>
              <a:rPr lang="ru-RU" dirty="0" err="1" smtClean="0"/>
              <a:t>c</a:t>
            </a:r>
            <a:r>
              <a:rPr lang="ru-RU" dirty="0" smtClean="0"/>
              <a:t> основными принципами </a:t>
            </a:r>
            <a:r>
              <a:rPr lang="en-US" dirty="0" smtClean="0"/>
              <a:t>G</a:t>
            </a:r>
            <a:r>
              <a:rPr lang="ru-RU" dirty="0" smtClean="0"/>
              <a:t>UI:</a:t>
            </a:r>
          </a:p>
          <a:p>
            <a:r>
              <a:rPr lang="en-US" dirty="0" smtClean="0"/>
              <a:t> </a:t>
            </a:r>
            <a:r>
              <a:rPr lang="ru-RU" dirty="0" smtClean="0"/>
              <a:t>Модель-Представление-Контроллер (</a:t>
            </a:r>
            <a:r>
              <a:rPr lang="ru-RU" dirty="0" err="1" smtClean="0"/>
              <a:t>Model-View-Controller</a:t>
            </a:r>
            <a:r>
              <a:rPr lang="ru-RU" dirty="0" smtClean="0"/>
              <a:t>  -  </a:t>
            </a:r>
            <a:r>
              <a:rPr lang="ru-RU" b="1" dirty="0" smtClean="0"/>
              <a:t>MVC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857620" y="2843644"/>
            <a:ext cx="147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Контейнеры </a:t>
            </a:r>
            <a:endParaRPr lang="ru-RU" b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27218" y="3163615"/>
            <a:ext cx="84296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Контейнеры</a:t>
            </a:r>
            <a:r>
              <a:rPr lang="ru-RU" dirty="0" smtClean="0"/>
              <a:t> </a:t>
            </a:r>
            <a:r>
              <a:rPr lang="ru-RU" b="1" i="1" dirty="0" smtClean="0"/>
              <a:t>верхнего</a:t>
            </a:r>
            <a:r>
              <a:rPr lang="ru-RU" dirty="0" smtClean="0"/>
              <a:t> уровня   </a:t>
            </a:r>
            <a:r>
              <a:rPr lang="en-US" b="1" dirty="0" err="1" smtClean="0"/>
              <a:t>JFrame</a:t>
            </a:r>
            <a:r>
              <a:rPr lang="en-US" dirty="0" smtClean="0"/>
              <a:t>, </a:t>
            </a:r>
            <a:r>
              <a:rPr lang="ru-RU" dirty="0" smtClean="0"/>
              <a:t> </a:t>
            </a:r>
            <a:r>
              <a:rPr lang="en-US" b="1" dirty="0" err="1" smtClean="0"/>
              <a:t>JApplet</a:t>
            </a:r>
            <a:r>
              <a:rPr lang="en-US" dirty="0" smtClean="0"/>
              <a:t>, </a:t>
            </a:r>
            <a:r>
              <a:rPr lang="ru-RU" dirty="0" smtClean="0"/>
              <a:t>  </a:t>
            </a:r>
            <a:r>
              <a:rPr lang="en-US" b="1" dirty="0" err="1" smtClean="0"/>
              <a:t>JWindow</a:t>
            </a:r>
            <a:r>
              <a:rPr lang="en-US" dirty="0" smtClean="0"/>
              <a:t> </a:t>
            </a:r>
            <a:r>
              <a:rPr lang="ru-RU" dirty="0" smtClean="0"/>
              <a:t>,  </a:t>
            </a:r>
            <a:r>
              <a:rPr lang="en-US" b="1" dirty="0" err="1" smtClean="0"/>
              <a:t>JDialog</a:t>
            </a:r>
            <a:r>
              <a:rPr lang="ru-RU" b="1" dirty="0" smtClean="0"/>
              <a:t>  </a:t>
            </a:r>
            <a:r>
              <a:rPr lang="ru-RU" dirty="0" smtClean="0"/>
              <a:t>и др.</a:t>
            </a:r>
          </a:p>
          <a:p>
            <a:endParaRPr lang="ru-RU" sz="800" dirty="0" smtClean="0"/>
          </a:p>
          <a:p>
            <a:r>
              <a:rPr lang="ru-RU" b="1" i="1" dirty="0" smtClean="0"/>
              <a:t>Контейнеры второго </a:t>
            </a:r>
            <a:r>
              <a:rPr lang="ru-RU" dirty="0" smtClean="0"/>
              <a:t>уровня - потомки </a:t>
            </a:r>
            <a:r>
              <a:rPr lang="en-US" b="1" dirty="0" err="1" smtClean="0"/>
              <a:t>JComponent</a:t>
            </a:r>
            <a:r>
              <a:rPr lang="ru-RU" dirty="0" smtClean="0"/>
              <a:t> такие как </a:t>
            </a:r>
            <a:r>
              <a:rPr lang="ru-RU" b="1" dirty="0" err="1" smtClean="0"/>
              <a:t>JPanel</a:t>
            </a:r>
            <a:r>
              <a:rPr lang="ru-RU" dirty="0" smtClean="0"/>
              <a:t> </a:t>
            </a:r>
            <a:r>
              <a:rPr lang="ru-RU" dirty="0"/>
              <a:t>и др.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85775" y="1375608"/>
            <a:ext cx="84711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	Модель</a:t>
            </a:r>
            <a:r>
              <a:rPr lang="ru-RU" dirty="0" smtClean="0"/>
              <a:t> задает </a:t>
            </a:r>
            <a:r>
              <a:rPr lang="ru-RU" dirty="0"/>
              <a:t>состояние </a:t>
            </a:r>
            <a:r>
              <a:rPr lang="ru-RU" dirty="0" smtClean="0"/>
              <a:t>компонента</a:t>
            </a:r>
            <a:r>
              <a:rPr lang="ru-RU" dirty="0"/>
              <a:t>. Например, для флажка опций модель содержит </a:t>
            </a:r>
            <a:r>
              <a:rPr lang="ru-RU" dirty="0" smtClean="0"/>
              <a:t>признак того, </a:t>
            </a:r>
            <a:r>
              <a:rPr lang="ru-RU" dirty="0"/>
              <a:t>установлен или сброшен флажок. </a:t>
            </a:r>
            <a:endParaRPr lang="ru-RU" dirty="0" smtClean="0"/>
          </a:p>
          <a:p>
            <a:r>
              <a:rPr lang="ru-RU" b="1" dirty="0" smtClean="0"/>
              <a:t>	Представление</a:t>
            </a:r>
            <a:r>
              <a:rPr lang="ru-RU" dirty="0" smtClean="0"/>
              <a:t> определяет, </a:t>
            </a:r>
            <a:r>
              <a:rPr lang="ru-RU" dirty="0"/>
              <a:t>как </a:t>
            </a:r>
            <a:r>
              <a:rPr lang="ru-RU" dirty="0" smtClean="0"/>
              <a:t>компонент </a:t>
            </a:r>
            <a:r>
              <a:rPr lang="ru-RU" dirty="0"/>
              <a:t>будет отображаться на экране, в том числе как будет представлено </a:t>
            </a:r>
            <a:r>
              <a:rPr lang="ru-RU" dirty="0" smtClean="0"/>
              <a:t>текущее </a:t>
            </a:r>
            <a:r>
              <a:rPr lang="ru-RU" dirty="0"/>
              <a:t>состояние модели. </a:t>
            </a:r>
            <a:endParaRPr lang="ru-RU" dirty="0" smtClean="0"/>
          </a:p>
          <a:p>
            <a:r>
              <a:rPr lang="ru-RU" b="1" dirty="0" smtClean="0"/>
              <a:t>	Контроллер</a:t>
            </a:r>
            <a:r>
              <a:rPr lang="ru-RU" dirty="0" smtClean="0"/>
              <a:t> </a:t>
            </a:r>
            <a:r>
              <a:rPr lang="ru-RU" dirty="0"/>
              <a:t>обеспечивает реакцию компонента на </a:t>
            </a:r>
            <a:r>
              <a:rPr lang="ru-RU" dirty="0" smtClean="0"/>
              <a:t>действия </a:t>
            </a:r>
            <a:r>
              <a:rPr lang="ru-RU" dirty="0"/>
              <a:t>пользователя. </a:t>
            </a:r>
          </a:p>
        </p:txBody>
      </p:sp>
    </p:spTree>
    <p:extLst>
      <p:ext uri="{BB962C8B-B14F-4D97-AF65-F5344CB8AC3E}">
        <p14:creationId xmlns:p14="http://schemas.microsoft.com/office/powerpoint/2010/main" val="69031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928662" y="38377"/>
            <a:ext cx="8001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Обзор простых </a:t>
            </a:r>
            <a:r>
              <a:rPr lang="en-US" sz="2400" b="1" dirty="0" smtClean="0"/>
              <a:t>Swing-</a:t>
            </a:r>
            <a:r>
              <a:rPr lang="ru-RU" sz="2400" b="1" dirty="0" err="1" smtClean="0"/>
              <a:t>виджетов</a:t>
            </a:r>
            <a:endParaRPr lang="ru-RU" sz="2400" b="1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928662" y="500042"/>
            <a:ext cx="821537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JLabel</a:t>
            </a:r>
            <a:r>
              <a:rPr lang="en-US" dirty="0" smtClean="0"/>
              <a:t> </a:t>
            </a:r>
            <a:r>
              <a:rPr lang="ru-RU" dirty="0" smtClean="0"/>
              <a:t>– метка </a:t>
            </a:r>
          </a:p>
          <a:p>
            <a:endParaRPr lang="ru-RU" sz="800" dirty="0" smtClean="0"/>
          </a:p>
          <a:p>
            <a:r>
              <a:rPr lang="en-US" b="1" dirty="0" err="1" smtClean="0"/>
              <a:t>JButton</a:t>
            </a:r>
            <a:r>
              <a:rPr lang="ru-RU" dirty="0" smtClean="0"/>
              <a:t> – кнопка </a:t>
            </a:r>
          </a:p>
          <a:p>
            <a:endParaRPr lang="ru-RU" sz="800" dirty="0" smtClean="0"/>
          </a:p>
          <a:p>
            <a:r>
              <a:rPr lang="en-US" b="1" dirty="0" err="1" smtClean="0"/>
              <a:t>JTextField</a:t>
            </a:r>
            <a:r>
              <a:rPr lang="ru-RU" dirty="0" smtClean="0"/>
              <a:t> –  текстовое поле</a:t>
            </a:r>
          </a:p>
          <a:p>
            <a:endParaRPr lang="ru-RU" sz="800" dirty="0" smtClean="0"/>
          </a:p>
          <a:p>
            <a:r>
              <a:rPr lang="en-US" b="1" dirty="0" err="1" smtClean="0"/>
              <a:t>JFrame</a:t>
            </a:r>
            <a:r>
              <a:rPr lang="ru-RU" dirty="0" smtClean="0"/>
              <a:t> –  </a:t>
            </a:r>
            <a:r>
              <a:rPr lang="ru-RU" dirty="0" err="1" smtClean="0"/>
              <a:t>фрэйм</a:t>
            </a:r>
            <a:r>
              <a:rPr lang="ru-RU" dirty="0" smtClean="0"/>
              <a:t> или контейнер верхнего уровня</a:t>
            </a:r>
          </a:p>
          <a:p>
            <a:endParaRPr lang="ru-RU" sz="1000" dirty="0" smtClean="0"/>
          </a:p>
          <a:p>
            <a:r>
              <a:rPr lang="en-US" b="1" dirty="0" err="1" smtClean="0"/>
              <a:t>JComboBox</a:t>
            </a:r>
            <a:r>
              <a:rPr lang="ru-RU" dirty="0" smtClean="0"/>
              <a:t> – ниспадающий список </a:t>
            </a:r>
          </a:p>
          <a:p>
            <a:endParaRPr lang="ru-RU" sz="1100" dirty="0" smtClean="0"/>
          </a:p>
          <a:p>
            <a:r>
              <a:rPr lang="en-US" b="1" dirty="0" err="1" smtClean="0"/>
              <a:t>JCheckBox</a:t>
            </a:r>
            <a:r>
              <a:rPr lang="en-US" b="1" dirty="0" smtClean="0"/>
              <a:t>/</a:t>
            </a:r>
            <a:r>
              <a:rPr lang="en-US" b="1" dirty="0" err="1" smtClean="0"/>
              <a:t>JRadioButton</a:t>
            </a:r>
            <a:r>
              <a:rPr lang="ru-RU" dirty="0" smtClean="0"/>
              <a:t> – варианты  для выбора</a:t>
            </a:r>
          </a:p>
          <a:p>
            <a:endParaRPr lang="ru-RU" sz="1400" dirty="0" smtClean="0"/>
          </a:p>
          <a:p>
            <a:r>
              <a:rPr lang="en-US" b="1" dirty="0" err="1" smtClean="0"/>
              <a:t>JMenu</a:t>
            </a:r>
            <a:r>
              <a:rPr lang="en-US" b="1" dirty="0" smtClean="0"/>
              <a:t>/</a:t>
            </a:r>
            <a:r>
              <a:rPr lang="en-US" b="1" dirty="0" err="1" smtClean="0"/>
              <a:t>JMenuItem</a:t>
            </a:r>
            <a:r>
              <a:rPr lang="en-US" b="1" dirty="0" smtClean="0"/>
              <a:t>/</a:t>
            </a:r>
            <a:r>
              <a:rPr lang="en-US" b="1" dirty="0" err="1" smtClean="0"/>
              <a:t>JMenuBar</a:t>
            </a:r>
            <a:r>
              <a:rPr lang="ru-RU" dirty="0" smtClean="0"/>
              <a:t> – системы меню </a:t>
            </a:r>
          </a:p>
          <a:p>
            <a:r>
              <a:rPr lang="ru-RU" sz="1400" dirty="0" smtClean="0"/>
              <a:t> </a:t>
            </a:r>
          </a:p>
          <a:p>
            <a:r>
              <a:rPr lang="en-US" b="1" dirty="0" err="1" smtClean="0"/>
              <a:t>JTextArea</a:t>
            </a:r>
            <a:r>
              <a:rPr lang="ru-RU" dirty="0" smtClean="0"/>
              <a:t> – несколько строк   </a:t>
            </a:r>
          </a:p>
          <a:p>
            <a:endParaRPr lang="ru-RU" dirty="0" smtClean="0"/>
          </a:p>
          <a:p>
            <a:r>
              <a:rPr lang="en-US" b="1" dirty="0" err="1" smtClean="0"/>
              <a:t>JList</a:t>
            </a:r>
            <a:r>
              <a:rPr lang="ru-RU" dirty="0" smtClean="0"/>
              <a:t> – варианты</a:t>
            </a:r>
          </a:p>
          <a:p>
            <a:r>
              <a:rPr lang="ru-RU" dirty="0" smtClean="0"/>
              <a:t>             для выбора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b="1" dirty="0" err="1" smtClean="0"/>
              <a:t>JTable</a:t>
            </a:r>
            <a:r>
              <a:rPr lang="ru-RU" dirty="0" smtClean="0"/>
              <a:t> – электронная таблица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9" y="571479"/>
            <a:ext cx="1214446" cy="28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488" y="928670"/>
            <a:ext cx="91440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20" y="1231431"/>
            <a:ext cx="1571636" cy="411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00892" y="1000108"/>
            <a:ext cx="1857388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4876" y="2000240"/>
            <a:ext cx="1676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57884" y="2500306"/>
            <a:ext cx="14573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29520" y="2500306"/>
            <a:ext cx="147637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Группа 18"/>
          <p:cNvGrpSpPr/>
          <p:nvPr/>
        </p:nvGrpSpPr>
        <p:grpSpPr>
          <a:xfrm>
            <a:off x="6357950" y="3000372"/>
            <a:ext cx="2571768" cy="1169551"/>
            <a:chOff x="5715008" y="3643314"/>
            <a:chExt cx="2571768" cy="1169551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761631" y="3714752"/>
              <a:ext cx="1810765" cy="10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Прямоугольник 15"/>
            <p:cNvSpPr/>
            <p:nvPr/>
          </p:nvSpPr>
          <p:spPr>
            <a:xfrm>
              <a:off x="5715008" y="3643314"/>
              <a:ext cx="2571768" cy="1169551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ru-RU" sz="1000" b="1" dirty="0" smtClean="0">
                  <a:solidFill>
                    <a:prstClr val="black"/>
                  </a:solidFill>
                </a:rPr>
                <a:t>		</a:t>
              </a:r>
              <a:r>
                <a:rPr lang="en-US" sz="1000" b="1" dirty="0" err="1" smtClean="0">
                  <a:solidFill>
                    <a:prstClr val="black"/>
                  </a:solidFill>
                </a:rPr>
                <a:t>JMenuBar</a:t>
              </a:r>
              <a:endParaRPr lang="ru-RU" sz="1000" b="1" dirty="0" smtClean="0">
                <a:solidFill>
                  <a:prstClr val="black"/>
                </a:solidFill>
              </a:endParaRPr>
            </a:p>
            <a:p>
              <a:endParaRPr lang="ru-RU" sz="1000" b="1" dirty="0" smtClean="0">
                <a:solidFill>
                  <a:prstClr val="black"/>
                </a:solidFill>
              </a:endParaRPr>
            </a:p>
            <a:p>
              <a:endParaRPr lang="ru-RU" sz="1000" b="1" dirty="0" smtClean="0">
                <a:solidFill>
                  <a:prstClr val="black"/>
                </a:solidFill>
              </a:endParaRPr>
            </a:p>
            <a:p>
              <a:endParaRPr lang="ru-RU" sz="1000" b="1" dirty="0" smtClean="0">
                <a:solidFill>
                  <a:prstClr val="black"/>
                </a:solidFill>
              </a:endParaRPr>
            </a:p>
            <a:p>
              <a:endParaRPr lang="ru-RU" sz="1000" b="1" dirty="0" smtClean="0">
                <a:solidFill>
                  <a:prstClr val="black"/>
                </a:solidFill>
              </a:endParaRPr>
            </a:p>
            <a:p>
              <a:endParaRPr lang="ru-RU" sz="1000" b="1" dirty="0" smtClean="0">
                <a:solidFill>
                  <a:prstClr val="black"/>
                </a:solidFill>
              </a:endParaRPr>
            </a:p>
            <a:p>
              <a:endParaRPr lang="ru-RU" sz="1000" b="1" dirty="0"/>
            </a:p>
          </p:txBody>
        </p:sp>
      </p:grp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72000" y="3429000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67229" y="4530234"/>
            <a:ext cx="2790853" cy="1470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928926" y="4000504"/>
            <a:ext cx="157163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0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714480" y="71414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Первая программа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14282" y="1500174"/>
            <a:ext cx="592935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</a:t>
            </a:r>
            <a:r>
              <a:rPr lang="ru-RU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javax.swing</a:t>
            </a:r>
            <a:r>
              <a:rPr lang="en-US" b="1" dirty="0" smtClean="0">
                <a:solidFill>
                  <a:srgbClr val="FF0000"/>
                </a:solidFill>
              </a:rPr>
              <a:t>.*</a:t>
            </a:r>
            <a:r>
              <a:rPr lang="en-US" b="1" dirty="0" smtClean="0"/>
              <a:t>;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SwingMy</a:t>
            </a:r>
            <a:r>
              <a:rPr lang="en-US" dirty="0" smtClean="0"/>
              <a:t> {</a:t>
            </a:r>
            <a:endParaRPr lang="ru-RU" dirty="0" smtClean="0"/>
          </a:p>
          <a:p>
            <a:r>
              <a:rPr lang="ru-RU" dirty="0" smtClean="0"/>
              <a:t>     </a:t>
            </a: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en-US" dirty="0" smtClean="0"/>
              <a:t>{</a:t>
            </a:r>
          </a:p>
          <a:p>
            <a:r>
              <a:rPr lang="ru-RU" dirty="0" smtClean="0"/>
              <a:t>          </a:t>
            </a:r>
            <a:r>
              <a:rPr lang="en-US" b="1" dirty="0" err="1" smtClean="0"/>
              <a:t>JFrame</a:t>
            </a:r>
            <a:r>
              <a:rPr lang="en-US" dirty="0" smtClean="0"/>
              <a:t> </a:t>
            </a:r>
            <a:r>
              <a:rPr lang="en-US" dirty="0" err="1" smtClean="0"/>
              <a:t>jfrm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FF0000"/>
                </a:solidFill>
              </a:rPr>
              <a:t>new 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JFrame</a:t>
            </a:r>
            <a:r>
              <a:rPr lang="en-US" dirty="0" smtClean="0"/>
              <a:t>("A simple swing program");</a:t>
            </a:r>
          </a:p>
          <a:p>
            <a:r>
              <a:rPr lang="ru-RU" dirty="0" smtClean="0"/>
              <a:t>          </a:t>
            </a:r>
            <a:r>
              <a:rPr lang="en-US" dirty="0" err="1" smtClean="0"/>
              <a:t>jfrm.</a:t>
            </a:r>
            <a:r>
              <a:rPr lang="en-US" b="1" dirty="0" err="1" smtClean="0">
                <a:solidFill>
                  <a:srgbClr val="FF0000"/>
                </a:solidFill>
              </a:rPr>
              <a:t>setSize</a:t>
            </a:r>
            <a:r>
              <a:rPr lang="ru-RU" dirty="0" smtClean="0"/>
              <a:t> </a:t>
            </a:r>
            <a:r>
              <a:rPr lang="en-US" dirty="0" smtClean="0"/>
              <a:t>(300, 200);</a:t>
            </a:r>
          </a:p>
          <a:p>
            <a:r>
              <a:rPr lang="ru-RU" dirty="0" smtClean="0"/>
              <a:t>          </a:t>
            </a:r>
            <a:r>
              <a:rPr lang="en-US" dirty="0" err="1" smtClean="0"/>
              <a:t>jfrm.</a:t>
            </a:r>
            <a:r>
              <a:rPr lang="en-US" b="1" dirty="0" err="1" smtClean="0">
                <a:solidFill>
                  <a:srgbClr val="FF0000"/>
                </a:solidFill>
              </a:rPr>
              <a:t>setLocation</a:t>
            </a:r>
            <a:r>
              <a:rPr lang="ru-RU" dirty="0" smtClean="0"/>
              <a:t> </a:t>
            </a:r>
            <a:r>
              <a:rPr lang="en-US" dirty="0" smtClean="0"/>
              <a:t>(100, 200);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          </a:t>
            </a:r>
            <a:r>
              <a:rPr lang="en-US" dirty="0" err="1" smtClean="0"/>
              <a:t>jfrm.</a:t>
            </a:r>
            <a:r>
              <a:rPr lang="en-US" b="1" dirty="0" err="1" smtClean="0">
                <a:solidFill>
                  <a:srgbClr val="FF0000"/>
                </a:solidFill>
              </a:rPr>
              <a:t>setVisible</a:t>
            </a:r>
            <a:r>
              <a:rPr lang="ru-RU" dirty="0" smtClean="0"/>
              <a:t> </a:t>
            </a:r>
            <a:r>
              <a:rPr lang="en-US" dirty="0" smtClean="0"/>
              <a:t>(true);</a:t>
            </a:r>
          </a:p>
          <a:p>
            <a:r>
              <a:rPr lang="ru-RU" dirty="0" smtClean="0"/>
              <a:t>    }</a:t>
            </a:r>
          </a:p>
          <a:p>
            <a:r>
              <a:rPr lang="ru-RU" dirty="0" smtClean="0"/>
              <a:t>}</a:t>
            </a:r>
            <a:endParaRPr lang="en-US" dirty="0" smtClean="0"/>
          </a:p>
        </p:txBody>
      </p:sp>
      <p:pic>
        <p:nvPicPr>
          <p:cNvPr id="15" name="Рисунок 14"/>
          <p:cNvPicPr/>
          <p:nvPr/>
        </p:nvPicPr>
        <p:blipFill>
          <a:blip r:embed="rId3" cstate="print"/>
          <a:srcRect l="7374" t="25992" r="70749" b="47839"/>
          <a:stretch>
            <a:fillRect/>
          </a:stretch>
        </p:blipFill>
        <p:spPr bwMode="auto">
          <a:xfrm>
            <a:off x="5000628" y="3286124"/>
            <a:ext cx="3200516" cy="231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3571868" y="692696"/>
            <a:ext cx="2340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import </a:t>
            </a:r>
            <a:r>
              <a:rPr lang="ru-RU" b="1" i="1" dirty="0" smtClean="0"/>
              <a:t> </a:t>
            </a:r>
            <a:r>
              <a:rPr lang="en-US" b="1" i="1" dirty="0" err="1" smtClean="0"/>
              <a:t>javax.swing</a:t>
            </a:r>
            <a:r>
              <a:rPr lang="en-US" b="1" i="1" dirty="0" smtClean="0"/>
              <a:t>.*;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57884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714480" y="71414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Добавляем кнопку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42844" y="1285860"/>
            <a:ext cx="592935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</a:t>
            </a:r>
            <a:r>
              <a:rPr lang="ru-RU" dirty="0" smtClean="0"/>
              <a:t> </a:t>
            </a:r>
            <a:r>
              <a:rPr lang="en-US" b="1" dirty="0" err="1" smtClean="0"/>
              <a:t>javax.swing</a:t>
            </a:r>
            <a:r>
              <a:rPr lang="en-US" b="1" dirty="0" smtClean="0"/>
              <a:t>.*;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SwingMy</a:t>
            </a:r>
            <a:r>
              <a:rPr lang="en-US" dirty="0" smtClean="0"/>
              <a:t> {</a:t>
            </a:r>
            <a:endParaRPr lang="ru-RU" dirty="0" smtClean="0"/>
          </a:p>
          <a:p>
            <a:r>
              <a:rPr lang="ru-RU" dirty="0" smtClean="0"/>
              <a:t>     </a:t>
            </a: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en-US" dirty="0" smtClean="0"/>
              <a:t>{</a:t>
            </a:r>
          </a:p>
          <a:p>
            <a:r>
              <a:rPr lang="ru-RU" dirty="0" smtClean="0"/>
              <a:t>          </a:t>
            </a:r>
            <a:r>
              <a:rPr lang="en-US" b="1" dirty="0" err="1" smtClean="0"/>
              <a:t>JFrame</a:t>
            </a:r>
            <a:r>
              <a:rPr lang="en-US" dirty="0" smtClean="0"/>
              <a:t> </a:t>
            </a:r>
            <a:r>
              <a:rPr lang="en-US" dirty="0" err="1" smtClean="0"/>
              <a:t>jfrm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ru-RU" b="1" dirty="0" smtClean="0"/>
              <a:t> </a:t>
            </a:r>
            <a:r>
              <a:rPr lang="en-US" b="1" dirty="0" err="1" smtClean="0"/>
              <a:t>JFrame</a:t>
            </a:r>
            <a:r>
              <a:rPr lang="en-US" dirty="0" smtClean="0"/>
              <a:t>("A simple swing program");</a:t>
            </a:r>
          </a:p>
          <a:p>
            <a:r>
              <a:rPr lang="ru-RU" dirty="0" smtClean="0"/>
              <a:t>          </a:t>
            </a:r>
            <a:r>
              <a:rPr lang="en-US" dirty="0" err="1" smtClean="0"/>
              <a:t>jfrm.</a:t>
            </a:r>
            <a:r>
              <a:rPr lang="en-US" b="1" dirty="0" err="1" smtClean="0"/>
              <a:t>setSize</a:t>
            </a:r>
            <a:r>
              <a:rPr lang="ru-RU" dirty="0" smtClean="0"/>
              <a:t> </a:t>
            </a:r>
            <a:r>
              <a:rPr lang="en-US" dirty="0" smtClean="0"/>
              <a:t>(300, 200);</a:t>
            </a:r>
          </a:p>
          <a:p>
            <a:r>
              <a:rPr lang="ru-RU" dirty="0" smtClean="0"/>
              <a:t>          </a:t>
            </a:r>
            <a:r>
              <a:rPr lang="en-US" dirty="0" err="1" smtClean="0"/>
              <a:t>jfrm.</a:t>
            </a:r>
            <a:r>
              <a:rPr lang="en-US" b="1" dirty="0" err="1" smtClean="0"/>
              <a:t>setLocation</a:t>
            </a:r>
            <a:r>
              <a:rPr lang="ru-RU" dirty="0" smtClean="0"/>
              <a:t> </a:t>
            </a:r>
            <a:r>
              <a:rPr lang="en-US" dirty="0" smtClean="0"/>
              <a:t>(100, 200);</a:t>
            </a:r>
            <a:endParaRPr lang="ru-RU" dirty="0" smtClean="0"/>
          </a:p>
          <a:p>
            <a:r>
              <a:rPr lang="ru-RU" dirty="0" smtClean="0"/>
              <a:t>          </a:t>
            </a:r>
            <a:r>
              <a:rPr lang="en-US" dirty="0" err="1" smtClean="0"/>
              <a:t>jfrm.</a:t>
            </a:r>
            <a:r>
              <a:rPr lang="en-US" b="1" dirty="0" err="1" smtClean="0"/>
              <a:t>setVisible</a:t>
            </a:r>
            <a:r>
              <a:rPr lang="ru-RU" dirty="0" smtClean="0"/>
              <a:t> </a:t>
            </a:r>
            <a:r>
              <a:rPr lang="en-US" dirty="0" smtClean="0"/>
              <a:t>(true);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         </a:t>
            </a:r>
            <a:r>
              <a:rPr lang="en-US" b="1" dirty="0" err="1" smtClean="0"/>
              <a:t>JButton</a:t>
            </a:r>
            <a:r>
              <a:rPr lang="en-US" dirty="0" smtClean="0"/>
              <a:t> </a:t>
            </a:r>
            <a:r>
              <a:rPr lang="en-US" dirty="0" err="1" smtClean="0"/>
              <a:t>jbtn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FF0000"/>
                </a:solidFill>
              </a:rPr>
              <a:t>new </a:t>
            </a:r>
            <a:r>
              <a:rPr lang="en-US" b="1" dirty="0" err="1" smtClean="0">
                <a:solidFill>
                  <a:srgbClr val="FF0000"/>
                </a:solidFill>
              </a:rPr>
              <a:t>JButton</a:t>
            </a:r>
            <a:r>
              <a:rPr lang="en-US" dirty="0" smtClean="0"/>
              <a:t>("</a:t>
            </a:r>
            <a:r>
              <a:rPr lang="ru-RU" dirty="0" smtClean="0"/>
              <a:t>КНОПКА");</a:t>
            </a:r>
          </a:p>
          <a:p>
            <a:r>
              <a:rPr lang="ru-RU" dirty="0" smtClean="0"/>
              <a:t>         </a:t>
            </a:r>
            <a:r>
              <a:rPr lang="en-US" dirty="0" err="1" smtClean="0"/>
              <a:t>jbtn.setSize</a:t>
            </a:r>
            <a:r>
              <a:rPr lang="en-US" dirty="0" smtClean="0"/>
              <a:t>(120,50);</a:t>
            </a:r>
            <a:r>
              <a:rPr lang="ru-RU" dirty="0" smtClean="0"/>
              <a:t> </a:t>
            </a:r>
            <a:r>
              <a:rPr lang="en-US" i="1" dirty="0" smtClean="0">
                <a:solidFill>
                  <a:srgbClr val="00B050"/>
                </a:solidFill>
              </a:rPr>
              <a:t>//</a:t>
            </a:r>
            <a:r>
              <a:rPr lang="ru-RU" i="1" dirty="0" smtClean="0">
                <a:solidFill>
                  <a:srgbClr val="00B050"/>
                </a:solidFill>
              </a:rPr>
              <a:t>а </a:t>
            </a:r>
            <a:r>
              <a:rPr lang="ru-RU" i="1" u="sng" dirty="0" smtClean="0">
                <a:solidFill>
                  <a:srgbClr val="00B050"/>
                </a:solidFill>
              </a:rPr>
              <a:t>размеры не установились?</a:t>
            </a:r>
          </a:p>
          <a:p>
            <a:endParaRPr lang="ru-RU" i="1" u="sng" dirty="0" smtClean="0">
              <a:solidFill>
                <a:srgbClr val="00B050"/>
              </a:solidFill>
            </a:endParaRPr>
          </a:p>
          <a:p>
            <a:r>
              <a:rPr lang="ru-RU" dirty="0" smtClean="0"/>
              <a:t>         </a:t>
            </a:r>
            <a:r>
              <a:rPr lang="en-US" b="1" dirty="0" err="1" smtClean="0"/>
              <a:t>jfrm.</a:t>
            </a:r>
            <a:r>
              <a:rPr lang="en-US" b="1" dirty="0" err="1" smtClean="0">
                <a:solidFill>
                  <a:srgbClr val="FF0000"/>
                </a:solidFill>
              </a:rPr>
              <a:t>add</a:t>
            </a:r>
            <a:r>
              <a:rPr lang="en-US" b="1" dirty="0" smtClean="0"/>
              <a:t>(</a:t>
            </a:r>
            <a:r>
              <a:rPr lang="en-US" b="1" dirty="0" err="1" smtClean="0"/>
              <a:t>jbtn</a:t>
            </a:r>
            <a:r>
              <a:rPr lang="en-US" dirty="0" smtClean="0"/>
              <a:t>);</a:t>
            </a:r>
            <a:r>
              <a:rPr lang="ru-RU" dirty="0" smtClean="0"/>
              <a:t> </a:t>
            </a:r>
            <a:r>
              <a:rPr lang="ru-RU" i="1" dirty="0" smtClean="0">
                <a:solidFill>
                  <a:srgbClr val="00B050"/>
                </a:solidFill>
              </a:rPr>
              <a:t>//добавляем кнопку на форму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ru-RU" dirty="0" smtClean="0"/>
              <a:t>    }</a:t>
            </a:r>
          </a:p>
          <a:p>
            <a:r>
              <a:rPr lang="ru-RU" dirty="0" smtClean="0"/>
              <a:t>}</a:t>
            </a:r>
            <a:endParaRPr lang="en-US" dirty="0" smtClean="0"/>
          </a:p>
        </p:txBody>
      </p:sp>
      <p:pic>
        <p:nvPicPr>
          <p:cNvPr id="10" name="Рисунок 9"/>
          <p:cNvPicPr/>
          <p:nvPr/>
        </p:nvPicPr>
        <p:blipFill>
          <a:blip r:embed="rId3" cstate="print"/>
          <a:srcRect l="7331" t="25849" r="70817" b="48089"/>
          <a:stretch>
            <a:fillRect/>
          </a:stretch>
        </p:blipFill>
        <p:spPr bwMode="auto">
          <a:xfrm>
            <a:off x="5929322" y="894790"/>
            <a:ext cx="2927723" cy="2105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974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714480" y="71414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Диспетчер компоновки  </a:t>
            </a:r>
            <a:r>
              <a:rPr lang="en-US" sz="2400" b="1" dirty="0" smtClean="0"/>
              <a:t>Layout Manager</a:t>
            </a:r>
            <a:endParaRPr lang="ru-RU" sz="2400" b="1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642910" y="969047"/>
            <a:ext cx="8143932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err="1" smtClean="0">
                <a:solidFill>
                  <a:srgbClr val="FF0000"/>
                </a:solidFill>
              </a:rPr>
              <a:t>FlowLayout</a:t>
            </a:r>
            <a:r>
              <a:rPr lang="ru-RU" dirty="0" smtClean="0"/>
              <a:t>  – рисует </a:t>
            </a:r>
            <a:r>
              <a:rPr lang="ru-RU" b="1" i="1" dirty="0" smtClean="0"/>
              <a:t>в строку </a:t>
            </a:r>
            <a:r>
              <a:rPr lang="ru-RU" dirty="0" smtClean="0"/>
              <a:t>все компоненты в том порядке, в котором они были помещены в контейнер. </a:t>
            </a:r>
          </a:p>
          <a:p>
            <a:r>
              <a:rPr lang="ru-RU" dirty="0" smtClean="0"/>
              <a:t>Если места в строке не хватает, то переносит компоненты на другую строку.</a:t>
            </a:r>
          </a:p>
          <a:p>
            <a:endParaRPr lang="ru-RU" sz="800" dirty="0" smtClean="0"/>
          </a:p>
          <a:p>
            <a:r>
              <a:rPr lang="ru-RU" dirty="0" smtClean="0"/>
              <a:t>При изменении размера формы расположение кнопок будет меняться</a:t>
            </a:r>
          </a:p>
          <a:p>
            <a:endParaRPr lang="ru-RU" sz="800" dirty="0" smtClean="0"/>
          </a:p>
          <a:p>
            <a:pPr algn="ctr"/>
            <a:r>
              <a:rPr lang="ru-RU" dirty="0" smtClean="0"/>
              <a:t>Самый простой </a:t>
            </a:r>
            <a:r>
              <a:rPr lang="ru-RU" dirty="0" err="1" smtClean="0"/>
              <a:t>layout</a:t>
            </a:r>
            <a:r>
              <a:rPr lang="ru-RU" dirty="0" smtClean="0"/>
              <a:t> </a:t>
            </a:r>
            <a:r>
              <a:rPr lang="ru-RU" dirty="0" err="1" smtClean="0"/>
              <a:t>manager</a:t>
            </a:r>
            <a:endParaRPr lang="ru-RU" dirty="0"/>
          </a:p>
        </p:txBody>
      </p:sp>
      <p:pic>
        <p:nvPicPr>
          <p:cNvPr id="19" name="Рисунок 18"/>
          <p:cNvPicPr/>
          <p:nvPr/>
        </p:nvPicPr>
        <p:blipFill>
          <a:blip r:embed="rId3" cstate="print"/>
          <a:srcRect l="56461" t="23132" r="21309" b="49620"/>
          <a:stretch>
            <a:fillRect/>
          </a:stretch>
        </p:blipFill>
        <p:spPr bwMode="auto">
          <a:xfrm>
            <a:off x="5500694" y="3214686"/>
            <a:ext cx="342902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Прямоугольник 19"/>
          <p:cNvSpPr/>
          <p:nvPr/>
        </p:nvSpPr>
        <p:spPr>
          <a:xfrm>
            <a:off x="142844" y="2857496"/>
            <a:ext cx="55007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JFrame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jfrm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JFrame</a:t>
            </a:r>
            <a:r>
              <a:rPr lang="en-US" dirty="0" smtClean="0"/>
              <a:t>("A simple swing program");</a:t>
            </a:r>
            <a:endParaRPr lang="ru-RU" dirty="0" smtClean="0"/>
          </a:p>
          <a:p>
            <a:r>
              <a:rPr lang="ru-RU" i="1" dirty="0" smtClean="0">
                <a:solidFill>
                  <a:srgbClr val="00B050"/>
                </a:solidFill>
              </a:rPr>
              <a:t>//…………………………………………..</a:t>
            </a:r>
            <a:endParaRPr lang="ru-RU" dirty="0" smtClean="0"/>
          </a:p>
          <a:p>
            <a:r>
              <a:rPr lang="en-US" b="1" dirty="0" err="1" smtClean="0"/>
              <a:t>JPanel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jpan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= </a:t>
            </a:r>
            <a:r>
              <a:rPr lang="en-US" b="1" dirty="0" smtClean="0"/>
              <a:t>new </a:t>
            </a:r>
            <a:r>
              <a:rPr lang="en-US" b="1" dirty="0" err="1" smtClean="0">
                <a:solidFill>
                  <a:srgbClr val="FF0000"/>
                </a:solidFill>
              </a:rPr>
              <a:t>JPanel</a:t>
            </a:r>
            <a:r>
              <a:rPr lang="en-US" b="1" dirty="0" smtClean="0"/>
              <a:t>()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ru-RU" i="1" dirty="0" smtClean="0">
                <a:solidFill>
                  <a:srgbClr val="00B050"/>
                </a:solidFill>
              </a:rPr>
              <a:t>//Панель содержимого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jpan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setLayout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(</a:t>
            </a:r>
            <a:r>
              <a:rPr lang="ru-RU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new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FlowLayout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)</a:t>
            </a:r>
            <a:r>
              <a:rPr lang="en-US" dirty="0" smtClean="0"/>
              <a:t>;</a:t>
            </a:r>
          </a:p>
          <a:p>
            <a:r>
              <a:rPr lang="nn-NO" dirty="0" smtClean="0"/>
              <a:t>for (int i=0; i&lt;5; i++)</a:t>
            </a: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jpan</a:t>
            </a:r>
            <a:r>
              <a:rPr lang="en-US" dirty="0" err="1" smtClean="0"/>
              <a:t>.add</a:t>
            </a:r>
            <a:r>
              <a:rPr lang="en-US" dirty="0" smtClean="0"/>
              <a:t>(new </a:t>
            </a:r>
            <a:r>
              <a:rPr lang="en-US" b="1" dirty="0" err="1" smtClean="0"/>
              <a:t>JButton</a:t>
            </a:r>
            <a:r>
              <a:rPr lang="en-US" dirty="0" smtClean="0"/>
              <a:t>("Button "+ </a:t>
            </a:r>
            <a:r>
              <a:rPr lang="en-US" dirty="0" err="1" smtClean="0"/>
              <a:t>i</a:t>
            </a:r>
            <a:r>
              <a:rPr lang="en-US" dirty="0" smtClean="0"/>
              <a:t>));</a:t>
            </a:r>
          </a:p>
          <a:p>
            <a:r>
              <a:rPr lang="ru-RU" dirty="0" smtClean="0"/>
              <a:t>}</a:t>
            </a:r>
          </a:p>
          <a:p>
            <a:r>
              <a:rPr lang="en-US" b="1" dirty="0" err="1" smtClean="0">
                <a:solidFill>
                  <a:srgbClr val="0070C0"/>
                </a:solidFill>
              </a:rPr>
              <a:t>jfrm</a:t>
            </a:r>
            <a:r>
              <a:rPr lang="en-US" dirty="0" err="1" smtClean="0"/>
              <a:t>.add</a:t>
            </a:r>
            <a:r>
              <a:rPr lang="en-US" dirty="0" smtClean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jpan</a:t>
            </a:r>
            <a:r>
              <a:rPr lang="en-US" dirty="0" smtClean="0"/>
              <a:t>);</a:t>
            </a:r>
          </a:p>
          <a:p>
            <a:r>
              <a:rPr lang="en-US" b="1" dirty="0" err="1" smtClean="0">
                <a:solidFill>
                  <a:srgbClr val="0070C0"/>
                </a:solidFill>
              </a:rPr>
              <a:t>jfrm</a:t>
            </a:r>
            <a:r>
              <a:rPr lang="en-US" dirty="0" err="1" smtClean="0"/>
              <a:t>.</a:t>
            </a:r>
            <a:r>
              <a:rPr lang="en-US" b="1" dirty="0" err="1" smtClean="0"/>
              <a:t>setVisible</a:t>
            </a:r>
            <a:r>
              <a:rPr lang="en-US" dirty="0" smtClean="0"/>
              <a:t>(true</a:t>
            </a:r>
            <a:r>
              <a:rPr lang="en-US" b="1" dirty="0" smtClean="0"/>
              <a:t>);</a:t>
            </a:r>
            <a:endParaRPr lang="ru-RU" i="1" dirty="0" smtClean="0">
              <a:solidFill>
                <a:srgbClr val="00B050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714744" y="500042"/>
            <a:ext cx="2025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import </a:t>
            </a:r>
            <a:r>
              <a:rPr lang="ru-RU" b="1" i="1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java.awt.*</a:t>
            </a:r>
            <a:r>
              <a:rPr lang="en-US" b="1" i="1" dirty="0" smtClean="0"/>
              <a:t>;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8526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714480" y="71414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Диспетчер компоновки  </a:t>
            </a:r>
            <a:r>
              <a:rPr lang="en-US" sz="2400" b="1" dirty="0" smtClean="0"/>
              <a:t>Layout Manager</a:t>
            </a:r>
            <a:endParaRPr lang="ru-RU" sz="2400" b="1" dirty="0" smtClean="0"/>
          </a:p>
        </p:txBody>
      </p:sp>
      <p:sp>
        <p:nvSpPr>
          <p:cNvPr id="16" name="Прямоугольник 15"/>
          <p:cNvSpPr/>
          <p:nvPr/>
        </p:nvSpPr>
        <p:spPr>
          <a:xfrm>
            <a:off x="928630" y="571480"/>
            <a:ext cx="821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solidFill>
                  <a:srgbClr val="FF0000"/>
                </a:solidFill>
              </a:rPr>
              <a:t>По умолчанию </a:t>
            </a:r>
            <a:r>
              <a:rPr lang="ru-RU" dirty="0" smtClean="0"/>
              <a:t>с панелью содержимого связан диспетчер </a:t>
            </a:r>
            <a:r>
              <a:rPr lang="ru-RU" b="1" dirty="0" err="1" smtClean="0"/>
              <a:t>BorderLayout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71472" y="928670"/>
            <a:ext cx="8572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err="1" smtClean="0">
                <a:solidFill>
                  <a:srgbClr val="FF0000"/>
                </a:solidFill>
              </a:rPr>
              <a:t>BorderLayout</a:t>
            </a:r>
            <a:r>
              <a:rPr lang="ru-RU" dirty="0" smtClean="0"/>
              <a:t> –  Компоненты располагаются в пяти областях: </a:t>
            </a:r>
            <a:r>
              <a:rPr lang="ru-RU" b="1" i="1" dirty="0" smtClean="0"/>
              <a:t>центр</a:t>
            </a:r>
            <a:r>
              <a:rPr lang="ru-RU" dirty="0" smtClean="0"/>
              <a:t>, </a:t>
            </a:r>
            <a:r>
              <a:rPr lang="ru-RU" b="1" i="1" dirty="0" smtClean="0"/>
              <a:t>север</a:t>
            </a:r>
            <a:r>
              <a:rPr lang="ru-RU" dirty="0" smtClean="0"/>
              <a:t>, </a:t>
            </a:r>
            <a:r>
              <a:rPr lang="ru-RU" b="1" i="1" dirty="0" smtClean="0"/>
              <a:t>юг</a:t>
            </a:r>
            <a:r>
              <a:rPr lang="ru-RU" dirty="0" smtClean="0"/>
              <a:t>, </a:t>
            </a:r>
            <a:r>
              <a:rPr lang="ru-RU" b="1" i="1" dirty="0" smtClean="0"/>
              <a:t>запад</a:t>
            </a:r>
            <a:r>
              <a:rPr lang="ru-RU" dirty="0" smtClean="0"/>
              <a:t>, </a:t>
            </a:r>
            <a:r>
              <a:rPr lang="ru-RU" b="1" i="1" dirty="0" smtClean="0"/>
              <a:t>восток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Приоритеты компонентов: </a:t>
            </a:r>
          </a:p>
          <a:p>
            <a:r>
              <a:rPr lang="ru-RU" b="1" dirty="0" smtClean="0"/>
              <a:t>1)север,  2)юг,  3) восток,  4)запад ,  5)центр </a:t>
            </a:r>
            <a:r>
              <a:rPr lang="ru-RU" dirty="0" smtClean="0"/>
              <a:t>(занимает все оставшееся пространство)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 cstate="print"/>
          <a:srcRect l="7430" t="25877" r="70671" b="47588"/>
          <a:stretch>
            <a:fillRect/>
          </a:stretch>
        </p:blipFill>
        <p:spPr bwMode="auto">
          <a:xfrm>
            <a:off x="5500695" y="2714620"/>
            <a:ext cx="350046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71438" y="2714620"/>
            <a:ext cx="550069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solidFill>
                  <a:srgbClr val="00B050"/>
                </a:solidFill>
              </a:rPr>
              <a:t>//…………………………………………..</a:t>
            </a:r>
          </a:p>
          <a:p>
            <a:r>
              <a:rPr lang="en-US" b="1" dirty="0" err="1" smtClean="0"/>
              <a:t>JPanel</a:t>
            </a:r>
            <a:r>
              <a:rPr lang="en-US" dirty="0" smtClean="0"/>
              <a:t> </a:t>
            </a:r>
            <a:r>
              <a:rPr lang="en-US" dirty="0" err="1" smtClean="0"/>
              <a:t>jpan</a:t>
            </a:r>
            <a:r>
              <a:rPr lang="en-US" dirty="0" smtClean="0"/>
              <a:t> = new </a:t>
            </a:r>
            <a:r>
              <a:rPr lang="en-US" dirty="0" err="1" smtClean="0"/>
              <a:t>JPanel</a:t>
            </a:r>
            <a:r>
              <a:rPr lang="en-US" dirty="0" smtClean="0"/>
              <a:t>();</a:t>
            </a:r>
            <a:endParaRPr lang="ru-RU" dirty="0" smtClean="0"/>
          </a:p>
          <a:p>
            <a:r>
              <a:rPr lang="en-US" dirty="0" err="1" smtClean="0"/>
              <a:t>jpan.</a:t>
            </a:r>
            <a:r>
              <a:rPr lang="en-US" b="1" dirty="0" err="1" smtClean="0"/>
              <a:t>setLayout</a:t>
            </a:r>
            <a:r>
              <a:rPr lang="ru-RU" dirty="0" smtClean="0"/>
              <a:t> 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new </a:t>
            </a:r>
            <a:r>
              <a:rPr lang="en-US" b="1" dirty="0" err="1" smtClean="0">
                <a:solidFill>
                  <a:srgbClr val="FF0000"/>
                </a:solidFill>
              </a:rPr>
              <a:t>BorderLayout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r>
              <a:rPr lang="en-US" b="1" dirty="0" smtClean="0"/>
              <a:t>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jpan.add</a:t>
            </a:r>
            <a:r>
              <a:rPr lang="en-US" dirty="0" smtClean="0"/>
              <a:t>(new </a:t>
            </a:r>
            <a:r>
              <a:rPr lang="en-US" dirty="0" err="1" smtClean="0"/>
              <a:t>JButton</a:t>
            </a:r>
            <a:r>
              <a:rPr lang="en-US" dirty="0" smtClean="0"/>
              <a:t>("North"), </a:t>
            </a:r>
            <a:r>
              <a:rPr lang="en-US" dirty="0" err="1" smtClean="0">
                <a:solidFill>
                  <a:srgbClr val="FF0000"/>
                </a:solidFill>
              </a:rPr>
              <a:t>BorderLayout.NORTH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jpan.add</a:t>
            </a:r>
            <a:r>
              <a:rPr lang="en-US" dirty="0" smtClean="0"/>
              <a:t>(new </a:t>
            </a:r>
            <a:r>
              <a:rPr lang="en-US" dirty="0" err="1" smtClean="0"/>
              <a:t>JButton</a:t>
            </a:r>
            <a:r>
              <a:rPr lang="en-US" dirty="0" smtClean="0"/>
              <a:t>("South"), </a:t>
            </a:r>
            <a:r>
              <a:rPr lang="en-US" dirty="0" err="1" smtClean="0">
                <a:solidFill>
                  <a:srgbClr val="FF0000"/>
                </a:solidFill>
              </a:rPr>
              <a:t>BorderLayout.SOUTH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jpan.add</a:t>
            </a:r>
            <a:r>
              <a:rPr lang="en-US" dirty="0" smtClean="0"/>
              <a:t>(new </a:t>
            </a:r>
            <a:r>
              <a:rPr lang="en-US" dirty="0" err="1" smtClean="0"/>
              <a:t>JButton</a:t>
            </a:r>
            <a:r>
              <a:rPr lang="en-US" dirty="0" smtClean="0"/>
              <a:t>("West"), </a:t>
            </a:r>
            <a:r>
              <a:rPr lang="en-US" dirty="0" err="1" smtClean="0">
                <a:solidFill>
                  <a:srgbClr val="FF0000"/>
                </a:solidFill>
              </a:rPr>
              <a:t>BorderLayout.WEST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jpan.add</a:t>
            </a:r>
            <a:r>
              <a:rPr lang="en-US" dirty="0" smtClean="0"/>
              <a:t>(new </a:t>
            </a:r>
            <a:r>
              <a:rPr lang="en-US" dirty="0" err="1" smtClean="0"/>
              <a:t>JButton</a:t>
            </a:r>
            <a:r>
              <a:rPr lang="en-US" dirty="0" smtClean="0"/>
              <a:t>("East"), </a:t>
            </a:r>
            <a:r>
              <a:rPr lang="en-US" dirty="0" err="1" smtClean="0">
                <a:solidFill>
                  <a:srgbClr val="FF0000"/>
                </a:solidFill>
              </a:rPr>
              <a:t>BorderLayout.EAST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jpan.add</a:t>
            </a:r>
            <a:r>
              <a:rPr lang="en-US" dirty="0" smtClean="0"/>
              <a:t>(new </a:t>
            </a:r>
            <a:r>
              <a:rPr lang="en-US" dirty="0" err="1" smtClean="0"/>
              <a:t>JButton</a:t>
            </a:r>
            <a:r>
              <a:rPr lang="en-US" dirty="0" smtClean="0"/>
              <a:t>("Center"), </a:t>
            </a:r>
            <a:r>
              <a:rPr lang="en-US" dirty="0" err="1" smtClean="0">
                <a:solidFill>
                  <a:srgbClr val="FF0000"/>
                </a:solidFill>
              </a:rPr>
              <a:t>BorderLayout.CENTER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ru-RU" i="1" dirty="0" smtClean="0">
                <a:solidFill>
                  <a:srgbClr val="00B050"/>
                </a:solidFill>
              </a:rPr>
              <a:t>//…………………………………………..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5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714480" y="71414"/>
            <a:ext cx="5903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 Диспетчер компоновки  </a:t>
            </a:r>
            <a:r>
              <a:rPr lang="en-US" sz="2400" b="1" dirty="0" smtClean="0"/>
              <a:t>Layout Manager</a:t>
            </a:r>
            <a:endParaRPr lang="ru-RU" sz="2400" b="1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571472" y="928670"/>
            <a:ext cx="8572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err="1" smtClean="0">
                <a:solidFill>
                  <a:srgbClr val="FF0000"/>
                </a:solidFill>
              </a:rPr>
              <a:t>BoxLayout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ru-RU" i="1" dirty="0" smtClean="0"/>
              <a:t>– </a:t>
            </a:r>
            <a:r>
              <a:rPr lang="ru-RU" dirty="0" smtClean="0"/>
              <a:t>позволяет располагать компоненты вдоль одной из осей – </a:t>
            </a:r>
            <a:r>
              <a:rPr lang="ru-RU" b="1" i="1" dirty="0" smtClean="0"/>
              <a:t>вертикально</a:t>
            </a:r>
            <a:r>
              <a:rPr lang="ru-RU" dirty="0" smtClean="0"/>
              <a:t> или </a:t>
            </a:r>
            <a:r>
              <a:rPr lang="ru-RU" b="1" i="1" dirty="0" smtClean="0"/>
              <a:t>горизонтально </a:t>
            </a:r>
            <a:r>
              <a:rPr lang="ru-RU" i="1" dirty="0" smtClean="0"/>
              <a:t>(</a:t>
            </a:r>
            <a:r>
              <a:rPr lang="en-US" i="1" dirty="0" smtClean="0"/>
              <a:t>PAGE_AXIS</a:t>
            </a:r>
            <a:r>
              <a:rPr lang="ru-RU" i="1" dirty="0" smtClean="0"/>
              <a:t>,  </a:t>
            </a:r>
            <a:r>
              <a:rPr lang="en-US" i="1" dirty="0" smtClean="0"/>
              <a:t>LINE_AXIS</a:t>
            </a:r>
            <a:r>
              <a:rPr lang="ru-RU" i="1" dirty="0" smtClean="0"/>
              <a:t>   или Х</a:t>
            </a:r>
            <a:r>
              <a:rPr lang="en-US" i="1" dirty="0" smtClean="0"/>
              <a:t>_AXIS</a:t>
            </a:r>
            <a:r>
              <a:rPr lang="ru-RU" i="1" dirty="0" smtClean="0"/>
              <a:t>, </a:t>
            </a:r>
            <a:r>
              <a:rPr lang="en-US" i="1" dirty="0" smtClean="0"/>
              <a:t>Y_AXIS</a:t>
            </a:r>
            <a:r>
              <a:rPr lang="ru-RU" i="1" dirty="0" smtClean="0"/>
              <a:t>)</a:t>
            </a:r>
            <a:r>
              <a:rPr lang="ru-RU" dirty="0" smtClean="0"/>
              <a:t>. </a:t>
            </a:r>
          </a:p>
          <a:p>
            <a:endParaRPr lang="ru-RU" dirty="0" smtClean="0"/>
          </a:p>
          <a:p>
            <a:r>
              <a:rPr lang="ru-RU" dirty="0" smtClean="0"/>
              <a:t>В конструкторе указывается, какой вариант использовать </a:t>
            </a:r>
            <a:r>
              <a:rPr lang="ru-RU" i="1" dirty="0" smtClean="0"/>
              <a:t>.</a:t>
            </a:r>
            <a:endParaRPr lang="ru-RU" dirty="0" smtClean="0"/>
          </a:p>
        </p:txBody>
      </p:sp>
      <p:pic>
        <p:nvPicPr>
          <p:cNvPr id="10" name="Рисунок 9"/>
          <p:cNvPicPr/>
          <p:nvPr/>
        </p:nvPicPr>
        <p:blipFill>
          <a:blip r:embed="rId3" cstate="print"/>
          <a:srcRect l="60367" t="19163" r="17743" b="54388"/>
          <a:stretch>
            <a:fillRect/>
          </a:stretch>
        </p:blipFill>
        <p:spPr bwMode="auto">
          <a:xfrm>
            <a:off x="6143636" y="2143116"/>
            <a:ext cx="285752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214282" y="2214554"/>
            <a:ext cx="6000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JPanel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jpan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= new </a:t>
            </a:r>
            <a:r>
              <a:rPr lang="en-US" dirty="0" err="1" smtClean="0"/>
              <a:t>JPanel</a:t>
            </a:r>
            <a:r>
              <a:rPr lang="en-US" dirty="0" smtClean="0"/>
              <a:t>();</a:t>
            </a:r>
            <a:endParaRPr lang="ru-RU" dirty="0" smtClean="0"/>
          </a:p>
          <a:p>
            <a:r>
              <a:rPr lang="en-US" dirty="0" err="1" smtClean="0"/>
              <a:t>jpan.</a:t>
            </a:r>
            <a:r>
              <a:rPr lang="en-US" b="1" dirty="0" err="1" smtClean="0"/>
              <a:t>setLayout</a:t>
            </a:r>
            <a:r>
              <a:rPr lang="ru-RU" b="1" dirty="0" smtClean="0"/>
              <a:t> 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new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BoxLayout</a:t>
            </a:r>
            <a:r>
              <a:rPr lang="en-US" b="1" dirty="0" smtClean="0"/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jpan</a:t>
            </a:r>
            <a:r>
              <a:rPr lang="en-US" b="1" dirty="0" smtClean="0"/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BoxLayout.Y_AXIS</a:t>
            </a:r>
            <a:r>
              <a:rPr lang="en-US" b="1" dirty="0" smtClean="0"/>
              <a:t>)</a:t>
            </a:r>
            <a:r>
              <a:rPr lang="en-US" dirty="0" smtClean="0"/>
              <a:t>);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&lt;5;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{</a:t>
            </a:r>
          </a:p>
          <a:p>
            <a:r>
              <a:rPr lang="ru-RU" dirty="0" smtClean="0"/>
              <a:t>	</a:t>
            </a:r>
            <a:r>
              <a:rPr lang="en-US" dirty="0" err="1" smtClean="0"/>
              <a:t>jpan.add</a:t>
            </a:r>
            <a:r>
              <a:rPr lang="en-US" dirty="0" smtClean="0"/>
              <a:t>(new </a:t>
            </a:r>
            <a:r>
              <a:rPr lang="en-US" dirty="0" err="1" smtClean="0"/>
              <a:t>JButton</a:t>
            </a:r>
            <a:r>
              <a:rPr lang="en-US" dirty="0" smtClean="0"/>
              <a:t>("Button "+ </a:t>
            </a:r>
            <a:r>
              <a:rPr lang="en-US" dirty="0" err="1" smtClean="0"/>
              <a:t>i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13" name="Рисунок 12"/>
          <p:cNvPicPr/>
          <p:nvPr/>
        </p:nvPicPr>
        <p:blipFill>
          <a:blip r:embed="rId4" cstate="print"/>
          <a:srcRect l="7332" t="25970" r="70778" b="47584"/>
          <a:stretch>
            <a:fillRect/>
          </a:stretch>
        </p:blipFill>
        <p:spPr bwMode="auto">
          <a:xfrm>
            <a:off x="6143636" y="4143380"/>
            <a:ext cx="285752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Прямоугольник 14"/>
          <p:cNvSpPr/>
          <p:nvPr/>
        </p:nvSpPr>
        <p:spPr>
          <a:xfrm>
            <a:off x="214282" y="4113448"/>
            <a:ext cx="59293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JPanel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jpan</a:t>
            </a:r>
            <a:r>
              <a:rPr lang="en-US" dirty="0" smtClean="0"/>
              <a:t> = new </a:t>
            </a:r>
            <a:r>
              <a:rPr lang="en-US" dirty="0" err="1" smtClean="0"/>
              <a:t>JPanel</a:t>
            </a:r>
            <a:r>
              <a:rPr lang="en-US" dirty="0" smtClean="0"/>
              <a:t>();</a:t>
            </a:r>
            <a:endParaRPr lang="ru-RU" dirty="0" smtClean="0"/>
          </a:p>
          <a:p>
            <a:r>
              <a:rPr lang="en-US" dirty="0" err="1" smtClean="0"/>
              <a:t>jpan.</a:t>
            </a:r>
            <a:r>
              <a:rPr lang="en-US" b="1" dirty="0" err="1" smtClean="0"/>
              <a:t>setLayout</a:t>
            </a:r>
            <a:r>
              <a:rPr lang="ru-RU" b="1" dirty="0" smtClean="0"/>
              <a:t> 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new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BoxLayout</a:t>
            </a:r>
            <a:r>
              <a:rPr lang="en-US" b="1" dirty="0" smtClean="0"/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jpan</a:t>
            </a:r>
            <a:r>
              <a:rPr lang="en-US" b="1" dirty="0" smtClean="0"/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BoxLayout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r>
              <a:rPr lang="ru-RU" b="1" dirty="0" smtClean="0">
                <a:solidFill>
                  <a:srgbClr val="FF0000"/>
                </a:solidFill>
              </a:rPr>
              <a:t>Х</a:t>
            </a:r>
            <a:r>
              <a:rPr lang="en-US" b="1" dirty="0" smtClean="0">
                <a:solidFill>
                  <a:srgbClr val="FF0000"/>
                </a:solidFill>
              </a:rPr>
              <a:t>_AXIS</a:t>
            </a:r>
            <a:r>
              <a:rPr lang="en-US" b="1" dirty="0" smtClean="0"/>
              <a:t>)</a:t>
            </a:r>
            <a:r>
              <a:rPr lang="en-US" dirty="0" smtClean="0"/>
              <a:t>);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&lt;5;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{</a:t>
            </a:r>
          </a:p>
          <a:p>
            <a:r>
              <a:rPr lang="ru-RU" dirty="0" smtClean="0"/>
              <a:t>	</a:t>
            </a:r>
            <a:r>
              <a:rPr lang="en-US" dirty="0" err="1" smtClean="0"/>
              <a:t>jpan.add</a:t>
            </a:r>
            <a:r>
              <a:rPr lang="en-US" dirty="0" smtClean="0"/>
              <a:t>(new </a:t>
            </a:r>
            <a:r>
              <a:rPr lang="en-US" dirty="0" err="1" smtClean="0"/>
              <a:t>JButton</a:t>
            </a:r>
            <a:r>
              <a:rPr lang="en-US" dirty="0" smtClean="0"/>
              <a:t>("Button "+ </a:t>
            </a:r>
            <a:r>
              <a:rPr lang="en-US" dirty="0" err="1" smtClean="0"/>
              <a:t>i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70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1628</Words>
  <Application>Microsoft Office PowerPoint</Application>
  <PresentationFormat>Экран (4:3)</PresentationFormat>
  <Paragraphs>446</Paragraphs>
  <Slides>26</Slides>
  <Notes>22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Кроссплатформенное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Обработка событий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35</cp:revision>
  <dcterms:created xsi:type="dcterms:W3CDTF">2018-02-05T20:48:26Z</dcterms:created>
  <dcterms:modified xsi:type="dcterms:W3CDTF">2018-03-20T04:58:08Z</dcterms:modified>
</cp:coreProperties>
</file>