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9" autoAdjust="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Кроссплатформенное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9144000" cy="29523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Подготовлено по материалам</a:t>
            </a:r>
          </a:p>
          <a:p>
            <a:r>
              <a:rPr lang="en-US" sz="2800" dirty="0" smtClean="0"/>
              <a:t>http://www.ccfit.nsu.ru/~rylov/java_lections/index.html</a:t>
            </a:r>
          </a:p>
          <a:p>
            <a:endParaRPr lang="en-US" sz="2800" dirty="0"/>
          </a:p>
          <a:p>
            <a:r>
              <a:rPr lang="ru-RU" sz="2800" dirty="0" smtClean="0"/>
              <a:t>Лекция доступна по адресу</a:t>
            </a:r>
          </a:p>
          <a:p>
            <a:r>
              <a:rPr lang="en-US" sz="2800" dirty="0" smtClean="0"/>
              <a:t>http://github.com/a-vodka/java/</a:t>
            </a:r>
          </a:p>
          <a:p>
            <a:endParaRPr lang="en-US" sz="2800" dirty="0" smtClean="0"/>
          </a:p>
          <a:p>
            <a:r>
              <a:rPr lang="ru-RU" sz="2800" dirty="0" smtClean="0"/>
              <a:t>Хороший учебник по </a:t>
            </a:r>
            <a:r>
              <a:rPr lang="en-US" sz="2800" dirty="0" smtClean="0"/>
              <a:t>Java</a:t>
            </a:r>
          </a:p>
          <a:p>
            <a:r>
              <a:rPr lang="en-US" sz="2800" dirty="0"/>
              <a:t>https://math.sgu.ru/sites/chairs/prinf/materials/java/index.htm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28662" y="-24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Байтовые  потоки.</a:t>
            </a:r>
            <a:r>
              <a:rPr lang="en-US" sz="2400" b="1" dirty="0" smtClean="0"/>
              <a:t> </a:t>
            </a:r>
            <a:r>
              <a:rPr lang="ru-RU" sz="2400" b="1" dirty="0" smtClean="0"/>
              <a:t>Чтение файлов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285852" y="785794"/>
            <a:ext cx="650085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;</a:t>
            </a:r>
          </a:p>
          <a:p>
            <a:r>
              <a:rPr lang="en-US" b="1" i="1" dirty="0" err="1" smtClean="0"/>
              <a:t>FileInputStream</a:t>
            </a:r>
            <a:r>
              <a:rPr lang="en-US" i="1" dirty="0" smtClean="0"/>
              <a:t>  fin;</a:t>
            </a:r>
          </a:p>
          <a:p>
            <a:r>
              <a:rPr lang="en-US" i="1" dirty="0" smtClean="0"/>
              <a:t>try {</a:t>
            </a:r>
          </a:p>
          <a:p>
            <a:r>
              <a:rPr lang="en-US" i="1" dirty="0" smtClean="0"/>
              <a:t>      fin = new </a:t>
            </a:r>
            <a:r>
              <a:rPr lang="en-US" b="1" i="1" dirty="0" err="1" smtClean="0">
                <a:solidFill>
                  <a:srgbClr val="FF0000"/>
                </a:solidFill>
              </a:rPr>
              <a:t>FileInputStream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(" output.txt ");</a:t>
            </a:r>
          </a:p>
          <a:p>
            <a:r>
              <a:rPr lang="en-US" i="1" dirty="0" smtClean="0"/>
              <a:t>} </a:t>
            </a:r>
          </a:p>
          <a:p>
            <a:r>
              <a:rPr lang="en-US" i="1" dirty="0" smtClean="0"/>
              <a:t>catch (</a:t>
            </a:r>
            <a:r>
              <a:rPr lang="en-US" i="1" dirty="0" err="1" smtClean="0"/>
              <a:t>FileNotFoundException</a:t>
            </a:r>
            <a:r>
              <a:rPr lang="en-US" i="1" dirty="0" smtClean="0"/>
              <a:t>  </a:t>
            </a:r>
            <a:r>
              <a:rPr lang="ru-RU" i="1" dirty="0" smtClean="0"/>
              <a:t>е) {</a:t>
            </a:r>
          </a:p>
          <a:p>
            <a:r>
              <a:rPr lang="en-US" i="1" dirty="0" smtClean="0"/>
              <a:t>      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("</a:t>
            </a:r>
            <a:r>
              <a:rPr lang="ru-RU" i="1" dirty="0" smtClean="0"/>
              <a:t>Файл не найден");</a:t>
            </a:r>
          </a:p>
          <a:p>
            <a:r>
              <a:rPr lang="en-US" i="1" dirty="0" smtClean="0"/>
              <a:t>      return;</a:t>
            </a:r>
          </a:p>
          <a:p>
            <a:r>
              <a:rPr lang="en-US" i="1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</a:t>
            </a:r>
            <a:r>
              <a:rPr lang="en-US" i="1" dirty="0" smtClean="0"/>
              <a:t>("Size file = " + </a:t>
            </a:r>
            <a:r>
              <a:rPr lang="en-US" i="1" dirty="0" err="1" smtClean="0"/>
              <a:t>fin.</a:t>
            </a:r>
            <a:r>
              <a:rPr lang="en-US" i="1" dirty="0" err="1" smtClean="0">
                <a:solidFill>
                  <a:srgbClr val="FF0000"/>
                </a:solidFill>
              </a:rPr>
              <a:t>available</a:t>
            </a:r>
            <a:r>
              <a:rPr lang="en-US" i="1" dirty="0" smtClean="0">
                <a:solidFill>
                  <a:srgbClr val="FF0000"/>
                </a:solidFill>
              </a:rPr>
              <a:t>()</a:t>
            </a:r>
            <a:r>
              <a:rPr lang="en-US" i="1" dirty="0" smtClean="0"/>
              <a:t>);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smtClean="0">
                <a:solidFill>
                  <a:srgbClr val="00B050"/>
                </a:solidFill>
              </a:rPr>
              <a:t>размер файла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читать символы до получения символа </a:t>
            </a:r>
            <a:r>
              <a:rPr lang="en-US" i="1" dirty="0" smtClean="0">
                <a:solidFill>
                  <a:srgbClr val="00B050"/>
                </a:solidFill>
              </a:rPr>
              <a:t>EOF (</a:t>
            </a:r>
            <a:r>
              <a:rPr lang="ru-RU" i="1" dirty="0" smtClean="0">
                <a:solidFill>
                  <a:srgbClr val="00B050"/>
                </a:solidFill>
              </a:rPr>
              <a:t>конец файла)</a:t>
            </a:r>
          </a:p>
          <a:p>
            <a:r>
              <a:rPr lang="en-US" i="1" dirty="0" smtClean="0"/>
              <a:t>do {</a:t>
            </a:r>
          </a:p>
          <a:p>
            <a:r>
              <a:rPr lang="en-US" i="1" dirty="0" smtClean="0"/>
              <a:t>       </a:t>
            </a:r>
            <a:r>
              <a:rPr lang="en-US" i="1" dirty="0" err="1" smtClean="0"/>
              <a:t>i</a:t>
            </a:r>
            <a:r>
              <a:rPr lang="en-US" i="1" dirty="0" smtClean="0"/>
              <a:t> = </a:t>
            </a:r>
            <a:r>
              <a:rPr lang="en-US" b="1" i="1" dirty="0" err="1" smtClean="0"/>
              <a:t>fin.</a:t>
            </a:r>
            <a:r>
              <a:rPr lang="en-US" b="1" i="1" dirty="0" err="1" smtClean="0">
                <a:solidFill>
                  <a:srgbClr val="FF0000"/>
                </a:solidFill>
              </a:rPr>
              <a:t>read</a:t>
            </a:r>
            <a:r>
              <a:rPr lang="en-US" b="1" i="1" dirty="0" smtClean="0">
                <a:solidFill>
                  <a:srgbClr val="FF0000"/>
                </a:solidFill>
              </a:rPr>
              <a:t>()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       if (</a:t>
            </a:r>
            <a:r>
              <a:rPr lang="en-US" i="1" dirty="0" err="1" smtClean="0"/>
              <a:t>i</a:t>
            </a:r>
            <a:r>
              <a:rPr lang="en-US" i="1" dirty="0" smtClean="0"/>
              <a:t> != -1) {  </a:t>
            </a:r>
          </a:p>
          <a:p>
            <a:r>
              <a:rPr lang="en-US" i="1" dirty="0" smtClean="0"/>
              <a:t>	</a:t>
            </a:r>
            <a:r>
              <a:rPr lang="en-US" i="1" dirty="0" err="1" smtClean="0"/>
              <a:t>System.out.print</a:t>
            </a:r>
            <a:r>
              <a:rPr lang="en-US" i="1" dirty="0" smtClean="0"/>
              <a:t>((char) </a:t>
            </a:r>
            <a:r>
              <a:rPr lang="en-US" i="1" dirty="0" err="1" smtClean="0"/>
              <a:t>i</a:t>
            </a:r>
            <a:r>
              <a:rPr lang="en-US" i="1" dirty="0" smtClean="0"/>
              <a:t>);</a:t>
            </a:r>
          </a:p>
          <a:p>
            <a:r>
              <a:rPr lang="en-US" i="1" dirty="0" smtClean="0"/>
              <a:t>       }</a:t>
            </a:r>
          </a:p>
          <a:p>
            <a:r>
              <a:rPr lang="en-US" i="1" dirty="0" smtClean="0"/>
              <a:t>} while (</a:t>
            </a:r>
            <a:r>
              <a:rPr lang="en-US" i="1" dirty="0" err="1" smtClean="0"/>
              <a:t>i</a:t>
            </a:r>
            <a:r>
              <a:rPr lang="en-US" i="1" dirty="0" smtClean="0"/>
              <a:t> != -1);</a:t>
            </a:r>
          </a:p>
          <a:p>
            <a:r>
              <a:rPr lang="en-US" b="1" i="1" dirty="0" err="1" smtClean="0"/>
              <a:t>fin.</a:t>
            </a:r>
            <a:r>
              <a:rPr lang="en-US" b="1" i="1" dirty="0" err="1" smtClean="0">
                <a:solidFill>
                  <a:srgbClr val="FF0000"/>
                </a:solidFill>
              </a:rPr>
              <a:t>close</a:t>
            </a:r>
            <a:r>
              <a:rPr lang="en-US" b="1" i="1" dirty="0" smtClean="0">
                <a:solidFill>
                  <a:srgbClr val="FF0000"/>
                </a:solidFill>
              </a:rPr>
              <a:t>()</a:t>
            </a:r>
            <a:r>
              <a:rPr lang="en-US" i="1" dirty="0" smtClean="0"/>
              <a:t>;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/*</a:t>
            </a:r>
            <a:r>
              <a:rPr lang="en-US" b="1" i="1" dirty="0" smtClean="0">
                <a:solidFill>
                  <a:srgbClr val="00B050"/>
                </a:solidFill>
              </a:rPr>
              <a:t> Size file = 42 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=0;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=1;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=2;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=3;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=4;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=5; </a:t>
            </a:r>
            <a:r>
              <a:rPr lang="en-US" i="1" dirty="0" smtClean="0">
                <a:solidFill>
                  <a:srgbClr val="00B050"/>
                </a:solidFill>
              </a:rPr>
              <a:t>*/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9584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28662" y="-24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</a:t>
            </a:r>
            <a:r>
              <a:rPr lang="ru-RU" sz="2400" b="1" dirty="0" err="1" smtClean="0"/>
              <a:t>Сериализация</a:t>
            </a:r>
            <a:r>
              <a:rPr lang="ru-RU" sz="2400" b="1" dirty="0" smtClean="0"/>
              <a:t> объектов (</a:t>
            </a:r>
            <a:r>
              <a:rPr lang="en-US" sz="2400" b="1" dirty="0" smtClean="0"/>
              <a:t>serialization)</a:t>
            </a:r>
            <a:endParaRPr lang="ru-RU" sz="2400" b="1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1000100" y="714356"/>
            <a:ext cx="792961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Сериализация</a:t>
            </a:r>
            <a:r>
              <a:rPr lang="ru-RU" dirty="0" smtClean="0"/>
              <a:t> - это процесс записи состояния объекта в байтовый поток</a:t>
            </a:r>
          </a:p>
          <a:p>
            <a:endParaRPr lang="ru-RU" sz="800" dirty="0" smtClean="0"/>
          </a:p>
          <a:p>
            <a:r>
              <a:rPr lang="ru-RU" dirty="0" smtClean="0"/>
              <a:t>Только объект, реализующий интерфейс </a:t>
            </a:r>
            <a:r>
              <a:rPr lang="ru-RU" b="1" i="1" dirty="0" err="1" smtClean="0"/>
              <a:t>Seria</a:t>
            </a:r>
            <a:r>
              <a:rPr lang="en-US" b="1" i="1" dirty="0" smtClean="0"/>
              <a:t>l</a:t>
            </a:r>
            <a:r>
              <a:rPr lang="ru-RU" b="1" i="1" dirty="0" err="1" smtClean="0"/>
              <a:t>izable</a:t>
            </a:r>
            <a:r>
              <a:rPr lang="ru-RU" dirty="0" smtClean="0"/>
              <a:t>, может быть сохранен и восстановлен средствами </a:t>
            </a:r>
            <a:r>
              <a:rPr lang="ru-RU" dirty="0" err="1" smtClean="0"/>
              <a:t>сериализации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714480" y="1824889"/>
            <a:ext cx="65008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import </a:t>
            </a:r>
            <a:r>
              <a:rPr lang="en-US" b="1" i="1" dirty="0" err="1" smtClean="0">
                <a:solidFill>
                  <a:srgbClr val="FF0000"/>
                </a:solidFill>
              </a:rPr>
              <a:t>java.io.Serializable</a:t>
            </a:r>
            <a:r>
              <a:rPr lang="en-US" b="1" i="1" dirty="0" smtClean="0"/>
              <a:t>;</a:t>
            </a:r>
          </a:p>
          <a:p>
            <a:endParaRPr lang="ru-RU" sz="800" i="1" dirty="0" smtClean="0"/>
          </a:p>
          <a:p>
            <a:r>
              <a:rPr lang="en-US" i="1" dirty="0" smtClean="0"/>
              <a:t>class </a:t>
            </a:r>
            <a:r>
              <a:rPr lang="en-US" i="1" dirty="0" err="1" smtClean="0"/>
              <a:t>MyClass</a:t>
            </a:r>
            <a:r>
              <a:rPr lang="en-US" i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implements </a:t>
            </a:r>
            <a:r>
              <a:rPr lang="en-US" b="1" i="1" dirty="0" err="1" smtClean="0">
                <a:solidFill>
                  <a:srgbClr val="FF0000"/>
                </a:solidFill>
              </a:rPr>
              <a:t>Serializable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{</a:t>
            </a:r>
          </a:p>
          <a:p>
            <a:r>
              <a:rPr lang="ru-RU" i="1" dirty="0" smtClean="0"/>
              <a:t>       </a:t>
            </a:r>
            <a:r>
              <a:rPr lang="en-US" i="1" dirty="0" smtClean="0"/>
              <a:t>String s;</a:t>
            </a:r>
          </a:p>
          <a:p>
            <a:r>
              <a:rPr lang="ru-RU" i="1" dirty="0" smtClean="0"/>
              <a:t>      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;</a:t>
            </a:r>
          </a:p>
          <a:p>
            <a:r>
              <a:rPr lang="ru-RU" i="1" dirty="0" smtClean="0"/>
              <a:t>       </a:t>
            </a:r>
            <a:r>
              <a:rPr lang="en-US" i="1" dirty="0" smtClean="0"/>
              <a:t>double d;</a:t>
            </a:r>
            <a:endParaRPr lang="ru-RU" i="1" dirty="0" smtClean="0"/>
          </a:p>
          <a:p>
            <a:r>
              <a:rPr lang="ru-RU" i="1" dirty="0" smtClean="0"/>
              <a:t>       </a:t>
            </a:r>
            <a:r>
              <a:rPr lang="en-US" i="1" dirty="0" smtClean="0"/>
              <a:t>public </a:t>
            </a:r>
            <a:r>
              <a:rPr lang="en-US" i="1" dirty="0" err="1" smtClean="0"/>
              <a:t>MyClass</a:t>
            </a:r>
            <a:r>
              <a:rPr lang="en-US" i="1" dirty="0" smtClean="0"/>
              <a:t>(String s,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, double d) {</a:t>
            </a:r>
          </a:p>
          <a:p>
            <a:r>
              <a:rPr lang="ru-RU" i="1" dirty="0" smtClean="0"/>
              <a:t>	</a:t>
            </a:r>
            <a:r>
              <a:rPr lang="en-US" i="1" dirty="0" err="1" smtClean="0"/>
              <a:t>this.s</a:t>
            </a:r>
            <a:r>
              <a:rPr lang="en-US" i="1" dirty="0" smtClean="0"/>
              <a:t> = s;</a:t>
            </a:r>
          </a:p>
          <a:p>
            <a:r>
              <a:rPr lang="ru-RU" i="1" dirty="0" smtClean="0"/>
              <a:t>	</a:t>
            </a:r>
            <a:r>
              <a:rPr lang="en-US" i="1" dirty="0" err="1" smtClean="0"/>
              <a:t>this.i</a:t>
            </a:r>
            <a:r>
              <a:rPr lang="en-US" i="1" dirty="0" smtClean="0"/>
              <a:t> = </a:t>
            </a:r>
            <a:r>
              <a:rPr lang="en-US" i="1" dirty="0" err="1" smtClean="0"/>
              <a:t>i</a:t>
            </a:r>
            <a:r>
              <a:rPr lang="en-US" i="1" dirty="0" smtClean="0"/>
              <a:t>;</a:t>
            </a:r>
          </a:p>
          <a:p>
            <a:r>
              <a:rPr lang="ru-RU" i="1" dirty="0" smtClean="0"/>
              <a:t>	</a:t>
            </a:r>
            <a:r>
              <a:rPr lang="en-US" i="1" dirty="0" err="1" smtClean="0"/>
              <a:t>this.d</a:t>
            </a:r>
            <a:r>
              <a:rPr lang="en-US" i="1" dirty="0" smtClean="0"/>
              <a:t> = d;</a:t>
            </a:r>
          </a:p>
          <a:p>
            <a:r>
              <a:rPr lang="ru-RU" i="1" dirty="0" smtClean="0"/>
              <a:t>        }</a:t>
            </a:r>
          </a:p>
          <a:p>
            <a:r>
              <a:rPr lang="ru-RU" i="1" dirty="0" smtClean="0"/>
              <a:t>       </a:t>
            </a:r>
            <a:r>
              <a:rPr lang="en-US" i="1" dirty="0" smtClean="0"/>
              <a:t>public String </a:t>
            </a:r>
            <a:r>
              <a:rPr lang="en-US" i="1" dirty="0" err="1" smtClean="0"/>
              <a:t>toString</a:t>
            </a:r>
            <a:r>
              <a:rPr lang="en-US" i="1" dirty="0" smtClean="0"/>
              <a:t>() {</a:t>
            </a:r>
            <a:r>
              <a:rPr lang="ru-RU" i="1" dirty="0" smtClean="0"/>
              <a:t> </a:t>
            </a:r>
            <a:r>
              <a:rPr lang="ru-RU" i="1" dirty="0" smtClean="0">
                <a:solidFill>
                  <a:srgbClr val="00B050"/>
                </a:solidFill>
              </a:rPr>
              <a:t>//перегрузка метода </a:t>
            </a:r>
            <a:r>
              <a:rPr lang="en-US" i="1" dirty="0" err="1" smtClean="0">
                <a:solidFill>
                  <a:srgbClr val="00B050"/>
                </a:solidFill>
              </a:rPr>
              <a:t>toString</a:t>
            </a:r>
            <a:r>
              <a:rPr lang="en-US" i="1" dirty="0" smtClean="0">
                <a:solidFill>
                  <a:srgbClr val="00B050"/>
                </a:solidFill>
              </a:rPr>
              <a:t>() 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ru-RU" i="1" dirty="0" smtClean="0"/>
              <a:t>       </a:t>
            </a:r>
            <a:r>
              <a:rPr lang="en-US" i="1" dirty="0" smtClean="0"/>
              <a:t>	return "s=" + s + "; i=" + i + "; d=" + d;</a:t>
            </a:r>
          </a:p>
          <a:p>
            <a:r>
              <a:rPr lang="ru-RU" i="1" dirty="0" smtClean="0"/>
              <a:t>       }</a:t>
            </a:r>
          </a:p>
          <a:p>
            <a:r>
              <a:rPr lang="ru-RU" i="1" dirty="0" smtClean="0"/>
              <a:t>}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2171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28662" y="-24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</a:t>
            </a:r>
            <a:r>
              <a:rPr lang="ru-RU" sz="2400" b="1" dirty="0" err="1" smtClean="0"/>
              <a:t>Сериализация</a:t>
            </a:r>
            <a:r>
              <a:rPr lang="ru-RU" sz="2400" b="1" dirty="0" smtClean="0"/>
              <a:t> объектов (</a:t>
            </a:r>
            <a:r>
              <a:rPr lang="en-US" sz="2400" b="1" dirty="0" smtClean="0"/>
              <a:t>serialization)</a:t>
            </a:r>
            <a:endParaRPr lang="ru-RU" sz="2400" b="1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1214414" y="571480"/>
            <a:ext cx="721523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import java.io.*;</a:t>
            </a:r>
          </a:p>
          <a:p>
            <a:endParaRPr lang="en-US" sz="800" i="1" dirty="0" smtClean="0"/>
          </a:p>
          <a:p>
            <a:r>
              <a:rPr lang="en-US" i="1" dirty="0" smtClean="0"/>
              <a:t>public </a:t>
            </a:r>
            <a:r>
              <a:rPr lang="ru-RU" i="1" dirty="0" smtClean="0"/>
              <a:t> </a:t>
            </a:r>
            <a:r>
              <a:rPr lang="en-US" i="1" dirty="0" smtClean="0"/>
              <a:t>class </a:t>
            </a:r>
            <a:r>
              <a:rPr lang="en-US" i="1" dirty="0" err="1" smtClean="0"/>
              <a:t>Serializ</a:t>
            </a:r>
            <a:r>
              <a:rPr lang="en-US" i="1" dirty="0" smtClean="0"/>
              <a:t> {</a:t>
            </a:r>
          </a:p>
          <a:p>
            <a:r>
              <a:rPr lang="ru-RU" i="1" dirty="0" smtClean="0"/>
              <a:t>       </a:t>
            </a:r>
            <a:r>
              <a:rPr lang="en-US" i="1" dirty="0" smtClean="0"/>
              <a:t>public static void main(String[] </a:t>
            </a:r>
            <a:r>
              <a:rPr lang="en-US" i="1" dirty="0" err="1" smtClean="0"/>
              <a:t>args</a:t>
            </a:r>
            <a:r>
              <a:rPr lang="en-US" i="1" dirty="0" smtClean="0"/>
              <a:t>) {</a:t>
            </a:r>
          </a:p>
          <a:p>
            <a:r>
              <a:rPr lang="ru-RU" i="1" dirty="0" smtClean="0"/>
              <a:t>      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b="1" i="1" dirty="0" err="1" smtClean="0">
                <a:solidFill>
                  <a:srgbClr val="00B050"/>
                </a:solidFill>
              </a:rPr>
              <a:t>Сериализация</a:t>
            </a:r>
            <a:r>
              <a:rPr lang="ru-RU" b="1" i="1" dirty="0" smtClean="0">
                <a:solidFill>
                  <a:srgbClr val="00B050"/>
                </a:solidFill>
              </a:rPr>
              <a:t> объекта</a:t>
            </a:r>
          </a:p>
          <a:p>
            <a:r>
              <a:rPr lang="ru-RU" i="1" dirty="0" smtClean="0"/>
              <a:t>       </a:t>
            </a:r>
            <a:r>
              <a:rPr lang="en-US" i="1" dirty="0" smtClean="0"/>
              <a:t>try {</a:t>
            </a:r>
          </a:p>
          <a:p>
            <a:r>
              <a:rPr lang="ru-RU" i="1" dirty="0" smtClean="0"/>
              <a:t>	</a:t>
            </a:r>
            <a:r>
              <a:rPr lang="en-US" i="1" dirty="0" err="1" smtClean="0"/>
              <a:t>MyClass</a:t>
            </a:r>
            <a:r>
              <a:rPr lang="en-US" i="1" dirty="0" smtClean="0"/>
              <a:t> object1 = new </a:t>
            </a:r>
            <a:r>
              <a:rPr lang="en-US" i="1" dirty="0" err="1" smtClean="0"/>
              <a:t>MyClass</a:t>
            </a:r>
            <a:r>
              <a:rPr lang="en-US" i="1" dirty="0" smtClean="0"/>
              <a:t>("Hello!!!", 7, 2.99);</a:t>
            </a:r>
          </a:p>
          <a:p>
            <a:r>
              <a:rPr lang="ru-RU" i="1" dirty="0" smtClean="0"/>
              <a:t>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("</a:t>
            </a:r>
            <a:r>
              <a:rPr lang="en-US" i="1" dirty="0" err="1" smtClean="0"/>
              <a:t>objectl</a:t>
            </a:r>
            <a:r>
              <a:rPr lang="en-US" i="1" dirty="0" smtClean="0"/>
              <a:t>: " + object1); </a:t>
            </a:r>
            <a:r>
              <a:rPr lang="ru-RU" i="1" dirty="0" smtClean="0">
                <a:solidFill>
                  <a:srgbClr val="00B050"/>
                </a:solidFill>
              </a:rPr>
              <a:t>//</a:t>
            </a:r>
            <a:r>
              <a:rPr lang="en-US" i="1" dirty="0" smtClean="0">
                <a:solidFill>
                  <a:srgbClr val="00B050"/>
                </a:solidFill>
              </a:rPr>
              <a:t> object1. </a:t>
            </a:r>
            <a:r>
              <a:rPr lang="en-US" i="1" dirty="0" err="1" smtClean="0">
                <a:solidFill>
                  <a:srgbClr val="00B050"/>
                </a:solidFill>
              </a:rPr>
              <a:t>toString</a:t>
            </a:r>
            <a:r>
              <a:rPr lang="en-US" i="1" dirty="0" smtClean="0">
                <a:solidFill>
                  <a:srgbClr val="00B050"/>
                </a:solidFill>
              </a:rPr>
              <a:t>()</a:t>
            </a:r>
            <a:endParaRPr lang="ru-RU" i="1" dirty="0" smtClean="0">
              <a:solidFill>
                <a:srgbClr val="00B050"/>
              </a:solidFill>
            </a:endParaRPr>
          </a:p>
          <a:p>
            <a:endParaRPr lang="en-US" sz="800" i="1" dirty="0" smtClean="0"/>
          </a:p>
          <a:p>
            <a:r>
              <a:rPr lang="ru-RU" i="1" dirty="0" smtClean="0"/>
              <a:t>	</a:t>
            </a:r>
            <a:r>
              <a:rPr lang="en-US" b="1" i="1" dirty="0" err="1" smtClean="0"/>
              <a:t>FileOutputStream</a:t>
            </a:r>
            <a:r>
              <a:rPr lang="en-US" b="1" i="1" dirty="0" smtClean="0"/>
              <a:t> </a:t>
            </a:r>
            <a:r>
              <a:rPr lang="en-US" b="1" i="1" dirty="0" err="1" smtClean="0"/>
              <a:t>fos</a:t>
            </a:r>
            <a:r>
              <a:rPr lang="en-US" b="1" i="1" dirty="0" smtClean="0"/>
              <a:t> = new </a:t>
            </a:r>
            <a:r>
              <a:rPr lang="en-US" b="1" i="1" dirty="0" err="1" smtClean="0">
                <a:solidFill>
                  <a:srgbClr val="FF0000"/>
                </a:solidFill>
              </a:rPr>
              <a:t>FileOutputStream</a:t>
            </a:r>
            <a:r>
              <a:rPr lang="en-US" b="1" i="1" dirty="0" smtClean="0"/>
              <a:t>("serial.bin");</a:t>
            </a:r>
            <a:endParaRPr lang="ru-RU" b="1" i="1" dirty="0" smtClean="0"/>
          </a:p>
          <a:p>
            <a:endParaRPr lang="en-US" sz="800" b="1" i="1" dirty="0" smtClean="0"/>
          </a:p>
          <a:p>
            <a:r>
              <a:rPr lang="ru-RU" b="1" i="1" dirty="0" smtClean="0"/>
              <a:t>	</a:t>
            </a:r>
            <a:r>
              <a:rPr lang="en-US" b="1" i="1" dirty="0" err="1" smtClean="0"/>
              <a:t>ObjectOutputStream</a:t>
            </a:r>
            <a:r>
              <a:rPr lang="en-US" b="1" i="1" dirty="0" smtClean="0"/>
              <a:t> </a:t>
            </a:r>
            <a:r>
              <a:rPr lang="en-US" b="1" i="1" dirty="0" err="1" smtClean="0"/>
              <a:t>oos</a:t>
            </a:r>
            <a:r>
              <a:rPr lang="en-US" b="1" i="1" dirty="0" smtClean="0"/>
              <a:t> = new </a:t>
            </a:r>
            <a:r>
              <a:rPr lang="en-US" b="1" i="1" dirty="0" err="1" smtClean="0">
                <a:solidFill>
                  <a:srgbClr val="FF0000"/>
                </a:solidFill>
              </a:rPr>
              <a:t>ObjectOutputStream</a:t>
            </a:r>
            <a:r>
              <a:rPr lang="en-US" b="1" i="1" dirty="0" smtClean="0"/>
              <a:t>(</a:t>
            </a:r>
            <a:r>
              <a:rPr lang="en-US" b="1" i="1" dirty="0" err="1" smtClean="0"/>
              <a:t>fos</a:t>
            </a:r>
            <a:r>
              <a:rPr lang="en-US" b="1" i="1" dirty="0" smtClean="0"/>
              <a:t>);</a:t>
            </a:r>
            <a:endParaRPr lang="ru-RU" b="1" i="1" dirty="0" smtClean="0"/>
          </a:p>
          <a:p>
            <a:endParaRPr lang="en-US" sz="800" b="1" i="1" dirty="0" smtClean="0"/>
          </a:p>
          <a:p>
            <a:r>
              <a:rPr lang="ru-RU" i="1" dirty="0" smtClean="0"/>
              <a:t>	</a:t>
            </a:r>
            <a:r>
              <a:rPr lang="en-US" b="1" i="1" dirty="0" err="1" smtClean="0"/>
              <a:t>oos.</a:t>
            </a:r>
            <a:r>
              <a:rPr lang="en-US" b="1" i="1" dirty="0" err="1" smtClean="0">
                <a:solidFill>
                  <a:srgbClr val="FF0000"/>
                </a:solidFill>
              </a:rPr>
              <a:t>writeObject</a:t>
            </a:r>
            <a:r>
              <a:rPr lang="en-US" b="1" i="1" dirty="0" smtClean="0"/>
              <a:t>(object1);</a:t>
            </a:r>
          </a:p>
          <a:p>
            <a:r>
              <a:rPr lang="ru-RU" b="1" i="1" dirty="0"/>
              <a:t> </a:t>
            </a:r>
            <a:r>
              <a:rPr lang="en-US" i="1" dirty="0" smtClean="0">
                <a:solidFill>
                  <a:srgbClr val="00B050"/>
                </a:solidFill>
              </a:rPr>
              <a:t>/*</a:t>
            </a:r>
            <a:r>
              <a:rPr lang="ru-RU" i="1" dirty="0" smtClean="0">
                <a:solidFill>
                  <a:srgbClr val="00B050"/>
                </a:solidFill>
              </a:rPr>
              <a:t>Чтобы </a:t>
            </a:r>
            <a:r>
              <a:rPr lang="ru-RU" i="1" dirty="0">
                <a:solidFill>
                  <a:srgbClr val="00B050"/>
                </a:solidFill>
              </a:rPr>
              <a:t>убедиться, что данные записаны в поток, а не хранятся в буфере, вызывается метод </a:t>
            </a:r>
            <a:r>
              <a:rPr lang="ru-RU" i="1" dirty="0" err="1">
                <a:solidFill>
                  <a:srgbClr val="00B050"/>
                </a:solidFill>
              </a:rPr>
              <a:t>flush</a:t>
            </a:r>
            <a:r>
              <a:rPr lang="ru-RU" i="1" dirty="0" smtClean="0">
                <a:solidFill>
                  <a:srgbClr val="00B050"/>
                </a:solidFill>
              </a:rPr>
              <a:t>()</a:t>
            </a:r>
            <a:r>
              <a:rPr lang="en-US" i="1" dirty="0" smtClean="0">
                <a:solidFill>
                  <a:srgbClr val="00B050"/>
                </a:solidFill>
              </a:rPr>
              <a:t>*/</a:t>
            </a:r>
            <a:endParaRPr lang="en-US" sz="800" b="1" i="1" dirty="0" smtClean="0"/>
          </a:p>
          <a:p>
            <a:r>
              <a:rPr lang="ru-RU" b="1" i="1" dirty="0" smtClean="0"/>
              <a:t>	</a:t>
            </a:r>
            <a:r>
              <a:rPr lang="en-US" b="1" i="1" dirty="0" err="1" smtClean="0"/>
              <a:t>oos.</a:t>
            </a:r>
            <a:r>
              <a:rPr lang="en-US" b="1" i="1" dirty="0" err="1" smtClean="0">
                <a:solidFill>
                  <a:srgbClr val="FF0000"/>
                </a:solidFill>
              </a:rPr>
              <a:t>flush</a:t>
            </a:r>
            <a:r>
              <a:rPr lang="en-US" b="1" i="1" dirty="0" smtClean="0">
                <a:solidFill>
                  <a:srgbClr val="FF0000"/>
                </a:solidFill>
              </a:rPr>
              <a:t>()</a:t>
            </a:r>
            <a:r>
              <a:rPr lang="en-US" b="1" i="1" dirty="0" smtClean="0"/>
              <a:t>; </a:t>
            </a:r>
            <a:r>
              <a:rPr lang="en-US" i="1" dirty="0">
                <a:solidFill>
                  <a:srgbClr val="00B050"/>
                </a:solidFill>
              </a:rPr>
              <a:t>//</a:t>
            </a:r>
            <a:r>
              <a:rPr lang="ru-RU" i="1" dirty="0">
                <a:solidFill>
                  <a:srgbClr val="00B050"/>
                </a:solidFill>
              </a:rPr>
              <a:t>все буферы очищаются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ru-RU" b="1" i="1" dirty="0" smtClean="0"/>
              <a:t>	</a:t>
            </a:r>
            <a:r>
              <a:rPr lang="en-US" b="1" i="1" dirty="0" err="1" smtClean="0"/>
              <a:t>oos.</a:t>
            </a:r>
            <a:r>
              <a:rPr lang="en-US" b="1" i="1" dirty="0" err="1" smtClean="0">
                <a:solidFill>
                  <a:srgbClr val="FF0000"/>
                </a:solidFill>
              </a:rPr>
              <a:t>close</a:t>
            </a:r>
            <a:r>
              <a:rPr lang="en-US" b="1" i="1" dirty="0" smtClean="0"/>
              <a:t>();</a:t>
            </a:r>
            <a:endParaRPr lang="ru-RU" b="1" i="1" dirty="0" smtClean="0"/>
          </a:p>
          <a:p>
            <a:endParaRPr lang="en-US" sz="800" b="1" i="1" dirty="0" smtClean="0"/>
          </a:p>
          <a:p>
            <a:r>
              <a:rPr lang="ru-RU" i="1" dirty="0" smtClean="0"/>
              <a:t>         </a:t>
            </a:r>
            <a:r>
              <a:rPr lang="en-US" i="1" dirty="0" smtClean="0"/>
              <a:t>} catch (</a:t>
            </a:r>
            <a:r>
              <a:rPr lang="en-US" i="1" dirty="0" err="1" smtClean="0"/>
              <a:t>IOException</a:t>
            </a:r>
            <a:r>
              <a:rPr lang="en-US" i="1" dirty="0" smtClean="0"/>
              <a:t> </a:t>
            </a:r>
            <a:r>
              <a:rPr lang="ru-RU" i="1" dirty="0" smtClean="0"/>
              <a:t>е) {</a:t>
            </a:r>
          </a:p>
          <a:p>
            <a:r>
              <a:rPr lang="ru-RU" i="1" dirty="0" smtClean="0"/>
              <a:t>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(" </a:t>
            </a:r>
            <a:r>
              <a:rPr lang="ru-RU" i="1" dirty="0" smtClean="0"/>
              <a:t>Исключение: " + е);</a:t>
            </a:r>
          </a:p>
          <a:p>
            <a:r>
              <a:rPr lang="ru-RU" i="1" dirty="0" smtClean="0"/>
              <a:t>         </a:t>
            </a:r>
            <a:r>
              <a:rPr lang="en-US" i="1" dirty="0" smtClean="0"/>
              <a:t>}</a:t>
            </a:r>
            <a:endParaRPr lang="ru-RU" i="1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         /* </a:t>
            </a:r>
            <a:r>
              <a:rPr lang="en-US" i="1" dirty="0" err="1" smtClean="0">
                <a:solidFill>
                  <a:srgbClr val="00B050"/>
                </a:solidFill>
              </a:rPr>
              <a:t>objectl</a:t>
            </a:r>
            <a:r>
              <a:rPr lang="en-US" i="1" dirty="0" smtClean="0">
                <a:solidFill>
                  <a:srgbClr val="00B050"/>
                </a:solidFill>
              </a:rPr>
              <a:t>: s=Hello!!!;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=7; d=2.99</a:t>
            </a:r>
            <a:r>
              <a:rPr lang="ru-RU" i="1" dirty="0" smtClean="0">
                <a:solidFill>
                  <a:srgbClr val="00B050"/>
                </a:solidFill>
              </a:rPr>
              <a:t>  */</a:t>
            </a:r>
            <a:endParaRPr lang="ru-RU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28662" y="-24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</a:t>
            </a:r>
            <a:r>
              <a:rPr lang="ru-RU" sz="2400" b="1" dirty="0" err="1" smtClean="0"/>
              <a:t>Сериализация</a:t>
            </a:r>
            <a:r>
              <a:rPr lang="ru-RU" sz="2400" b="1" dirty="0" smtClean="0"/>
              <a:t> объектов (</a:t>
            </a:r>
            <a:r>
              <a:rPr lang="en-US" sz="2400" b="1" dirty="0" smtClean="0"/>
              <a:t>serialization)</a:t>
            </a:r>
            <a:endParaRPr lang="ru-RU" sz="2400" b="1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1214414" y="571480"/>
            <a:ext cx="72152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rgbClr val="00B050"/>
                </a:solidFill>
              </a:rPr>
              <a:t>          // </a:t>
            </a:r>
            <a:r>
              <a:rPr lang="ru-RU" b="1" i="1" dirty="0" err="1" smtClean="0">
                <a:solidFill>
                  <a:srgbClr val="00B050"/>
                </a:solidFill>
              </a:rPr>
              <a:t>Десериализация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объекта</a:t>
            </a:r>
          </a:p>
          <a:p>
            <a:r>
              <a:rPr lang="ru-RU" i="1" dirty="0" smtClean="0"/>
              <a:t>         </a:t>
            </a:r>
            <a:r>
              <a:rPr lang="en-US" i="1" dirty="0" smtClean="0"/>
              <a:t>try {</a:t>
            </a:r>
          </a:p>
          <a:p>
            <a:r>
              <a:rPr lang="ru-RU" i="1" dirty="0" smtClean="0"/>
              <a:t>	</a:t>
            </a:r>
            <a:r>
              <a:rPr lang="en-US" i="1" dirty="0" err="1" smtClean="0"/>
              <a:t>MyClass</a:t>
            </a:r>
            <a:r>
              <a:rPr lang="en-US" i="1" dirty="0" smtClean="0"/>
              <a:t> object2;</a:t>
            </a:r>
            <a:endParaRPr lang="ru-RU" i="1" dirty="0" smtClean="0"/>
          </a:p>
          <a:p>
            <a:endParaRPr lang="en-US" i="1" dirty="0" smtClean="0"/>
          </a:p>
          <a:p>
            <a:r>
              <a:rPr lang="ru-RU" i="1" dirty="0" smtClean="0"/>
              <a:t>	</a:t>
            </a:r>
            <a:r>
              <a:rPr lang="en-US" b="1" i="1" dirty="0" err="1" smtClean="0"/>
              <a:t>FileInputStream</a:t>
            </a:r>
            <a:r>
              <a:rPr lang="en-US" b="1" i="1" dirty="0" smtClean="0"/>
              <a:t> </a:t>
            </a:r>
            <a:r>
              <a:rPr lang="en-US" b="1" i="1" dirty="0" err="1" smtClean="0"/>
              <a:t>fis</a:t>
            </a:r>
            <a:r>
              <a:rPr lang="en-US" b="1" i="1" dirty="0" smtClean="0"/>
              <a:t> = new </a:t>
            </a:r>
            <a:r>
              <a:rPr lang="en-US" b="1" i="1" dirty="0" err="1" smtClean="0">
                <a:solidFill>
                  <a:srgbClr val="FF0000"/>
                </a:solidFill>
              </a:rPr>
              <a:t>FileInputStream</a:t>
            </a:r>
            <a:r>
              <a:rPr lang="en-US" b="1" i="1" dirty="0" smtClean="0"/>
              <a:t>("serial.bin");</a:t>
            </a:r>
            <a:endParaRPr lang="ru-RU" b="1" i="1" dirty="0" smtClean="0"/>
          </a:p>
          <a:p>
            <a:endParaRPr lang="en-US" b="1" i="1" dirty="0" smtClean="0"/>
          </a:p>
          <a:p>
            <a:r>
              <a:rPr lang="ru-RU" b="1" i="1" dirty="0" smtClean="0"/>
              <a:t>	</a:t>
            </a:r>
            <a:r>
              <a:rPr lang="en-US" b="1" i="1" dirty="0" err="1" smtClean="0"/>
              <a:t>ObjectInputStream</a:t>
            </a:r>
            <a:r>
              <a:rPr lang="en-US" b="1" i="1" dirty="0" smtClean="0"/>
              <a:t> </a:t>
            </a:r>
            <a:r>
              <a:rPr lang="en-US" b="1" i="1" dirty="0" err="1" smtClean="0"/>
              <a:t>ois</a:t>
            </a:r>
            <a:r>
              <a:rPr lang="en-US" b="1" i="1" dirty="0" smtClean="0"/>
              <a:t> = new </a:t>
            </a:r>
            <a:r>
              <a:rPr lang="en-US" b="1" i="1" dirty="0" err="1" smtClean="0">
                <a:solidFill>
                  <a:srgbClr val="FF0000"/>
                </a:solidFill>
              </a:rPr>
              <a:t>ObjectInputStream</a:t>
            </a:r>
            <a:r>
              <a:rPr lang="en-US" b="1" i="1" dirty="0" smtClean="0"/>
              <a:t>(</a:t>
            </a:r>
            <a:r>
              <a:rPr lang="en-US" b="1" i="1" dirty="0" err="1" smtClean="0"/>
              <a:t>fis</a:t>
            </a:r>
            <a:r>
              <a:rPr lang="en-US" b="1" i="1" dirty="0" smtClean="0"/>
              <a:t>);</a:t>
            </a:r>
            <a:endParaRPr lang="ru-RU" b="1" i="1" dirty="0" smtClean="0"/>
          </a:p>
          <a:p>
            <a:endParaRPr lang="en-US" b="1" i="1" dirty="0" smtClean="0"/>
          </a:p>
          <a:p>
            <a:r>
              <a:rPr lang="ru-RU" b="1" i="1" dirty="0" smtClean="0"/>
              <a:t>	</a:t>
            </a:r>
            <a:r>
              <a:rPr lang="en-US" b="1" i="1" dirty="0" smtClean="0"/>
              <a:t>object2 = (</a:t>
            </a:r>
            <a:r>
              <a:rPr lang="en-US" b="1" i="1" dirty="0" err="1" smtClean="0"/>
              <a:t>MyClass</a:t>
            </a:r>
            <a:r>
              <a:rPr lang="en-US" b="1" i="1" dirty="0" smtClean="0"/>
              <a:t>)</a:t>
            </a:r>
            <a:r>
              <a:rPr lang="en-US" b="1" i="1" dirty="0" err="1" smtClean="0"/>
              <a:t>ois.</a:t>
            </a:r>
            <a:r>
              <a:rPr lang="en-US" b="1" i="1" dirty="0" err="1" smtClean="0">
                <a:solidFill>
                  <a:srgbClr val="FF0000"/>
                </a:solidFill>
              </a:rPr>
              <a:t>readObject</a:t>
            </a:r>
            <a:r>
              <a:rPr lang="en-US" b="1" i="1" dirty="0" smtClean="0">
                <a:solidFill>
                  <a:srgbClr val="FF0000"/>
                </a:solidFill>
              </a:rPr>
              <a:t>()</a:t>
            </a:r>
            <a:r>
              <a:rPr lang="en-US" b="1" i="1" dirty="0" smtClean="0"/>
              <a:t>;</a:t>
            </a:r>
            <a:endParaRPr lang="ru-RU" b="1" i="1" dirty="0" smtClean="0"/>
          </a:p>
          <a:p>
            <a:endParaRPr lang="en-US" b="1" i="1" dirty="0" smtClean="0"/>
          </a:p>
          <a:p>
            <a:r>
              <a:rPr lang="ru-RU" b="1" i="1" dirty="0" smtClean="0"/>
              <a:t>	</a:t>
            </a:r>
            <a:r>
              <a:rPr lang="en-US" b="1" i="1" dirty="0" err="1" smtClean="0"/>
              <a:t>ois.</a:t>
            </a:r>
            <a:r>
              <a:rPr lang="en-US" b="1" i="1" dirty="0" err="1" smtClean="0">
                <a:solidFill>
                  <a:srgbClr val="FF0000"/>
                </a:solidFill>
              </a:rPr>
              <a:t>close</a:t>
            </a:r>
            <a:r>
              <a:rPr lang="en-US" b="1" i="1" dirty="0" smtClean="0">
                <a:solidFill>
                  <a:srgbClr val="FF0000"/>
                </a:solidFill>
              </a:rPr>
              <a:t>()</a:t>
            </a:r>
            <a:r>
              <a:rPr lang="en-US" b="1" i="1" dirty="0" smtClean="0"/>
              <a:t>;</a:t>
            </a:r>
            <a:endParaRPr lang="ru-RU" b="1" i="1" dirty="0" smtClean="0"/>
          </a:p>
          <a:p>
            <a:endParaRPr lang="en-US" i="1" dirty="0" smtClean="0"/>
          </a:p>
          <a:p>
            <a:r>
              <a:rPr lang="ru-RU" i="1" dirty="0" smtClean="0"/>
              <a:t>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("object2: " + object2);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//</a:t>
            </a:r>
            <a:r>
              <a:rPr lang="en-US" i="1" dirty="0" smtClean="0">
                <a:solidFill>
                  <a:srgbClr val="00B050"/>
                </a:solidFill>
              </a:rPr>
              <a:t> object1. </a:t>
            </a:r>
            <a:r>
              <a:rPr lang="en-US" i="1" dirty="0" err="1" smtClean="0">
                <a:solidFill>
                  <a:srgbClr val="00B050"/>
                </a:solidFill>
              </a:rPr>
              <a:t>toString</a:t>
            </a:r>
            <a:r>
              <a:rPr lang="en-US" i="1" dirty="0" smtClean="0">
                <a:solidFill>
                  <a:srgbClr val="00B050"/>
                </a:solidFill>
              </a:rPr>
              <a:t>()</a:t>
            </a:r>
            <a:endParaRPr lang="en-US" i="1" dirty="0" smtClean="0"/>
          </a:p>
          <a:p>
            <a:r>
              <a:rPr lang="ru-RU" i="1" dirty="0" smtClean="0"/>
              <a:t>          </a:t>
            </a:r>
            <a:r>
              <a:rPr lang="en-US" i="1" dirty="0" smtClean="0"/>
              <a:t>} catch (Exception </a:t>
            </a:r>
            <a:r>
              <a:rPr lang="ru-RU" i="1" dirty="0" smtClean="0"/>
              <a:t>е) {</a:t>
            </a:r>
          </a:p>
          <a:p>
            <a:r>
              <a:rPr lang="ru-RU" i="1" dirty="0" smtClean="0"/>
              <a:t>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(" </a:t>
            </a:r>
            <a:r>
              <a:rPr lang="ru-RU" i="1" dirty="0" smtClean="0"/>
              <a:t>Исключение: " + е);</a:t>
            </a:r>
          </a:p>
          <a:p>
            <a:r>
              <a:rPr lang="ru-RU" i="1" dirty="0" smtClean="0"/>
              <a:t>          }</a:t>
            </a:r>
          </a:p>
          <a:p>
            <a:r>
              <a:rPr lang="ru-RU" i="1" dirty="0" smtClean="0"/>
              <a:t>     }</a:t>
            </a:r>
          </a:p>
          <a:p>
            <a:r>
              <a:rPr lang="ru-RU" i="1" dirty="0" smtClean="0"/>
              <a:t>}</a:t>
            </a:r>
            <a:r>
              <a:rPr lang="ru-RU" i="1" dirty="0" smtClean="0">
                <a:solidFill>
                  <a:srgbClr val="00B050"/>
                </a:solidFill>
              </a:rPr>
              <a:t>        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 /* </a:t>
            </a:r>
            <a:r>
              <a:rPr lang="en-US" dirty="0" err="1" smtClean="0">
                <a:solidFill>
                  <a:srgbClr val="00B050"/>
                </a:solidFill>
              </a:rPr>
              <a:t>objectl</a:t>
            </a:r>
            <a:r>
              <a:rPr lang="en-US" dirty="0" smtClean="0">
                <a:solidFill>
                  <a:srgbClr val="00B050"/>
                </a:solidFill>
              </a:rPr>
              <a:t>: s=Hello!!!;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=7; d=2.99</a:t>
            </a:r>
            <a:r>
              <a:rPr lang="ru-RU" i="1" dirty="0" smtClean="0">
                <a:solidFill>
                  <a:srgbClr val="00B050"/>
                </a:solidFill>
              </a:rPr>
              <a:t>  */</a:t>
            </a:r>
            <a:endParaRPr lang="ru-RU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1538" y="285728"/>
            <a:ext cx="792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Задание :</a:t>
            </a:r>
          </a:p>
          <a:p>
            <a:endParaRPr lang="ru-RU" sz="800" b="1" dirty="0" smtClean="0"/>
          </a:p>
          <a:p>
            <a:r>
              <a:rPr lang="ru-RU" dirty="0" smtClean="0"/>
              <a:t>Разработать программу для обработки ведомости .</a:t>
            </a:r>
            <a:endParaRPr lang="en-US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071538" y="1214422"/>
          <a:ext cx="6096000" cy="9144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 dirty="0">
                          <a:latin typeface="Arial"/>
                          <a:ea typeface="Times New Roman"/>
                          <a:cs typeface="Times New Roman"/>
                        </a:rPr>
                        <a:t>№ з/п</a:t>
                      </a:r>
                      <a:endParaRPr lang="ru-RU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Times New Roman"/>
                          <a:cs typeface="Times New Roman"/>
                        </a:rPr>
                        <a:t>Фамилия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Зарплата, грн.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Times New Roman"/>
                          <a:cs typeface="Times New Roman"/>
                        </a:rPr>
                        <a:t>Удержано</a:t>
                      </a: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, грн.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В</a:t>
                      </a:r>
                      <a:r>
                        <a:rPr lang="ru-RU" sz="1200">
                          <a:latin typeface="Arial"/>
                          <a:ea typeface="Times New Roman"/>
                          <a:cs typeface="Times New Roman"/>
                        </a:rPr>
                        <a:t>ы</a:t>
                      </a: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дано, грн.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 dirty="0">
                          <a:latin typeface="Arial"/>
                          <a:ea typeface="Times New Roman"/>
                          <a:cs typeface="Times New Roman"/>
                        </a:rPr>
                        <a:t>F </a:t>
                      </a:r>
                      <a:endParaRPr lang="ru-RU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Z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P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S = Z – P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Times New Roman"/>
                          <a:cs typeface="Times New Roman"/>
                        </a:rPr>
                        <a:t>Всего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  <a:sym typeface="Symbol"/>
                        </a:rPr>
                        <a:t>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  <a:sym typeface="Symbol"/>
                        </a:rPr>
                        <a:t>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 dirty="0">
                          <a:latin typeface="Arial"/>
                          <a:ea typeface="Times New Roman"/>
                          <a:cs typeface="Times New Roman"/>
                          <a:sym typeface="Symbol"/>
                        </a:rPr>
                        <a:t></a:t>
                      </a:r>
                      <a:endParaRPr lang="ru-RU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785786" y="2319875"/>
            <a:ext cx="75009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Выполнить задание предыдущего модуля 4, при этом реализовать:</a:t>
            </a:r>
          </a:p>
          <a:p>
            <a:endParaRPr lang="ru-RU" sz="800" dirty="0" smtClean="0"/>
          </a:p>
          <a:p>
            <a:r>
              <a:rPr lang="ru-RU" dirty="0" smtClean="0"/>
              <a:t>- процесс диалога с пользователем</a:t>
            </a:r>
          </a:p>
          <a:p>
            <a:pPr>
              <a:buFontTx/>
              <a:buChar char="-"/>
            </a:pPr>
            <a:r>
              <a:rPr lang="ru-RU" dirty="0" smtClean="0"/>
              <a:t> процесс сохранения данных  в файл  и чтение данных из файла</a:t>
            </a:r>
          </a:p>
          <a:p>
            <a:pPr>
              <a:buFontTx/>
              <a:buChar char="-"/>
            </a:pPr>
            <a:r>
              <a:rPr lang="ru-RU" dirty="0" smtClean="0"/>
              <a:t> </a:t>
            </a:r>
            <a:r>
              <a:rPr lang="ru-RU" dirty="0" err="1" smtClean="0"/>
              <a:t>сериализацию</a:t>
            </a:r>
            <a:r>
              <a:rPr lang="ru-RU" dirty="0" smtClean="0"/>
              <a:t>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13999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42876" y="1000108"/>
            <a:ext cx="900115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b="1" dirty="0" smtClean="0"/>
              <a:t> length ()</a:t>
            </a:r>
            <a:r>
              <a:rPr lang="ru-RU" b="1" dirty="0" smtClean="0"/>
              <a:t> </a:t>
            </a:r>
            <a:r>
              <a:rPr lang="ru-RU" dirty="0" smtClean="0"/>
              <a:t>-</a:t>
            </a:r>
            <a:r>
              <a:rPr lang="ru-RU" b="1" dirty="0" smtClean="0"/>
              <a:t> </a:t>
            </a:r>
            <a:r>
              <a:rPr lang="ru-RU" dirty="0" smtClean="0"/>
              <a:t>Длина строки </a:t>
            </a:r>
            <a:r>
              <a:rPr lang="en-US" dirty="0" smtClean="0"/>
              <a:t>(</a:t>
            </a:r>
            <a:r>
              <a:rPr lang="ru-RU" dirty="0" smtClean="0"/>
              <a:t>количество символов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en-US" dirty="0" smtClean="0"/>
          </a:p>
          <a:p>
            <a:endParaRPr lang="ru-RU" sz="1000" dirty="0" smtClean="0"/>
          </a:p>
          <a:p>
            <a:r>
              <a:rPr lang="en-US" b="1" dirty="0" err="1" smtClean="0"/>
              <a:t>toStrinq</a:t>
            </a:r>
            <a:r>
              <a:rPr lang="en-US" b="1" dirty="0" smtClean="0"/>
              <a:t> () </a:t>
            </a:r>
            <a:r>
              <a:rPr lang="ru-RU" b="1" dirty="0" smtClean="0"/>
              <a:t> </a:t>
            </a:r>
            <a:r>
              <a:rPr lang="ru-RU" dirty="0" smtClean="0"/>
              <a:t>-</a:t>
            </a:r>
            <a:r>
              <a:rPr lang="ru-RU" b="1" dirty="0" smtClean="0"/>
              <a:t> </a:t>
            </a:r>
            <a:r>
              <a:rPr lang="ru-RU" dirty="0" smtClean="0"/>
              <a:t>преобразование в строку</a:t>
            </a:r>
            <a:endParaRPr lang="en-US" dirty="0" smtClean="0"/>
          </a:p>
          <a:p>
            <a:endParaRPr lang="ru-RU" sz="1000" dirty="0" smtClean="0"/>
          </a:p>
          <a:p>
            <a:r>
              <a:rPr lang="en-US" dirty="0" smtClean="0"/>
              <a:t>byte [</a:t>
            </a:r>
            <a:r>
              <a:rPr lang="ru-RU" dirty="0" smtClean="0"/>
              <a:t> </a:t>
            </a:r>
            <a:r>
              <a:rPr lang="en-US" dirty="0" smtClean="0"/>
              <a:t>] </a:t>
            </a:r>
            <a:r>
              <a:rPr lang="en-US" b="1" dirty="0" err="1" smtClean="0"/>
              <a:t>getBytes</a:t>
            </a:r>
            <a:r>
              <a:rPr lang="en-US" dirty="0" smtClean="0"/>
              <a:t> () </a:t>
            </a:r>
            <a:r>
              <a:rPr lang="ru-RU" dirty="0" smtClean="0"/>
              <a:t> - сохраняет символы в массив байт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indexOf</a:t>
            </a:r>
            <a:r>
              <a:rPr lang="en-US" dirty="0" smtClean="0"/>
              <a:t> (char </a:t>
            </a:r>
            <a:r>
              <a:rPr lang="en-US" dirty="0" err="1" smtClean="0"/>
              <a:t>ch</a:t>
            </a:r>
            <a:r>
              <a:rPr lang="en-US" dirty="0" smtClean="0"/>
              <a:t>)  </a:t>
            </a:r>
            <a:r>
              <a:rPr lang="ru-RU" dirty="0" smtClean="0"/>
              <a:t> ищет первое вхождение символа или подстроки. </a:t>
            </a:r>
            <a:endParaRPr lang="en-US" dirty="0" smtClean="0"/>
          </a:p>
          <a:p>
            <a:endParaRPr lang="ru-RU" sz="1000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lastlndexOf</a:t>
            </a:r>
            <a:r>
              <a:rPr lang="en-US" dirty="0" smtClean="0"/>
              <a:t> (char </a:t>
            </a:r>
            <a:r>
              <a:rPr lang="en-US" dirty="0" err="1" smtClean="0"/>
              <a:t>ch</a:t>
            </a:r>
            <a:r>
              <a:rPr lang="en-US" dirty="0" smtClean="0"/>
              <a:t>) </a:t>
            </a:r>
            <a:r>
              <a:rPr lang="ru-RU" dirty="0" smtClean="0"/>
              <a:t>ищет последнее вхождение символа или подстроки. </a:t>
            </a:r>
            <a:endParaRPr lang="en-US" dirty="0" smtClean="0"/>
          </a:p>
          <a:p>
            <a:endParaRPr lang="ru-RU" sz="1000" dirty="0" smtClean="0"/>
          </a:p>
          <a:p>
            <a:r>
              <a:rPr lang="en-US" dirty="0" smtClean="0"/>
              <a:t>String </a:t>
            </a:r>
            <a:r>
              <a:rPr lang="en-US" b="1" dirty="0" smtClean="0"/>
              <a:t>substring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startI</a:t>
            </a:r>
            <a:r>
              <a:rPr lang="ru-RU" dirty="0" err="1" smtClean="0"/>
              <a:t>п</a:t>
            </a:r>
            <a:r>
              <a:rPr lang="en-US" dirty="0" err="1" smtClean="0"/>
              <a:t>dex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e</a:t>
            </a:r>
            <a:r>
              <a:rPr lang="ru-RU" dirty="0" err="1" smtClean="0"/>
              <a:t>п</a:t>
            </a:r>
            <a:r>
              <a:rPr lang="en-US" dirty="0" err="1" smtClean="0"/>
              <a:t>dI</a:t>
            </a:r>
            <a:r>
              <a:rPr lang="ru-RU" dirty="0" err="1" smtClean="0"/>
              <a:t>п</a:t>
            </a:r>
            <a:r>
              <a:rPr lang="en-US" dirty="0" err="1" smtClean="0"/>
              <a:t>dex</a:t>
            </a:r>
            <a:r>
              <a:rPr lang="en-US" dirty="0" smtClean="0"/>
              <a:t>) </a:t>
            </a:r>
            <a:r>
              <a:rPr lang="ru-RU" dirty="0" smtClean="0"/>
              <a:t>извлечь подстроку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String </a:t>
            </a:r>
            <a:r>
              <a:rPr lang="ru-RU" dirty="0" smtClean="0"/>
              <a:t> </a:t>
            </a:r>
            <a:r>
              <a:rPr lang="en-US" b="1" dirty="0" smtClean="0"/>
              <a:t>trim ()</a:t>
            </a:r>
            <a:r>
              <a:rPr lang="en-US" dirty="0" smtClean="0"/>
              <a:t> </a:t>
            </a:r>
            <a:r>
              <a:rPr lang="ru-RU" dirty="0" smtClean="0"/>
              <a:t>- удаляет все начальные и завершающие пробелы. 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String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b="1" dirty="0" smtClean="0"/>
              <a:t>replace</a:t>
            </a:r>
            <a:r>
              <a:rPr lang="ru-RU" dirty="0" smtClean="0"/>
              <a:t> </a:t>
            </a:r>
            <a:r>
              <a:rPr lang="en-US" dirty="0" smtClean="0"/>
              <a:t>(char </a:t>
            </a:r>
            <a:r>
              <a:rPr lang="en-US" dirty="0" err="1" smtClean="0"/>
              <a:t>orig</a:t>
            </a:r>
            <a:r>
              <a:rPr lang="en-US" dirty="0" smtClean="0"/>
              <a:t>, char </a:t>
            </a:r>
            <a:r>
              <a:rPr lang="en-US" dirty="0" err="1" smtClean="0"/>
              <a:t>replac</a:t>
            </a:r>
            <a:r>
              <a:rPr lang="en-US" dirty="0" smtClean="0"/>
              <a:t>) </a:t>
            </a:r>
            <a:r>
              <a:rPr lang="ru-RU" dirty="0" smtClean="0"/>
              <a:t>– заменяет все вхождения одного символа другим. 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String </a:t>
            </a:r>
            <a:r>
              <a:rPr lang="en-US" b="1" dirty="0" err="1" smtClean="0"/>
              <a:t>toLowerCase</a:t>
            </a:r>
            <a:r>
              <a:rPr lang="en-US" b="1" dirty="0" smtClean="0"/>
              <a:t>( )</a:t>
            </a:r>
            <a:r>
              <a:rPr lang="en-US" dirty="0" smtClean="0"/>
              <a:t> </a:t>
            </a:r>
            <a:r>
              <a:rPr lang="ru-RU" dirty="0" smtClean="0"/>
              <a:t> - преобразует символы строки из </a:t>
            </a:r>
            <a:r>
              <a:rPr lang="ru-RU" dirty="0" err="1" smtClean="0"/>
              <a:t>вepxнeгo</a:t>
            </a:r>
            <a:r>
              <a:rPr lang="ru-RU" dirty="0" smtClean="0"/>
              <a:t> регистра в нижний. 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String </a:t>
            </a:r>
            <a:r>
              <a:rPr lang="en-US" b="1" dirty="0" err="1" smtClean="0"/>
              <a:t>toUpperCase</a:t>
            </a:r>
            <a:r>
              <a:rPr lang="en-US" b="1" dirty="0" smtClean="0"/>
              <a:t>( ) </a:t>
            </a:r>
            <a:r>
              <a:rPr lang="ru-RU" dirty="0" smtClean="0"/>
              <a:t>- преобразует все символы строки из нижнего регистра в </a:t>
            </a:r>
            <a:r>
              <a:rPr lang="ru-RU" dirty="0" err="1" smtClean="0"/>
              <a:t>вepxний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sz="1000" dirty="0" smtClean="0"/>
              <a:t> </a:t>
            </a:r>
            <a:endParaRPr lang="en-US" sz="1000" dirty="0" smtClean="0"/>
          </a:p>
          <a:p>
            <a:r>
              <a:rPr lang="en-US" dirty="0" smtClean="0"/>
              <a:t>String[] </a:t>
            </a:r>
            <a:r>
              <a:rPr lang="en-US" b="1" dirty="0" smtClean="0"/>
              <a:t>split</a:t>
            </a:r>
            <a:r>
              <a:rPr lang="en-US" dirty="0" smtClean="0"/>
              <a:t>(String </a:t>
            </a:r>
            <a:r>
              <a:rPr lang="en-US" dirty="0" err="1" smtClean="0"/>
              <a:t>regExp</a:t>
            </a:r>
            <a:r>
              <a:rPr lang="en-US" dirty="0" smtClean="0"/>
              <a:t>) </a:t>
            </a:r>
            <a:r>
              <a:rPr lang="ru-RU" dirty="0" smtClean="0"/>
              <a:t>- Разбирает вызывающую строку на части и возвращает </a:t>
            </a:r>
            <a:r>
              <a:rPr lang="ru-RU" dirty="0" err="1" smtClean="0"/>
              <a:t>мacсив</a:t>
            </a:r>
            <a:r>
              <a:rPr lang="ru-RU" dirty="0" smtClean="0"/>
              <a:t>, содержащий результат. </a:t>
            </a:r>
            <a:endParaRPr lang="en-US" i="1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1928794" y="71414"/>
            <a:ext cx="5903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Обработка строк</a:t>
            </a:r>
          </a:p>
          <a:p>
            <a:pPr algn="ctr"/>
            <a:r>
              <a:rPr lang="ru-RU" sz="2400" b="1" dirty="0" smtClean="0"/>
              <a:t>Некоторые методы класса  </a:t>
            </a:r>
            <a:r>
              <a:rPr lang="en-US" sz="2400" b="1" dirty="0" smtClean="0"/>
              <a:t>String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51758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857256" y="571480"/>
            <a:ext cx="82867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smtClean="0"/>
              <a:t>equals</a:t>
            </a:r>
            <a:r>
              <a:rPr lang="en-US" dirty="0" smtClean="0"/>
              <a:t>(Object 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  <a:r>
              <a:rPr lang="ru-RU" dirty="0" smtClean="0"/>
              <a:t> - Сравнение строк </a:t>
            </a:r>
            <a:endParaRPr lang="en-US" dirty="0" smtClean="0"/>
          </a:p>
          <a:p>
            <a:endParaRPr lang="ru-RU" sz="800" dirty="0" smtClean="0"/>
          </a:p>
          <a:p>
            <a:pPr algn="ctr"/>
            <a:r>
              <a:rPr lang="ru-RU" i="1" dirty="0" smtClean="0"/>
              <a:t> </a:t>
            </a:r>
            <a:r>
              <a:rPr lang="ru-RU" b="1" dirty="0" smtClean="0"/>
              <a:t>Сравнение </a:t>
            </a:r>
            <a:r>
              <a:rPr lang="en-US" b="1" dirty="0" smtClean="0">
                <a:solidFill>
                  <a:srgbClr val="FF0000"/>
                </a:solidFill>
              </a:rPr>
              <a:t>equals () </a:t>
            </a:r>
            <a:r>
              <a:rPr lang="ru-RU" b="1" dirty="0" smtClean="0"/>
              <a:t>и операции </a:t>
            </a:r>
            <a:r>
              <a:rPr lang="ru-RU" b="1" dirty="0" smtClean="0">
                <a:solidFill>
                  <a:srgbClr val="FF0000"/>
                </a:solidFill>
              </a:rPr>
              <a:t>==</a:t>
            </a:r>
            <a:r>
              <a:rPr lang="ru-RU" b="1" dirty="0" smtClean="0"/>
              <a:t> </a:t>
            </a:r>
            <a:endParaRPr lang="en-US" b="1" dirty="0" smtClean="0"/>
          </a:p>
          <a:p>
            <a:pPr algn="ctr"/>
            <a:endParaRPr lang="ru-RU" sz="800" b="1" dirty="0" smtClean="0"/>
          </a:p>
          <a:p>
            <a:r>
              <a:rPr lang="ru-RU" i="1" dirty="0" smtClean="0"/>
              <a:t> </a:t>
            </a:r>
            <a:r>
              <a:rPr lang="ru-RU" b="1" i="1" dirty="0" err="1" smtClean="0"/>
              <a:t>equa</a:t>
            </a:r>
            <a:r>
              <a:rPr lang="en-US" b="1" i="1" dirty="0" smtClean="0"/>
              <a:t>l</a:t>
            </a:r>
            <a:r>
              <a:rPr lang="ru-RU" b="1" i="1" dirty="0" err="1" smtClean="0"/>
              <a:t>s</a:t>
            </a:r>
            <a:r>
              <a:rPr lang="ru-RU" b="1" i="1" dirty="0" smtClean="0"/>
              <a:t> () </a:t>
            </a:r>
            <a:r>
              <a:rPr lang="en-US" b="1" i="1" dirty="0" smtClean="0"/>
              <a:t> </a:t>
            </a:r>
            <a:r>
              <a:rPr lang="ru-RU" dirty="0" smtClean="0"/>
              <a:t>сравнивает символы внутри объекта </a:t>
            </a:r>
            <a:r>
              <a:rPr lang="ru-RU" i="1" dirty="0" err="1" smtClean="0"/>
              <a:t>String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en-US" b="1" i="1" dirty="0" smtClean="0"/>
              <a:t>==</a:t>
            </a:r>
            <a:r>
              <a:rPr lang="ru-RU" dirty="0" smtClean="0"/>
              <a:t> </a:t>
            </a:r>
            <a:r>
              <a:rPr lang="en-US" dirty="0" smtClean="0"/>
              <a:t>              </a:t>
            </a:r>
            <a:r>
              <a:rPr lang="ru-RU" dirty="0" smtClean="0"/>
              <a:t>сравнивает две ссылки на объекты и определяет, ссылаются ли они на один и тот же экземпляр. </a:t>
            </a:r>
            <a:endParaRPr lang="en-US" dirty="0" smtClean="0"/>
          </a:p>
          <a:p>
            <a:endParaRPr lang="en-US" sz="800" dirty="0" smtClean="0"/>
          </a:p>
          <a:p>
            <a:pPr algn="ctr"/>
            <a:r>
              <a:rPr lang="ru-RU" b="1" dirty="0" smtClean="0"/>
              <a:t>Преобразование данных </a:t>
            </a:r>
            <a:r>
              <a:rPr lang="en-US" b="1" dirty="0" smtClean="0"/>
              <a:t> </a:t>
            </a:r>
            <a:r>
              <a:rPr lang="ru-RU" b="1" dirty="0" smtClean="0"/>
              <a:t>с </a:t>
            </a:r>
            <a:r>
              <a:rPr lang="en-US" b="1" dirty="0" smtClean="0"/>
              <a:t> </a:t>
            </a:r>
            <a:r>
              <a:rPr lang="ru-RU" b="1" dirty="0" smtClean="0"/>
              <a:t>помощью  </a:t>
            </a:r>
            <a:r>
              <a:rPr lang="ru-RU" b="1" dirty="0" err="1" smtClean="0">
                <a:solidFill>
                  <a:srgbClr val="FF0000"/>
                </a:solidFill>
              </a:rPr>
              <a:t>valueOf</a:t>
            </a:r>
            <a:r>
              <a:rPr lang="ru-RU" b="1" dirty="0" smtClean="0">
                <a:solidFill>
                  <a:srgbClr val="FF0000"/>
                </a:solidFill>
              </a:rPr>
              <a:t> () </a:t>
            </a:r>
          </a:p>
          <a:p>
            <a:pPr algn="ctr"/>
            <a:endParaRPr lang="ru-RU" sz="800" b="1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Метод </a:t>
            </a:r>
            <a:r>
              <a:rPr lang="en-US" b="1" dirty="0" err="1" smtClean="0"/>
              <a:t>valueOf</a:t>
            </a:r>
            <a:r>
              <a:rPr lang="en-US" b="1" dirty="0" smtClean="0"/>
              <a:t> () </a:t>
            </a:r>
            <a:r>
              <a:rPr lang="ru-RU" dirty="0" smtClean="0"/>
              <a:t>преобразует данные из внутреннего представления в читабельную для пользователя форму.</a:t>
            </a:r>
          </a:p>
          <a:p>
            <a:endParaRPr lang="en-US" sz="800" dirty="0" smtClean="0"/>
          </a:p>
          <a:p>
            <a:r>
              <a:rPr lang="en-US" dirty="0" smtClean="0"/>
              <a:t>static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valueOf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double</a:t>
            </a:r>
            <a:r>
              <a:rPr lang="en-US" dirty="0" smtClean="0"/>
              <a:t> num</a:t>
            </a:r>
            <a:r>
              <a:rPr lang="ru-RU" dirty="0" smtClean="0"/>
              <a:t>) </a:t>
            </a:r>
            <a:r>
              <a:rPr lang="en-US" dirty="0" smtClean="0"/>
              <a:t>	static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valueOf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num</a:t>
            </a:r>
            <a:r>
              <a:rPr lang="ru-RU" dirty="0" smtClean="0"/>
              <a:t>) </a:t>
            </a:r>
          </a:p>
          <a:p>
            <a:r>
              <a:rPr lang="en-US" dirty="0" smtClean="0"/>
              <a:t>static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valueOf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en-US" dirty="0" smtClean="0"/>
              <a:t> ob</a:t>
            </a:r>
            <a:r>
              <a:rPr lang="ru-RU" dirty="0" smtClean="0"/>
              <a:t>) </a:t>
            </a:r>
            <a:r>
              <a:rPr lang="en-US" dirty="0" smtClean="0"/>
              <a:t>	static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valueOf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char</a:t>
            </a:r>
            <a:r>
              <a:rPr lang="en-US" dirty="0" smtClean="0"/>
              <a:t> chars[ ])    . . . </a:t>
            </a:r>
            <a:r>
              <a:rPr lang="ru-RU" dirty="0" smtClean="0"/>
              <a:t>и др.</a:t>
            </a:r>
            <a:endParaRPr lang="en-US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1928794" y="7141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Некоторые методы класса  </a:t>
            </a:r>
            <a:r>
              <a:rPr lang="en-US" sz="2400" b="1" dirty="0" smtClean="0"/>
              <a:t>String</a:t>
            </a:r>
            <a:endParaRPr lang="ru-RU" sz="2400" b="1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1500166" y="4143380"/>
            <a:ext cx="6760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Аналогичные методы класса  </a:t>
            </a:r>
            <a:r>
              <a:rPr lang="en-US" sz="2400" b="1" dirty="0" smtClean="0"/>
              <a:t>Integer </a:t>
            </a:r>
            <a:r>
              <a:rPr lang="ru-RU" sz="2400" b="1" dirty="0" smtClean="0"/>
              <a:t>др. классов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71538" y="4643446"/>
            <a:ext cx="77153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static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Integer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valueOf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) </a:t>
            </a:r>
            <a:r>
              <a:rPr lang="ru-RU" dirty="0" smtClean="0"/>
              <a:t>- Возвращает объект </a:t>
            </a:r>
            <a:r>
              <a:rPr lang="ru-RU" dirty="0" err="1" smtClean="0"/>
              <a:t>Integer</a:t>
            </a:r>
            <a:r>
              <a:rPr lang="ru-RU" dirty="0" smtClean="0"/>
              <a:t>, содержащий значение, специфицированное в строке </a:t>
            </a:r>
            <a:r>
              <a:rPr lang="ru-RU" dirty="0" err="1" smtClean="0"/>
              <a:t>str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endParaRPr lang="en-US" sz="800" dirty="0" smtClean="0"/>
          </a:p>
          <a:p>
            <a:pPr algn="ctr"/>
            <a:r>
              <a:rPr lang="en-US" b="1" i="1" dirty="0" smtClean="0"/>
              <a:t>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i="1" dirty="0" smtClean="0"/>
              <a:t> </a:t>
            </a:r>
            <a:r>
              <a:rPr lang="en-US" i="1" dirty="0" smtClean="0"/>
              <a:t>Num =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Integer</a:t>
            </a:r>
            <a:r>
              <a:rPr lang="en-US" b="1" i="1" dirty="0" err="1" smtClean="0"/>
              <a:t>.</a:t>
            </a:r>
            <a:r>
              <a:rPr lang="en-US" b="1" i="1" dirty="0" err="1" smtClean="0">
                <a:solidFill>
                  <a:srgbClr val="FF0000"/>
                </a:solidFill>
              </a:rPr>
              <a:t>valueOf</a:t>
            </a:r>
            <a:r>
              <a:rPr lang="en-US" i="1" dirty="0" smtClean="0"/>
              <a:t>(</a:t>
            </a:r>
            <a:r>
              <a:rPr lang="en-US" i="1" dirty="0" err="1" smtClean="0"/>
              <a:t>txtEdit.getText</a:t>
            </a:r>
            <a:r>
              <a:rPr lang="en-US" i="1" dirty="0" smtClean="0"/>
              <a:t>());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ctr"/>
            <a:endParaRPr lang="en-US" sz="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ru-RU" i="1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5286380" y="5715016"/>
            <a:ext cx="571504" cy="142876"/>
          </a:xfrm>
          <a:prstGeom prst="straightConnector1">
            <a:avLst/>
          </a:prstGeom>
          <a:ln w="50800">
            <a:solidFill>
              <a:srgbClr val="00206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85786" y="500042"/>
            <a:ext cx="8286808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Поток (</a:t>
            </a:r>
            <a:r>
              <a:rPr lang="ru-RU" b="1" dirty="0" err="1" smtClean="0"/>
              <a:t>stream</a:t>
            </a:r>
            <a:r>
              <a:rPr lang="ru-RU" b="1" dirty="0" smtClean="0"/>
              <a:t>) - </a:t>
            </a:r>
            <a:r>
              <a:rPr lang="ru-RU" dirty="0" smtClean="0"/>
              <a:t>это абстракция, которая либо порождает, либо принимает информацию. </a:t>
            </a:r>
          </a:p>
          <a:p>
            <a:endParaRPr lang="ru-RU" sz="800" i="1" dirty="0" smtClean="0"/>
          </a:p>
          <a:p>
            <a:r>
              <a:rPr lang="ru-RU" b="1" i="1" dirty="0" smtClean="0">
                <a:solidFill>
                  <a:srgbClr val="FF0000"/>
                </a:solidFill>
              </a:rPr>
              <a:t>Байтовые</a:t>
            </a:r>
            <a:r>
              <a:rPr lang="ru-RU" i="1" dirty="0" smtClean="0"/>
              <a:t> потоки  - абстрактные </a:t>
            </a:r>
            <a:r>
              <a:rPr lang="ru-RU" b="1" i="1" dirty="0" smtClean="0"/>
              <a:t>классы</a:t>
            </a:r>
            <a:r>
              <a:rPr lang="ru-RU" i="1" dirty="0" smtClean="0"/>
              <a:t>  </a:t>
            </a:r>
            <a:r>
              <a:rPr lang="en-US" b="1" i="1" dirty="0" err="1" smtClean="0">
                <a:solidFill>
                  <a:srgbClr val="FF0000"/>
                </a:solidFill>
              </a:rPr>
              <a:t>InputStream</a:t>
            </a:r>
            <a:r>
              <a:rPr lang="en-US" i="1" dirty="0" smtClean="0"/>
              <a:t> </a:t>
            </a:r>
            <a:r>
              <a:rPr lang="ru-RU" i="1" dirty="0" smtClean="0"/>
              <a:t> и  </a:t>
            </a:r>
            <a:r>
              <a:rPr lang="en-US" b="1" i="1" dirty="0" err="1" smtClean="0">
                <a:solidFill>
                  <a:srgbClr val="FF0000"/>
                </a:solidFill>
              </a:rPr>
              <a:t>OutputStream</a:t>
            </a:r>
            <a:r>
              <a:rPr lang="ru-RU" i="1" dirty="0" smtClean="0"/>
              <a:t>,</a:t>
            </a:r>
            <a:r>
              <a:rPr lang="en-US" i="1" dirty="0" smtClean="0"/>
              <a:t> </a:t>
            </a:r>
            <a:endParaRPr lang="ru-RU" i="1" dirty="0" smtClean="0"/>
          </a:p>
          <a:p>
            <a:r>
              <a:rPr lang="ru-RU" i="1" dirty="0" smtClean="0"/>
              <a:t>			основные </a:t>
            </a:r>
            <a:r>
              <a:rPr lang="ru-RU" b="1" i="1" dirty="0" smtClean="0"/>
              <a:t>методы</a:t>
            </a:r>
            <a:r>
              <a:rPr lang="ru-RU" i="1" dirty="0" smtClean="0"/>
              <a:t>  </a:t>
            </a:r>
            <a:r>
              <a:rPr lang="en-US" b="1" i="1" dirty="0" smtClean="0">
                <a:solidFill>
                  <a:srgbClr val="FF0000"/>
                </a:solidFill>
              </a:rPr>
              <a:t>read () </a:t>
            </a:r>
            <a:r>
              <a:rPr lang="ru-RU" i="1" dirty="0" smtClean="0"/>
              <a:t>и </a:t>
            </a:r>
            <a:r>
              <a:rPr lang="en-US" b="1" i="1" dirty="0" smtClean="0">
                <a:solidFill>
                  <a:srgbClr val="FF0000"/>
                </a:solidFill>
              </a:rPr>
              <a:t>write () </a:t>
            </a:r>
            <a:r>
              <a:rPr lang="ru-RU" i="1" dirty="0" smtClean="0"/>
              <a:t>.</a:t>
            </a:r>
            <a:r>
              <a:rPr lang="en-US" i="1" dirty="0" smtClean="0"/>
              <a:t> </a:t>
            </a:r>
            <a:endParaRPr lang="ru-RU" i="1" dirty="0" smtClean="0"/>
          </a:p>
          <a:p>
            <a:r>
              <a:rPr lang="ru-RU" i="1" dirty="0" smtClean="0"/>
              <a:t>Некоторые </a:t>
            </a:r>
            <a:r>
              <a:rPr lang="ru-RU" b="1" i="1" dirty="0" smtClean="0"/>
              <a:t>классы</a:t>
            </a:r>
            <a:r>
              <a:rPr lang="ru-RU" i="1" dirty="0" smtClean="0"/>
              <a:t> </a:t>
            </a:r>
            <a:r>
              <a:rPr lang="ru-RU" b="1" i="1" dirty="0" smtClean="0"/>
              <a:t>байтовых </a:t>
            </a:r>
            <a:r>
              <a:rPr lang="ru-RU" i="1" dirty="0" smtClean="0"/>
              <a:t>потоков: </a:t>
            </a:r>
          </a:p>
          <a:p>
            <a:r>
              <a:rPr lang="en-US" b="1" i="1" dirty="0" err="1" smtClean="0"/>
              <a:t>FilelnputStream</a:t>
            </a:r>
            <a:r>
              <a:rPr lang="en-US" i="1" dirty="0" smtClean="0"/>
              <a:t> </a:t>
            </a:r>
            <a:r>
              <a:rPr lang="ru-RU" i="1" dirty="0" smtClean="0"/>
              <a:t>- входной поток, читающий из файла; </a:t>
            </a:r>
          </a:p>
          <a:p>
            <a:r>
              <a:rPr lang="en-US" b="1" i="1" dirty="0" err="1" smtClean="0"/>
              <a:t>FileOutputStream</a:t>
            </a:r>
            <a:r>
              <a:rPr lang="en-US" i="1" dirty="0" smtClean="0"/>
              <a:t> </a:t>
            </a:r>
            <a:r>
              <a:rPr lang="ru-RU" i="1" dirty="0" smtClean="0"/>
              <a:t>- выходной поток, записывающий в файл; </a:t>
            </a:r>
          </a:p>
          <a:p>
            <a:r>
              <a:rPr lang="en-US" b="1" i="1" dirty="0" err="1" smtClean="0"/>
              <a:t>BufferedlnputStream</a:t>
            </a:r>
            <a:r>
              <a:rPr lang="en-US" i="1" dirty="0" smtClean="0"/>
              <a:t> </a:t>
            </a:r>
            <a:r>
              <a:rPr lang="ru-RU" i="1" dirty="0" smtClean="0"/>
              <a:t>- буферизированный входной поток;</a:t>
            </a:r>
          </a:p>
          <a:p>
            <a:r>
              <a:rPr lang="en-US" b="1" i="1" dirty="0" err="1" smtClean="0"/>
              <a:t>BufferedOutputStream</a:t>
            </a:r>
            <a:r>
              <a:rPr lang="en-US" i="1" dirty="0" smtClean="0"/>
              <a:t> </a:t>
            </a:r>
            <a:r>
              <a:rPr lang="ru-RU" i="1" dirty="0" smtClean="0"/>
              <a:t>- буферизированный выходной поток;</a:t>
            </a:r>
          </a:p>
          <a:p>
            <a:r>
              <a:rPr lang="en-US" b="1" i="1" dirty="0" err="1" smtClean="0"/>
              <a:t>ObjectlnputStream</a:t>
            </a:r>
            <a:r>
              <a:rPr lang="en-US" i="1" dirty="0" smtClean="0"/>
              <a:t> </a:t>
            </a:r>
            <a:r>
              <a:rPr lang="ru-RU" i="1" dirty="0" smtClean="0"/>
              <a:t> - Входной поток для объектов; </a:t>
            </a:r>
          </a:p>
          <a:p>
            <a:r>
              <a:rPr lang="en-US" b="1" i="1" dirty="0" err="1" smtClean="0"/>
              <a:t>ObjectOutputStream</a:t>
            </a:r>
            <a:r>
              <a:rPr lang="en-US" i="1" dirty="0" smtClean="0"/>
              <a:t> </a:t>
            </a:r>
            <a:r>
              <a:rPr lang="ru-RU" i="1" dirty="0" smtClean="0"/>
              <a:t>- Выходной поток для объектов. </a:t>
            </a:r>
            <a:endParaRPr lang="en-US" i="1" dirty="0" smtClean="0"/>
          </a:p>
          <a:p>
            <a:endParaRPr lang="ru-RU" sz="800" i="1" dirty="0" smtClean="0"/>
          </a:p>
          <a:p>
            <a:r>
              <a:rPr lang="ru-RU" b="1" i="1" dirty="0" smtClean="0">
                <a:solidFill>
                  <a:srgbClr val="FF0000"/>
                </a:solidFill>
              </a:rPr>
              <a:t>Символьные</a:t>
            </a:r>
            <a:r>
              <a:rPr lang="ru-RU" i="1" dirty="0" smtClean="0"/>
              <a:t>  потоки - абстрактные </a:t>
            </a:r>
            <a:r>
              <a:rPr lang="ru-RU" b="1" i="1" dirty="0" smtClean="0"/>
              <a:t>классы</a:t>
            </a:r>
            <a:r>
              <a:rPr lang="ru-RU" i="1" dirty="0" smtClean="0"/>
              <a:t>  </a:t>
            </a:r>
            <a:r>
              <a:rPr lang="en-US" b="1" i="1" dirty="0" smtClean="0">
                <a:solidFill>
                  <a:srgbClr val="FF0000"/>
                </a:solidFill>
              </a:rPr>
              <a:t>Reader </a:t>
            </a:r>
            <a:r>
              <a:rPr lang="ru-RU" b="1" i="1" dirty="0" smtClean="0">
                <a:solidFill>
                  <a:srgbClr val="FF0000"/>
                </a:solidFill>
              </a:rPr>
              <a:t>  </a:t>
            </a:r>
            <a:r>
              <a:rPr lang="ru-RU" i="1" dirty="0" smtClean="0"/>
              <a:t>и</a:t>
            </a:r>
            <a:r>
              <a:rPr lang="ru-RU" b="1" i="1" dirty="0" smtClean="0">
                <a:solidFill>
                  <a:srgbClr val="FF0000"/>
                </a:solidFill>
              </a:rPr>
              <a:t>  </a:t>
            </a:r>
            <a:r>
              <a:rPr lang="en-US" b="1" i="1" dirty="0" smtClean="0">
                <a:solidFill>
                  <a:srgbClr val="FF0000"/>
                </a:solidFill>
              </a:rPr>
              <a:t>Writer</a:t>
            </a:r>
            <a:r>
              <a:rPr lang="ru-RU" i="1" dirty="0" smtClean="0"/>
              <a:t>,</a:t>
            </a:r>
            <a:r>
              <a:rPr lang="en-US" i="1" dirty="0" smtClean="0"/>
              <a:t> </a:t>
            </a:r>
            <a:endParaRPr lang="ru-RU" i="1" dirty="0" smtClean="0"/>
          </a:p>
          <a:p>
            <a:r>
              <a:rPr lang="ru-RU" i="1" dirty="0" smtClean="0"/>
              <a:t>			основные </a:t>
            </a:r>
            <a:r>
              <a:rPr lang="ru-RU" b="1" i="1" dirty="0" smtClean="0"/>
              <a:t>методы</a:t>
            </a:r>
            <a:r>
              <a:rPr lang="ru-RU" i="1" dirty="0" smtClean="0"/>
              <a:t>  </a:t>
            </a:r>
            <a:r>
              <a:rPr lang="en-US" b="1" i="1" dirty="0" smtClean="0">
                <a:solidFill>
                  <a:srgbClr val="FF0000"/>
                </a:solidFill>
              </a:rPr>
              <a:t>read () </a:t>
            </a:r>
            <a:r>
              <a:rPr lang="ru-RU" i="1" dirty="0" smtClean="0"/>
              <a:t>и </a:t>
            </a:r>
            <a:r>
              <a:rPr lang="en-US" b="1" i="1" dirty="0" smtClean="0">
                <a:solidFill>
                  <a:srgbClr val="FF0000"/>
                </a:solidFill>
              </a:rPr>
              <a:t>write ()</a:t>
            </a:r>
            <a:r>
              <a:rPr lang="ru-RU" i="1" dirty="0" smtClean="0"/>
              <a:t>.</a:t>
            </a:r>
            <a:r>
              <a:rPr lang="en-US" i="1" dirty="0" smtClean="0"/>
              <a:t> </a:t>
            </a:r>
            <a:endParaRPr lang="ru-RU" i="1" dirty="0" smtClean="0"/>
          </a:p>
          <a:p>
            <a:r>
              <a:rPr lang="ru-RU" i="1" dirty="0" smtClean="0"/>
              <a:t>Некоторые </a:t>
            </a:r>
            <a:r>
              <a:rPr lang="ru-RU" b="1" i="1" dirty="0" smtClean="0"/>
              <a:t>классы</a:t>
            </a:r>
            <a:r>
              <a:rPr lang="ru-RU" i="1" dirty="0" smtClean="0"/>
              <a:t> </a:t>
            </a:r>
            <a:r>
              <a:rPr lang="ru-RU" b="1" i="1" dirty="0" smtClean="0"/>
              <a:t>символьных </a:t>
            </a:r>
            <a:r>
              <a:rPr lang="ru-RU" i="1" dirty="0" smtClean="0"/>
              <a:t>потоков: </a:t>
            </a:r>
          </a:p>
          <a:p>
            <a:r>
              <a:rPr lang="en-US" b="1" i="1" dirty="0" err="1" smtClean="0"/>
              <a:t>FileReader</a:t>
            </a:r>
            <a:r>
              <a:rPr lang="en-US" b="1" i="1" dirty="0" smtClean="0"/>
              <a:t>  </a:t>
            </a:r>
            <a:r>
              <a:rPr lang="ru-RU" i="1" dirty="0" smtClean="0"/>
              <a:t>- входной поток, читающий  файл; </a:t>
            </a:r>
          </a:p>
          <a:p>
            <a:r>
              <a:rPr lang="en-US" b="1" i="1" dirty="0" err="1" smtClean="0"/>
              <a:t>FileWriter</a:t>
            </a:r>
            <a:r>
              <a:rPr lang="en-US" b="1" i="1" dirty="0" smtClean="0"/>
              <a:t> </a:t>
            </a:r>
            <a:r>
              <a:rPr lang="ru-RU" i="1" dirty="0" smtClean="0"/>
              <a:t>- выходной поток, записывающий в файл;</a:t>
            </a:r>
          </a:p>
          <a:p>
            <a:r>
              <a:rPr lang="en-US" b="1" i="1" dirty="0" smtClean="0"/>
              <a:t>B</a:t>
            </a:r>
            <a:r>
              <a:rPr lang="ru-RU" b="1" i="1" dirty="0" smtClean="0"/>
              <a:t>и</a:t>
            </a:r>
            <a:r>
              <a:rPr lang="en-US" b="1" i="1" dirty="0" err="1" smtClean="0"/>
              <a:t>fferedReader</a:t>
            </a:r>
            <a:r>
              <a:rPr lang="en-US" b="1" i="1" dirty="0" smtClean="0"/>
              <a:t> </a:t>
            </a:r>
            <a:r>
              <a:rPr lang="ru-RU" i="1" dirty="0" smtClean="0"/>
              <a:t> - буферизованный входной символьный поток;</a:t>
            </a:r>
            <a:endParaRPr lang="en-US" i="1" dirty="0" smtClean="0"/>
          </a:p>
          <a:p>
            <a:r>
              <a:rPr lang="en-US" b="1" i="1" dirty="0" smtClean="0"/>
              <a:t>B</a:t>
            </a:r>
            <a:r>
              <a:rPr lang="ru-RU" b="1" i="1" dirty="0" smtClean="0"/>
              <a:t>и</a:t>
            </a:r>
            <a:r>
              <a:rPr lang="en-US" b="1" i="1" dirty="0" err="1" smtClean="0"/>
              <a:t>fferedWriter</a:t>
            </a:r>
            <a:r>
              <a:rPr lang="ru-RU" b="1" i="1" dirty="0" smtClean="0"/>
              <a:t> </a:t>
            </a:r>
            <a:r>
              <a:rPr lang="ru-RU" i="1" dirty="0" smtClean="0"/>
              <a:t>- буферизованный выходной символьный поток;</a:t>
            </a:r>
          </a:p>
          <a:p>
            <a:r>
              <a:rPr lang="en-US" b="1" i="1" dirty="0" err="1" smtClean="0"/>
              <a:t>Inp</a:t>
            </a:r>
            <a:r>
              <a:rPr lang="ru-RU" b="1" i="1" dirty="0" smtClean="0"/>
              <a:t>и</a:t>
            </a:r>
            <a:r>
              <a:rPr lang="en-US" b="1" i="1" dirty="0" err="1" smtClean="0"/>
              <a:t>tStreamReader</a:t>
            </a:r>
            <a:r>
              <a:rPr lang="ru-RU" b="1" i="1" dirty="0" smtClean="0"/>
              <a:t> </a:t>
            </a:r>
            <a:r>
              <a:rPr lang="ru-RU" i="1" dirty="0" smtClean="0"/>
              <a:t>- входной поток, транслирующий байты в символы. </a:t>
            </a:r>
            <a:endParaRPr lang="en-US" i="1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1928794" y="7141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Потоки </a:t>
            </a:r>
          </a:p>
        </p:txBody>
      </p:sp>
    </p:spTree>
    <p:extLst>
      <p:ext uri="{BB962C8B-B14F-4D97-AF65-F5344CB8AC3E}">
        <p14:creationId xmlns:p14="http://schemas.microsoft.com/office/powerpoint/2010/main" val="3731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85786" y="500042"/>
            <a:ext cx="82868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java</a:t>
            </a:r>
            <a:r>
              <a:rPr lang="ru-RU" dirty="0" smtClean="0"/>
              <a:t> консольный ввод выполняется чтением  </a:t>
            </a:r>
            <a:r>
              <a:rPr lang="ru-RU" b="1" dirty="0" err="1" smtClean="0"/>
              <a:t>System.in</a:t>
            </a:r>
            <a:endParaRPr lang="ru-RU" dirty="0" smtClean="0"/>
          </a:p>
          <a:p>
            <a:endParaRPr lang="ru-RU" sz="800" i="1" dirty="0" smtClean="0"/>
          </a:p>
          <a:p>
            <a:r>
              <a:rPr lang="ru-RU" i="1" dirty="0" smtClean="0"/>
              <a:t>Для получения </a:t>
            </a:r>
            <a:r>
              <a:rPr lang="ru-RU" b="1" i="1" dirty="0" smtClean="0"/>
              <a:t>символьного</a:t>
            </a:r>
            <a:r>
              <a:rPr lang="ru-RU" i="1" dirty="0" smtClean="0"/>
              <a:t> потока, присоединенного к </a:t>
            </a:r>
            <a:r>
              <a:rPr lang="ru-RU" b="1" i="1" dirty="0" smtClean="0"/>
              <a:t>консоли</a:t>
            </a:r>
            <a:r>
              <a:rPr lang="ru-RU" i="1" dirty="0" smtClean="0"/>
              <a:t>, </a:t>
            </a:r>
          </a:p>
          <a:p>
            <a:r>
              <a:rPr lang="ru-RU" i="1" dirty="0" smtClean="0"/>
              <a:t>необходимо поместить </a:t>
            </a:r>
            <a:r>
              <a:rPr lang="ru-RU" b="1" i="1" dirty="0" err="1" smtClean="0"/>
              <a:t>System.in</a:t>
            </a:r>
            <a:r>
              <a:rPr lang="ru-RU" b="1" i="1" dirty="0" smtClean="0"/>
              <a:t> </a:t>
            </a:r>
            <a:r>
              <a:rPr lang="ru-RU" i="1" dirty="0" smtClean="0"/>
              <a:t>в оболочку объекта </a:t>
            </a:r>
            <a:r>
              <a:rPr lang="ru-RU" b="1" i="1" dirty="0" err="1" smtClean="0"/>
              <a:t>BufferedReader</a:t>
            </a:r>
            <a:r>
              <a:rPr lang="ru-RU" i="1" dirty="0" smtClean="0"/>
              <a:t>.</a:t>
            </a:r>
          </a:p>
          <a:p>
            <a:endParaRPr lang="ru-RU" sz="800" i="1" dirty="0" smtClean="0"/>
          </a:p>
          <a:p>
            <a:r>
              <a:rPr lang="en-US" b="1" i="1" dirty="0" err="1" smtClean="0"/>
              <a:t>int</a:t>
            </a:r>
            <a:r>
              <a:rPr lang="en-US" b="1" i="1" dirty="0" smtClean="0"/>
              <a:t> read() </a:t>
            </a:r>
            <a:r>
              <a:rPr lang="en-US" i="1" dirty="0" smtClean="0"/>
              <a:t>throws </a:t>
            </a:r>
            <a:r>
              <a:rPr lang="en-US" i="1" dirty="0" err="1" smtClean="0"/>
              <a:t>IOException</a:t>
            </a:r>
            <a:r>
              <a:rPr lang="en-US" i="1" dirty="0" smtClean="0"/>
              <a:t> </a:t>
            </a:r>
            <a:r>
              <a:rPr lang="ru-RU" i="1" dirty="0" smtClean="0"/>
              <a:t> - </a:t>
            </a:r>
            <a:r>
              <a:rPr lang="ru-RU" b="1" i="1" dirty="0" smtClean="0"/>
              <a:t>Чтение символов </a:t>
            </a:r>
            <a:endParaRPr lang="en-US" b="1" i="1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1857356" y="71414"/>
            <a:ext cx="6643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Символьные потоки.</a:t>
            </a:r>
            <a:r>
              <a:rPr lang="en-US" sz="2400" b="1" dirty="0" smtClean="0"/>
              <a:t> </a:t>
            </a:r>
            <a:r>
              <a:rPr lang="ru-RU" sz="2400" b="1" dirty="0" smtClean="0"/>
              <a:t>Чтение консольного ввода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2030450"/>
            <a:ext cx="86439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import </a:t>
            </a:r>
            <a:r>
              <a:rPr lang="en-US" b="1" i="1" dirty="0" smtClean="0">
                <a:solidFill>
                  <a:srgbClr val="FF0000"/>
                </a:solidFill>
              </a:rPr>
              <a:t>java.io.*</a:t>
            </a:r>
            <a:r>
              <a:rPr lang="en-US" b="1" i="1" dirty="0" smtClean="0"/>
              <a:t>;</a:t>
            </a:r>
            <a:endParaRPr lang="ru-RU" b="1" i="1" dirty="0" smtClean="0"/>
          </a:p>
          <a:p>
            <a:r>
              <a:rPr lang="en-US" i="1" dirty="0" smtClean="0"/>
              <a:t>public class </a:t>
            </a:r>
            <a:r>
              <a:rPr lang="en-US" i="1" dirty="0" err="1" smtClean="0"/>
              <a:t>CStreams</a:t>
            </a:r>
            <a:r>
              <a:rPr lang="en-US" i="1" dirty="0" smtClean="0"/>
              <a:t> {</a:t>
            </a:r>
          </a:p>
          <a:p>
            <a:r>
              <a:rPr lang="en-US" i="1" dirty="0" smtClean="0"/>
              <a:t>       public static void main(String[] </a:t>
            </a:r>
            <a:r>
              <a:rPr lang="en-US" i="1" dirty="0" err="1" smtClean="0"/>
              <a:t>args</a:t>
            </a:r>
            <a:r>
              <a:rPr lang="en-US" i="1" dirty="0" smtClean="0"/>
              <a:t>) </a:t>
            </a:r>
            <a:r>
              <a:rPr lang="en-US" b="1" i="1" dirty="0" smtClean="0"/>
              <a:t>throws </a:t>
            </a:r>
            <a:r>
              <a:rPr lang="en-US" b="1" i="1" dirty="0" err="1" smtClean="0">
                <a:solidFill>
                  <a:srgbClr val="FF0000"/>
                </a:solidFill>
              </a:rPr>
              <a:t>IOException</a:t>
            </a:r>
            <a:r>
              <a:rPr lang="en-US" b="1" i="1" dirty="0" smtClean="0"/>
              <a:t> </a:t>
            </a:r>
            <a:r>
              <a:rPr lang="en-US" i="1" dirty="0" smtClean="0"/>
              <a:t>{</a:t>
            </a:r>
          </a:p>
          <a:p>
            <a:r>
              <a:rPr lang="en-US" i="1" dirty="0" smtClean="0"/>
              <a:t>          	char c; </a:t>
            </a:r>
          </a:p>
          <a:p>
            <a:r>
              <a:rPr lang="en-US" i="1" dirty="0" smtClean="0"/>
              <a:t>                 </a:t>
            </a:r>
            <a:r>
              <a:rPr lang="en-US" b="1" i="1" dirty="0" err="1" smtClean="0"/>
              <a:t>BufferedReader</a:t>
            </a:r>
            <a:r>
              <a:rPr lang="en-US" i="1" dirty="0" smtClean="0"/>
              <a:t> </a:t>
            </a:r>
            <a:r>
              <a:rPr lang="en-US" i="1" dirty="0" err="1" smtClean="0"/>
              <a:t>br</a:t>
            </a:r>
            <a:r>
              <a:rPr lang="en-US" i="1" dirty="0" smtClean="0"/>
              <a:t> = new </a:t>
            </a:r>
            <a:r>
              <a:rPr lang="en-US" b="1" i="1" dirty="0" err="1" smtClean="0">
                <a:solidFill>
                  <a:srgbClr val="FF0000"/>
                </a:solidFill>
              </a:rPr>
              <a:t>BufferedReader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(new </a:t>
            </a:r>
            <a:r>
              <a:rPr lang="en-US" b="1" i="1" dirty="0" err="1" smtClean="0">
                <a:solidFill>
                  <a:srgbClr val="FF0000"/>
                </a:solidFill>
              </a:rPr>
              <a:t>InputStreamReader</a:t>
            </a:r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</a:rPr>
              <a:t>System.in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r>
              <a:rPr lang="en-US" i="1" dirty="0" smtClean="0"/>
              <a:t>); </a:t>
            </a:r>
          </a:p>
          <a:p>
            <a:r>
              <a:rPr lang="en-US" i="1" dirty="0" smtClean="0"/>
              <a:t>	</a:t>
            </a:r>
          </a:p>
          <a:p>
            <a:r>
              <a:rPr lang="en-US" i="1" dirty="0" smtClean="0"/>
              <a:t>	</a:t>
            </a:r>
            <a:r>
              <a:rPr lang="ru-RU" i="1" dirty="0" err="1" smtClean="0"/>
              <a:t>System.out.println</a:t>
            </a:r>
            <a:r>
              <a:rPr lang="ru-RU" i="1" dirty="0" smtClean="0"/>
              <a:t>("Вводите символы, '</a:t>
            </a:r>
            <a:r>
              <a:rPr lang="ru-RU" i="1" dirty="0" err="1" smtClean="0"/>
              <a:t>q</a:t>
            </a:r>
            <a:r>
              <a:rPr lang="ru-RU" i="1" dirty="0" smtClean="0"/>
              <a:t>'  для выхода."); </a:t>
            </a:r>
            <a:r>
              <a:rPr lang="en-US" i="1" dirty="0" smtClean="0">
                <a:solidFill>
                  <a:srgbClr val="00B050"/>
                </a:solidFill>
              </a:rPr>
              <a:t>	</a:t>
            </a:r>
            <a:endParaRPr lang="ru-RU" i="1" u="sng" dirty="0" smtClean="0">
              <a:solidFill>
                <a:srgbClr val="00B050"/>
              </a:solidFill>
            </a:endParaRPr>
          </a:p>
          <a:p>
            <a:r>
              <a:rPr lang="en-US" i="1" dirty="0" smtClean="0"/>
              <a:t>	do { </a:t>
            </a:r>
          </a:p>
          <a:p>
            <a:r>
              <a:rPr lang="en-US" i="1" dirty="0" smtClean="0"/>
              <a:t>	        c = (char)</a:t>
            </a:r>
            <a:r>
              <a:rPr lang="en-US" b="1" i="1" dirty="0" err="1" smtClean="0"/>
              <a:t>br.</a:t>
            </a:r>
            <a:r>
              <a:rPr lang="en-US" b="1" i="1" dirty="0" err="1" smtClean="0">
                <a:solidFill>
                  <a:srgbClr val="FF0000"/>
                </a:solidFill>
              </a:rPr>
              <a:t>read</a:t>
            </a:r>
            <a:r>
              <a:rPr lang="en-US" b="1" i="1" dirty="0" smtClean="0">
                <a:solidFill>
                  <a:srgbClr val="FF0000"/>
                </a:solidFill>
              </a:rPr>
              <a:t>()</a:t>
            </a:r>
            <a:r>
              <a:rPr lang="en-US" b="1" i="1" dirty="0" smtClean="0"/>
              <a:t>; </a:t>
            </a:r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u="sng" dirty="0" smtClean="0">
                <a:solidFill>
                  <a:srgbClr val="00B050"/>
                </a:solidFill>
              </a:rPr>
              <a:t>читать символы </a:t>
            </a:r>
            <a:endParaRPr lang="en-US" b="1" i="1" dirty="0" smtClean="0"/>
          </a:p>
          <a:p>
            <a:r>
              <a:rPr lang="en-US" i="1" dirty="0" smtClean="0"/>
              <a:t>	        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(c);</a:t>
            </a:r>
          </a:p>
          <a:p>
            <a:r>
              <a:rPr lang="en-US" i="1" dirty="0" smtClean="0"/>
              <a:t>	</a:t>
            </a:r>
            <a:r>
              <a:rPr lang="ru-RU" i="1" dirty="0" smtClean="0"/>
              <a:t>}</a:t>
            </a:r>
          </a:p>
          <a:p>
            <a:r>
              <a:rPr lang="en-US" i="1" dirty="0" smtClean="0"/>
              <a:t>	while(c != 'q');</a:t>
            </a:r>
          </a:p>
          <a:p>
            <a:r>
              <a:rPr lang="en-US" i="1" dirty="0" smtClean="0"/>
              <a:t>        </a:t>
            </a:r>
            <a:r>
              <a:rPr lang="ru-RU" i="1" dirty="0" smtClean="0"/>
              <a:t>}</a:t>
            </a:r>
          </a:p>
          <a:p>
            <a:r>
              <a:rPr lang="ru-RU" i="1" dirty="0" smtClean="0"/>
              <a:t>}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23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85786" y="500042"/>
            <a:ext cx="82868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java</a:t>
            </a:r>
            <a:r>
              <a:rPr lang="ru-RU" dirty="0" smtClean="0"/>
              <a:t> консольный ввод выполняется чтением  </a:t>
            </a:r>
            <a:r>
              <a:rPr lang="ru-RU" b="1" dirty="0" err="1" smtClean="0"/>
              <a:t>System.in</a:t>
            </a:r>
            <a:endParaRPr lang="ru-RU" dirty="0" smtClean="0"/>
          </a:p>
          <a:p>
            <a:endParaRPr lang="ru-RU" sz="800" i="1" dirty="0" smtClean="0"/>
          </a:p>
          <a:p>
            <a:r>
              <a:rPr lang="ru-RU" i="1" dirty="0" smtClean="0"/>
              <a:t>Для получения </a:t>
            </a:r>
            <a:r>
              <a:rPr lang="ru-RU" b="1" i="1" dirty="0" smtClean="0"/>
              <a:t>символьного</a:t>
            </a:r>
            <a:r>
              <a:rPr lang="ru-RU" i="1" dirty="0" smtClean="0"/>
              <a:t> потока, присоединенного к </a:t>
            </a:r>
            <a:r>
              <a:rPr lang="ru-RU" b="1" i="1" dirty="0" smtClean="0"/>
              <a:t>консоли</a:t>
            </a:r>
            <a:r>
              <a:rPr lang="ru-RU" i="1" dirty="0" smtClean="0"/>
              <a:t>, </a:t>
            </a:r>
          </a:p>
          <a:p>
            <a:r>
              <a:rPr lang="ru-RU" i="1" dirty="0" smtClean="0"/>
              <a:t>необходимо поместить </a:t>
            </a:r>
            <a:r>
              <a:rPr lang="ru-RU" b="1" i="1" dirty="0" err="1" smtClean="0"/>
              <a:t>System.in</a:t>
            </a:r>
            <a:r>
              <a:rPr lang="ru-RU" b="1" i="1" dirty="0" smtClean="0"/>
              <a:t> </a:t>
            </a:r>
            <a:r>
              <a:rPr lang="ru-RU" i="1" dirty="0" smtClean="0"/>
              <a:t>в оболочку объекта </a:t>
            </a:r>
            <a:r>
              <a:rPr lang="ru-RU" b="1" i="1" dirty="0" err="1" smtClean="0"/>
              <a:t>BufferedReader</a:t>
            </a:r>
            <a:r>
              <a:rPr lang="ru-RU" i="1" dirty="0" smtClean="0"/>
              <a:t>.</a:t>
            </a:r>
          </a:p>
          <a:p>
            <a:endParaRPr lang="ru-RU" sz="800" i="1" dirty="0" smtClean="0"/>
          </a:p>
          <a:p>
            <a:r>
              <a:rPr lang="en-US" b="1" i="1" dirty="0" smtClean="0"/>
              <a:t>String </a:t>
            </a:r>
            <a:r>
              <a:rPr lang="en-US" b="1" i="1" dirty="0" err="1" smtClean="0"/>
              <a:t>readLine</a:t>
            </a:r>
            <a:r>
              <a:rPr lang="en-US" b="1" i="1" dirty="0" smtClean="0"/>
              <a:t>() </a:t>
            </a:r>
            <a:r>
              <a:rPr lang="ru-RU" b="1" i="1" dirty="0" smtClean="0"/>
              <a:t> </a:t>
            </a:r>
            <a:r>
              <a:rPr lang="en-US" i="1" dirty="0" smtClean="0"/>
              <a:t>throws </a:t>
            </a:r>
            <a:r>
              <a:rPr lang="en-US" i="1" dirty="0" err="1" smtClean="0"/>
              <a:t>IOException</a:t>
            </a:r>
            <a:r>
              <a:rPr lang="en-US" i="1" dirty="0" smtClean="0"/>
              <a:t> </a:t>
            </a:r>
            <a:r>
              <a:rPr lang="ru-RU" i="1" dirty="0" smtClean="0"/>
              <a:t> - </a:t>
            </a:r>
            <a:r>
              <a:rPr lang="ru-RU" b="1" i="1" dirty="0" smtClean="0"/>
              <a:t>Чтение строк</a:t>
            </a:r>
            <a:endParaRPr lang="en-US" b="1" i="1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1928794" y="7141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Чтение консольного ввода</a:t>
            </a:r>
            <a:r>
              <a:rPr lang="en-US" sz="2400" b="1" dirty="0" smtClean="0"/>
              <a:t> (</a:t>
            </a:r>
            <a:r>
              <a:rPr lang="ru-RU" sz="2400" b="1" dirty="0" smtClean="0"/>
              <a:t>продолжение</a:t>
            </a:r>
            <a:r>
              <a:rPr lang="en-US" sz="2400" b="1" dirty="0" smtClean="0"/>
              <a:t>)</a:t>
            </a:r>
            <a:r>
              <a:rPr lang="ru-RU" sz="2400" b="1" dirty="0" smtClean="0"/>
              <a:t>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2030450"/>
            <a:ext cx="86439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import java.io.*;</a:t>
            </a:r>
            <a:endParaRPr lang="ru-RU" b="1" i="1" dirty="0" smtClean="0"/>
          </a:p>
          <a:p>
            <a:r>
              <a:rPr lang="en-US" i="1" dirty="0" smtClean="0"/>
              <a:t>public class </a:t>
            </a:r>
            <a:r>
              <a:rPr lang="en-US" i="1" dirty="0" err="1" smtClean="0"/>
              <a:t>CStreams</a:t>
            </a:r>
            <a:r>
              <a:rPr lang="en-US" i="1" dirty="0" smtClean="0"/>
              <a:t> {</a:t>
            </a:r>
          </a:p>
          <a:p>
            <a:r>
              <a:rPr lang="en-US" i="1" dirty="0" smtClean="0"/>
              <a:t>       public static void main(String[] </a:t>
            </a:r>
            <a:r>
              <a:rPr lang="en-US" i="1" dirty="0" err="1" smtClean="0"/>
              <a:t>args</a:t>
            </a:r>
            <a:r>
              <a:rPr lang="en-US" i="1" dirty="0" smtClean="0"/>
              <a:t>) </a:t>
            </a:r>
            <a:r>
              <a:rPr lang="en-US" b="1" i="1" dirty="0" smtClean="0"/>
              <a:t>throws </a:t>
            </a:r>
            <a:r>
              <a:rPr lang="en-US" b="1" i="1" dirty="0" err="1" smtClean="0"/>
              <a:t>IOException</a:t>
            </a:r>
            <a:r>
              <a:rPr lang="en-US" b="1" i="1" dirty="0" smtClean="0"/>
              <a:t> </a:t>
            </a:r>
            <a:r>
              <a:rPr lang="en-US" i="1" dirty="0" smtClean="0"/>
              <a:t>{</a:t>
            </a:r>
          </a:p>
          <a:p>
            <a:r>
              <a:rPr lang="en-US" i="1" dirty="0" smtClean="0"/>
              <a:t>          	String </a:t>
            </a:r>
            <a:r>
              <a:rPr lang="en-US" i="1" dirty="0" err="1" smtClean="0"/>
              <a:t>str</a:t>
            </a:r>
            <a:r>
              <a:rPr lang="en-US" i="1" dirty="0" smtClean="0"/>
              <a:t>; </a:t>
            </a:r>
          </a:p>
          <a:p>
            <a:r>
              <a:rPr lang="en-US" i="1" dirty="0" smtClean="0"/>
              <a:t>                 </a:t>
            </a:r>
            <a:r>
              <a:rPr lang="en-US" b="1" i="1" dirty="0" err="1" smtClean="0"/>
              <a:t>BufferedReader</a:t>
            </a:r>
            <a:r>
              <a:rPr lang="en-US" i="1" dirty="0" smtClean="0"/>
              <a:t> </a:t>
            </a:r>
            <a:r>
              <a:rPr lang="en-US" i="1" dirty="0" err="1" smtClean="0"/>
              <a:t>br</a:t>
            </a:r>
            <a:r>
              <a:rPr lang="en-US" i="1" dirty="0" smtClean="0"/>
              <a:t> = new </a:t>
            </a:r>
            <a:r>
              <a:rPr lang="en-US" b="1" i="1" dirty="0" err="1" smtClean="0"/>
              <a:t>BufferedReader</a:t>
            </a:r>
            <a:r>
              <a:rPr lang="en-US" b="1" i="1" dirty="0" smtClean="0"/>
              <a:t> </a:t>
            </a:r>
            <a:r>
              <a:rPr lang="en-US" i="1" dirty="0" smtClean="0"/>
              <a:t>(new </a:t>
            </a:r>
            <a:r>
              <a:rPr lang="en-US" b="1" i="1" dirty="0" err="1" smtClean="0"/>
              <a:t>InputStreamReader</a:t>
            </a:r>
            <a:r>
              <a:rPr lang="en-US" b="1" i="1" dirty="0" smtClean="0"/>
              <a:t>(</a:t>
            </a:r>
            <a:r>
              <a:rPr lang="en-US" b="1" i="1" dirty="0" err="1" smtClean="0"/>
              <a:t>System.in</a:t>
            </a:r>
            <a:r>
              <a:rPr lang="en-US" i="1" dirty="0" smtClean="0"/>
              <a:t>)); </a:t>
            </a:r>
          </a:p>
          <a:p>
            <a:r>
              <a:rPr lang="en-US" i="1" dirty="0" smtClean="0"/>
              <a:t>	</a:t>
            </a:r>
          </a:p>
          <a:p>
            <a:r>
              <a:rPr lang="en-US" i="1" dirty="0" smtClean="0"/>
              <a:t>	</a:t>
            </a:r>
            <a:r>
              <a:rPr lang="ru-RU" i="1" dirty="0" err="1" smtClean="0"/>
              <a:t>System.out.println</a:t>
            </a:r>
            <a:r>
              <a:rPr lang="ru-RU" i="1" dirty="0" smtClean="0"/>
              <a:t>("Вводите символы, ‘</a:t>
            </a:r>
            <a:r>
              <a:rPr lang="en-US" i="1" dirty="0" smtClean="0"/>
              <a:t>stop</a:t>
            </a:r>
            <a:r>
              <a:rPr lang="ru-RU" i="1" dirty="0" smtClean="0"/>
              <a:t>'  для выхода."); </a:t>
            </a:r>
            <a:r>
              <a:rPr lang="en-US" i="1" dirty="0" smtClean="0">
                <a:solidFill>
                  <a:srgbClr val="00B050"/>
                </a:solidFill>
              </a:rPr>
              <a:t>	</a:t>
            </a:r>
            <a:endParaRPr lang="ru-RU" i="1" u="sng" dirty="0" smtClean="0">
              <a:solidFill>
                <a:srgbClr val="00B050"/>
              </a:solidFill>
            </a:endParaRPr>
          </a:p>
          <a:p>
            <a:r>
              <a:rPr lang="en-US" i="1" dirty="0" smtClean="0"/>
              <a:t>	do { </a:t>
            </a:r>
          </a:p>
          <a:p>
            <a:r>
              <a:rPr lang="en-US" i="1" dirty="0" smtClean="0"/>
              <a:t>	        </a:t>
            </a:r>
            <a:r>
              <a:rPr lang="en-US" i="1" dirty="0" err="1" smtClean="0"/>
              <a:t>str</a:t>
            </a:r>
            <a:r>
              <a:rPr lang="en-US" i="1" dirty="0" smtClean="0"/>
              <a:t> = </a:t>
            </a:r>
            <a:r>
              <a:rPr lang="en-US" b="1" i="1" dirty="0" err="1" smtClean="0"/>
              <a:t>br.</a:t>
            </a:r>
            <a:r>
              <a:rPr lang="en-US" b="1" i="1" dirty="0" err="1" smtClean="0">
                <a:solidFill>
                  <a:srgbClr val="FF0000"/>
                </a:solidFill>
              </a:rPr>
              <a:t>readLine</a:t>
            </a:r>
            <a:r>
              <a:rPr lang="en-US" b="1" i="1" dirty="0" smtClean="0">
                <a:solidFill>
                  <a:srgbClr val="FF0000"/>
                </a:solidFill>
              </a:rPr>
              <a:t>()</a:t>
            </a:r>
            <a:r>
              <a:rPr lang="en-US" b="1" i="1" dirty="0" smtClean="0"/>
              <a:t>; </a:t>
            </a:r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u="sng" dirty="0" smtClean="0">
                <a:solidFill>
                  <a:srgbClr val="00B050"/>
                </a:solidFill>
              </a:rPr>
              <a:t>читать строки </a:t>
            </a:r>
            <a:endParaRPr lang="en-US" b="1" i="1" dirty="0" smtClean="0"/>
          </a:p>
          <a:p>
            <a:r>
              <a:rPr lang="en-US" i="1" dirty="0" smtClean="0"/>
              <a:t>	        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</a:t>
            </a:r>
            <a:r>
              <a:rPr lang="en-US" i="1" dirty="0" err="1" smtClean="0"/>
              <a:t>str</a:t>
            </a:r>
            <a:r>
              <a:rPr lang="en-US" i="1" dirty="0" smtClean="0"/>
              <a:t>);</a:t>
            </a:r>
          </a:p>
          <a:p>
            <a:r>
              <a:rPr lang="en-US" i="1" dirty="0" smtClean="0"/>
              <a:t>	</a:t>
            </a:r>
            <a:r>
              <a:rPr lang="ru-RU" i="1" dirty="0" smtClean="0"/>
              <a:t>}</a:t>
            </a:r>
          </a:p>
          <a:p>
            <a:r>
              <a:rPr lang="en-US" i="1" dirty="0" smtClean="0"/>
              <a:t>	while( ! </a:t>
            </a:r>
            <a:r>
              <a:rPr lang="en-US" b="1" i="1" dirty="0" err="1" smtClean="0"/>
              <a:t>str.equals</a:t>
            </a:r>
            <a:r>
              <a:rPr lang="en-US" i="1" dirty="0" smtClean="0"/>
              <a:t>("stop"));</a:t>
            </a:r>
          </a:p>
          <a:p>
            <a:r>
              <a:rPr lang="en-US" i="1" dirty="0" smtClean="0"/>
              <a:t>        </a:t>
            </a:r>
            <a:r>
              <a:rPr lang="ru-RU" i="1" dirty="0" smtClean="0"/>
              <a:t>}</a:t>
            </a:r>
          </a:p>
          <a:p>
            <a:r>
              <a:rPr lang="ru-RU" i="1" dirty="0" smtClean="0"/>
              <a:t>}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6745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857192" y="428604"/>
            <a:ext cx="807252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import </a:t>
            </a:r>
            <a:r>
              <a:rPr lang="en-US" i="1" dirty="0" err="1" smtClean="0"/>
              <a:t>java.util</a:t>
            </a:r>
            <a:r>
              <a:rPr lang="en-US" i="1" dirty="0" smtClean="0"/>
              <a:t>.*;</a:t>
            </a:r>
          </a:p>
          <a:p>
            <a:r>
              <a:rPr lang="en-US" i="1" dirty="0" smtClean="0"/>
              <a:t>import java.io.*;</a:t>
            </a:r>
            <a:endParaRPr lang="ru-RU" i="1" dirty="0" smtClean="0"/>
          </a:p>
          <a:p>
            <a:endParaRPr lang="ru-RU" sz="600" i="1" dirty="0" smtClean="0"/>
          </a:p>
          <a:p>
            <a:r>
              <a:rPr lang="en-US" i="1" dirty="0" smtClean="0"/>
              <a:t>public class </a:t>
            </a:r>
            <a:r>
              <a:rPr lang="en-US" i="1" dirty="0" err="1" smtClean="0"/>
              <a:t>CStreams</a:t>
            </a:r>
            <a:r>
              <a:rPr lang="en-US" i="1" dirty="0" smtClean="0"/>
              <a:t> {</a:t>
            </a:r>
          </a:p>
          <a:p>
            <a:r>
              <a:rPr lang="ru-RU" i="1" dirty="0" smtClean="0"/>
              <a:t>    </a:t>
            </a:r>
            <a:r>
              <a:rPr lang="en-US" i="1" dirty="0" smtClean="0"/>
              <a:t>public static void main(String[] </a:t>
            </a:r>
            <a:r>
              <a:rPr lang="en-US" i="1" dirty="0" err="1" smtClean="0"/>
              <a:t>args</a:t>
            </a:r>
            <a:r>
              <a:rPr lang="en-US" i="1" dirty="0" smtClean="0"/>
              <a:t>) </a:t>
            </a:r>
            <a:r>
              <a:rPr lang="en-US" b="1" i="1" dirty="0" smtClean="0"/>
              <a:t>throws </a:t>
            </a:r>
            <a:r>
              <a:rPr lang="en-US" b="1" i="1" dirty="0" err="1" smtClean="0"/>
              <a:t>IOException</a:t>
            </a:r>
            <a:r>
              <a:rPr lang="en-US" b="1" i="1" dirty="0" smtClean="0"/>
              <a:t> </a:t>
            </a:r>
            <a:r>
              <a:rPr lang="en-US" i="1" dirty="0" smtClean="0"/>
              <a:t>{</a:t>
            </a:r>
            <a:endParaRPr lang="ru-RU" i="1" dirty="0" smtClean="0"/>
          </a:p>
          <a:p>
            <a:r>
              <a:rPr lang="ru-RU" i="1" dirty="0" smtClean="0"/>
              <a:t>        </a:t>
            </a:r>
            <a:r>
              <a:rPr lang="en-US" b="1" i="1" dirty="0" err="1" smtClean="0">
                <a:solidFill>
                  <a:srgbClr val="FF0000"/>
                </a:solidFill>
              </a:rPr>
              <a:t>FileWriter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/>
              <a:t>fw</a:t>
            </a:r>
            <a:r>
              <a:rPr lang="en-US" i="1" dirty="0" smtClean="0"/>
              <a:t>;</a:t>
            </a:r>
            <a:r>
              <a:rPr lang="ru-RU" i="1" dirty="0" smtClean="0"/>
              <a:t> </a:t>
            </a:r>
            <a:endParaRPr lang="en-US" i="1" dirty="0" smtClean="0"/>
          </a:p>
          <a:p>
            <a:r>
              <a:rPr lang="ru-RU" i="1" dirty="0" smtClean="0"/>
              <a:t>        </a:t>
            </a:r>
            <a:r>
              <a:rPr lang="en-US" b="1" i="1" dirty="0" smtClean="0">
                <a:solidFill>
                  <a:srgbClr val="FF0000"/>
                </a:solidFill>
              </a:rPr>
              <a:t>File</a:t>
            </a:r>
            <a:r>
              <a:rPr lang="en-US" i="1" dirty="0" smtClean="0"/>
              <a:t> 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/>
              <a:t>fileW</a:t>
            </a:r>
            <a:r>
              <a:rPr lang="en-US" i="1" dirty="0" smtClean="0"/>
              <a:t>;</a:t>
            </a:r>
          </a:p>
          <a:p>
            <a:r>
              <a:rPr lang="ru-RU" i="1" dirty="0" smtClean="0"/>
              <a:t>        </a:t>
            </a:r>
            <a:r>
              <a:rPr lang="en-US" i="1" dirty="0" smtClean="0"/>
              <a:t>try {</a:t>
            </a:r>
          </a:p>
          <a:p>
            <a:r>
              <a:rPr lang="ru-RU" i="1" dirty="0" smtClean="0"/>
              <a:t>	</a:t>
            </a:r>
            <a:r>
              <a:rPr lang="en-US" i="1" dirty="0" err="1" smtClean="0"/>
              <a:t>fileW</a:t>
            </a:r>
            <a:r>
              <a:rPr lang="en-US" i="1" dirty="0" smtClean="0"/>
              <a:t> </a:t>
            </a:r>
            <a:r>
              <a:rPr lang="ru-RU" i="1" dirty="0" smtClean="0"/>
              <a:t> </a:t>
            </a:r>
            <a:r>
              <a:rPr lang="en-US" i="1" dirty="0" smtClean="0"/>
              <a:t>= new </a:t>
            </a:r>
            <a:r>
              <a:rPr lang="ru-RU" i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File</a:t>
            </a:r>
            <a:r>
              <a:rPr lang="en-US" i="1" dirty="0" smtClean="0"/>
              <a:t>("d:\\textW.txt");</a:t>
            </a:r>
          </a:p>
          <a:p>
            <a:r>
              <a:rPr lang="ru-RU" i="1" dirty="0" smtClean="0"/>
              <a:t>	</a:t>
            </a:r>
            <a:r>
              <a:rPr lang="en-US" i="1" dirty="0" err="1" smtClean="0"/>
              <a:t>fw</a:t>
            </a:r>
            <a:r>
              <a:rPr lang="ru-RU" i="1" dirty="0" smtClean="0"/>
              <a:t> </a:t>
            </a:r>
            <a:r>
              <a:rPr lang="en-US" i="1" dirty="0" smtClean="0"/>
              <a:t> =</a:t>
            </a:r>
            <a:r>
              <a:rPr lang="ru-RU" i="1" dirty="0" smtClean="0"/>
              <a:t> </a:t>
            </a:r>
            <a:r>
              <a:rPr lang="en-US" i="1" dirty="0" smtClean="0"/>
              <a:t> new </a:t>
            </a:r>
            <a:r>
              <a:rPr lang="ru-RU" i="1" dirty="0" smtClean="0"/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FileWriter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err="1" smtClean="0"/>
              <a:t>fileW</a:t>
            </a:r>
            <a:r>
              <a:rPr lang="en-US" b="1" i="1" dirty="0" smtClean="0">
                <a:solidFill>
                  <a:srgbClr val="FF0000"/>
                </a:solidFill>
              </a:rPr>
              <a:t>)</a:t>
            </a:r>
            <a:r>
              <a:rPr lang="en-US" i="1" dirty="0" smtClean="0"/>
              <a:t>;</a:t>
            </a:r>
            <a:r>
              <a:rPr lang="ru-RU" i="1" dirty="0" smtClean="0"/>
              <a:t> </a:t>
            </a:r>
            <a:r>
              <a:rPr lang="ru-RU" i="1" dirty="0" smtClean="0">
                <a:solidFill>
                  <a:srgbClr val="00B050"/>
                </a:solidFill>
              </a:rPr>
              <a:t>// Символьный поток для записи в файл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ru-RU" i="1" dirty="0" smtClean="0"/>
              <a:t>         </a:t>
            </a:r>
            <a:r>
              <a:rPr lang="en-US" i="1" dirty="0" smtClean="0"/>
              <a:t>} catch (</a:t>
            </a:r>
            <a:r>
              <a:rPr lang="en-US" b="1" i="1" dirty="0" err="1" smtClean="0">
                <a:solidFill>
                  <a:srgbClr val="FF0000"/>
                </a:solidFill>
              </a:rPr>
              <a:t>FileNotFoundException</a:t>
            </a:r>
            <a:r>
              <a:rPr lang="en-US" i="1" dirty="0" smtClean="0"/>
              <a:t> e) {</a:t>
            </a:r>
            <a:endParaRPr lang="ru-RU" i="1" dirty="0" smtClean="0"/>
          </a:p>
          <a:p>
            <a:r>
              <a:rPr lang="ru-RU" i="1" dirty="0" smtClean="0"/>
              <a:t>	</a:t>
            </a:r>
            <a:r>
              <a:rPr lang="en-US" i="1" dirty="0" smtClean="0">
                <a:solidFill>
                  <a:srgbClr val="00B050"/>
                </a:solidFill>
              </a:rPr>
              <a:t>/</a:t>
            </a:r>
            <a:r>
              <a:rPr lang="ru-RU" i="1" dirty="0" smtClean="0">
                <a:solidFill>
                  <a:srgbClr val="00B050"/>
                </a:solidFill>
              </a:rPr>
              <a:t>*</a:t>
            </a:r>
            <a:r>
              <a:rPr lang="en-US" i="1" dirty="0" smtClean="0">
                <a:solidFill>
                  <a:srgbClr val="00B050"/>
                </a:solidFill>
              </a:rPr>
              <a:t>d:\textR.txt (</a:t>
            </a:r>
            <a:r>
              <a:rPr lang="ru-RU" i="1" dirty="0" smtClean="0">
                <a:solidFill>
                  <a:srgbClr val="00B050"/>
                </a:solidFill>
              </a:rPr>
              <a:t>Не удается найти указанный файл) */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ru-RU" i="1" dirty="0" smtClean="0"/>
              <a:t>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 </a:t>
            </a:r>
            <a:r>
              <a:rPr lang="en-US" i="1" dirty="0" err="1" smtClean="0">
                <a:solidFill>
                  <a:srgbClr val="FF0000"/>
                </a:solidFill>
              </a:rPr>
              <a:t>e.getMessage</a:t>
            </a:r>
            <a:r>
              <a:rPr lang="en-US" i="1" dirty="0" smtClean="0">
                <a:solidFill>
                  <a:srgbClr val="FF0000"/>
                </a:solidFill>
              </a:rPr>
              <a:t>() </a:t>
            </a:r>
            <a:r>
              <a:rPr lang="en-US" i="1" dirty="0" smtClean="0"/>
              <a:t>);</a:t>
            </a:r>
            <a:r>
              <a:rPr lang="ru-RU" i="1" dirty="0" smtClean="0"/>
              <a:t> </a:t>
            </a:r>
          </a:p>
          <a:p>
            <a:r>
              <a:rPr lang="ru-RU" i="1" dirty="0" smtClean="0"/>
              <a:t>	</a:t>
            </a:r>
            <a:r>
              <a:rPr lang="en-US" i="1" dirty="0" smtClean="0"/>
              <a:t>return;</a:t>
            </a:r>
          </a:p>
          <a:p>
            <a:r>
              <a:rPr lang="ru-RU" i="1" dirty="0" smtClean="0"/>
              <a:t>         </a:t>
            </a:r>
            <a:r>
              <a:rPr lang="en-US" i="1" dirty="0" smtClean="0"/>
              <a:t>}</a:t>
            </a:r>
          </a:p>
          <a:p>
            <a:r>
              <a:rPr lang="ru-RU" i="1" dirty="0" smtClean="0"/>
              <a:t>         </a:t>
            </a:r>
            <a:r>
              <a:rPr lang="en-US" i="1" dirty="0" smtClean="0"/>
              <a:t>String []</a:t>
            </a:r>
            <a:r>
              <a:rPr lang="en-US" i="1" dirty="0" err="1" smtClean="0"/>
              <a:t>MasStr</a:t>
            </a:r>
            <a:r>
              <a:rPr lang="en-US" i="1" dirty="0" smtClean="0"/>
              <a:t> = new String[6];</a:t>
            </a:r>
          </a:p>
          <a:p>
            <a:r>
              <a:rPr lang="ru-RU" i="1" dirty="0" smtClean="0"/>
              <a:t>         </a:t>
            </a:r>
            <a:r>
              <a:rPr lang="en-US" i="1" dirty="0" smtClean="0"/>
              <a:t>for (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= 0; </a:t>
            </a:r>
            <a:r>
              <a:rPr lang="en-US" i="1" dirty="0" err="1" smtClean="0"/>
              <a:t>i</a:t>
            </a:r>
            <a:r>
              <a:rPr lang="en-US" i="1" dirty="0" smtClean="0"/>
              <a:t> &lt; </a:t>
            </a:r>
            <a:r>
              <a:rPr lang="en-US" i="1" dirty="0" err="1" smtClean="0"/>
              <a:t>MasStr.length</a:t>
            </a:r>
            <a:r>
              <a:rPr lang="en-US" i="1" dirty="0" smtClean="0"/>
              <a:t>; </a:t>
            </a:r>
            <a:r>
              <a:rPr lang="en-US" i="1" dirty="0" err="1" smtClean="0"/>
              <a:t>i</a:t>
            </a:r>
            <a:r>
              <a:rPr lang="en-US" i="1" dirty="0" smtClean="0"/>
              <a:t>++) {</a:t>
            </a:r>
          </a:p>
          <a:p>
            <a:r>
              <a:rPr lang="ru-RU" i="1" dirty="0" smtClean="0"/>
              <a:t>	</a:t>
            </a:r>
            <a:r>
              <a:rPr lang="en-US" i="1" dirty="0" err="1" smtClean="0"/>
              <a:t>MasStr</a:t>
            </a:r>
            <a:r>
              <a:rPr lang="en-US" i="1" dirty="0" smtClean="0"/>
              <a:t>[</a:t>
            </a:r>
            <a:r>
              <a:rPr lang="en-US" i="1" dirty="0" err="1" smtClean="0"/>
              <a:t>i</a:t>
            </a:r>
            <a:r>
              <a:rPr lang="en-US" i="1" dirty="0" smtClean="0"/>
              <a:t>]="</a:t>
            </a:r>
            <a:r>
              <a:rPr lang="en-US" i="1" dirty="0" err="1" smtClean="0"/>
              <a:t>str</a:t>
            </a:r>
            <a:r>
              <a:rPr lang="en-US" i="1" dirty="0" smtClean="0"/>
              <a:t>=" + </a:t>
            </a:r>
            <a:r>
              <a:rPr lang="en-US" i="1" dirty="0" err="1" smtClean="0"/>
              <a:t>i</a:t>
            </a:r>
            <a:r>
              <a:rPr lang="en-US" i="1" dirty="0" smtClean="0"/>
              <a:t>;</a:t>
            </a:r>
          </a:p>
          <a:p>
            <a:r>
              <a:rPr lang="ru-RU" i="1" dirty="0" smtClean="0"/>
              <a:t>	</a:t>
            </a:r>
            <a:r>
              <a:rPr lang="en-US" b="1" i="1" dirty="0" err="1" smtClean="0"/>
              <a:t>fw.</a:t>
            </a:r>
            <a:r>
              <a:rPr lang="en-US" b="1" i="1" dirty="0" err="1" smtClean="0">
                <a:solidFill>
                  <a:srgbClr val="FF0000"/>
                </a:solidFill>
              </a:rPr>
              <a:t>write</a:t>
            </a:r>
            <a:r>
              <a:rPr lang="en-US" i="1" dirty="0" smtClean="0">
                <a:solidFill>
                  <a:srgbClr val="FF0000"/>
                </a:solidFill>
              </a:rPr>
              <a:t>(</a:t>
            </a:r>
            <a:r>
              <a:rPr lang="en-US" i="1" dirty="0" err="1" smtClean="0"/>
              <a:t>MasStr</a:t>
            </a:r>
            <a:r>
              <a:rPr lang="en-US" i="1" dirty="0" smtClean="0"/>
              <a:t>[</a:t>
            </a:r>
            <a:r>
              <a:rPr lang="en-US" i="1" dirty="0" err="1" smtClean="0"/>
              <a:t>i</a:t>
            </a:r>
            <a:r>
              <a:rPr lang="en-US" i="1" dirty="0" smtClean="0"/>
              <a:t>]+ "; "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r>
              <a:rPr lang="en-US" i="1" dirty="0" smtClean="0"/>
              <a:t>;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// </a:t>
            </a:r>
            <a:r>
              <a:rPr lang="ru-RU" b="1" i="1" dirty="0" smtClean="0">
                <a:solidFill>
                  <a:srgbClr val="00B050"/>
                </a:solidFill>
              </a:rPr>
              <a:t>запись в файл</a:t>
            </a:r>
            <a:r>
              <a:rPr lang="en-US" b="1" i="1" dirty="0" smtClean="0">
                <a:solidFill>
                  <a:srgbClr val="00B050"/>
                </a:solidFill>
              </a:rPr>
              <a:t>!!! </a:t>
            </a:r>
            <a:endParaRPr lang="en-US" b="1" i="1" dirty="0" smtClean="0"/>
          </a:p>
          <a:p>
            <a:r>
              <a:rPr lang="ru-RU" i="1" dirty="0" smtClean="0"/>
              <a:t>          </a:t>
            </a:r>
            <a:r>
              <a:rPr lang="en-US" i="1" dirty="0" smtClean="0"/>
              <a:t>}</a:t>
            </a:r>
          </a:p>
          <a:p>
            <a:r>
              <a:rPr lang="ru-RU" b="1" i="1" dirty="0" smtClean="0"/>
              <a:t>         </a:t>
            </a:r>
            <a:r>
              <a:rPr lang="en-US" b="1" i="1" dirty="0" err="1" smtClean="0"/>
              <a:t>fw.</a:t>
            </a:r>
            <a:r>
              <a:rPr lang="en-US" b="1" i="1" dirty="0" err="1" smtClean="0">
                <a:solidFill>
                  <a:srgbClr val="FF0000"/>
                </a:solidFill>
              </a:rPr>
              <a:t>close</a:t>
            </a:r>
            <a:r>
              <a:rPr lang="en-US" b="1" i="1" dirty="0" smtClean="0">
                <a:solidFill>
                  <a:srgbClr val="FF0000"/>
                </a:solidFill>
              </a:rPr>
              <a:t>()</a:t>
            </a:r>
            <a:r>
              <a:rPr lang="en-US" b="1" i="1" dirty="0" smtClean="0"/>
              <a:t>;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!!! Закрывает вызывающий поток</a:t>
            </a:r>
            <a:endParaRPr lang="en-US" i="1" dirty="0" smtClean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14480" y="-24"/>
            <a:ext cx="6858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Символьные потоки. Запись файлов. </a:t>
            </a:r>
          </a:p>
        </p:txBody>
      </p:sp>
    </p:spTree>
    <p:extLst>
      <p:ext uri="{BB962C8B-B14F-4D97-AF65-F5344CB8AC3E}">
        <p14:creationId xmlns:p14="http://schemas.microsoft.com/office/powerpoint/2010/main" val="32939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928794" y="-2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Символьные потоки. Чтение файлов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57192" y="547759"/>
            <a:ext cx="79296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        </a:t>
            </a:r>
            <a:r>
              <a:rPr lang="en-US" i="1" dirty="0" err="1" smtClean="0"/>
              <a:t>ArrayList</a:t>
            </a:r>
            <a:r>
              <a:rPr lang="en-US" i="1" dirty="0" smtClean="0"/>
              <a:t>&lt;String&gt; </a:t>
            </a:r>
            <a:r>
              <a:rPr lang="en-US" i="1" dirty="0" err="1" smtClean="0"/>
              <a:t>ArLst</a:t>
            </a:r>
            <a:r>
              <a:rPr lang="en-US" i="1" dirty="0" smtClean="0"/>
              <a:t> = new </a:t>
            </a:r>
            <a:r>
              <a:rPr lang="en-US" i="1" dirty="0" err="1" smtClean="0"/>
              <a:t>ArrayList</a:t>
            </a:r>
            <a:r>
              <a:rPr lang="en-US" i="1" dirty="0" smtClean="0"/>
              <a:t>&lt;String&gt;();</a:t>
            </a:r>
          </a:p>
          <a:p>
            <a:r>
              <a:rPr lang="ru-RU" i="1" dirty="0" smtClean="0"/>
              <a:t>        </a:t>
            </a:r>
            <a:r>
              <a:rPr lang="en-US" b="1" i="1" dirty="0" err="1" smtClean="0"/>
              <a:t>FileReader</a:t>
            </a:r>
            <a:r>
              <a:rPr lang="en-US" i="1" dirty="0" smtClean="0"/>
              <a:t> </a:t>
            </a:r>
            <a:r>
              <a:rPr lang="en-US" i="1" dirty="0" err="1" smtClean="0"/>
              <a:t>fr</a:t>
            </a:r>
            <a:r>
              <a:rPr lang="en-US" i="1" dirty="0" smtClean="0"/>
              <a:t>;</a:t>
            </a:r>
            <a:endParaRPr lang="ru-RU" i="1" dirty="0" smtClean="0"/>
          </a:p>
          <a:p>
            <a:r>
              <a:rPr lang="en-US" i="1" dirty="0" smtClean="0"/>
              <a:t>        try{</a:t>
            </a:r>
            <a:endParaRPr lang="ru-RU" i="1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        </a:t>
            </a:r>
            <a:r>
              <a:rPr lang="en-US" i="1" dirty="0" smtClean="0">
                <a:solidFill>
                  <a:srgbClr val="00B050"/>
                </a:solidFill>
              </a:rPr>
              <a:t>	</a:t>
            </a:r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dirty="0" err="1" smtClean="0">
                <a:solidFill>
                  <a:srgbClr val="00B050"/>
                </a:solidFill>
              </a:rPr>
              <a:t>Созданеи</a:t>
            </a:r>
            <a:r>
              <a:rPr lang="ru-RU" i="1" dirty="0" smtClean="0">
                <a:solidFill>
                  <a:srgbClr val="00B050"/>
                </a:solidFill>
              </a:rPr>
              <a:t>  символьного потока для чтения файла</a:t>
            </a:r>
            <a:endParaRPr lang="en-US" i="1" dirty="0" smtClean="0"/>
          </a:p>
          <a:p>
            <a:r>
              <a:rPr lang="ru-RU" i="1" dirty="0" smtClean="0"/>
              <a:t>        </a:t>
            </a:r>
            <a:r>
              <a:rPr lang="en-US" i="1" dirty="0" smtClean="0"/>
              <a:t>	</a:t>
            </a:r>
            <a:r>
              <a:rPr lang="en-US" b="1" i="1" dirty="0" err="1" smtClean="0"/>
              <a:t>fr</a:t>
            </a:r>
            <a:r>
              <a:rPr lang="en-US" b="1" i="1" dirty="0" smtClean="0"/>
              <a:t> = new </a:t>
            </a:r>
            <a:r>
              <a:rPr lang="en-US" b="1" i="1" dirty="0" err="1" smtClean="0">
                <a:solidFill>
                  <a:srgbClr val="FF0000"/>
                </a:solidFill>
              </a:rPr>
              <a:t>FileReader</a:t>
            </a:r>
            <a:r>
              <a:rPr lang="en-US" b="1" i="1" dirty="0" smtClean="0"/>
              <a:t>(</a:t>
            </a:r>
            <a:r>
              <a:rPr lang="en-US" b="1" i="1" dirty="0" err="1" smtClean="0"/>
              <a:t>fileW</a:t>
            </a:r>
            <a:r>
              <a:rPr lang="en-US" b="1" i="1" dirty="0" smtClean="0"/>
              <a:t>)</a:t>
            </a:r>
            <a:r>
              <a:rPr lang="en-US" i="1" dirty="0" smtClean="0"/>
              <a:t>;</a:t>
            </a:r>
            <a:endParaRPr lang="ru-RU" i="1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        </a:t>
            </a:r>
            <a:r>
              <a:rPr lang="en-US" i="1" dirty="0" smtClean="0">
                <a:solidFill>
                  <a:srgbClr val="00B050"/>
                </a:solidFill>
              </a:rPr>
              <a:t>	</a:t>
            </a:r>
            <a:r>
              <a:rPr lang="ru-RU" i="1" dirty="0" smtClean="0">
                <a:solidFill>
                  <a:srgbClr val="00B050"/>
                </a:solidFill>
              </a:rPr>
              <a:t>// Буферизованный входной символьный поток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ru-RU" i="1" dirty="0" smtClean="0"/>
              <a:t>        </a:t>
            </a:r>
            <a:r>
              <a:rPr lang="en-US" i="1" dirty="0" smtClean="0"/>
              <a:t>	</a:t>
            </a:r>
            <a:r>
              <a:rPr lang="en-US" b="1" i="1" dirty="0" err="1" smtClean="0"/>
              <a:t>BufferedReader</a:t>
            </a:r>
            <a:r>
              <a:rPr lang="en-US" b="1" i="1" dirty="0" smtClean="0"/>
              <a:t> </a:t>
            </a:r>
            <a:r>
              <a:rPr lang="en-US" b="1" i="1" dirty="0" err="1" smtClean="0"/>
              <a:t>br</a:t>
            </a:r>
            <a:r>
              <a:rPr lang="en-US" b="1" i="1" dirty="0" smtClean="0"/>
              <a:t> = new </a:t>
            </a:r>
            <a:r>
              <a:rPr lang="en-US" b="1" i="1" dirty="0" err="1" smtClean="0"/>
              <a:t>BufferedReader</a:t>
            </a:r>
            <a:r>
              <a:rPr lang="en-US" b="1" i="1" dirty="0" smtClean="0"/>
              <a:t>(</a:t>
            </a:r>
            <a:r>
              <a:rPr lang="en-US" b="1" i="1" dirty="0" err="1" smtClean="0"/>
              <a:t>fr</a:t>
            </a:r>
            <a:r>
              <a:rPr lang="en-US" b="1" i="1" dirty="0" smtClean="0"/>
              <a:t>)</a:t>
            </a:r>
            <a:r>
              <a:rPr lang="en-US" i="1" dirty="0" smtClean="0"/>
              <a:t>;</a:t>
            </a:r>
          </a:p>
          <a:p>
            <a:r>
              <a:rPr lang="ru-RU" i="1" dirty="0" smtClean="0"/>
              <a:t>        </a:t>
            </a:r>
            <a:r>
              <a:rPr lang="en-US" i="1" dirty="0" smtClean="0"/>
              <a:t>	String s;</a:t>
            </a:r>
          </a:p>
          <a:p>
            <a:r>
              <a:rPr lang="ru-RU" i="1" dirty="0" smtClean="0"/>
              <a:t>        </a:t>
            </a:r>
            <a:r>
              <a:rPr lang="en-US" i="1" dirty="0" smtClean="0"/>
              <a:t>	while((s = </a:t>
            </a:r>
            <a:r>
              <a:rPr lang="en-US" b="1" i="1" dirty="0" err="1" smtClean="0"/>
              <a:t>br.</a:t>
            </a:r>
            <a:r>
              <a:rPr lang="en-US" b="1" i="1" dirty="0" err="1" smtClean="0">
                <a:solidFill>
                  <a:srgbClr val="FF0000"/>
                </a:solidFill>
              </a:rPr>
              <a:t>readLine</a:t>
            </a:r>
            <a:r>
              <a:rPr lang="en-US" b="1" i="1" dirty="0" smtClean="0">
                <a:solidFill>
                  <a:srgbClr val="FF0000"/>
                </a:solidFill>
              </a:rPr>
              <a:t>()</a:t>
            </a:r>
            <a:r>
              <a:rPr lang="en-US" i="1" dirty="0" smtClean="0"/>
              <a:t>)!=null)</a:t>
            </a:r>
            <a:r>
              <a:rPr lang="ru-RU" i="1" dirty="0" smtClean="0"/>
              <a:t>  </a:t>
            </a:r>
            <a:r>
              <a:rPr lang="en-US" i="1" dirty="0" smtClean="0"/>
              <a:t>{</a:t>
            </a:r>
          </a:p>
          <a:p>
            <a:r>
              <a:rPr lang="ru-RU" i="1" dirty="0" smtClean="0"/>
              <a:t>	</a:t>
            </a:r>
            <a:r>
              <a:rPr lang="en-US" i="1" dirty="0" smtClean="0"/>
              <a:t>	</a:t>
            </a:r>
            <a:r>
              <a:rPr lang="en-US" i="1" dirty="0" err="1" smtClean="0"/>
              <a:t>ArLst.add</a:t>
            </a:r>
            <a:r>
              <a:rPr lang="en-US" i="1" dirty="0" smtClean="0"/>
              <a:t>(s);</a:t>
            </a:r>
          </a:p>
          <a:p>
            <a:r>
              <a:rPr lang="ru-RU" i="1" dirty="0" smtClean="0"/>
              <a:t>        </a:t>
            </a:r>
            <a:r>
              <a:rPr lang="en-US" i="1" dirty="0" smtClean="0"/>
              <a:t>	}</a:t>
            </a:r>
            <a:endParaRPr lang="ru-RU" i="1" dirty="0" smtClean="0"/>
          </a:p>
          <a:p>
            <a:r>
              <a:rPr lang="ru-RU" i="1" dirty="0" smtClean="0"/>
              <a:t>	</a:t>
            </a:r>
            <a:r>
              <a:rPr lang="en-US" b="1" i="1" dirty="0" err="1" smtClean="0"/>
              <a:t>br.close</a:t>
            </a:r>
            <a:r>
              <a:rPr lang="en-US" i="1" dirty="0" smtClean="0"/>
              <a:t>();</a:t>
            </a:r>
            <a:endParaRPr lang="ru-RU" i="1" dirty="0" smtClean="0"/>
          </a:p>
          <a:p>
            <a:r>
              <a:rPr lang="ru-RU" i="1" dirty="0" smtClean="0"/>
              <a:t>                </a:t>
            </a:r>
            <a:r>
              <a:rPr lang="en-US" i="1" dirty="0" smtClean="0"/>
              <a:t> </a:t>
            </a:r>
            <a:r>
              <a:rPr lang="ru-RU" i="1" dirty="0" smtClean="0"/>
              <a:t> </a:t>
            </a:r>
            <a:r>
              <a:rPr lang="en-US" b="1" i="1" dirty="0" err="1" smtClean="0"/>
              <a:t>fr.close</a:t>
            </a:r>
            <a:r>
              <a:rPr lang="en-US" i="1" dirty="0" smtClean="0"/>
              <a:t>();</a:t>
            </a:r>
          </a:p>
          <a:p>
            <a:r>
              <a:rPr lang="ru-RU" i="1" dirty="0" smtClean="0"/>
              <a:t>        </a:t>
            </a:r>
            <a:r>
              <a:rPr lang="en-US" i="1" dirty="0" smtClean="0"/>
              <a:t>	for (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=0;i&lt;</a:t>
            </a:r>
            <a:r>
              <a:rPr lang="en-US" i="1" dirty="0" err="1" smtClean="0"/>
              <a:t>ArLst.size</a:t>
            </a:r>
            <a:r>
              <a:rPr lang="en-US" i="1" dirty="0" smtClean="0"/>
              <a:t>(); </a:t>
            </a:r>
            <a:r>
              <a:rPr lang="en-US" i="1" dirty="0" err="1" smtClean="0"/>
              <a:t>i</a:t>
            </a:r>
            <a:r>
              <a:rPr lang="en-US" i="1" dirty="0" smtClean="0"/>
              <a:t>++)</a:t>
            </a:r>
            <a:r>
              <a:rPr lang="ru-RU" i="1" dirty="0" smtClean="0"/>
              <a:t>   </a:t>
            </a:r>
            <a:r>
              <a:rPr lang="en-US" i="1" dirty="0" smtClean="0"/>
              <a:t>{</a:t>
            </a:r>
          </a:p>
          <a:p>
            <a:r>
              <a:rPr lang="ru-RU" i="1" dirty="0" smtClean="0"/>
              <a:t>	</a:t>
            </a:r>
            <a:r>
              <a:rPr lang="en-US" i="1" dirty="0" smtClean="0"/>
              <a:t>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</a:t>
            </a:r>
            <a:r>
              <a:rPr lang="en-US" i="1" dirty="0" err="1" smtClean="0"/>
              <a:t>ArLst.get</a:t>
            </a:r>
            <a:r>
              <a:rPr lang="en-US" i="1" dirty="0" smtClean="0"/>
              <a:t>(</a:t>
            </a:r>
            <a:r>
              <a:rPr lang="en-US" i="1" dirty="0" err="1" smtClean="0"/>
              <a:t>i</a:t>
            </a:r>
            <a:r>
              <a:rPr lang="en-US" i="1" dirty="0" smtClean="0"/>
              <a:t>));</a:t>
            </a:r>
          </a:p>
          <a:p>
            <a:r>
              <a:rPr lang="ru-RU" i="1" dirty="0" smtClean="0"/>
              <a:t>        </a:t>
            </a:r>
            <a:r>
              <a:rPr lang="en-US" i="1" dirty="0" smtClean="0"/>
              <a:t>	}    </a:t>
            </a:r>
            <a:r>
              <a:rPr lang="en-US" i="1" dirty="0" smtClean="0">
                <a:solidFill>
                  <a:srgbClr val="00B050"/>
                </a:solidFill>
              </a:rPr>
              <a:t>/*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=0;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=1;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=2;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=3;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=4;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=5; </a:t>
            </a:r>
            <a:r>
              <a:rPr lang="en-US" i="1" dirty="0" smtClean="0">
                <a:solidFill>
                  <a:srgbClr val="00B050"/>
                </a:solidFill>
              </a:rPr>
              <a:t>*/</a:t>
            </a:r>
            <a:endParaRPr lang="en-US" i="1" dirty="0" smtClean="0"/>
          </a:p>
          <a:p>
            <a:r>
              <a:rPr lang="en-US" i="1" dirty="0" smtClean="0"/>
              <a:t>         catch (</a:t>
            </a:r>
            <a:r>
              <a:rPr lang="en-US" b="1" i="1" dirty="0" smtClean="0"/>
              <a:t>Exception</a:t>
            </a:r>
            <a:r>
              <a:rPr lang="en-US" i="1" dirty="0" smtClean="0"/>
              <a:t> e) { </a:t>
            </a:r>
          </a:p>
          <a:p>
            <a:r>
              <a:rPr lang="en-US" i="1" dirty="0" smtClean="0"/>
              <a:t>	 </a:t>
            </a:r>
            <a:r>
              <a:rPr lang="en-US" i="1" dirty="0" err="1" smtClean="0"/>
              <a:t>e.getMessage</a:t>
            </a:r>
            <a:r>
              <a:rPr lang="en-US" i="1" dirty="0" smtClean="0"/>
              <a:t>();  }</a:t>
            </a:r>
          </a:p>
          <a:p>
            <a:r>
              <a:rPr lang="en-US" i="1" dirty="0" smtClean="0"/>
              <a:t>     </a:t>
            </a:r>
            <a:r>
              <a:rPr lang="ru-RU" i="1" dirty="0" smtClean="0"/>
              <a:t>}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i="1" dirty="0" smtClean="0"/>
              <a:t>}</a:t>
            </a:r>
            <a:endParaRPr lang="en-US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571604" y="-24"/>
            <a:ext cx="6858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Байтовые  потоки.</a:t>
            </a:r>
            <a:r>
              <a:rPr lang="en-US" sz="2400" b="1" dirty="0" smtClean="0"/>
              <a:t> </a:t>
            </a:r>
            <a:r>
              <a:rPr lang="ru-RU" sz="2400" b="1" dirty="0" smtClean="0"/>
              <a:t>Запись файлов. 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285852" y="785794"/>
            <a:ext cx="67151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 smtClean="0"/>
              <a:t>FileOutputStream</a:t>
            </a:r>
            <a:r>
              <a:rPr lang="en-US" i="1" dirty="0" smtClean="0"/>
              <a:t> </a:t>
            </a:r>
            <a:r>
              <a:rPr lang="en-US" i="1" dirty="0" err="1" smtClean="0"/>
              <a:t>fos</a:t>
            </a:r>
            <a:r>
              <a:rPr lang="en-US" i="1" dirty="0" smtClean="0"/>
              <a:t>;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// открыть выходной файл  для записи</a:t>
            </a:r>
          </a:p>
          <a:p>
            <a:r>
              <a:rPr lang="en-US" i="1" dirty="0" smtClean="0"/>
              <a:t>try {</a:t>
            </a:r>
          </a:p>
          <a:p>
            <a:r>
              <a:rPr lang="ru-RU" i="1" dirty="0" smtClean="0"/>
              <a:t>        </a:t>
            </a:r>
            <a:r>
              <a:rPr lang="en-US" i="1" dirty="0" err="1" smtClean="0"/>
              <a:t>fos</a:t>
            </a:r>
            <a:r>
              <a:rPr lang="en-US" i="1" dirty="0" smtClean="0"/>
              <a:t> = new </a:t>
            </a:r>
            <a:r>
              <a:rPr lang="en-US" b="1" i="1" dirty="0" err="1" smtClean="0">
                <a:solidFill>
                  <a:srgbClr val="FF0000"/>
                </a:solidFill>
              </a:rPr>
              <a:t>FileOutputStream</a:t>
            </a:r>
            <a:r>
              <a:rPr lang="en-US" i="1" dirty="0" smtClean="0"/>
              <a:t>("output.txt");</a:t>
            </a:r>
          </a:p>
          <a:p>
            <a:r>
              <a:rPr lang="en-US" i="1" dirty="0" smtClean="0"/>
              <a:t>} catch (</a:t>
            </a:r>
            <a:r>
              <a:rPr lang="en-US" i="1" dirty="0" err="1" smtClean="0"/>
              <a:t>FileNotFoundException</a:t>
            </a:r>
            <a:r>
              <a:rPr lang="en-US" i="1" dirty="0" smtClean="0"/>
              <a:t> </a:t>
            </a:r>
            <a:r>
              <a:rPr lang="ru-RU" i="1" dirty="0" smtClean="0"/>
              <a:t>е) {</a:t>
            </a:r>
          </a:p>
          <a:p>
            <a:r>
              <a:rPr lang="ru-RU" i="1" dirty="0" smtClean="0"/>
              <a:t>        </a:t>
            </a:r>
            <a:r>
              <a:rPr lang="ru-RU" i="1" dirty="0" err="1" smtClean="0"/>
              <a:t>System.out.println</a:t>
            </a:r>
            <a:r>
              <a:rPr lang="ru-RU" i="1" dirty="0" smtClean="0"/>
              <a:t>("Ошибка открытия </a:t>
            </a:r>
            <a:r>
              <a:rPr lang="ru-RU" i="1" dirty="0" err="1" smtClean="0"/>
              <a:t>выходноrо</a:t>
            </a:r>
            <a:r>
              <a:rPr lang="ru-RU" i="1" dirty="0" smtClean="0"/>
              <a:t> файла");</a:t>
            </a:r>
          </a:p>
          <a:p>
            <a:r>
              <a:rPr lang="ru-RU" i="1" dirty="0" smtClean="0"/>
              <a:t>        </a:t>
            </a:r>
            <a:r>
              <a:rPr lang="en-US" i="1" dirty="0" smtClean="0"/>
              <a:t>return;</a:t>
            </a:r>
          </a:p>
          <a:p>
            <a:r>
              <a:rPr lang="ru-RU" i="1" dirty="0" smtClean="0"/>
              <a:t>}</a:t>
            </a:r>
          </a:p>
          <a:p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sizeWrite</a:t>
            </a:r>
            <a:r>
              <a:rPr lang="en-US" i="1" dirty="0" smtClean="0"/>
              <a:t> = 0;</a:t>
            </a:r>
            <a:r>
              <a:rPr lang="ru-RU" i="1" dirty="0" smtClean="0"/>
              <a:t> </a:t>
            </a:r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dirty="0" err="1" smtClean="0">
                <a:solidFill>
                  <a:srgbClr val="00B050"/>
                </a:solidFill>
              </a:rPr>
              <a:t>количествто</a:t>
            </a:r>
            <a:r>
              <a:rPr lang="ru-RU" i="1" dirty="0" smtClean="0">
                <a:solidFill>
                  <a:srgbClr val="00B050"/>
                </a:solidFill>
              </a:rPr>
              <a:t> записанных байт </a:t>
            </a:r>
          </a:p>
          <a:p>
            <a:r>
              <a:rPr lang="en-US" i="1" dirty="0" smtClean="0"/>
              <a:t>for(</a:t>
            </a:r>
            <a:r>
              <a:rPr lang="en-US" i="1" dirty="0" err="1" smtClean="0"/>
              <a:t>int</a:t>
            </a:r>
            <a:r>
              <a:rPr lang="en-US" i="1" dirty="0" smtClean="0"/>
              <a:t> j=0; j&lt;</a:t>
            </a:r>
            <a:r>
              <a:rPr lang="en-US" i="1" dirty="0" err="1" smtClean="0"/>
              <a:t>ArLst.size</a:t>
            </a:r>
            <a:r>
              <a:rPr lang="en-US" i="1" dirty="0" smtClean="0"/>
              <a:t>();j++)</a:t>
            </a:r>
          </a:p>
          <a:p>
            <a:r>
              <a:rPr lang="ru-RU" i="1" dirty="0" smtClean="0"/>
              <a:t>{</a:t>
            </a:r>
          </a:p>
          <a:p>
            <a:r>
              <a:rPr lang="ru-RU" i="1" dirty="0" smtClean="0"/>
              <a:t>       </a:t>
            </a:r>
            <a:r>
              <a:rPr lang="en-US" i="1" dirty="0" smtClean="0"/>
              <a:t>byte </a:t>
            </a:r>
            <a:r>
              <a:rPr lang="en-US" i="1" dirty="0" err="1" smtClean="0"/>
              <a:t>mas</a:t>
            </a:r>
            <a:r>
              <a:rPr lang="en-US" i="1" dirty="0" smtClean="0"/>
              <a:t>[]=</a:t>
            </a:r>
            <a:r>
              <a:rPr lang="en-US" i="1" dirty="0" err="1" smtClean="0"/>
              <a:t>ArLst.get</a:t>
            </a:r>
            <a:r>
              <a:rPr lang="en-US" i="1" dirty="0" smtClean="0"/>
              <a:t>(j).</a:t>
            </a:r>
            <a:r>
              <a:rPr lang="en-US" b="1" i="1" dirty="0" err="1" smtClean="0">
                <a:solidFill>
                  <a:srgbClr val="FF0000"/>
                </a:solidFill>
              </a:rPr>
              <a:t>getBytes</a:t>
            </a:r>
            <a:r>
              <a:rPr lang="en-US" b="1" i="1" dirty="0" smtClean="0">
                <a:solidFill>
                  <a:srgbClr val="FF0000"/>
                </a:solidFill>
              </a:rPr>
              <a:t>()</a:t>
            </a:r>
            <a:r>
              <a:rPr lang="en-US" i="1" dirty="0" smtClean="0"/>
              <a:t>;</a:t>
            </a:r>
            <a:endParaRPr lang="ru-RU" i="1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       // запись байтового массива</a:t>
            </a:r>
            <a:endParaRPr lang="en-US" i="1" dirty="0" smtClean="0"/>
          </a:p>
          <a:p>
            <a:r>
              <a:rPr lang="ru-RU" i="1" dirty="0" smtClean="0"/>
              <a:t>       </a:t>
            </a:r>
            <a:r>
              <a:rPr lang="en-US" b="1" i="1" dirty="0" err="1" smtClean="0"/>
              <a:t>fos.</a:t>
            </a:r>
            <a:r>
              <a:rPr lang="en-US" b="1" i="1" dirty="0" err="1" smtClean="0">
                <a:solidFill>
                  <a:srgbClr val="FF0000"/>
                </a:solidFill>
              </a:rPr>
              <a:t>write</a:t>
            </a:r>
            <a:r>
              <a:rPr lang="en-US" i="1" dirty="0" smtClean="0"/>
              <a:t>(</a:t>
            </a:r>
            <a:r>
              <a:rPr lang="en-US" i="1" dirty="0" err="1" smtClean="0"/>
              <a:t>mas</a:t>
            </a:r>
            <a:r>
              <a:rPr lang="en-US" i="1" dirty="0" smtClean="0"/>
              <a:t>);</a:t>
            </a:r>
            <a:endParaRPr lang="ru-RU" i="1" dirty="0" smtClean="0"/>
          </a:p>
          <a:p>
            <a:r>
              <a:rPr lang="ru-RU" dirty="0" smtClean="0"/>
              <a:t>       </a:t>
            </a:r>
            <a:r>
              <a:rPr lang="en-US" dirty="0" err="1" smtClean="0"/>
              <a:t>sizeWrite</a:t>
            </a:r>
            <a:r>
              <a:rPr lang="en-US" dirty="0" smtClean="0"/>
              <a:t> += </a:t>
            </a:r>
            <a:r>
              <a:rPr lang="en-US" dirty="0" err="1" smtClean="0"/>
              <a:t>mas.length</a:t>
            </a:r>
            <a:r>
              <a:rPr lang="en-US" dirty="0" smtClean="0"/>
              <a:t>;</a:t>
            </a:r>
            <a:endParaRPr lang="en-US" i="1" dirty="0" smtClean="0"/>
          </a:p>
          <a:p>
            <a:r>
              <a:rPr lang="ru-RU" i="1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</a:t>
            </a:r>
            <a:r>
              <a:rPr lang="ru-RU" i="1" dirty="0" smtClean="0"/>
              <a:t>Записано " + </a:t>
            </a:r>
            <a:r>
              <a:rPr lang="en-US" i="1" dirty="0" err="1" smtClean="0"/>
              <a:t>sizeWrite</a:t>
            </a:r>
            <a:r>
              <a:rPr lang="en-US" i="1" dirty="0" smtClean="0"/>
              <a:t> + " </a:t>
            </a:r>
            <a:r>
              <a:rPr lang="ru-RU" i="1" dirty="0" smtClean="0"/>
              <a:t>байт");</a:t>
            </a:r>
          </a:p>
          <a:p>
            <a:r>
              <a:rPr lang="en-US" b="1" i="1" dirty="0" err="1" smtClean="0"/>
              <a:t>fos.close</a:t>
            </a:r>
            <a:r>
              <a:rPr lang="en-US" b="1" i="1" dirty="0" smtClean="0"/>
              <a:t>();</a:t>
            </a:r>
            <a:r>
              <a:rPr lang="ru-RU" b="1" i="1" dirty="0" smtClean="0"/>
              <a:t>  </a:t>
            </a:r>
            <a:r>
              <a:rPr lang="ru-RU" i="1" dirty="0" smtClean="0">
                <a:solidFill>
                  <a:srgbClr val="00B050"/>
                </a:solidFill>
              </a:rPr>
              <a:t>/* Записано 42 байт */</a:t>
            </a:r>
            <a:endParaRPr lang="ru-RU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1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857</Words>
  <Application>Microsoft Office PowerPoint</Application>
  <PresentationFormat>Экран (4:3)</PresentationFormat>
  <Paragraphs>295</Paragraphs>
  <Slides>14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Кроссплатформенное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32</cp:revision>
  <dcterms:created xsi:type="dcterms:W3CDTF">2018-02-05T20:48:26Z</dcterms:created>
  <dcterms:modified xsi:type="dcterms:W3CDTF">2018-03-12T21:11:04Z</dcterms:modified>
</cp:coreProperties>
</file>