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305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9" autoAdjust="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7AC8AF-C073-49A0-B535-22820509CDAC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86CFC5-9F6E-4A47-921B-E93A728174A7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8ADA77-ACA4-4F12-AEC0-D7ED35310FA4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481BFA-C962-4E40-AC06-B2B7558CDB23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70BE62-25EA-455D-9246-6D90EF1A3611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47EBC9-AAF8-4C2B-915D-124145AA98A7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0E7BD7-D303-4525-A788-C7828FF2A34C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F73477-7143-457F-BAE6-21784C3BA9E9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C3648B-BDCD-4AA8-B6C5-6A05AA7FC473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50257E-685D-4E74-9A8C-10F92481CF78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651F78-B0BE-42BC-A93E-C549550CD9EF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B45503-65A2-49CF-BD4E-955BAAAFA65F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91308-2F9C-4506-93C5-13FAACF3B55E}" type="slidenum">
              <a:rPr lang="ru-RU" altLang="ru-RU"/>
              <a:pPr/>
              <a:t>21</a:t>
            </a:fld>
            <a:endParaRPr lang="ru-RU" altLang="ru-RU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BCD8F1-CCA1-4DE4-8798-A17E6A1CBEF6}" type="slidenum">
              <a:rPr lang="ru-RU" altLang="ru-RU"/>
              <a:pPr/>
              <a:t>22</a:t>
            </a:fld>
            <a:endParaRPr lang="ru-RU" altLang="ru-RU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BB3C56-8173-42D7-B536-CEBDC966F221}" type="slidenum">
              <a:rPr lang="ru-RU" altLang="ru-RU"/>
              <a:pPr/>
              <a:t>23</a:t>
            </a:fld>
            <a:endParaRPr lang="ru-RU" altLang="ru-RU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323E55-BD1A-4B01-94C9-60FF2D7421FD}" type="slidenum">
              <a:rPr lang="ru-RU" altLang="ru-RU"/>
              <a:pPr/>
              <a:t>24</a:t>
            </a:fld>
            <a:endParaRPr lang="ru-RU" altLang="ru-RU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82A1FD-8EDC-4587-969A-62FE0CA2A494}" type="slidenum">
              <a:rPr lang="ru-RU" altLang="ru-RU"/>
              <a:pPr/>
              <a:t>25</a:t>
            </a:fld>
            <a:endParaRPr lang="ru-RU" altLang="ru-RU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8C97F9-2196-465F-8A34-0A2DB1B2D9F8}" type="slidenum">
              <a:rPr lang="ru-RU" altLang="ru-RU"/>
              <a:pPr/>
              <a:t>26</a:t>
            </a:fld>
            <a:endParaRPr lang="ru-RU" altLang="ru-RU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9A7840-5F36-4FFE-9240-D29D7A00F930}" type="slidenum">
              <a:rPr lang="ru-RU" altLang="ru-RU"/>
              <a:pPr/>
              <a:t>27</a:t>
            </a:fld>
            <a:endParaRPr lang="ru-RU" altLang="ru-RU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ED8639-FDEE-4907-A8C0-CAFD74C22BFF}" type="slidenum">
              <a:rPr lang="ru-RU" altLang="ru-RU"/>
              <a:pPr/>
              <a:t>28</a:t>
            </a:fld>
            <a:endParaRPr lang="ru-RU" altLang="ru-RU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C31A9E-B051-4981-AFC3-81B22C69F3D9}" type="slidenum">
              <a:rPr lang="ru-RU" altLang="ru-RU"/>
              <a:pPr/>
              <a:t>29</a:t>
            </a:fld>
            <a:endParaRPr lang="ru-RU" altLang="ru-RU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26B42F-72C9-4323-B7A2-FE2C26EAEDCE}" type="slidenum">
              <a:rPr lang="ru-RU" altLang="ru-RU"/>
              <a:pPr/>
              <a:t>30</a:t>
            </a:fld>
            <a:endParaRPr lang="ru-RU" altLang="ru-RU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02BE74-9A74-4391-A2D1-077F1947FDB4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88E4F6-6D03-41D4-B862-D7F7BB04DB33}" type="slidenum">
              <a:rPr lang="ru-RU" altLang="ru-RU"/>
              <a:pPr/>
              <a:t>31</a:t>
            </a:fld>
            <a:endParaRPr lang="ru-RU" altLang="ru-RU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E927C0-97AC-401C-8A6F-3445437DC01A}" type="slidenum">
              <a:rPr lang="ru-RU" altLang="ru-RU"/>
              <a:pPr/>
              <a:t>32</a:t>
            </a:fld>
            <a:endParaRPr lang="ru-RU" altLang="ru-RU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C6B0F2-836D-432F-B415-DD62F1A697E0}" type="slidenum">
              <a:rPr lang="ru-RU" altLang="ru-RU"/>
              <a:pPr/>
              <a:t>33</a:t>
            </a:fld>
            <a:endParaRPr lang="ru-RU" altLang="ru-RU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9326D9-D0D0-4CE3-BD2C-75E26A2E09A7}" type="slidenum">
              <a:rPr lang="ru-RU" altLang="ru-RU"/>
              <a:pPr/>
              <a:t>34</a:t>
            </a:fld>
            <a:endParaRPr lang="ru-RU" altLang="ru-RU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FEE8D9-E9FB-490E-926C-6D280D6B77AA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10AFD0-DF2D-4059-8ED8-62E3F6475148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A1F783-C1CB-4A83-91F0-BFA2767A7E8D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9EA630-55E1-44A5-B203-2DE5BB3D4A62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3709BB-CCC2-499D-9EDE-8D27B95BBA5F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3AEB82-4CA4-4E82-A4AE-1437E4FCCEAE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Кроссплатформенное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9144000" cy="29523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Подготовлено по материалам</a:t>
            </a:r>
          </a:p>
          <a:p>
            <a:r>
              <a:rPr lang="en-US" sz="2800" dirty="0" smtClean="0"/>
              <a:t>http://www.ccfit.nsu.ru/~rylov/java_lections/index.html</a:t>
            </a:r>
          </a:p>
          <a:p>
            <a:endParaRPr lang="en-US" sz="2800" dirty="0"/>
          </a:p>
          <a:p>
            <a:r>
              <a:rPr lang="ru-RU" sz="2800" dirty="0" smtClean="0"/>
              <a:t>Лекция доступна по адресу</a:t>
            </a:r>
          </a:p>
          <a:p>
            <a:r>
              <a:rPr lang="en-US" sz="2800" dirty="0" smtClean="0"/>
              <a:t>http://github.com/a-vodka/java/</a:t>
            </a:r>
          </a:p>
          <a:p>
            <a:endParaRPr lang="en-US" sz="2800" dirty="0" smtClean="0"/>
          </a:p>
          <a:p>
            <a:r>
              <a:rPr lang="ru-RU" sz="2800" dirty="0" smtClean="0"/>
              <a:t>Хороший учебник по </a:t>
            </a:r>
            <a:r>
              <a:rPr lang="en-US" sz="2800" dirty="0" smtClean="0"/>
              <a:t>Java</a:t>
            </a:r>
          </a:p>
          <a:p>
            <a:r>
              <a:rPr lang="en-US" sz="2800" dirty="0"/>
              <a:t>https://math.sgu.ru/sites/chairs/prinf/materials/java/index.htm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dirty="0">
                <a:solidFill>
                  <a:schemeClr val="tx1"/>
                </a:solidFill>
              </a:rPr>
              <a:t>Типы драйверов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ru-RU" altLang="ru-RU" sz="2800" b="1"/>
              <a:t>Тип 2 </a:t>
            </a:r>
            <a:r>
              <a:rPr lang="ru-RU" altLang="ru-RU" sz="2800"/>
              <a:t>Ко второму типу относятся драйверы использующие программные части написанные на других языках. Обычно в этом случае для доступа к базе данных используются библиотеки разработанные производителем, а для их вызова используется JNI — Java интерфейс вызова нативных функций. Примером такого драйвера является т.н. «толстый» OCI-JDBC драйвер для Oracle.</a:t>
            </a:r>
          </a:p>
        </p:txBody>
      </p:sp>
    </p:spTree>
    <p:extLst>
      <p:ext uri="{BB962C8B-B14F-4D97-AF65-F5344CB8AC3E}">
        <p14:creationId xmlns:p14="http://schemas.microsoft.com/office/powerpoint/2010/main" val="3150738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dirty="0">
                <a:solidFill>
                  <a:schemeClr val="tx1"/>
                </a:solidFill>
              </a:rPr>
              <a:t>Типы драйверов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ru-RU" altLang="ru-RU" sz="3200" b="1"/>
              <a:t>Тип 3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ru-RU" altLang="ru-RU" sz="3200"/>
              <a:t>В отличие от предыдущих типов драйверов данный тип драйвера полностью реализуется на Java, но при этом вызовы JDBC транслируются в сетевой протокол (RMI, HTTP и т.д.), который далее транслируется в специфичный протокол базы данных.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ru-RU" altLang="ru-RU" sz="3200"/>
          </a:p>
        </p:txBody>
      </p:sp>
    </p:spTree>
    <p:extLst>
      <p:ext uri="{BB962C8B-B14F-4D97-AF65-F5344CB8AC3E}">
        <p14:creationId xmlns:p14="http://schemas.microsoft.com/office/powerpoint/2010/main" val="3811378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dirty="0">
                <a:solidFill>
                  <a:schemeClr val="tx1"/>
                </a:solidFill>
              </a:rPr>
              <a:t>Типы драйверов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ru-RU" altLang="ru-RU" sz="3200" b="1"/>
              <a:t>Тип 4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ru-RU" altLang="ru-RU" sz="3200"/>
              <a:t>Также как и драйверы 3-го типа реализуется полностью на Java, но вызовы реализуются напрямую с использованием протокола базы данных, минуя сетевой протокол</a:t>
            </a:r>
            <a:r>
              <a:rPr lang="ru-RU" altLang="ru-RU" sz="3200" b="1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6392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>
                <a:solidFill>
                  <a:schemeClr val="tx1"/>
                </a:solidFill>
              </a:rPr>
              <a:t>Загрузка драйвера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altLang="ru-RU" sz="2000"/>
              <a:t>Class.forName("</a:t>
            </a:r>
            <a:r>
              <a:rPr lang="ru-RU" altLang="ru-RU" sz="2000"/>
              <a:t>полное имя класса").</a:t>
            </a:r>
            <a:r>
              <a:rPr lang="en-US" altLang="ru-RU" sz="2000"/>
              <a:t>newInstance();</a:t>
            </a:r>
          </a:p>
          <a:p>
            <a:pPr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altLang="ru-RU" sz="2000"/>
              <a:t/>
            </a:r>
            <a:br>
              <a:rPr lang="en-US" altLang="ru-RU" sz="2000"/>
            </a:br>
            <a:r>
              <a:rPr lang="en-US" altLang="ru-RU" sz="2000"/>
              <a:t>Class.forName("com.microsoft.sqlserver.jdbc.SQLServerDriver").newInstance();</a:t>
            </a:r>
          </a:p>
          <a:p>
            <a:pPr>
              <a:spcBef>
                <a:spcPts val="500"/>
              </a:spcBef>
              <a:buClrTx/>
              <a:buSzPct val="80000"/>
              <a:buFontTx/>
              <a:buNone/>
            </a:pPr>
            <a:endParaRPr lang="en-US" altLang="ru-RU" sz="2000"/>
          </a:p>
          <a:p>
            <a:pPr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altLang="ru-RU" sz="2000"/>
              <a:t>DriverManager.registerDriver(new com.microsoft.sqlserver.jdbc.SQLServerDriver());</a:t>
            </a:r>
          </a:p>
          <a:p>
            <a:pPr>
              <a:spcBef>
                <a:spcPts val="500"/>
              </a:spcBef>
              <a:buClrTx/>
              <a:buSzPct val="80000"/>
              <a:buFontTx/>
              <a:buNone/>
            </a:pPr>
            <a:endParaRPr lang="en-US" altLang="ru-RU" sz="2000"/>
          </a:p>
          <a:p>
            <a:pPr>
              <a:spcBef>
                <a:spcPts val="500"/>
              </a:spcBef>
              <a:buClrTx/>
              <a:buSzPct val="80000"/>
              <a:buFontTx/>
              <a:buNone/>
            </a:pPr>
            <a:r>
              <a:rPr lang="en-US" altLang="ru-RU" sz="2000"/>
              <a:t>Class.forName(“</a:t>
            </a:r>
            <a:r>
              <a:rPr lang="ru-RU" altLang="ru-RU" sz="2000"/>
              <a:t>полное имя класса”);</a:t>
            </a:r>
          </a:p>
          <a:p>
            <a:pPr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2000"/>
              <a:t>Имя драйвера также можно найти на сайте разработчиков. Например для </a:t>
            </a:r>
            <a:r>
              <a:rPr lang="en-US" altLang="ru-RU" sz="2000" b="1"/>
              <a:t>Oracle</a:t>
            </a:r>
            <a:r>
              <a:rPr lang="ru-RU" altLang="ru-RU" sz="2000" b="1"/>
              <a:t> </a:t>
            </a:r>
            <a:r>
              <a:rPr lang="ru-RU" altLang="ru-RU" sz="2000"/>
              <a:t>имя драйвера будет </a:t>
            </a:r>
            <a:r>
              <a:rPr lang="en-US" altLang="ru-RU" sz="2000" i="1"/>
              <a:t>oracle.jdbc.driver.OracleDriver</a:t>
            </a:r>
            <a:r>
              <a:rPr lang="en-US" altLang="ru-RU" sz="2000"/>
              <a:t>, </a:t>
            </a:r>
            <a:r>
              <a:rPr lang="ru-RU" altLang="ru-RU" sz="2000"/>
              <a:t>для </a:t>
            </a:r>
            <a:r>
              <a:rPr lang="en-US" altLang="ru-RU" sz="2000" b="1"/>
              <a:t>MySQL</a:t>
            </a:r>
            <a:r>
              <a:rPr lang="en-US" altLang="ru-RU" sz="2000" i="1"/>
              <a:t>com.mysql.jdbc.Driver</a:t>
            </a:r>
            <a:r>
              <a:rPr lang="en-US" altLang="ru-RU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234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dirty="0">
                <a:solidFill>
                  <a:schemeClr val="tx1"/>
                </a:solidFill>
              </a:rPr>
              <a:t>Класс </a:t>
            </a:r>
            <a:r>
              <a:rPr lang="en-US" altLang="ru-RU" sz="4200" b="1" dirty="0" err="1">
                <a:solidFill>
                  <a:schemeClr val="tx1"/>
                </a:solidFill>
              </a:rPr>
              <a:t>DriverManager</a:t>
            </a:r>
            <a:endParaRPr lang="en-US" altLang="ru-RU" sz="4200" b="1" dirty="0">
              <a:solidFill>
                <a:schemeClr val="tx1"/>
              </a:solidFill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2800"/>
              <a:t>Класс </a:t>
            </a:r>
            <a:r>
              <a:rPr lang="ru-RU" altLang="ru-RU" sz="2800" b="1"/>
              <a:t>DriverManager</a:t>
            </a:r>
            <a:r>
              <a:rPr lang="ru-RU" altLang="ru-RU" sz="2800"/>
              <a:t> используется для установления соединения с базой данных. Для этого необходимо указать ему специальный </a:t>
            </a:r>
            <a:r>
              <a:rPr lang="ru-RU" altLang="ru-RU" sz="2800" i="1"/>
              <a:t>URL адрес</a:t>
            </a:r>
            <a:r>
              <a:rPr lang="ru-RU" altLang="ru-RU" sz="2800"/>
              <a:t>, а также </a:t>
            </a:r>
            <a:r>
              <a:rPr lang="ru-RU" altLang="ru-RU" sz="2800" i="1"/>
              <a:t>логин</a:t>
            </a:r>
            <a:r>
              <a:rPr lang="ru-RU" altLang="ru-RU" sz="2800"/>
              <a:t> и </a:t>
            </a:r>
            <a:r>
              <a:rPr lang="ru-RU" altLang="ru-RU" sz="2800" i="1"/>
              <a:t>пароль </a:t>
            </a:r>
            <a:r>
              <a:rPr lang="ru-RU" altLang="ru-RU" sz="2800"/>
              <a:t>пользователя, зарегистрированного в СУБД.  </a:t>
            </a:r>
            <a:r>
              <a:rPr lang="ru-RU" altLang="ru-RU" sz="2800" i="1"/>
              <a:t>URL</a:t>
            </a:r>
            <a:r>
              <a:rPr lang="ru-RU" altLang="ru-RU" sz="2800"/>
              <a:t> — это специальная строка, имеющая следующий формат:</a:t>
            </a:r>
          </a:p>
          <a:p>
            <a:pPr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2800" i="1"/>
              <a:t>jdbc:&lt;subprotocol&gt;:&lt;subname&gt;</a:t>
            </a:r>
            <a:br>
              <a:rPr lang="ru-RU" altLang="ru-RU" sz="2800" i="1"/>
            </a:br>
            <a:r>
              <a:rPr lang="ru-RU" altLang="ru-RU" sz="2800" i="1"/>
              <a:t/>
            </a:r>
            <a:br>
              <a:rPr lang="ru-RU" altLang="ru-RU" sz="2800" i="1"/>
            </a:br>
            <a:endParaRPr lang="ru-RU" altLang="ru-RU" sz="2800" i="1"/>
          </a:p>
        </p:txBody>
      </p:sp>
    </p:spTree>
    <p:extLst>
      <p:ext uri="{BB962C8B-B14F-4D97-AF65-F5344CB8AC3E}">
        <p14:creationId xmlns:p14="http://schemas.microsoft.com/office/powerpoint/2010/main" val="823590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dirty="0">
                <a:solidFill>
                  <a:schemeClr val="tx1"/>
                </a:solidFill>
              </a:rPr>
              <a:t>Класс </a:t>
            </a:r>
            <a:r>
              <a:rPr lang="en-US" altLang="ru-RU" sz="4200" b="1" dirty="0" err="1">
                <a:solidFill>
                  <a:schemeClr val="tx1"/>
                </a:solidFill>
              </a:rPr>
              <a:t>DriverManager</a:t>
            </a:r>
            <a:endParaRPr lang="en-US" altLang="ru-RU" sz="4200" b="1" dirty="0">
              <a:solidFill>
                <a:schemeClr val="tx1"/>
              </a:solidFill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2800"/>
              <a:t>где </a:t>
            </a:r>
            <a:r>
              <a:rPr lang="ru-RU" altLang="ru-RU" sz="2800" i="1"/>
              <a:t>&lt;subprotocol&gt;</a:t>
            </a:r>
            <a:r>
              <a:rPr lang="ru-RU" altLang="ru-RU" sz="2800"/>
              <a:t> — имя драйвера или имя механизма подключения,</a:t>
            </a:r>
            <a:br>
              <a:rPr lang="ru-RU" altLang="ru-RU" sz="2800"/>
            </a:br>
            <a:r>
              <a:rPr lang="ru-RU" altLang="ru-RU" sz="2800" i="1"/>
              <a:t>&lt;subname&gt;</a:t>
            </a:r>
            <a:r>
              <a:rPr lang="ru-RU" altLang="ru-RU" sz="2800"/>
              <a:t> — это строка, в которой указывается хост, порт, имя базы данных.</a:t>
            </a:r>
          </a:p>
          <a:p>
            <a:pPr>
              <a:spcBef>
                <a:spcPts val="700"/>
              </a:spcBef>
              <a:buClrTx/>
              <a:buSzPct val="80000"/>
              <a:buFontTx/>
              <a:buNone/>
            </a:pPr>
            <a:endParaRPr lang="ru-RU" altLang="ru-RU" sz="2800"/>
          </a:p>
          <a:p>
            <a:pPr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2800"/>
              <a:t>Например, для </a:t>
            </a:r>
            <a:r>
              <a:rPr lang="ru-RU" altLang="ru-RU" sz="2800" b="1"/>
              <a:t>MySQL</a:t>
            </a:r>
            <a:r>
              <a:rPr lang="ru-RU" altLang="ru-RU" sz="2800"/>
              <a:t> </a:t>
            </a:r>
            <a:r>
              <a:rPr lang="ru-RU" altLang="ru-RU" sz="2800" i="1"/>
              <a:t>URL</a:t>
            </a:r>
            <a:r>
              <a:rPr lang="ru-RU" altLang="ru-RU" sz="2800"/>
              <a:t> может быть таким:</a:t>
            </a:r>
          </a:p>
          <a:p>
            <a:pPr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2800" i="1"/>
              <a:t>jdbc:mysql://localhost:3306/MyDataBaseName</a:t>
            </a:r>
          </a:p>
          <a:p>
            <a:pPr>
              <a:spcBef>
                <a:spcPts val="700"/>
              </a:spcBef>
              <a:buClrTx/>
              <a:buSzPct val="80000"/>
              <a:buFontTx/>
              <a:buNone/>
            </a:pPr>
            <a:endParaRPr lang="ru-RU" altLang="ru-RU" sz="2800" i="1"/>
          </a:p>
        </p:txBody>
      </p:sp>
    </p:spTree>
    <p:extLst>
      <p:ext uri="{BB962C8B-B14F-4D97-AF65-F5344CB8AC3E}">
        <p14:creationId xmlns:p14="http://schemas.microsoft.com/office/powerpoint/2010/main" val="1405735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dirty="0">
                <a:solidFill>
                  <a:schemeClr val="tx1"/>
                </a:solidFill>
              </a:rPr>
              <a:t>Получение соединения с базой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2800"/>
              <a:t>Зная </a:t>
            </a:r>
            <a:r>
              <a:rPr lang="en-US" altLang="ru-RU" sz="2800" i="1"/>
              <a:t>URL</a:t>
            </a:r>
            <a:r>
              <a:rPr lang="en-US" altLang="ru-RU" sz="2800"/>
              <a:t>, </a:t>
            </a:r>
            <a:r>
              <a:rPr lang="ru-RU" altLang="ru-RU" sz="2800" i="1"/>
              <a:t>логин</a:t>
            </a:r>
            <a:r>
              <a:rPr lang="ru-RU" altLang="ru-RU" sz="2800"/>
              <a:t> и </a:t>
            </a:r>
            <a:r>
              <a:rPr lang="ru-RU" altLang="ru-RU" sz="2800" i="1"/>
              <a:t>пароль</a:t>
            </a:r>
            <a:r>
              <a:rPr lang="ru-RU" altLang="ru-RU" sz="2800"/>
              <a:t> пользователя, а также имея зарегистрированный в системе </a:t>
            </a:r>
            <a:r>
              <a:rPr lang="ru-RU" altLang="ru-RU" sz="2800" i="1"/>
              <a:t>драйвер</a:t>
            </a:r>
            <a:r>
              <a:rPr lang="ru-RU" altLang="ru-RU" sz="2800"/>
              <a:t>, установить подключение можно так:</a:t>
            </a:r>
          </a:p>
          <a:p>
            <a:pPr>
              <a:spcBef>
                <a:spcPts val="700"/>
              </a:spcBef>
              <a:buClrTx/>
              <a:buSzPct val="80000"/>
              <a:buFontTx/>
              <a:buNone/>
            </a:pPr>
            <a:endParaRPr lang="ru-RU" altLang="ru-RU" sz="2800"/>
          </a:p>
          <a:p>
            <a:pPr>
              <a:spcBef>
                <a:spcPts val="700"/>
              </a:spcBef>
              <a:buClrTx/>
              <a:buSzPct val="80000"/>
              <a:buFontTx/>
              <a:buNone/>
            </a:pPr>
            <a:r>
              <a:rPr lang="en-US" altLang="ru-RU" sz="2800"/>
              <a:t>Connection c = DriverManager.getConnection("URL", "User_Login", "User_Password");</a:t>
            </a:r>
          </a:p>
          <a:p>
            <a:pPr>
              <a:spcBef>
                <a:spcPts val="700"/>
              </a:spcBef>
              <a:buClrTx/>
              <a:buSzPct val="80000"/>
              <a:buFontTx/>
              <a:buNone/>
            </a:pPr>
            <a:endParaRPr lang="ru-RU" altLang="ru-RU" sz="2800"/>
          </a:p>
          <a:p>
            <a:pPr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2600" i="1"/>
              <a:t>Объект класса </a:t>
            </a:r>
            <a:r>
              <a:rPr lang="en-US" altLang="ru-RU" sz="2600" b="1" i="1"/>
              <a:t>Connection</a:t>
            </a:r>
            <a:r>
              <a:rPr lang="ru-RU" altLang="ru-RU" sz="2600" i="1"/>
              <a:t> представляет собой соединение с базой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379047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1">
                <a:solidFill>
                  <a:schemeClr val="tx1"/>
                </a:solidFill>
              </a:rPr>
              <a:t>Класс </a:t>
            </a:r>
            <a:r>
              <a:rPr lang="en-US" altLang="ru-RU" sz="4200" b="1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2000"/>
              <a:t>	</a:t>
            </a:r>
            <a:r>
              <a:rPr lang="ru-RU" altLang="ru-RU" sz="2800"/>
              <a:t>После того, как соединение с базой данных установлено, мы можем отправлять запросы. Для этого нам понадобиться класс </a:t>
            </a:r>
            <a:r>
              <a:rPr lang="en-US" altLang="ru-RU" sz="2800" b="1"/>
              <a:t>Statement</a:t>
            </a:r>
            <a:r>
              <a:rPr lang="en-US" altLang="ru-RU" sz="2800"/>
              <a:t>.</a:t>
            </a:r>
            <a:r>
              <a:rPr lang="ru-RU" altLang="ru-RU" sz="2800"/>
              <a:t> Объект </a:t>
            </a:r>
            <a:r>
              <a:rPr lang="en-US" altLang="ru-RU" sz="2800" b="1"/>
              <a:t>Statement</a:t>
            </a:r>
            <a:r>
              <a:rPr lang="ru-RU" altLang="ru-RU" sz="2800" b="1"/>
              <a:t> </a:t>
            </a:r>
            <a:r>
              <a:rPr lang="ru-RU" altLang="ru-RU" sz="2800"/>
              <a:t>предназначен для хранения SQL команд и может быть создан следующим образом:</a:t>
            </a:r>
          </a:p>
          <a:p>
            <a:pPr>
              <a:spcBef>
                <a:spcPts val="700"/>
              </a:spcBef>
              <a:buClrTx/>
              <a:buSzPct val="80000"/>
              <a:buFontTx/>
              <a:buNone/>
            </a:pPr>
            <a:endParaRPr lang="ru-RU" altLang="ru-RU" sz="2800"/>
          </a:p>
          <a:p>
            <a:pPr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3200"/>
              <a:t>Statement st</a:t>
            </a:r>
            <a:r>
              <a:rPr lang="en-US" altLang="ru-RU" sz="3200"/>
              <a:t>atement</a:t>
            </a:r>
            <a:r>
              <a:rPr lang="ru-RU" altLang="ru-RU" sz="3200"/>
              <a:t> = </a:t>
            </a:r>
          </a:p>
          <a:p>
            <a:pPr>
              <a:spcBef>
                <a:spcPts val="700"/>
              </a:spcBef>
              <a:buClrTx/>
              <a:buSzPct val="80000"/>
              <a:buFontTx/>
              <a:buNone/>
            </a:pPr>
            <a:r>
              <a:rPr lang="ru-RU" altLang="ru-RU" sz="3200"/>
              <a:t>c</a:t>
            </a:r>
            <a:r>
              <a:rPr lang="en-US" altLang="ru-RU" sz="3200"/>
              <a:t>onnection</a:t>
            </a:r>
            <a:r>
              <a:rPr lang="ru-RU" altLang="ru-RU" sz="3200"/>
              <a:t>.createStatement();</a:t>
            </a:r>
          </a:p>
          <a:p>
            <a:pPr>
              <a:spcBef>
                <a:spcPts val="700"/>
              </a:spcBef>
              <a:buClrTx/>
              <a:buSzPct val="80000"/>
              <a:buFontTx/>
              <a:buNone/>
            </a:pPr>
            <a:endParaRPr lang="ru-RU" altLang="ru-RU" sz="2800"/>
          </a:p>
          <a:p>
            <a:pPr>
              <a:spcBef>
                <a:spcPts val="700"/>
              </a:spcBef>
              <a:buClrTx/>
              <a:buSzPct val="80000"/>
              <a:buFontTx/>
              <a:buNone/>
            </a:pPr>
            <a:endParaRPr lang="ru-RU" altLang="ru-RU" sz="2800"/>
          </a:p>
        </p:txBody>
      </p:sp>
    </p:spTree>
    <p:extLst>
      <p:ext uri="{BB962C8B-B14F-4D97-AF65-F5344CB8AC3E}">
        <p14:creationId xmlns:p14="http://schemas.microsoft.com/office/powerpoint/2010/main" val="1450093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1" dirty="0">
                <a:solidFill>
                  <a:schemeClr val="tx1"/>
                </a:solidFill>
              </a:rPr>
              <a:t>Изменение базы данных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</a:pPr>
            <a:r>
              <a:rPr lang="en-US" altLang="ru-RU" sz="3200"/>
              <a:t>Изменени баз данных. </a:t>
            </a:r>
          </a:p>
          <a:p>
            <a:pPr>
              <a:spcBef>
                <a:spcPts val="800"/>
              </a:spcBef>
            </a:pPr>
            <a:r>
              <a:rPr lang="en-US" altLang="ru-RU" sz="3200"/>
              <a:t>String sqlForInsert = "INSERT INTO DUMMY_DATA (id, name VALUES (1, “Ivan”)";</a:t>
            </a:r>
          </a:p>
          <a:p>
            <a:pPr>
              <a:spcBef>
                <a:spcPts val="800"/>
              </a:spcBef>
            </a:pPr>
            <a:r>
              <a:rPr lang="en-US" altLang="ru-RU" sz="3200"/>
              <a:t>int count </a:t>
            </a:r>
            <a:r>
              <a:rPr lang="ru-RU" altLang="ru-RU" sz="3200"/>
              <a:t>= </a:t>
            </a:r>
            <a:r>
              <a:rPr lang="en-US" altLang="ru-RU" sz="3200"/>
              <a:t>statement</a:t>
            </a:r>
            <a:r>
              <a:rPr lang="ru-RU" altLang="ru-RU" sz="3200"/>
              <a:t>.executeUpdate(</a:t>
            </a:r>
            <a:r>
              <a:rPr lang="en-US" altLang="ru-RU" sz="3200"/>
              <a:t>sqlForInsert</a:t>
            </a:r>
            <a:r>
              <a:rPr lang="ru-RU" altLang="ru-RU" sz="3200"/>
              <a:t>);</a:t>
            </a:r>
          </a:p>
          <a:p>
            <a:pPr>
              <a:spcBef>
                <a:spcPts val="800"/>
              </a:spcBef>
              <a:buClrTx/>
              <a:buSzPct val="80000"/>
              <a:buFontTx/>
              <a:buNone/>
            </a:pPr>
            <a:endParaRPr lang="ru-RU" altLang="ru-RU" sz="3200"/>
          </a:p>
        </p:txBody>
      </p:sp>
    </p:spTree>
    <p:extLst>
      <p:ext uri="{BB962C8B-B14F-4D97-AF65-F5344CB8AC3E}">
        <p14:creationId xmlns:p14="http://schemas.microsoft.com/office/powerpoint/2010/main" val="3326653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1" dirty="0">
                <a:solidFill>
                  <a:schemeClr val="tx1"/>
                </a:solidFill>
              </a:rPr>
              <a:t>Пакетное выполнение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</a:pPr>
            <a:r>
              <a:rPr lang="en-US" altLang="ru-RU" sz="3200"/>
              <a:t>Statement st = con.createStatement();</a:t>
            </a:r>
          </a:p>
          <a:p>
            <a:pPr>
              <a:spcBef>
                <a:spcPts val="800"/>
              </a:spcBef>
            </a:pPr>
            <a:r>
              <a:rPr lang="en-US" altLang="ru-RU" sz="3200"/>
              <a:t>st.addBatch("INSERT INTO CUSTOMER VALUES (10, 'John', 1000)");</a:t>
            </a:r>
          </a:p>
          <a:p>
            <a:pPr>
              <a:spcBef>
                <a:spcPts val="800"/>
              </a:spcBef>
            </a:pPr>
            <a:r>
              <a:rPr lang="en-US" altLang="ru-RU" sz="3200"/>
              <a:t>st.addBatch("UPDATE CUSTOMER SET SALARYs = 250 WHERE ID = 1");</a:t>
            </a:r>
          </a:p>
          <a:p>
            <a:pPr>
              <a:spcBef>
                <a:spcPts val="800"/>
              </a:spcBef>
            </a:pPr>
            <a:r>
              <a:rPr lang="en-US" altLang="ru-RU" sz="3200"/>
              <a:t>st.addBatch("UPDATE CUSTOMER SET SALARY = 350 WHERE ID = 2");</a:t>
            </a:r>
          </a:p>
          <a:p>
            <a:pPr>
              <a:spcBef>
                <a:spcPts val="800"/>
              </a:spcBef>
            </a:pPr>
            <a:r>
              <a:rPr lang="en-US" altLang="ru-RU" sz="3200"/>
              <a:t>int[] results = st.executeBatch();</a:t>
            </a:r>
          </a:p>
        </p:txBody>
      </p:sp>
    </p:spTree>
    <p:extLst>
      <p:ext uri="{BB962C8B-B14F-4D97-AF65-F5344CB8AC3E}">
        <p14:creationId xmlns:p14="http://schemas.microsoft.com/office/powerpoint/2010/main" val="926792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dirty="0">
                <a:solidFill>
                  <a:schemeClr val="tx1"/>
                </a:solidFill>
              </a:rPr>
              <a:t>Введение в </a:t>
            </a:r>
            <a:r>
              <a:rPr lang="en-US" altLang="ru-RU" sz="4200" dirty="0">
                <a:solidFill>
                  <a:schemeClr val="tx1"/>
                </a:solidFill>
              </a:rPr>
              <a:t>JDBC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2400" b="1"/>
              <a:t>JDBC</a:t>
            </a:r>
            <a:r>
              <a:rPr lang="ru-RU" altLang="ru-RU" sz="2400"/>
              <a:t> (англ. </a:t>
            </a:r>
            <a:r>
              <a:rPr lang="ru-RU" altLang="ru-RU" sz="2400" b="1"/>
              <a:t>Java DataBase Connectivity</a:t>
            </a:r>
            <a:r>
              <a:rPr lang="ru-RU" altLang="ru-RU" sz="2400"/>
              <a:t> — </a:t>
            </a:r>
            <a:r>
              <a:rPr lang="ru-RU" altLang="ru-RU" sz="2400" i="1"/>
              <a:t>соединение с базами данных на </a:t>
            </a:r>
            <a:r>
              <a:rPr lang="ru-RU" altLang="ru-RU" sz="2400" b="1" i="1"/>
              <a:t>Java</a:t>
            </a:r>
            <a:r>
              <a:rPr lang="ru-RU" altLang="ru-RU" sz="2400"/>
              <a:t>) — позволяет </a:t>
            </a:r>
            <a:r>
              <a:rPr lang="ru-RU" altLang="ru-RU" sz="2400" b="1"/>
              <a:t>Java</a:t>
            </a:r>
            <a:r>
              <a:rPr lang="ru-RU" altLang="ru-RU" sz="2400"/>
              <a:t> приложениям получить доступ к данным различных СУБД.</a:t>
            </a:r>
          </a:p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endParaRPr lang="ru-RU" altLang="ru-RU" sz="2400"/>
          </a:p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2400" b="1"/>
              <a:t>JDBC</a:t>
            </a:r>
            <a:r>
              <a:rPr lang="ru-RU" altLang="ru-RU" sz="2400"/>
              <a:t> позволяет делать три простые вещи:</a:t>
            </a:r>
          </a:p>
          <a:p>
            <a:pPr>
              <a:spcBef>
                <a:spcPts val="600"/>
              </a:spcBef>
              <a:buClr>
                <a:srgbClr val="996666"/>
              </a:buClr>
              <a:buSzPct val="80000"/>
              <a:buFont typeface="Wingdings" pitchFamily="2" charset="2"/>
              <a:buChar char=""/>
            </a:pPr>
            <a:r>
              <a:rPr lang="ru-RU" altLang="ru-RU" sz="2400"/>
              <a:t>Установить соединение с базой данных</a:t>
            </a:r>
          </a:p>
          <a:p>
            <a:pPr>
              <a:spcBef>
                <a:spcPts val="600"/>
              </a:spcBef>
              <a:buClr>
                <a:srgbClr val="996666"/>
              </a:buClr>
              <a:buSzPct val="80000"/>
              <a:buFont typeface="Wingdings" pitchFamily="2" charset="2"/>
              <a:buChar char=""/>
            </a:pPr>
            <a:r>
              <a:rPr lang="ru-RU" altLang="ru-RU" sz="2400"/>
              <a:t>Посылать запросы и изменять состояние базы данных</a:t>
            </a:r>
          </a:p>
          <a:p>
            <a:pPr>
              <a:spcBef>
                <a:spcPts val="600"/>
              </a:spcBef>
              <a:buClr>
                <a:srgbClr val="996666"/>
              </a:buClr>
              <a:buSzPct val="80000"/>
              <a:buFont typeface="Wingdings" pitchFamily="2" charset="2"/>
              <a:buChar char=""/>
            </a:pPr>
            <a:r>
              <a:rPr lang="ru-RU" altLang="ru-RU" sz="2400"/>
              <a:t>Обрабатывать результаты запросов</a:t>
            </a:r>
          </a:p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endParaRPr lang="ru-RU" altLang="ru-RU" sz="2400"/>
          </a:p>
        </p:txBody>
      </p:sp>
    </p:spTree>
    <p:extLst>
      <p:ext uri="{BB962C8B-B14F-4D97-AF65-F5344CB8AC3E}">
        <p14:creationId xmlns:p14="http://schemas.microsoft.com/office/powerpoint/2010/main" val="2972171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1">
                <a:solidFill>
                  <a:schemeClr val="tx1"/>
                </a:solidFill>
              </a:rPr>
              <a:t>ResultSet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SzPct val="80000"/>
              <a:buFontTx/>
              <a:buNone/>
            </a:pPr>
            <a:r>
              <a:rPr lang="ru-RU" altLang="ru-RU" sz="3200"/>
              <a:t>После этого мы можем выполнять запросы. Результаты запроса будут храниться в объекте класса </a:t>
            </a:r>
            <a:r>
              <a:rPr lang="ru-RU" altLang="ru-RU" sz="3200" b="1"/>
              <a:t>ResultSet</a:t>
            </a:r>
            <a:r>
              <a:rPr lang="ru-RU" altLang="ru-RU" sz="3200"/>
              <a:t>.</a:t>
            </a:r>
          </a:p>
          <a:p>
            <a:pPr>
              <a:spcBef>
                <a:spcPts val="800"/>
              </a:spcBef>
              <a:buClrTx/>
              <a:buSzPct val="80000"/>
              <a:buFontTx/>
              <a:buNone/>
            </a:pPr>
            <a:endParaRPr lang="ru-RU" altLang="ru-RU" sz="3200"/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ru-RU" altLang="ru-RU" sz="3200"/>
              <a:t>ResultSet r</a:t>
            </a:r>
            <a:r>
              <a:rPr lang="en-US" altLang="ru-RU" sz="3200"/>
              <a:t>s </a:t>
            </a:r>
            <a:r>
              <a:rPr lang="ru-RU" altLang="ru-RU" sz="3200"/>
              <a:t>= </a:t>
            </a:r>
            <a:r>
              <a:rPr lang="en-US" altLang="ru-RU" sz="3200"/>
              <a:t>statement</a:t>
            </a:r>
            <a:r>
              <a:rPr lang="ru-RU" altLang="ru-RU" sz="3200"/>
              <a:t>.executeQuery(" </a:t>
            </a:r>
            <a:r>
              <a:rPr lang="en-US" altLang="ru-RU" sz="3200"/>
              <a:t>SELECT </a:t>
            </a:r>
            <a:r>
              <a:rPr lang="ru-RU" altLang="ru-RU" sz="3200"/>
              <a:t>* </a:t>
            </a:r>
            <a:r>
              <a:rPr lang="en-US" altLang="ru-RU" sz="3200"/>
              <a:t>FROM</a:t>
            </a:r>
            <a:r>
              <a:rPr lang="ru-RU" altLang="ru-RU" sz="3200"/>
              <a:t> Table_Name");</a:t>
            </a:r>
          </a:p>
          <a:p>
            <a:pPr>
              <a:spcBef>
                <a:spcPts val="800"/>
              </a:spcBef>
              <a:buClrTx/>
              <a:buSzPct val="80000"/>
              <a:buFontTx/>
              <a:buNone/>
            </a:pPr>
            <a:endParaRPr lang="ru-RU" altLang="ru-RU" sz="3200"/>
          </a:p>
        </p:txBody>
      </p:sp>
    </p:spTree>
    <p:extLst>
      <p:ext uri="{BB962C8B-B14F-4D97-AF65-F5344CB8AC3E}">
        <p14:creationId xmlns:p14="http://schemas.microsoft.com/office/powerpoint/2010/main" val="3162695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>
                <a:solidFill>
                  <a:schemeClr val="tx1"/>
                </a:solidFill>
              </a:rPr>
              <a:t>Строки и курсоры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3200"/>
              <a:t>	</a:t>
            </a:r>
            <a:r>
              <a:rPr lang="ru-RU" altLang="ru-RU" sz="3200">
                <a:solidFill>
                  <a:srgbClr val="800000"/>
                </a:solidFill>
              </a:rPr>
              <a:t>ResultSet</a:t>
            </a:r>
            <a:r>
              <a:rPr lang="ru-RU" altLang="ru-RU" sz="3200"/>
              <a:t> содержит курсор, который указывает на текущую строку данных. Каждый раз, когда выполняется метод </a:t>
            </a:r>
            <a:r>
              <a:rPr lang="ru-RU" altLang="ru-RU" sz="3200" b="1"/>
              <a:t>next</a:t>
            </a:r>
            <a:r>
              <a:rPr lang="en-US" altLang="ru-RU" sz="3200"/>
              <a:t>()</a:t>
            </a:r>
            <a:r>
              <a:rPr lang="ru-RU" altLang="ru-RU" sz="3200"/>
              <a:t>, курсор перемещается на одну строку вниз. Изначально курсор позиционирован перед первой строкой, и первый вызов </a:t>
            </a:r>
            <a:r>
              <a:rPr lang="ru-RU" altLang="ru-RU" sz="3200" b="1"/>
              <a:t>next</a:t>
            </a:r>
            <a:r>
              <a:rPr lang="ru-RU" altLang="ru-RU" sz="3200"/>
              <a:t>() перемещает его на первую строку (она становится текущей). </a:t>
            </a:r>
          </a:p>
        </p:txBody>
      </p:sp>
    </p:spTree>
    <p:extLst>
      <p:ext uri="{BB962C8B-B14F-4D97-AF65-F5344CB8AC3E}">
        <p14:creationId xmlns:p14="http://schemas.microsoft.com/office/powerpoint/2010/main" val="2857891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>
                <a:solidFill>
                  <a:schemeClr val="tx1"/>
                </a:solidFill>
              </a:rPr>
              <a:t>Строки и курсоры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3200"/>
              <a:t>С каждым успешным вызовом </a:t>
            </a:r>
            <a:r>
              <a:rPr lang="ru-RU" altLang="ru-RU" sz="3200" b="1"/>
              <a:t>next</a:t>
            </a:r>
            <a:r>
              <a:rPr lang="ru-RU" altLang="ru-RU" sz="3200"/>
              <a:t>() курсор перемещается вниз на одну строку, начиная с самой верхней в ResultSet. 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3200"/>
              <a:t>Курсор сохраняется до тех пор, пока не закроется объект ResultSet или его родительский объект Statement.</a:t>
            </a:r>
          </a:p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32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8095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dirty="0">
                <a:solidFill>
                  <a:schemeClr val="tx1"/>
                </a:solidFill>
              </a:rPr>
              <a:t>Строки и курсоры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ru-RU" altLang="ru-RU" sz="3200"/>
              <a:t>В SQL курсор для результирующей таблицы имеет имя. Если БД поддерживает позиционированные обновления или позиционированные удаления, то командам обновления или удаления можно передать в качестве параметра имя курсора. Это имя может быть получено с помощью вызова getCursorName.</a:t>
            </a:r>
          </a:p>
          <a:p>
            <a:pPr>
              <a:spcBef>
                <a:spcPts val="800"/>
              </a:spcBef>
              <a:buClrTx/>
              <a:buSzPct val="80000"/>
              <a:buFontTx/>
              <a:buNone/>
            </a:pPr>
            <a:r>
              <a:rPr lang="ru-RU" altLang="ru-RU" sz="32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0033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>
                <a:solidFill>
                  <a:schemeClr val="tx1"/>
                </a:solidFill>
              </a:rPr>
              <a:t>Строки и курсоры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SzPct val="80000"/>
              <a:buFontTx/>
              <a:buNone/>
            </a:pPr>
            <a:r>
              <a:rPr lang="ru-RU" altLang="ru-RU" sz="3200"/>
              <a:t>Не все СУБД поддерживают позиционированные обновления или удаления. Чтобы узнать, поддерживает ли данное соединение эти операции или нет, можно вызвать методы DatabaseMetaData.supportsPositionedDelete и supportsPositionedUpdate.</a:t>
            </a:r>
          </a:p>
          <a:p>
            <a:pPr>
              <a:spcBef>
                <a:spcPts val="800"/>
              </a:spcBef>
              <a:buClrTx/>
              <a:buSzPct val="80000"/>
              <a:buFontTx/>
              <a:buNone/>
            </a:pPr>
            <a:endParaRPr lang="en-US" altLang="ru-RU" sz="3200"/>
          </a:p>
          <a:p>
            <a:pPr>
              <a:spcBef>
                <a:spcPts val="800"/>
              </a:spcBef>
              <a:buClrTx/>
              <a:buSzPct val="80000"/>
              <a:buFontTx/>
              <a:buNone/>
            </a:pPr>
            <a:endParaRPr lang="en-US" altLang="ru-RU" sz="3200"/>
          </a:p>
        </p:txBody>
      </p:sp>
    </p:spTree>
    <p:extLst>
      <p:ext uri="{BB962C8B-B14F-4D97-AF65-F5344CB8AC3E}">
        <p14:creationId xmlns:p14="http://schemas.microsoft.com/office/powerpoint/2010/main" val="4130852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dirty="0">
                <a:solidFill>
                  <a:schemeClr val="tx1"/>
                </a:solidFill>
              </a:rPr>
              <a:t>Класс </a:t>
            </a:r>
            <a:r>
              <a:rPr lang="ru-RU" altLang="ru-RU" sz="4400" b="1" dirty="0" err="1">
                <a:solidFill>
                  <a:schemeClr val="tx1"/>
                </a:solidFill>
              </a:rPr>
              <a:t>PreparedStatement</a:t>
            </a:r>
            <a:endParaRPr lang="ru-RU" altLang="ru-RU" sz="4400" b="1" dirty="0">
              <a:solidFill>
                <a:schemeClr val="tx1"/>
              </a:solidFill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r>
              <a:rPr lang="en-US" altLang="ru-RU" sz="2400"/>
              <a:t>	</a:t>
            </a:r>
            <a:r>
              <a:rPr lang="ru-RU" altLang="ru-RU" sz="2400"/>
              <a:t>Для параметризованного SQL запроса используется класс </a:t>
            </a:r>
            <a:r>
              <a:rPr lang="ru-RU" altLang="ru-RU" sz="2400" b="1"/>
              <a:t>PreparedStatement</a:t>
            </a:r>
            <a:r>
              <a:rPr lang="ru-RU" altLang="ru-RU" sz="2400"/>
              <a:t>. Он может быть использован, например, так:</a:t>
            </a:r>
          </a:p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r>
              <a:rPr lang="en-US" altLang="ru-RU" sz="2400"/>
              <a:t>PreparedStatement pst = c.prepareStatement("select * from MoCoUser where login = </a:t>
            </a:r>
            <a:r>
              <a:rPr lang="en-US" altLang="ru-RU" sz="2400" b="1"/>
              <a:t>?</a:t>
            </a:r>
            <a:r>
              <a:rPr lang="en-US" altLang="ru-RU" sz="2400"/>
              <a:t>"); </a:t>
            </a:r>
          </a:p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r>
              <a:rPr lang="en-US" altLang="ru-RU" sz="2400" i="1"/>
              <a:t>//? - </a:t>
            </a:r>
            <a:r>
              <a:rPr lang="ru-RU" altLang="ru-RU" sz="2400" i="1"/>
              <a:t>это параметр</a:t>
            </a:r>
          </a:p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r>
              <a:rPr lang="en-US" altLang="ru-RU" sz="2400" i="1"/>
              <a:t>//</a:t>
            </a:r>
            <a:r>
              <a:rPr lang="ru-RU" altLang="ru-RU" sz="2400" i="1"/>
              <a:t>установление значения параметра.</a:t>
            </a:r>
            <a:br>
              <a:rPr lang="ru-RU" altLang="ru-RU" sz="2400" i="1"/>
            </a:br>
            <a:r>
              <a:rPr lang="en-US" altLang="ru-RU" sz="2400"/>
              <a:t>pst.setString(1, "user"); </a:t>
            </a:r>
          </a:p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2400" i="1">
                <a:solidFill>
                  <a:srgbClr val="FF0000"/>
                </a:solidFill>
              </a:rPr>
              <a:t>Обратите внимание: </a:t>
            </a:r>
            <a:r>
              <a:rPr lang="ru-RU" altLang="ru-RU" sz="2400" i="1"/>
              <a:t>нумерация параметров начинается не с 0, а с 1!</a:t>
            </a:r>
            <a:br>
              <a:rPr lang="ru-RU" altLang="ru-RU" sz="2400" i="1"/>
            </a:br>
            <a:r>
              <a:rPr lang="en-US" altLang="ru-RU" sz="2400"/>
              <a:t>ResultSet prs = pst.executeQuery();</a:t>
            </a:r>
          </a:p>
        </p:txBody>
      </p:sp>
    </p:spTree>
    <p:extLst>
      <p:ext uri="{BB962C8B-B14F-4D97-AF65-F5344CB8AC3E}">
        <p14:creationId xmlns:p14="http://schemas.microsoft.com/office/powerpoint/2010/main" val="1177979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1">
                <a:solidFill>
                  <a:schemeClr val="tx1"/>
                </a:solidFill>
              </a:rPr>
              <a:t>Класс </a:t>
            </a:r>
            <a:r>
              <a:rPr lang="en-US" altLang="ru-RU" sz="4200" b="1">
                <a:solidFill>
                  <a:schemeClr val="tx1"/>
                </a:solidFill>
              </a:rPr>
              <a:t>CallableStatement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SzPct val="80000"/>
              <a:buFontTx/>
              <a:buNone/>
            </a:pPr>
            <a:r>
              <a:rPr lang="ru-RU" altLang="ru-RU" sz="3200" dirty="0"/>
              <a:t>Для вызова функции или процедуры используется класс </a:t>
            </a:r>
            <a:r>
              <a:rPr lang="ru-RU" altLang="ru-RU" sz="3200" b="1" dirty="0" err="1"/>
              <a:t>CallableStatement</a:t>
            </a:r>
            <a:r>
              <a:rPr lang="ru-RU" altLang="ru-RU" sz="3200" dirty="0"/>
              <a:t>:</a:t>
            </a:r>
          </a:p>
          <a:p>
            <a:pPr>
              <a:spcBef>
                <a:spcPts val="800"/>
              </a:spcBef>
              <a:buClrTx/>
              <a:buSzPct val="80000"/>
              <a:buFontTx/>
              <a:buNone/>
            </a:pPr>
            <a:r>
              <a:rPr lang="en-US" altLang="ru-RU" sz="3200" dirty="0" err="1"/>
              <a:t>CallableStatement</a:t>
            </a:r>
            <a:r>
              <a:rPr lang="en-US" altLang="ru-RU" sz="3200" dirty="0"/>
              <a:t> </a:t>
            </a:r>
            <a:r>
              <a:rPr lang="en-US" altLang="ru-RU" sz="3200" dirty="0" err="1"/>
              <a:t>cst</a:t>
            </a:r>
            <a:r>
              <a:rPr lang="en-US" altLang="ru-RU" sz="3200" dirty="0"/>
              <a:t> = </a:t>
            </a:r>
            <a:r>
              <a:rPr lang="en-US" altLang="ru-RU" sz="3200" dirty="0" err="1"/>
              <a:t>c.prepareCall</a:t>
            </a:r>
            <a:r>
              <a:rPr lang="en-US" altLang="ru-RU" sz="3200" dirty="0"/>
              <a:t>("CALL </a:t>
            </a:r>
            <a:r>
              <a:rPr lang="en-US" altLang="ru-RU" sz="3200" dirty="0" err="1"/>
              <a:t>proc_name</a:t>
            </a:r>
            <a:r>
              <a:rPr lang="en-US" altLang="ru-RU" sz="3200" dirty="0"/>
              <a:t>(?,?)");</a:t>
            </a:r>
            <a:r>
              <a:rPr lang="ru-RU" altLang="ru-RU" sz="3200" dirty="0"/>
              <a:t> </a:t>
            </a:r>
            <a:r>
              <a:rPr lang="en-US" altLang="ru-RU" sz="3200" i="1" dirty="0"/>
              <a:t>//</a:t>
            </a:r>
            <a:r>
              <a:rPr lang="ru-RU" altLang="ru-RU" sz="3200" i="1" dirty="0"/>
              <a:t>В процедуру также можно передавать параметры</a:t>
            </a:r>
            <a:br>
              <a:rPr lang="ru-RU" altLang="ru-RU" sz="3200" i="1" dirty="0"/>
            </a:br>
            <a:r>
              <a:rPr lang="en-US" altLang="ru-RU" sz="3200" dirty="0" err="1"/>
              <a:t>cst.setInt</a:t>
            </a:r>
            <a:r>
              <a:rPr lang="en-US" altLang="ru-RU" sz="3200" dirty="0"/>
              <a:t>(1, 100);</a:t>
            </a:r>
            <a:br>
              <a:rPr lang="en-US" altLang="ru-RU" sz="3200" dirty="0"/>
            </a:br>
            <a:r>
              <a:rPr lang="en-US" altLang="ru-RU" sz="3200" dirty="0" err="1"/>
              <a:t>cst.setString</a:t>
            </a:r>
            <a:r>
              <a:rPr lang="en-US" altLang="ru-RU" sz="3200" dirty="0"/>
              <a:t>(2, "String");</a:t>
            </a:r>
            <a:br>
              <a:rPr lang="en-US" altLang="ru-RU" sz="3200" dirty="0"/>
            </a:br>
            <a:r>
              <a:rPr lang="en-US" altLang="ru-RU" sz="3200" dirty="0" err="1"/>
              <a:t>ResultSet</a:t>
            </a:r>
            <a:r>
              <a:rPr lang="en-US" altLang="ru-RU" sz="3200" dirty="0"/>
              <a:t> </a:t>
            </a:r>
            <a:r>
              <a:rPr lang="en-US" altLang="ru-RU" sz="3200" dirty="0" err="1"/>
              <a:t>rs</a:t>
            </a:r>
            <a:r>
              <a:rPr lang="en-US" altLang="ru-RU" sz="3200" dirty="0"/>
              <a:t> = </a:t>
            </a:r>
            <a:r>
              <a:rPr lang="en-US" altLang="ru-RU" sz="3200" dirty="0" err="1"/>
              <a:t>cst.executeQuery</a:t>
            </a:r>
            <a:r>
              <a:rPr lang="en-US" altLang="ru-RU" sz="3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86287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600" b="1" dirty="0">
                <a:solidFill>
                  <a:schemeClr val="tx1"/>
                </a:solidFill>
              </a:rPr>
              <a:t>Обработка результатов запроса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2800"/>
              <a:t>Для перехода по строкам вперёд и назад в классе </a:t>
            </a:r>
            <a:r>
              <a:rPr lang="ru-RU" altLang="ru-RU" sz="2800" b="1"/>
              <a:t>ResultSet</a:t>
            </a:r>
            <a:r>
              <a:rPr lang="ru-RU" altLang="ru-RU" sz="2800"/>
              <a:t> используются методы </a:t>
            </a:r>
            <a:r>
              <a:rPr lang="ru-RU" altLang="ru-RU" sz="2800" b="1" i="1"/>
              <a:t>next</a:t>
            </a:r>
            <a:r>
              <a:rPr lang="ru-RU" altLang="ru-RU" sz="2800" i="1"/>
              <a:t>()</a:t>
            </a:r>
            <a:r>
              <a:rPr lang="ru-RU" altLang="ru-RU" sz="2800" b="1"/>
              <a:t> и </a:t>
            </a:r>
            <a:r>
              <a:rPr lang="ru-RU" altLang="ru-RU" sz="2800" b="1" i="1"/>
              <a:t>previous</a:t>
            </a:r>
            <a:r>
              <a:rPr lang="ru-RU" altLang="ru-RU" sz="2800" i="1"/>
              <a:t>()</a:t>
            </a:r>
            <a:r>
              <a:rPr lang="ru-RU" altLang="ru-RU" sz="2800"/>
              <a:t>. Для перехода к первой или последней строке </a:t>
            </a:r>
            <a:r>
              <a:rPr lang="ru-RU" altLang="ru-RU" sz="2800" b="1" i="1"/>
              <a:t>first</a:t>
            </a:r>
            <a:r>
              <a:rPr lang="ru-RU" altLang="ru-RU" sz="2800" i="1"/>
              <a:t>()</a:t>
            </a:r>
            <a:r>
              <a:rPr lang="ru-RU" altLang="ru-RU" sz="2800"/>
              <a:t> и </a:t>
            </a:r>
            <a:r>
              <a:rPr lang="ru-RU" altLang="ru-RU" sz="2800" b="1" i="1"/>
              <a:t>last</a:t>
            </a:r>
            <a:r>
              <a:rPr lang="ru-RU" altLang="ru-RU" sz="2800" i="1"/>
              <a:t>() </a:t>
            </a:r>
            <a:r>
              <a:rPr lang="ru-RU" altLang="ru-RU" sz="2800"/>
              <a:t>соответственно. Обработка результатов в цикле будет выглядеть примерно следующим образом:</a:t>
            </a:r>
          </a:p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r>
              <a:rPr lang="en-US" altLang="ru-RU" sz="2600"/>
              <a:t>while(rs.next()){</a:t>
            </a:r>
            <a:br>
              <a:rPr lang="en-US" altLang="ru-RU" sz="2600"/>
            </a:br>
            <a:r>
              <a:rPr lang="ru-RU" altLang="ru-RU" sz="2600"/>
              <a:t>  </a:t>
            </a:r>
            <a:r>
              <a:rPr lang="en-US" altLang="ru-RU" sz="2600" i="1"/>
              <a:t>//</a:t>
            </a:r>
            <a:r>
              <a:rPr lang="ru-RU" altLang="ru-RU" sz="2600" i="1"/>
              <a:t>обработка результатов</a:t>
            </a:r>
            <a:br>
              <a:rPr lang="ru-RU" altLang="ru-RU" sz="2600" i="1"/>
            </a:br>
            <a:r>
              <a:rPr lang="ru-RU" altLang="ru-RU" sz="2600"/>
              <a:t>}</a:t>
            </a:r>
          </a:p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endParaRPr lang="ru-RU" altLang="ru-RU" sz="2600"/>
          </a:p>
        </p:txBody>
      </p:sp>
    </p:spTree>
    <p:extLst>
      <p:ext uri="{BB962C8B-B14F-4D97-AF65-F5344CB8AC3E}">
        <p14:creationId xmlns:p14="http://schemas.microsoft.com/office/powerpoint/2010/main" val="1732724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>
                <a:solidFill>
                  <a:schemeClr val="tx1"/>
                </a:solidFill>
              </a:rPr>
              <a:t>Получение значения колонки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3200"/>
              <a:t>Для получения значений из определённой колонки текущей строки можно получить методами </a:t>
            </a:r>
            <a:r>
              <a:rPr lang="en-US" altLang="ru-RU" sz="3200" i="1"/>
              <a:t>getInteger(&lt;param&gt;)</a:t>
            </a:r>
            <a:r>
              <a:rPr lang="en-US" altLang="ru-RU" sz="3200"/>
              <a:t>, </a:t>
            </a:r>
            <a:r>
              <a:rPr lang="en-US" altLang="ru-RU" sz="3200" i="1"/>
              <a:t>getString(&lt;param&gt;)</a:t>
            </a:r>
            <a:r>
              <a:rPr lang="en-US" altLang="ru-RU" sz="3200"/>
              <a:t>, </a:t>
            </a:r>
            <a:r>
              <a:rPr lang="en-US" altLang="ru-RU" sz="3200" i="1"/>
              <a:t>getDouble(&lt;param&gt;)</a:t>
            </a:r>
            <a:r>
              <a:rPr lang="en-US" altLang="ru-RU" sz="3200"/>
              <a:t>,</a:t>
            </a:r>
            <a:r>
              <a:rPr lang="en-US" altLang="ru-RU" sz="3200" i="1"/>
              <a:t>getDate(&lt;param&gt;)</a:t>
            </a:r>
            <a:r>
              <a:rPr lang="en-US" altLang="ru-RU" sz="3200"/>
              <a:t> </a:t>
            </a:r>
            <a:r>
              <a:rPr lang="ru-RU" altLang="ru-RU" sz="3200"/>
              <a:t>и так далее, где </a:t>
            </a:r>
            <a:r>
              <a:rPr lang="ru-RU" altLang="ru-RU" sz="3200" i="1"/>
              <a:t>&lt;</a:t>
            </a:r>
            <a:r>
              <a:rPr lang="en-US" altLang="ru-RU" sz="3200" i="1"/>
              <a:t>param&gt;</a:t>
            </a:r>
            <a:r>
              <a:rPr lang="en-US" altLang="ru-RU" sz="3200"/>
              <a:t> — </a:t>
            </a:r>
            <a:r>
              <a:rPr lang="ru-RU" altLang="ru-RU" sz="3200"/>
              <a:t>это номер колонки, если типа </a:t>
            </a:r>
            <a:r>
              <a:rPr lang="en-US" altLang="ru-RU" sz="3200" i="1"/>
              <a:t>int</a:t>
            </a:r>
            <a:r>
              <a:rPr lang="en-US" altLang="ru-RU" sz="3200"/>
              <a:t> </a:t>
            </a:r>
            <a:r>
              <a:rPr lang="ru-RU" altLang="ru-RU" sz="3200"/>
              <a:t>или название колонки, если типа </a:t>
            </a:r>
            <a:r>
              <a:rPr lang="en-US" altLang="ru-RU" sz="3200" i="1"/>
              <a:t>String</a:t>
            </a:r>
            <a:r>
              <a:rPr lang="en-US" altLang="ru-RU" sz="3200"/>
              <a:t>. 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altLang="ru-RU" sz="3200"/>
          </a:p>
        </p:txBody>
      </p:sp>
    </p:spTree>
    <p:extLst>
      <p:ext uri="{BB962C8B-B14F-4D97-AF65-F5344CB8AC3E}">
        <p14:creationId xmlns:p14="http://schemas.microsoft.com/office/powerpoint/2010/main" val="391376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>
                <a:solidFill>
                  <a:schemeClr val="tx1"/>
                </a:solidFill>
              </a:rPr>
              <a:t>Получение значения колонки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0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3200"/>
              <a:t>Например: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ru-RU" sz="3200" i="1"/>
              <a:t>//</a:t>
            </a:r>
            <a:r>
              <a:rPr lang="ru-RU" altLang="ru-RU" sz="3200" i="1"/>
              <a:t>Вернет строку, находящуюся во втором столбце текущей строки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ru-RU" sz="3200"/>
              <a:t>rs.getString(2); 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ru-RU" sz="3200" i="1"/>
              <a:t> //</a:t>
            </a:r>
            <a:r>
              <a:rPr lang="ru-RU" altLang="ru-RU" sz="3200" i="1"/>
              <a:t>Вернет значение типа </a:t>
            </a:r>
            <a:r>
              <a:rPr lang="en-US" altLang="ru-RU" sz="3200" i="1"/>
              <a:t>double, </a:t>
            </a:r>
            <a:r>
              <a:rPr lang="ru-RU" altLang="ru-RU" sz="3200" i="1"/>
              <a:t>находящееся в колонке с именем </a:t>
            </a:r>
            <a:r>
              <a:rPr lang="en-US" altLang="ru-RU" sz="3200" i="1"/>
              <a:t>"average_score".</a:t>
            </a:r>
            <a:r>
              <a:rPr lang="ru-RU" altLang="ru-RU" sz="3200" i="1"/>
              <a:t/>
            </a:r>
            <a:br>
              <a:rPr lang="ru-RU" altLang="ru-RU" sz="3200" i="1"/>
            </a:br>
            <a:r>
              <a:rPr lang="en-US" altLang="ru-RU" sz="3200"/>
              <a:t>rs.getDouble("average_score");</a:t>
            </a:r>
          </a:p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endParaRPr lang="ru-RU" altLang="ru-RU" sz="3200"/>
          </a:p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32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52834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dirty="0">
                <a:solidFill>
                  <a:schemeClr val="tx1"/>
                </a:solidFill>
              </a:rPr>
              <a:t>История </a:t>
            </a:r>
            <a:r>
              <a:rPr lang="en-US" altLang="ru-RU" sz="4200" dirty="0">
                <a:solidFill>
                  <a:schemeClr val="tx1"/>
                </a:solidFill>
              </a:rPr>
              <a:t>JDBC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2800"/>
              <a:t>Sun Microsystems выпустила JDBC как часть JDK 1.1 19-го февраля 1997 года. С тех пор он является частью JSE. Классы JDBC находятся в пакетах Java java.sql и javax.sql. 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2800"/>
              <a:t>Начиная с версии 3.1, JDBC разрабатывался в рамках Java Community Process (JCP), который включает в себя стандартизованные спецификации для Java разработчиков.</a:t>
            </a:r>
          </a:p>
        </p:txBody>
      </p:sp>
    </p:spTree>
    <p:extLst>
      <p:ext uri="{BB962C8B-B14F-4D97-AF65-F5344CB8AC3E}">
        <p14:creationId xmlns:p14="http://schemas.microsoft.com/office/powerpoint/2010/main" val="3507783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420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SzPct val="80000"/>
              <a:buFontTx/>
              <a:buNone/>
            </a:pPr>
            <a:r>
              <a:rPr lang="ru-RU" altLang="ru-RU" sz="3200"/>
              <a:t>Поскольку данные в БД могут иметь значение </a:t>
            </a:r>
            <a:r>
              <a:rPr lang="ru-RU" altLang="ru-RU" sz="3200" i="1"/>
              <a:t>null</a:t>
            </a:r>
            <a:r>
              <a:rPr lang="ru-RU" altLang="ru-RU" sz="3200"/>
              <a:t>, имеет смысл перед их извлечением проверить это, чтобы не получить исключение. Данная проверка осуществляется методом </a:t>
            </a:r>
            <a:r>
              <a:rPr lang="ru-RU" altLang="ru-RU" sz="3200" i="1"/>
              <a:t>isNull(&lt;param&gt;)</a:t>
            </a:r>
            <a:r>
              <a:rPr lang="ru-RU" altLang="ru-RU" sz="3200"/>
              <a:t>, который вернет </a:t>
            </a:r>
            <a:r>
              <a:rPr lang="ru-RU" altLang="ru-RU" sz="3200" i="1"/>
              <a:t>true</a:t>
            </a:r>
            <a:r>
              <a:rPr lang="ru-RU" altLang="ru-RU" sz="3200"/>
              <a:t> или </a:t>
            </a:r>
            <a:r>
              <a:rPr lang="ru-RU" altLang="ru-RU" sz="3200" i="1"/>
              <a:t>false</a:t>
            </a:r>
            <a:r>
              <a:rPr lang="ru-RU" altLang="ru-RU" sz="3200"/>
              <a:t>.</a:t>
            </a:r>
          </a:p>
          <a:p>
            <a:pPr>
              <a:spcBef>
                <a:spcPts val="800"/>
              </a:spcBef>
              <a:buClrTx/>
              <a:buSzPct val="80000"/>
              <a:buFontTx/>
              <a:buNone/>
            </a:pPr>
            <a:endParaRPr lang="ru-RU" altLang="ru-RU" sz="3200"/>
          </a:p>
        </p:txBody>
      </p:sp>
    </p:spTree>
    <p:extLst>
      <p:ext uri="{BB962C8B-B14F-4D97-AF65-F5344CB8AC3E}">
        <p14:creationId xmlns:p14="http://schemas.microsoft.com/office/powerpoint/2010/main" val="3250591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200" b="1" dirty="0">
                <a:solidFill>
                  <a:schemeClr val="tx1"/>
                </a:solidFill>
              </a:rPr>
              <a:t>Использование потоков для очень больших значений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3600"/>
              <a:t>В JDBC API есть три отдельных метода для получения потоков:</a:t>
            </a:r>
          </a:p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3600"/>
              <a:t>getBinaryStream возвращает поток байтов "как есть", без какого-либо предварительного преобразования </a:t>
            </a:r>
            <a:br>
              <a:rPr lang="ru-RU" altLang="ru-RU" sz="3600"/>
            </a:br>
            <a:endParaRPr lang="ru-RU" altLang="ru-RU" sz="3600"/>
          </a:p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endParaRPr lang="ru-RU" altLang="ru-RU" sz="3600"/>
          </a:p>
        </p:txBody>
      </p:sp>
    </p:spTree>
    <p:extLst>
      <p:ext uri="{BB962C8B-B14F-4D97-AF65-F5344CB8AC3E}">
        <p14:creationId xmlns:p14="http://schemas.microsoft.com/office/powerpoint/2010/main" val="211992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200" b="1" dirty="0">
                <a:solidFill>
                  <a:schemeClr val="tx1"/>
                </a:solidFill>
              </a:rPr>
              <a:t>Использование потоков для очень больших значений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3600"/>
              <a:t>getAsciiStream возвращает поток, состоящий из однобайтовых ASCII-символов. </a:t>
            </a:r>
            <a:br>
              <a:rPr lang="ru-RU" altLang="ru-RU" sz="3600"/>
            </a:br>
            <a:endParaRPr lang="ru-RU" altLang="ru-RU" sz="3600"/>
          </a:p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3600"/>
              <a:t>getUnicodeStream возвращает поток двухбайтных символов Unicode. </a:t>
            </a:r>
          </a:p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endParaRPr lang="ru-RU" altLang="ru-RU" sz="3600"/>
          </a:p>
        </p:txBody>
      </p:sp>
    </p:spTree>
    <p:extLst>
      <p:ext uri="{BB962C8B-B14F-4D97-AF65-F5344CB8AC3E}">
        <p14:creationId xmlns:p14="http://schemas.microsoft.com/office/powerpoint/2010/main" val="6112621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>
                <a:solidFill>
                  <a:schemeClr val="tx1"/>
                </a:solidFill>
              </a:rPr>
              <a:t>Метаданные </a:t>
            </a:r>
            <a:r>
              <a:rPr lang="en-US" altLang="ru-RU" sz="4400">
                <a:solidFill>
                  <a:schemeClr val="tx1"/>
                </a:solidFill>
              </a:rPr>
              <a:t>ResultSet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SzPct val="80000"/>
              <a:buFontTx/>
              <a:buNone/>
            </a:pPr>
            <a:r>
              <a:rPr lang="en-US" altLang="ru-RU" sz="3200"/>
              <a:t>ResultSet rs = stmt.executeQuery("SELECT a, b, c FROM TABLE2"); </a:t>
            </a:r>
          </a:p>
          <a:p>
            <a:pPr>
              <a:spcBef>
                <a:spcPts val="800"/>
              </a:spcBef>
              <a:buClrTx/>
              <a:buSzPct val="80000"/>
              <a:buFontTx/>
              <a:buNone/>
            </a:pPr>
            <a:r>
              <a:rPr lang="en-US" altLang="ru-RU" sz="3200"/>
              <a:t>ResultSetMetaData rsmd = rs.getMetaData(); </a:t>
            </a:r>
          </a:p>
          <a:p>
            <a:pPr>
              <a:spcBef>
                <a:spcPts val="800"/>
              </a:spcBef>
              <a:buClrTx/>
              <a:buSzPct val="80000"/>
              <a:buFontTx/>
              <a:buNone/>
            </a:pPr>
            <a:r>
              <a:rPr lang="en-US" altLang="ru-RU" sz="3200"/>
              <a:t>int numberOfColumns = rsmd.getColumnCount(); </a:t>
            </a:r>
          </a:p>
          <a:p>
            <a:pPr>
              <a:spcBef>
                <a:spcPts val="800"/>
              </a:spcBef>
              <a:buClrTx/>
              <a:buSzPct val="80000"/>
              <a:buFontTx/>
              <a:buNone/>
            </a:pPr>
            <a:r>
              <a:rPr lang="en-US" altLang="ru-RU" sz="3200"/>
              <a:t>boolean b = rsmd.isSearchable(1);</a:t>
            </a:r>
          </a:p>
        </p:txBody>
      </p:sp>
    </p:spTree>
    <p:extLst>
      <p:ext uri="{BB962C8B-B14F-4D97-AF65-F5344CB8AC3E}">
        <p14:creationId xmlns:p14="http://schemas.microsoft.com/office/powerpoint/2010/main" val="3407803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dirty="0">
                <a:solidFill>
                  <a:schemeClr val="tx1"/>
                </a:solidFill>
              </a:rPr>
              <a:t>Метаданные базы данных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2400"/>
              <a:t>Класс DatabaseMetaData предоставляет методы, описывающие таблицы базы данных, поддержку SQL, хранимые процедуры и другие сведения, относящиеся к базе данных и данному Connection, которые не относятся непосредственно к выполнению команд и извлечению результирующих наборов. Метод создает экземпляр класса DatabaseMetaData для данного Connection.</a:t>
            </a:r>
          </a:p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endParaRPr lang="ru-RU" altLang="ru-RU" sz="2400"/>
          </a:p>
          <a:p>
            <a:pPr>
              <a:spcBef>
                <a:spcPts val="600"/>
              </a:spcBef>
              <a:buClrTx/>
              <a:buSzPct val="80000"/>
              <a:buFontTx/>
              <a:buNone/>
            </a:pPr>
            <a:r>
              <a:rPr lang="ru-RU" altLang="ru-RU" sz="2400"/>
              <a:t>DatabaseMetaData </a:t>
            </a:r>
            <a:r>
              <a:rPr lang="en-US" altLang="ru-RU" sz="2400"/>
              <a:t> metadata= connection.getMetaData();</a:t>
            </a:r>
          </a:p>
        </p:txBody>
      </p:sp>
    </p:spTree>
    <p:extLst>
      <p:ext uri="{BB962C8B-B14F-4D97-AF65-F5344CB8AC3E}">
        <p14:creationId xmlns:p14="http://schemas.microsoft.com/office/powerpoint/2010/main" val="456587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пРИМЕРЫ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21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 dirty="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95288" y="908050"/>
            <a:ext cx="4660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Основные пакеты в </a:t>
            </a:r>
            <a:r>
              <a:rPr lang="en-US" altLang="ru-RU"/>
              <a:t>Java </a:t>
            </a:r>
            <a:r>
              <a:rPr lang="ru-RU" altLang="ru-RU"/>
              <a:t>для работы с БД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92138" y="1200150"/>
            <a:ext cx="6545262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ru-RU" sz="1600"/>
              <a:t>  </a:t>
            </a:r>
            <a:r>
              <a:rPr lang="en-US" altLang="ru-RU" sz="1600">
                <a:latin typeface="Lucida Console" pitchFamily="49" charset="0"/>
              </a:rPr>
              <a:t>java.sql.*</a:t>
            </a:r>
            <a:r>
              <a:rPr lang="en-US" altLang="ru-RU" sz="1600"/>
              <a:t> - </a:t>
            </a:r>
            <a:r>
              <a:rPr lang="ru-RU" altLang="ru-RU" sz="1600"/>
              <a:t>основные классы для работы с данными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ru-RU" altLang="ru-RU" sz="1600"/>
              <a:t>  </a:t>
            </a:r>
            <a:r>
              <a:rPr lang="ru-RU" altLang="ru-RU" sz="1600">
                <a:latin typeface="Lucida Console" pitchFamily="49" charset="0"/>
              </a:rPr>
              <a:t>sun.jdbc.odbc.*</a:t>
            </a:r>
            <a:r>
              <a:rPr lang="ru-RU" altLang="ru-RU" sz="1600"/>
              <a:t> - классы и интерфейсы моста </a:t>
            </a:r>
            <a:r>
              <a:rPr lang="en-US" altLang="ru-RU" sz="1600"/>
              <a:t>JDBC – ODBC</a:t>
            </a:r>
            <a:r>
              <a:rPr lang="ru-RU" altLang="ru-RU" sz="1600"/>
              <a:t>.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92113" y="2128838"/>
            <a:ext cx="367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Основные классы и интерфейсы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88963" y="2420938"/>
            <a:ext cx="8104187" cy="185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ru-RU" sz="1600"/>
              <a:t>  </a:t>
            </a:r>
            <a:r>
              <a:rPr lang="en-US" altLang="ru-RU" sz="1600">
                <a:latin typeface="Lucida Console" pitchFamily="49" charset="0"/>
              </a:rPr>
              <a:t>java.sql.Connection </a:t>
            </a:r>
            <a:r>
              <a:rPr lang="en-US" altLang="ru-RU" sz="1600"/>
              <a:t>– </a:t>
            </a:r>
            <a:r>
              <a:rPr lang="ru-RU" altLang="ru-RU" sz="1600"/>
              <a:t>соединение с драйвером БД;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ru-RU" altLang="ru-RU" sz="1600"/>
              <a:t>  </a:t>
            </a:r>
            <a:r>
              <a:rPr lang="en-US" altLang="ru-RU" sz="1600">
                <a:latin typeface="Lucida Console" pitchFamily="49" charset="0"/>
              </a:rPr>
              <a:t>java.sql.DriverManager</a:t>
            </a:r>
            <a:r>
              <a:rPr lang="ru-RU" altLang="ru-RU" sz="1600">
                <a:latin typeface="Lucida Console" pitchFamily="49" charset="0"/>
              </a:rPr>
              <a:t> </a:t>
            </a:r>
            <a:r>
              <a:rPr lang="ru-RU" altLang="ru-RU" sz="1600"/>
              <a:t>– загрузка и манипулирование драйверами БД;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ru-RU" altLang="ru-RU" sz="1600"/>
              <a:t>  </a:t>
            </a:r>
            <a:r>
              <a:rPr lang="en-US" altLang="ru-RU" sz="1600">
                <a:latin typeface="Lucida Console" pitchFamily="49" charset="0"/>
              </a:rPr>
              <a:t>java.sql.Statement</a:t>
            </a:r>
            <a:r>
              <a:rPr lang="ru-RU" altLang="ru-RU" sz="1600">
                <a:latin typeface="Lucida Console" pitchFamily="49" charset="0"/>
              </a:rPr>
              <a:t> </a:t>
            </a:r>
            <a:r>
              <a:rPr lang="ru-RU" altLang="ru-RU" sz="1600"/>
              <a:t>– объекты для исполнения </a:t>
            </a:r>
            <a:r>
              <a:rPr lang="en-US" altLang="ru-RU" sz="1600"/>
              <a:t>SQL-</a:t>
            </a:r>
            <a:r>
              <a:rPr lang="ru-RU" altLang="ru-RU" sz="1600"/>
              <a:t>предложений;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ru-RU" altLang="ru-RU" sz="1600"/>
              <a:t>  </a:t>
            </a:r>
            <a:r>
              <a:rPr lang="en-US" altLang="ru-RU" sz="1600">
                <a:latin typeface="Lucida Console" pitchFamily="49" charset="0"/>
              </a:rPr>
              <a:t>java.sql.ResultSet</a:t>
            </a:r>
            <a:r>
              <a:rPr lang="ru-RU" altLang="ru-RU" sz="1600">
                <a:latin typeface="Lucida Console" pitchFamily="49" charset="0"/>
              </a:rPr>
              <a:t> </a:t>
            </a:r>
            <a:r>
              <a:rPr lang="ru-RU" altLang="ru-RU" sz="1600"/>
              <a:t>– объекты</a:t>
            </a:r>
            <a:r>
              <a:rPr lang="en-US" altLang="ru-RU" sz="1600"/>
              <a:t> </a:t>
            </a:r>
            <a:r>
              <a:rPr lang="ru-RU" altLang="ru-RU" sz="1600"/>
              <a:t>для обработки результатов </a:t>
            </a:r>
            <a:r>
              <a:rPr lang="en-US" altLang="ru-RU" sz="1600">
                <a:latin typeface="Courier New" pitchFamily="49" charset="0"/>
              </a:rPr>
              <a:t>Select</a:t>
            </a:r>
            <a:r>
              <a:rPr lang="en-US" altLang="ru-RU" sz="1600"/>
              <a:t>-</a:t>
            </a:r>
            <a:r>
              <a:rPr lang="ru-RU" altLang="ru-RU" sz="1600"/>
              <a:t>запросов;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ru-RU" altLang="ru-RU" sz="1600"/>
              <a:t>  </a:t>
            </a:r>
            <a:r>
              <a:rPr lang="en-US" altLang="ru-RU" sz="1600">
                <a:latin typeface="Lucida Console" pitchFamily="49" charset="0"/>
              </a:rPr>
              <a:t>java.sql.SQLException</a:t>
            </a:r>
            <a:r>
              <a:rPr lang="ru-RU" altLang="ru-RU" sz="1600">
                <a:latin typeface="Lucida Console" pitchFamily="49" charset="0"/>
              </a:rPr>
              <a:t> </a:t>
            </a:r>
            <a:r>
              <a:rPr lang="ru-RU" altLang="ru-RU" sz="1600"/>
              <a:t>– прерывания при работе с БД;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ru-RU" altLang="ru-RU" sz="1600"/>
              <a:t>  </a:t>
            </a:r>
            <a:r>
              <a:rPr lang="ru-RU" altLang="ru-RU" sz="1600">
                <a:latin typeface="Lucida Console" pitchFamily="49" charset="0"/>
              </a:rPr>
              <a:t>sun.jdbc.odbc.</a:t>
            </a:r>
            <a:r>
              <a:rPr lang="en-US" altLang="ru-RU" sz="1600">
                <a:latin typeface="Lucida Console" pitchFamily="49" charset="0"/>
              </a:rPr>
              <a:t>JdbcOdbcDriver</a:t>
            </a:r>
            <a:r>
              <a:rPr lang="ru-RU" altLang="ru-RU" sz="1600"/>
              <a:t> – драйвер моста </a:t>
            </a:r>
            <a:r>
              <a:rPr lang="en-US" altLang="ru-RU" sz="1600"/>
              <a:t>JDBC – ODBC</a:t>
            </a:r>
            <a:r>
              <a:rPr lang="ru-RU" altLang="ru-RU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719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95288" y="908050"/>
            <a:ext cx="4519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Схема работы с БД из программ на </a:t>
            </a:r>
            <a:r>
              <a:rPr lang="en-US" altLang="ru-RU"/>
              <a:t>Java</a:t>
            </a:r>
            <a:endParaRPr lang="ru-RU" altLang="ru-RU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950913" y="1289050"/>
            <a:ext cx="7847012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/>
              <a:t>Загрузить класс(ы), реализующие необходимые драйверы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Class.forName("sun.jdbc.odbc.JdbcOdbcDriver");</a:t>
            </a:r>
          </a:p>
          <a:p>
            <a:pPr>
              <a:buFontTx/>
              <a:buAutoNum type="arabicPeriod"/>
            </a:pPr>
            <a:r>
              <a:rPr lang="ru-RU" altLang="ru-RU"/>
              <a:t>Установить соединение с БД, используя загруженный драйвер</a:t>
            </a:r>
            <a:br>
              <a:rPr lang="ru-RU" altLang="ru-RU"/>
            </a:br>
            <a:r>
              <a:rPr lang="ru-RU" altLang="ru-RU">
                <a:latin typeface="Lucida Console" pitchFamily="49" charset="0"/>
              </a:rPr>
              <a:t>DriverManager.getConnection("jdbc:odbc:</a:t>
            </a:r>
            <a:r>
              <a:rPr lang="en-US" altLang="ru-RU">
                <a:latin typeface="Lucida Console" pitchFamily="49" charset="0"/>
              </a:rPr>
              <a:t>dsn</a:t>
            </a:r>
            <a:r>
              <a:rPr lang="ru-RU" altLang="ru-RU">
                <a:latin typeface="Lucida Console" pitchFamily="49" charset="0"/>
              </a:rPr>
              <a:t>");</a:t>
            </a:r>
            <a:endParaRPr lang="en-US" altLang="ru-RU">
              <a:latin typeface="Lucida Console" pitchFamily="49" charset="0"/>
            </a:endParaRPr>
          </a:p>
          <a:p>
            <a:pPr>
              <a:buFontTx/>
              <a:buAutoNum type="arabicPeriod"/>
            </a:pPr>
            <a:r>
              <a:rPr lang="ru-RU" altLang="ru-RU"/>
              <a:t>Создать объект(ы) для исполнения </a:t>
            </a:r>
            <a:r>
              <a:rPr lang="en-US" altLang="ru-RU"/>
              <a:t>SQL</a:t>
            </a:r>
            <a:r>
              <a:rPr lang="ru-RU" altLang="ru-RU"/>
              <a:t>-команд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connection.createStatement();</a:t>
            </a:r>
          </a:p>
          <a:p>
            <a:pPr>
              <a:buFontTx/>
              <a:buAutoNum type="arabicPeriod"/>
            </a:pPr>
            <a:r>
              <a:rPr lang="ru-RU" altLang="ru-RU"/>
              <a:t>Исполнять необходимые </a:t>
            </a:r>
            <a:r>
              <a:rPr lang="en-US" altLang="ru-RU"/>
              <a:t>SQL-</a:t>
            </a:r>
            <a:r>
              <a:rPr lang="ru-RU" altLang="ru-RU"/>
              <a:t>команды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stmt.executeUpdate("Delete From MyTable Where Id=1");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stmt.executeQuery("Select * From MyTable");</a:t>
            </a:r>
          </a:p>
          <a:p>
            <a:pPr>
              <a:buFontTx/>
              <a:buAutoNum type="arabicPeriod"/>
            </a:pPr>
            <a:r>
              <a:rPr lang="ru-RU" altLang="ru-RU"/>
              <a:t>Обрабатывать полученные таблицы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result.getString("fieldName");</a:t>
            </a:r>
          </a:p>
          <a:p>
            <a:pPr>
              <a:buFontTx/>
              <a:buAutoNum type="arabicPeriod"/>
            </a:pPr>
            <a:r>
              <a:rPr lang="ru-RU" altLang="ru-RU"/>
              <a:t>Закрыть открытые соединения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connection.close();</a:t>
            </a:r>
            <a:endParaRPr lang="ru-RU" altLang="ru-RU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227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Пример программы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92138" y="1244600"/>
            <a:ext cx="8374062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 b="1">
                <a:latin typeface="Lucida Console" pitchFamily="49" charset="0"/>
              </a:rPr>
              <a:t>import</a:t>
            </a:r>
            <a:r>
              <a:rPr lang="en-US" altLang="ru-RU" sz="1600">
                <a:latin typeface="Lucida Console" pitchFamily="49" charset="0"/>
              </a:rPr>
              <a:t> java.sql.*;</a:t>
            </a:r>
          </a:p>
          <a:p>
            <a:endParaRPr lang="en-US" altLang="ru-RU" sz="1600">
              <a:latin typeface="Lucida Console" pitchFamily="49" charset="0"/>
            </a:endParaRPr>
          </a:p>
          <a:p>
            <a:r>
              <a:rPr lang="en-US" altLang="ru-RU" sz="1600" b="1">
                <a:latin typeface="Lucida Console" pitchFamily="49" charset="0"/>
              </a:rPr>
              <a:t>public static void</a:t>
            </a:r>
            <a:r>
              <a:rPr lang="en-US" altLang="ru-RU" sz="1600">
                <a:latin typeface="Lucida Console" pitchFamily="49" charset="0"/>
              </a:rPr>
              <a:t> main(String[] args) {</a:t>
            </a:r>
            <a:endParaRPr lang="ru-RU" altLang="ru-RU" sz="1600">
              <a:latin typeface="Lucida Console" pitchFamily="49" charset="0"/>
            </a:endParaRPr>
          </a:p>
          <a:p>
            <a:r>
              <a:rPr lang="ru-RU" altLang="ru-RU" sz="1600">
                <a:latin typeface="Lucida Console" pitchFamily="49" charset="0"/>
              </a:rPr>
              <a:t>  </a:t>
            </a:r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</a:t>
            </a:r>
          </a:p>
          <a:p>
            <a:r>
              <a:rPr lang="en-US" altLang="ru-RU" sz="1600">
                <a:latin typeface="Lucida Console" pitchFamily="49" charset="0"/>
              </a:rPr>
              <a:t>    Class.forName("sun.jdbc.odbc.JdbcOdbcDriver");</a:t>
            </a:r>
          </a:p>
          <a:p>
            <a:r>
              <a:rPr lang="en-US" altLang="ru-RU" sz="1600">
                <a:latin typeface="Lucida Console" pitchFamily="49" charset="0"/>
              </a:rPr>
              <a:t>    Connection conn = DriverManager.getConnection("jdbc:odbc:dsn");</a:t>
            </a:r>
          </a:p>
          <a:p>
            <a:r>
              <a:rPr lang="en-US" altLang="ru-RU" sz="1600">
                <a:latin typeface="Lucida Console" pitchFamily="49" charset="0"/>
              </a:rPr>
              <a:t>    Statement stmt = conn.createStatement();</a:t>
            </a:r>
          </a:p>
          <a:p>
            <a:r>
              <a:rPr lang="en-US" altLang="ru-RU" sz="1600">
                <a:latin typeface="Lucida Console" pitchFamily="49" charset="0"/>
              </a:rPr>
              <a:t>    ResultSet rs = stmt.executeQuery("Select * From positions");</a:t>
            </a:r>
          </a:p>
          <a:p>
            <a:r>
              <a:rPr lang="en-US" altLang="ru-RU" sz="1600">
                <a:latin typeface="Lucida Console" pitchFamily="49" charset="0"/>
              </a:rPr>
              <a:t>    </a:t>
            </a:r>
            <a:r>
              <a:rPr lang="en-US" altLang="ru-RU" sz="1600" b="1">
                <a:latin typeface="Lucida Console" pitchFamily="49" charset="0"/>
              </a:rPr>
              <a:t>while</a:t>
            </a:r>
            <a:r>
              <a:rPr lang="en-US" altLang="ru-RU" sz="1600">
                <a:latin typeface="Lucida Console" pitchFamily="49" charset="0"/>
              </a:rPr>
              <a:t> (rs.next()) {</a:t>
            </a:r>
          </a:p>
          <a:p>
            <a:r>
              <a:rPr lang="en-US" altLang="ru-RU" sz="1600">
                <a:latin typeface="Lucida Console" pitchFamily="49" charset="0"/>
              </a:rPr>
              <a:t>      String s = rs.getString("name");</a:t>
            </a:r>
          </a:p>
          <a:p>
            <a:r>
              <a:rPr lang="en-US" altLang="ru-RU" sz="1600">
                <a:latin typeface="Lucida Console" pitchFamily="49" charset="0"/>
              </a:rPr>
              <a:t>      System.out.println("Position name = " + s);</a:t>
            </a:r>
          </a:p>
          <a:p>
            <a:r>
              <a:rPr lang="en-US" altLang="ru-RU" sz="1600">
                <a:latin typeface="Lucida Console" pitchFamily="49" charset="0"/>
              </a:rPr>
              <a:t>    }</a:t>
            </a:r>
          </a:p>
          <a:p>
            <a:r>
              <a:rPr lang="en-US" altLang="ru-RU" sz="1600">
                <a:latin typeface="Lucida Console" pitchFamily="49" charset="0"/>
              </a:rPr>
              <a:t>  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 (SQLException ex) {</a:t>
            </a:r>
          </a:p>
          <a:p>
            <a:r>
              <a:rPr lang="en-US" altLang="ru-RU" sz="1600">
                <a:latin typeface="Lucida Console" pitchFamily="49" charset="0"/>
              </a:rPr>
              <a:t>    ex.printStackTrace();</a:t>
            </a:r>
          </a:p>
          <a:p>
            <a:r>
              <a:rPr lang="en-US" altLang="ru-RU" sz="1600">
                <a:latin typeface="Lucida Console" pitchFamily="49" charset="0"/>
              </a:rPr>
              <a:t>  }</a:t>
            </a:r>
          </a:p>
          <a:p>
            <a:r>
              <a:rPr lang="en-US" altLang="ru-RU" sz="1600">
                <a:latin typeface="Lucida Console" pitchFamily="49" charset="0"/>
              </a:rPr>
              <a:t>  </a:t>
            </a:r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 conn.close(); 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 (SQLException e) {}</a:t>
            </a:r>
          </a:p>
          <a:p>
            <a:r>
              <a:rPr lang="en-US" altLang="ru-RU" sz="1600">
                <a:latin typeface="Lucida Console" pitchFamily="49" charset="0"/>
              </a:rPr>
              <a:t>}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579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Загрузка драйвера и установление соединения с БД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11188" y="1284288"/>
            <a:ext cx="82613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/>
              <a:t>При загрузке класса драйвера он регистрируется в </a:t>
            </a:r>
            <a:r>
              <a:rPr lang="en-US" altLang="ru-RU">
                <a:latin typeface="Courier New" pitchFamily="49" charset="0"/>
              </a:rPr>
              <a:t>DriverManager</a:t>
            </a:r>
            <a:r>
              <a:rPr lang="en-US" altLang="ru-RU"/>
              <a:t>.</a:t>
            </a:r>
            <a:r>
              <a:rPr lang="ru-RU" altLang="ru-RU"/>
              <a:t/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Class.forName("sun.jdbc.odbc.JdbcOdbcDriver");</a:t>
            </a:r>
            <a:br>
              <a:rPr lang="en-US" altLang="ru-RU">
                <a:latin typeface="Lucida Console" pitchFamily="49" charset="0"/>
              </a:rPr>
            </a:br>
            <a:r>
              <a:rPr lang="ru-RU" altLang="ru-RU">
                <a:latin typeface="Lucida Console" pitchFamily="49" charset="0"/>
              </a:rPr>
              <a:t>com.mysql.jdbc.Driver</a:t>
            </a:r>
            <a:r>
              <a:rPr lang="en-US" altLang="ru-RU">
                <a:latin typeface="Lucida Console" pitchFamily="49" charset="0"/>
              </a:rPr>
              <a:t>.class;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 b="1">
                <a:latin typeface="Lucida Console" pitchFamily="49" charset="0"/>
              </a:rPr>
              <a:t>import</a:t>
            </a:r>
            <a:r>
              <a:rPr lang="en-US" altLang="ru-RU">
                <a:latin typeface="Lucida Console" pitchFamily="49" charset="0"/>
              </a:rPr>
              <a:t> </a:t>
            </a:r>
            <a:r>
              <a:rPr lang="ru-RU" altLang="ru-RU">
                <a:latin typeface="Lucida Console" pitchFamily="49" charset="0"/>
              </a:rPr>
              <a:t>com.microsoft.jdbc.sqlserver.</a:t>
            </a:r>
            <a:r>
              <a:rPr lang="en-US" altLang="ru-RU">
                <a:latin typeface="Lucida Console" pitchFamily="49" charset="0"/>
              </a:rPr>
              <a:t>*;</a:t>
            </a:r>
            <a:br>
              <a:rPr lang="en-US" altLang="ru-RU">
                <a:latin typeface="Lucida Console" pitchFamily="49" charset="0"/>
              </a:rPr>
            </a:br>
            <a:r>
              <a:rPr lang="ru-RU" altLang="ru-RU">
                <a:latin typeface="Lucida Console" pitchFamily="49" charset="0"/>
              </a:rPr>
              <a:t>Driver d</a:t>
            </a:r>
            <a:r>
              <a:rPr lang="en-US" altLang="ru-RU">
                <a:latin typeface="Lucida Console" pitchFamily="49" charset="0"/>
              </a:rPr>
              <a:t>river</a:t>
            </a:r>
            <a:r>
              <a:rPr lang="ru-RU" altLang="ru-RU">
                <a:latin typeface="Lucida Console" pitchFamily="49" charset="0"/>
              </a:rPr>
              <a:t> = </a:t>
            </a:r>
            <a:r>
              <a:rPr lang="en-US" altLang="ru-RU">
                <a:latin typeface="Lucida Console" pitchFamily="49" charset="0"/>
              </a:rPr>
              <a:t>new </a:t>
            </a:r>
            <a:r>
              <a:rPr lang="ru-RU" altLang="ru-RU">
                <a:latin typeface="Lucida Console" pitchFamily="49" charset="0"/>
              </a:rPr>
              <a:t>SQLServerDriver</a:t>
            </a:r>
            <a:r>
              <a:rPr lang="en-US" altLang="ru-RU">
                <a:latin typeface="Lucida Console" pitchFamily="49" charset="0"/>
              </a:rPr>
              <a:t>(</a:t>
            </a:r>
            <a:r>
              <a:rPr lang="ru-RU" altLang="ru-RU">
                <a:latin typeface="Lucida Console" pitchFamily="49" charset="0"/>
              </a:rPr>
              <a:t>);</a:t>
            </a:r>
            <a:r>
              <a:rPr lang="ru-RU" altLang="ru-RU"/>
              <a:t> </a:t>
            </a:r>
            <a:r>
              <a:rPr lang="en-US" altLang="ru-RU">
                <a:latin typeface="Courier New" pitchFamily="49" charset="0"/>
              </a:rPr>
              <a:t/>
            </a:r>
            <a:br>
              <a:rPr lang="en-US" altLang="ru-RU">
                <a:latin typeface="Courier New" pitchFamily="49" charset="0"/>
              </a:rPr>
            </a:br>
            <a:endParaRPr lang="en-US" altLang="ru-RU">
              <a:latin typeface="Courier New" pitchFamily="49" charset="0"/>
            </a:endParaRPr>
          </a:p>
          <a:p>
            <a:pPr>
              <a:buFontTx/>
              <a:buAutoNum type="arabicPeriod"/>
            </a:pPr>
            <a:r>
              <a:rPr lang="ru-RU" altLang="ru-RU"/>
              <a:t>Установить соединение с БД можно, используя менеджер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Connection conn =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           </a:t>
            </a:r>
            <a:r>
              <a:rPr lang="ru-RU" altLang="ru-RU">
                <a:latin typeface="Lucida Console" pitchFamily="49" charset="0"/>
              </a:rPr>
              <a:t>DriverManager.getConnection("jdbc:odbc:</a:t>
            </a:r>
            <a:r>
              <a:rPr lang="en-US" altLang="ru-RU">
                <a:latin typeface="Lucida Console" pitchFamily="49" charset="0"/>
              </a:rPr>
              <a:t>dsn</a:t>
            </a:r>
            <a:r>
              <a:rPr lang="ru-RU" altLang="ru-RU">
                <a:latin typeface="Lucida Console" pitchFamily="49" charset="0"/>
              </a:rPr>
              <a:t>");</a:t>
            </a:r>
            <a:r>
              <a:rPr lang="en-US" altLang="ru-RU">
                <a:latin typeface="Lucida Console" pitchFamily="49" charset="0"/>
              </a:rPr>
              <a:t/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Connection conn = DriverManager.getConnection(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      "</a:t>
            </a:r>
            <a:r>
              <a:rPr lang="ru-RU" altLang="ru-RU">
                <a:latin typeface="Lucida Console" pitchFamily="49" charset="0"/>
              </a:rPr>
              <a:t>jdbc:mysql://localhost:3306/test","root","root"</a:t>
            </a:r>
            <a:r>
              <a:rPr lang="en-US" altLang="ru-RU">
                <a:latin typeface="Lucida Console" pitchFamily="49" charset="0"/>
              </a:rPr>
              <a:t>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Properties props = new Properties();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props.put("user", "admin");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props.put("password", "myPwd");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Connection conn = driver.connect(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   </a:t>
            </a:r>
            <a:r>
              <a:rPr lang="ru-RU" altLang="ru-RU">
                <a:latin typeface="Lucida Console" pitchFamily="49" charset="0"/>
              </a:rPr>
              <a:t>"jdbc:microsoft:sqlserver://localhost:1433" </a:t>
            </a:r>
            <a:r>
              <a:rPr lang="en-US" altLang="ru-RU">
                <a:latin typeface="Lucida Console" pitchFamily="49" charset="0"/>
              </a:rPr>
              <a:t>, props);</a:t>
            </a:r>
          </a:p>
        </p:txBody>
      </p:sp>
    </p:spTree>
    <p:extLst>
      <p:ext uri="{BB962C8B-B14F-4D97-AF65-F5344CB8AC3E}">
        <p14:creationId xmlns:p14="http://schemas.microsoft.com/office/powerpoint/2010/main" val="261657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000" dirty="0">
                <a:solidFill>
                  <a:schemeClr val="tx1"/>
                </a:solidFill>
              </a:rPr>
              <a:t>История </a:t>
            </a:r>
            <a:r>
              <a:rPr lang="en-US" altLang="ru-RU" sz="4000" dirty="0">
                <a:solidFill>
                  <a:schemeClr val="tx1"/>
                </a:solidFill>
              </a:rPr>
              <a:t>JDBC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3200"/>
              <a:t>На данный момент технологию JDBC официально поддерживают следующие организации: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3200"/>
              <a:t>    </a:t>
            </a:r>
            <a:r>
              <a:rPr lang="ru-RU" altLang="ru-RU" sz="3600"/>
              <a:t>Oracle, DataDirect Technologies, BEA, Fujitsu, MySQL, INET, Software, Novell, Borland, Pointbase Inc., Macromedia, SAP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ru-RU" sz="3600"/>
          </a:p>
        </p:txBody>
      </p:sp>
    </p:spTree>
    <p:extLst>
      <p:ext uri="{BB962C8B-B14F-4D97-AF65-F5344CB8AC3E}">
        <p14:creationId xmlns:p14="http://schemas.microsoft.com/office/powerpoint/2010/main" val="1541318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260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Интерфейс </a:t>
            </a:r>
            <a:r>
              <a:rPr lang="en-US" altLang="ru-RU"/>
              <a:t>Connection</a:t>
            </a:r>
            <a:endParaRPr lang="ru-RU" altLang="ru-RU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11188" y="1268413"/>
            <a:ext cx="8399462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/>
              <a:t>Создание «предложений» для работы с БД 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Statement stmt = connection.createStatement();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PreparedStatement pst = connection.prepareStatement(sql);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CallableStatement cst = connection.prepareCall(sql);</a:t>
            </a:r>
          </a:p>
          <a:p>
            <a:pPr>
              <a:buFontTx/>
              <a:buAutoNum type="arabicPeriod"/>
            </a:pPr>
            <a:r>
              <a:rPr lang="ru-RU" altLang="ru-RU"/>
              <a:t>Работа с транзакциями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connection.setAutoCommit(false);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connection.commit();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connection.rollback();</a:t>
            </a:r>
          </a:p>
          <a:p>
            <a:pPr>
              <a:buFontTx/>
              <a:buAutoNum type="arabicPeriod"/>
            </a:pPr>
            <a:r>
              <a:rPr lang="ru-RU" altLang="ru-RU"/>
              <a:t>Закрытие соединения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connection.close();</a:t>
            </a:r>
            <a:endParaRPr lang="ru-RU" altLang="ru-RU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40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5710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Создаем в базе данных таблицы и заносим данные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74675" y="1255713"/>
            <a:ext cx="8007350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latin typeface="Lucida Console" pitchFamily="49" charset="0"/>
              </a:rPr>
              <a:t>Class.forName("sun.jdbc.odbc.JdbcOdbcDriver");</a:t>
            </a:r>
          </a:p>
          <a:p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</a:t>
            </a:r>
          </a:p>
          <a:p>
            <a:r>
              <a:rPr lang="en-US" altLang="ru-RU" sz="1600">
                <a:latin typeface="Lucida Console" pitchFamily="49" charset="0"/>
              </a:rPr>
              <a:t>  Connection conn = DriverManager.getConnection(</a:t>
            </a:r>
          </a:p>
          <a:p>
            <a:r>
              <a:rPr lang="en-US" altLang="ru-RU" sz="1600">
                <a:latin typeface="Lucida Console" pitchFamily="49" charset="0"/>
              </a:rPr>
              <a:t>                    "jdbc:odbc:projects");</a:t>
            </a:r>
          </a:p>
          <a:p>
            <a:r>
              <a:rPr lang="en-US" altLang="ru-RU" sz="1600">
                <a:latin typeface="Lucida Console" pitchFamily="49" charset="0"/>
              </a:rPr>
              <a:t>  Statement stmt = conn.createStatement();</a:t>
            </a:r>
          </a:p>
          <a:p>
            <a:r>
              <a:rPr lang="en-US" altLang="ru-RU" sz="1600">
                <a:latin typeface="Lucida Console" pitchFamily="49" charset="0"/>
              </a:rPr>
              <a:t>  String createTable = "CREATE TABLE </a:t>
            </a:r>
            <a:r>
              <a:rPr lang="ru-RU" altLang="ru-RU">
                <a:latin typeface="Lucida Console" pitchFamily="49" charset="0"/>
              </a:rPr>
              <a:t>roles </a:t>
            </a:r>
            <a:r>
              <a:rPr lang="ru-RU" altLang="ru-RU" sz="1600">
                <a:latin typeface="Lucida Console" pitchFamily="49" charset="0"/>
              </a:rPr>
              <a:t>(</a:t>
            </a:r>
            <a:r>
              <a:rPr lang="en-US" altLang="ru-RU" sz="1600">
                <a:latin typeface="Lucida Console" pitchFamily="49" charset="0"/>
              </a:rPr>
              <a:t>“ +</a:t>
            </a:r>
          </a:p>
          <a:p>
            <a:r>
              <a:rPr lang="ru-RU" altLang="ru-RU" sz="1600">
                <a:latin typeface="Lucida Console" pitchFamily="49" charset="0"/>
              </a:rPr>
              <a:t>   </a:t>
            </a:r>
            <a:r>
              <a:rPr lang="en-US" altLang="ru-RU" sz="1600">
                <a:latin typeface="Lucida Console" pitchFamily="49" charset="0"/>
              </a:rPr>
              <a:t> "</a:t>
            </a:r>
            <a:r>
              <a:rPr lang="ru-RU" altLang="ru-RU" sz="1600">
                <a:latin typeface="Lucida Console" pitchFamily="49" charset="0"/>
              </a:rPr>
              <a:t>Sortorder I</a:t>
            </a:r>
            <a:r>
              <a:rPr lang="en-US" altLang="ru-RU" sz="1600">
                <a:latin typeface="Lucida Console" pitchFamily="49" charset="0"/>
              </a:rPr>
              <a:t>NTEGER</a:t>
            </a:r>
            <a:r>
              <a:rPr lang="ru-RU" altLang="ru-RU" sz="1600">
                <a:latin typeface="Lucida Console" pitchFamily="49" charset="0"/>
              </a:rPr>
              <a:t>, Name V</a:t>
            </a:r>
            <a:r>
              <a:rPr lang="en-US" altLang="ru-RU" sz="1600">
                <a:latin typeface="Lucida Console" pitchFamily="49" charset="0"/>
              </a:rPr>
              <a:t>ARCHAR</a:t>
            </a:r>
            <a:r>
              <a:rPr lang="ru-RU" altLang="ru-RU" sz="1600">
                <a:latin typeface="Lucida Console" pitchFamily="49" charset="0"/>
              </a:rPr>
              <a:t>, P</a:t>
            </a:r>
            <a:r>
              <a:rPr lang="en-US" altLang="ru-RU" sz="1600">
                <a:latin typeface="Lucida Console" pitchFamily="49" charset="0"/>
              </a:rPr>
              <a:t>RIMARY</a:t>
            </a:r>
            <a:r>
              <a:rPr lang="ru-RU" altLang="ru-RU" sz="1600">
                <a:latin typeface="Lucida Console" pitchFamily="49" charset="0"/>
              </a:rPr>
              <a:t> K</a:t>
            </a:r>
            <a:r>
              <a:rPr lang="en-US" altLang="ru-RU" sz="1600">
                <a:latin typeface="Lucida Console" pitchFamily="49" charset="0"/>
              </a:rPr>
              <a:t>EY</a:t>
            </a:r>
            <a:r>
              <a:rPr lang="ru-RU" altLang="ru-RU" sz="1600">
                <a:latin typeface="Lucida Console" pitchFamily="49" charset="0"/>
              </a:rPr>
              <a:t> (Sortorder)</a:t>
            </a:r>
            <a:r>
              <a:rPr lang="en-US" altLang="ru-RU" sz="1600">
                <a:latin typeface="Lucida Console" pitchFamily="49" charset="0"/>
              </a:rPr>
              <a:t>)“;</a:t>
            </a:r>
            <a:r>
              <a:rPr lang="ru-RU" altLang="ru-RU" sz="1600">
                <a:latin typeface="Lucida Console" pitchFamily="49" charset="0"/>
              </a:rPr>
              <a:t/>
            </a:r>
            <a:br>
              <a:rPr lang="ru-RU" altLang="ru-RU" sz="1600">
                <a:latin typeface="Lucida Console" pitchFamily="49" charset="0"/>
              </a:rPr>
            </a:br>
            <a:r>
              <a:rPr lang="en-US" altLang="ru-RU" sz="1600">
                <a:latin typeface="Lucida Console" pitchFamily="49" charset="0"/>
              </a:rPr>
              <a:t>  stmt.executeUpdate(createTable);</a:t>
            </a:r>
          </a:p>
          <a:p>
            <a:r>
              <a:rPr lang="en-US" altLang="ru-RU" sz="1600">
                <a:latin typeface="Lucida Console" pitchFamily="49" charset="0"/>
              </a:rPr>
              <a:t>  String insertData1 = "INSERT INTO roles (Sortorder, Name) " +</a:t>
            </a:r>
          </a:p>
          <a:p>
            <a:r>
              <a:rPr lang="en-US" altLang="ru-RU" sz="1600">
                <a:latin typeface="Lucida Console" pitchFamily="49" charset="0"/>
              </a:rPr>
              <a:t>    "VALUES(10, 'Project Leader')“;</a:t>
            </a:r>
          </a:p>
          <a:p>
            <a:r>
              <a:rPr lang="en-US" altLang="ru-RU" sz="1600">
                <a:latin typeface="Lucida Console" pitchFamily="49" charset="0"/>
              </a:rPr>
              <a:t>  String insertData2 = "INSERT INTO roles (Sortorder, Name) " +</a:t>
            </a:r>
          </a:p>
          <a:p>
            <a:r>
              <a:rPr lang="en-US" altLang="ru-RU" sz="1600">
                <a:latin typeface="Lucida Console" pitchFamily="49" charset="0"/>
              </a:rPr>
              <a:t>    "VALUES(20, 'Developer')";</a:t>
            </a:r>
          </a:p>
          <a:p>
            <a:r>
              <a:rPr lang="en-US" altLang="ru-RU" sz="1600">
                <a:latin typeface="Lucida Console" pitchFamily="49" charset="0"/>
              </a:rPr>
              <a:t>  stmt.executeUpdate(insertData1);</a:t>
            </a:r>
          </a:p>
          <a:p>
            <a:r>
              <a:rPr lang="en-US" altLang="ru-RU" sz="1600">
                <a:latin typeface="Lucida Console" pitchFamily="49" charset="0"/>
              </a:rPr>
              <a:t>  stmt.executeUpdate(insertData2);</a:t>
            </a:r>
          </a:p>
          <a:p>
            <a:r>
              <a:rPr lang="en-US" altLang="ru-RU" sz="1600">
                <a:latin typeface="Lucida Console" pitchFamily="49" charset="0"/>
              </a:rPr>
              <a:t>  conn.close();</a:t>
            </a:r>
          </a:p>
          <a:p>
            <a:r>
              <a:rPr lang="en-US" altLang="ru-RU" sz="1600">
                <a:latin typeface="Lucida Console" pitchFamily="49" charset="0"/>
              </a:rPr>
              <a:t>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 (SQLException x) {</a:t>
            </a:r>
          </a:p>
          <a:p>
            <a:r>
              <a:rPr lang="en-US" altLang="ru-RU" sz="1600">
                <a:latin typeface="Lucida Console" pitchFamily="49" charset="0"/>
              </a:rPr>
              <a:t>  x.printStackTrace();</a:t>
            </a:r>
          </a:p>
          <a:p>
            <a:r>
              <a:rPr lang="en-US" altLang="ru-RU" sz="1600">
                <a:latin typeface="Lucida Console" pitchFamily="49" charset="0"/>
              </a:rPr>
              <a:t>}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442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Параметризованные </a:t>
            </a:r>
            <a:r>
              <a:rPr lang="en-US" altLang="ru-RU"/>
              <a:t>SQL-</a:t>
            </a:r>
            <a:r>
              <a:rPr lang="ru-RU" altLang="ru-RU"/>
              <a:t>предложения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74675" y="1414463"/>
            <a:ext cx="77628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latin typeface="Lucida Console" pitchFamily="49" charset="0"/>
              </a:rPr>
              <a:t>Class.forName("sun.jdbc.odbc.JdbcOdbcDriver");</a:t>
            </a:r>
          </a:p>
          <a:p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</a:t>
            </a:r>
          </a:p>
          <a:p>
            <a:r>
              <a:rPr lang="en-US" altLang="ru-RU" sz="1600">
                <a:latin typeface="Lucida Console" pitchFamily="49" charset="0"/>
              </a:rPr>
              <a:t>  Connection conn = DriverManager.getConnection(</a:t>
            </a:r>
          </a:p>
          <a:p>
            <a:r>
              <a:rPr lang="en-US" altLang="ru-RU" sz="1600">
                <a:latin typeface="Lucida Console" pitchFamily="49" charset="0"/>
              </a:rPr>
              <a:t>                    "jdbc:odbc:projects");</a:t>
            </a:r>
          </a:p>
          <a:p>
            <a:r>
              <a:rPr lang="en-US" altLang="ru-RU" sz="1600">
                <a:latin typeface="Lucida Console" pitchFamily="49" charset="0"/>
              </a:rPr>
              <a:t>  String insertData = "INSERT INTO roles (Sortorder, Name) " +</a:t>
            </a:r>
          </a:p>
          <a:p>
            <a:r>
              <a:rPr lang="en-US" altLang="ru-RU" sz="1600">
                <a:latin typeface="Lucida Console" pitchFamily="49" charset="0"/>
              </a:rPr>
              <a:t>    "VALUES(?, ?)";</a:t>
            </a:r>
          </a:p>
          <a:p>
            <a:r>
              <a:rPr lang="en-US" altLang="ru-RU" sz="1600">
                <a:latin typeface="Lucida Console" pitchFamily="49" charset="0"/>
              </a:rPr>
              <a:t>  PreparedStatement stmt = conn.prepareStatement(insertData);</a:t>
            </a:r>
          </a:p>
          <a:p>
            <a:r>
              <a:rPr lang="en-US" altLang="ru-RU" sz="1600">
                <a:latin typeface="Lucida Console" pitchFamily="49" charset="0"/>
              </a:rPr>
              <a:t>  stmt.setInt(1, 30);</a:t>
            </a:r>
          </a:p>
          <a:p>
            <a:r>
              <a:rPr lang="en-US" altLang="ru-RU" sz="1600">
                <a:latin typeface="Lucida Console" pitchFamily="49" charset="0"/>
              </a:rPr>
              <a:t>  stmt.setString (2, "QA Engineer");</a:t>
            </a:r>
          </a:p>
          <a:p>
            <a:r>
              <a:rPr lang="en-US" altLang="ru-RU" sz="1600">
                <a:latin typeface="Lucida Console" pitchFamily="49" charset="0"/>
              </a:rPr>
              <a:t>  stmt.executeUpdate();</a:t>
            </a:r>
          </a:p>
          <a:p>
            <a:r>
              <a:rPr lang="en-US" altLang="ru-RU" sz="1600">
                <a:latin typeface="Lucida Console" pitchFamily="49" charset="0"/>
              </a:rPr>
              <a:t>  conn.close();</a:t>
            </a:r>
          </a:p>
          <a:p>
            <a:r>
              <a:rPr lang="en-US" altLang="ru-RU" sz="1600">
                <a:latin typeface="Lucida Console" pitchFamily="49" charset="0"/>
              </a:rPr>
              <a:t>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 (SQLException x) {</a:t>
            </a:r>
          </a:p>
          <a:p>
            <a:r>
              <a:rPr lang="en-US" altLang="ru-RU" sz="1600">
                <a:latin typeface="Lucida Console" pitchFamily="49" charset="0"/>
              </a:rPr>
              <a:t>  x.printStackTrace();</a:t>
            </a:r>
          </a:p>
          <a:p>
            <a:r>
              <a:rPr lang="en-US" altLang="ru-RU" sz="1600">
                <a:latin typeface="Lucida Console" pitchFamily="49" charset="0"/>
              </a:rPr>
              <a:t>}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5922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Получение данных с помощью </a:t>
            </a:r>
            <a:r>
              <a:rPr lang="en-US" altLang="ru-RU"/>
              <a:t>SELECT-</a:t>
            </a:r>
            <a:r>
              <a:rPr lang="ru-RU" altLang="ru-RU"/>
              <a:t>предложений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74675" y="1414463"/>
            <a:ext cx="7396163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latin typeface="Lucida Console" pitchFamily="49" charset="0"/>
              </a:rPr>
              <a:t>Class.forName("sun.jdbc.odbc.JdbcOdbcDriver");</a:t>
            </a:r>
          </a:p>
          <a:p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</a:t>
            </a:r>
          </a:p>
          <a:p>
            <a:r>
              <a:rPr lang="en-US" altLang="ru-RU" sz="1600">
                <a:latin typeface="Lucida Console" pitchFamily="49" charset="0"/>
              </a:rPr>
              <a:t>  Connection conn = DriverManager.getConnection(</a:t>
            </a:r>
          </a:p>
          <a:p>
            <a:r>
              <a:rPr lang="en-US" altLang="ru-RU" sz="1600">
                <a:latin typeface="Lucida Console" pitchFamily="49" charset="0"/>
              </a:rPr>
              <a:t>                    "jdbc:odbc:projects");</a:t>
            </a:r>
          </a:p>
          <a:p>
            <a:r>
              <a:rPr lang="en-US" altLang="ru-RU" sz="1600">
                <a:latin typeface="Lucida Console" pitchFamily="49" charset="0"/>
              </a:rPr>
              <a:t>  String selectData = "SELECT Name, Salary FROM positions";</a:t>
            </a:r>
          </a:p>
          <a:p>
            <a:r>
              <a:rPr lang="en-US" altLang="ru-RU" sz="1600">
                <a:latin typeface="Lucida Console" pitchFamily="49" charset="0"/>
              </a:rPr>
              <a:t>  Statement stmt = conn.createStatement(selectData);</a:t>
            </a:r>
          </a:p>
          <a:p>
            <a:r>
              <a:rPr lang="en-US" altLang="ru-RU" sz="1600">
                <a:latin typeface="Lucida Console" pitchFamily="49" charset="0"/>
              </a:rPr>
              <a:t>  ResultSet rs = stmt.executeQuery();</a:t>
            </a:r>
          </a:p>
          <a:p>
            <a:r>
              <a:rPr lang="en-US" altLang="ru-RU" sz="1600">
                <a:latin typeface="Lucida Console" pitchFamily="49" charset="0"/>
              </a:rPr>
              <a:t>  System.out.println("Name\tSalary");</a:t>
            </a:r>
          </a:p>
          <a:p>
            <a:r>
              <a:rPr lang="en-US" altLang="ru-RU" sz="1600">
                <a:latin typeface="Lucida Console" pitchFamily="49" charset="0"/>
              </a:rPr>
              <a:t>  System.out.println("-----------------------");</a:t>
            </a:r>
          </a:p>
          <a:p>
            <a:r>
              <a:rPr lang="en-US" altLang="ru-RU" sz="1600">
                <a:latin typeface="Lucida Console" pitchFamily="49" charset="0"/>
              </a:rPr>
              <a:t>  while (rs.next()) {</a:t>
            </a:r>
          </a:p>
          <a:p>
            <a:r>
              <a:rPr lang="en-US" altLang="ru-RU" sz="1600">
                <a:latin typeface="Lucida Console" pitchFamily="49" charset="0"/>
              </a:rPr>
              <a:t>    String name = rs.getString("Name");</a:t>
            </a:r>
          </a:p>
          <a:p>
            <a:r>
              <a:rPr lang="en-US" altLang="ru-RU" sz="1600">
                <a:latin typeface="Lucida Console" pitchFamily="49" charset="0"/>
              </a:rPr>
              <a:t>    int salary = rs.getInt("Salary");</a:t>
            </a:r>
          </a:p>
          <a:p>
            <a:r>
              <a:rPr lang="en-US" altLang="ru-RU" sz="1600">
                <a:latin typeface="Lucida Console" pitchFamily="49" charset="0"/>
              </a:rPr>
              <a:t>    System.out.println(name + '\t' </a:t>
            </a:r>
          </a:p>
          <a:p>
            <a:r>
              <a:rPr lang="en-US" altLang="ru-RU" sz="1600">
                <a:latin typeface="Lucida Console" pitchFamily="49" charset="0"/>
              </a:rPr>
              <a:t>  }</a:t>
            </a:r>
          </a:p>
          <a:p>
            <a:r>
              <a:rPr lang="en-US" altLang="ru-RU" sz="1600">
                <a:latin typeface="Lucida Console" pitchFamily="49" charset="0"/>
              </a:rPr>
              <a:t>  conn.close();</a:t>
            </a:r>
          </a:p>
          <a:p>
            <a:r>
              <a:rPr lang="en-US" altLang="ru-RU" sz="1600">
                <a:latin typeface="Lucida Console" pitchFamily="49" charset="0"/>
              </a:rPr>
              <a:t>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 (SQLException x) {</a:t>
            </a:r>
          </a:p>
          <a:p>
            <a:r>
              <a:rPr lang="en-US" altLang="ru-RU" sz="1600">
                <a:latin typeface="Lucida Console" pitchFamily="49" charset="0"/>
              </a:rPr>
              <a:t>  x.printStackTrace();</a:t>
            </a:r>
          </a:p>
          <a:p>
            <a:r>
              <a:rPr lang="en-US" altLang="ru-RU" sz="1600">
                <a:latin typeface="Lucida Console" pitchFamily="49" charset="0"/>
              </a:rPr>
              <a:t>}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95288" y="830263"/>
            <a:ext cx="3927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Исследование полученных данных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74675" y="1112838"/>
            <a:ext cx="82518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 b="1">
                <a:latin typeface="Lucida Console" pitchFamily="49" charset="0"/>
              </a:rPr>
              <a:t>private static void</a:t>
            </a:r>
            <a:r>
              <a:rPr lang="en-US" altLang="ru-RU" sz="1600">
                <a:latin typeface="Lucida Console" pitchFamily="49" charset="0"/>
              </a:rPr>
              <a:t> printTable(Connection conn, String sql) {</a:t>
            </a:r>
          </a:p>
          <a:p>
            <a:r>
              <a:rPr lang="en-US" altLang="ru-RU" sz="1600">
                <a:latin typeface="Lucida Console" pitchFamily="49" charset="0"/>
              </a:rPr>
              <a:t>  </a:t>
            </a:r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</a:t>
            </a:r>
          </a:p>
          <a:p>
            <a:r>
              <a:rPr lang="en-US" altLang="ru-RU" sz="1600">
                <a:latin typeface="Lucida Console" pitchFamily="49" charset="0"/>
              </a:rPr>
              <a:t>    Statement stmt = conn.createStatement();</a:t>
            </a:r>
          </a:p>
          <a:p>
            <a:r>
              <a:rPr lang="en-US" altLang="ru-RU" sz="1600">
                <a:latin typeface="Lucida Console" pitchFamily="49" charset="0"/>
              </a:rPr>
              <a:t>    ResultSet rs = stmt.executeQuery(sql);</a:t>
            </a:r>
          </a:p>
          <a:p>
            <a:r>
              <a:rPr lang="en-US" altLang="ru-RU" sz="1600">
                <a:latin typeface="Lucida Console" pitchFamily="49" charset="0"/>
              </a:rPr>
              <a:t>    ResultSetMetaData rsmd = rs.getMetaData();</a:t>
            </a:r>
          </a:p>
          <a:p>
            <a:r>
              <a:rPr lang="en-US" altLang="ru-RU" sz="1600">
                <a:latin typeface="Lucida Console" pitchFamily="49" charset="0"/>
              </a:rPr>
              <a:t>    </a:t>
            </a:r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 colCount = rsmd.getColumnCount();</a:t>
            </a:r>
          </a:p>
          <a:p>
            <a:r>
              <a:rPr lang="en-US" altLang="ru-RU" sz="1600">
                <a:latin typeface="Lucida Console" pitchFamily="49" charset="0"/>
              </a:rPr>
              <a:t>    </a:t>
            </a:r>
            <a:r>
              <a:rPr lang="en-US" altLang="ru-RU" sz="1600" b="1">
                <a:latin typeface="Lucida Console" pitchFamily="49" charset="0"/>
              </a:rPr>
              <a:t>for</a:t>
            </a:r>
            <a:r>
              <a:rPr lang="en-US" altLang="ru-RU" sz="1600">
                <a:latin typeface="Lucida Console" pitchFamily="49" charset="0"/>
              </a:rPr>
              <a:t> (</a:t>
            </a:r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 i = 1; i &lt;= colCount; ++i) {</a:t>
            </a:r>
          </a:p>
          <a:p>
            <a:r>
              <a:rPr lang="en-US" altLang="ru-RU" sz="1600">
                <a:latin typeface="Lucida Console" pitchFamily="49" charset="0"/>
              </a:rPr>
              <a:t>      System.out.print(rsmd.getColumnName(i) + '\t');</a:t>
            </a:r>
          </a:p>
          <a:p>
            <a:r>
              <a:rPr lang="en-US" altLang="ru-RU" sz="1600">
                <a:latin typeface="Lucida Console" pitchFamily="49" charset="0"/>
              </a:rPr>
              <a:t>    }</a:t>
            </a:r>
          </a:p>
          <a:p>
            <a:r>
              <a:rPr lang="en-US" altLang="ru-RU" sz="1600">
                <a:latin typeface="Lucida Console" pitchFamily="49" charset="0"/>
              </a:rPr>
              <a:t>    System.out.println(); System.out.println("--------------");</a:t>
            </a:r>
          </a:p>
          <a:p>
            <a:r>
              <a:rPr lang="en-US" altLang="ru-RU" sz="1600">
                <a:latin typeface="Lucida Console" pitchFamily="49" charset="0"/>
              </a:rPr>
              <a:t>    </a:t>
            </a:r>
            <a:r>
              <a:rPr lang="en-US" altLang="ru-RU" sz="1600" b="1">
                <a:latin typeface="Lucida Console" pitchFamily="49" charset="0"/>
              </a:rPr>
              <a:t>while</a:t>
            </a:r>
            <a:r>
              <a:rPr lang="en-US" altLang="ru-RU" sz="1600">
                <a:latin typeface="Lucida Console" pitchFamily="49" charset="0"/>
              </a:rPr>
              <a:t>(rs.next()) {</a:t>
            </a:r>
          </a:p>
          <a:p>
            <a:r>
              <a:rPr lang="en-US" altLang="ru-RU" sz="1600">
                <a:latin typeface="Lucida Console" pitchFamily="49" charset="0"/>
              </a:rPr>
              <a:t>      </a:t>
            </a:r>
            <a:r>
              <a:rPr lang="en-US" altLang="ru-RU" sz="1600" b="1">
                <a:latin typeface="Lucida Console" pitchFamily="49" charset="0"/>
              </a:rPr>
              <a:t>for</a:t>
            </a:r>
            <a:r>
              <a:rPr lang="en-US" altLang="ru-RU" sz="1600">
                <a:latin typeface="Lucida Console" pitchFamily="49" charset="0"/>
              </a:rPr>
              <a:t> (</a:t>
            </a:r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 i = 1; i &lt;= colCount; ++i) {</a:t>
            </a:r>
          </a:p>
          <a:p>
            <a:r>
              <a:rPr lang="ru-RU" altLang="ru-RU" sz="1600">
                <a:latin typeface="Lucida Console" pitchFamily="49" charset="0"/>
              </a:rPr>
              <a:t>        </a:t>
            </a:r>
            <a:r>
              <a:rPr lang="en-US" altLang="ru-RU" sz="1600">
                <a:latin typeface="Lucida Console" pitchFamily="49" charset="0"/>
              </a:rPr>
              <a:t>System.out.print("" + rs.getObject(i)</a:t>
            </a:r>
            <a:r>
              <a:rPr lang="ru-RU" altLang="ru-RU" sz="1600">
                <a:latin typeface="Lucida Console" pitchFamily="49" charset="0"/>
              </a:rPr>
              <a:t> </a:t>
            </a:r>
            <a:r>
              <a:rPr lang="en-US" altLang="ru-RU" sz="1600">
                <a:latin typeface="Lucida Console" pitchFamily="49" charset="0"/>
              </a:rPr>
              <a:t>+ '\t');</a:t>
            </a:r>
          </a:p>
          <a:p>
            <a:r>
              <a:rPr lang="en-US" altLang="ru-RU" sz="1600">
                <a:latin typeface="Lucida Console" pitchFamily="49" charset="0"/>
              </a:rPr>
              <a:t>      }</a:t>
            </a:r>
          </a:p>
          <a:p>
            <a:r>
              <a:rPr lang="en-US" altLang="ru-RU" sz="1600">
                <a:latin typeface="Lucida Console" pitchFamily="49" charset="0"/>
              </a:rPr>
              <a:t>      System.out.println();</a:t>
            </a:r>
          </a:p>
          <a:p>
            <a:r>
              <a:rPr lang="en-US" altLang="ru-RU" sz="1600">
                <a:latin typeface="Lucida Console" pitchFamily="49" charset="0"/>
              </a:rPr>
              <a:t>    }</a:t>
            </a:r>
          </a:p>
          <a:p>
            <a:r>
              <a:rPr lang="en-US" altLang="ru-RU" sz="1600">
                <a:latin typeface="Lucida Console" pitchFamily="49" charset="0"/>
              </a:rPr>
              <a:t>  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(SQLException x) {</a:t>
            </a:r>
          </a:p>
          <a:p>
            <a:r>
              <a:rPr lang="en-US" altLang="ru-RU" sz="1600">
                <a:latin typeface="Lucida Console" pitchFamily="49" charset="0"/>
              </a:rPr>
              <a:t>    System.out.println("Couldn't print table: " + x.getMessage());</a:t>
            </a:r>
          </a:p>
          <a:p>
            <a:r>
              <a:rPr lang="en-US" altLang="ru-RU" sz="1600">
                <a:latin typeface="Lucida Console" pitchFamily="49" charset="0"/>
              </a:rPr>
              <a:t>  }</a:t>
            </a:r>
          </a:p>
          <a:p>
            <a:r>
              <a:rPr lang="en-US" altLang="ru-RU" sz="1600">
                <a:latin typeface="Lucida Console" pitchFamily="49" charset="0"/>
              </a:rPr>
              <a:t>}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95288" y="830263"/>
            <a:ext cx="721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Какую еще информацию можно получить, исследуя метаданные?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74675" y="1179513"/>
            <a:ext cx="8374063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latin typeface="Lucida Console" pitchFamily="49" charset="0"/>
              </a:rPr>
              <a:t>ResultSetMetaData rsmd = rs.getMetaData();</a:t>
            </a:r>
          </a:p>
          <a:p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 count = rsmd.getColumnCount();</a:t>
            </a:r>
          </a:p>
          <a:p>
            <a:r>
              <a:rPr lang="en-US" altLang="ru-RU" sz="1600">
                <a:latin typeface="Lucida Console" pitchFamily="49" charset="0"/>
              </a:rPr>
              <a:t>String fieldName = rsmd.getColumnName(i);</a:t>
            </a:r>
          </a:p>
          <a:p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 type = rsmd.getColumnType(i); </a:t>
            </a:r>
          </a:p>
          <a:p>
            <a:r>
              <a:rPr lang="en-US" altLang="ru-RU" sz="1600">
                <a:latin typeface="Lucida Console" pitchFamily="49" charset="0"/>
              </a:rPr>
              <a:t>    // Types.VARCHAR, Types.INTEGER,...</a:t>
            </a:r>
          </a:p>
          <a:p>
            <a:r>
              <a:rPr lang="en-US" altLang="ru-RU" sz="1600">
                <a:latin typeface="Lucida Console" pitchFamily="49" charset="0"/>
              </a:rPr>
              <a:t>String typeName = rsmd.getColumnTypeName(i);</a:t>
            </a:r>
          </a:p>
          <a:p>
            <a:r>
              <a:rPr lang="en-US" altLang="ru-RU" sz="1600">
                <a:latin typeface="Lucida Console" pitchFamily="49" charset="0"/>
              </a:rPr>
              <a:t>    // </a:t>
            </a:r>
            <a:r>
              <a:rPr lang="ru-RU" altLang="ru-RU" sz="1600">
                <a:latin typeface="Lucida Console" pitchFamily="49" charset="0"/>
              </a:rPr>
              <a:t>Как его возвращает драйвер БД, например </a:t>
            </a:r>
            <a:r>
              <a:rPr lang="en-US" altLang="ru-RU" sz="1600">
                <a:latin typeface="Lucida Console" pitchFamily="49" charset="0"/>
              </a:rPr>
              <a:t>"counter".</a:t>
            </a:r>
          </a:p>
          <a:p>
            <a:r>
              <a:rPr lang="en-US" altLang="ru-RU" sz="1600">
                <a:latin typeface="Lucida Console" pitchFamily="49" charset="0"/>
              </a:rPr>
              <a:t>String className = rsmd.getColumnClassName(i);</a:t>
            </a:r>
          </a:p>
          <a:p>
            <a:r>
              <a:rPr lang="en-US" altLang="ru-RU" sz="1600">
                <a:latin typeface="Lucida Console" pitchFamily="49" charset="0"/>
              </a:rPr>
              <a:t>    // </a:t>
            </a:r>
            <a:r>
              <a:rPr lang="ru-RU" altLang="ru-RU" sz="1600">
                <a:latin typeface="Lucida Console" pitchFamily="49" charset="0"/>
              </a:rPr>
              <a:t>С точки зрения языка </a:t>
            </a:r>
            <a:r>
              <a:rPr lang="en-US" altLang="ru-RU" sz="1600">
                <a:latin typeface="Lucida Console" pitchFamily="49" charset="0"/>
              </a:rPr>
              <a:t>Java, </a:t>
            </a:r>
            <a:r>
              <a:rPr lang="ru-RU" altLang="ru-RU" sz="1600">
                <a:latin typeface="Lucida Console" pitchFamily="49" charset="0"/>
              </a:rPr>
              <a:t>например</a:t>
            </a:r>
            <a:r>
              <a:rPr lang="en-US" altLang="ru-RU" sz="1600">
                <a:latin typeface="Lucida Console" pitchFamily="49" charset="0"/>
              </a:rPr>
              <a:t>, "java.math.BigDecimal".</a:t>
            </a:r>
          </a:p>
          <a:p>
            <a:r>
              <a:rPr lang="en-US" altLang="ru-RU" sz="1600" b="1">
                <a:latin typeface="Lucida Console" pitchFamily="49" charset="0"/>
              </a:rPr>
              <a:t>boolean</a:t>
            </a:r>
            <a:r>
              <a:rPr lang="en-US" altLang="ru-RU" sz="1600">
                <a:latin typeface="Lucida Console" pitchFamily="49" charset="0"/>
              </a:rPr>
              <a:t> curr = rsmd.isCurrency(i);</a:t>
            </a:r>
          </a:p>
          <a:p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 nullable = rsmd.isNullable(i);</a:t>
            </a:r>
          </a:p>
          <a:p>
            <a:r>
              <a:rPr lang="en-US" altLang="ru-RU" sz="1600">
                <a:latin typeface="Lucida Console" pitchFamily="49" charset="0"/>
              </a:rPr>
              <a:t>    // columnNullable, columnNoNulls, columnNullableUnknown</a:t>
            </a:r>
            <a:endParaRPr lang="ru-RU" altLang="ru-RU" sz="1600">
              <a:latin typeface="Lucida Console" pitchFamily="49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68313" y="4365625"/>
            <a:ext cx="7615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Можно также получать метаданные о таблице, самой базе данных,…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39750" y="4711700"/>
            <a:ext cx="81295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latin typeface="Lucida Console" pitchFamily="49" charset="0"/>
              </a:rPr>
              <a:t>DatabaseMetaData md = conn.getMetaData();</a:t>
            </a:r>
          </a:p>
          <a:p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 maxRowSize = md.getMaxRowSize();</a:t>
            </a:r>
          </a:p>
          <a:p>
            <a:r>
              <a:rPr lang="en-US" altLang="ru-RU" sz="1600">
                <a:latin typeface="Lucida Console" pitchFamily="49" charset="0"/>
              </a:rPr>
              <a:t>ResultSet metaRs = md.getTables(catalog, schema, tabName, types);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946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95288" y="830263"/>
            <a:ext cx="700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Работа с курсором: изменение, добавление и удаление данных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74675" y="1179513"/>
            <a:ext cx="8129588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latin typeface="Lucida Console" pitchFamily="49" charset="0"/>
              </a:rPr>
              <a:t>// </a:t>
            </a:r>
            <a:r>
              <a:rPr lang="ru-RU" altLang="ru-RU" sz="1600">
                <a:latin typeface="Lucida Console" pitchFamily="49" charset="0"/>
              </a:rPr>
              <a:t>Увеличиваем все зарплаты на 10 процентов</a:t>
            </a:r>
            <a:endParaRPr lang="en-US" altLang="ru-RU" sz="1600">
              <a:latin typeface="Lucida Console" pitchFamily="49" charset="0"/>
            </a:endParaRPr>
          </a:p>
          <a:p>
            <a:r>
              <a:rPr lang="en-US" altLang="ru-RU" sz="1600" b="1">
                <a:latin typeface="Lucida Console" pitchFamily="49" charset="0"/>
              </a:rPr>
              <a:t>private static void</a:t>
            </a:r>
            <a:r>
              <a:rPr lang="en-US" altLang="ru-RU" sz="1600">
                <a:latin typeface="Lucida Console" pitchFamily="49" charset="0"/>
              </a:rPr>
              <a:t> updateSalaries(Connection conn) {</a:t>
            </a:r>
          </a:p>
          <a:p>
            <a:r>
              <a:rPr lang="en-US" altLang="ru-RU" sz="1600">
                <a:latin typeface="Lucida Console" pitchFamily="49" charset="0"/>
              </a:rPr>
              <a:t>  </a:t>
            </a:r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</a:t>
            </a:r>
          </a:p>
          <a:p>
            <a:r>
              <a:rPr lang="en-US" altLang="ru-RU" sz="1600">
                <a:latin typeface="Lucida Console" pitchFamily="49" charset="0"/>
              </a:rPr>
              <a:t>    Statement stmt = conn.createStatement(</a:t>
            </a:r>
            <a:endParaRPr lang="ru-RU" altLang="ru-RU" sz="1600">
              <a:latin typeface="Lucida Console" pitchFamily="49" charset="0"/>
            </a:endParaRPr>
          </a:p>
          <a:p>
            <a:r>
              <a:rPr lang="ru-RU" altLang="ru-RU" sz="1600">
                <a:latin typeface="Lucida Console" pitchFamily="49" charset="0"/>
              </a:rPr>
              <a:t>        </a:t>
            </a:r>
            <a:r>
              <a:rPr lang="en-US" altLang="ru-RU" sz="1600">
                <a:latin typeface="Lucida Console" pitchFamily="49" charset="0"/>
              </a:rPr>
              <a:t>ResultSet.TYPE_SCROLL_SENSITIVE, </a:t>
            </a:r>
            <a:r>
              <a:rPr lang="ru-RU" altLang="ru-RU" sz="1600">
                <a:latin typeface="Lucida Console" pitchFamily="49" charset="0"/>
              </a:rPr>
              <a:t>// Можно перемещать</a:t>
            </a:r>
            <a:r>
              <a:rPr lang="en-US" altLang="ru-RU" sz="1600">
                <a:latin typeface="Lucida Console" pitchFamily="49" charset="0"/>
              </a:rPr>
              <a:t> </a:t>
            </a:r>
            <a:endParaRPr lang="ru-RU" altLang="ru-RU" sz="1600">
              <a:latin typeface="Lucida Console" pitchFamily="49" charset="0"/>
            </a:endParaRPr>
          </a:p>
          <a:p>
            <a:r>
              <a:rPr lang="ru-RU" altLang="ru-RU" sz="1600">
                <a:latin typeface="Lucida Console" pitchFamily="49" charset="0"/>
              </a:rPr>
              <a:t>        </a:t>
            </a:r>
            <a:r>
              <a:rPr lang="en-US" altLang="ru-RU" sz="1600">
                <a:latin typeface="Lucida Console" pitchFamily="49" charset="0"/>
              </a:rPr>
              <a:t>ResultSet.CONCUR_UPDATABLE);</a:t>
            </a:r>
            <a:r>
              <a:rPr lang="ru-RU" altLang="ru-RU" sz="1600">
                <a:latin typeface="Lucida Console" pitchFamily="49" charset="0"/>
              </a:rPr>
              <a:t>     // Можно изменять данные</a:t>
            </a:r>
            <a:endParaRPr lang="en-US" altLang="ru-RU" sz="1600">
              <a:latin typeface="Lucida Console" pitchFamily="49" charset="0"/>
            </a:endParaRPr>
          </a:p>
          <a:p>
            <a:r>
              <a:rPr lang="en-US" altLang="ru-RU" sz="1600">
                <a:latin typeface="Lucida Console" pitchFamily="49" charset="0"/>
              </a:rPr>
              <a:t>    ResultSet rs = stmt.executeQuery("Select * From positions");</a:t>
            </a:r>
          </a:p>
          <a:p>
            <a:r>
              <a:rPr lang="en-US" altLang="ru-RU" sz="1600">
                <a:latin typeface="Lucida Console" pitchFamily="49" charset="0"/>
              </a:rPr>
              <a:t>    </a:t>
            </a:r>
            <a:r>
              <a:rPr lang="en-US" altLang="ru-RU" sz="1600" b="1">
                <a:latin typeface="Lucida Console" pitchFamily="49" charset="0"/>
              </a:rPr>
              <a:t>while</a:t>
            </a:r>
            <a:r>
              <a:rPr lang="en-US" altLang="ru-RU" sz="1600">
                <a:latin typeface="Lucida Console" pitchFamily="49" charset="0"/>
              </a:rPr>
              <a:t> (rs.next()) {</a:t>
            </a:r>
          </a:p>
          <a:p>
            <a:r>
              <a:rPr lang="en-US" altLang="ru-RU" sz="1600">
                <a:latin typeface="Lucida Console" pitchFamily="49" charset="0"/>
              </a:rPr>
              <a:t>      rs.updateInt("Salary", (int)(rs.getInt("Salary") * 1.1));</a:t>
            </a:r>
          </a:p>
          <a:p>
            <a:r>
              <a:rPr lang="en-US" altLang="ru-RU" sz="1600">
                <a:latin typeface="Lucida Console" pitchFamily="49" charset="0"/>
              </a:rPr>
              <a:t>      rs.updateRow();</a:t>
            </a:r>
          </a:p>
          <a:p>
            <a:r>
              <a:rPr lang="en-US" altLang="ru-RU" sz="1600">
                <a:latin typeface="Lucida Console" pitchFamily="49" charset="0"/>
              </a:rPr>
              <a:t>    }</a:t>
            </a:r>
          </a:p>
          <a:p>
            <a:r>
              <a:rPr lang="en-US" altLang="ru-RU" sz="1600">
                <a:latin typeface="Lucida Console" pitchFamily="49" charset="0"/>
              </a:rPr>
              <a:t>  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 (SQLException x) {</a:t>
            </a:r>
          </a:p>
          <a:p>
            <a:r>
              <a:rPr lang="ru-RU" altLang="ru-RU" sz="1600">
                <a:latin typeface="Lucida Console" pitchFamily="49" charset="0"/>
              </a:rPr>
              <a:t>    </a:t>
            </a:r>
            <a:r>
              <a:rPr lang="en-US" altLang="ru-RU" sz="1600">
                <a:latin typeface="Lucida Console" pitchFamily="49" charset="0"/>
              </a:rPr>
              <a:t>x.printStackTrace();</a:t>
            </a:r>
          </a:p>
          <a:p>
            <a:r>
              <a:rPr lang="en-US" altLang="ru-RU" sz="1600">
                <a:latin typeface="Lucida Console" pitchFamily="49" charset="0"/>
              </a:rPr>
              <a:t>  }</a:t>
            </a:r>
          </a:p>
          <a:p>
            <a:r>
              <a:rPr lang="en-US" altLang="ru-RU" sz="1600">
                <a:latin typeface="Lucida Console" pitchFamily="49" charset="0"/>
              </a:rPr>
              <a:t>}</a:t>
            </a:r>
            <a:endParaRPr lang="ru-RU" altLang="ru-RU" sz="1600">
              <a:latin typeface="Lucida Console" pitchFamily="49" charset="0"/>
            </a:endParaRPr>
          </a:p>
          <a:p>
            <a:endParaRPr lang="ru-RU" altLang="ru-RU" sz="1600">
              <a:latin typeface="Lucida Console" pitchFamily="49" charset="0"/>
            </a:endParaRPr>
          </a:p>
          <a:p>
            <a:r>
              <a:rPr lang="ru-RU" altLang="ru-RU" sz="1600">
                <a:latin typeface="Lucida Console" pitchFamily="49" charset="0"/>
              </a:rPr>
              <a:t>// Конечно, того же эффекта можно было бы добиться,</a:t>
            </a:r>
          </a:p>
          <a:p>
            <a:r>
              <a:rPr lang="ru-RU" altLang="ru-RU" sz="1600">
                <a:latin typeface="Lucida Console" pitchFamily="49" charset="0"/>
              </a:rPr>
              <a:t>// просто исполнив предложение</a:t>
            </a:r>
          </a:p>
          <a:p>
            <a:r>
              <a:rPr lang="ru-RU" altLang="ru-RU" sz="1600">
                <a:latin typeface="Lucida Console" pitchFamily="49" charset="0"/>
              </a:rPr>
              <a:t>// </a:t>
            </a:r>
            <a:r>
              <a:rPr lang="en-US" altLang="ru-RU" sz="1600">
                <a:latin typeface="Lucida Console" pitchFamily="49" charset="0"/>
              </a:rPr>
              <a:t>UPDATE positions SET Salary = Salary * 1.1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95288" y="846138"/>
            <a:ext cx="64373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Если курсор перемещаемый</a:t>
            </a:r>
            <a:r>
              <a:rPr lang="en-US" altLang="ru-RU"/>
              <a:t> (</a:t>
            </a:r>
            <a:r>
              <a:rPr lang="en-US" altLang="ru-RU">
                <a:latin typeface="Courier New" pitchFamily="49" charset="0"/>
              </a:rPr>
              <a:t>TYPE_SCROLL_SENSITIVE</a:t>
            </a:r>
            <a:r>
              <a:rPr lang="en-US" altLang="ru-RU"/>
              <a:t>)</a:t>
            </a:r>
            <a:r>
              <a:rPr lang="ru-RU" altLang="ru-RU"/>
              <a:t>, </a:t>
            </a:r>
            <a:endParaRPr lang="en-US" altLang="ru-RU"/>
          </a:p>
          <a:p>
            <a:r>
              <a:rPr lang="ru-RU" altLang="ru-RU"/>
              <a:t>то с ним можно выполнять</a:t>
            </a:r>
            <a:r>
              <a:rPr lang="en-US" altLang="ru-RU"/>
              <a:t> </a:t>
            </a:r>
            <a:r>
              <a:rPr lang="ru-RU" altLang="ru-RU"/>
              <a:t>следующие действия: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74675" y="1495425"/>
            <a:ext cx="2506663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latin typeface="Lucida Console" pitchFamily="49" charset="0"/>
              </a:rPr>
              <a:t>ResultSet rs = ...;</a:t>
            </a:r>
          </a:p>
          <a:p>
            <a:r>
              <a:rPr lang="en-US" altLang="ru-RU" sz="1600">
                <a:latin typeface="Lucida Console" pitchFamily="49" charset="0"/>
              </a:rPr>
              <a:t>rs.absolute(1);</a:t>
            </a:r>
          </a:p>
          <a:p>
            <a:r>
              <a:rPr lang="en-US" altLang="ru-RU" sz="1600">
                <a:latin typeface="Lucida Console" pitchFamily="49" charset="0"/>
              </a:rPr>
              <a:t>rs.beforeFirst();</a:t>
            </a:r>
          </a:p>
          <a:p>
            <a:r>
              <a:rPr lang="en-US" altLang="ru-RU" sz="1600">
                <a:latin typeface="Lucida Console" pitchFamily="49" charset="0"/>
              </a:rPr>
              <a:t>rs.afterLast();</a:t>
            </a:r>
          </a:p>
          <a:p>
            <a:r>
              <a:rPr lang="en-US" altLang="ru-RU" sz="1600">
                <a:latin typeface="Lucida Console" pitchFamily="49" charset="0"/>
              </a:rPr>
              <a:t>rs.first();</a:t>
            </a:r>
          </a:p>
          <a:p>
            <a:r>
              <a:rPr lang="en-US" altLang="ru-RU" sz="1600">
                <a:latin typeface="Lucida Console" pitchFamily="49" charset="0"/>
              </a:rPr>
              <a:t>rs.last();</a:t>
            </a:r>
          </a:p>
          <a:p>
            <a:r>
              <a:rPr lang="en-US" altLang="ru-RU" sz="1600">
                <a:latin typeface="Lucida Console" pitchFamily="49" charset="0"/>
              </a:rPr>
              <a:t>rs.next()</a:t>
            </a:r>
          </a:p>
          <a:p>
            <a:r>
              <a:rPr lang="en-US" altLang="ru-RU" sz="1600">
                <a:latin typeface="Lucida Console" pitchFamily="49" charset="0"/>
              </a:rPr>
              <a:t>rs.previous();</a:t>
            </a:r>
          </a:p>
          <a:p>
            <a:r>
              <a:rPr lang="en-US" altLang="ru-RU" sz="1600">
                <a:latin typeface="Lucida Console" pitchFamily="49" charset="0"/>
              </a:rPr>
              <a:t>rs.relative(-5);</a:t>
            </a:r>
            <a:endParaRPr lang="ru-RU" altLang="ru-RU" sz="1600">
              <a:latin typeface="Lucida Console" pitchFamily="49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23850" y="3903663"/>
            <a:ext cx="7489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Если курсор перемещаемый только вперед</a:t>
            </a:r>
            <a:r>
              <a:rPr lang="en-US" altLang="ru-RU"/>
              <a:t> (</a:t>
            </a:r>
            <a:r>
              <a:rPr lang="en-US" altLang="ru-RU">
                <a:latin typeface="Courier New" pitchFamily="49" charset="0"/>
              </a:rPr>
              <a:t>TYPE_FORWARD_ONLY</a:t>
            </a:r>
            <a:r>
              <a:rPr lang="en-US" altLang="ru-RU"/>
              <a:t>)</a:t>
            </a:r>
            <a:r>
              <a:rPr lang="ru-RU" altLang="ru-RU"/>
              <a:t>, </a:t>
            </a:r>
            <a:endParaRPr lang="en-US" altLang="ru-RU"/>
          </a:p>
          <a:p>
            <a:r>
              <a:rPr lang="ru-RU" altLang="ru-RU"/>
              <a:t>то с ним можно выполнять</a:t>
            </a:r>
            <a:r>
              <a:rPr lang="en-US" altLang="ru-RU"/>
              <a:t> </a:t>
            </a:r>
            <a:r>
              <a:rPr lang="ru-RU" altLang="ru-RU"/>
              <a:t>только </a:t>
            </a:r>
            <a:r>
              <a:rPr lang="en-US" altLang="ru-RU">
                <a:latin typeface="Courier New" pitchFamily="49" charset="0"/>
              </a:rPr>
              <a:t>next()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0165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95288" y="846138"/>
            <a:ext cx="6491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Если курсор «заменяемый»</a:t>
            </a:r>
            <a:r>
              <a:rPr lang="en-US" altLang="ru-RU"/>
              <a:t> (</a:t>
            </a:r>
            <a:r>
              <a:rPr lang="en-US" altLang="ru-RU">
                <a:latin typeface="Courier New" pitchFamily="49" charset="0"/>
              </a:rPr>
              <a:t>TYPE_CONCUR_UPDATEABLE</a:t>
            </a:r>
            <a:r>
              <a:rPr lang="en-US" altLang="ru-RU"/>
              <a:t>)</a:t>
            </a:r>
            <a:r>
              <a:rPr lang="ru-RU" altLang="ru-RU"/>
              <a:t>, </a:t>
            </a:r>
            <a:endParaRPr lang="en-US" altLang="ru-RU"/>
          </a:p>
          <a:p>
            <a:r>
              <a:rPr lang="ru-RU" altLang="ru-RU"/>
              <a:t>то можно заменять, добавлять и удалять данные: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74675" y="1495425"/>
            <a:ext cx="507365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>
                <a:latin typeface="Lucida Console" pitchFamily="49" charset="0"/>
              </a:rPr>
              <a:t>// Замена</a:t>
            </a:r>
          </a:p>
          <a:p>
            <a:r>
              <a:rPr lang="en-US" altLang="ru-RU" sz="1600">
                <a:latin typeface="Lucida Console" pitchFamily="49" charset="0"/>
              </a:rPr>
              <a:t>rs.updateInt(column, newData);</a:t>
            </a:r>
          </a:p>
          <a:p>
            <a:r>
              <a:rPr lang="en-US" altLang="ru-RU" sz="1600">
                <a:latin typeface="Lucida Console" pitchFamily="49" charset="0"/>
              </a:rPr>
              <a:t>... </a:t>
            </a:r>
            <a:r>
              <a:rPr lang="ru-RU" altLang="ru-RU" sz="1600">
                <a:latin typeface="Lucida Console" pitchFamily="49" charset="0"/>
              </a:rPr>
              <a:t>// другие изменения в текущей записи</a:t>
            </a:r>
          </a:p>
          <a:p>
            <a:r>
              <a:rPr lang="en-US" altLang="ru-RU" sz="1600">
                <a:latin typeface="Lucida Console" pitchFamily="49" charset="0"/>
              </a:rPr>
              <a:t>rs.updateRow();</a:t>
            </a:r>
          </a:p>
          <a:p>
            <a:endParaRPr lang="en-US" altLang="ru-RU" sz="1600">
              <a:latin typeface="Lucida Console" pitchFamily="49" charset="0"/>
            </a:endParaRPr>
          </a:p>
          <a:p>
            <a:r>
              <a:rPr lang="ru-RU" altLang="ru-RU" sz="1600">
                <a:latin typeface="Lucida Console" pitchFamily="49" charset="0"/>
              </a:rPr>
              <a:t>// Добавление</a:t>
            </a:r>
          </a:p>
          <a:p>
            <a:r>
              <a:rPr lang="en-US" altLang="ru-RU" sz="1600">
                <a:latin typeface="Lucida Console" pitchFamily="49" charset="0"/>
              </a:rPr>
              <a:t>rs.updateString(column, newData);</a:t>
            </a:r>
          </a:p>
          <a:p>
            <a:r>
              <a:rPr lang="en-US" altLang="ru-RU" sz="1600">
                <a:latin typeface="Lucida Console" pitchFamily="49" charset="0"/>
              </a:rPr>
              <a:t>... </a:t>
            </a:r>
            <a:r>
              <a:rPr lang="ru-RU" altLang="ru-RU" sz="1600">
                <a:latin typeface="Lucida Console" pitchFamily="49" charset="0"/>
              </a:rPr>
              <a:t>// другие добавления в запись</a:t>
            </a:r>
          </a:p>
          <a:p>
            <a:r>
              <a:rPr lang="en-US" altLang="ru-RU" sz="1600">
                <a:latin typeface="Lucida Console" pitchFamily="49" charset="0"/>
              </a:rPr>
              <a:t>rs.insertRow();</a:t>
            </a:r>
          </a:p>
          <a:p>
            <a:endParaRPr lang="en-US" altLang="ru-RU" sz="1600">
              <a:latin typeface="Lucida Console" pitchFamily="49" charset="0"/>
            </a:endParaRPr>
          </a:p>
          <a:p>
            <a:r>
              <a:rPr lang="ru-RU" altLang="ru-RU" sz="1600">
                <a:latin typeface="Lucida Console" pitchFamily="49" charset="0"/>
              </a:rPr>
              <a:t>// Удаление</a:t>
            </a:r>
          </a:p>
          <a:p>
            <a:r>
              <a:rPr lang="en-US" altLang="ru-RU" sz="1600">
                <a:latin typeface="Lucida Console" pitchFamily="49" charset="0"/>
              </a:rPr>
              <a:t>rs.deleteRow();</a:t>
            </a:r>
            <a:endParaRPr lang="ru-RU" altLang="ru-RU" sz="1600">
              <a:latin typeface="Lucida Console" pitchFamily="49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68313" y="4652963"/>
            <a:ext cx="8105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Если </a:t>
            </a:r>
            <a:r>
              <a:rPr lang="en-US" altLang="ru-RU">
                <a:latin typeface="Courier New" pitchFamily="49" charset="0"/>
              </a:rPr>
              <a:t>SELECT</a:t>
            </a:r>
            <a:r>
              <a:rPr lang="en-US" altLang="ru-RU"/>
              <a:t>-</a:t>
            </a:r>
            <a:r>
              <a:rPr lang="ru-RU" altLang="ru-RU"/>
              <a:t>предложение сложное, то может быть, данные невозможно </a:t>
            </a:r>
          </a:p>
          <a:p>
            <a:r>
              <a:rPr lang="ru-RU" altLang="ru-RU"/>
              <a:t>будет изменить, даже несмотря на то, что курсор </a:t>
            </a:r>
            <a:r>
              <a:rPr lang="en-US" altLang="ru-RU">
                <a:latin typeface="Courier New" pitchFamily="49" charset="0"/>
              </a:rPr>
              <a:t>UPDATEABLE</a:t>
            </a:r>
            <a:r>
              <a:rPr lang="en-US" altLang="ru-RU"/>
              <a:t>.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1372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95288" y="830263"/>
            <a:ext cx="812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Подготовка процедуры, составленной из нескольких подряд исполняемых</a:t>
            </a:r>
          </a:p>
          <a:p>
            <a:r>
              <a:rPr lang="en-US" altLang="ru-RU"/>
              <a:t>SQL-</a:t>
            </a:r>
            <a:r>
              <a:rPr lang="ru-RU" altLang="ru-RU"/>
              <a:t>предложений </a:t>
            </a:r>
            <a:r>
              <a:rPr lang="en-US" altLang="ru-RU"/>
              <a:t>(batch).</a:t>
            </a:r>
            <a:endParaRPr lang="ru-RU" altLang="ru-RU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74675" y="1495425"/>
            <a:ext cx="776287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latin typeface="Lucida Console" pitchFamily="49" charset="0"/>
              </a:rPr>
              <a:t>Statement stmt = conn.createStatement();</a:t>
            </a:r>
          </a:p>
          <a:p>
            <a:r>
              <a:rPr lang="en-US" altLang="ru-RU" sz="1600">
                <a:latin typeface="Lucida Console" pitchFamily="49" charset="0"/>
              </a:rPr>
              <a:t>stmt.addBatch("Update positions Set Salary = Salary * 1.2 " + </a:t>
            </a:r>
          </a:p>
          <a:p>
            <a:r>
              <a:rPr lang="en-US" altLang="ru-RU" sz="1600">
                <a:latin typeface="Lucida Console" pitchFamily="49" charset="0"/>
              </a:rPr>
              <a:t>              "Where Name Like '%Engineer%'");</a:t>
            </a:r>
          </a:p>
          <a:p>
            <a:r>
              <a:rPr lang="en-US" altLang="ru-RU" sz="1600">
                <a:latin typeface="Lucida Console" pitchFamily="49" charset="0"/>
              </a:rPr>
              <a:t>stmt.addBatch("Update positions Set Salary = Salary * 1.5 " + </a:t>
            </a:r>
          </a:p>
          <a:p>
            <a:r>
              <a:rPr lang="en-US" altLang="ru-RU" sz="1600">
                <a:latin typeface="Lucida Console" pitchFamily="49" charset="0"/>
              </a:rPr>
              <a:t>              "Where Name Like '%Director%'");</a:t>
            </a:r>
          </a:p>
          <a:p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[] results = stmt.executeBatch();</a:t>
            </a:r>
          </a:p>
          <a:p>
            <a:r>
              <a:rPr lang="en-US" altLang="ru-RU" sz="1600">
                <a:latin typeface="Lucida Console" pitchFamily="49" charset="0"/>
              </a:rPr>
              <a:t>stmt.clearBatch();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2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dirty="0">
                <a:solidFill>
                  <a:schemeClr val="tx1"/>
                </a:solidFill>
              </a:rPr>
              <a:t>Версии </a:t>
            </a:r>
            <a:r>
              <a:rPr lang="en-US" altLang="ru-RU" sz="4200" dirty="0">
                <a:solidFill>
                  <a:schemeClr val="tx1"/>
                </a:solidFill>
              </a:rPr>
              <a:t>JDBC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2800"/>
              <a:t>Стандартный пакет JDBC 2.0 по сравнению с версией 1.0 включает:</a:t>
            </a:r>
          </a:p>
          <a:p>
            <a:pPr marL="212725" indent="-20955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800"/>
              <a:t>    Пакетные (batch) обновления;</a:t>
            </a:r>
          </a:p>
          <a:p>
            <a:pPr marL="212725" indent="-20955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800"/>
              <a:t>    Скроллируемые (scrollable) ResultSet;</a:t>
            </a:r>
          </a:p>
          <a:p>
            <a:pPr marL="212725" indent="-20955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800"/>
              <a:t>    Опции для улучшения производительности;</a:t>
            </a:r>
          </a:p>
          <a:p>
            <a:pPr marL="212725" indent="-20955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800"/>
              <a:t>    Поддержка типов данных SQL3;</a:t>
            </a:r>
          </a:p>
          <a:p>
            <a:pPr marL="212725" indent="-20955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800"/>
              <a:t>    Поддержка персистентности объектов;</a:t>
            </a:r>
          </a:p>
          <a:p>
            <a:pPr marL="212725" indent="-20955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800"/>
              <a:t>    Другие мелкие улучшения.</a:t>
            </a:r>
          </a:p>
        </p:txBody>
      </p:sp>
    </p:spTree>
    <p:extLst>
      <p:ext uri="{BB962C8B-B14F-4D97-AF65-F5344CB8AC3E}">
        <p14:creationId xmlns:p14="http://schemas.microsoft.com/office/powerpoint/2010/main" val="4142620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dirty="0">
                <a:solidFill>
                  <a:schemeClr val="tx1"/>
                </a:solidFill>
              </a:rPr>
              <a:t>Версии </a:t>
            </a:r>
            <a:r>
              <a:rPr lang="en-US" altLang="ru-RU" sz="4200" dirty="0">
                <a:solidFill>
                  <a:schemeClr val="tx1"/>
                </a:solidFill>
              </a:rPr>
              <a:t>JDBC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2725" indent="-212725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800"/>
              <a:t>Метаданные для параметров объекта PreparedStatement;</a:t>
            </a:r>
          </a:p>
          <a:p>
            <a:pPr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800"/>
              <a:t> Поддержка нового типов данных REF и DATALINK — для доступа к внешним данным.</a:t>
            </a:r>
          </a:p>
          <a:p>
            <a:pPr marL="214313">
              <a:spcBef>
                <a:spcPts val="600"/>
              </a:spcBef>
              <a:buClrTx/>
              <a:buSzPct val="45000"/>
              <a:buFontTx/>
              <a:buNone/>
            </a:pPr>
            <a:endParaRPr lang="ru-RU" altLang="ru-RU" sz="2800"/>
          </a:p>
        </p:txBody>
      </p:sp>
    </p:spTree>
    <p:extLst>
      <p:ext uri="{BB962C8B-B14F-4D97-AF65-F5344CB8AC3E}">
        <p14:creationId xmlns:p14="http://schemas.microsoft.com/office/powerpoint/2010/main" val="475231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>
                <a:solidFill>
                  <a:srgbClr val="FFFFFF"/>
                </a:solidFill>
              </a:rPr>
              <a:t>Версии </a:t>
            </a:r>
            <a:r>
              <a:rPr lang="en-US" altLang="ru-RU" sz="4200">
                <a:solidFill>
                  <a:srgbClr val="FFFFFF"/>
                </a:solidFill>
              </a:rPr>
              <a:t>JDBC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2800"/>
              <a:t>API JDBC 4.0 вышел совместно с JDK версии 1.5. 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2800"/>
              <a:t>    Возможность управления различными JDBC драйверами;</a:t>
            </a:r>
          </a:p>
          <a:p>
            <a:pPr marL="212725" indent="-20955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800"/>
              <a:t>    Улучшение управления соединениями;</a:t>
            </a:r>
          </a:p>
          <a:p>
            <a:pPr marL="212725" indent="-20955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800"/>
              <a:t>    Улучшение реализации объектов RowSet;</a:t>
            </a:r>
          </a:p>
          <a:p>
            <a:pPr marL="212725" indent="-20955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800"/>
              <a:t>    Улучшенную поддержку SQL запросов в Java коде;</a:t>
            </a:r>
          </a:p>
          <a:p>
            <a:pPr marL="212725" indent="-209550">
              <a:spcBef>
                <a:spcPts val="600"/>
              </a:spcBef>
              <a:buSzPct val="45000"/>
              <a:buFont typeface="Wingdings" pitchFamily="2" charset="2"/>
              <a:buChar char=""/>
            </a:pPr>
            <a:r>
              <a:rPr lang="ru-RU" altLang="ru-RU" sz="2800"/>
              <a:t>    Поддержка старых версий JDBC.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ru-RU" sz="2800"/>
          </a:p>
        </p:txBody>
      </p:sp>
    </p:spTree>
    <p:extLst>
      <p:ext uri="{BB962C8B-B14F-4D97-AF65-F5344CB8AC3E}">
        <p14:creationId xmlns:p14="http://schemas.microsoft.com/office/powerpoint/2010/main" val="658258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>
                <a:solidFill>
                  <a:srgbClr val="FFFFFF"/>
                </a:solidFill>
              </a:rPr>
              <a:t>Драйвер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SzPct val="80000"/>
              <a:buFontTx/>
              <a:buNone/>
            </a:pPr>
            <a:r>
              <a:rPr lang="ru-RU" altLang="ru-RU" sz="3200"/>
              <a:t>Поскольку каждая СУБД является отдельным программным продуктом, для подключения к ней </a:t>
            </a:r>
            <a:r>
              <a:rPr lang="ru-RU" altLang="ru-RU" sz="3200" b="1"/>
              <a:t>Java</a:t>
            </a:r>
            <a:r>
              <a:rPr lang="ru-RU" altLang="ru-RU" sz="3200"/>
              <a:t> использует специальный драйвер, который пишется разработчиками данного СУБД. На официальном сайте как правило доступно скачивание соответствующих драйверов под каждую из версий СУБД.</a:t>
            </a:r>
          </a:p>
        </p:txBody>
      </p:sp>
    </p:spTree>
    <p:extLst>
      <p:ext uri="{BB962C8B-B14F-4D97-AF65-F5344CB8AC3E}">
        <p14:creationId xmlns:p14="http://schemas.microsoft.com/office/powerpoint/2010/main" val="3369779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>
                <a:solidFill>
                  <a:schemeClr val="tx1"/>
                </a:solidFill>
              </a:rPr>
              <a:t>Типы драйверов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ru-RU" altLang="ru-RU" sz="3200" b="1"/>
              <a:t>Тип 1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ru-RU" altLang="ru-RU" sz="3200"/>
              <a:t>К этому типу относятся драйверы реализованные поверх ODBC драйверов. Фактически все вызовы API JDBC транслируются в вызовы ODBC, а дальше обработку вызова ведет API ODBC. Иногда еще 1-й тип драйверов называется "JDBC-ODBC bridge". </a:t>
            </a:r>
          </a:p>
        </p:txBody>
      </p:sp>
    </p:spTree>
    <p:extLst>
      <p:ext uri="{BB962C8B-B14F-4D97-AF65-F5344CB8AC3E}">
        <p14:creationId xmlns:p14="http://schemas.microsoft.com/office/powerpoint/2010/main" val="1209631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2038</Words>
  <Application>Microsoft Office PowerPoint</Application>
  <PresentationFormat>Экран (4:3)</PresentationFormat>
  <Paragraphs>395</Paragraphs>
  <Slides>49</Slides>
  <Notes>33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Тема Office</vt:lpstr>
      <vt:lpstr>Кроссплатформенное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пРИМЕРЫ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38</cp:revision>
  <dcterms:created xsi:type="dcterms:W3CDTF">2018-02-05T20:48:26Z</dcterms:created>
  <dcterms:modified xsi:type="dcterms:W3CDTF">2018-04-09T19:39:05Z</dcterms:modified>
</cp:coreProperties>
</file>