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</a:t>
            </a:r>
            <a:r>
              <a:rPr lang="en-US" sz="2800" smtClean="0"/>
              <a:t>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Литерные константы (</a:t>
            </a:r>
            <a:r>
              <a:rPr lang="en-US" altLang="ru-RU"/>
              <a:t>literals</a:t>
            </a:r>
            <a:r>
              <a:rPr lang="ru-RU" altLang="ru-RU"/>
              <a:t>)</a:t>
            </a:r>
            <a:endParaRPr lang="en-US" altLang="ru-RU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Literal: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IntegerLiteral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FloatingPointLiteral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BooleanLiteral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CharacterLiteral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StringLiteral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NullLiteral</a:t>
            </a:r>
            <a:endParaRPr lang="en-US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ru-RU" sz="24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400" dirty="0"/>
              <a:t>литерные константы типа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(</a:t>
            </a:r>
            <a:r>
              <a:rPr lang="ru-RU" altLang="ru-RU" sz="2400" dirty="0"/>
              <a:t>диапазон от –2</a:t>
            </a:r>
            <a:r>
              <a:rPr lang="ru-RU" altLang="ru-RU" sz="2400" baseline="30000" dirty="0"/>
              <a:t>31</a:t>
            </a:r>
            <a:r>
              <a:rPr lang="ru-RU" altLang="ru-RU" sz="2400" b="1" baseline="30000" dirty="0"/>
              <a:t> </a:t>
            </a:r>
            <a:r>
              <a:rPr lang="ru-RU" altLang="ru-RU" sz="2400" dirty="0"/>
              <a:t>до 2</a:t>
            </a:r>
            <a:r>
              <a:rPr lang="ru-RU" altLang="ru-RU" sz="2400" baseline="30000" dirty="0"/>
              <a:t>31</a:t>
            </a:r>
            <a:r>
              <a:rPr lang="ru-RU" altLang="ru-RU" sz="2400" dirty="0"/>
              <a:t>): </a:t>
            </a:r>
            <a:r>
              <a:rPr lang="en-US" altLang="ru-RU" sz="2400" dirty="0"/>
              <a:t>0  2   0372  0xDadaCafe   1996   0x00FF00FF </a:t>
            </a:r>
            <a:r>
              <a:rPr lang="en-US" altLang="ru-RU" sz="2400" dirty="0" smtClean="0"/>
              <a:t>	0xFACE0D</a:t>
            </a:r>
            <a:endParaRPr lang="en-US" altLang="ru-RU" sz="2400" dirty="0"/>
          </a:p>
          <a:p>
            <a:pPr>
              <a:buFont typeface="Wingdings" pitchFamily="2" charset="2"/>
              <a:buNone/>
            </a:pPr>
            <a:r>
              <a:rPr lang="ru-RU" altLang="ru-RU" sz="2400" dirty="0"/>
              <a:t>литерные константы типа </a:t>
            </a:r>
            <a:r>
              <a:rPr lang="en-US" altLang="ru-RU" sz="2400" dirty="0"/>
              <a:t>long</a:t>
            </a:r>
            <a:r>
              <a:rPr lang="ru-RU" altLang="ru-RU" sz="2400" dirty="0"/>
              <a:t> </a:t>
            </a:r>
            <a:r>
              <a:rPr lang="en-US" altLang="ru-RU" sz="2400" dirty="0"/>
              <a:t>(</a:t>
            </a:r>
            <a:r>
              <a:rPr lang="ru-RU" altLang="ru-RU" sz="2400" dirty="0"/>
              <a:t>диапазон от –2</a:t>
            </a:r>
            <a:r>
              <a:rPr lang="ru-RU" altLang="ru-RU" sz="2400" baseline="30000" dirty="0"/>
              <a:t>63</a:t>
            </a:r>
            <a:r>
              <a:rPr lang="ru-RU" altLang="ru-RU" sz="2400" b="1" baseline="30000" dirty="0"/>
              <a:t> </a:t>
            </a:r>
            <a:r>
              <a:rPr lang="ru-RU" altLang="ru-RU" sz="2400" dirty="0"/>
              <a:t>до 2</a:t>
            </a:r>
            <a:r>
              <a:rPr lang="ru-RU" altLang="ru-RU" sz="2400" baseline="30000" dirty="0"/>
              <a:t>63</a:t>
            </a:r>
            <a:r>
              <a:rPr lang="en-US" altLang="ru-RU" sz="2400" dirty="0"/>
              <a:t>)</a:t>
            </a:r>
            <a:r>
              <a:rPr lang="ru-RU" altLang="ru-RU" sz="2400" dirty="0"/>
              <a:t>: </a:t>
            </a:r>
            <a:r>
              <a:rPr lang="en-US" altLang="ru-RU" sz="2400" dirty="0"/>
              <a:t>0l  0777L  0x100000000L  2147483648L  0xC0B0L </a:t>
            </a:r>
            <a:endParaRPr lang="ru-RU" altLang="ru-RU" sz="2400" dirty="0"/>
          </a:p>
          <a:p>
            <a:pPr>
              <a:buFont typeface="Wingdings" pitchFamily="2" charset="2"/>
              <a:buNone/>
            </a:pP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9743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Литерные константы</a:t>
            </a:r>
            <a:endParaRPr lang="en-US" altLang="ru-RU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908050"/>
            <a:ext cx="8370887" cy="32115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литерные константы типа </a:t>
            </a:r>
            <a:r>
              <a:rPr lang="en-US" altLang="ru-RU" sz="2400" dirty="0"/>
              <a:t>float:</a:t>
            </a:r>
            <a:endParaRPr lang="ru-RU" altLang="ru-RU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  </a:t>
            </a:r>
            <a:r>
              <a:rPr lang="en-US" altLang="ru-RU" sz="2400" dirty="0"/>
              <a:t>1e1f </a:t>
            </a:r>
            <a:r>
              <a:rPr lang="ru-RU" altLang="ru-RU" sz="2400" dirty="0"/>
              <a:t>  </a:t>
            </a:r>
            <a:r>
              <a:rPr lang="en-US" altLang="ru-RU" sz="2400" dirty="0"/>
              <a:t>2.f</a:t>
            </a:r>
            <a:r>
              <a:rPr lang="ru-RU" altLang="ru-RU" sz="2400" dirty="0"/>
              <a:t>  </a:t>
            </a:r>
            <a:r>
              <a:rPr lang="en-US" altLang="ru-RU" sz="2400" dirty="0"/>
              <a:t> .3f </a:t>
            </a:r>
            <a:r>
              <a:rPr lang="ru-RU" altLang="ru-RU" sz="2400" dirty="0"/>
              <a:t>  </a:t>
            </a:r>
            <a:r>
              <a:rPr lang="en-US" altLang="ru-RU" sz="2400" dirty="0"/>
              <a:t>0f </a:t>
            </a:r>
            <a:r>
              <a:rPr lang="ru-RU" altLang="ru-RU" sz="2400" dirty="0"/>
              <a:t>  </a:t>
            </a:r>
            <a:r>
              <a:rPr lang="en-US" altLang="ru-RU" sz="2400" dirty="0"/>
              <a:t>3.14f </a:t>
            </a:r>
            <a:r>
              <a:rPr lang="ru-RU" altLang="ru-RU" sz="2400" dirty="0"/>
              <a:t>   </a:t>
            </a:r>
            <a:r>
              <a:rPr lang="en-US" altLang="ru-RU" sz="2400" dirty="0"/>
              <a:t>6.022137e+23f</a:t>
            </a:r>
            <a:r>
              <a:rPr lang="en-US" altLang="ru-RU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литерные константы типа </a:t>
            </a:r>
            <a:r>
              <a:rPr lang="en-US" altLang="ru-RU" sz="2400" dirty="0"/>
              <a:t>double:</a:t>
            </a:r>
            <a:endParaRPr lang="ru-RU" altLang="ru-RU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  </a:t>
            </a:r>
            <a:r>
              <a:rPr lang="en-US" altLang="ru-RU" sz="2400" dirty="0"/>
              <a:t>1e1 </a:t>
            </a:r>
            <a:r>
              <a:rPr lang="ru-RU" altLang="ru-RU" sz="2400" dirty="0"/>
              <a:t>   </a:t>
            </a:r>
            <a:r>
              <a:rPr lang="en-US" altLang="ru-RU" sz="2400" dirty="0"/>
              <a:t>2. </a:t>
            </a:r>
            <a:r>
              <a:rPr lang="ru-RU" altLang="ru-RU" sz="2400" dirty="0"/>
              <a:t>   </a:t>
            </a:r>
            <a:r>
              <a:rPr lang="en-US" altLang="ru-RU" sz="2400" dirty="0"/>
              <a:t>.3 </a:t>
            </a:r>
            <a:r>
              <a:rPr lang="ru-RU" altLang="ru-RU" sz="2400" dirty="0"/>
              <a:t>   </a:t>
            </a:r>
            <a:r>
              <a:rPr lang="en-US" altLang="ru-RU" sz="2400" dirty="0"/>
              <a:t>0.0 </a:t>
            </a:r>
            <a:r>
              <a:rPr lang="ru-RU" altLang="ru-RU" sz="2400" dirty="0"/>
              <a:t>  </a:t>
            </a:r>
            <a:r>
              <a:rPr lang="en-US" altLang="ru-RU" sz="2400" dirty="0"/>
              <a:t>3.14 </a:t>
            </a:r>
            <a:r>
              <a:rPr lang="ru-RU" altLang="ru-RU" sz="2400" dirty="0"/>
              <a:t>  </a:t>
            </a:r>
            <a:r>
              <a:rPr lang="en-US" altLang="ru-RU" sz="2400" dirty="0"/>
              <a:t>1e-9d </a:t>
            </a:r>
            <a:r>
              <a:rPr lang="ru-RU" altLang="ru-RU" sz="2400" dirty="0"/>
              <a:t>   </a:t>
            </a:r>
            <a:r>
              <a:rPr lang="en-US" altLang="ru-RU" sz="2400" dirty="0"/>
              <a:t>1e137</a:t>
            </a:r>
            <a:r>
              <a:rPr lang="en-US" altLang="ru-RU" sz="2400" dirty="0">
                <a:latin typeface="Arial Unicode MS" pitchFamily="34" charset="-128"/>
              </a:rPr>
              <a:t> </a:t>
            </a:r>
            <a:endParaRPr lang="en-US" altLang="ru-RU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символьные литерные константы: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  </a:t>
            </a:r>
            <a:r>
              <a:rPr lang="en-US" altLang="ru-RU" sz="2400" dirty="0"/>
              <a:t>'a' </a:t>
            </a:r>
            <a:r>
              <a:rPr lang="ru-RU" altLang="ru-RU" sz="2400" dirty="0"/>
              <a:t>  </a:t>
            </a:r>
            <a:r>
              <a:rPr lang="en-US" altLang="ru-RU" sz="2400" dirty="0"/>
              <a:t>'%' </a:t>
            </a:r>
            <a:r>
              <a:rPr lang="ru-RU" altLang="ru-RU" sz="2400" dirty="0"/>
              <a:t>  </a:t>
            </a:r>
            <a:r>
              <a:rPr lang="en-US" altLang="ru-RU" sz="2400" dirty="0"/>
              <a:t>'\t' </a:t>
            </a:r>
            <a:r>
              <a:rPr lang="ru-RU" altLang="ru-RU" sz="2400" dirty="0"/>
              <a:t>  </a:t>
            </a:r>
            <a:r>
              <a:rPr lang="en-US" altLang="ru-RU" sz="2400" dirty="0"/>
              <a:t>'\\' </a:t>
            </a:r>
            <a:r>
              <a:rPr lang="ru-RU" altLang="ru-RU" sz="2400" dirty="0"/>
              <a:t>  </a:t>
            </a:r>
            <a:r>
              <a:rPr lang="en-US" altLang="ru-RU" sz="2400" dirty="0"/>
              <a:t>'\'' </a:t>
            </a:r>
            <a:r>
              <a:rPr lang="ru-RU" altLang="ru-RU" sz="2400" dirty="0"/>
              <a:t>  </a:t>
            </a:r>
            <a:r>
              <a:rPr lang="en-US" altLang="ru-RU" sz="2400" dirty="0"/>
              <a:t>'\u03a9' </a:t>
            </a:r>
            <a:r>
              <a:rPr lang="ru-RU" altLang="ru-RU" sz="2400" dirty="0"/>
              <a:t>  </a:t>
            </a:r>
            <a:r>
              <a:rPr lang="en-US" altLang="ru-RU" sz="2400" dirty="0"/>
              <a:t>'\</a:t>
            </a:r>
            <a:r>
              <a:rPr lang="en-US" altLang="ru-RU" sz="2400" dirty="0" err="1"/>
              <a:t>uFFFF</a:t>
            </a:r>
            <a:r>
              <a:rPr lang="en-US" altLang="ru-RU" sz="2400" dirty="0"/>
              <a:t>' </a:t>
            </a:r>
            <a:r>
              <a:rPr lang="ru-RU" altLang="ru-RU" sz="2400" dirty="0"/>
              <a:t>  </a:t>
            </a:r>
            <a:r>
              <a:rPr lang="en-US" altLang="ru-RU" sz="2400" dirty="0"/>
              <a:t>'\177' </a:t>
            </a:r>
            <a:r>
              <a:rPr lang="ru-RU" altLang="ru-RU" sz="2400" dirty="0"/>
              <a:t>  </a:t>
            </a:r>
            <a:r>
              <a:rPr lang="en-US" altLang="ru-RU" sz="2400" dirty="0" smtClean="0"/>
              <a:t>'</a:t>
            </a:r>
            <a:r>
              <a:rPr lang="el-GR" altLang="ru-RU" sz="2400" dirty="0" smtClean="0"/>
              <a:t>Ω</a:t>
            </a:r>
            <a:r>
              <a:rPr lang="en-US" altLang="ru-RU" sz="2400" dirty="0" smtClean="0"/>
              <a:t>'</a:t>
            </a:r>
            <a:r>
              <a:rPr lang="en-US" altLang="ru-RU" dirty="0" smtClean="0">
                <a:latin typeface="Arial Unicode MS" pitchFamily="34" charset="-128"/>
              </a:rPr>
              <a:t> </a:t>
            </a:r>
            <a:endParaRPr lang="ru-RU" altLang="ru-RU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для </a:t>
            </a:r>
            <a:r>
              <a:rPr lang="en-US" altLang="ru-RU" sz="2400" dirty="0"/>
              <a:t>LF </a:t>
            </a:r>
            <a:r>
              <a:rPr lang="ru-RU" altLang="ru-RU" sz="2400" dirty="0"/>
              <a:t>и </a:t>
            </a:r>
            <a:r>
              <a:rPr lang="en-US" altLang="ru-RU" sz="2400" dirty="0"/>
              <a:t>CR </a:t>
            </a:r>
            <a:r>
              <a:rPr lang="ru-RU" altLang="ru-RU" sz="2400" dirty="0"/>
              <a:t>необходимо использовать </a:t>
            </a:r>
            <a:r>
              <a:rPr lang="en-US" altLang="ru-RU" sz="2400" dirty="0"/>
              <a:t>‘\n’ </a:t>
            </a:r>
            <a:r>
              <a:rPr lang="ru-RU" altLang="ru-RU" sz="2400" dirty="0"/>
              <a:t>и </a:t>
            </a:r>
            <a:r>
              <a:rPr lang="en-US" altLang="ru-RU" sz="2400" dirty="0"/>
              <a:t>‘\r’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>
                <a:latin typeface="Courier New" pitchFamily="49" charset="0"/>
              </a:rPr>
              <a:t>	</a:t>
            </a:r>
            <a:endParaRPr lang="en-US" altLang="ru-RU" sz="2000" dirty="0"/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468313" y="4135438"/>
            <a:ext cx="86756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/>
              <a:t>строковые литерные константы:</a:t>
            </a:r>
            <a:endParaRPr lang="en-US" altLang="ru-RU" sz="20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/>
              <a:t>"" 			// </a:t>
            </a:r>
            <a:r>
              <a:rPr lang="ru-RU" altLang="ru-RU" sz="2000"/>
              <a:t>пустая строка</a:t>
            </a:r>
            <a:r>
              <a:rPr lang="en-US" altLang="ru-RU" sz="2000"/>
              <a:t> </a:t>
            </a:r>
            <a:endParaRPr lang="ru-RU" altLang="ru-RU" sz="20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/>
              <a:t>"\"" 			// </a:t>
            </a:r>
            <a:r>
              <a:rPr lang="ru-RU" altLang="ru-RU" sz="2000"/>
              <a:t>строка содержащая символ </a:t>
            </a:r>
            <a:r>
              <a:rPr lang="en-US" altLang="ru-RU" sz="2000"/>
              <a:t>"  </a:t>
            </a:r>
            <a:endParaRPr lang="ru-RU" altLang="ru-RU" sz="20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/>
              <a:t>"This is a string" 	// </a:t>
            </a:r>
            <a:r>
              <a:rPr lang="ru-RU" altLang="ru-RU" sz="2000"/>
              <a:t>строка из</a:t>
            </a:r>
            <a:r>
              <a:rPr lang="en-US" altLang="ru-RU" sz="2000"/>
              <a:t> 16 </a:t>
            </a:r>
            <a:r>
              <a:rPr lang="ru-RU" altLang="ru-RU" sz="2000"/>
              <a:t>символов</a:t>
            </a:r>
            <a:r>
              <a:rPr lang="en-US" altLang="ru-RU" sz="2000"/>
              <a:t> </a:t>
            </a:r>
            <a:endParaRPr lang="ru-RU" altLang="ru-RU" sz="20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/>
              <a:t>"This is a " +		// </a:t>
            </a:r>
            <a:r>
              <a:rPr lang="ru-RU" altLang="ru-RU" sz="2000"/>
              <a:t>константное выражение</a:t>
            </a:r>
            <a:r>
              <a:rPr lang="en-US" altLang="ru-RU" sz="2000"/>
              <a:t>, </a:t>
            </a:r>
            <a:r>
              <a:rPr lang="ru-RU" altLang="ru-RU" sz="2000"/>
              <a:t>сформированное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/>
              <a:t>"two-line string" 	// </a:t>
            </a:r>
            <a:r>
              <a:rPr lang="ru-RU" altLang="ru-RU" sz="2000"/>
              <a:t>из двух строковых литералов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28741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Строковые литералы и объекты </a:t>
            </a:r>
            <a:r>
              <a:rPr lang="en-US" altLang="ru-RU"/>
              <a:t>String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964613" cy="43640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test;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String hello = "Hello", lo = "lo";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System.out.print((hello == "Hello")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System.out.print((Other.hello == hello)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System.out.print((other.Other.hello == hello)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System.out.print((hello == ("Hel"+"lo"))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System.out.print((hello == ("Hel"+lo)) + " 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System.out.println(hello == ("Hel"+lo).intern());  }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Other { static final String hello = "Hello";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0" y="5013325"/>
            <a:ext cx="7924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other; 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Other {  public final static String hello = "Hello"; }</a:t>
            </a:r>
          </a:p>
        </p:txBody>
      </p:sp>
    </p:spTree>
    <p:extLst>
      <p:ext uri="{BB962C8B-B14F-4D97-AF65-F5344CB8AC3E}">
        <p14:creationId xmlns:p14="http://schemas.microsoft.com/office/powerpoint/2010/main" val="1539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Разделители и операторы</a:t>
            </a:r>
            <a:endParaRPr lang="en-US" altLang="ru-RU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208962" cy="5473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Separator: one of </a:t>
            </a:r>
            <a:r>
              <a:rPr lang="ru-RU" altLang="ru-RU" sz="2000" i="1">
                <a:latin typeface="Tahoma" pitchFamily="34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( 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)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{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}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[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]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;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,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 .</a:t>
            </a:r>
            <a:endParaRPr lang="ru-RU" altLang="ru-RU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Operator: one of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=	&gt;	&lt;	!	~	?	:	==	&lt;=   &gt;= 	!=	&amp;&amp; 	|| 	++ 	-- 	+	 - 	*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/ 	&amp; 	| 	^ 	% 	&lt;&lt; 	&gt;&gt; 	&gt;&gt;&gt; 	+= 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-= 	*= 	/= 	&amp;= 	|= 	^= 	%= 	&lt;&lt;= 	&gt;&gt;= &gt;&gt;&gt;=</a:t>
            </a:r>
            <a:r>
              <a:rPr lang="en-US" altLang="ru-RU" sz="2000" b="1">
                <a:latin typeface="Arial Unicode MS" pitchFamily="34" charset="-128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/>
              <a:t>n&gt;&gt;&gt;s - right-shift s bit positions with zero-extension:</a:t>
            </a:r>
          </a:p>
          <a:p>
            <a:pPr>
              <a:buFont typeface="Wingdings" pitchFamily="2" charset="2"/>
              <a:buNone/>
            </a:pPr>
            <a:r>
              <a:rPr lang="en-US" altLang="ru-RU" sz="2000"/>
              <a:t>if (n &gt;= 0)    n&gt;&gt;&gt;s == n&gt;&gt;s</a:t>
            </a:r>
          </a:p>
          <a:p>
            <a:pPr>
              <a:buFont typeface="Wingdings" pitchFamily="2" charset="2"/>
              <a:buNone/>
            </a:pPr>
            <a:r>
              <a:rPr lang="en-US" altLang="ru-RU" sz="2000"/>
              <a:t>if (n &lt; 0) n&gt;&gt;&gt;s == (n&gt;&gt;s)+(s&lt;&lt;~s)</a:t>
            </a:r>
            <a:r>
              <a:rPr lang="ru-RU" altLang="ru-RU" sz="2000"/>
              <a:t>, </a:t>
            </a:r>
            <a:endParaRPr lang="en-US" altLang="ru-RU" sz="2000"/>
          </a:p>
          <a:p>
            <a:pPr>
              <a:buFont typeface="Wingdings" pitchFamily="2" charset="2"/>
              <a:buNone/>
            </a:pPr>
            <a:r>
              <a:rPr lang="en-US" altLang="ru-RU" sz="2000"/>
              <a:t>	</a:t>
            </a:r>
            <a:r>
              <a:rPr lang="ru-RU" altLang="ru-RU" sz="2000"/>
              <a:t>причем </a:t>
            </a:r>
            <a:r>
              <a:rPr lang="en-US" altLang="ru-RU" sz="2000"/>
              <a:t>~s = 31-s </a:t>
            </a:r>
            <a:r>
              <a:rPr lang="ru-RU" altLang="ru-RU" sz="2000"/>
              <a:t>для </a:t>
            </a:r>
            <a:r>
              <a:rPr lang="en-US" altLang="ru-RU" sz="2000"/>
              <a:t>int </a:t>
            </a:r>
            <a:r>
              <a:rPr lang="ru-RU" altLang="ru-RU" sz="2000"/>
              <a:t>и 63-</a:t>
            </a:r>
            <a:r>
              <a:rPr lang="en-US" altLang="ru-RU" sz="2000"/>
              <a:t>s </a:t>
            </a:r>
            <a:r>
              <a:rPr lang="ru-RU" altLang="ru-RU" sz="2000"/>
              <a:t>для </a:t>
            </a:r>
            <a:r>
              <a:rPr lang="en-US" altLang="ru-RU" sz="2000"/>
              <a:t>long</a:t>
            </a:r>
          </a:p>
          <a:p>
            <a:pPr>
              <a:buFont typeface="Wingdings" pitchFamily="2" charset="2"/>
              <a:buNone/>
            </a:pPr>
            <a:endParaRPr lang="ru-RU" altLang="ru-RU" sz="2000"/>
          </a:p>
          <a:p>
            <a:pPr>
              <a:buFont typeface="Wingdings" pitchFamily="2" charset="2"/>
              <a:buNone/>
            </a:pPr>
            <a:r>
              <a:rPr lang="ru-RU" altLang="ru-RU" sz="2000"/>
              <a:t>также, отметим что: </a:t>
            </a:r>
            <a:r>
              <a:rPr lang="en-US" altLang="ru-RU" sz="2000"/>
              <a:t>“bob” + true == “bob true”</a:t>
            </a:r>
            <a:endParaRPr lang="en-US" altLang="ru-RU" sz="2000" b="1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4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6719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Типы и значения выражений</a:t>
            </a:r>
            <a:endParaRPr lang="en-US" altLang="ru-RU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3743325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Type: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PrimitiveType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ReferenceType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PrimitiveType: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NumericType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boolean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NumericType: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IntegralType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FloatingPointType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IntegralType: one of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byte short int long char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FloatingPointType: one of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float double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4787900" y="657225"/>
            <a:ext cx="3733800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ReferenceType: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ClassOrInterfaceType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ArrayType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ClassOrInterfaceType: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ClassType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InterfaceType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ClassType: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TypeName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InterfaceType: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TypeName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ArrayType: </a:t>
            </a:r>
            <a:endParaRPr lang="ru-RU" altLang="ru-RU" sz="2000" i="1"/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Type </a:t>
            </a:r>
            <a:r>
              <a:rPr lang="en-US" altLang="ru-RU" sz="2000"/>
              <a:t>[ ]</a:t>
            </a:r>
            <a:r>
              <a:rPr lang="en-US" altLang="ru-RU" sz="2000" i="1"/>
              <a:t> </a:t>
            </a:r>
            <a:endParaRPr lang="en-US" altLang="ru-RU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001000" cy="54133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Диапазоны значений</a:t>
            </a:r>
            <a:endParaRPr lang="en-US" altLang="ru-RU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90600"/>
            <a:ext cx="8785225" cy="41163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400"/>
              <a:t>Значения интегрального типа являются целыми числами следующих диапазонов</a:t>
            </a:r>
            <a:r>
              <a:rPr lang="en-US" altLang="ru-RU" sz="2400"/>
              <a:t>: </a:t>
            </a:r>
          </a:p>
          <a:p>
            <a:r>
              <a:rPr lang="ru-RU" altLang="ru-RU" sz="2400"/>
              <a:t>Для</a:t>
            </a:r>
            <a:r>
              <a:rPr lang="en-US" altLang="ru-RU" sz="2400"/>
              <a:t> </a:t>
            </a:r>
            <a:r>
              <a:rPr lang="en-US" altLang="ru-RU" sz="2400" b="1">
                <a:latin typeface="Courier New" pitchFamily="49" charset="0"/>
              </a:rPr>
              <a:t>byte</a:t>
            </a:r>
            <a:r>
              <a:rPr lang="en-US" altLang="ru-RU" sz="2400"/>
              <a:t>, </a:t>
            </a:r>
            <a:r>
              <a:rPr lang="ru-RU" altLang="ru-RU" sz="2400"/>
              <a:t>от </a:t>
            </a:r>
            <a:r>
              <a:rPr lang="en-US" altLang="ru-RU" sz="2400"/>
              <a:t>-128 </a:t>
            </a:r>
            <a:r>
              <a:rPr lang="ru-RU" altLang="ru-RU" sz="2400"/>
              <a:t>до</a:t>
            </a:r>
            <a:r>
              <a:rPr lang="en-US" altLang="ru-RU" sz="2400"/>
              <a:t> 127, </a:t>
            </a:r>
            <a:r>
              <a:rPr lang="ru-RU" altLang="ru-RU" sz="2400"/>
              <a:t>включительно</a:t>
            </a:r>
            <a:r>
              <a:rPr lang="en-US" altLang="ru-RU" sz="2400"/>
              <a:t> </a:t>
            </a:r>
          </a:p>
          <a:p>
            <a:r>
              <a:rPr lang="ru-RU" altLang="ru-RU" sz="2400"/>
              <a:t>Для</a:t>
            </a:r>
            <a:r>
              <a:rPr lang="en-US" altLang="ru-RU" sz="2400"/>
              <a:t> </a:t>
            </a:r>
            <a:r>
              <a:rPr lang="en-US" altLang="ru-RU" sz="2400" b="1">
                <a:latin typeface="Courier New" pitchFamily="49" charset="0"/>
              </a:rPr>
              <a:t>short</a:t>
            </a:r>
            <a:r>
              <a:rPr lang="en-US" altLang="ru-RU" sz="2400"/>
              <a:t>, </a:t>
            </a:r>
            <a:r>
              <a:rPr lang="ru-RU" altLang="ru-RU" sz="2400"/>
              <a:t>от</a:t>
            </a:r>
            <a:r>
              <a:rPr lang="en-US" altLang="ru-RU" sz="2400"/>
              <a:t> -32768 </a:t>
            </a:r>
            <a:r>
              <a:rPr lang="ru-RU" altLang="ru-RU" sz="2400"/>
              <a:t>до</a:t>
            </a:r>
            <a:r>
              <a:rPr lang="en-US" altLang="ru-RU" sz="2400"/>
              <a:t> 32767, </a:t>
            </a:r>
            <a:r>
              <a:rPr lang="ru-RU" altLang="ru-RU" sz="2400"/>
              <a:t>включительно</a:t>
            </a:r>
            <a:r>
              <a:rPr lang="en-US" altLang="ru-RU" sz="2400"/>
              <a:t> </a:t>
            </a:r>
          </a:p>
          <a:p>
            <a:r>
              <a:rPr lang="ru-RU" altLang="ru-RU" sz="2400"/>
              <a:t>Для</a:t>
            </a:r>
            <a:r>
              <a:rPr lang="en-US" altLang="ru-RU" sz="2400"/>
              <a:t> </a:t>
            </a:r>
            <a:r>
              <a:rPr lang="en-US" altLang="ru-RU" sz="2400" b="1">
                <a:latin typeface="Courier New" pitchFamily="49" charset="0"/>
              </a:rPr>
              <a:t>int</a:t>
            </a:r>
            <a:r>
              <a:rPr lang="en-US" altLang="ru-RU" sz="2400"/>
              <a:t>, </a:t>
            </a:r>
            <a:r>
              <a:rPr lang="ru-RU" altLang="ru-RU" sz="2400"/>
              <a:t>от</a:t>
            </a:r>
            <a:r>
              <a:rPr lang="en-US" altLang="ru-RU" sz="2400"/>
              <a:t> -2147483648 </a:t>
            </a:r>
            <a:r>
              <a:rPr lang="ru-RU" altLang="ru-RU" sz="2400"/>
              <a:t>до</a:t>
            </a:r>
            <a:r>
              <a:rPr lang="en-US" altLang="ru-RU" sz="2400"/>
              <a:t> 2147483647, </a:t>
            </a:r>
            <a:r>
              <a:rPr lang="ru-RU" altLang="ru-RU" sz="2400"/>
              <a:t>включительно </a:t>
            </a:r>
            <a:r>
              <a:rPr lang="en-US" altLang="ru-RU" sz="2400"/>
              <a:t> </a:t>
            </a:r>
          </a:p>
          <a:p>
            <a:r>
              <a:rPr lang="ru-RU" altLang="ru-RU" sz="2400"/>
              <a:t>Для </a:t>
            </a:r>
            <a:r>
              <a:rPr lang="en-US" altLang="ru-RU" sz="2400" b="1">
                <a:latin typeface="Courier New" pitchFamily="49" charset="0"/>
              </a:rPr>
              <a:t>long</a:t>
            </a:r>
            <a:r>
              <a:rPr lang="en-US" altLang="ru-RU" sz="2400"/>
              <a:t>, </a:t>
            </a:r>
            <a:r>
              <a:rPr lang="ru-RU" altLang="ru-RU" sz="2400"/>
              <a:t>от</a:t>
            </a:r>
            <a:r>
              <a:rPr lang="en-US" altLang="ru-RU" sz="2400"/>
              <a:t> -9223372036854775808 </a:t>
            </a:r>
            <a:r>
              <a:rPr lang="ru-RU" altLang="ru-RU" sz="2400"/>
              <a:t>до</a:t>
            </a:r>
            <a:r>
              <a:rPr lang="en-US" altLang="ru-RU" sz="2400"/>
              <a:t> 9223372036854775807, </a:t>
            </a:r>
            <a:r>
              <a:rPr lang="ru-RU" altLang="ru-RU" sz="2400"/>
              <a:t>включительно</a:t>
            </a:r>
            <a:endParaRPr lang="en-US" altLang="ru-RU" sz="2400"/>
          </a:p>
          <a:p>
            <a:r>
              <a:rPr lang="ru-RU" altLang="ru-RU" sz="2400"/>
              <a:t>Для</a:t>
            </a:r>
            <a:r>
              <a:rPr lang="en-US" altLang="ru-RU" sz="2400"/>
              <a:t> </a:t>
            </a:r>
            <a:r>
              <a:rPr lang="en-US" altLang="ru-RU" sz="2400" b="1">
                <a:latin typeface="Courier New" pitchFamily="49" charset="0"/>
              </a:rPr>
              <a:t>char</a:t>
            </a:r>
            <a:r>
              <a:rPr lang="en-US" altLang="ru-RU" sz="2400"/>
              <a:t>, </a:t>
            </a:r>
            <a:r>
              <a:rPr lang="ru-RU" altLang="ru-RU" sz="2400"/>
              <a:t>от </a:t>
            </a:r>
            <a:r>
              <a:rPr lang="en-US" altLang="ru-RU" sz="2400"/>
              <a:t>'\u0000' </a:t>
            </a:r>
            <a:r>
              <a:rPr lang="ru-RU" altLang="ru-RU" sz="2400"/>
              <a:t>до</a:t>
            </a:r>
            <a:r>
              <a:rPr lang="en-US" altLang="ru-RU" sz="2400"/>
              <a:t> '\uffff' </a:t>
            </a:r>
            <a:r>
              <a:rPr lang="ru-RU" altLang="ru-RU" sz="2400"/>
              <a:t>включтельно,</a:t>
            </a:r>
            <a:r>
              <a:rPr lang="en-US" altLang="ru-RU" sz="2400"/>
              <a:t> </a:t>
            </a:r>
            <a:r>
              <a:rPr lang="ru-RU" altLang="ru-RU" sz="2400"/>
              <a:t>т.е.</a:t>
            </a:r>
            <a:r>
              <a:rPr lang="en-US" altLang="ru-RU" sz="2400"/>
              <a:t>, </a:t>
            </a:r>
            <a:r>
              <a:rPr lang="ru-RU" altLang="ru-RU" sz="2400"/>
              <a:t>от </a:t>
            </a:r>
            <a:r>
              <a:rPr lang="en-US" altLang="ru-RU" sz="2400"/>
              <a:t>0 </a:t>
            </a:r>
            <a:r>
              <a:rPr lang="ru-RU" altLang="ru-RU" sz="2400"/>
              <a:t>до</a:t>
            </a:r>
            <a:r>
              <a:rPr lang="en-US" altLang="ru-RU" sz="2400"/>
              <a:t> 65535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28600" y="5105400"/>
            <a:ext cx="891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ru-RU" altLang="ru-RU" sz="2400"/>
              <a:t>Для типов с плавающей точкой диапазоны значений </a:t>
            </a:r>
            <a:endParaRPr lang="en-US" altLang="ru-RU" sz="2400"/>
          </a:p>
          <a:p>
            <a:r>
              <a:rPr lang="ru-RU" altLang="ru-RU" sz="2400"/>
              <a:t>регулируются стандартом </a:t>
            </a:r>
            <a:r>
              <a:rPr lang="en-US" altLang="ru-RU" sz="2400"/>
              <a:t>ANSI/IEEE Standard 754-1985.</a:t>
            </a:r>
          </a:p>
          <a:p>
            <a:r>
              <a:rPr lang="ru-RU" altLang="ru-RU" sz="2400"/>
              <a:t>Существуют специальные значения </a:t>
            </a:r>
            <a:r>
              <a:rPr lang="en-US" altLang="ru-RU" sz="2400"/>
              <a:t>Float.NaN </a:t>
            </a:r>
            <a:r>
              <a:rPr lang="ru-RU" altLang="ru-RU" sz="2400"/>
              <a:t>и </a:t>
            </a:r>
            <a:r>
              <a:rPr lang="en-US" altLang="ru-RU" sz="2400"/>
              <a:t>Double.NaN </a:t>
            </a:r>
          </a:p>
        </p:txBody>
      </p:sp>
    </p:spTree>
    <p:extLst>
      <p:ext uri="{BB962C8B-B14F-4D97-AF65-F5344CB8AC3E}">
        <p14:creationId xmlns:p14="http://schemas.microsoft.com/office/powerpoint/2010/main" val="18046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Типы значений в выражениях</a:t>
            </a:r>
            <a:endParaRPr lang="en-US" altLang="ru-RU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640762" cy="56880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/>
              <a:t>При вычислении выражений аргументы оператора приводятся к одному типу, при этом более простой тип приводится к более сложному путем продвижения (</a:t>
            </a:r>
            <a:r>
              <a:rPr lang="en-US" altLang="ru-RU" sz="2400"/>
              <a:t>byte-&gt; short -&gt; int -&gt;long; float -&gt; double; int-&gt;float </a:t>
            </a:r>
            <a:r>
              <a:rPr lang="ru-RU" altLang="ru-RU" sz="2400"/>
              <a:t>или </a:t>
            </a:r>
            <a:r>
              <a:rPr lang="en-US" altLang="ru-RU" sz="2400"/>
              <a:t>double</a:t>
            </a:r>
            <a:r>
              <a:rPr lang="ru-RU" altLang="ru-RU" sz="2400"/>
              <a:t>)</a:t>
            </a:r>
            <a:r>
              <a:rPr lang="en-US" altLang="ru-RU" sz="240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/>
              <a:t>short c = 456;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/>
              <a:t>double d = 3.f / 2 + (c + 100000);</a:t>
            </a:r>
          </a:p>
          <a:p>
            <a:r>
              <a:rPr lang="ru-RU" altLang="ru-RU" sz="2400"/>
              <a:t>Будьте осторожны при вычислениях с плавающей точкой:</a:t>
            </a:r>
          </a:p>
          <a:p>
            <a:pPr>
              <a:buFont typeface="Wingdings" pitchFamily="2" charset="2"/>
              <a:buNone/>
            </a:pPr>
            <a:r>
              <a:rPr lang="en-US" altLang="ru-RU" sz="2400"/>
              <a:t>double d = 31/5 + 6 * ( 1 / 5); // d == 6.0 !!!!!! </a:t>
            </a:r>
          </a:p>
          <a:p>
            <a:pPr>
              <a:buFont typeface="Wingdings" pitchFamily="2" charset="2"/>
              <a:buNone/>
            </a:pPr>
            <a:r>
              <a:rPr lang="en-US" altLang="ru-RU" sz="2400"/>
              <a:t>double d = ((double)31)/5 + 6 * (1. / 5); // d == 7.4 - Ok</a:t>
            </a:r>
          </a:p>
          <a:p>
            <a:r>
              <a:rPr lang="ru-RU" altLang="ru-RU" sz="2400"/>
              <a:t>Будьте осторожны при вычислениях близких к границам значений с плавающей точкой (</a:t>
            </a:r>
            <a:r>
              <a:rPr lang="en-US" altLang="ru-RU" sz="2400"/>
              <a:t>positive and negative zero, positive and negative infinity</a:t>
            </a:r>
            <a:r>
              <a:rPr lang="ru-RU" altLang="ru-RU" sz="2400"/>
              <a:t>)</a:t>
            </a:r>
          </a:p>
          <a:p>
            <a:r>
              <a:rPr lang="ru-RU" altLang="ru-RU" sz="2400"/>
              <a:t>Будьте осторожны при вычислениях в которых часть выражения может достичь значения </a:t>
            </a:r>
            <a:r>
              <a:rPr lang="en-US" altLang="ru-RU" sz="2400"/>
              <a:t>NaN.</a:t>
            </a:r>
            <a:endParaRPr lang="ru-RU" altLang="ru-RU" sz="2400"/>
          </a:p>
          <a:p>
            <a:pPr>
              <a:buFont typeface="Wingdings" pitchFamily="2" charset="2"/>
              <a:buNone/>
            </a:pP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2344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Потеря информации при преобразованиях	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sz="2400"/>
              <a:t>Сужающие преобразования происходят при необходимости присвоения  переменной более узкого типа значения выражения более широкого типа: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byte в char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short в byte или char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char в byte или short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int в byte, short, или char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long в byte, short, char, или int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float в byte, short, char, int, или long </a:t>
            </a:r>
          </a:p>
          <a:p>
            <a:pPr lvl="1">
              <a:lnSpc>
                <a:spcPct val="90000"/>
              </a:lnSpc>
            </a:pPr>
            <a:r>
              <a:rPr lang="ru-RU" altLang="ru-RU"/>
              <a:t>double в byte, short, char, int, long, или float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>
                <a:latin typeface="Courier New" pitchFamily="49" charset="0"/>
              </a:rPr>
              <a:t>short s = 1000 * 100; // &gt; 32767 result:-31072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>
                <a:latin typeface="Courier New" pitchFamily="49" charset="0"/>
              </a:rPr>
              <a:t>int i = ((int) (1000000000L * 5)) / 100;</a:t>
            </a:r>
            <a:endParaRPr lang="ru-RU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Вызов методов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ru-RU" altLang="ru-RU"/>
              <a:t>пусть задан класс: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MyClass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static void staticMethodName() {…}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void methodName() {…}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r>
              <a:rPr lang="ru-RU" altLang="ru-RU"/>
              <a:t>Вызов метода класса (статического):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ClassName.staticMethodName();</a:t>
            </a:r>
          </a:p>
          <a:p>
            <a:r>
              <a:rPr lang="ru-RU" altLang="ru-RU"/>
              <a:t>Вызов метода экземпляра (объекта):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ClassName obj = new ClassName(); //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создание объекта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obj.methodName();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вызов метода используя ссылку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ru-RU" altLang="ru-RU"/>
              <a:t>У объекта можно вызвать статический метод: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obj.staticMethodName();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вызов статического метода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Блоки кода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sz="2400"/>
              <a:t>Блоки кода служат для группировки нескольких операторов (</a:t>
            </a:r>
            <a:r>
              <a:rPr lang="en-US" altLang="ru-RU" sz="2400"/>
              <a:t>statement</a:t>
            </a:r>
            <a:r>
              <a:rPr lang="ru-RU" altLang="ru-RU" sz="2400"/>
              <a:t>)</a:t>
            </a:r>
            <a:r>
              <a:rPr lang="en-US" altLang="ru-RU" sz="2400"/>
              <a:t> </a:t>
            </a:r>
            <a:r>
              <a:rPr lang="ru-RU" altLang="ru-RU" sz="2400"/>
              <a:t>и используются для задания тел классов, методов, блоков статической и динамической инициализации, областей перехвата исключений, блоков синхронизации, а также для задания частей сложных  операторов (ветвления, выбора, цикла)</a:t>
            </a:r>
          </a:p>
          <a:p>
            <a:r>
              <a:rPr lang="ru-RU" altLang="ru-RU" sz="2400"/>
              <a:t>Начало и конец блока задается разделителями </a:t>
            </a: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{ </a:t>
            </a:r>
            <a:r>
              <a:rPr lang="ru-RU" altLang="ru-RU" sz="2400"/>
              <a:t> </a:t>
            </a: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4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ru-RU" altLang="ru-RU" sz="2400"/>
              <a:t>Блоки могут содержать:</a:t>
            </a:r>
          </a:p>
          <a:p>
            <a:pPr lvl="1"/>
            <a:r>
              <a:rPr lang="ru-RU" altLang="ru-RU" sz="2000"/>
              <a:t>объявления и инициализаторы локальных переменных</a:t>
            </a:r>
          </a:p>
          <a:p>
            <a:pPr lvl="1"/>
            <a:r>
              <a:rPr lang="ru-RU" altLang="ru-RU" sz="2000"/>
              <a:t>объявления локальных типов (классов и интерфейсов)</a:t>
            </a:r>
          </a:p>
          <a:p>
            <a:pPr lvl="1"/>
            <a:r>
              <a:rPr lang="ru-RU" altLang="ru-RU" sz="2000"/>
              <a:t>выражения и операторы языка</a:t>
            </a:r>
          </a:p>
          <a:p>
            <a:pPr lvl="1"/>
            <a:r>
              <a:rPr lang="ru-RU" altLang="ru-RU" sz="2000"/>
              <a:t>вложенные блоки</a:t>
            </a:r>
          </a:p>
          <a:p>
            <a:r>
              <a:rPr lang="ru-RU" altLang="ru-RU" sz="2400"/>
              <a:t>Область видимости локальных переменных ограничена пределами блока</a:t>
            </a:r>
          </a:p>
        </p:txBody>
      </p:sp>
    </p:spTree>
    <p:extLst>
      <p:ext uri="{BB962C8B-B14F-4D97-AF65-F5344CB8AC3E}">
        <p14:creationId xmlns:p14="http://schemas.microsoft.com/office/powerpoint/2010/main" val="6729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Лексическая структура программы</a:t>
            </a:r>
            <a:endParaRPr lang="en-US" altLang="ru-RU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21688" cy="5113338"/>
          </a:xfrm>
        </p:spPr>
        <p:txBody>
          <a:bodyPr/>
          <a:lstStyle/>
          <a:p>
            <a:pPr marL="609600" indent="-609600"/>
            <a:r>
              <a:rPr lang="ru-RU" altLang="ru-RU" sz="2400" dirty="0"/>
              <a:t>Текст единицы компиляции состоит из символов </a:t>
            </a:r>
            <a:r>
              <a:rPr lang="en-US" altLang="ru-RU" sz="2400" dirty="0"/>
              <a:t>Unicode </a:t>
            </a:r>
            <a:r>
              <a:rPr lang="ru-RU" altLang="ru-RU" sz="2400" dirty="0"/>
              <a:t>(используется версия 2.1 </a:t>
            </a:r>
            <a:r>
              <a:rPr lang="en-US" altLang="ru-RU" sz="2400" dirty="0"/>
              <a:t>www.unicode.org</a:t>
            </a:r>
            <a:r>
              <a:rPr lang="ru-RU" altLang="ru-RU" sz="2400" dirty="0"/>
              <a:t>)</a:t>
            </a:r>
          </a:p>
          <a:p>
            <a:pPr marL="609600" indent="-609600"/>
            <a:r>
              <a:rPr lang="ru-RU" altLang="ru-RU" sz="2400" dirty="0"/>
              <a:t>Первичная трансляция (обработка) исходного включает следующие этапы:</a:t>
            </a:r>
          </a:p>
          <a:p>
            <a:pPr marL="990600" lvl="1" indent="-533400"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ru-RU" altLang="ru-RU" sz="2000" dirty="0"/>
              <a:t>расширение </a:t>
            </a:r>
            <a:r>
              <a:rPr lang="en-US" altLang="ru-RU" sz="2000" dirty="0"/>
              <a:t>escape-</a:t>
            </a:r>
            <a:r>
              <a:rPr lang="ru-RU" altLang="ru-RU" sz="2000" dirty="0"/>
              <a:t>последовательностей вида </a:t>
            </a:r>
            <a:r>
              <a:rPr lang="en-US" altLang="ru-RU" sz="2000" dirty="0"/>
              <a:t>\</a:t>
            </a:r>
            <a:r>
              <a:rPr lang="en-US" altLang="ru-RU" sz="2000" dirty="0" err="1"/>
              <a:t>uXXXX</a:t>
            </a:r>
            <a:r>
              <a:rPr lang="ru-RU" altLang="ru-RU" sz="2000" dirty="0"/>
              <a:t>, где </a:t>
            </a:r>
            <a:r>
              <a:rPr lang="en-US" altLang="ru-RU" sz="2000" dirty="0"/>
              <a:t>X – </a:t>
            </a:r>
            <a:r>
              <a:rPr lang="ru-RU" altLang="ru-RU" sz="2000" dirty="0"/>
              <a:t>шестнадцатеричные символы</a:t>
            </a:r>
          </a:p>
          <a:p>
            <a:pPr marL="990600" lvl="1" indent="-533400"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ru-RU" altLang="ru-RU" sz="2000" dirty="0"/>
              <a:t>трансляция потока полученного на шаге 1 в последовательность входных символов и терминаторов строки (</a:t>
            </a:r>
            <a:r>
              <a:rPr lang="en-US" altLang="ru-RU" sz="2000" dirty="0"/>
              <a:t>LF, CR</a:t>
            </a:r>
            <a:r>
              <a:rPr lang="ru-RU" altLang="ru-RU" sz="2000" dirty="0"/>
              <a:t>)</a:t>
            </a:r>
          </a:p>
          <a:p>
            <a:pPr marL="990600" lvl="1" indent="-533400"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ru-RU" altLang="ru-RU" sz="2000" dirty="0"/>
              <a:t>трансляция потока полученного на шаге 2 в последовательность входных элементов, которая, после удаления комментариев и пробелов состоит из лексем и терминальных символов грамматики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176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Оператор выбора </a:t>
            </a:r>
            <a:r>
              <a:rPr lang="en-US" altLang="ru-RU"/>
              <a:t>if</a:t>
            </a:r>
            <a:endParaRPr lang="ru-RU" altLang="ru-RU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sz="2400"/>
              <a:t>Служит для задания альтернативных веток исполнения кода: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int abs (int value)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if (value &gt;= 0)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return value;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может стоять блок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else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return –value;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может стоять блок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Условное выражение в скобках всегда должно иметь тип </a:t>
            </a:r>
            <a:r>
              <a:rPr lang="en-US" altLang="ru-RU" sz="2400"/>
              <a:t>boolean</a:t>
            </a:r>
            <a:endParaRPr lang="ru-RU" altLang="ru-RU" sz="2400"/>
          </a:p>
          <a:p>
            <a:pPr>
              <a:lnSpc>
                <a:spcPct val="80000"/>
              </a:lnSpc>
            </a:pPr>
            <a:r>
              <a:rPr lang="ru-RU" altLang="ru-RU" sz="2400"/>
              <a:t>Вложенный оператор </a:t>
            </a:r>
            <a:r>
              <a:rPr lang="en-US" altLang="ru-RU" sz="2400"/>
              <a:t>if: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if (i == 10)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if (j &lt; 20) a =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if (k &gt;100) c = d;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этот оператор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else a = c;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связан с этим оператором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else a = d;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а этот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else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относится к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if (i == 10)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Цепочка </a:t>
            </a:r>
            <a:r>
              <a:rPr lang="en-US" altLang="ru-RU" dirty="0"/>
              <a:t>if-else-if</a:t>
            </a:r>
            <a:endParaRPr lang="ru-RU" altLang="ru-RU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2089150" cy="5473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if (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ru-RU" altLang="ru-RU" sz="2000" i="1">
                <a:latin typeface="Tahoma" pitchFamily="34" charset="0"/>
              </a:rPr>
              <a:t>условие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)</a:t>
            </a:r>
            <a:endParaRPr lang="ru-RU" altLang="ru-RU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  	</a:t>
            </a:r>
            <a:r>
              <a:rPr lang="ru-RU" altLang="ru-RU" sz="2000" i="1">
                <a:latin typeface="Tahoma" pitchFamily="34" charset="0"/>
              </a:rPr>
              <a:t>оператор</a:t>
            </a:r>
            <a:r>
              <a:rPr lang="ru-RU" altLang="ru-RU" sz="2000">
                <a:latin typeface="Tahoma" pitchFamily="34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else if (</a:t>
            </a:r>
            <a:r>
              <a:rPr lang="ru-RU" altLang="ru-RU" sz="2000" i="1">
                <a:latin typeface="Tahoma" pitchFamily="34" charset="0"/>
              </a:rPr>
              <a:t>условие</a:t>
            </a:r>
            <a:r>
              <a:rPr lang="en-US" altLang="ru-RU" sz="2000">
                <a:latin typeface="Tahoma" pitchFamily="34" charset="0"/>
              </a:rPr>
              <a:t>)</a:t>
            </a:r>
            <a:endParaRPr lang="ru-RU" altLang="ru-RU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ru-RU" altLang="ru-RU" sz="2000" i="1">
                <a:latin typeface="Tahoma" pitchFamily="34" charset="0"/>
              </a:rPr>
              <a:t>оператор</a:t>
            </a:r>
            <a:r>
              <a:rPr lang="ru-RU" altLang="ru-RU" sz="2000">
                <a:latin typeface="Tahoma" pitchFamily="34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else if (</a:t>
            </a:r>
            <a:r>
              <a:rPr lang="ru-RU" altLang="ru-RU" sz="2000" i="1">
                <a:latin typeface="Tahoma" pitchFamily="34" charset="0"/>
              </a:rPr>
              <a:t>условие</a:t>
            </a:r>
            <a:r>
              <a:rPr lang="en-US" altLang="ru-RU" sz="2000">
                <a:latin typeface="Tahoma" pitchFamily="34" charset="0"/>
              </a:rPr>
              <a:t>)</a:t>
            </a:r>
            <a:endParaRPr lang="ru-RU" altLang="ru-RU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ru-RU" altLang="ru-RU" sz="2000" i="1">
                <a:latin typeface="Tahoma" pitchFamily="34" charset="0"/>
              </a:rPr>
              <a:t>оператор</a:t>
            </a:r>
            <a:r>
              <a:rPr lang="ru-RU" altLang="ru-RU" sz="2000">
                <a:latin typeface="Tahoma" pitchFamily="34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else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</a:t>
            </a:r>
            <a:r>
              <a:rPr lang="ru-RU" altLang="ru-RU" sz="2000" i="1">
                <a:latin typeface="Tahoma" pitchFamily="34" charset="0"/>
              </a:rPr>
              <a:t>оператор</a:t>
            </a:r>
            <a:r>
              <a:rPr lang="ru-RU" altLang="ru-RU" sz="2000">
                <a:latin typeface="Tahoma" pitchFamily="34" charset="0"/>
              </a:rPr>
              <a:t>;</a:t>
            </a: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2771775" y="908050"/>
            <a:ext cx="583247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month = 4;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String season;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if (month==12 || month ==1 || month == 2)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season =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зимний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else if (month &gt;=3 &amp;&amp; month &lt;=5 )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season =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весенний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else if (month &gt; 5 &amp;&amp; month &lt; 9)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season =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летний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”;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else if (month &gt; 8 &amp;&amp; month &lt; 12)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season =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осенний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else season =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неправильно заданный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Апрель -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season + “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месяц.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”)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21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Оператор выбора </a:t>
            </a:r>
            <a:r>
              <a:rPr lang="en-US" altLang="ru-RU"/>
              <a:t>switch</a:t>
            </a:r>
            <a:endParaRPr lang="ru-RU" altLang="ru-RU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sz="2400" b="1">
                <a:latin typeface="Courier New" pitchFamily="49" charset="0"/>
              </a:rPr>
              <a:t>switch</a:t>
            </a:r>
            <a:r>
              <a:rPr lang="en-US" altLang="ru-RU" sz="2400"/>
              <a:t> </a:t>
            </a:r>
            <a:r>
              <a:rPr lang="ru-RU" altLang="ru-RU" sz="2400"/>
              <a:t>лучшая альтернатива </a:t>
            </a:r>
            <a:r>
              <a:rPr lang="en-US" altLang="ru-RU" sz="2400" b="1">
                <a:latin typeface="Courier New" pitchFamily="49" charset="0"/>
              </a:rPr>
              <a:t>if-else-if</a:t>
            </a:r>
            <a:r>
              <a:rPr lang="en-US" altLang="ru-RU" sz="2400"/>
              <a:t> </a:t>
            </a:r>
            <a:r>
              <a:rPr lang="ru-RU" altLang="ru-RU" sz="2400"/>
              <a:t>если нужна проверка на конкретные значения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switch (</a:t>
            </a:r>
            <a:r>
              <a:rPr lang="ru-RU" altLang="ru-RU" sz="2000" i="1">
                <a:latin typeface="Tahoma" pitchFamily="34" charset="0"/>
              </a:rPr>
              <a:t> выражение </a:t>
            </a:r>
            <a:r>
              <a:rPr lang="en-US" altLang="ru-RU" sz="2000">
                <a:latin typeface="Tahoma" pitchFamily="34" charset="0"/>
              </a:rPr>
              <a:t>)</a:t>
            </a:r>
            <a:r>
              <a:rPr lang="ru-RU" altLang="ru-RU" sz="2000">
                <a:latin typeface="Tahoma" pitchFamily="34" charset="0"/>
              </a:rPr>
              <a:t>  </a:t>
            </a:r>
            <a:r>
              <a:rPr lang="en-US" altLang="ru-RU" sz="2000"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case </a:t>
            </a:r>
            <a:r>
              <a:rPr lang="ru-RU" altLang="ru-RU" sz="2000" i="1">
                <a:latin typeface="Tahoma" pitchFamily="34" charset="0"/>
              </a:rPr>
              <a:t>значение1</a:t>
            </a:r>
            <a:r>
              <a:rPr lang="ru-RU" altLang="ru-RU" sz="2000">
                <a:latin typeface="Tahoma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// </a:t>
            </a:r>
            <a:r>
              <a:rPr lang="ru-RU" altLang="ru-RU" sz="2000" i="1">
                <a:latin typeface="Tahoma" pitchFamily="34" charset="0"/>
              </a:rPr>
              <a:t>последовательность операторов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case </a:t>
            </a:r>
            <a:r>
              <a:rPr lang="ru-RU" altLang="ru-RU" sz="2000" i="1">
                <a:latin typeface="Tahoma" pitchFamily="34" charset="0"/>
              </a:rPr>
              <a:t>значение2</a:t>
            </a:r>
            <a:r>
              <a:rPr lang="ru-RU" altLang="ru-RU" sz="2000">
                <a:latin typeface="Tahoma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 	</a:t>
            </a:r>
            <a:r>
              <a:rPr lang="en-US" altLang="ru-RU" sz="2000">
                <a:latin typeface="Tahoma" pitchFamily="34" charset="0"/>
              </a:rPr>
              <a:t>//</a:t>
            </a:r>
            <a:r>
              <a:rPr lang="ru-RU" altLang="ru-RU" sz="2000" i="1">
                <a:latin typeface="Tahoma" pitchFamily="34" charset="0"/>
              </a:rPr>
              <a:t>последовательность операторов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case </a:t>
            </a:r>
            <a:r>
              <a:rPr lang="ru-RU" altLang="ru-RU" sz="2000" i="1">
                <a:latin typeface="Tahoma" pitchFamily="34" charset="0"/>
              </a:rPr>
              <a:t>значение</a:t>
            </a:r>
            <a:r>
              <a:rPr lang="en-US" altLang="ru-RU" sz="2000" i="1">
                <a:latin typeface="Tahoma" pitchFamily="34" charset="0"/>
              </a:rPr>
              <a:t>N</a:t>
            </a:r>
            <a:r>
              <a:rPr lang="en-US" altLang="ru-RU" sz="2000">
                <a:latin typeface="Tahoma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//</a:t>
            </a:r>
            <a:r>
              <a:rPr lang="ru-RU" altLang="ru-RU" sz="2000" i="1">
                <a:latin typeface="Tahoma" pitchFamily="34" charset="0"/>
              </a:rPr>
              <a:t>последовательность операторов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//</a:t>
            </a:r>
            <a:r>
              <a:rPr lang="ru-RU" altLang="ru-RU" sz="2000" i="1">
                <a:latin typeface="Tahoma" pitchFamily="34" charset="0"/>
              </a:rPr>
              <a:t>последовательность операторов по умолчанию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}</a:t>
            </a:r>
            <a:endParaRPr lang="ru-RU" altLang="ru-RU" sz="2400"/>
          </a:p>
        </p:txBody>
      </p:sp>
    </p:spTree>
    <p:extLst>
      <p:ext uri="{BB962C8B-B14F-4D97-AF65-F5344CB8AC3E}">
        <p14:creationId xmlns:p14="http://schemas.microsoft.com/office/powerpoint/2010/main" val="21965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Итерационный оператор </a:t>
            </a:r>
            <a:r>
              <a:rPr lang="en-US" altLang="ru-RU"/>
              <a:t>while</a:t>
            </a:r>
            <a:endParaRPr lang="ru-RU" altLang="ru-RU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z="2000"/>
              <a:t>Используется для повторения действий пока выполняется условие</a:t>
            </a:r>
          </a:p>
          <a:p>
            <a:r>
              <a:rPr lang="ru-RU" altLang="ru-RU" sz="2000"/>
              <a:t>Может быть прерван оператором </a:t>
            </a:r>
            <a:r>
              <a:rPr lang="en-US" altLang="ru-RU" sz="2000"/>
              <a:t>break;</a:t>
            </a:r>
          </a:p>
          <a:p>
            <a:r>
              <a:rPr lang="ru-RU" altLang="ru-RU" sz="2000"/>
              <a:t>Может быть продолжен оператором </a:t>
            </a:r>
            <a:r>
              <a:rPr lang="en-US" altLang="ru-RU" sz="2000"/>
              <a:t>continue;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while </a:t>
            </a:r>
            <a:r>
              <a:rPr lang="ru-RU" altLang="ru-RU" sz="2000">
                <a:latin typeface="Tahoma" pitchFamily="34" charset="0"/>
              </a:rPr>
              <a:t>(</a:t>
            </a:r>
            <a:r>
              <a:rPr lang="ru-RU" altLang="ru-RU" sz="2000" i="1">
                <a:latin typeface="Tahoma" pitchFamily="34" charset="0"/>
              </a:rPr>
              <a:t>условие</a:t>
            </a:r>
            <a:r>
              <a:rPr lang="en-US" altLang="ru-RU" sz="2000">
                <a:latin typeface="Tahoma" pitchFamily="34" charset="0"/>
              </a:rPr>
              <a:t>)</a:t>
            </a:r>
            <a:r>
              <a:rPr lang="ru-RU" altLang="ru-RU" sz="2000">
                <a:latin typeface="Tahoma" pitchFamily="34" charset="0"/>
              </a:rPr>
              <a:t> </a:t>
            </a:r>
            <a:r>
              <a:rPr lang="en-US" altLang="ru-RU" sz="2000">
                <a:latin typeface="Tahoma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	//</a:t>
            </a:r>
            <a:r>
              <a:rPr lang="ru-RU" altLang="ru-RU" sz="2000" i="1">
                <a:latin typeface="Tahoma" pitchFamily="34" charset="0"/>
              </a:rPr>
              <a:t>тело цикла</a:t>
            </a:r>
            <a:endParaRPr lang="en-US" altLang="ru-RU" sz="2000" i="1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}</a:t>
            </a:r>
            <a:endParaRPr lang="ru-RU" altLang="ru-RU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пример: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int n = 10;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while ( n &gt; 0)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	n--;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	System.out.println(“</a:t>
            </a: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шаг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”</a:t>
            </a: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n);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	if (n == </a:t>
            </a: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5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) continue;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	if (n == 3) break;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Итерационный оператор </a:t>
            </a:r>
            <a:r>
              <a:rPr lang="en-US" altLang="ru-RU"/>
              <a:t>do - while</a:t>
            </a:r>
            <a:endParaRPr lang="ru-RU" altLang="ru-RU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400"/>
              <a:t>Если нужно выполнить тело цикла хотя бы раз вне зависимости от результата проверки условия, то можно воспользоваться конструкцией </a:t>
            </a:r>
            <a:r>
              <a:rPr lang="en-US" altLang="ru-RU" sz="2400"/>
              <a:t>do – while:</a:t>
            </a: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do {</a:t>
            </a: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	//</a:t>
            </a:r>
            <a:r>
              <a:rPr lang="ru-RU" altLang="ru-RU" sz="2400" i="1">
                <a:latin typeface="Tahoma" pitchFamily="34" charset="0"/>
              </a:rPr>
              <a:t>последовательность операторов</a:t>
            </a:r>
            <a:endParaRPr lang="en-US" altLang="ru-RU" sz="2400" i="1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} while (</a:t>
            </a:r>
            <a:r>
              <a:rPr lang="ru-RU" altLang="ru-RU" sz="2400" i="1">
                <a:latin typeface="Tahoma" pitchFamily="34" charset="0"/>
              </a:rPr>
              <a:t>условие</a:t>
            </a:r>
            <a:r>
              <a:rPr lang="en-US" altLang="ru-RU" sz="2400">
                <a:latin typeface="Tahoma" pitchFamily="34" charset="0"/>
              </a:rPr>
              <a:t>);</a:t>
            </a:r>
            <a:endParaRPr lang="ru-RU" altLang="ru-RU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Итерационный оператор </a:t>
            </a:r>
            <a:r>
              <a:rPr lang="en-US" altLang="ru-RU"/>
              <a:t>for</a:t>
            </a:r>
            <a:endParaRPr lang="ru-RU" altLang="ru-RU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altLang="ru-RU" sz="2400"/>
              <a:t>Используется для объединения условия, инициализации и операции над переменными цикла</a:t>
            </a: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for (</a:t>
            </a:r>
            <a:r>
              <a:rPr lang="ru-RU" altLang="ru-RU" sz="2400" i="1">
                <a:latin typeface="Tahoma" pitchFamily="34" charset="0"/>
              </a:rPr>
              <a:t>ининциализация</a:t>
            </a:r>
            <a:r>
              <a:rPr lang="en-US" altLang="ru-RU" sz="2400">
                <a:latin typeface="Tahoma" pitchFamily="34" charset="0"/>
              </a:rPr>
              <a:t>; </a:t>
            </a:r>
            <a:r>
              <a:rPr lang="ru-RU" altLang="ru-RU" sz="2400" i="1">
                <a:latin typeface="Tahoma" pitchFamily="34" charset="0"/>
              </a:rPr>
              <a:t>условие</a:t>
            </a:r>
            <a:r>
              <a:rPr lang="ru-RU" altLang="ru-RU" sz="2400">
                <a:latin typeface="Tahoma" pitchFamily="34" charset="0"/>
              </a:rPr>
              <a:t>; </a:t>
            </a:r>
            <a:r>
              <a:rPr lang="ru-RU" altLang="ru-RU" sz="2400" i="1">
                <a:latin typeface="Tahoma" pitchFamily="34" charset="0"/>
              </a:rPr>
              <a:t>итерация</a:t>
            </a:r>
            <a:r>
              <a:rPr lang="en-US" altLang="ru-RU" sz="2400">
                <a:latin typeface="Tahoma" pitchFamily="34" charset="0"/>
              </a:rPr>
              <a:t>)</a:t>
            </a:r>
            <a:r>
              <a:rPr lang="ru-RU" altLang="ru-RU" sz="2400">
                <a:latin typeface="Tahoma" pitchFamily="34" charset="0"/>
              </a:rPr>
              <a:t> </a:t>
            </a:r>
            <a:r>
              <a:rPr lang="en-US" altLang="ru-RU" sz="2400">
                <a:latin typeface="Tahoma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	//</a:t>
            </a:r>
            <a:r>
              <a:rPr lang="ru-RU" altLang="ru-RU" sz="2400" i="1">
                <a:latin typeface="Tahoma" pitchFamily="34" charset="0"/>
              </a:rPr>
              <a:t>тело цикла</a:t>
            </a:r>
            <a:endParaRPr lang="en-US" altLang="ru-RU" sz="2400" i="1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400">
                <a:latin typeface="Tahoma" pitchFamily="34" charset="0"/>
              </a:rPr>
              <a:t>}</a:t>
            </a:r>
            <a:endParaRPr lang="ru-RU" altLang="ru-RU" sz="24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пример: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for (int i = 0; i &lt; 10; i++)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System.out.println(“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шаг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r>
              <a:rPr lang="ru-RU" altLang="ru-RU" sz="2400"/>
              <a:t>Как и любой другой цикл, цикл </a:t>
            </a:r>
            <a:r>
              <a:rPr lang="en-US" altLang="ru-RU" sz="2400"/>
              <a:t>for </a:t>
            </a:r>
            <a:r>
              <a:rPr lang="ru-RU" altLang="ru-RU" sz="2400"/>
              <a:t>можно прервать с помощью оператора </a:t>
            </a:r>
            <a:r>
              <a:rPr lang="en-US" altLang="ru-RU" sz="2400" b="1">
                <a:latin typeface="Courier New" pitchFamily="49" charset="0"/>
              </a:rPr>
              <a:t>break </a:t>
            </a:r>
            <a:r>
              <a:rPr lang="ru-RU" altLang="ru-RU" sz="2400"/>
              <a:t>и продолжить с помощью </a:t>
            </a:r>
            <a:r>
              <a:rPr lang="en-US" altLang="ru-RU" sz="2400" b="1">
                <a:latin typeface="Courier New" pitchFamily="49" charset="0"/>
              </a:rPr>
              <a:t>continue</a:t>
            </a:r>
            <a:endParaRPr lang="ru-RU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 меток</a:t>
            </a:r>
            <a:endParaRPr lang="en-US" altLang="ru-RU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/>
              <a:t>Метка имеет видимость только внутри непосредственно объемлющего ее блока</a:t>
            </a:r>
            <a:endParaRPr lang="en-US" altLang="ru-RU"/>
          </a:p>
          <a:p>
            <a:r>
              <a:rPr lang="ru-RU" altLang="ru-RU"/>
              <a:t>Метки могут используются для выхода из глубоко вложенных циклов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void doSomething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first:  	for(int i = 0; i</a:t>
            </a:r>
            <a:r>
              <a:rPr lang="ru-RU" altLang="ru-RU" sz="24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&lt; 10; i++)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	second: 	for (int j = 0; j &lt; 10; j++)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				if( j == 5 ) break second;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				if( i == 6 ) break first;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		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7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Последовательность исполнения</a:t>
            </a:r>
            <a:endParaRPr lang="en-US" altLang="ru-RU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022850"/>
          </a:xfrm>
        </p:spPr>
        <p:txBody>
          <a:bodyPr>
            <a:normAutofit fontScale="92500"/>
          </a:bodyPr>
          <a:lstStyle/>
          <a:p>
            <a:r>
              <a:rPr lang="ru-RU" altLang="ru-RU" sz="2400"/>
              <a:t>Программа выполняется последовательно оператор за оператором (</a:t>
            </a:r>
            <a:r>
              <a:rPr lang="en-US" altLang="ru-RU" sz="2400"/>
              <a:t>statement</a:t>
            </a:r>
            <a:r>
              <a:rPr lang="ru-RU" altLang="ru-RU" sz="2400"/>
              <a:t>)</a:t>
            </a:r>
          </a:p>
          <a:p>
            <a:r>
              <a:rPr lang="ru-RU" altLang="ru-RU" sz="2400"/>
              <a:t>Операторы могут содержать в себе другие операторы, а также выражения</a:t>
            </a:r>
            <a:endParaRPr lang="en-US" altLang="ru-RU" sz="2400"/>
          </a:p>
          <a:p>
            <a:r>
              <a:rPr lang="ru-RU" altLang="ru-RU" sz="2400"/>
              <a:t>Операторы могут завершаться нормально, а могут быть прерваны:</a:t>
            </a:r>
          </a:p>
          <a:p>
            <a:pPr marL="742950" lvl="1" indent="-285750"/>
            <a:r>
              <a:rPr lang="en-US" altLang="ru-RU"/>
              <a:t>break; break label</a:t>
            </a:r>
            <a:r>
              <a:rPr lang="en-US" altLang="ru-RU" baseline="-14000"/>
              <a:t>opt</a:t>
            </a:r>
            <a:r>
              <a:rPr lang="en-US" altLang="ru-RU"/>
              <a:t>;</a:t>
            </a:r>
            <a:r>
              <a:rPr lang="ru-RU" altLang="ru-RU"/>
              <a:t>	- прерывание цикла или </a:t>
            </a:r>
            <a:r>
              <a:rPr lang="en-US" altLang="ru-RU"/>
              <a:t>switch</a:t>
            </a:r>
          </a:p>
          <a:p>
            <a:pPr marL="742950" lvl="1" indent="-285750"/>
            <a:r>
              <a:rPr lang="en-US" altLang="ru-RU"/>
              <a:t>continue; continue label</a:t>
            </a:r>
            <a:r>
              <a:rPr lang="en-US" altLang="ru-RU" baseline="-14000"/>
              <a:t>opt</a:t>
            </a:r>
            <a:r>
              <a:rPr lang="en-US" altLang="ru-RU"/>
              <a:t>; </a:t>
            </a:r>
            <a:r>
              <a:rPr lang="ru-RU" altLang="ru-RU"/>
              <a:t>- продолжение цикла</a:t>
            </a:r>
            <a:endParaRPr lang="en-US" altLang="ru-RU"/>
          </a:p>
          <a:p>
            <a:pPr marL="742950" lvl="1" indent="-285750"/>
            <a:r>
              <a:rPr lang="en-US" altLang="ru-RU"/>
              <a:t>return; return value</a:t>
            </a:r>
            <a:r>
              <a:rPr lang="en-US" altLang="ru-RU" baseline="-14000"/>
              <a:t>opt</a:t>
            </a:r>
            <a:r>
              <a:rPr lang="en-US" altLang="ru-RU"/>
              <a:t>;</a:t>
            </a:r>
            <a:r>
              <a:rPr lang="ru-RU" altLang="ru-RU"/>
              <a:t> 	- возврат из метода</a:t>
            </a:r>
            <a:endParaRPr lang="en-US" altLang="ru-RU"/>
          </a:p>
          <a:p>
            <a:pPr marL="742950" lvl="1" indent="-285750"/>
            <a:r>
              <a:rPr lang="en-US" altLang="ru-RU"/>
              <a:t>throw …     </a:t>
            </a:r>
            <a:r>
              <a:rPr lang="ru-RU" altLang="ru-RU"/>
              <a:t>		</a:t>
            </a:r>
            <a:r>
              <a:rPr lang="en-US" altLang="ru-RU"/>
              <a:t>- </a:t>
            </a:r>
            <a:r>
              <a:rPr lang="ru-RU" altLang="ru-RU"/>
              <a:t>явный выброс исключения</a:t>
            </a:r>
            <a:endParaRPr lang="en-US" altLang="ru-RU"/>
          </a:p>
          <a:p>
            <a:pPr marL="742950" lvl="1" indent="-285750"/>
            <a:r>
              <a:rPr lang="ru-RU" altLang="ru-RU"/>
              <a:t>а также выброс исключения в процессе вычисления выражения или выполнения оператора</a:t>
            </a:r>
            <a:endParaRPr lang="en-US" altLang="ru-RU" sz="2800"/>
          </a:p>
        </p:txBody>
      </p:sp>
    </p:spTree>
    <p:extLst>
      <p:ext uri="{BB962C8B-B14F-4D97-AF65-F5344CB8AC3E}">
        <p14:creationId xmlns:p14="http://schemas.microsoft.com/office/powerpoint/2010/main" val="11990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93037" cy="685800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Escape </a:t>
            </a:r>
            <a:r>
              <a:rPr lang="ru-RU" altLang="ru-RU"/>
              <a:t>последовательности </a:t>
            </a:r>
            <a:r>
              <a:rPr lang="en-US" altLang="ru-RU"/>
              <a:t>unicode</a:t>
            </a:r>
            <a:r>
              <a:rPr lang="ru-RU" altLang="ru-RU"/>
              <a:t> </a:t>
            </a:r>
            <a:endParaRPr lang="en-US" altLang="ru-RU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572500" cy="39528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UnicodeInputCharacter: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UnicodeEscape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RawInputCharacter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UnicodeEscape: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\ </a:t>
            </a:r>
            <a:r>
              <a:rPr lang="en-US" altLang="ru-RU" sz="2000" i="1">
                <a:latin typeface="Tahoma" pitchFamily="34" charset="0"/>
              </a:rPr>
              <a:t>UnicodeMarker  HexDigit  HexDigit  HexDigit  HexDigit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UnicodeMarker: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u</a:t>
            </a:r>
            <a:r>
              <a:rPr lang="en-US" altLang="ru-RU" sz="2000" i="1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UnicodeMarker</a:t>
            </a:r>
            <a:r>
              <a:rPr lang="en-US" altLang="ru-RU" sz="2000">
                <a:latin typeface="Tahoma" pitchFamily="34" charset="0"/>
              </a:rPr>
              <a:t> u</a:t>
            </a:r>
            <a:r>
              <a:rPr lang="en-US" altLang="ru-RU" sz="2000" i="1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RawInputCharacter: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any Unicode character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HexDigit: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one of</a:t>
            </a:r>
            <a:r>
              <a:rPr lang="en-US" altLang="ru-RU" sz="2000">
                <a:latin typeface="Tahoma" pitchFamily="34" charset="0"/>
              </a:rPr>
              <a:t>   0 1 2 3 4 5 6 7 8 9 a b c d e f A B C D E F</a:t>
            </a:r>
            <a:r>
              <a:rPr lang="en-US" altLang="ru-RU" sz="2000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</p:txBody>
      </p:sp>
      <p:sp>
        <p:nvSpPr>
          <p:cNvPr id="479236" name="Text Box 4"/>
          <p:cNvSpPr txBox="1">
            <a:spLocks noChangeArrowheads="1"/>
          </p:cNvSpPr>
          <p:nvPr/>
        </p:nvSpPr>
        <p:spPr bwMode="auto">
          <a:xfrm>
            <a:off x="323850" y="5013325"/>
            <a:ext cx="8458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>
                <a:latin typeface="Arial" charset="0"/>
              </a:rPr>
              <a:t>Учитывается </a:t>
            </a:r>
            <a:r>
              <a:rPr lang="en-US" altLang="ru-RU" sz="2000">
                <a:latin typeface="Arial" charset="0"/>
              </a:rPr>
              <a:t>“</a:t>
            </a:r>
            <a:r>
              <a:rPr lang="ru-RU" altLang="ru-RU" sz="2000">
                <a:latin typeface="Arial" charset="0"/>
              </a:rPr>
              <a:t>четность</a:t>
            </a:r>
            <a:r>
              <a:rPr lang="en-US" altLang="ru-RU" sz="2000">
                <a:latin typeface="Arial" charset="0"/>
              </a:rPr>
              <a:t>”</a:t>
            </a:r>
            <a:r>
              <a:rPr lang="ru-RU" altLang="ru-RU" sz="2000">
                <a:latin typeface="Arial" charset="0"/>
              </a:rPr>
              <a:t> количества символов </a:t>
            </a:r>
            <a:r>
              <a:rPr lang="en-US" altLang="ru-RU" sz="2000">
                <a:latin typeface="Arial" charset="0"/>
              </a:rPr>
              <a:t>‘\’</a:t>
            </a:r>
            <a:r>
              <a:rPr lang="ru-RU" altLang="ru-RU" sz="2000">
                <a:latin typeface="Arial" charset="0"/>
              </a:rPr>
              <a:t>,  и номер прохода: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>
                <a:latin typeface="Arial" charset="0"/>
              </a:rPr>
              <a:t>“\\u2297=\u2297” </a:t>
            </a:r>
            <a:r>
              <a:rPr lang="ru-RU" altLang="ru-RU" sz="2000">
                <a:latin typeface="Arial" charset="0"/>
              </a:rPr>
              <a:t>транслируется в </a:t>
            </a:r>
            <a:r>
              <a:rPr lang="en-US" altLang="ru-RU" sz="2000">
                <a:latin typeface="Arial" charset="0"/>
              </a:rPr>
              <a:t>“  \ u 2 2 9 7 =      “ </a:t>
            </a:r>
            <a:r>
              <a:rPr lang="ru-RU" altLang="ru-RU" sz="2000">
                <a:latin typeface="Arial" charset="0"/>
              </a:rPr>
              <a:t>  </a:t>
            </a:r>
            <a:r>
              <a:rPr lang="en-US" altLang="ru-RU" sz="2000">
                <a:latin typeface="Arial" charset="0"/>
              </a:rPr>
              <a:t> </a:t>
            </a:r>
            <a:endParaRPr lang="ru-RU" altLang="ru-RU" sz="20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>
                <a:latin typeface="Arial" charset="0"/>
              </a:rPr>
              <a:t>“</a:t>
            </a:r>
            <a:r>
              <a:rPr lang="ru-RU" altLang="ru-RU" sz="2000">
                <a:latin typeface="Arial" charset="0"/>
              </a:rPr>
              <a:t>\</a:t>
            </a:r>
            <a:r>
              <a:rPr lang="en-US" altLang="ru-RU" sz="2000">
                <a:latin typeface="Arial" charset="0"/>
              </a:rPr>
              <a:t>u005Cu005A” </a:t>
            </a:r>
            <a:r>
              <a:rPr lang="ru-RU" altLang="ru-RU" sz="2000">
                <a:latin typeface="Arial" charset="0"/>
              </a:rPr>
              <a:t>транслируется в </a:t>
            </a:r>
            <a:r>
              <a:rPr lang="en-US" altLang="ru-RU" sz="2000">
                <a:latin typeface="Arial" charset="0"/>
              </a:rPr>
              <a:t>“ </a:t>
            </a:r>
            <a:r>
              <a:rPr lang="ru-RU" altLang="ru-RU" sz="2000">
                <a:latin typeface="Arial" charset="0"/>
              </a:rPr>
              <a:t>\</a:t>
            </a:r>
            <a:r>
              <a:rPr lang="en-US" altLang="ru-RU" sz="2000">
                <a:latin typeface="Arial" charset="0"/>
              </a:rPr>
              <a:t> u 0 0 5 A” </a:t>
            </a:r>
            <a:r>
              <a:rPr lang="ru-RU" altLang="ru-RU" sz="2000">
                <a:latin typeface="Arial" charset="0"/>
              </a:rPr>
              <a:t>,</a:t>
            </a: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но не</a:t>
            </a: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в </a:t>
            </a:r>
            <a:r>
              <a:rPr lang="en-US" altLang="ru-RU" sz="2000">
                <a:latin typeface="Arial" charset="0"/>
              </a:rPr>
              <a:t>“z”</a:t>
            </a:r>
          </a:p>
        </p:txBody>
      </p:sp>
      <p:pic>
        <p:nvPicPr>
          <p:cNvPr id="479237" name="Picture 5" descr="circm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445125"/>
            <a:ext cx="2127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Специальные символы</a:t>
            </a:r>
            <a:endParaRPr lang="en-US" altLang="ru-RU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69287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LineTerminator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LF character, also known as "newline"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CR character, also known as "return"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CR character followed by the ASCII LF character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InputCharacter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UnicodeInputCharacter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dirty="0">
                <a:latin typeface="Tahoma" pitchFamily="34" charset="0"/>
              </a:rPr>
              <a:t>but not CR or LF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WhiteSpace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SP character, also known as "space"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HT character, also known as "horizontal tab"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the ASCII FF character, also known as "form feed"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LineTerminator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8001000" cy="54133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Последовательность входных элементов</a:t>
            </a:r>
            <a:endParaRPr lang="en-US" altLang="ru-RU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073150"/>
            <a:ext cx="8453437" cy="4735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Input: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InputElements</a:t>
            </a:r>
            <a:r>
              <a:rPr lang="en-US" altLang="ru-RU" sz="2000" i="1" baseline="-14000">
                <a:latin typeface="Tahoma" pitchFamily="34" charset="0"/>
              </a:rPr>
              <a:t>opt  </a:t>
            </a:r>
            <a:r>
              <a:rPr lang="en-US" altLang="ru-RU" sz="2000" i="1">
                <a:latin typeface="Tahoma" pitchFamily="34" charset="0"/>
              </a:rPr>
              <a:t>Sub</a:t>
            </a:r>
            <a:r>
              <a:rPr lang="en-US" altLang="ru-RU" sz="2000" i="1" baseline="-14000">
                <a:latin typeface="Tahoma" pitchFamily="34" charset="0"/>
              </a:rPr>
              <a:t>opt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InputElements: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InputElement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InputElements InputElement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InputElement: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WhiteSpace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Comment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Token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Token: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Identifier Keyword Literal Separator Operator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Sub: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the ASCII SUB character, also known as "control-Z" </a:t>
            </a:r>
          </a:p>
        </p:txBody>
      </p:sp>
    </p:spTree>
    <p:extLst>
      <p:ext uri="{BB962C8B-B14F-4D97-AF65-F5344CB8AC3E}">
        <p14:creationId xmlns:p14="http://schemas.microsoft.com/office/powerpoint/2010/main" val="10876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Комментарии в тексте программы</a:t>
            </a:r>
            <a:endParaRPr lang="en-US" altLang="ru-RU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400"/>
              <a:t>/** </a:t>
            </a:r>
            <a:r>
              <a:rPr lang="ru-RU" altLang="ru-RU" sz="2400"/>
              <a:t>многострочный документирующий комментарий </a:t>
            </a:r>
            <a:r>
              <a:rPr lang="en-US" altLang="ru-RU" sz="2400"/>
              <a:t>java </a:t>
            </a:r>
            <a:r>
              <a:rPr lang="ru-RU" altLang="ru-RU" sz="2400"/>
              <a:t>*</a:t>
            </a:r>
            <a:r>
              <a:rPr lang="en-US" altLang="ru-RU" sz="2400"/>
              <a:t>/</a:t>
            </a:r>
            <a:endParaRPr lang="ru-RU" altLang="ru-RU" sz="2400"/>
          </a:p>
          <a:p>
            <a:pPr>
              <a:buFont typeface="Wingdings" pitchFamily="2" charset="2"/>
              <a:buNone/>
            </a:pPr>
            <a:r>
              <a:rPr lang="en-US" altLang="ru-RU" sz="2400"/>
              <a:t>/* </a:t>
            </a:r>
            <a:r>
              <a:rPr lang="ru-RU" altLang="ru-RU" sz="2400"/>
              <a:t>традиционный многострочный комментарий в стиле </a:t>
            </a:r>
            <a:r>
              <a:rPr lang="en-US" altLang="ru-RU" sz="2400"/>
              <a:t>C</a:t>
            </a:r>
            <a:r>
              <a:rPr lang="ru-RU" altLang="ru-RU" sz="2400"/>
              <a:t> *</a:t>
            </a:r>
            <a:r>
              <a:rPr lang="en-US" altLang="ru-RU" sz="240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ru-RU" sz="2400"/>
              <a:t>// </a:t>
            </a:r>
            <a:r>
              <a:rPr lang="ru-RU" altLang="ru-RU" sz="2400"/>
              <a:t>традиционный комментарий в стиле </a:t>
            </a:r>
            <a:r>
              <a:rPr lang="en-US" altLang="ru-RU" sz="2400"/>
              <a:t>C++</a:t>
            </a:r>
          </a:p>
          <a:p>
            <a:r>
              <a:rPr lang="ru-RU" altLang="ru-RU" sz="2400"/>
              <a:t>Комментарии не могут быть вложенными</a:t>
            </a:r>
            <a:r>
              <a:rPr lang="en-US" altLang="ru-RU" sz="2400"/>
              <a:t>. </a:t>
            </a:r>
          </a:p>
          <a:p>
            <a:r>
              <a:rPr lang="ru-RU" altLang="ru-RU" sz="2400"/>
              <a:t>символы </a:t>
            </a:r>
            <a:r>
              <a:rPr lang="en-US" altLang="ru-RU" sz="2400"/>
              <a:t>/* </a:t>
            </a:r>
            <a:r>
              <a:rPr lang="ru-RU" altLang="ru-RU" sz="2400"/>
              <a:t>и</a:t>
            </a:r>
            <a:r>
              <a:rPr lang="en-US" altLang="ru-RU" sz="2400"/>
              <a:t> */ </a:t>
            </a:r>
            <a:r>
              <a:rPr lang="ru-RU" altLang="ru-RU" sz="2400"/>
              <a:t>не имеют специального значения в комментариях, начинающихся с символов </a:t>
            </a:r>
            <a:r>
              <a:rPr lang="en-US" altLang="ru-RU" sz="2400"/>
              <a:t>//. </a:t>
            </a:r>
          </a:p>
          <a:p>
            <a:r>
              <a:rPr lang="ru-RU" altLang="ru-RU" sz="2400"/>
              <a:t>символы </a:t>
            </a:r>
            <a:r>
              <a:rPr lang="en-US" altLang="ru-RU" sz="2400"/>
              <a:t>// </a:t>
            </a:r>
            <a:r>
              <a:rPr lang="ru-RU" altLang="ru-RU" sz="2400"/>
              <a:t>не имеют специального значения в комментариях, начинающихся с символов </a:t>
            </a:r>
            <a:r>
              <a:rPr lang="en-US" altLang="ru-RU" sz="2400"/>
              <a:t>/* </a:t>
            </a:r>
            <a:r>
              <a:rPr lang="ru-RU" altLang="ru-RU" sz="2400"/>
              <a:t>или </a:t>
            </a:r>
            <a:r>
              <a:rPr lang="en-US" altLang="ru-RU" sz="2400"/>
              <a:t>/**. </a:t>
            </a:r>
          </a:p>
          <a:p>
            <a:pPr algn="ctr">
              <a:buFont typeface="Wingdings" pitchFamily="2" charset="2"/>
              <a:buNone/>
            </a:pPr>
            <a:r>
              <a:rPr lang="en-US" altLang="ru-RU" sz="2400">
                <a:solidFill>
                  <a:schemeClr val="tx2"/>
                </a:solidFill>
              </a:rPr>
              <a:t>/* </a:t>
            </a:r>
            <a:r>
              <a:rPr lang="ru-RU" altLang="ru-RU" sz="2400">
                <a:solidFill>
                  <a:schemeClr val="tx2"/>
                </a:solidFill>
              </a:rPr>
              <a:t>Данный комментарий</a:t>
            </a:r>
            <a:r>
              <a:rPr lang="en-US" altLang="ru-RU" sz="2400">
                <a:solidFill>
                  <a:schemeClr val="tx2"/>
                </a:solidFill>
              </a:rPr>
              <a:t> /* // /** </a:t>
            </a:r>
            <a:r>
              <a:rPr lang="ru-RU" altLang="ru-RU" sz="2400">
                <a:solidFill>
                  <a:schemeClr val="tx2"/>
                </a:solidFill>
              </a:rPr>
              <a:t>оканчивается здесь</a:t>
            </a:r>
            <a:r>
              <a:rPr lang="en-US" altLang="ru-RU" sz="2400">
                <a:solidFill>
                  <a:schemeClr val="tx2"/>
                </a:solidFill>
              </a:rPr>
              <a:t>: */</a:t>
            </a:r>
            <a:r>
              <a:rPr lang="en-US" altLang="ru-RU" sz="2000">
                <a:latin typeface="Arial Unicode MS" pitchFamily="34" charset="-128"/>
              </a:rPr>
              <a:t> </a:t>
            </a:r>
            <a:endParaRPr lang="en-US" altLang="ru-RU" sz="2000"/>
          </a:p>
          <a:p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42320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 </a:t>
            </a:r>
            <a:endParaRPr lang="en-US" altLang="ru-RU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458200" cy="4803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Identifier: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IdentifierChars but not a Keyword or BooleanLiteral or NullLiteral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IdentifierChars: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JavaLetter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IdentifierChars JavaLetterOrDigit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JavaLetter: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any Unicode character that is a Java letter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JavaLetterOrDigit: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any Unicode character that is a Java letter-or-digit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/>
              <a:t>Символы </a:t>
            </a:r>
            <a:r>
              <a:rPr lang="en-US" altLang="ru-RU" sz="2400"/>
              <a:t>Java </a:t>
            </a:r>
            <a:r>
              <a:rPr lang="ru-RU" altLang="ru-RU" sz="2400"/>
              <a:t>включают в себя </a:t>
            </a:r>
            <a:r>
              <a:rPr lang="en-US" altLang="ru-RU" sz="2400"/>
              <a:t>ASCII </a:t>
            </a:r>
            <a:r>
              <a:rPr lang="ru-RU" altLang="ru-RU" sz="2400"/>
              <a:t>символы </a:t>
            </a:r>
            <a:r>
              <a:rPr lang="en-US" altLang="ru-RU" sz="2400"/>
              <a:t>A-Z (</a:t>
            </a:r>
            <a:r>
              <a:rPr lang="ru-RU" altLang="ru-RU" sz="2400"/>
              <a:t>\</a:t>
            </a:r>
            <a:r>
              <a:rPr lang="en-US" altLang="ru-RU" sz="2400"/>
              <a:t>u0041-\u005A), a-z (\u0061-\u007A), _ (\u005F), $ (\u0024)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/>
              <a:t>Цифры </a:t>
            </a:r>
            <a:r>
              <a:rPr lang="en-US" altLang="ru-RU" sz="2400"/>
              <a:t>Java </a:t>
            </a:r>
            <a:r>
              <a:rPr lang="ru-RU" altLang="ru-RU" sz="2400"/>
              <a:t>включают цифры </a:t>
            </a:r>
            <a:r>
              <a:rPr lang="en-US" altLang="ru-RU" sz="2400"/>
              <a:t>ASCII 0-9 (</a:t>
            </a:r>
            <a:r>
              <a:rPr lang="ru-RU" altLang="ru-RU" sz="2400"/>
              <a:t>\</a:t>
            </a:r>
            <a:r>
              <a:rPr lang="en-US" altLang="ru-RU" sz="2400"/>
              <a:t>u0030-\u0039)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216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</a:t>
            </a:r>
            <a:endParaRPr lang="en-US" altLang="ru-RU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26487" cy="4760913"/>
          </a:xfrm>
        </p:spPr>
        <p:txBody>
          <a:bodyPr/>
          <a:lstStyle/>
          <a:p>
            <a:r>
              <a:rPr lang="ru-RU" altLang="ru-RU" sz="2400" dirty="0"/>
              <a:t>Два идентификатора совпадают только если совпадают </a:t>
            </a:r>
            <a:r>
              <a:rPr lang="en-US" altLang="ru-RU" sz="2400" dirty="0"/>
              <a:t>Unicode </a:t>
            </a:r>
            <a:r>
              <a:rPr lang="ru-RU" altLang="ru-RU" sz="2400" dirty="0"/>
              <a:t>коды всех символов из которых они состоят</a:t>
            </a:r>
          </a:p>
          <a:p>
            <a:r>
              <a:rPr lang="ru-RU" altLang="ru-RU" sz="2400" dirty="0"/>
              <a:t>Символы в идентификаторе могут иметь одинаковое начертание, но различаться по кодам: </a:t>
            </a:r>
          </a:p>
          <a:p>
            <a:pPr marL="742950" lvl="1" indent="-285750"/>
            <a:r>
              <a:rPr lang="en-US" altLang="ru-RU" sz="2000" dirty="0"/>
              <a:t>LATIN CAPITAL LETTER A (A, \u0041)</a:t>
            </a:r>
            <a:r>
              <a:rPr lang="ru-RU" altLang="ru-RU" sz="2000" dirty="0"/>
              <a:t> и </a:t>
            </a:r>
            <a:r>
              <a:rPr lang="en-US" altLang="ru-RU" sz="2000" dirty="0"/>
              <a:t>GREEK CAPITAL LETTER ALPHA (A, \u0391)</a:t>
            </a:r>
            <a:endParaRPr lang="ru-RU" altLang="ru-RU" sz="2000" dirty="0"/>
          </a:p>
          <a:p>
            <a:pPr marL="742950" lvl="1" indent="-285750"/>
            <a:r>
              <a:rPr lang="en-US" altLang="ru-RU" sz="2000" dirty="0"/>
              <a:t>LATIN SMALL LETTER A (a, \u0061), and CYRILLIC SMALL LETTER A (a, \u0430)</a:t>
            </a:r>
            <a:endParaRPr lang="ru-RU" altLang="ru-RU" sz="2000" dirty="0"/>
          </a:p>
          <a:p>
            <a:r>
              <a:rPr lang="ru-RU" altLang="ru-RU" sz="2400" dirty="0"/>
              <a:t>Примеры допустимых идентификаторов:</a:t>
            </a:r>
          </a:p>
          <a:p>
            <a:pPr>
              <a:buFont typeface="Wingdings" pitchFamily="2" charset="2"/>
              <a:buNone/>
            </a:pPr>
            <a:r>
              <a:rPr lang="ru-RU" altLang="ru-RU" sz="2000" dirty="0">
                <a:latin typeface="Arial Unicode MS" pitchFamily="34" charset="-128"/>
              </a:rPr>
              <a:t>	</a:t>
            </a:r>
            <a:r>
              <a:rPr lang="en-US" altLang="ru-RU" sz="2000" b="1" dirty="0">
                <a:latin typeface="Courier New" pitchFamily="49" charset="0"/>
              </a:rPr>
              <a:t>String</a:t>
            </a:r>
            <a:r>
              <a:rPr lang="en-US" altLang="ru-RU" sz="2000" dirty="0">
                <a:latin typeface="Arial Unicode MS" pitchFamily="34" charset="-128"/>
              </a:rPr>
              <a:t> </a:t>
            </a:r>
            <a:r>
              <a:rPr lang="ru-RU" altLang="ru-RU" sz="2000" dirty="0">
                <a:latin typeface="Arial Unicode MS" pitchFamily="34" charset="-128"/>
              </a:rPr>
              <a:t>	</a:t>
            </a:r>
            <a:r>
              <a:rPr lang="en-US" altLang="ru-RU" sz="2000" b="1" dirty="0" smtClean="0">
                <a:latin typeface="Courier New" pitchFamily="49" charset="0"/>
              </a:rPr>
              <a:t>i3,</a:t>
            </a:r>
            <a:r>
              <a:rPr lang="en-US" altLang="ru-RU" sz="2000" dirty="0" smtClean="0">
                <a:latin typeface="Arial Unicode MS" pitchFamily="34" charset="-128"/>
              </a:rPr>
              <a:t>    </a:t>
            </a:r>
            <a:r>
              <a:rPr lang="el-GR" altLang="ru-RU" sz="2000" dirty="0" smtClean="0">
                <a:latin typeface="Arial Unicode MS" pitchFamily="34" charset="-128"/>
              </a:rPr>
              <a:t>γεια</a:t>
            </a:r>
            <a:r>
              <a:rPr lang="en-US" altLang="ru-RU" sz="2000" dirty="0" smtClean="0">
                <a:latin typeface="Arial Unicode MS" pitchFamily="34" charset="-128"/>
              </a:rPr>
              <a:t>_</a:t>
            </a:r>
            <a:r>
              <a:rPr lang="el-GR" altLang="ru-RU" sz="2000" dirty="0" smtClean="0">
                <a:latin typeface="Arial Unicode MS" pitchFamily="34" charset="-128"/>
              </a:rPr>
              <a:t>κόσμο</a:t>
            </a:r>
            <a:r>
              <a:rPr lang="en-US" altLang="ru-RU" sz="2000" dirty="0" smtClean="0">
                <a:latin typeface="Arial Unicode MS" pitchFamily="34" charset="-128"/>
              </a:rPr>
              <a:t>,   </a:t>
            </a:r>
            <a:r>
              <a:rPr lang="en-US" altLang="ru-RU" sz="2000" b="1" dirty="0" smtClean="0">
                <a:latin typeface="Courier New" pitchFamily="49" charset="0"/>
              </a:rPr>
              <a:t>MAX_VALUE,</a:t>
            </a:r>
            <a:r>
              <a:rPr lang="en-US" altLang="ru-RU" sz="2000" dirty="0" smtClean="0">
                <a:latin typeface="Arial Unicode MS" pitchFamily="34" charset="-128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</a:rPr>
              <a:t>isLetterOrDigit</a:t>
            </a:r>
            <a:r>
              <a:rPr lang="en-US" altLang="ru-RU" sz="2400" dirty="0"/>
              <a:t>;</a:t>
            </a:r>
            <a:endParaRPr lang="en-US" altLang="ru-RU" sz="2400" dirty="0"/>
          </a:p>
          <a:p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1293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Ключевые слова</a:t>
            </a:r>
            <a:endParaRPr lang="en-US" altLang="ru-RU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604250" cy="4114800"/>
          </a:xfrm>
        </p:spPr>
        <p:txBody>
          <a:bodyPr/>
          <a:lstStyle/>
          <a:p>
            <a:pPr marL="0" indent="17463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Keyword: one of</a:t>
            </a:r>
            <a:r>
              <a:rPr lang="en-US" altLang="ru-RU" sz="2000">
                <a:latin typeface="Tahoma" pitchFamily="34" charset="0"/>
              </a:rPr>
              <a:t> </a:t>
            </a:r>
            <a:endParaRPr lang="ru-RU" altLang="ru-RU" sz="200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abstract	default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if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private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this boolean 	do		implements	protected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throw break		double 		import		public		throws byte		else		instanceof	return		transient case		extends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int		short 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try </a:t>
            </a:r>
            <a:endParaRPr lang="ru-RU" altLang="ru-RU" sz="200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catch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final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interface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static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void  char 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finally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long		strictfp		volatile class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float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native 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super </a:t>
            </a:r>
            <a:r>
              <a:rPr lang="ru-RU" altLang="ru-RU" sz="2000">
                <a:latin typeface="Tahoma" pitchFamily="34" charset="0"/>
              </a:rPr>
              <a:t>		</a:t>
            </a:r>
            <a:r>
              <a:rPr lang="en-US" altLang="ru-RU" sz="2000">
                <a:latin typeface="Tahoma" pitchFamily="34" charset="0"/>
              </a:rPr>
              <a:t>while </a:t>
            </a:r>
            <a:endParaRPr lang="ru-RU" altLang="ru-RU" sz="200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>
                <a:latin typeface="Tahoma" pitchFamily="34" charset="0"/>
              </a:rPr>
              <a:t>const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for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new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switch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continue goto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	package </a:t>
            </a: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synchronized	</a:t>
            </a:r>
            <a:r>
              <a:rPr lang="en-US" altLang="ru-RU" sz="2000">
                <a:solidFill>
                  <a:schemeClr val="tx2"/>
                </a:solidFill>
                <a:latin typeface="Tahoma" pitchFamily="34" charset="0"/>
              </a:rPr>
              <a:t>assert</a:t>
            </a:r>
            <a:r>
              <a:rPr lang="en-US" altLang="ru-RU" sz="2000">
                <a:latin typeface="Tahoma" pitchFamily="34" charset="0"/>
              </a:rPr>
              <a:t>		</a:t>
            </a:r>
            <a:r>
              <a:rPr lang="en-US" altLang="ru-RU" sz="2000">
                <a:solidFill>
                  <a:schemeClr val="tx2"/>
                </a:solidFill>
                <a:latin typeface="Tahoma" pitchFamily="34" charset="0"/>
              </a:rPr>
              <a:t>enum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250825" y="5013325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ru-RU" altLang="ru-RU" sz="2000"/>
              <a:t>Слова </a:t>
            </a:r>
            <a:r>
              <a:rPr lang="en-US" altLang="ru-RU" sz="2000" b="1">
                <a:latin typeface="Courier New" pitchFamily="49" charset="0"/>
              </a:rPr>
              <a:t>goto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const</a:t>
            </a:r>
            <a:r>
              <a:rPr lang="en-US" altLang="ru-RU" sz="2000"/>
              <a:t> </a:t>
            </a:r>
            <a:r>
              <a:rPr lang="ru-RU" altLang="ru-RU" sz="2000"/>
              <a:t>зарезервированы.</a:t>
            </a:r>
            <a:endParaRPr lang="en-US" altLang="ru-RU" sz="2000"/>
          </a:p>
          <a:p>
            <a:r>
              <a:rPr lang="ru-RU" altLang="ru-RU" sz="2000"/>
              <a:t>Ключевое слово </a:t>
            </a:r>
            <a:r>
              <a:rPr lang="en-US" altLang="ru-RU" sz="2000"/>
              <a:t>assert </a:t>
            </a:r>
            <a:r>
              <a:rPr lang="ru-RU" altLang="ru-RU" sz="2000"/>
              <a:t>введено в </a:t>
            </a:r>
            <a:r>
              <a:rPr lang="en-US" altLang="ru-RU" sz="2000"/>
              <a:t>JDK 1.4, enum – </a:t>
            </a:r>
            <a:r>
              <a:rPr lang="ru-RU" altLang="ru-RU" sz="2000"/>
              <a:t>в </a:t>
            </a:r>
            <a:r>
              <a:rPr lang="en-US" altLang="ru-RU" sz="2000"/>
              <a:t>JDK 1.5</a:t>
            </a:r>
            <a:r>
              <a:rPr lang="ru-RU" altLang="ru-RU" sz="2000"/>
              <a:t> </a:t>
            </a:r>
          </a:p>
          <a:p>
            <a:r>
              <a:rPr lang="en-US" altLang="ru-RU" sz="2000" b="1">
                <a:latin typeface="Courier New" pitchFamily="49" charset="0"/>
              </a:rPr>
              <a:t>true</a:t>
            </a:r>
            <a:r>
              <a:rPr lang="en-US" altLang="ru-RU" sz="2000"/>
              <a:t>, </a:t>
            </a:r>
            <a:r>
              <a:rPr lang="en-US" altLang="ru-RU" sz="2000" b="1">
                <a:latin typeface="Courier New" pitchFamily="49" charset="0"/>
              </a:rPr>
              <a:t>false</a:t>
            </a:r>
            <a:r>
              <a:rPr lang="ru-RU" altLang="ru-RU" sz="2000" b="1"/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null</a:t>
            </a:r>
            <a:r>
              <a:rPr lang="en-US" altLang="ru-RU" sz="2000"/>
              <a:t> </a:t>
            </a:r>
            <a:r>
              <a:rPr lang="ru-RU" altLang="ru-RU" sz="2000"/>
              <a:t>технически являются литерными константами</a:t>
            </a:r>
            <a:endParaRPr lang="en-US" altLang="ru-RU" sz="2000" b="1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1214</Words>
  <Application>Microsoft Office PowerPoint</Application>
  <PresentationFormat>Экран (4:3)</PresentationFormat>
  <Paragraphs>339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Кроссплатформенное программирование</vt:lpstr>
      <vt:lpstr>Лексическая структура программы</vt:lpstr>
      <vt:lpstr>Escape последовательности unicode </vt:lpstr>
      <vt:lpstr>Специальные символы</vt:lpstr>
      <vt:lpstr>Последовательность входных элементов</vt:lpstr>
      <vt:lpstr>Комментарии в тексте программы</vt:lpstr>
      <vt:lpstr>Идентификаторы </vt:lpstr>
      <vt:lpstr>Идентификаторы</vt:lpstr>
      <vt:lpstr>Ключевые слова</vt:lpstr>
      <vt:lpstr>Литерные константы (literals)</vt:lpstr>
      <vt:lpstr>Литерные константы</vt:lpstr>
      <vt:lpstr>Строковые литералы и объекты String</vt:lpstr>
      <vt:lpstr>Разделители и операторы</vt:lpstr>
      <vt:lpstr>Типы и значения выражений</vt:lpstr>
      <vt:lpstr>Диапазоны значений</vt:lpstr>
      <vt:lpstr>Типы значений в выражениях</vt:lpstr>
      <vt:lpstr>Потеря информации при преобразованиях </vt:lpstr>
      <vt:lpstr>Вызов методов</vt:lpstr>
      <vt:lpstr>Блоки кода</vt:lpstr>
      <vt:lpstr>Оператор выбора if</vt:lpstr>
      <vt:lpstr>Цепочка if-else-if</vt:lpstr>
      <vt:lpstr>Оператор выбора switch</vt:lpstr>
      <vt:lpstr>Итерационный оператор while</vt:lpstr>
      <vt:lpstr>Итерационный оператор do - while</vt:lpstr>
      <vt:lpstr>Итерационный оператор for</vt:lpstr>
      <vt:lpstr>Использование меток</vt:lpstr>
      <vt:lpstr>Последовательность исполнения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21</cp:revision>
  <dcterms:created xsi:type="dcterms:W3CDTF">2018-02-05T20:48:26Z</dcterms:created>
  <dcterms:modified xsi:type="dcterms:W3CDTF">2018-02-12T21:11:25Z</dcterms:modified>
</cp:coreProperties>
</file>