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640763" cy="6302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47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7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7950" y="6500813"/>
            <a:ext cx="2133600" cy="31273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11413" y="6489700"/>
            <a:ext cx="424815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31013" y="6494463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8045F9B7-BF52-432C-A2FB-3AEB20B48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2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</a:t>
            </a:r>
            <a:r>
              <a:rPr lang="en-US" sz="2800" smtClean="0"/>
              <a:t>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использования массивов</a:t>
            </a:r>
            <a:endParaRPr lang="en-US" altLang="ru-RU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4721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int x, y;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int color;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ColoredPoint[] cpa = new ColoredPoint[10];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Point[] pa = cpa;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System.out.println(pa[1] == null);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try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pa[0] = new Point();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catch (ArrayStoreException e)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System.out.println(e);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8838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</a:t>
            </a:r>
            <a:endParaRPr lang="en-US" altLang="ru-RU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Классы объявляют новый ссылочный тип и определяют его реализацию</a:t>
            </a:r>
          </a:p>
          <a:p>
            <a:r>
              <a:rPr lang="ru-RU" altLang="ru-RU"/>
              <a:t>Вложенный (</a:t>
            </a:r>
            <a:r>
              <a:rPr lang="en-US" altLang="ru-RU"/>
              <a:t>nested</a:t>
            </a:r>
            <a:r>
              <a:rPr lang="ru-RU" altLang="ru-RU"/>
              <a:t>) класс – это класс объявленный внутри другого класса или интерфейса (в том числе класс объявленный внутри метода или блока):</a:t>
            </a:r>
          </a:p>
          <a:p>
            <a:pPr marL="742950" lvl="1" indent="-285750"/>
            <a:r>
              <a:rPr lang="en-US" altLang="ru-RU"/>
              <a:t>member class – </a:t>
            </a:r>
            <a:r>
              <a:rPr lang="ru-RU" altLang="ru-RU"/>
              <a:t>объявленный внутри класса</a:t>
            </a:r>
            <a:endParaRPr lang="en-US" altLang="ru-RU"/>
          </a:p>
          <a:p>
            <a:pPr marL="742950" lvl="1" indent="-285750"/>
            <a:r>
              <a:rPr lang="en-US" altLang="ru-RU"/>
              <a:t>local class</a:t>
            </a:r>
            <a:r>
              <a:rPr lang="ru-RU" altLang="ru-RU"/>
              <a:t> – объявленный внутри метода</a:t>
            </a:r>
            <a:endParaRPr lang="en-US" altLang="ru-RU"/>
          </a:p>
          <a:p>
            <a:pPr marL="742950" lvl="1" indent="-285750"/>
            <a:r>
              <a:rPr lang="en-US" altLang="ru-RU"/>
              <a:t>anonymous class</a:t>
            </a:r>
            <a:r>
              <a:rPr lang="ru-RU" altLang="ru-RU"/>
              <a:t> – не имеющий имени</a:t>
            </a:r>
            <a:endParaRPr lang="en-US" altLang="ru-RU"/>
          </a:p>
          <a:p>
            <a:r>
              <a:rPr lang="ru-RU" altLang="ru-RU"/>
              <a:t>Верхнеуровневый (</a:t>
            </a:r>
            <a:r>
              <a:rPr lang="en-US" altLang="ru-RU"/>
              <a:t>top-level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класс – это класс, не являющийся вложенным</a:t>
            </a:r>
          </a:p>
          <a:p>
            <a:r>
              <a:rPr lang="ru-RU" altLang="ru-RU"/>
              <a:t>Именованные (</a:t>
            </a:r>
            <a:r>
              <a:rPr lang="en-US" altLang="ru-RU"/>
              <a:t>named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классы могут быть абстрактными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6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</a:t>
            </a:r>
            <a:endParaRPr lang="en-US" altLang="ru-RU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Каждый класс кроме </a:t>
            </a:r>
            <a:r>
              <a:rPr lang="en-US" altLang="ru-RU"/>
              <a:t>Object </a:t>
            </a:r>
            <a:r>
              <a:rPr lang="ru-RU" altLang="ru-RU"/>
              <a:t>является наследником другого класса и может реализовывать (</a:t>
            </a:r>
            <a:r>
              <a:rPr lang="en-US" altLang="ru-RU"/>
              <a:t>implements)</a:t>
            </a:r>
            <a:r>
              <a:rPr lang="ru-RU" altLang="ru-RU"/>
              <a:t> произвольное количество интерфейсов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Тело класса может содержать: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члены (</a:t>
            </a:r>
            <a:r>
              <a:rPr lang="en-US" altLang="ru-RU"/>
              <a:t>members</a:t>
            </a:r>
            <a:r>
              <a:rPr lang="ru-RU" altLang="ru-RU"/>
              <a:t>): </a:t>
            </a:r>
            <a:endParaRPr lang="en-US" altLang="ru-RU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поля</a:t>
            </a:r>
            <a:endParaRPr lang="en-US" altLang="ru-RU" sz="2000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методы</a:t>
            </a:r>
            <a:endParaRPr lang="en-US" altLang="ru-RU" sz="2000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вложенные классы и интерфейсы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инициализаторы экземпляра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статические инициализаторы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конструкторы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Видимость членов и конструкторов регулируется модификаторами доступа </a:t>
            </a:r>
            <a:r>
              <a:rPr lang="en-US" altLang="ru-RU" b="1">
                <a:latin typeface="Courier New" pitchFamily="49" charset="0"/>
              </a:rPr>
              <a:t>public</a:t>
            </a:r>
            <a:r>
              <a:rPr lang="en-US" altLang="ru-RU"/>
              <a:t>, </a:t>
            </a:r>
            <a:r>
              <a:rPr lang="en-US" altLang="ru-RU" b="1">
                <a:latin typeface="Courier New" pitchFamily="49" charset="0"/>
              </a:rPr>
              <a:t>private</a:t>
            </a:r>
            <a:r>
              <a:rPr lang="en-US" altLang="ru-RU"/>
              <a:t>, </a:t>
            </a:r>
            <a:r>
              <a:rPr lang="en-US" altLang="ru-RU" b="1">
                <a:latin typeface="Courier New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3011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 и наследование</a:t>
            </a:r>
            <a:endParaRPr lang="en-US" altLang="ru-RU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Членами класса являются унаследованные и определенные в классе члены</a:t>
            </a:r>
          </a:p>
          <a:p>
            <a:r>
              <a:rPr lang="ru-RU" altLang="ru-RU" sz="2000"/>
              <a:t>Вновь объявленные поля могут скрывать поля суперклассов и суперинтерфейсов</a:t>
            </a:r>
          </a:p>
          <a:p>
            <a:r>
              <a:rPr lang="ru-RU" altLang="ru-RU" sz="2000"/>
              <a:t>Вновь объявленные методы могут скрывать, реализовывать или перегружать методы, объявленные в суперклассе или суперинтерфейсе</a:t>
            </a:r>
          </a:p>
          <a:p>
            <a:r>
              <a:rPr lang="ru-RU" altLang="ru-RU" sz="2000"/>
              <a:t>Вложенные классы бывают статическими и внутренними (</a:t>
            </a:r>
            <a:r>
              <a:rPr lang="en-US" altLang="ru-RU" sz="2000"/>
              <a:t>inner</a:t>
            </a:r>
            <a:r>
              <a:rPr lang="ru-RU" altLang="ru-RU" sz="2000"/>
              <a:t>), в зависимости от контекста в котором они объявлены (если в точке объявления имеет смысл ссылка </a:t>
            </a:r>
            <a:r>
              <a:rPr lang="en-US" altLang="ru-RU" sz="2000"/>
              <a:t>this </a:t>
            </a:r>
            <a:r>
              <a:rPr lang="ru-RU" altLang="ru-RU" sz="2000"/>
              <a:t>– то вложенный класс будет внутренним)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29745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Методы</a:t>
            </a:r>
            <a:endParaRPr lang="en-US" altLang="ru-RU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Методы описывают участки кода, которые могут быть вызваны с помощью выражения вызова метода</a:t>
            </a:r>
          </a:p>
          <a:p>
            <a:r>
              <a:rPr lang="ru-RU" altLang="ru-RU" sz="2000"/>
              <a:t>Метод класса исполняется в контексте переменных класса (</a:t>
            </a:r>
            <a:r>
              <a:rPr lang="en-US" altLang="ru-RU" sz="2000"/>
              <a:t>static context</a:t>
            </a:r>
            <a:r>
              <a:rPr lang="ru-RU" altLang="ru-RU" sz="2000"/>
              <a:t>)</a:t>
            </a:r>
            <a:endParaRPr lang="en-US" altLang="ru-RU" sz="2000"/>
          </a:p>
          <a:p>
            <a:r>
              <a:rPr lang="ru-RU" altLang="ru-RU" sz="2000"/>
              <a:t>Метод экземпляра исполняется в контексте конкретного объекта, доступного по </a:t>
            </a:r>
            <a:r>
              <a:rPr lang="en-US" altLang="ru-RU" sz="2000" b="1">
                <a:latin typeface="Courier New" pitchFamily="49" charset="0"/>
              </a:rPr>
              <a:t>this</a:t>
            </a:r>
          </a:p>
          <a:p>
            <a:r>
              <a:rPr lang="ru-RU" altLang="ru-RU" sz="2000"/>
              <a:t>Методы не имеющие реализации должны быть объявлены </a:t>
            </a:r>
            <a:r>
              <a:rPr lang="en-US" altLang="ru-RU" sz="2000"/>
              <a:t>abstract</a:t>
            </a:r>
          </a:p>
          <a:p>
            <a:r>
              <a:rPr lang="ru-RU" altLang="ru-RU" sz="2000"/>
              <a:t>Допускается перегрузка методов по списку и типам аргументов</a:t>
            </a:r>
          </a:p>
          <a:p>
            <a:r>
              <a:rPr lang="ru-RU" altLang="ru-RU" sz="2000"/>
              <a:t>Метод может иметь платформенно-зависимую реализацию (</a:t>
            </a:r>
            <a:r>
              <a:rPr lang="en-US" altLang="ru-RU" sz="2000"/>
              <a:t>native method</a:t>
            </a:r>
            <a:r>
              <a:rPr lang="ru-RU" altLang="ru-RU" sz="2000"/>
              <a:t>)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12800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Статический контекст</a:t>
            </a:r>
          </a:p>
        </p:txBody>
      </p:sp>
      <p:graphicFrame>
        <p:nvGraphicFramePr>
          <p:cNvPr id="532486" name="Object 6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57928"/>
              </p:ext>
            </p:extLst>
          </p:nvPr>
        </p:nvGraphicFramePr>
        <p:xfrm>
          <a:off x="827584" y="620688"/>
          <a:ext cx="7561262" cy="59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754014" imgH="4537862" progId="Visio.Drawing.6">
                  <p:embed/>
                </p:oleObj>
              </mc:Choice>
              <mc:Fallback>
                <p:oleObj name="Visio" r:id="rId3" imgW="5754014" imgH="453786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20688"/>
                        <a:ext cx="7561262" cy="59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Конструкторы и инициализаторы</a:t>
            </a:r>
            <a:endParaRPr lang="en-US" altLang="ru-RU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sz="2000"/>
              <a:t>Инициализаторы экземпляра – блоки кода </a:t>
            </a:r>
            <a:r>
              <a:rPr lang="en-US" altLang="ru-RU" sz="2000"/>
              <a:t>{…} </a:t>
            </a:r>
            <a:r>
              <a:rPr lang="ru-RU" altLang="ru-RU" sz="2000"/>
              <a:t>выполняемые </a:t>
            </a:r>
            <a:r>
              <a:rPr lang="en-US" altLang="ru-RU" sz="2000"/>
              <a:t> </a:t>
            </a:r>
            <a:r>
              <a:rPr lang="ru-RU" altLang="ru-RU" sz="2000"/>
              <a:t>при инициализации объекта. Выполняются перед вызовом конструктора</a:t>
            </a:r>
            <a:r>
              <a:rPr lang="en-US" altLang="ru-RU" sz="2000"/>
              <a:t>. </a:t>
            </a:r>
            <a:endParaRPr lang="ru-RU" altLang="ru-RU" sz="2000"/>
          </a:p>
          <a:p>
            <a:pPr>
              <a:lnSpc>
                <a:spcPct val="130000"/>
              </a:lnSpc>
            </a:pPr>
            <a:r>
              <a:rPr lang="ru-RU" altLang="ru-RU" sz="2000"/>
              <a:t>Статические инициализаторы – статические блоки кода </a:t>
            </a:r>
            <a:r>
              <a:rPr lang="en-US" altLang="ru-RU" sz="2000"/>
              <a:t>static {…}</a:t>
            </a:r>
            <a:r>
              <a:rPr lang="ru-RU" altLang="ru-RU" sz="2000"/>
              <a:t> выполняемые при первом использовании класса (после его загрузки но перед созданием первого объекта или доступом к полю)</a:t>
            </a:r>
          </a:p>
          <a:p>
            <a:pPr>
              <a:lnSpc>
                <a:spcPct val="130000"/>
              </a:lnSpc>
            </a:pPr>
            <a:r>
              <a:rPr lang="ru-RU" altLang="ru-RU" sz="2000"/>
              <a:t>Конструкторы в отличие от методов не могут быть вызваны непосредственно с помощью выражения вызова метода. Конструкторы вызываются при создании экземпляров объектов и могут быть перегружены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4123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объявления класса</a:t>
            </a:r>
            <a:endParaRPr lang="en-US" altLang="ru-RU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abstract class MyClass extends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implements MyInterface, AnotherInterface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static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//Static initializer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//Non static initializer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MyClass()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super();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Вызов конструктора супер класса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объявления класса</a:t>
            </a:r>
            <a:endParaRPr lang="en-US" altLang="ru-RU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u-RU" sz="2000" b="1"/>
              <a:t>public</a:t>
            </a:r>
            <a:r>
              <a:rPr lang="en-US" altLang="ru-RU" sz="2000"/>
              <a:t> – </a:t>
            </a:r>
            <a:r>
              <a:rPr lang="ru-RU" altLang="ru-RU" sz="2000"/>
              <a:t>класс доступен извне пакета. </a:t>
            </a:r>
          </a:p>
          <a:p>
            <a:r>
              <a:rPr lang="en-US" altLang="ru-RU" sz="2000" b="1"/>
              <a:t>abstract</a:t>
            </a:r>
            <a:r>
              <a:rPr lang="en-US" altLang="ru-RU" sz="2000"/>
              <a:t> – </a:t>
            </a:r>
            <a:r>
              <a:rPr lang="ru-RU" altLang="ru-RU" sz="2000"/>
              <a:t>класс является абстрактным (в нем есть абстрактные методы)</a:t>
            </a:r>
          </a:p>
          <a:p>
            <a:r>
              <a:rPr lang="en-US" altLang="ru-RU" sz="2000" b="1"/>
              <a:t>final</a:t>
            </a:r>
            <a:r>
              <a:rPr lang="en-US" altLang="ru-RU" sz="2000"/>
              <a:t> – </a:t>
            </a:r>
            <a:r>
              <a:rPr lang="ru-RU" altLang="ru-RU" sz="2000"/>
              <a:t>класс является конечным в иерархии наследования. От него нельзя унаследовать другой класс</a:t>
            </a:r>
          </a:p>
          <a:p>
            <a:r>
              <a:rPr lang="en-US" altLang="ru-RU" sz="2000" b="1"/>
              <a:t>strictfp </a:t>
            </a:r>
            <a:r>
              <a:rPr lang="ru-RU" altLang="ru-RU" sz="2000"/>
              <a:t>–</a:t>
            </a:r>
            <a:r>
              <a:rPr lang="ru-RU" altLang="ru-RU" sz="2000" b="1"/>
              <a:t> </a:t>
            </a:r>
            <a:r>
              <a:rPr lang="ru-RU" altLang="ru-RU" sz="2000"/>
              <a:t>для всех методов класса действуют правила строгой проверки арифметических выражений во время вычислений</a:t>
            </a:r>
          </a:p>
          <a:p>
            <a:pPr>
              <a:buFont typeface="Wingdings" pitchFamily="2" charset="2"/>
              <a:buNone/>
            </a:pPr>
            <a:r>
              <a:rPr lang="ru-RU" altLang="ru-RU"/>
              <a:t>Для вложенных(внутренних) классов дополнительно действуют следующие модификаторы:</a:t>
            </a:r>
          </a:p>
          <a:p>
            <a:r>
              <a:rPr lang="en-US" altLang="ru-RU" sz="2000" b="1"/>
              <a:t>static</a:t>
            </a:r>
            <a:r>
              <a:rPr lang="ru-RU" altLang="ru-RU" sz="2000" b="1"/>
              <a:t> – </a:t>
            </a:r>
            <a:r>
              <a:rPr lang="ru-RU" altLang="ru-RU" sz="2000"/>
              <a:t>класс является статическим (вложенный класс)</a:t>
            </a:r>
          </a:p>
          <a:p>
            <a:r>
              <a:rPr lang="en-US" altLang="ru-RU" sz="2000" b="1"/>
              <a:t>protected </a:t>
            </a:r>
            <a:r>
              <a:rPr lang="ru-RU" altLang="ru-RU" sz="2000"/>
              <a:t>–</a:t>
            </a:r>
            <a:r>
              <a:rPr lang="ru-RU" altLang="ru-RU" sz="2000" b="1"/>
              <a:t> </a:t>
            </a:r>
            <a:r>
              <a:rPr lang="ru-RU" altLang="ru-RU" sz="2000"/>
              <a:t>к классу имеют доступ только классы наследники объемлющего класса или классы в том же пакете</a:t>
            </a:r>
          </a:p>
          <a:p>
            <a:r>
              <a:rPr lang="en-US" altLang="ru-RU" sz="2000" b="1"/>
              <a:t>private</a:t>
            </a:r>
            <a:r>
              <a:rPr lang="en-US" altLang="ru-RU" sz="2000"/>
              <a:t> – </a:t>
            </a:r>
            <a:r>
              <a:rPr lang="ru-RU" altLang="ru-RU" sz="2000"/>
              <a:t>к классу имеет доступ только объемлющий класс</a:t>
            </a: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1158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82000" cy="54133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Строгое определение абстрактного класса</a:t>
            </a:r>
            <a:endParaRPr lang="en-US" altLang="ru-RU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altLang="ru-RU"/>
              <a:t>Класс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является абстрактным, если:</a:t>
            </a:r>
          </a:p>
          <a:p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явно содержит объявление абстрактного метода</a:t>
            </a:r>
          </a:p>
          <a:p>
            <a:r>
              <a:rPr lang="ru-RU" altLang="ru-RU"/>
              <a:t>Какой-либо класс-родитель </a:t>
            </a:r>
            <a:r>
              <a:rPr lang="en-US" altLang="ru-RU" b="1"/>
              <a:t>C</a:t>
            </a:r>
            <a:r>
              <a:rPr lang="ru-RU" altLang="ru-RU"/>
              <a:t> содержит объявление абстрактного метода, который не был реализован в классе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или в его родительских классах</a:t>
            </a:r>
          </a:p>
          <a:p>
            <a:r>
              <a:rPr lang="ru-RU" altLang="ru-RU"/>
              <a:t>«Прямой суперинтерфейс»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определяет или наследует метод, который не реализован (и поэтому  является абстрактным) т.е. ни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ни его родительские классы не определяют реализацию этого метода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07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Ключевые слова – статус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40762" cy="4032250"/>
          </a:xfrm>
          <a:noFill/>
          <a:ln/>
        </p:spPr>
        <p:txBody>
          <a:bodyPr/>
          <a:lstStyle/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Ключевые слова, которые уже известны на текущий момент:</a:t>
            </a: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>
                <a:latin typeface="Tahoma" pitchFamily="34" charset="0"/>
              </a:rPr>
              <a:t>abstract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default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if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private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this</a:t>
            </a:r>
            <a:r>
              <a:rPr lang="ru-RU" altLang="ru-RU" sz="2000" dirty="0">
                <a:latin typeface="Tahoma" pitchFamily="34" charset="0"/>
              </a:rPr>
              <a:t> </a:t>
            </a:r>
            <a:r>
              <a:rPr lang="en-US" altLang="ru-RU" sz="2000" dirty="0" err="1">
                <a:solidFill>
                  <a:srgbClr val="0033CC"/>
                </a:solidFill>
                <a:latin typeface="Tahoma" pitchFamily="34" charset="0"/>
              </a:rPr>
              <a:t>boolean</a:t>
            </a:r>
            <a:r>
              <a:rPr lang="en-US" altLang="ru-RU" sz="2000" dirty="0">
                <a:latin typeface="Tahoma" pitchFamily="34" charset="0"/>
              </a:rPr>
              <a:t> 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do</a:t>
            </a:r>
            <a:r>
              <a:rPr lang="en-US" altLang="ru-RU" sz="2000" dirty="0">
                <a:latin typeface="Tahoma" pitchFamily="34" charset="0"/>
              </a:rPr>
              <a:t>		implements	protected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throw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break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double</a:t>
            </a:r>
            <a:r>
              <a:rPr lang="en-US" altLang="ru-RU" sz="2000" dirty="0">
                <a:latin typeface="Tahoma" pitchFamily="34" charset="0"/>
              </a:rPr>
              <a:t> 		import		public		throws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byte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else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 err="1">
                <a:latin typeface="Tahoma" pitchFamily="34" charset="0"/>
              </a:rPr>
              <a:t>instanceof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return</a:t>
            </a:r>
            <a:r>
              <a:rPr lang="en-US" altLang="ru-RU" sz="2000" dirty="0">
                <a:latin typeface="Tahoma" pitchFamily="34" charset="0"/>
              </a:rPr>
              <a:t>		transient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case</a:t>
            </a:r>
            <a:r>
              <a:rPr lang="en-US" altLang="ru-RU" sz="2000" dirty="0">
                <a:latin typeface="Tahoma" pitchFamily="34" charset="0"/>
              </a:rPr>
              <a:t>		extends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short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try </a:t>
            </a:r>
            <a:endParaRPr lang="ru-RU" altLang="ru-RU" sz="2000" dirty="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>
                <a:latin typeface="Tahoma" pitchFamily="34" charset="0"/>
              </a:rPr>
              <a:t>catch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final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interface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static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void</a:t>
            </a:r>
            <a:r>
              <a:rPr lang="en-US" altLang="ru-RU" sz="2000" dirty="0">
                <a:latin typeface="Tahoma" pitchFamily="34" charset="0"/>
              </a:rPr>
              <a:t>  </a:t>
            </a:r>
            <a:r>
              <a:rPr lang="ru-RU" altLang="ru-RU" sz="2000" dirty="0">
                <a:latin typeface="Tahoma" pitchFamily="34" charset="0"/>
              </a:rPr>
              <a:t>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char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finally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long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 err="1">
                <a:latin typeface="Tahoma" pitchFamily="34" charset="0"/>
              </a:rPr>
              <a:t>strictfp</a:t>
            </a:r>
            <a:r>
              <a:rPr lang="en-US" altLang="ru-RU" sz="2000" dirty="0">
                <a:latin typeface="Tahoma" pitchFamily="34" charset="0"/>
              </a:rPr>
              <a:t>		volatile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class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float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native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super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while</a:t>
            </a:r>
            <a:r>
              <a:rPr lang="en-US" altLang="ru-RU" sz="2000" dirty="0">
                <a:latin typeface="Tahoma" pitchFamily="34" charset="0"/>
              </a:rPr>
              <a:t> </a:t>
            </a:r>
            <a:endParaRPr lang="ru-RU" altLang="ru-RU" sz="2000" dirty="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 err="1">
                <a:latin typeface="Tahoma" pitchFamily="34" charset="0"/>
              </a:rPr>
              <a:t>const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for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new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switch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continue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dirty="0" err="1">
                <a:latin typeface="Tahoma" pitchFamily="34" charset="0"/>
              </a:rPr>
              <a:t>goto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package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11094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Внутренние (</a:t>
            </a:r>
            <a:r>
              <a:rPr lang="en-US" altLang="ru-RU" dirty="0"/>
              <a:t>inner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классы</a:t>
            </a:r>
            <a:endParaRPr lang="en-US" altLang="ru-RU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458200" cy="50657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Внутренний (</a:t>
            </a:r>
            <a:r>
              <a:rPr lang="en-US" altLang="ru-RU" b="1" dirty="0">
                <a:latin typeface="Courier New" pitchFamily="49" charset="0"/>
              </a:rPr>
              <a:t>inner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класс – это класс который ни явно, ни неявно не является </a:t>
            </a:r>
            <a:r>
              <a:rPr lang="en-US" altLang="ru-RU" b="1" dirty="0">
                <a:latin typeface="Courier New" pitchFamily="49" charset="0"/>
              </a:rPr>
              <a:t>static</a:t>
            </a:r>
            <a:endParaRPr lang="ru-RU" altLang="ru-RU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Внутренний класс не может содержать блоков статической инициализации или членов-интерфейсов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Внутренний класс не может содержать статических членов за исключением полей-констант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Внутренние классы могут наследовать статические члены, не являющиеся константами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Члены-интерфейсы всегда являются </a:t>
            </a:r>
            <a:r>
              <a:rPr lang="en-US" altLang="ru-RU" b="1" dirty="0">
                <a:latin typeface="Courier New" pitchFamily="49" charset="0"/>
              </a:rPr>
              <a:t>static</a:t>
            </a:r>
            <a:r>
              <a:rPr lang="en-US" altLang="ru-RU" dirty="0"/>
              <a:t> </a:t>
            </a:r>
            <a:r>
              <a:rPr lang="ru-RU" altLang="ru-RU" dirty="0"/>
              <a:t>по умолчанию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Вложенные классы могут свободно содержать статические члены как и обычные классы </a:t>
            </a:r>
            <a:r>
              <a:rPr lang="en-US" altLang="ru-RU" dirty="0"/>
              <a:t>Java</a:t>
            </a:r>
            <a:r>
              <a:rPr lang="ru-RU" altLang="ru-RU" dirty="0"/>
              <a:t> 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246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вложенности классов</a:t>
            </a:r>
            <a:endParaRPr lang="en-US" altLang="ru-RU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27113"/>
            <a:ext cx="8520113" cy="5065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HasStatic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j = 100;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Outer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Inner extends HasStatic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final int x = 3; //</a:t>
            </a:r>
            <a:r>
              <a:rPr lang="en-US" altLang="ru-RU" sz="2000">
                <a:solidFill>
                  <a:schemeClr val="tx2"/>
                </a:solidFill>
              </a:rPr>
              <a:t>ok - compile-time constant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  <a:endParaRPr lang="ru-RU" altLang="ru-RU" sz="2000" b="1">
              <a:solidFill>
                <a:schemeClr val="tx2"/>
              </a:solidFill>
              <a:latin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y = 4; //</a:t>
            </a:r>
            <a:r>
              <a:rPr lang="en-US" altLang="ru-RU" sz="2000">
                <a:solidFill>
                  <a:schemeClr val="tx2"/>
                </a:solidFill>
              </a:rPr>
              <a:t>compile-time error, an inner class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class NestedButNotInner{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z = 5; // </a:t>
            </a:r>
            <a:r>
              <a:rPr lang="en-US" altLang="ru-RU" sz="2000">
                <a:solidFill>
                  <a:schemeClr val="tx2"/>
                </a:solidFill>
              </a:rPr>
              <a:t>ok, not an inner class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NeverInner{} // </a:t>
            </a:r>
            <a:r>
              <a:rPr lang="en-US" altLang="ru-RU" sz="2000">
                <a:solidFill>
                  <a:schemeClr val="tx2"/>
                </a:solidFill>
              </a:rPr>
              <a:t>interfaces are never inner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301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Статический контекст</a:t>
            </a:r>
            <a:endParaRPr lang="en-US" altLang="ru-RU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Выражение </a:t>
            </a:r>
            <a:r>
              <a:rPr lang="ru-RU" altLang="ru-RU" i="1"/>
              <a:t>находится в статическом контексте</a:t>
            </a:r>
            <a:r>
              <a:rPr lang="ru-RU" altLang="ru-RU"/>
              <a:t>, тогда и только тогда, когда наиглубочайший включающий его метод, конструктор, блок инициализации или инициализатор поля является статическим методом, статическим инициализатором или инициализатором статической переменной</a:t>
            </a:r>
            <a:r>
              <a:rPr lang="en-US" altLang="ru-RU"/>
              <a:t> </a:t>
            </a:r>
            <a:r>
              <a:rPr lang="ru-RU" altLang="ru-RU"/>
              <a:t>соответсвенно.</a:t>
            </a:r>
          </a:p>
          <a:p>
            <a:r>
              <a:rPr lang="ru-RU" altLang="ru-RU"/>
              <a:t>Проще говоря, если в точке объявления класса имеет  семантику ссылка </a:t>
            </a:r>
            <a:r>
              <a:rPr lang="en-US" altLang="ru-RU" b="1">
                <a:latin typeface="Courier New" pitchFamily="49" charset="0"/>
              </a:rPr>
              <a:t>this</a:t>
            </a:r>
            <a:r>
              <a:rPr lang="en-US" altLang="ru-RU" b="1"/>
              <a:t> </a:t>
            </a:r>
            <a:r>
              <a:rPr lang="ru-RU" altLang="ru-RU"/>
              <a:t>на объект объемлющего класса, то контекст объявления является динамическим (</a:t>
            </a:r>
            <a:r>
              <a:rPr lang="en-US" altLang="ru-RU"/>
              <a:t>non static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и класс будет внутренним.</a:t>
            </a:r>
            <a:endParaRPr lang="en-US" altLang="ru-RU" b="1"/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91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541337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Immediately enclosing instance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732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Внутренний класс</a:t>
            </a:r>
            <a:r>
              <a:rPr lang="en-US" altLang="ru-RU" sz="2000"/>
              <a:t>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является</a:t>
            </a:r>
            <a:r>
              <a:rPr lang="en-US" altLang="ru-RU" sz="2000"/>
              <a:t> </a:t>
            </a:r>
            <a:r>
              <a:rPr lang="ru-RU" altLang="ru-RU" sz="2000" i="1"/>
              <a:t>непосредственным внутренним классом (</a:t>
            </a:r>
            <a:r>
              <a:rPr lang="en-US" altLang="ru-RU" sz="2000" i="1"/>
              <a:t>direct inner class of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</a:t>
            </a:r>
            <a:r>
              <a:rPr lang="en-US" altLang="ru-RU" sz="2000" i="1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если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непосредственно лексически включает класс </a:t>
            </a:r>
            <a:r>
              <a:rPr lang="en-US" altLang="ru-RU" sz="2000" b="1" i="1"/>
              <a:t>C</a:t>
            </a:r>
            <a:r>
              <a:rPr lang="en-US" altLang="ru-RU" sz="2000"/>
              <a:t>, </a:t>
            </a:r>
            <a:r>
              <a:rPr lang="ru-RU" altLang="ru-RU" sz="2000"/>
              <a:t>и декларация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не находится в статическом контексте</a:t>
            </a:r>
            <a:r>
              <a:rPr lang="en-US" altLang="ru-RU" sz="2000"/>
              <a:t>. </a:t>
            </a:r>
            <a:r>
              <a:rPr lang="ru-RU" altLang="ru-RU" sz="2000"/>
              <a:t>Класс</a:t>
            </a:r>
            <a:r>
              <a:rPr lang="en-US" altLang="ru-RU" sz="2000"/>
              <a:t>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является внутренним классом (</a:t>
            </a:r>
            <a:r>
              <a:rPr lang="en-US" altLang="ru-RU" sz="2000" i="1"/>
              <a:t>inner class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если это непосредственный внутренний класс 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либо является внутренним классом внутреннего класса </a:t>
            </a:r>
            <a:r>
              <a:rPr lang="en-US" altLang="ru-RU" sz="2000" b="1" i="1"/>
              <a:t>O</a:t>
            </a:r>
            <a:r>
              <a:rPr lang="en-US" altLang="ru-RU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Класс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классом порядка 0</a:t>
            </a:r>
            <a:r>
              <a:rPr lang="ru-RU" altLang="ru-RU" sz="2000"/>
              <a:t> (</a:t>
            </a:r>
            <a:r>
              <a:rPr lang="en-US" altLang="ru-RU" sz="2000" i="1"/>
              <a:t>zeroth enclosing class of itself</a:t>
            </a:r>
            <a:r>
              <a:rPr lang="ru-RU" altLang="ru-RU" sz="2000"/>
              <a:t>) для самого себя</a:t>
            </a:r>
            <a:r>
              <a:rPr lang="en-US" altLang="ru-RU" sz="2000"/>
              <a:t>. </a:t>
            </a:r>
            <a:r>
              <a:rPr lang="ru-RU" altLang="ru-RU" sz="2000"/>
              <a:t>Класс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классом порядка </a:t>
            </a:r>
            <a:r>
              <a:rPr lang="en-US" altLang="ru-RU" sz="2000" i="1"/>
              <a:t>n </a:t>
            </a:r>
            <a:r>
              <a:rPr lang="ru-RU" altLang="ru-RU" sz="2000" i="1"/>
              <a:t>(</a:t>
            </a:r>
            <a:r>
              <a:rPr lang="en-US" altLang="ru-RU" sz="2000" i="1"/>
              <a:t>nth lexically enclosing class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если он является непосредственным объемлющим классом для лексически объемлющего класса порядка </a:t>
            </a:r>
            <a:r>
              <a:rPr lang="en-US" altLang="ru-RU" sz="2000"/>
              <a:t>n – 1</a:t>
            </a:r>
            <a:r>
              <a:rPr lang="ru-RU" altLang="ru-RU" sz="2000"/>
              <a:t> класса </a:t>
            </a:r>
            <a:r>
              <a:rPr lang="en-US" altLang="ru-RU" sz="2000" b="1" i="1"/>
              <a:t>C</a:t>
            </a:r>
            <a:r>
              <a:rPr lang="en-US" altLang="ru-RU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Экземпляр объекта </a:t>
            </a:r>
            <a:r>
              <a:rPr lang="en-US" altLang="ru-RU" sz="2000" b="1" i="1"/>
              <a:t>i</a:t>
            </a:r>
            <a:r>
              <a:rPr lang="en-US" altLang="ru-RU" sz="2000"/>
              <a:t> </a:t>
            </a:r>
            <a:r>
              <a:rPr lang="ru-RU" altLang="ru-RU" sz="2000"/>
              <a:t>непосредственного внутреннего класса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всегда связан</a:t>
            </a:r>
            <a:r>
              <a:rPr lang="en-US" altLang="ru-RU" sz="2000"/>
              <a:t> </a:t>
            </a:r>
            <a:r>
              <a:rPr lang="ru-RU" altLang="ru-RU" sz="2000"/>
              <a:t>с объектом класса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, </a:t>
            </a:r>
            <a:r>
              <a:rPr lang="ru-RU" altLang="ru-RU" sz="2000"/>
              <a:t>известным как </a:t>
            </a:r>
            <a:r>
              <a:rPr lang="ru-RU" altLang="ru-RU" sz="2000" i="1"/>
              <a:t>непосредственно </a:t>
            </a:r>
            <a:r>
              <a:rPr lang="en-US" altLang="ru-RU" sz="2000" i="1"/>
              <a:t> </a:t>
            </a:r>
            <a:r>
              <a:rPr lang="ru-RU" altLang="ru-RU" sz="2000" i="1"/>
              <a:t>объемлющий объект</a:t>
            </a:r>
            <a:r>
              <a:rPr lang="ru-RU" altLang="ru-RU" sz="2000"/>
              <a:t> для </a:t>
            </a:r>
            <a:r>
              <a:rPr lang="en-US" altLang="ru-RU" sz="2000" b="1" i="1"/>
              <a:t>i</a:t>
            </a:r>
            <a:r>
              <a:rPr lang="en-US" altLang="ru-RU" sz="2000"/>
              <a:t>  (the </a:t>
            </a:r>
            <a:r>
              <a:rPr lang="en-US" altLang="ru-RU" sz="2000" i="1"/>
              <a:t>immediately enclosing instance</a:t>
            </a:r>
            <a:r>
              <a:rPr lang="en-US" altLang="ru-RU" sz="2000"/>
              <a:t> of </a:t>
            </a:r>
            <a:r>
              <a:rPr lang="en-US" altLang="ru-RU" sz="2000" i="1"/>
              <a:t>i</a:t>
            </a:r>
            <a:r>
              <a:rPr lang="en-US" altLang="ru-RU" sz="2000"/>
              <a:t>). </a:t>
            </a:r>
            <a:r>
              <a:rPr lang="ru-RU" altLang="ru-RU" sz="2000"/>
              <a:t>Непосредственно объемлющий объект, если таковой имеется, связывается с объектом при его создании. 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Объект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объектом порядка 0</a:t>
            </a:r>
            <a:r>
              <a:rPr lang="ru-RU" altLang="ru-RU" sz="2000"/>
              <a:t> (</a:t>
            </a:r>
            <a:r>
              <a:rPr lang="en-US" altLang="ru-RU" sz="2000" i="1"/>
              <a:t>zeroth lexically enclosing instance</a:t>
            </a:r>
            <a:r>
              <a:rPr lang="ru-RU" altLang="ru-RU" sz="2000"/>
              <a:t>)</a:t>
            </a:r>
            <a:r>
              <a:rPr lang="en-US" altLang="ru-RU" sz="2000"/>
              <a:t> </a:t>
            </a:r>
            <a:r>
              <a:rPr lang="ru-RU" altLang="ru-RU" sz="2000"/>
              <a:t>самого себя</a:t>
            </a:r>
            <a:r>
              <a:rPr lang="en-US" altLang="ru-RU" sz="2000"/>
              <a:t>. </a:t>
            </a:r>
            <a:r>
              <a:rPr lang="ru-RU" altLang="ru-RU" sz="2000"/>
              <a:t>Объект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объектом порядка </a:t>
            </a:r>
            <a:r>
              <a:rPr lang="en-US" altLang="ru-RU" sz="2000" i="1"/>
              <a:t>n</a:t>
            </a:r>
            <a:r>
              <a:rPr lang="ru-RU" altLang="ru-RU" sz="2000" i="1"/>
              <a:t> </a:t>
            </a:r>
            <a:r>
              <a:rPr lang="ru-RU" altLang="ru-RU" sz="2000"/>
              <a:t>для объекта </a:t>
            </a:r>
            <a:r>
              <a:rPr lang="en-US" altLang="ru-RU" sz="2000" b="1" i="1"/>
              <a:t>i</a:t>
            </a:r>
            <a:r>
              <a:rPr lang="en-US" altLang="ru-RU" sz="2000"/>
              <a:t>, </a:t>
            </a:r>
            <a:r>
              <a:rPr lang="ru-RU" altLang="ru-RU" sz="2000"/>
              <a:t>если он является непосредственно объемлющим объектом для лексически объемлющего объекта порядка </a:t>
            </a:r>
            <a:r>
              <a:rPr lang="en-US" altLang="ru-RU" sz="2000"/>
              <a:t>n – 1 </a:t>
            </a:r>
            <a:r>
              <a:rPr lang="ru-RU" altLang="ru-RU" sz="2000"/>
              <a:t>объекта </a:t>
            </a:r>
            <a:r>
              <a:rPr lang="en-US" altLang="ru-RU" sz="2000"/>
              <a:t>i. </a:t>
            </a:r>
          </a:p>
        </p:txBody>
      </p:sp>
    </p:spTree>
    <p:extLst>
      <p:ext uri="{BB962C8B-B14F-4D97-AF65-F5344CB8AC3E}">
        <p14:creationId xmlns:p14="http://schemas.microsoft.com/office/powerpoint/2010/main" val="35662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ru-RU" dirty="0"/>
              <a:t>Immediately enclosing instance 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591550" cy="5378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 smtClean="0"/>
              <a:t>Аналогично</a:t>
            </a:r>
            <a:r>
              <a:rPr lang="en-US" altLang="ru-RU" sz="2000" dirty="0" smtClean="0"/>
              <a:t>, </a:t>
            </a:r>
            <a:r>
              <a:rPr lang="ru-RU" altLang="ru-RU" sz="2000" dirty="0"/>
              <a:t>если суперкласс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непосредственным внутренним классом класса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SO</a:t>
            </a:r>
            <a:r>
              <a:rPr lang="en-US" altLang="ru-RU" sz="2000" dirty="0"/>
              <a:t>, </a:t>
            </a:r>
            <a:r>
              <a:rPr lang="ru-RU" altLang="ru-RU" sz="2000" dirty="0"/>
              <a:t>то существует экземпляр </a:t>
            </a:r>
            <a:r>
              <a:rPr lang="en-US" altLang="ru-RU" sz="2000" b="1" i="1" dirty="0"/>
              <a:t>SO</a:t>
            </a:r>
            <a:r>
              <a:rPr lang="ru-RU" altLang="ru-RU" sz="2000" dirty="0"/>
              <a:t>, связанный с объектом</a:t>
            </a:r>
            <a:r>
              <a:rPr lang="en-US" altLang="ru-RU" sz="2000" dirty="0"/>
              <a:t> </a:t>
            </a:r>
            <a:r>
              <a:rPr lang="en-US" altLang="ru-RU" sz="2000" b="1" i="1" dirty="0" err="1"/>
              <a:t>i</a:t>
            </a:r>
            <a:r>
              <a:rPr lang="ru-RU" altLang="ru-RU" sz="2000" b="1" i="1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, </a:t>
            </a:r>
            <a:r>
              <a:rPr lang="ru-RU" altLang="ru-RU" sz="2000" dirty="0"/>
              <a:t>известный как непосредственно объемлющий экземпляр по отношению к </a:t>
            </a:r>
            <a:r>
              <a:rPr lang="en-US" altLang="ru-RU" sz="2000" b="1" dirty="0"/>
              <a:t>S</a:t>
            </a:r>
            <a:r>
              <a:rPr lang="ru-RU" altLang="ru-RU" sz="2000" dirty="0"/>
              <a:t> (</a:t>
            </a:r>
            <a:r>
              <a:rPr lang="en-US" altLang="ru-RU" sz="2000" i="1" dirty="0"/>
              <a:t>the immediately enclosing instance of </a:t>
            </a:r>
            <a:r>
              <a:rPr lang="en-US" altLang="ru-RU" sz="2000" i="1" dirty="0" err="1"/>
              <a:t>i</a:t>
            </a:r>
            <a:r>
              <a:rPr lang="en-US" altLang="ru-RU" sz="2000" i="1" dirty="0"/>
              <a:t> with respect to S</a:t>
            </a:r>
            <a:r>
              <a:rPr lang="ru-RU" altLang="ru-RU" sz="2000" dirty="0"/>
              <a:t>).</a:t>
            </a:r>
            <a:r>
              <a:rPr lang="en-US" altLang="ru-RU" sz="2000" dirty="0"/>
              <a:t> </a:t>
            </a:r>
            <a:r>
              <a:rPr lang="ru-RU" altLang="ru-RU" sz="2000" dirty="0"/>
              <a:t>Непосредственно объемлющий экземпляр объекта по отношению к его прямому суперклассу, если таковой имеет место быть,</a:t>
            </a:r>
            <a:r>
              <a:rPr lang="en-US" altLang="ru-RU" sz="2000" dirty="0"/>
              <a:t> </a:t>
            </a:r>
            <a:r>
              <a:rPr lang="ru-RU" altLang="ru-RU" sz="2000" dirty="0"/>
              <a:t>определяется в момент вызова конструктора суперкласса посредством вызова конструктора суперкласса по умолчанию.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Когда внутренний класс ссылается на переменную экземпляра являющуюся членом лексически объемлющего класса, используется переменная (поле) соответствующего лексически объемлющего объекта</a:t>
            </a:r>
            <a:r>
              <a:rPr lang="en-US" altLang="ru-RU" sz="2000" dirty="0"/>
              <a:t>. </a:t>
            </a:r>
            <a:r>
              <a:rPr lang="ru-RU" altLang="ru-RU" sz="2000" dirty="0"/>
              <a:t>Неинициализированное </a:t>
            </a:r>
            <a:r>
              <a:rPr lang="en-US" altLang="ru-RU" sz="2000" b="1" dirty="0"/>
              <a:t>final </a:t>
            </a:r>
            <a:r>
              <a:rPr lang="ru-RU" altLang="ru-RU" sz="2000" dirty="0"/>
              <a:t>поле объемлющего класса не может быть использовано в контексте внутреннего класса.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Любая локальная переменная, формальный параметр метода, или параметр перехватчика исключения используемые во внутреннем классе, но объявленные в объемлющем, должны быть объявлены со спецификатором </a:t>
            </a:r>
            <a:r>
              <a:rPr lang="en-US" altLang="ru-RU" sz="2000" b="1" dirty="0"/>
              <a:t>final</a:t>
            </a:r>
            <a:r>
              <a:rPr lang="en-US" altLang="ru-RU" sz="2000" dirty="0"/>
              <a:t>, </a:t>
            </a:r>
            <a:r>
              <a:rPr lang="ru-RU" altLang="ru-RU" sz="2000" dirty="0"/>
              <a:t>и должны быть явно проинициализированы до их использования в теле внутреннего класса</a:t>
            </a:r>
            <a:r>
              <a:rPr lang="en-US" altLang="ru-RU" sz="2000" dirty="0"/>
              <a:t>.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252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– ограничение доступа</a:t>
            </a:r>
            <a:endParaRPr lang="en-US" altLang="ru-RU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Outer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i = 100;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void classMethod()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final int l = 200;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LocalInStaticContext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k = i; // compile-time error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m = l; // ok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foo()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Local { // a local class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j = i;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55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Пример – глубокая вложенность </a:t>
            </a:r>
            <a:endParaRPr lang="en-US" altLang="ru-RU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02675" cy="4529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WithDeepNesting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WithDeepNesting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b)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b;}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Nested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theQuestion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DeeplyNested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DeeplyNested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theQuestion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|| !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dirty="0">
                <a:latin typeface="Arial Unicode MS" pitchFamily="34" charset="-128"/>
              </a:rPr>
              <a:t> </a:t>
            </a:r>
            <a:endParaRPr lang="ru-RU" altLang="ru-RU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dirty="0">
              <a:latin typeface="Arial Unicode MS" pitchFamily="34" charset="-128"/>
            </a:endParaRP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323850" y="5013325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ru-RU" altLang="ru-RU" sz="2000"/>
              <a:t>Каждый экземпляр</a:t>
            </a:r>
            <a:r>
              <a:rPr lang="en-US" altLang="ru-RU" sz="2000"/>
              <a:t> WithDeepNesting.Nested.DeeplyNested </a:t>
            </a:r>
            <a:r>
              <a:rPr lang="ru-RU" altLang="ru-RU" sz="2000"/>
              <a:t>имеет объемлющий объект класса </a:t>
            </a:r>
            <a:r>
              <a:rPr lang="en-US" altLang="ru-RU" sz="2000"/>
              <a:t>WithDeepNesting.Nested (</a:t>
            </a:r>
            <a:r>
              <a:rPr lang="ru-RU" altLang="ru-RU" sz="2000"/>
              <a:t>его непосредственно объемлющий объект</a:t>
            </a:r>
            <a:r>
              <a:rPr lang="en-US" altLang="ru-RU" sz="2000"/>
              <a:t>) </a:t>
            </a:r>
            <a:r>
              <a:rPr lang="ru-RU" altLang="ru-RU" sz="2000"/>
              <a:t>и объемлющий объект – экземпляр класса </a:t>
            </a:r>
            <a:r>
              <a:rPr lang="en-US" altLang="ru-RU" sz="2000"/>
              <a:t>WithDeepNesting (</a:t>
            </a:r>
            <a:r>
              <a:rPr lang="ru-RU" altLang="ru-RU" sz="2000"/>
              <a:t>объемлющий объект ранга 2</a:t>
            </a:r>
            <a:r>
              <a:rPr lang="en-US" altLang="ru-RU" sz="2000"/>
              <a:t>).</a:t>
            </a:r>
            <a:r>
              <a:rPr lang="en-US" altLang="ru-RU" sz="2000"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52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Суперклассы и подклассы</a:t>
            </a:r>
            <a:endParaRPr lang="en-US" altLang="ru-RU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/>
              <a:t>Класс </a:t>
            </a:r>
            <a:r>
              <a:rPr lang="en-US" altLang="ru-RU" sz="2000" b="1" i="1" dirty="0"/>
              <a:t>C</a:t>
            </a:r>
            <a:r>
              <a:rPr lang="ru-RU" altLang="ru-RU" sz="2000" dirty="0"/>
              <a:t> является суперклассом класса </a:t>
            </a: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верно одно из следующих утверждений: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непосредственным подклассом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Существует класс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 </a:t>
            </a:r>
            <a:r>
              <a:rPr lang="ru-RU" altLang="ru-RU" sz="2000" dirty="0"/>
              <a:t>такой , что </a:t>
            </a: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подклассом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, </a:t>
            </a:r>
            <a:r>
              <a:rPr lang="ru-RU" altLang="ru-RU" sz="2000" dirty="0"/>
              <a:t>и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подклассом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, </a:t>
            </a:r>
            <a:r>
              <a:rPr lang="ru-RU" altLang="ru-RU" sz="2000" dirty="0"/>
              <a:t>применяя это правило рекурсивно</a:t>
            </a:r>
            <a:r>
              <a:rPr lang="en-US" altLang="ru-RU" sz="2000" dirty="0"/>
              <a:t>. </a:t>
            </a: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9175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int x, y; }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int color; }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final class Colored3dPoint extends ColoredPoint { int z; } </a:t>
            </a: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68300" y="3871913"/>
            <a:ext cx="8291513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/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Point </a:t>
            </a:r>
            <a:r>
              <a:rPr lang="ru-RU" altLang="ru-RU" sz="2000">
                <a:latin typeface="Arial" charset="0"/>
              </a:rPr>
              <a:t>является суперклассом класса</a:t>
            </a:r>
            <a:r>
              <a:rPr lang="en-US" altLang="ru-RU" sz="2000">
                <a:latin typeface="Arial" charset="0"/>
              </a:rPr>
              <a:t> ColoredPoint.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 </a:t>
            </a:r>
            <a:r>
              <a:rPr lang="en-US" altLang="ru-RU" sz="2000">
                <a:latin typeface="Arial" charset="0"/>
              </a:rPr>
              <a:t>Point </a:t>
            </a:r>
            <a:r>
              <a:rPr lang="ru-RU" altLang="ru-RU" sz="2000">
                <a:latin typeface="Arial" charset="0"/>
              </a:rPr>
              <a:t>является суперклассом класса </a:t>
            </a:r>
            <a:r>
              <a:rPr lang="en-US" altLang="ru-RU" sz="2000">
                <a:latin typeface="Arial" charset="0"/>
              </a:rPr>
              <a:t>Colored3dPoint.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Point. </a:t>
            </a:r>
            <a:endParaRPr lang="ru-RU" altLang="ru-RU" sz="20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altLang="ru-RU" sz="2000">
                <a:latin typeface="Arial" charset="0"/>
              </a:rPr>
              <a:t> Класс</a:t>
            </a:r>
            <a:r>
              <a:rPr lang="en-US" altLang="ru-RU" sz="2000">
                <a:latin typeface="Arial" charset="0"/>
              </a:rPr>
              <a:t> ColoredPoint </a:t>
            </a:r>
            <a:r>
              <a:rPr lang="ru-RU" altLang="ru-RU" sz="2000">
                <a:latin typeface="Arial" charset="0"/>
              </a:rPr>
              <a:t>является суперклассом класса</a:t>
            </a:r>
            <a:r>
              <a:rPr lang="en-US" altLang="ru-RU" sz="2000">
                <a:latin typeface="Arial" charset="0"/>
              </a:rPr>
              <a:t> Colored3dPoint.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Colored3dPoint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ColoredPoint.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Colored3dPoint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Point.</a:t>
            </a:r>
            <a:r>
              <a:rPr lang="en-US" altLang="ru-RU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7404"/>
            <a:ext cx="8229600" cy="1143000"/>
          </a:xfrm>
        </p:spPr>
        <p:txBody>
          <a:bodyPr/>
          <a:lstStyle/>
          <a:p>
            <a:r>
              <a:rPr lang="ru-RU" altLang="ru-RU" dirty="0"/>
              <a:t>Зависимость между классами</a:t>
            </a:r>
            <a:endParaRPr lang="en-US" altLang="ru-RU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34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Классы и интерфейсы зависят по загрузке от других типов (классов и интерфейсов), приведенных в декларации наследования  (</a:t>
            </a:r>
            <a:r>
              <a:rPr lang="en-US" altLang="ru-RU" sz="2000" b="1" dirty="0">
                <a:latin typeface="Courier New" pitchFamily="49" charset="0"/>
              </a:rPr>
              <a:t>extends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implements</a:t>
            </a:r>
            <a:r>
              <a:rPr lang="ru-RU" altLang="ru-RU" sz="2000" dirty="0"/>
              <a:t>)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Зависимость типов друг от друга может формировать цепочку:</a:t>
            </a:r>
            <a:endParaRPr lang="en-US" altLang="ru-RU" sz="2000" dirty="0"/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dirty="0"/>
              <a:t>A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B, B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C </a:t>
            </a:r>
            <a:r>
              <a:rPr lang="ru-RU" altLang="ru-RU" sz="2000" dirty="0"/>
              <a:t>тогда </a:t>
            </a:r>
            <a:r>
              <a:rPr lang="en-US" altLang="ru-RU" sz="2000" dirty="0"/>
              <a:t>A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B implements C {…}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A extends B {…}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A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theA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A(); 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Будут загружены интерфейс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классы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B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A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 dirty="0"/>
              <a:t>Циклические зависимости вызывают ошибку времени компиляции: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extends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color; }</a:t>
            </a:r>
            <a:r>
              <a:rPr lang="en-US" altLang="ru-RU" sz="2000" dirty="0">
                <a:latin typeface="Arial Unicode MS" pitchFamily="34" charset="-128"/>
              </a:rPr>
              <a:t>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цикл обнаружен во время исполнения программы и загрузки классов в </a:t>
            </a:r>
            <a:r>
              <a:rPr lang="en-US" altLang="ru-RU" sz="2000" dirty="0"/>
              <a:t>JVM, </a:t>
            </a:r>
            <a:r>
              <a:rPr lang="ru-RU" altLang="ru-RU" sz="2000" dirty="0"/>
              <a:t>то выбрасывается ошибка </a:t>
            </a:r>
            <a:r>
              <a:rPr lang="en-US" altLang="ru-RU" sz="2000" b="1" dirty="0" err="1">
                <a:latin typeface="Courier New" pitchFamily="49" charset="0"/>
              </a:rPr>
              <a:t>ClassCircularityError</a:t>
            </a:r>
            <a:endParaRPr lang="en-US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 err="1"/>
              <a:t>Суперинтерфейсы</a:t>
            </a:r>
            <a:r>
              <a:rPr lang="ru-RU" altLang="ru-RU" dirty="0"/>
              <a:t> класса</a:t>
            </a:r>
            <a:endParaRPr lang="en-US" altLang="ru-RU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5694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altLang="ru-RU" dirty="0" err="1"/>
              <a:t>Суперинтерфейсами</a:t>
            </a:r>
            <a:r>
              <a:rPr lang="ru-RU" altLang="ru-RU" dirty="0"/>
              <a:t> (родительскими интерфейсами) для класса являются: </a:t>
            </a:r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/>
              <a:t>Прямые </a:t>
            </a:r>
            <a:r>
              <a:rPr lang="ru-RU" altLang="ru-RU" dirty="0" err="1"/>
              <a:t>суперинтерфейсы</a:t>
            </a:r>
            <a:r>
              <a:rPr lang="ru-RU" altLang="ru-RU" dirty="0"/>
              <a:t> (объявленные </a:t>
            </a:r>
            <a:r>
              <a:rPr lang="en-US" altLang="ru-RU" b="1" dirty="0">
                <a:latin typeface="Courier New" pitchFamily="49" charset="0"/>
              </a:rPr>
              <a:t>implements</a:t>
            </a:r>
            <a:r>
              <a:rPr lang="ru-RU" altLang="ru-RU" dirty="0"/>
              <a:t>) </a:t>
            </a:r>
            <a:endParaRPr lang="en-US" altLang="ru-RU" dirty="0"/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 err="1"/>
              <a:t>Суперинтерфейсы</a:t>
            </a:r>
            <a:r>
              <a:rPr lang="ru-RU" altLang="ru-RU" dirty="0"/>
              <a:t> прямых </a:t>
            </a:r>
            <a:r>
              <a:rPr lang="ru-RU" altLang="ru-RU" dirty="0" err="1"/>
              <a:t>суперинтерфейсов</a:t>
            </a:r>
            <a:endParaRPr lang="ru-RU" altLang="ru-RU" dirty="0"/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 err="1"/>
              <a:t>Суперинтерфесы</a:t>
            </a:r>
            <a:r>
              <a:rPr lang="ru-RU" altLang="ru-RU" dirty="0"/>
              <a:t> родительского класса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marL="742950" lvl="1" indent="-285750">
              <a:lnSpc>
                <a:spcPct val="80000"/>
              </a:lnSpc>
            </a:pPr>
            <a:endParaRPr lang="ru-RU" altLang="ru-RU" sz="2000" dirty="0"/>
          </a:p>
          <a:p>
            <a:pPr>
              <a:lnSpc>
                <a:spcPct val="80000"/>
              </a:lnSpc>
            </a:pPr>
            <a:r>
              <a:rPr lang="ru-RU" altLang="ru-RU" dirty="0"/>
              <a:t>Говорят, что класс </a:t>
            </a:r>
            <a:r>
              <a:rPr lang="ru-RU" altLang="ru-RU" i="1" dirty="0"/>
              <a:t>реализует </a:t>
            </a:r>
            <a:r>
              <a:rPr lang="ru-RU" altLang="ru-RU" dirty="0"/>
              <a:t>все свои </a:t>
            </a:r>
            <a:r>
              <a:rPr lang="ru-RU" altLang="ru-RU" dirty="0" err="1"/>
              <a:t>суперинтерфейсы</a:t>
            </a:r>
            <a:endParaRPr lang="ru-RU" altLang="ru-RU" dirty="0"/>
          </a:p>
          <a:p>
            <a:pPr>
              <a:lnSpc>
                <a:spcPct val="80000"/>
              </a:lnSpc>
            </a:pPr>
            <a:r>
              <a:rPr lang="ru-RU" altLang="ru-RU" dirty="0"/>
              <a:t>У класса может быть несколько прямых </a:t>
            </a:r>
            <a:r>
              <a:rPr lang="ru-RU" altLang="ru-RU" dirty="0" err="1"/>
              <a:t>суперинтерфейсов</a:t>
            </a:r>
            <a:r>
              <a:rPr lang="ru-RU" altLang="ru-RU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interface One {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interface Two {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doAnother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MyClass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implements One, Two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 {} 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Общая реализация для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One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Two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doAnother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переменных</a:t>
            </a:r>
            <a:endParaRPr lang="en-US" altLang="ru-RU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82000" cy="5065712"/>
          </a:xfrm>
        </p:spPr>
        <p:txBody>
          <a:bodyPr>
            <a:normAutofit fontScale="85000" lnSpcReduction="10000"/>
          </a:bodyPr>
          <a:lstStyle/>
          <a:p>
            <a:r>
              <a:rPr lang="ru-RU" altLang="ru-RU"/>
              <a:t>переменные классов (</a:t>
            </a:r>
            <a:r>
              <a:rPr lang="en-US" altLang="ru-RU"/>
              <a:t>class variable - </a:t>
            </a:r>
            <a:r>
              <a:rPr lang="ru-RU" altLang="ru-RU"/>
              <a:t>переменная-член объявленная </a:t>
            </a:r>
            <a:r>
              <a:rPr lang="en-US" altLang="ru-RU"/>
              <a:t>static</a:t>
            </a:r>
            <a:r>
              <a:rPr lang="ru-RU" altLang="ru-RU"/>
              <a:t> )</a:t>
            </a:r>
            <a:endParaRPr lang="en-US" altLang="ru-RU"/>
          </a:p>
          <a:p>
            <a:r>
              <a:rPr lang="ru-RU" altLang="ru-RU"/>
              <a:t>переменные экземпляра (</a:t>
            </a:r>
            <a:r>
              <a:rPr lang="en-US" altLang="ru-RU"/>
              <a:t>instance variable – </a:t>
            </a:r>
            <a:r>
              <a:rPr lang="ru-RU" altLang="ru-RU"/>
              <a:t>переменная</a:t>
            </a:r>
            <a:r>
              <a:rPr lang="en-US" altLang="ru-RU"/>
              <a:t>-</a:t>
            </a:r>
            <a:r>
              <a:rPr lang="ru-RU" altLang="ru-RU"/>
              <a:t>член класса объявленная без </a:t>
            </a:r>
            <a:r>
              <a:rPr lang="en-US" altLang="ru-RU"/>
              <a:t>static)</a:t>
            </a:r>
            <a:endParaRPr lang="ru-RU" altLang="ru-RU"/>
          </a:p>
          <a:p>
            <a:r>
              <a:rPr lang="ru-RU" altLang="ru-RU"/>
              <a:t>компоненты массивов</a:t>
            </a:r>
            <a:r>
              <a:rPr lang="en-US" altLang="ru-RU"/>
              <a:t>:  </a:t>
            </a:r>
            <a:r>
              <a:rPr lang="en-US" altLang="ru-RU">
                <a:solidFill>
                  <a:schemeClr val="tx2"/>
                </a:solidFill>
              </a:rPr>
              <a:t>int ia[] = new int[3]; </a:t>
            </a:r>
            <a:r>
              <a:rPr lang="en-US" altLang="ru-RU" u="sng">
                <a:solidFill>
                  <a:schemeClr val="tx2"/>
                </a:solidFill>
              </a:rPr>
              <a:t>ia[0]</a:t>
            </a:r>
          </a:p>
          <a:p>
            <a:r>
              <a:rPr lang="ru-RU" altLang="ru-RU"/>
              <a:t>параметры методов</a:t>
            </a:r>
            <a:r>
              <a:rPr lang="en-US" altLang="ru-RU"/>
              <a:t>: </a:t>
            </a:r>
            <a:r>
              <a:rPr lang="ru-RU" altLang="ru-RU"/>
              <a:t> </a:t>
            </a:r>
            <a:r>
              <a:rPr lang="en-US" altLang="ru-RU">
                <a:solidFill>
                  <a:schemeClr val="tx2"/>
                </a:solidFill>
              </a:rPr>
              <a:t>void doSome(int i, Object o) {…}</a:t>
            </a:r>
          </a:p>
          <a:p>
            <a:r>
              <a:rPr lang="ru-RU" altLang="ru-RU"/>
              <a:t>параметры конструкторов: </a:t>
            </a:r>
            <a:r>
              <a:rPr lang="en-US" altLang="ru-RU">
                <a:solidFill>
                  <a:schemeClr val="tx2"/>
                </a:solidFill>
              </a:rPr>
              <a:t>MyClass(Object param) {…}</a:t>
            </a:r>
          </a:p>
          <a:p>
            <a:r>
              <a:rPr lang="ru-RU" altLang="ru-RU"/>
              <a:t>параметры перехватчиков исключений: </a:t>
            </a:r>
            <a:r>
              <a:rPr lang="en-US" altLang="ru-RU">
                <a:solidFill>
                  <a:schemeClr val="tx2"/>
                </a:solidFill>
              </a:rPr>
              <a:t>catch(Exception ex) {…}</a:t>
            </a:r>
          </a:p>
          <a:p>
            <a:r>
              <a:rPr lang="ru-RU" altLang="ru-RU"/>
              <a:t>локальные переменные, объявленные внутри методов, блоков, и в операторе </a:t>
            </a:r>
            <a:r>
              <a:rPr lang="en-US" altLang="ru-RU"/>
              <a:t>for</a:t>
            </a:r>
            <a:r>
              <a:rPr lang="ru-RU" altLang="ru-RU"/>
              <a:t>  </a:t>
            </a:r>
            <a:endParaRPr lang="en-US" altLang="ru-RU"/>
          </a:p>
          <a:p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Члены класса</a:t>
            </a:r>
            <a:endParaRPr lang="en-US" altLang="ru-RU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4582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Областью видимости члена </a:t>
            </a:r>
            <a:r>
              <a:rPr lang="en-US" altLang="ru-RU" sz="2000" b="1" dirty="0"/>
              <a:t>m</a:t>
            </a:r>
            <a:r>
              <a:rPr lang="ru-RU" altLang="ru-RU" sz="2000" dirty="0"/>
              <a:t>, объявленного или унаследованного классом </a:t>
            </a:r>
            <a:r>
              <a:rPr lang="en-US" altLang="ru-RU" sz="2000" b="1" dirty="0"/>
              <a:t>C</a:t>
            </a:r>
            <a:r>
              <a:rPr lang="ru-RU" altLang="ru-RU" sz="2000" dirty="0"/>
              <a:t>, является тело класса </a:t>
            </a:r>
            <a:r>
              <a:rPr lang="en-US" altLang="ru-RU" sz="2000" b="1" dirty="0"/>
              <a:t>C</a:t>
            </a:r>
            <a:r>
              <a:rPr lang="ru-RU" altLang="ru-RU" sz="2000" dirty="0"/>
              <a:t>, включая тела всех типов объявленных внутри </a:t>
            </a:r>
            <a:r>
              <a:rPr lang="en-US" altLang="ru-RU" sz="2000" b="1" dirty="0"/>
              <a:t>C</a:t>
            </a:r>
            <a:r>
              <a:rPr lang="en-US" alt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</a:t>
            </a:r>
            <a:r>
              <a:rPr lang="en-US" altLang="ru-RU" sz="2000" b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сам по себе является вложенным классом, то объявления одноименных членов</a:t>
            </a:r>
            <a:r>
              <a:rPr lang="en-US" altLang="ru-RU" sz="2000" dirty="0"/>
              <a:t> (</a:t>
            </a:r>
            <a:r>
              <a:rPr lang="ru-RU" altLang="ru-RU" sz="2000" dirty="0"/>
              <a:t>полей, методов или типов</a:t>
            </a:r>
            <a:r>
              <a:rPr lang="en-US" altLang="ru-RU" sz="2000" dirty="0"/>
              <a:t>)</a:t>
            </a:r>
            <a:r>
              <a:rPr lang="ru-RU" altLang="ru-RU" sz="2000" dirty="0"/>
              <a:t> </a:t>
            </a:r>
            <a:r>
              <a:rPr lang="en-US" altLang="ru-RU" sz="2000" b="1" dirty="0"/>
              <a:t>m</a:t>
            </a:r>
            <a:r>
              <a:rPr lang="ru-RU" altLang="ru-RU" sz="2000" dirty="0"/>
              <a:t> в объемлющих областях видимости (блоках, классах или пакете) будут сокрыты данным членом </a:t>
            </a:r>
            <a:r>
              <a:rPr lang="en-US" altLang="ru-RU" sz="2000" b="1" dirty="0"/>
              <a:t>m</a:t>
            </a:r>
            <a:r>
              <a:rPr lang="ru-RU" altLang="ru-RU" sz="2000" b="1" dirty="0"/>
              <a:t> </a:t>
            </a:r>
            <a:r>
              <a:rPr lang="ru-RU" altLang="ru-RU" sz="2000" dirty="0"/>
              <a:t>класса </a:t>
            </a:r>
            <a:r>
              <a:rPr lang="ru-RU" altLang="ru-RU" sz="2000" b="1" dirty="0"/>
              <a:t>С</a:t>
            </a:r>
            <a:r>
              <a:rPr lang="en-US" altLang="ru-RU" sz="2000" dirty="0"/>
              <a:t>.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Членами класса являются: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унаследованные от его прямого суперкласса (исключением является класс </a:t>
            </a:r>
            <a:r>
              <a:rPr lang="en-US" altLang="ru-RU" sz="2000" dirty="0"/>
              <a:t>Object </a:t>
            </a:r>
            <a:r>
              <a:rPr lang="ru-RU" altLang="ru-RU" sz="2000" dirty="0"/>
              <a:t>не имеющий суперклассов)</a:t>
            </a:r>
            <a:r>
              <a:rPr lang="en-US" altLang="ru-RU" sz="2000" dirty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унаследованные от его прямых </a:t>
            </a:r>
            <a:r>
              <a:rPr lang="ru-RU" altLang="ru-RU" sz="2000" dirty="0" err="1"/>
              <a:t>суперинтерфейсов</a:t>
            </a:r>
            <a:endParaRPr lang="en-US" altLang="ru-RU" sz="2000" dirty="0"/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объявленные в теле класса</a:t>
            </a:r>
            <a:r>
              <a:rPr lang="en-US" altLang="ru-RU" sz="2000" b="1" dirty="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C80000"/>
                </a:solidFill>
              </a:rPr>
              <a:t>Члены класса объявленные </a:t>
            </a:r>
            <a:r>
              <a:rPr lang="en-US" altLang="ru-RU" sz="2000" dirty="0">
                <a:solidFill>
                  <a:srgbClr val="C80000"/>
                </a:solidFill>
              </a:rPr>
              <a:t>private</a:t>
            </a:r>
            <a:r>
              <a:rPr lang="ru-RU" altLang="ru-RU" sz="2000" dirty="0">
                <a:solidFill>
                  <a:srgbClr val="C80000"/>
                </a:solidFill>
              </a:rPr>
              <a:t> не наследуются подклассами.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C80000"/>
                </a:solidFill>
              </a:rPr>
              <a:t>Конструкторы и инициализаторы не являются членами и не наследуются</a:t>
            </a:r>
            <a:endParaRPr lang="en-US" altLang="ru-RU" sz="2000" dirty="0">
              <a:solidFill>
                <a:srgbClr val="C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Пример наследования членов</a:t>
            </a:r>
            <a:endParaRPr lang="en-US" altLang="ru-RU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y;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private Point() { reset();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Point(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y)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x;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y; } private void reset()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}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color;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clear() { reset(); } // </a:t>
            </a:r>
            <a:r>
              <a:rPr lang="en-US" altLang="ru-RU" sz="2000" dirty="0">
                <a:solidFill>
                  <a:srgbClr val="C80000"/>
                </a:solidFill>
              </a:rPr>
              <a:t>error – reset() is private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//</a:t>
            </a:r>
            <a:r>
              <a:rPr lang="en-US" altLang="ru-RU" sz="2000" dirty="0">
                <a:solidFill>
                  <a:srgbClr val="C80000"/>
                </a:solidFill>
              </a:rPr>
              <a:t>error: </a:t>
            </a:r>
            <a:r>
              <a:rPr lang="en-US" altLang="ru-RU" sz="2000" dirty="0" err="1">
                <a:solidFill>
                  <a:srgbClr val="C80000"/>
                </a:solidFill>
              </a:rPr>
              <a:t>ColoredPoint</a:t>
            </a:r>
            <a:r>
              <a:rPr lang="en-US" altLang="ru-RU" sz="2000" dirty="0">
                <a:solidFill>
                  <a:srgbClr val="C80000"/>
                </a:solidFill>
              </a:rPr>
              <a:t>() {super();} – default constructor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static void main(String[]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(0,0);//</a:t>
            </a:r>
            <a:r>
              <a:rPr lang="en-US" altLang="ru-RU" sz="2000" dirty="0">
                <a:solidFill>
                  <a:srgbClr val="C80000"/>
                </a:solidFill>
              </a:rPr>
              <a:t>error 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//</a:t>
            </a:r>
            <a:r>
              <a:rPr lang="en-US" altLang="ru-RU" sz="2000" dirty="0" err="1">
                <a:solidFill>
                  <a:srgbClr val="C80000"/>
                </a:solidFill>
              </a:rPr>
              <a:t>ColoredPoint</a:t>
            </a:r>
            <a:r>
              <a:rPr lang="en-US" altLang="ru-RU" sz="2000" dirty="0">
                <a:solidFill>
                  <a:srgbClr val="C80000"/>
                </a:solidFill>
              </a:rPr>
              <a:t> has no such constructor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c.reset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 //</a:t>
            </a:r>
            <a:r>
              <a:rPr lang="en-US" altLang="ru-RU" sz="2000" dirty="0">
                <a:solidFill>
                  <a:srgbClr val="C80000"/>
                </a:solidFill>
              </a:rPr>
              <a:t>error – reset() is private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03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Наследование и доступ по умолчанию</a:t>
            </a:r>
            <a:endParaRPr lang="en-US" altLang="ru-RU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06438"/>
            <a:ext cx="38862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package points;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public class Point {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int x, y;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public void move(int dx, int dy) {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x += dx; y += dy;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}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 sz="1800">
                <a:latin typeface="Tahoma" pitchFamily="34" charset="0"/>
              </a:rPr>
              <a:t> </a:t>
            </a:r>
            <a:endParaRPr lang="ru-RU" altLang="ru-RU" sz="1800">
              <a:latin typeface="Tahoma" pitchFamily="34" charset="0"/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4267200" y="692150"/>
            <a:ext cx="472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package points;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class Point3D extends Point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z;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x += dx; y += dy; z += dz;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107950" y="3298825"/>
            <a:ext cx="449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import points.*;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class Point4D extends Point3D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w;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dz, int dw)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x+=dx; y+=dy; z+=dz; //error!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	w+=dw; </a:t>
            </a: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endParaRPr lang="en-US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4540250" y="3298825"/>
            <a:ext cx="449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import points.*;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class Point4D extends Point3D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w;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dz, int dw)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super.move(dx,dy,dz); //Good!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	w+=dw; </a:t>
            </a: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endParaRPr lang="en-US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Статические поля</a:t>
            </a:r>
            <a:endParaRPr lang="en-US" altLang="ru-RU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int x, y, useCount;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Point(int x, int y) { this.x = x; this.y = y; }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final static Point origin = new Point(0, 0);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public static void main(String[] args)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Point p = new Point(1,1); Point q = new Point(2,2);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p.x = 3; p.y = 3; p.useCount++; p.origin.useCount++;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System.out.println("(" + q.x + "," + q.y + ")");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System.out.println(q.useCount);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System.out.println(q.origin == Point.origin);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System.out.println(q.origin.useCount);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Singleton (</a:t>
            </a:r>
            <a:r>
              <a:rPr lang="ru-RU" altLang="ru-RU"/>
              <a:t>объект одиночка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altLang="ru-RU"/>
              <a:t>Данный шаблон используется для обеспечение единственности объекта определенного класса</a:t>
            </a:r>
          </a:p>
          <a:p>
            <a:pPr>
              <a:buFont typeface="Wingdings" pitchFamily="2" charset="2"/>
              <a:buNone/>
            </a:pP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Singleton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static Singleton instance = null;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Singleton(){} </a:t>
            </a:r>
            <a:r>
              <a:rPr lang="en-US" altLang="ru-RU" sz="2000">
                <a:solidFill>
                  <a:schemeClr val="tx2"/>
                </a:solidFill>
              </a:rPr>
              <a:t>//</a:t>
            </a:r>
            <a:r>
              <a:rPr lang="ru-RU" altLang="ru-RU" sz="2000">
                <a:solidFill>
                  <a:schemeClr val="tx2"/>
                </a:solidFill>
              </a:rPr>
              <a:t>никто не может вызвать конструктор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solidFill>
                  <a:schemeClr val="tx2"/>
                </a:solidFill>
              </a:rPr>
              <a:t>	//</a:t>
            </a:r>
            <a:r>
              <a:rPr lang="ru-RU" altLang="ru-RU" sz="2000">
                <a:solidFill>
                  <a:schemeClr val="tx2"/>
                </a:solidFill>
              </a:rPr>
              <a:t>все должны использовать данный метод для получения объекта	</a:t>
            </a:r>
            <a:endParaRPr lang="en-US" altLang="ru-RU" sz="20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Singleton getInstance()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if (instance == null)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instance = new Singleton();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return instance;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  <a:endParaRPr lang="en-US" altLang="ru-RU" sz="20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Поля-члены, объявленные</a:t>
            </a:r>
            <a:r>
              <a:rPr lang="en-US" altLang="ru-RU"/>
              <a:t> final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052513"/>
            <a:ext cx="8229600" cy="5065712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/>
              <a:t>Переменные классов(</a:t>
            </a:r>
            <a:r>
              <a:rPr lang="en-US" altLang="ru-RU" b="1">
                <a:latin typeface="Courier New" pitchFamily="49" charset="0"/>
              </a:rPr>
              <a:t>static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и переменные экземпляров могут быть объявлены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ru-RU" altLang="ru-RU"/>
              <a:t> </a:t>
            </a:r>
          </a:p>
          <a:p>
            <a:r>
              <a:rPr lang="ru-RU" altLang="ru-RU"/>
              <a:t>Статическая переменная, объявленная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en-US" altLang="ru-RU"/>
              <a:t> </a:t>
            </a:r>
            <a:r>
              <a:rPr lang="ru-RU" altLang="ru-RU"/>
              <a:t>должна быть инициализирована непосредственно при объявлении либо в блоке статической инициализации</a:t>
            </a:r>
          </a:p>
          <a:p>
            <a:r>
              <a:rPr lang="ru-RU" altLang="ru-RU"/>
              <a:t>Переменная экземпляра, объявленная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en-US" altLang="ru-RU"/>
              <a:t> </a:t>
            </a:r>
            <a:r>
              <a:rPr lang="ru-RU" altLang="ru-RU"/>
              <a:t>должна быть проинициализирована непосредственно при объявлении либо в блоке инициализации, либо ей должно быть присвоено значение к концу исполнения </a:t>
            </a:r>
            <a:r>
              <a:rPr lang="ru-RU" altLang="ru-RU" i="1"/>
              <a:t>каждого</a:t>
            </a:r>
            <a:r>
              <a:rPr lang="ru-RU" altLang="ru-RU" b="1"/>
              <a:t> </a:t>
            </a:r>
            <a:r>
              <a:rPr lang="ru-RU" altLang="ru-RU"/>
              <a:t>конструктора</a:t>
            </a:r>
            <a:endParaRPr lang="en-US" altLang="ru-RU" b="1"/>
          </a:p>
        </p:txBody>
      </p:sp>
    </p:spTree>
    <p:extLst>
      <p:ext uri="{BB962C8B-B14F-4D97-AF65-F5344CB8AC3E}">
        <p14:creationId xmlns:p14="http://schemas.microsoft.com/office/powerpoint/2010/main" val="4947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</a:t>
            </a:r>
            <a:r>
              <a:rPr lang="en-US" altLang="ru-RU"/>
              <a:t>volatile </a:t>
            </a:r>
            <a:r>
              <a:rPr lang="ru-RU" altLang="ru-RU"/>
              <a:t>и </a:t>
            </a:r>
            <a:r>
              <a:rPr lang="en-US" altLang="ru-RU"/>
              <a:t>transient</a:t>
            </a: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298450" y="1052513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/>
              <a:t>Переменные, объявленные </a:t>
            </a:r>
            <a:r>
              <a:rPr lang="en-US" altLang="ru-RU" sz="2000" b="1">
                <a:latin typeface="Courier New" pitchFamily="49" charset="0"/>
              </a:rPr>
              <a:t>transient</a:t>
            </a:r>
            <a:r>
              <a:rPr lang="en-US" altLang="ru-RU" sz="2000" b="1"/>
              <a:t> </a:t>
            </a:r>
            <a:r>
              <a:rPr lang="ru-RU" altLang="ru-RU" sz="2000"/>
              <a:t>не являются частью </a:t>
            </a:r>
            <a:r>
              <a:rPr lang="en-US" altLang="ru-RU" sz="2000"/>
              <a:t>persistent </a:t>
            </a:r>
            <a:r>
              <a:rPr lang="ru-RU" altLang="ru-RU" sz="2000"/>
              <a:t>состояния объекта и не сохраняются во время сериализации.</a:t>
            </a:r>
            <a:endParaRPr lang="en-US" altLang="ru-RU" sz="2000">
              <a:solidFill>
                <a:schemeClr val="tx2"/>
              </a:solidFill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3886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</a:rPr>
              <a:t>class Test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int i = 0, j = 0;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one() { i++; j++; }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two()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  </a:t>
            </a:r>
            <a:r>
              <a:rPr lang="en-US" altLang="ru-RU" sz="2000">
                <a:solidFill>
                  <a:schemeClr val="tx2"/>
                </a:solidFill>
              </a:rPr>
              <a:t>System.out.println("i=" + i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	</a:t>
            </a:r>
            <a:r>
              <a:rPr lang="en-US" altLang="ru-RU" sz="2000">
                <a:solidFill>
                  <a:schemeClr val="tx2"/>
                </a:solidFill>
              </a:rPr>
              <a:t>+ " j=" + j);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} // </a:t>
            </a:r>
            <a:r>
              <a:rPr lang="ru-RU" altLang="ru-RU" sz="2000">
                <a:solidFill>
                  <a:schemeClr val="tx2"/>
                </a:solidFill>
              </a:rPr>
              <a:t>может напечатать </a:t>
            </a:r>
            <a:r>
              <a:rPr lang="en-US" altLang="ru-RU" sz="2000">
                <a:solidFill>
                  <a:schemeClr val="tx2"/>
                </a:solidFill>
              </a:rPr>
              <a:t>j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en-US" altLang="ru-RU" sz="2000">
                <a:solidFill>
                  <a:schemeClr val="tx2"/>
                </a:solidFill>
              </a:rPr>
              <a:t>}   // </a:t>
            </a:r>
            <a:r>
              <a:rPr lang="ru-RU" altLang="ru-RU" sz="2000">
                <a:solidFill>
                  <a:schemeClr val="tx2"/>
                </a:solidFill>
              </a:rPr>
              <a:t>большее, чем </a:t>
            </a:r>
            <a:r>
              <a:rPr lang="en-US" altLang="ru-RU" sz="200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4572000" y="3581400"/>
            <a:ext cx="3886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</a:rPr>
              <a:t>class Test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volatile int i = 0, j = 0;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one() { i++; j++; }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two()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  </a:t>
            </a:r>
            <a:r>
              <a:rPr lang="en-US" altLang="ru-RU" sz="2000">
                <a:solidFill>
                  <a:schemeClr val="tx2"/>
                </a:solidFill>
              </a:rPr>
              <a:t>System.out.println("i=" + i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	</a:t>
            </a:r>
            <a:r>
              <a:rPr lang="en-US" altLang="ru-RU" sz="2000">
                <a:solidFill>
                  <a:schemeClr val="tx2"/>
                </a:solidFill>
              </a:rPr>
              <a:t>+ " j=" + j);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} // i </a:t>
            </a:r>
            <a:r>
              <a:rPr lang="ru-RU" altLang="ru-RU" sz="2000">
                <a:solidFill>
                  <a:schemeClr val="tx2"/>
                </a:solidFill>
              </a:rPr>
              <a:t>всегда </a:t>
            </a:r>
            <a:r>
              <a:rPr lang="en-US" altLang="ru-RU" sz="2000">
                <a:solidFill>
                  <a:schemeClr val="tx2"/>
                </a:solidFill>
              </a:rPr>
              <a:t>&gt;= j !!!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en-US" altLang="ru-RU" sz="200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323850" y="2276475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/>
              <a:t>Для переменных, объявленных </a:t>
            </a:r>
            <a:r>
              <a:rPr lang="en-US" altLang="ru-RU" sz="2000" b="1">
                <a:latin typeface="Courier New" pitchFamily="49" charset="0"/>
              </a:rPr>
              <a:t>volatile</a:t>
            </a:r>
            <a:r>
              <a:rPr lang="ru-RU" altLang="ru-RU" sz="2000"/>
              <a:t>, осуществляется синхронизация локальной и главной копий при каждом обращении к значению переменной в многопоточной среде.</a:t>
            </a:r>
            <a:endParaRPr lang="en-US" altLang="ru-RU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Инициализация полей</a:t>
            </a:r>
            <a:endParaRPr lang="en-US" altLang="ru-RU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z="2000"/>
              <a:t>Инициализация полей экземпляра происходит каждый раз при создании нового объекта.</a:t>
            </a:r>
          </a:p>
          <a:p>
            <a:r>
              <a:rPr lang="ru-RU" altLang="ru-RU" sz="2000"/>
              <a:t>Инициализация статических полей класса происходит один раз при первом использовании класса.</a:t>
            </a:r>
          </a:p>
          <a:p>
            <a:r>
              <a:rPr lang="ru-RU" altLang="ru-RU" sz="2000"/>
              <a:t>При инициализации поля экземпляра могут использовать статические поля, т.к. они гарантированно инициализированы к моменту создания объекта</a:t>
            </a:r>
          </a:p>
          <a:p>
            <a:r>
              <a:rPr lang="ru-RU" altLang="ru-RU" sz="2000"/>
              <a:t>При инициализации статические поля класса не могут использовать поля экземпляра, а также ключевые слова </a:t>
            </a:r>
            <a:r>
              <a:rPr lang="en-US" altLang="ru-RU" sz="2000" b="1">
                <a:latin typeface="Courier New" pitchFamily="49" charset="0"/>
              </a:rPr>
              <a:t>this</a:t>
            </a:r>
            <a:r>
              <a:rPr lang="en-US" altLang="ru-RU" sz="2000">
                <a:latin typeface="Courier New" pitchFamily="49" charset="0"/>
              </a:rPr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super</a:t>
            </a:r>
          </a:p>
          <a:p>
            <a:r>
              <a:rPr lang="ru-RU" altLang="ru-RU" sz="2000"/>
              <a:t>Инициализация полей происходит в порядке объявления и в порядке исполнения блоков инициализации. Константы времени компиляции инициализируются первыми. Код конструкторов исполняется в последнюю очередь</a:t>
            </a:r>
          </a:p>
          <a:p>
            <a:r>
              <a:rPr lang="ru-RU" altLang="ru-RU" sz="2000"/>
              <a:t>Стоит избегать зависимости от порядка инициализации полей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0101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Разрешение перекрытия полей</a:t>
            </a:r>
            <a:endParaRPr lang="en-US" altLang="ru-RU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077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static int x = 2;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extends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double x = 4.7;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new Test().printX();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printX()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System.out.println(x + " " + super.x);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457200" y="483235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/>
              <a:t>Для доступа к полям, перекрытым при наследовании можно использовать </a:t>
            </a:r>
            <a:r>
              <a:rPr lang="en-US" altLang="ru-RU" sz="2400"/>
              <a:t>super, </a:t>
            </a:r>
            <a:r>
              <a:rPr lang="ru-RU" altLang="ru-RU" sz="2400"/>
              <a:t>а также полную квалификацию (</a:t>
            </a:r>
            <a:r>
              <a:rPr lang="en-US" altLang="ru-RU" sz="2400">
                <a:solidFill>
                  <a:schemeClr val="tx2"/>
                </a:solidFill>
              </a:rPr>
              <a:t>super.x</a:t>
            </a:r>
            <a:r>
              <a:rPr lang="en-US" altLang="ru-RU" sz="2400"/>
              <a:t> </a:t>
            </a:r>
            <a:r>
              <a:rPr lang="ru-RU" altLang="ru-RU" sz="2400"/>
              <a:t>или </a:t>
            </a:r>
            <a:r>
              <a:rPr lang="en-US" altLang="ru-RU" sz="2400">
                <a:solidFill>
                  <a:schemeClr val="tx2"/>
                </a:solidFill>
              </a:rPr>
              <a:t>Point.x</a:t>
            </a:r>
            <a:r>
              <a:rPr lang="ru-RU" altLang="ru-RU" sz="2400"/>
              <a:t>)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4100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Множественное перекрытие</a:t>
            </a:r>
            <a:endParaRPr lang="en-US" altLang="ru-RU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77200" cy="3657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Frob { float v = 2.0f;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SuperTest { int v = 3;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extends SuperTest implements Frob { public static void main(String[] args)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new Test().printV();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printV()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System.out.println((super.v + Frob.v)/2);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152400" y="531812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/>
              <a:t>При множественном перекрытии необходимо использовать полную квалификацию 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474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Модификатор </a:t>
            </a:r>
            <a:r>
              <a:rPr lang="en-US" altLang="ru-RU" dirty="0"/>
              <a:t>final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34400" cy="1828800"/>
          </a:xfrm>
        </p:spPr>
        <p:txBody>
          <a:bodyPr/>
          <a:lstStyle/>
          <a:p>
            <a:r>
              <a:rPr lang="ru-RU" altLang="ru-RU" sz="1800" dirty="0"/>
              <a:t>Переменная объявленная </a:t>
            </a:r>
            <a:r>
              <a:rPr lang="en-US" altLang="ru-RU" sz="1800" dirty="0"/>
              <a:t>final </a:t>
            </a:r>
            <a:r>
              <a:rPr lang="ru-RU" altLang="ru-RU" sz="1800" dirty="0"/>
              <a:t>может быть проинициализирована ровно один раз, после этого ее значение изменить нельзя.</a:t>
            </a:r>
          </a:p>
          <a:p>
            <a:r>
              <a:rPr lang="ru-RU" altLang="ru-RU" sz="1800" dirty="0"/>
              <a:t>Если ссылка объявлена с модификатором </a:t>
            </a:r>
            <a:r>
              <a:rPr lang="en-US" altLang="ru-RU" sz="1800" dirty="0"/>
              <a:t>final, </a:t>
            </a:r>
            <a:r>
              <a:rPr lang="ru-RU" altLang="ru-RU" sz="1800" dirty="0"/>
              <a:t>то это не значит, что нельзя изменить состояние объекта на который она ссылается! Нельзя изменить лишь саму переменную ссылочного типа.</a:t>
            </a:r>
            <a:endParaRPr lang="en-US" altLang="ru-RU" sz="1800" dirty="0"/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539750" y="2863850"/>
            <a:ext cx="40386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void unflow(boolean flag)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final int k;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3;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</a:t>
            </a:r>
            <a:endParaRPr lang="en-US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else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4;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 // all ok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4800600" y="2852738"/>
            <a:ext cx="40386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void unflow(boolean flag)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final int k;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3;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(!flag)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4;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//compile-time error!</a:t>
            </a:r>
          </a:p>
        </p:txBody>
      </p:sp>
    </p:spTree>
    <p:extLst>
      <p:ext uri="{BB962C8B-B14F-4D97-AF65-F5344CB8AC3E}">
        <p14:creationId xmlns:p14="http://schemas.microsoft.com/office/powerpoint/2010/main" val="1801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altLang="ru-RU" dirty="0"/>
              <a:t>Грамматика объявления метода</a:t>
            </a:r>
            <a:endParaRPr lang="en-US" altLang="ru-RU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630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Метод определяет участок исполняемого кода, который может быть вызван с передачей фиксированного количества параметров определенного типа</a:t>
            </a:r>
            <a:endParaRPr lang="en-US" altLang="ru-RU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MethodHeader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MethodBody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MethodHeader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MethodModifiersopt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ResultType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MethodDeclarator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Throws</a:t>
            </a:r>
            <a:r>
              <a:rPr lang="en-US" altLang="ru-RU" sz="2000" i="1" baseline="-10000" dirty="0" err="1">
                <a:latin typeface="Tahoma" pitchFamily="34" charset="0"/>
              </a:rPr>
              <a:t>opt</a:t>
            </a:r>
            <a:r>
              <a:rPr lang="en-US" altLang="ru-RU" sz="2000" i="1" baseline="-10000" dirty="0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ResultType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Type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void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MethodDeclarator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Identifer</a:t>
            </a:r>
            <a:r>
              <a:rPr lang="en-US" altLang="ru-RU" sz="2000" i="1" dirty="0">
                <a:latin typeface="Tahoma" pitchFamily="34" charset="0"/>
              </a:rPr>
              <a:t> ( </a:t>
            </a:r>
            <a:r>
              <a:rPr lang="en-US" altLang="ru-RU" sz="2000" i="1" dirty="0" err="1">
                <a:latin typeface="Tahoma" pitchFamily="34" charset="0"/>
              </a:rPr>
              <a:t>FormalParameterListopt</a:t>
            </a:r>
            <a:r>
              <a:rPr lang="en-US" altLang="ru-RU" sz="2000" i="1" dirty="0">
                <a:latin typeface="Tahoma" pitchFamily="34" charset="0"/>
              </a:rPr>
              <a:t> ) 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 классе может быть объявлен метод, имя которого совпадает с именем члена-поля, вложенного класса, интерфейса или другого метода (</a:t>
            </a:r>
            <a:r>
              <a:rPr lang="ru-RU" altLang="ru-RU" dirty="0">
                <a:solidFill>
                  <a:srgbClr val="FF0000"/>
                </a:solidFill>
              </a:rPr>
              <a:t>стоит избегать!!!</a:t>
            </a:r>
            <a:r>
              <a:rPr lang="ru-RU" altLang="ru-RU" dirty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6337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Сигнатура метода</a:t>
            </a:r>
            <a:endParaRPr lang="en-US" altLang="ru-RU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10600" cy="5472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ru-RU" altLang="ru-RU" dirty="0"/>
              <a:t>Методы класса должны различаться по своей сигнатуре.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Сигнатура метода определяется его именем, количеством параметров и типами этих параметров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FormalParameterList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FormalParameterList</a:t>
            </a:r>
            <a:r>
              <a:rPr lang="en-US" altLang="ru-RU" sz="2000" i="1" dirty="0">
                <a:latin typeface="Tahoma" pitchFamily="34" charset="0"/>
              </a:rPr>
              <a:t> , </a:t>
            </a: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final</a:t>
            </a:r>
            <a:r>
              <a:rPr lang="en-US" altLang="ru-RU" sz="2000" i="1" baseline="-1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i="1" dirty="0">
                <a:latin typeface="Tahoma" pitchFamily="34" charset="0"/>
              </a:rPr>
              <a:t>Type </a:t>
            </a: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Identifier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 [ ]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dirty="0"/>
              <a:t>Имена параметров метода должны быть различны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Список формальных параметров метода может быть пуст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817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Параметры метода</a:t>
            </a:r>
            <a:endParaRPr lang="en-US" altLang="ru-RU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513"/>
            <a:ext cx="8686800" cy="5065712"/>
          </a:xfrm>
        </p:spPr>
        <p:txBody>
          <a:bodyPr/>
          <a:lstStyle/>
          <a:p>
            <a:r>
              <a:rPr lang="ru-RU" altLang="ru-RU" sz="2000"/>
              <a:t>Во время вызова метода вычисленные значения передаваемых аргументов используются для инициализации переменных-параметров метода</a:t>
            </a:r>
            <a:endParaRPr lang="ru-RU" altLang="ru-RU"/>
          </a:p>
          <a:p>
            <a:r>
              <a:rPr lang="ru-RU" altLang="ru-RU" sz="2000"/>
              <a:t>Таким образом всегда имеет место передача «по значению»</a:t>
            </a:r>
            <a:endParaRPr lang="ru-RU" altLang="ru-RU"/>
          </a:p>
          <a:p>
            <a:r>
              <a:rPr lang="ru-RU" altLang="ru-RU" sz="2000"/>
              <a:t>Область видимости параметра ограничивается методом, в котором он объявлен. При этом доступ к нему осуществляется с помощью обычного имени.</a:t>
            </a:r>
          </a:p>
          <a:p>
            <a:r>
              <a:rPr lang="ru-RU" altLang="ru-RU" sz="2000"/>
              <a:t>Параметры перекрывают собой поля-члены класса, в котором объявлен метод, содержащий эти параметры. Для доступа к перекрытым полям-членам нужно использовать </a:t>
            </a:r>
            <a:r>
              <a:rPr lang="en-US" altLang="ru-RU" sz="2000" b="1"/>
              <a:t>this</a:t>
            </a:r>
            <a:r>
              <a:rPr lang="ru-RU" altLang="ru-RU" sz="2000" b="1"/>
              <a:t> </a:t>
            </a:r>
            <a:r>
              <a:rPr lang="ru-RU" altLang="ru-RU" sz="2000"/>
              <a:t>либо полное квалифицированное имя</a:t>
            </a:r>
          </a:p>
          <a:p>
            <a:r>
              <a:rPr lang="ru-RU" altLang="ru-RU" sz="2000"/>
              <a:t>Параметры типов </a:t>
            </a:r>
            <a:r>
              <a:rPr lang="en-US" altLang="ru-RU" sz="2000"/>
              <a:t>double </a:t>
            </a:r>
            <a:r>
              <a:rPr lang="ru-RU" altLang="ru-RU" sz="2000"/>
              <a:t>и </a:t>
            </a:r>
            <a:r>
              <a:rPr lang="en-US" altLang="ru-RU" sz="2000"/>
              <a:t>float </a:t>
            </a:r>
            <a:r>
              <a:rPr lang="ru-RU" altLang="ru-RU" sz="2000"/>
              <a:t>всегда содержат значения из множества </a:t>
            </a:r>
            <a:r>
              <a:rPr lang="en-US" altLang="ru-RU" sz="2000"/>
              <a:t>double </a:t>
            </a:r>
            <a:r>
              <a:rPr lang="ru-RU" altLang="ru-RU" sz="2000"/>
              <a:t>и </a:t>
            </a:r>
            <a:r>
              <a:rPr lang="en-US" altLang="ru-RU" sz="2000"/>
              <a:t>float </a:t>
            </a:r>
            <a:r>
              <a:rPr lang="ru-RU" altLang="ru-RU" sz="2000"/>
              <a:t>соответственно. Они не могут принимать расширенных значений появляющихся во время вычисления выражений не являющихся </a:t>
            </a:r>
            <a:r>
              <a:rPr lang="en-US" altLang="ru-RU" sz="2000" b="1"/>
              <a:t>strictfp</a:t>
            </a:r>
          </a:p>
        </p:txBody>
      </p:sp>
    </p:spTree>
    <p:extLst>
      <p:ext uri="{BB962C8B-B14F-4D97-AF65-F5344CB8AC3E}">
        <p14:creationId xmlns:p14="http://schemas.microsoft.com/office/powerpoint/2010/main" val="38065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Модификаторы метода</a:t>
            </a:r>
            <a:endParaRPr lang="en-US" altLang="ru-RU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MethodModifiers: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MethodModifier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MethodModifiers MethodModifier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MethodModifier: one of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i="1">
                <a:latin typeface="Arial Unicode MS" pitchFamily="34" charset="-128"/>
              </a:rPr>
              <a:t>	</a:t>
            </a:r>
            <a:r>
              <a:rPr lang="en-US" altLang="ru-RU" sz="2000">
                <a:latin typeface="Tahoma" pitchFamily="34" charset="0"/>
              </a:rPr>
              <a:t>public protected private abstract static final synchronized native strictfp</a:t>
            </a:r>
          </a:p>
          <a:p>
            <a:pPr>
              <a:buFont typeface="Wingdings" pitchFamily="2" charset="2"/>
              <a:buNone/>
            </a:pPr>
            <a:r>
              <a:rPr lang="ru-RU" altLang="ru-RU"/>
              <a:t>Запрещенные комбинации: </a:t>
            </a:r>
            <a:endParaRPr lang="en-US" altLang="ru-RU"/>
          </a:p>
          <a:p>
            <a:pPr marL="742950" lvl="1" indent="-285750"/>
            <a:r>
              <a:rPr lang="ru-RU" altLang="ru-RU" sz="2000"/>
              <a:t>два из </a:t>
            </a:r>
            <a:r>
              <a:rPr lang="en-US" altLang="ru-RU" sz="2000"/>
              <a:t>public, protected, private</a:t>
            </a:r>
          </a:p>
          <a:p>
            <a:pPr marL="742950" lvl="1" indent="-285750"/>
            <a:r>
              <a:rPr lang="en-US" altLang="ru-RU" sz="2000"/>
              <a:t>abstract </a:t>
            </a:r>
            <a:r>
              <a:rPr lang="ru-RU" altLang="ru-RU" sz="2000"/>
              <a:t>с любым из: </a:t>
            </a:r>
            <a:r>
              <a:rPr lang="en-US" altLang="ru-RU" sz="2000"/>
              <a:t>private</a:t>
            </a:r>
            <a:r>
              <a:rPr lang="ru-RU" altLang="ru-RU" sz="2000"/>
              <a:t>, </a:t>
            </a:r>
            <a:r>
              <a:rPr lang="en-US" altLang="ru-RU" sz="2000"/>
              <a:t>static, final, native, strictfp, synchronized</a:t>
            </a:r>
          </a:p>
          <a:p>
            <a:pPr marL="742950" lvl="1" indent="-285750"/>
            <a:r>
              <a:rPr lang="en-US" altLang="ru-RU" sz="2000"/>
              <a:t>native strictfp</a:t>
            </a:r>
            <a:endParaRPr lang="en-US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9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Абстрактные методы</a:t>
            </a:r>
            <a:endParaRPr lang="en-US" altLang="ru-RU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Абстрактный метод определяет сигнатуру и список выбрасываемых исключений для метода, который должен быть реализован ниже по иерархии наследования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Абстрактный класс может перегружать метод, оставляя (или делая) его абстрактным и сохраняя его сигнатуру. При этом может измениться список выбрасываемых исключений.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BufferEmpty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Exception {…}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en-US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Exception {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…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interface Buffer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char get() throws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BufferEmpty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abstract 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InfiniteBuffer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implements Buffer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abstract char get() throws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6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Осторожность при перегрузке</a:t>
            </a:r>
            <a:endParaRPr lang="en-US" altLang="ru-RU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abstract class Point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int x, y;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abstract String toString();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int color;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String toString()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ошибка – вызов абстрактного метода: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return super.toString() + ": color " + color;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Модификаторы метода (продолжение)</a:t>
            </a:r>
            <a:endParaRPr lang="en-US" altLang="ru-RU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86800" cy="50657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altLang="ru-RU" sz="2000" dirty="0"/>
              <a:t>В статическом методе не может использоваться ссылка </a:t>
            </a:r>
            <a:r>
              <a:rPr lang="en-US" altLang="ru-RU" sz="2000" b="1" dirty="0">
                <a:latin typeface="Courier New" pitchFamily="49" charset="0"/>
              </a:rPr>
              <a:t>this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Ссылки </a:t>
            </a:r>
            <a:r>
              <a:rPr lang="en-US" altLang="ru-RU" sz="2000" b="1" dirty="0">
                <a:latin typeface="Courier New" pitchFamily="49" charset="0"/>
              </a:rPr>
              <a:t>super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this</a:t>
            </a:r>
            <a:r>
              <a:rPr lang="en-US" altLang="ru-RU" sz="2000" dirty="0"/>
              <a:t> </a:t>
            </a:r>
            <a:r>
              <a:rPr lang="ru-RU" altLang="ru-RU" sz="2000" dirty="0"/>
              <a:t>могут использоваться только в методах объекта (т.е. методах, не объявленных </a:t>
            </a:r>
            <a:r>
              <a:rPr lang="en-US" altLang="ru-RU" sz="2000" b="1" dirty="0">
                <a:latin typeface="Courier New" pitchFamily="49" charset="0"/>
              </a:rPr>
              <a:t>static</a:t>
            </a:r>
            <a:r>
              <a:rPr lang="ru-RU" altLang="ru-RU" sz="2000" dirty="0"/>
              <a:t>)</a:t>
            </a:r>
            <a:endParaRPr lang="ru-RU" altLang="ru-RU" sz="2000" b="1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dirty="0"/>
              <a:t>Метод, объявленный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ru-RU" altLang="ru-RU" sz="2000" b="1" dirty="0"/>
              <a:t>,</a:t>
            </a:r>
            <a:r>
              <a:rPr lang="en-US" altLang="ru-RU" sz="2000" b="1" dirty="0"/>
              <a:t> </a:t>
            </a:r>
            <a:r>
              <a:rPr lang="ru-RU" altLang="ru-RU" sz="2000" dirty="0"/>
              <a:t>не может быть перегружен в классах-наследниках. 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Никакой метод класса, объявленного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ru-RU" altLang="ru-RU" sz="2000" b="1" dirty="0"/>
              <a:t> </a:t>
            </a:r>
            <a:r>
              <a:rPr lang="ru-RU" altLang="ru-RU" sz="2000" dirty="0"/>
              <a:t>не может быть перегружен (так как такой класс не может иметь наследников) и, таким образом, все его методы являются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endParaRPr lang="ru-RU" altLang="ru-RU" sz="20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ru-RU" altLang="ru-RU" sz="2000" dirty="0"/>
              <a:t>По своей сути метод, объявленный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Компилятор или оптимизатор могут использовать «</a:t>
            </a:r>
            <a:r>
              <a:rPr lang="en-US" altLang="ru-RU" sz="2000" dirty="0"/>
              <a:t>inline</a:t>
            </a:r>
            <a:r>
              <a:rPr lang="ru-RU" altLang="ru-RU" sz="2000" dirty="0"/>
              <a:t>» подстановку для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методов, тем самым увеличивая скорость исполнения программы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3997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метода (продолжение)</a:t>
            </a:r>
            <a:endParaRPr lang="en-US" altLang="ru-RU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868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 b="1" dirty="0">
                <a:latin typeface="Courier New" pitchFamily="49" charset="0"/>
              </a:rPr>
              <a:t>native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методы используются для реализации их тела в платформенно-зависимой библиотеке, написанной на языке </a:t>
            </a:r>
            <a:r>
              <a:rPr lang="en-US" altLang="ru-RU" sz="2000" dirty="0"/>
              <a:t>C, C++, Fortran </a:t>
            </a:r>
            <a:r>
              <a:rPr lang="ru-RU" altLang="ru-RU" sz="2000" dirty="0"/>
              <a:t>и т.д.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/>
              <a:t>пример: файл производного доступа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package java.io;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public class </a:t>
            </a:r>
            <a:r>
              <a:rPr lang="en-US" altLang="ru-RU" sz="1800" b="1" dirty="0" err="1">
                <a:solidFill>
                  <a:schemeClr val="tx2"/>
                </a:solidFill>
              </a:rPr>
              <a:t>RandomAccessFile</a:t>
            </a:r>
            <a:r>
              <a:rPr lang="en-US" altLang="ru-RU" sz="1800" b="1" dirty="0">
                <a:solidFill>
                  <a:schemeClr val="tx2"/>
                </a:solidFill>
              </a:rPr>
              <a:t> implements </a:t>
            </a:r>
            <a:r>
              <a:rPr lang="en-US" altLang="ru-RU" sz="1800" b="1" dirty="0" err="1">
                <a:solidFill>
                  <a:schemeClr val="tx2"/>
                </a:solidFill>
              </a:rPr>
              <a:t>DataOutput</a:t>
            </a:r>
            <a:r>
              <a:rPr lang="en-US" altLang="ru-RU" sz="1800" b="1" dirty="0">
                <a:solidFill>
                  <a:schemeClr val="tx2"/>
                </a:solidFill>
              </a:rPr>
              <a:t>, </a:t>
            </a:r>
            <a:r>
              <a:rPr lang="en-US" altLang="ru-RU" sz="1800" b="1" dirty="0" err="1">
                <a:solidFill>
                  <a:schemeClr val="tx2"/>
                </a:solidFill>
              </a:rPr>
              <a:t>DataInput</a:t>
            </a:r>
            <a:endParaRPr lang="en-US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{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. . .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open(String name, </a:t>
            </a:r>
            <a:r>
              <a:rPr lang="en-US" altLang="ru-RU" sz="1800" b="1" dirty="0" err="1">
                <a:solidFill>
                  <a:schemeClr val="tx2"/>
                </a:solidFill>
              </a:rPr>
              <a:t>boolean</a:t>
            </a:r>
            <a:r>
              <a:rPr lang="en-US" altLang="ru-RU" sz="1800" b="1" dirty="0">
                <a:solidFill>
                  <a:schemeClr val="tx2"/>
                </a:solidFill>
              </a:rPr>
              <a:t> writeable)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	</a:t>
            </a:r>
            <a:r>
              <a:rPr lang="en-US" altLang="ru-RU" sz="1800" b="1" dirty="0">
                <a:solidFill>
                  <a:schemeClr val="tx2"/>
                </a:solidFill>
              </a:rPr>
              <a:t>throws</a:t>
            </a:r>
            <a:r>
              <a:rPr lang="ru-RU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readBytes</a:t>
            </a:r>
            <a:r>
              <a:rPr lang="en-US" altLang="ru-RU" sz="1800" b="1" dirty="0">
                <a:solidFill>
                  <a:schemeClr val="tx2"/>
                </a:solidFill>
              </a:rPr>
              <a:t>(byte[] b,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off,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len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     public native void </a:t>
            </a:r>
            <a:r>
              <a:rPr lang="en-US" altLang="ru-RU" sz="1800" b="1" dirty="0" err="1">
                <a:solidFill>
                  <a:schemeClr val="tx2"/>
                </a:solidFill>
              </a:rPr>
              <a:t>writeBytes</a:t>
            </a:r>
            <a:r>
              <a:rPr lang="en-US" altLang="ru-RU" sz="1800" b="1" dirty="0">
                <a:solidFill>
                  <a:schemeClr val="tx2"/>
                </a:solidFill>
              </a:rPr>
              <a:t>(byte[] b,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off,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len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long </a:t>
            </a:r>
            <a:r>
              <a:rPr lang="en-US" altLang="ru-RU" sz="1800" b="1" dirty="0" err="1">
                <a:solidFill>
                  <a:schemeClr val="tx2"/>
                </a:solidFill>
              </a:rPr>
              <a:t>getFilePointer</a:t>
            </a:r>
            <a:r>
              <a:rPr lang="en-US" altLang="ru-RU" sz="1800" b="1" dirty="0">
                <a:solidFill>
                  <a:schemeClr val="tx2"/>
                </a:solidFill>
              </a:rPr>
              <a:t>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seek(long </a:t>
            </a:r>
            <a:r>
              <a:rPr lang="en-US" altLang="ru-RU" sz="1800" b="1" dirty="0" err="1">
                <a:solidFill>
                  <a:schemeClr val="tx2"/>
                </a:solidFill>
              </a:rPr>
              <a:t>pos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long length()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close()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8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метода (окончание)</a:t>
            </a:r>
            <a:endParaRPr lang="en-US" altLang="ru-RU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 b="1">
                <a:latin typeface="Courier New" pitchFamily="49" charset="0"/>
              </a:rPr>
              <a:t>synchronized</a:t>
            </a:r>
            <a:r>
              <a:rPr lang="en-US" altLang="ru-RU" sz="2000"/>
              <a:t> </a:t>
            </a:r>
            <a:r>
              <a:rPr lang="ru-RU" altLang="ru-RU" sz="2000"/>
              <a:t>методы используются для реализации синхронных классов-серверов (Параллелизм: класс-сервер может быть последовательным, защищенным или синхронным)</a:t>
            </a:r>
          </a:p>
          <a:p>
            <a:r>
              <a:rPr lang="en-US" altLang="ru-RU" sz="2000" b="1">
                <a:latin typeface="Courier New" pitchFamily="49" charset="0"/>
              </a:rPr>
              <a:t>strictfp</a:t>
            </a:r>
            <a:r>
              <a:rPr lang="en-US" altLang="ru-RU" sz="2000" b="1"/>
              <a:t> </a:t>
            </a:r>
            <a:r>
              <a:rPr lang="ru-RU" altLang="ru-RU" sz="2000"/>
              <a:t>определяет метод, в котором все вычисляемые выражения </a:t>
            </a:r>
            <a:r>
              <a:rPr lang="en-US" altLang="ru-RU" sz="2000"/>
              <a:t>float </a:t>
            </a:r>
            <a:r>
              <a:rPr lang="ru-RU" altLang="ru-RU" sz="2000"/>
              <a:t>и </a:t>
            </a:r>
            <a:r>
              <a:rPr lang="en-US" altLang="ru-RU" sz="2000"/>
              <a:t>double </a:t>
            </a:r>
            <a:r>
              <a:rPr lang="ru-RU" altLang="ru-RU" sz="2000"/>
              <a:t>будут </a:t>
            </a:r>
            <a:r>
              <a:rPr lang="en-US" altLang="ru-RU" sz="2000"/>
              <a:t>FP-strict</a:t>
            </a:r>
            <a:r>
              <a:rPr lang="ru-RU" altLang="ru-RU" sz="2000"/>
              <a:t>. Это значит, что все промежуточные результаты вычисления выражения будут являться элементами множества </a:t>
            </a:r>
            <a:r>
              <a:rPr lang="en-US" altLang="ru-RU" sz="2000"/>
              <a:t>float </a:t>
            </a:r>
            <a:r>
              <a:rPr lang="ru-RU" altLang="ru-RU" sz="2000"/>
              <a:t>и</a:t>
            </a:r>
            <a:r>
              <a:rPr lang="en-US" altLang="ru-RU" sz="2000"/>
              <a:t> double </a:t>
            </a:r>
            <a:r>
              <a:rPr lang="ru-RU" altLang="ru-RU" sz="2000"/>
              <a:t>языка </a:t>
            </a:r>
            <a:r>
              <a:rPr lang="en-US" altLang="ru-RU" sz="2000"/>
              <a:t>java </a:t>
            </a:r>
            <a:r>
              <a:rPr lang="ru-RU" altLang="ru-RU" sz="2000"/>
              <a:t>и не могут принадлежать к расширенному набору </a:t>
            </a:r>
            <a:r>
              <a:rPr lang="en-US" altLang="ru-RU" sz="2000"/>
              <a:t>float </a:t>
            </a:r>
            <a:r>
              <a:rPr lang="ru-RU" altLang="ru-RU" sz="2000"/>
              <a:t>или </a:t>
            </a:r>
            <a:r>
              <a:rPr lang="en-US" altLang="ru-RU" sz="2000"/>
              <a:t>double, </a:t>
            </a:r>
            <a:r>
              <a:rPr lang="ru-RU" altLang="ru-RU" sz="2000"/>
              <a:t>которые может предоставлять конкретная платформа</a:t>
            </a:r>
            <a:r>
              <a:rPr lang="en-US" altLang="ru-RU" sz="2000"/>
              <a:t> </a:t>
            </a:r>
            <a:r>
              <a:rPr lang="ru-RU" altLang="ru-RU" sz="2000"/>
              <a:t>для обеспечения высокой точности вычисления выражений с плавающей точкой. При этом всегда будет происходит приведение промежуточного результата к элементу множества </a:t>
            </a:r>
            <a:r>
              <a:rPr lang="en-US" altLang="ru-RU" sz="2000"/>
              <a:t>float </a:t>
            </a:r>
            <a:r>
              <a:rPr lang="ru-RU" altLang="ru-RU" sz="2000"/>
              <a:t>или</a:t>
            </a:r>
            <a:r>
              <a:rPr lang="en-US" altLang="ru-RU" sz="2000"/>
              <a:t> double</a:t>
            </a:r>
            <a:r>
              <a:rPr lang="ru-RU" altLang="ru-RU" sz="2000"/>
              <a:t>, либо возникнет переполнение.</a:t>
            </a: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12098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Выбрасываемые исключения</a:t>
            </a:r>
            <a:endParaRPr lang="en-US" altLang="ru-RU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344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Список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en-US" altLang="ru-RU" sz="2000"/>
              <a:t> </a:t>
            </a:r>
            <a:r>
              <a:rPr lang="ru-RU" altLang="ru-RU" sz="2000"/>
              <a:t>определяет исключения, которые должны обрабатываться при вызове метода (</a:t>
            </a:r>
            <a:r>
              <a:rPr lang="en-US" altLang="ru-RU" sz="2000"/>
              <a:t>checked exceptions</a:t>
            </a:r>
            <a:r>
              <a:rPr lang="ru-RU" altLang="ru-RU" sz="200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i="1"/>
              <a:t>Throws: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/>
              <a:t>throws </a:t>
            </a:r>
            <a:r>
              <a:rPr lang="en-US" altLang="ru-RU" sz="1800" b="1" i="1"/>
              <a:t>ClassTypeList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i="1"/>
              <a:t>ClassTypeList: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 i="1"/>
              <a:t>ClassType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 i="1"/>
              <a:t>ClassTypeList , ClassType</a:t>
            </a:r>
            <a:r>
              <a:rPr lang="en-US" altLang="ru-RU" sz="2000" b="1" i="1">
                <a:latin typeface="Arial Unicode MS" pitchFamily="34" charset="-128"/>
              </a:rPr>
              <a:t> </a:t>
            </a:r>
            <a:endParaRPr lang="ru-RU" altLang="ru-RU" sz="2000" b="1" i="1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Класс, объявленный в списке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en-US" altLang="ru-RU" sz="2000" b="1"/>
              <a:t> </a:t>
            </a:r>
            <a:r>
              <a:rPr lang="ru-RU" altLang="ru-RU" sz="2000"/>
              <a:t>должен быть наследником класса </a:t>
            </a:r>
            <a:r>
              <a:rPr lang="en-US" altLang="ru-RU" sz="2000"/>
              <a:t>Throwable </a:t>
            </a:r>
            <a:r>
              <a:rPr lang="ru-RU" altLang="ru-RU" sz="2000"/>
              <a:t>или самим классом </a:t>
            </a:r>
            <a:r>
              <a:rPr lang="en-US" altLang="ru-RU" sz="2000"/>
              <a:t>Throwable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Классы-наследники </a:t>
            </a:r>
            <a:r>
              <a:rPr lang="en-US" altLang="ru-RU" sz="2000"/>
              <a:t>RuntimeException </a:t>
            </a:r>
            <a:r>
              <a:rPr lang="ru-RU" altLang="ru-RU" sz="2000"/>
              <a:t>можно не объявлять в списке </a:t>
            </a:r>
            <a:r>
              <a:rPr lang="en-US" altLang="ru-RU" sz="2000" b="1">
                <a:latin typeface="Courier New" pitchFamily="49" charset="0"/>
              </a:rPr>
              <a:t>throws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Классы-наследники </a:t>
            </a:r>
            <a:r>
              <a:rPr lang="en-US" altLang="ru-RU" sz="2000"/>
              <a:t>Error </a:t>
            </a:r>
            <a:r>
              <a:rPr lang="ru-RU" altLang="ru-RU" sz="2000"/>
              <a:t>используются для сигнализации о сбое машины и не должны использоваться в прикладном коде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Метод, перегружающий метод родительского класса или реализующий метод интерфейса не может «расширять» список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ru-RU" altLang="ru-RU" sz="2000" b="1"/>
              <a:t> </a:t>
            </a:r>
            <a:r>
              <a:rPr lang="ru-RU" altLang="ru-RU" sz="2000"/>
              <a:t>(</a:t>
            </a:r>
            <a:r>
              <a:rPr lang="en-US" altLang="ru-RU" sz="2000"/>
              <a:t>may not be declared to throw more checked exceptions</a:t>
            </a:r>
            <a:r>
              <a:rPr lang="ru-RU" altLang="ru-RU" sz="2000"/>
              <a:t>) 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12794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8579296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Объекты и значения ссылочного типа</a:t>
            </a:r>
            <a:endParaRPr lang="en-US" altLang="ru-RU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27368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ru-RU" altLang="ru-RU" dirty="0"/>
              <a:t>Объекты - экземпляры классов (</a:t>
            </a:r>
            <a:r>
              <a:rPr lang="en-US" altLang="ru-RU" dirty="0"/>
              <a:t>class instance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и массивы.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ClassInstanceCreationExpression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new </a:t>
            </a:r>
            <a:r>
              <a:rPr lang="en-US" altLang="ru-RU" sz="2000" i="1" dirty="0" err="1">
                <a:latin typeface="Tahoma" pitchFamily="34" charset="0"/>
              </a:rPr>
              <a:t>ClassOrInterfaceType</a:t>
            </a:r>
            <a:r>
              <a:rPr lang="en-US" altLang="ru-RU" sz="2000" i="1" dirty="0">
                <a:latin typeface="Tahoma" pitchFamily="34" charset="0"/>
              </a:rPr>
              <a:t> ( 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) </a:t>
            </a:r>
            <a:r>
              <a:rPr lang="en-US" altLang="ru-RU" sz="2000" i="1" dirty="0" err="1">
                <a:latin typeface="Tahoma" pitchFamily="34" charset="0"/>
              </a:rPr>
              <a:t>ClassBody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Primary.new</a:t>
            </a:r>
            <a:r>
              <a:rPr lang="en-US" altLang="ru-RU" sz="2000" i="1" dirty="0">
                <a:latin typeface="Tahoma" pitchFamily="34" charset="0"/>
              </a:rPr>
              <a:t> Identifier ( 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) </a:t>
            </a:r>
            <a:r>
              <a:rPr lang="en-US" altLang="ru-RU" sz="2000" i="1" dirty="0" err="1">
                <a:latin typeface="Tahoma" pitchFamily="34" charset="0"/>
              </a:rPr>
              <a:t>ClassBody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Expression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dirty="0">
                <a:latin typeface="Tahoma" pitchFamily="34" charset="0"/>
              </a:rPr>
              <a:t> , Expression</a:t>
            </a:r>
            <a:endParaRPr lang="ru-RU" altLang="ru-RU" dirty="0">
              <a:latin typeface="Tahoma" pitchFamily="34" charset="0"/>
            </a:endParaRP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250825" y="3778250"/>
            <a:ext cx="8458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Создание объектов – экземпляров классов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MyClass implements MyInterface {…}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myObj = new MyClass();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MyInterface anotherObj = new MyClass(“parameter”);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reflObj = 	(MyClass)Class.forName(“MyClass”).newInstance();</a:t>
            </a:r>
          </a:p>
        </p:txBody>
      </p:sp>
    </p:spTree>
    <p:extLst>
      <p:ext uri="{BB962C8B-B14F-4D97-AF65-F5344CB8AC3E}">
        <p14:creationId xmlns:p14="http://schemas.microsoft.com/office/powerpoint/2010/main" val="20079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Тело метода</a:t>
            </a:r>
            <a:endParaRPr lang="en-US" altLang="ru-RU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556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1800" b="1" i="1"/>
              <a:t>MethodBody</a:t>
            </a:r>
            <a:r>
              <a:rPr lang="en-US" altLang="ru-RU" sz="1800" b="1"/>
              <a:t>: </a:t>
            </a:r>
            <a:endParaRPr lang="ru-RU" altLang="ru-RU" sz="1800" b="1"/>
          </a:p>
          <a:p>
            <a:pPr>
              <a:buFont typeface="Wingdings" pitchFamily="2" charset="2"/>
              <a:buNone/>
            </a:pPr>
            <a:r>
              <a:rPr lang="ru-RU" altLang="ru-RU" sz="1800" b="1"/>
              <a:t>	</a:t>
            </a:r>
            <a:r>
              <a:rPr lang="en-US" altLang="ru-RU" sz="1800" b="1" i="1"/>
              <a:t>Block</a:t>
            </a:r>
            <a:r>
              <a:rPr lang="en-US" altLang="ru-RU" sz="1800" b="1"/>
              <a:t> </a:t>
            </a:r>
            <a:endParaRPr lang="ru-RU" altLang="ru-RU" sz="1800" b="1"/>
          </a:p>
          <a:p>
            <a:pPr>
              <a:buFont typeface="Wingdings" pitchFamily="2" charset="2"/>
              <a:buNone/>
            </a:pPr>
            <a:r>
              <a:rPr lang="ru-RU" altLang="ru-RU" sz="1800" b="1"/>
              <a:t>	</a:t>
            </a:r>
            <a:r>
              <a:rPr lang="en-US" altLang="ru-RU" sz="1800" b="1"/>
              <a:t>;</a:t>
            </a:r>
            <a:r>
              <a:rPr lang="en-US" altLang="ru-RU" sz="1800" b="1">
                <a:latin typeface="Arial Unicode MS" pitchFamily="34" charset="-128"/>
              </a:rPr>
              <a:t> </a:t>
            </a:r>
            <a:endParaRPr lang="ru-RU" altLang="ru-RU" sz="1800" b="1">
              <a:latin typeface="Arial Unicode MS" pitchFamily="34" charset="-128"/>
            </a:endParaRPr>
          </a:p>
          <a:p>
            <a:r>
              <a:rPr lang="ru-RU" altLang="ru-RU" sz="2000"/>
              <a:t>Метод, не объявленный как </a:t>
            </a:r>
            <a:r>
              <a:rPr lang="en-US" altLang="ru-RU" sz="2000"/>
              <a:t>abstract </a:t>
            </a:r>
            <a:r>
              <a:rPr lang="ru-RU" altLang="ru-RU" sz="2000"/>
              <a:t>или </a:t>
            </a:r>
            <a:r>
              <a:rPr lang="en-US" altLang="ru-RU" sz="2000"/>
              <a:t>native </a:t>
            </a:r>
            <a:r>
              <a:rPr lang="ru-RU" altLang="ru-RU" sz="2000"/>
              <a:t>должен иметь тело, являющееся блоком</a:t>
            </a:r>
          </a:p>
          <a:p>
            <a:r>
              <a:rPr lang="ru-RU" altLang="ru-RU" sz="2000"/>
              <a:t>Метод, объявленный </a:t>
            </a:r>
            <a:r>
              <a:rPr lang="en-US" altLang="ru-RU" sz="2000"/>
              <a:t>void </a:t>
            </a:r>
            <a:r>
              <a:rPr lang="ru-RU" altLang="ru-RU" sz="2000"/>
              <a:t>не может содержать оператор вида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</a:p>
          <a:p>
            <a:r>
              <a:rPr lang="ru-RU" altLang="ru-RU" sz="2000"/>
              <a:t>Метод, объявленный с возвращаемым типом </a:t>
            </a:r>
            <a:r>
              <a:rPr lang="en-US" altLang="ru-RU" sz="2000"/>
              <a:t>Type </a:t>
            </a:r>
            <a:r>
              <a:rPr lang="ru-RU" altLang="ru-RU" sz="2000"/>
              <a:t>должен содержать выражение вида </a:t>
            </a: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  <a:r>
              <a:rPr lang="ru-RU" altLang="ru-RU" sz="2000" b="1"/>
              <a:t> </a:t>
            </a:r>
            <a:r>
              <a:rPr lang="ru-RU" altLang="ru-RU" sz="2000"/>
              <a:t>на каждой возможной ветви завершения метода. При этом тип результата вычисления выражения </a:t>
            </a:r>
            <a:r>
              <a:rPr lang="en-US" altLang="ru-RU" sz="2000" i="1"/>
              <a:t>Expression</a:t>
            </a:r>
            <a:r>
              <a:rPr lang="en-US" altLang="ru-RU" sz="2000"/>
              <a:t> </a:t>
            </a:r>
            <a:r>
              <a:rPr lang="ru-RU" altLang="ru-RU" sz="2000"/>
              <a:t>должен быть совместимым с типом </a:t>
            </a:r>
            <a:r>
              <a:rPr lang="en-US" altLang="ru-RU" sz="2000"/>
              <a:t>Type</a:t>
            </a:r>
          </a:p>
          <a:p>
            <a:r>
              <a:rPr lang="ru-RU" altLang="ru-RU" sz="2000"/>
              <a:t>В случае, если возможная ветвь метода завершается явным выбросом исключения, выражение </a:t>
            </a: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  <a:r>
              <a:rPr lang="ru-RU" altLang="ru-RU" sz="2000" b="1"/>
              <a:t> </a:t>
            </a:r>
            <a:r>
              <a:rPr lang="ru-RU" altLang="ru-RU" sz="2000"/>
              <a:t>может быть опущено</a:t>
            </a:r>
            <a:endParaRPr lang="en-US" altLang="ru-RU" sz="2000" b="1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1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Перегрузка методов (</a:t>
            </a:r>
            <a:r>
              <a:rPr lang="en-US" altLang="ru-RU"/>
              <a:t>Overriding</a:t>
            </a:r>
            <a:r>
              <a:rPr lang="ru-RU" altLang="ru-RU"/>
              <a:t>)</a:t>
            </a:r>
            <a:endParaRPr lang="en-US" altLang="ru-RU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10600" cy="5065713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Перегрузка методов экземпляра (не статических методов):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Метод </a:t>
            </a:r>
            <a:r>
              <a:rPr lang="en-US" altLang="ru-RU" sz="2000" b="1" i="1" dirty="0"/>
              <a:t>m1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перегружает метод </a:t>
            </a:r>
            <a:r>
              <a:rPr lang="en-US" altLang="ru-RU" sz="2000" b="1" i="1" dirty="0"/>
              <a:t>m2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A</a:t>
            </a:r>
            <a:r>
              <a:rPr lang="ru-RU" altLang="ru-RU" sz="2000" dirty="0"/>
              <a:t> с той же сигнатурой,</a:t>
            </a:r>
            <a:r>
              <a:rPr lang="en-US" altLang="ru-RU" sz="2000" dirty="0"/>
              <a:t> </a:t>
            </a:r>
            <a:r>
              <a:rPr lang="ru-RU" altLang="ru-RU" sz="2000" dirty="0"/>
              <a:t>тогда и только тогда, когда:</a:t>
            </a:r>
          </a:p>
          <a:p>
            <a:pPr marL="914400" lvl="1" indent="-457200">
              <a:lnSpc>
                <a:spcPct val="80000"/>
              </a:lnSpc>
            </a:pPr>
            <a:r>
              <a:rPr lang="ru-RU" altLang="ru-RU" sz="2000" dirty="0"/>
              <a:t>Класс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наследником класса </a:t>
            </a:r>
            <a:r>
              <a:rPr lang="en-US" altLang="ru-RU" sz="2000" b="1" i="1" dirty="0"/>
              <a:t>A</a:t>
            </a:r>
          </a:p>
          <a:p>
            <a:pPr marL="914400" lvl="1" indent="-457200">
              <a:lnSpc>
                <a:spcPct val="80000"/>
              </a:lnSpc>
            </a:pPr>
            <a:r>
              <a:rPr lang="ru-RU" altLang="ru-RU" sz="2000" dirty="0"/>
              <a:t>либо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ru-RU" b="1" i="1" dirty="0"/>
              <a:t>m2</a:t>
            </a:r>
            <a:r>
              <a:rPr lang="en-US" altLang="ru-RU" dirty="0"/>
              <a:t> </a:t>
            </a:r>
            <a:r>
              <a:rPr lang="ru-RU" altLang="ru-RU" dirty="0"/>
              <a:t>не является </a:t>
            </a:r>
            <a:r>
              <a:rPr lang="en-US" altLang="ru-RU" dirty="0"/>
              <a:t>private </a:t>
            </a:r>
            <a:r>
              <a:rPr lang="ru-RU" altLang="ru-RU" dirty="0"/>
              <a:t>и доступен из </a:t>
            </a:r>
            <a:r>
              <a:rPr lang="en-US" altLang="ru-RU" b="1" i="1" dirty="0"/>
              <a:t>C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ru-RU" b="1" i="1" dirty="0"/>
              <a:t>m1</a:t>
            </a:r>
            <a:r>
              <a:rPr lang="en-US" altLang="ru-RU" dirty="0"/>
              <a:t> </a:t>
            </a:r>
            <a:r>
              <a:rPr lang="ru-RU" altLang="ru-RU" dirty="0"/>
              <a:t>перегружает </a:t>
            </a:r>
            <a:r>
              <a:rPr lang="en-US" altLang="ru-RU" b="1" i="1" dirty="0"/>
              <a:t>m3</a:t>
            </a:r>
            <a:r>
              <a:rPr lang="ru-RU" altLang="ru-RU" dirty="0"/>
              <a:t>, который перегружает </a:t>
            </a:r>
            <a:r>
              <a:rPr lang="en-US" altLang="ru-RU" b="1" i="1" dirty="0"/>
              <a:t>m2</a:t>
            </a:r>
            <a:r>
              <a:rPr lang="en-US" altLang="ru-RU" dirty="0"/>
              <a:t> </a:t>
            </a:r>
            <a:r>
              <a:rPr lang="ru-RU" altLang="ru-RU" dirty="0"/>
              <a:t>и отличен от </a:t>
            </a:r>
            <a:r>
              <a:rPr lang="en-US" altLang="ru-RU" b="1" i="1" dirty="0"/>
              <a:t>m1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b="1" i="1" dirty="0"/>
              <a:t>m2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Если </a:t>
            </a:r>
            <a:r>
              <a:rPr lang="en-US" altLang="ru-RU" sz="2000" b="1" i="1" dirty="0"/>
              <a:t>m1</a:t>
            </a:r>
            <a:r>
              <a:rPr lang="en-US" altLang="ru-RU" sz="2000" dirty="0"/>
              <a:t> </a:t>
            </a:r>
            <a:r>
              <a:rPr lang="ru-RU" altLang="ru-RU" sz="2000" dirty="0"/>
              <a:t>не является </a:t>
            </a:r>
            <a:r>
              <a:rPr lang="en-US" altLang="ru-RU" sz="2000" b="1" dirty="0"/>
              <a:t>abstract</a:t>
            </a:r>
            <a:r>
              <a:rPr lang="en-US" altLang="ru-RU" sz="2000" dirty="0"/>
              <a:t>, </a:t>
            </a:r>
            <a:r>
              <a:rPr lang="ru-RU" altLang="ru-RU" sz="2000" dirty="0"/>
              <a:t>то говорят что он реализует абстрактные методы, которые перегружает.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Для доступа к перегруженному методу используется </a:t>
            </a:r>
            <a:r>
              <a:rPr lang="en-US" altLang="ru-RU" sz="2000" b="1" dirty="0"/>
              <a:t>super</a:t>
            </a:r>
            <a:endParaRPr lang="ru-RU" altLang="ru-RU" sz="2000" b="1" dirty="0"/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Приведение к типу суперкласса содержащего объявление перегруженного метода не обеспечивает вызов этого метода (виртуальный полиморфизм) в отличие от обеспечения доступа к сокрытым переменным</a:t>
            </a:r>
            <a:endParaRPr lang="ru-RU" altLang="ru-RU" sz="2000" b="1" dirty="0"/>
          </a:p>
          <a:p>
            <a:pPr marL="457200" indent="-457200">
              <a:lnSpc>
                <a:spcPct val="80000"/>
              </a:lnSpc>
            </a:pPr>
            <a:r>
              <a:rPr lang="en-US" altLang="ru-RU" sz="2000" b="1" dirty="0"/>
              <a:t>static</a:t>
            </a:r>
            <a:r>
              <a:rPr lang="en-US" altLang="ru-RU" sz="2000" dirty="0"/>
              <a:t>, </a:t>
            </a:r>
            <a:r>
              <a:rPr lang="en-US" altLang="ru-RU" sz="2000" b="1" dirty="0"/>
              <a:t>private</a:t>
            </a:r>
            <a:r>
              <a:rPr lang="en-US" altLang="ru-RU" sz="2000" dirty="0"/>
              <a:t>, </a:t>
            </a:r>
            <a:r>
              <a:rPr lang="en-US" altLang="ru-RU" sz="2000" b="1" dirty="0"/>
              <a:t>final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методы не могут быть перегружены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49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Сокрытие методов</a:t>
            </a:r>
            <a:r>
              <a:rPr lang="en-US" altLang="ru-RU"/>
              <a:t> (Hiding)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588375" cy="4953000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Если класс декларирует статический метод, то этот метод скрывает методы с той же сигнатурой объявленные в его суперклассах</a:t>
            </a:r>
            <a:endParaRPr lang="en-US" altLang="ru-RU"/>
          </a:p>
          <a:p>
            <a:r>
              <a:rPr lang="ru-RU" altLang="ru-RU"/>
              <a:t>Для доступа к сокрытому методу можно использовать выражение со словом </a:t>
            </a:r>
            <a:r>
              <a:rPr lang="en-US" altLang="ru-RU"/>
              <a:t>super</a:t>
            </a:r>
            <a:r>
              <a:rPr lang="ru-RU" altLang="ru-RU"/>
              <a:t>,</a:t>
            </a:r>
            <a:r>
              <a:rPr lang="en-US" altLang="ru-RU"/>
              <a:t> </a:t>
            </a:r>
            <a:r>
              <a:rPr lang="ru-RU" altLang="ru-RU"/>
              <a:t>либо квалифицированное имя, либо приведение к типу класса в котором этот метод объявлен. В этом случае сокрытые методы ведут себя также как и сокрытые поля</a:t>
            </a:r>
          </a:p>
          <a:p>
            <a:r>
              <a:rPr lang="ru-RU" altLang="ru-RU"/>
              <a:t>Статический метод не может скрывать метод экземпляра (не являющийся статическим)</a:t>
            </a:r>
          </a:p>
          <a:p>
            <a:pPr>
              <a:buFont typeface="Wingdings" pitchFamily="2" charset="2"/>
              <a:buNone/>
            </a:pPr>
            <a:endParaRPr lang="ru-RU" altLang="ru-RU"/>
          </a:p>
          <a:p>
            <a:pPr>
              <a:buFont typeface="Wingdings" pitchFamily="2" charset="2"/>
              <a:buNone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909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Требования к перегрузке и сокрытию</a:t>
            </a:r>
            <a:endParaRPr lang="en-US" altLang="ru-RU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ru-RU" altLang="ru-RU" sz="2000"/>
              <a:t>Перегружаемые и скрываемые методы должны совпадать не только по сигнатуре но и по возвращаемому значению</a:t>
            </a:r>
          </a:p>
          <a:p>
            <a:pPr>
              <a:lnSpc>
                <a:spcPct val="110000"/>
              </a:lnSpc>
            </a:pPr>
            <a:r>
              <a:rPr lang="ru-RU" altLang="ru-RU" sz="2000"/>
              <a:t>Перегружающий или перекрывающий метод должен иметь такой же, либо более открытый уровень доступа: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public</a:t>
            </a:r>
            <a:r>
              <a:rPr lang="en-US" altLang="ru-RU" sz="2000"/>
              <a:t> </a:t>
            </a:r>
            <a:r>
              <a:rPr lang="en-US" altLang="ru-RU" sz="2000" b="1">
                <a:latin typeface="Courier New" pitchFamily="49" charset="0"/>
              </a:rPr>
              <a:t>-&gt; public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protected -&gt; protected, public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package(default</a:t>
            </a:r>
            <a:r>
              <a:rPr lang="en-US" altLang="ru-RU" sz="2000"/>
              <a:t>) -&gt; </a:t>
            </a:r>
            <a:r>
              <a:rPr lang="en-US" altLang="ru-RU" sz="2000" b="1">
                <a:latin typeface="Courier New" pitchFamily="49" charset="0"/>
              </a:rPr>
              <a:t>package(default</a:t>
            </a:r>
            <a:r>
              <a:rPr lang="en-US" altLang="ru-RU" sz="2000"/>
              <a:t>), </a:t>
            </a:r>
            <a:r>
              <a:rPr lang="en-US" altLang="ru-RU" sz="2000" b="1">
                <a:latin typeface="Courier New" pitchFamily="49" charset="0"/>
              </a:rPr>
              <a:t>protected</a:t>
            </a:r>
            <a:r>
              <a:rPr lang="en-US" altLang="ru-RU" sz="2000"/>
              <a:t>, </a:t>
            </a:r>
            <a:r>
              <a:rPr lang="en-US" altLang="ru-RU" sz="2000" b="1">
                <a:latin typeface="Courier New" pitchFamily="49" charset="0"/>
              </a:rPr>
              <a:t>public</a:t>
            </a:r>
            <a:endParaRPr lang="ru-RU" altLang="ru-RU" sz="2000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private</a:t>
            </a:r>
            <a:r>
              <a:rPr lang="en-US" altLang="ru-RU" sz="2000"/>
              <a:t> </a:t>
            </a:r>
            <a:r>
              <a:rPr lang="ru-RU" altLang="ru-RU" sz="2000"/>
              <a:t>методы не наследуются и не перегружаются поэтому могут иметь совпадающую сигнатуру, но разные возвращаемые значения и не совместимые списки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ru-RU" altLang="ru-RU" sz="2000"/>
              <a:t> на разных уровнях абстракции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7930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8113"/>
            <a:ext cx="8496300" cy="914400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Наследование нескольких методов с одинаковой сигнатурой</a:t>
            </a:r>
            <a:endParaRPr lang="en-US" altLang="ru-RU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0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Наследование нескольких методов с одинаковой сигнатурой не всегда приводит к ошибке. При этом возможны следующие варианты: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один из методов не является абстрактным, то: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Если этот метод </a:t>
            </a:r>
            <a:r>
              <a:rPr lang="en-US" altLang="ru-RU" sz="2000" b="1">
                <a:latin typeface="Courier New" pitchFamily="49" charset="0"/>
              </a:rPr>
              <a:t>static</a:t>
            </a:r>
            <a:r>
              <a:rPr lang="en-US" altLang="ru-RU" sz="2000"/>
              <a:t> </a:t>
            </a:r>
            <a:r>
              <a:rPr lang="ru-RU" altLang="ru-RU" sz="2000"/>
              <a:t>то возникает ошибка времени компиляции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Иначе этот метод реализует (</a:t>
            </a:r>
            <a:r>
              <a:rPr lang="en-US" altLang="ru-RU" sz="2000" b="1">
                <a:latin typeface="Courier New" pitchFamily="49" charset="0"/>
              </a:rPr>
              <a:t>implements</a:t>
            </a:r>
            <a:r>
              <a:rPr lang="ru-RU" altLang="ru-RU" sz="2000"/>
              <a:t>) или перегружает все унаследованные методы. Если при этом выявляется несовместимость по возвращаемому значению или списку исключений, то возникает ошибка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метод абстрактный, то и класс является абстрактным и при этом говорят что данный метод перегружает все унаследованные методы. При этом также проверяется совместимость по возвращаемому значению и списку выбрасываемых исключений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языке </a:t>
            </a:r>
            <a:r>
              <a:rPr lang="en-US" altLang="ru-RU" sz="2000"/>
              <a:t>java </a:t>
            </a:r>
            <a:r>
              <a:rPr lang="ru-RU" altLang="ru-RU" sz="2000"/>
              <a:t>не может возникнуть ситуация, когда два из наследуемых методов с одинаковой сигнатурой не являются абстрактными</a:t>
            </a:r>
            <a:r>
              <a:rPr lang="en-US" altLang="ru-RU" sz="2000"/>
              <a:t> (</a:t>
            </a:r>
            <a:r>
              <a:rPr lang="ru-RU" altLang="ru-RU" sz="2000"/>
              <a:t>т.к. одиночное наследование</a:t>
            </a:r>
            <a:r>
              <a:rPr lang="en-US" altLang="ru-RU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Overloading, Overriding, and Hiding</a:t>
            </a:r>
            <a:endParaRPr lang="en-US" altLang="ru-RU" b="1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98525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 = 0, y = 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color;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 x += dx; y += dy; 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RealPoint extends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float x = 0.0f, y = 0.0f; // hiding x and y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 overriding move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move((float)dx, (float)dy);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//overloading move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move(float dx, float dy)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x += dx; y += dy;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>
                <a:solidFill>
                  <a:schemeClr val="tx2"/>
                </a:solidFill>
                <a:latin typeface="Courier New" pitchFamily="49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363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Некорректное перекрытие</a:t>
            </a:r>
            <a:endParaRPr lang="en-US" altLang="ru-RU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0772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 = 0, y = 0, color;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dx,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x += dx; y +=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}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getX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x;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getY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RealPoint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float x = 0.0f, y = 0.0f;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dx,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move((float)dx, (float)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move(float dx, float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x += dx; y +=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float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getX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x;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float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getY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b="1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5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Вызов перегруженных методов</a:t>
            </a:r>
            <a:endParaRPr lang="en-US" altLang="ru-RU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Super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String greeting() { return "Goodnight"; } String name() { return "Richard";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Sub extends Super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String greeting() { return "Hello";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String name() { return "Dick";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Super s = new Sub();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System.out.println(s.greeting() + ", "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				+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s.name()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produces the output:</a:t>
            </a:r>
            <a:b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Goodnight, Dick</a:t>
            </a:r>
          </a:p>
        </p:txBody>
      </p:sp>
    </p:spTree>
    <p:extLst>
      <p:ext uri="{BB962C8B-B14F-4D97-AF65-F5344CB8AC3E}">
        <p14:creationId xmlns:p14="http://schemas.microsoft.com/office/powerpoint/2010/main" val="2455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Несоответствие списков исключений</a:t>
            </a:r>
            <a:endParaRPr lang="en-US" altLang="ru-RU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BadPointException extends Exception { BadPointException() { super(); } BadPointException(String s) { super(s);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 x += dx; y += dy;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CheckedPoint extends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throws BadPointException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if ((x + dx) &lt; 0 || (y + dy) &lt; 0)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throw new BadPointException();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x += dx; y += dy;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31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Интерфейсы</a:t>
            </a:r>
            <a:endParaRPr lang="en-US" altLang="ru-RU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58200" cy="52181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interface </a:t>
            </a:r>
            <a:r>
              <a:rPr lang="en-US" altLang="ru-RU" sz="2000" i="1" dirty="0">
                <a:latin typeface="Tahoma" pitchFamily="34" charset="0"/>
              </a:rPr>
              <a:t>Identifier </a:t>
            </a: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InterfaceBody</a:t>
            </a:r>
            <a:r>
              <a:rPr lang="en-US" altLang="ru-RU" sz="2000" dirty="0">
                <a:latin typeface="Tahoma" pitchFamily="34" charset="0"/>
              </a:rPr>
              <a:t>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: one of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public protected private abstract static </a:t>
            </a:r>
            <a:r>
              <a:rPr lang="en-US" altLang="ru-RU" sz="2000" dirty="0" err="1">
                <a:latin typeface="Tahoma" pitchFamily="34" charset="0"/>
              </a:rPr>
              <a:t>strictfp</a:t>
            </a:r>
            <a:r>
              <a:rPr lang="en-US" altLang="ru-RU" sz="2000" dirty="0">
                <a:latin typeface="Tahoma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Допустимо множественное наследование интерфейсов: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extends </a:t>
            </a:r>
            <a:r>
              <a:rPr lang="en-US" altLang="ru-RU" sz="2000" i="1" dirty="0" err="1">
                <a:latin typeface="Tahoma" pitchFamily="34" charset="0"/>
              </a:rPr>
              <a:t>InterfaceType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dirty="0">
                <a:latin typeface="Tahoma" pitchFamily="34" charset="0"/>
              </a:rPr>
              <a:t> , </a:t>
            </a:r>
            <a:r>
              <a:rPr lang="en-US" altLang="ru-RU" sz="2000" i="1" dirty="0" err="1">
                <a:latin typeface="Tahoma" pitchFamily="34" charset="0"/>
              </a:rPr>
              <a:t>InterfaceType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Все интерфейсы являются </a:t>
            </a:r>
            <a:r>
              <a:rPr lang="en-US" altLang="ru-RU" sz="2000" b="1" dirty="0">
                <a:latin typeface="Courier New" pitchFamily="49" charset="0"/>
              </a:rPr>
              <a:t>abstract</a:t>
            </a:r>
          </a:p>
          <a:p>
            <a:pPr>
              <a:lnSpc>
                <a:spcPct val="80000"/>
              </a:lnSpc>
            </a:pPr>
            <a:r>
              <a:rPr lang="en-US" altLang="ru-RU" sz="2000" b="1" dirty="0">
                <a:latin typeface="Courier New" pitchFamily="49" charset="0"/>
              </a:rPr>
              <a:t>protected</a:t>
            </a:r>
            <a:r>
              <a:rPr lang="en-US" altLang="ru-RU" sz="2000" dirty="0"/>
              <a:t>, </a:t>
            </a:r>
            <a:r>
              <a:rPr lang="en-US" altLang="ru-RU" sz="2000" b="1" dirty="0">
                <a:latin typeface="Courier New" pitchFamily="49" charset="0"/>
              </a:rPr>
              <a:t>static</a:t>
            </a:r>
            <a:r>
              <a:rPr lang="en-US" altLang="ru-RU" sz="2000" dirty="0"/>
              <a:t>,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относятся только к членам-интерфейсам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Глобальные (не вложенные) интерфейсы являются </a:t>
            </a:r>
            <a:r>
              <a:rPr lang="en-US" altLang="ru-RU" sz="2000" b="1" dirty="0">
                <a:latin typeface="Courier New" pitchFamily="49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91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 Операции над ссылками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доступ к полю</a:t>
            </a:r>
            <a:r>
              <a:rPr lang="en-US" altLang="ru-RU"/>
              <a:t>: </a:t>
            </a:r>
            <a:r>
              <a:rPr lang="en-US" altLang="ru-RU">
                <a:solidFill>
                  <a:schemeClr val="tx2"/>
                </a:solidFill>
              </a:rPr>
              <a:t>obj.x = 10; super.y = 20;</a:t>
            </a:r>
          </a:p>
          <a:p>
            <a:r>
              <a:rPr lang="ru-RU" altLang="ru-RU"/>
              <a:t>вызов метода</a:t>
            </a:r>
            <a:r>
              <a:rPr lang="en-US" altLang="ru-RU"/>
              <a:t>: </a:t>
            </a:r>
            <a:r>
              <a:rPr lang="en-US" altLang="ru-RU">
                <a:solidFill>
                  <a:schemeClr val="tx2"/>
                </a:solidFill>
              </a:rPr>
              <a:t>obj.doSome(); super.doAnother();</a:t>
            </a:r>
          </a:p>
          <a:p>
            <a:r>
              <a:rPr lang="ru-RU" altLang="ru-RU"/>
              <a:t>преобразование типа: </a:t>
            </a:r>
            <a:r>
              <a:rPr lang="en-US" altLang="ru-RU">
                <a:solidFill>
                  <a:schemeClr val="tx2"/>
                </a:solidFill>
              </a:rPr>
              <a:t>(Object)obj</a:t>
            </a:r>
          </a:p>
          <a:p>
            <a:r>
              <a:rPr lang="ru-RU" altLang="ru-RU"/>
              <a:t>строковый оператор + : </a:t>
            </a:r>
            <a:r>
              <a:rPr lang="en-US" altLang="ru-RU">
                <a:solidFill>
                  <a:schemeClr val="tx2"/>
                </a:solidFill>
              </a:rPr>
              <a:t>String s = “one” + obj; //</a:t>
            </a:r>
            <a:r>
              <a:rPr lang="ru-RU" altLang="ru-RU">
                <a:solidFill>
                  <a:schemeClr val="tx2"/>
                </a:solidFill>
              </a:rPr>
              <a:t>вызывается метод </a:t>
            </a:r>
            <a:r>
              <a:rPr lang="en-US" altLang="ru-RU">
                <a:solidFill>
                  <a:schemeClr val="tx2"/>
                </a:solidFill>
              </a:rPr>
              <a:t>obj.toString();</a:t>
            </a:r>
          </a:p>
          <a:p>
            <a:r>
              <a:rPr lang="ru-RU" altLang="ru-RU"/>
              <a:t>оператор проверки типа </a:t>
            </a:r>
            <a:r>
              <a:rPr lang="en-US" altLang="ru-RU"/>
              <a:t>instanceof: </a:t>
            </a:r>
            <a:r>
              <a:rPr lang="ru-RU" altLang="ru-RU"/>
              <a:t> </a:t>
            </a:r>
            <a:endParaRPr lang="en-US" altLang="ru-RU"/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if (obj instanceof MyClass) {…} //</a:t>
            </a:r>
            <a:r>
              <a:rPr lang="ru-RU" altLang="ru-RU">
                <a:solidFill>
                  <a:schemeClr val="tx2"/>
                </a:solidFill>
              </a:rPr>
              <a:t>Проверяется тип </a:t>
            </a:r>
            <a:r>
              <a:rPr lang="en-US" altLang="ru-RU">
                <a:solidFill>
                  <a:schemeClr val="tx2"/>
                </a:solidFill>
              </a:rPr>
              <a:t>obj</a:t>
            </a:r>
          </a:p>
          <a:p>
            <a:r>
              <a:rPr lang="ru-RU" altLang="ru-RU"/>
              <a:t>операторы сравнения ссылок == и !=: </a:t>
            </a:r>
            <a:endParaRPr lang="en-US" altLang="ru-RU"/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if (obj == obj2 &amp;&amp; obj != obj3) {…}</a:t>
            </a:r>
          </a:p>
          <a:p>
            <a:r>
              <a:rPr lang="ru-RU" altLang="ru-RU"/>
              <a:t>условный тернарный оператор ? 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obj = ( obj2.size() &lt; obj3.size() ) ? obj2: obj3;</a:t>
            </a:r>
            <a:r>
              <a:rPr lang="ru-RU" altLang="ru-RU"/>
              <a:t> 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86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Отношение наследования</a:t>
            </a:r>
            <a:endParaRPr lang="en-US" altLang="ru-RU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86800" cy="5449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I </a:t>
            </a:r>
            <a:r>
              <a:rPr lang="ru-RU" altLang="ru-RU" sz="2000" i="1" dirty="0"/>
              <a:t>напрямую зависит</a:t>
            </a:r>
            <a:r>
              <a:rPr lang="en-US" altLang="ru-RU" sz="2000" dirty="0"/>
              <a:t> </a:t>
            </a:r>
            <a:r>
              <a:rPr lang="ru-RU" altLang="ru-RU" sz="2000" dirty="0"/>
              <a:t>от</a:t>
            </a:r>
            <a:r>
              <a:rPr lang="en-US" altLang="ru-RU" sz="2000" dirty="0"/>
              <a:t> </a:t>
            </a:r>
            <a:r>
              <a:rPr lang="ru-RU" altLang="ru-RU" sz="2000" dirty="0"/>
              <a:t>типа</a:t>
            </a:r>
            <a:r>
              <a:rPr lang="en-US" altLang="ru-RU" sz="2000" dirty="0"/>
              <a:t> </a:t>
            </a:r>
            <a:r>
              <a:rPr lang="en-US" altLang="ru-RU" sz="2000" i="1" dirty="0"/>
              <a:t>T </a:t>
            </a:r>
            <a:r>
              <a:rPr lang="ru-RU" altLang="ru-RU" sz="2000" dirty="0"/>
              <a:t>если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присутствует в списке </a:t>
            </a:r>
            <a:r>
              <a:rPr lang="en-US" altLang="ru-RU" sz="2000" b="1" dirty="0"/>
              <a:t>extends</a:t>
            </a:r>
            <a:r>
              <a:rPr lang="en-US" altLang="ru-RU" sz="2000" dirty="0"/>
              <a:t> </a:t>
            </a:r>
            <a:r>
              <a:rPr lang="ru-RU" altLang="ru-RU" sz="2000" dirty="0"/>
              <a:t>интерфейса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как родительский интерфейс,</a:t>
            </a:r>
            <a:r>
              <a:rPr lang="en-US" altLang="ru-RU" sz="2000" dirty="0"/>
              <a:t> </a:t>
            </a:r>
            <a:r>
              <a:rPr lang="ru-RU" altLang="ru-RU" sz="2000" dirty="0"/>
              <a:t>либо как квалификатор</a:t>
            </a:r>
            <a:r>
              <a:rPr lang="en-US" altLang="ru-RU" sz="2000" dirty="0"/>
              <a:t> </a:t>
            </a:r>
            <a:r>
              <a:rPr lang="ru-RU" altLang="ru-RU" sz="2000" dirty="0"/>
              <a:t>в</a:t>
            </a:r>
            <a:r>
              <a:rPr lang="en-US" altLang="ru-RU" sz="2000" dirty="0"/>
              <a:t> </a:t>
            </a:r>
            <a:r>
              <a:rPr lang="ru-RU" altLang="ru-RU" sz="2000" dirty="0"/>
              <a:t>имени родительского интерфейса</a:t>
            </a:r>
            <a:r>
              <a:rPr lang="en-US" altLang="ru-RU" sz="2000" dirty="0"/>
              <a:t>.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зависит от ссылочного типа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выполняется одно из условий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 класса </a:t>
            </a:r>
            <a:r>
              <a:rPr lang="en-US" altLang="ru-RU" sz="2000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который зависит от </a:t>
            </a:r>
            <a:r>
              <a:rPr lang="en-US" altLang="ru-RU" sz="2000" i="1" dirty="0"/>
              <a:t>T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 интерфейса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который зависит от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 (</a:t>
            </a:r>
            <a:r>
              <a:rPr lang="ru-RU" altLang="ru-RU" sz="2000" dirty="0"/>
              <a:t>применяя правило рекурсивно</a:t>
            </a:r>
            <a:r>
              <a:rPr lang="en-US" altLang="ru-RU" sz="2000" dirty="0"/>
              <a:t>).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родительским (</a:t>
            </a:r>
            <a:r>
              <a:rPr lang="ru-RU" altLang="ru-RU" sz="2000" dirty="0" err="1"/>
              <a:t>суперинтерфейсом</a:t>
            </a:r>
            <a:r>
              <a:rPr lang="ru-RU" altLang="ru-RU" sz="2000" dirty="0"/>
              <a:t>) интерфейса 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выполняется одно из условий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прямым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Существует интерфейс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такой что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, </a:t>
            </a:r>
            <a:r>
              <a:rPr lang="ru-RU" altLang="ru-RU" sz="2000" dirty="0"/>
              <a:t>и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ru-RU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, </a:t>
            </a:r>
            <a:r>
              <a:rPr lang="ru-RU" altLang="ru-RU" sz="2000" dirty="0"/>
              <a:t>применяя это правило рекурсивно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называется </a:t>
            </a:r>
            <a:r>
              <a:rPr lang="ru-RU" altLang="ru-RU" sz="2000" i="1" dirty="0" err="1"/>
              <a:t>подинтерфейсом</a:t>
            </a:r>
            <a:r>
              <a:rPr lang="ru-RU" altLang="ru-RU" sz="2000" i="1" dirty="0"/>
              <a:t> </a:t>
            </a:r>
            <a:r>
              <a:rPr lang="ru-RU" altLang="ru-RU" sz="2000" dirty="0"/>
              <a:t>(</a:t>
            </a:r>
            <a:r>
              <a:rPr lang="en-US" altLang="ru-RU" sz="2000" i="1" dirty="0" err="1"/>
              <a:t>subinterface</a:t>
            </a:r>
            <a:r>
              <a:rPr lang="ru-RU" altLang="ru-RU" sz="2000" dirty="0"/>
              <a:t>)</a:t>
            </a:r>
            <a:r>
              <a:rPr lang="en-US" altLang="ru-RU" sz="2000" i="1" dirty="0"/>
              <a:t> </a:t>
            </a:r>
            <a:r>
              <a:rPr lang="ru-RU" altLang="ru-RU" sz="2000" dirty="0"/>
              <a:t>интерфейса </a:t>
            </a:r>
            <a:r>
              <a:rPr lang="en-US" altLang="ru-RU" sz="2000" i="1" dirty="0"/>
              <a:t>K</a:t>
            </a:r>
            <a:r>
              <a:rPr lang="ru-RU" altLang="ru-RU" sz="2000" i="1" dirty="0"/>
              <a:t>,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Тело и члены интерфейса</a:t>
            </a:r>
            <a:endParaRPr lang="en-US" altLang="ru-RU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49403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InterfaceBody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{ </a:t>
            </a: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}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ConstantDeclaration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AbstractMethodDeclaration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ClassDeclaration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;</a:t>
            </a:r>
            <a:r>
              <a:rPr lang="en-US" altLang="ru-RU" sz="2000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Члены интерфейса</a:t>
            </a:r>
            <a:endParaRPr lang="en-US" altLang="ru-RU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106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Членами интерфейса являются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объявленные в интерфейсе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 унаследованные от прямых </a:t>
            </a:r>
            <a:r>
              <a:rPr lang="ru-RU" altLang="ru-RU" sz="2000" dirty="0" err="1"/>
              <a:t>суперинтерфейсов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у интерфейса нет прямых </a:t>
            </a:r>
            <a:r>
              <a:rPr lang="ru-RU" altLang="ru-RU" sz="2000" dirty="0" err="1"/>
              <a:t>суперинтерфейсов</a:t>
            </a:r>
            <a:r>
              <a:rPr lang="ru-RU" altLang="ru-RU" sz="2000" dirty="0"/>
              <a:t>, то интерфейс по умолчанию (неявно) декларирует </a:t>
            </a:r>
            <a:r>
              <a:rPr lang="en-US" altLang="ru-RU" sz="2000" b="1" dirty="0"/>
              <a:t>public</a:t>
            </a:r>
            <a:r>
              <a:rPr lang="en-US" altLang="ru-RU" sz="2000" dirty="0"/>
              <a:t> </a:t>
            </a:r>
            <a:r>
              <a:rPr lang="en-US" altLang="ru-RU" sz="2000" b="1" dirty="0"/>
              <a:t>abstract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m</a:t>
            </a:r>
            <a:r>
              <a:rPr lang="en-US" altLang="ru-RU" sz="2000" dirty="0"/>
              <a:t> </a:t>
            </a:r>
            <a:r>
              <a:rPr lang="ru-RU" altLang="ru-RU" sz="2000" dirty="0"/>
              <a:t>сигнатуры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, </a:t>
            </a:r>
            <a:r>
              <a:rPr lang="ru-RU" altLang="ru-RU" sz="2000" dirty="0"/>
              <a:t>возвращаемого типа </a:t>
            </a:r>
            <a:r>
              <a:rPr lang="en-US" altLang="ru-RU" sz="2000" b="1" i="1" dirty="0"/>
              <a:t>r</a:t>
            </a:r>
            <a:r>
              <a:rPr lang="en-US" altLang="ru-RU" sz="2000" dirty="0"/>
              <a:t>, </a:t>
            </a:r>
            <a:r>
              <a:rPr lang="ru-RU" altLang="ru-RU" sz="2000" dirty="0"/>
              <a:t>и</a:t>
            </a:r>
            <a:r>
              <a:rPr lang="en-US" altLang="ru-RU" sz="2000" dirty="0"/>
              <a:t> </a:t>
            </a:r>
            <a:r>
              <a:rPr lang="ru-RU" altLang="ru-RU" sz="2000" dirty="0"/>
              <a:t>списка исключений</a:t>
            </a:r>
            <a:r>
              <a:rPr lang="en-US" altLang="ru-RU" sz="2000" b="1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для каждого </a:t>
            </a:r>
            <a:r>
              <a:rPr lang="en-US" altLang="ru-RU" sz="2000" dirty="0"/>
              <a:t>public instance </a:t>
            </a:r>
            <a:r>
              <a:rPr lang="ru-RU" altLang="ru-RU" sz="2000" dirty="0"/>
              <a:t>метода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m</a:t>
            </a:r>
            <a:r>
              <a:rPr lang="en-US" altLang="ru-RU" sz="2000" dirty="0"/>
              <a:t> </a:t>
            </a:r>
            <a:r>
              <a:rPr lang="ru-RU" altLang="ru-RU" sz="2000" dirty="0"/>
              <a:t>сигнатуры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, </a:t>
            </a:r>
            <a:r>
              <a:rPr lang="ru-RU" altLang="ru-RU" sz="2000" dirty="0"/>
              <a:t>возвращаемого типа 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r</a:t>
            </a:r>
            <a:r>
              <a:rPr lang="en-US" altLang="ru-RU" sz="2000" dirty="0"/>
              <a:t>, </a:t>
            </a:r>
            <a:r>
              <a:rPr lang="ru-RU" altLang="ru-RU" sz="2000" dirty="0"/>
              <a:t>и списка исключений </a:t>
            </a:r>
            <a:r>
              <a:rPr lang="en-US" altLang="ru-RU" sz="2000" b="1" i="1" dirty="0"/>
              <a:t>t</a:t>
            </a:r>
            <a:r>
              <a:rPr lang="ru-RU" altLang="ru-RU" sz="2000" i="1" dirty="0"/>
              <a:t>,</a:t>
            </a:r>
            <a:r>
              <a:rPr lang="en-US" altLang="ru-RU" sz="2000" dirty="0"/>
              <a:t> </a:t>
            </a:r>
            <a:r>
              <a:rPr lang="ru-RU" altLang="ru-RU" sz="2000" dirty="0"/>
              <a:t>объявленного в классе </a:t>
            </a:r>
            <a:r>
              <a:rPr lang="en-US" altLang="ru-RU" sz="2000" b="1" dirty="0"/>
              <a:t>Object</a:t>
            </a:r>
            <a:r>
              <a:rPr lang="ru-RU" altLang="ru-RU" sz="2000" dirty="0"/>
              <a:t>,</a:t>
            </a:r>
            <a:r>
              <a:rPr lang="ru-RU" altLang="ru-RU" sz="2000" dirty="0">
                <a:latin typeface="Arial Unicode MS" pitchFamily="34" charset="-128"/>
              </a:rPr>
              <a:t> </a:t>
            </a:r>
            <a:r>
              <a:rPr lang="ru-RU" altLang="ru-RU" sz="2000" dirty="0"/>
              <a:t>кроме таковых объявленных явно в этом интерфейсе.</a:t>
            </a:r>
            <a:r>
              <a:rPr lang="ru-RU" altLang="ru-RU" sz="2000" dirty="0"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интерфейс декларирует метод с той же сигнатурой, но с отличным типом возвращаемого значения либо несовместимым списком исключений то будет ошибка компиляции</a:t>
            </a:r>
            <a:r>
              <a:rPr lang="en-US" altLang="ru-RU" sz="2000" dirty="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наследует от интерфейсов, которые расширяет (</a:t>
            </a:r>
            <a:r>
              <a:rPr lang="en-US" altLang="ru-RU" sz="2000" dirty="0"/>
              <a:t>extends</a:t>
            </a:r>
            <a:r>
              <a:rPr lang="ru-RU" altLang="ru-RU" sz="2000" dirty="0"/>
              <a:t>)</a:t>
            </a:r>
            <a:r>
              <a:rPr lang="en-US" altLang="ru-RU" sz="2000" dirty="0"/>
              <a:t> </a:t>
            </a:r>
            <a:r>
              <a:rPr lang="ru-RU" altLang="ru-RU" sz="2000" dirty="0"/>
              <a:t>всех членов этих интерфейсов за исключением полей, классов, интерфейсов которые он скрывает(</a:t>
            </a:r>
            <a:r>
              <a:rPr lang="en-US" altLang="ru-RU" sz="2000" dirty="0"/>
              <a:t>hides</a:t>
            </a:r>
            <a:r>
              <a:rPr lang="ru-RU" altLang="ru-RU" sz="2000" dirty="0"/>
              <a:t>) и методов, которые перегружает</a:t>
            </a:r>
            <a:r>
              <a:rPr lang="en-US" altLang="ru-RU" sz="2000" dirty="0"/>
              <a:t>(overrides)</a:t>
            </a:r>
            <a:r>
              <a:rPr lang="ru-RU" alt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1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Константные поля интерфейсов</a:t>
            </a:r>
            <a:endParaRPr lang="en-US" altLang="ru-RU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ConstantDeclaration: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Type VariableDeclarators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ConstantModifiers: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ConstantModifiers ConstantModifer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ConstantModifier: one of</a:t>
            </a:r>
            <a:r>
              <a:rPr lang="en-US" altLang="ru-RU" sz="2000">
                <a:latin typeface="Tahoma" pitchFamily="34" charset="0"/>
              </a:rPr>
              <a:t> 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public static final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Фактически все поля интерфейса являются </a:t>
            </a:r>
            <a:r>
              <a:rPr lang="en-US" altLang="ru-RU" sz="2000" b="1">
                <a:latin typeface="Courier New" pitchFamily="49" charset="0"/>
              </a:rPr>
              <a:t>public static final</a:t>
            </a:r>
            <a:r>
              <a:rPr lang="en-US" altLang="ru-RU" sz="2000"/>
              <a:t> </a:t>
            </a:r>
            <a:r>
              <a:rPr lang="ru-RU" altLang="ru-RU" sz="2000"/>
              <a:t>константами. Декларация данных спецификаторов является избыточной.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случае если интерфейс унаследует два и более поля с одинаковыми именами от своих суперинтерфейсов, ошибка времени компиляции будет иметь место только при попытке обращения к этим полям по простому имени (без полной квалификации).</a:t>
            </a:r>
            <a:r>
              <a:rPr lang="en-US" altLang="ru-RU" sz="2000" b="1">
                <a:latin typeface="Arial Unicode MS" pitchFamily="34" charset="-128"/>
              </a:rPr>
              <a:t> </a:t>
            </a:r>
            <a:endParaRPr lang="ru-RU" altLang="ru-RU" sz="2000" b="1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3565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Инициализация полей интерфейсов</a:t>
            </a:r>
            <a:endParaRPr lang="en-US" altLang="ru-RU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10600" cy="5334000"/>
          </a:xfrm>
        </p:spPr>
        <p:txBody>
          <a:bodyPr/>
          <a:lstStyle/>
          <a:p>
            <a:r>
              <a:rPr lang="ru-RU" altLang="ru-RU" sz="2000"/>
              <a:t>Каждое поле в теле интерфейса должно быть проинициализировано выражением, значение которого должно быть вычислено на стадии компиляции. При этом возможно использование в выражении уже проинициализированных полей самого интерфейса или его суперинтерфейсов.</a:t>
            </a:r>
          </a:p>
          <a:p>
            <a:r>
              <a:rPr lang="ru-RU" altLang="ru-RU" sz="2000"/>
              <a:t>Поля инициализируются в порядке их декларации за исключением полей, явно инициализируемых константами. </a:t>
            </a:r>
          </a:p>
          <a:p>
            <a:r>
              <a:rPr lang="ru-RU" altLang="ru-RU" sz="2000"/>
              <a:t>В выражениях инициализации нельзя использовать ключевые слова </a:t>
            </a:r>
            <a:r>
              <a:rPr lang="en-US" altLang="ru-RU" sz="2000" b="1">
                <a:latin typeface="Courier New" pitchFamily="49" charset="0"/>
              </a:rPr>
              <a:t>this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super</a:t>
            </a:r>
            <a:r>
              <a:rPr lang="en-US" altLang="ru-RU" sz="2000"/>
              <a:t> </a:t>
            </a:r>
            <a:r>
              <a:rPr lang="ru-RU" altLang="ru-RU" sz="2000"/>
              <a:t>кроме случая если эти слова используются внутри декларации тела анонимного класса реализующего интерфейс.</a:t>
            </a:r>
          </a:p>
          <a:p>
            <a:pPr>
              <a:lnSpc>
                <a:spcPct val="70000"/>
              </a:lnSpc>
            </a:pP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float f = j; //</a:t>
            </a:r>
            <a:r>
              <a:rPr lang="en-US" altLang="ru-RU" sz="2000">
                <a:solidFill>
                  <a:schemeClr val="tx2"/>
                </a:solidFill>
              </a:rPr>
              <a:t>error – j </a:t>
            </a:r>
            <a:r>
              <a:rPr lang="ru-RU" altLang="ru-RU" sz="2000">
                <a:solidFill>
                  <a:schemeClr val="tx2"/>
                </a:solidFill>
              </a:rPr>
              <a:t>используется до объявления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j = 1;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k = k+1; //</a:t>
            </a:r>
            <a:r>
              <a:rPr lang="en-US" altLang="ru-RU" sz="2000">
                <a:solidFill>
                  <a:schemeClr val="tx2"/>
                </a:solidFill>
              </a:rPr>
              <a:t>error – k </a:t>
            </a:r>
            <a:r>
              <a:rPr lang="ru-RU" altLang="ru-RU" sz="2000">
                <a:solidFill>
                  <a:schemeClr val="tx2"/>
                </a:solidFill>
              </a:rPr>
              <a:t>инициализируется с использованием </a:t>
            </a:r>
            <a:r>
              <a:rPr lang="en-US" altLang="ru-RU" sz="2000">
                <a:solidFill>
                  <a:schemeClr val="tx2"/>
                </a:solidFill>
              </a:rPr>
              <a:t>k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Неоднозначность при наследовании</a:t>
            </a:r>
            <a:endParaRPr lang="en-US" altLang="ru-RU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RED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1,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GREEN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2,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BLUE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4;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RainbowColors extends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YELLOW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3, ORANGE = 5, INDIGO = 6,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VIOLET = 7;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PrintColors extends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YELLOW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8, CYAN = 16, MAGENTA = 32;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LotsOfColors extends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RainbowColors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PrintColors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FUCHSIA = 17, VERMILION = 43, CHARTREUSE = RED+90;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1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Декларация абстрактных методов</a:t>
            </a:r>
            <a:endParaRPr lang="en-US" altLang="ru-RU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657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AbstractMethodDeclaration: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ResultType MethodDeclarator Throws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;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AbstractMethodModifiers: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AbstractMethodModifiers AbstractMethodModifier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AbstractMethodModifier: one of</a:t>
            </a:r>
            <a:r>
              <a:rPr lang="en-US" altLang="ru-RU" sz="2000">
                <a:latin typeface="Tahoma" pitchFamily="34" charset="0"/>
              </a:rPr>
              <a:t> 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public abstract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Фактически все методы интерфейса являются </a:t>
            </a:r>
            <a:r>
              <a:rPr lang="en-US" altLang="ru-RU" sz="2000" b="1">
                <a:latin typeface="Courier New" pitchFamily="49" charset="0"/>
              </a:rPr>
              <a:t>public</a:t>
            </a:r>
            <a:r>
              <a:rPr lang="en-US" altLang="ru-RU" sz="2000"/>
              <a:t> </a:t>
            </a:r>
            <a:r>
              <a:rPr lang="en-US" altLang="ru-RU" sz="2000" b="1">
                <a:latin typeface="Courier New" pitchFamily="49" charset="0"/>
              </a:rPr>
              <a:t>abstract</a:t>
            </a:r>
            <a:r>
              <a:rPr lang="ru-RU" altLang="ru-RU" sz="2000"/>
              <a:t>,</a:t>
            </a:r>
            <a:r>
              <a:rPr lang="en-US" altLang="ru-RU" sz="2000"/>
              <a:t> </a:t>
            </a:r>
            <a:r>
              <a:rPr lang="ru-RU" altLang="ru-RU" sz="2000"/>
              <a:t>и использование данных спецификаторов является избыточным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Будьте осторожны при наследовании интерфейсом от своих суперинтерфейсов методов с одинаковой сигнатурой но несовместимыми возвращаемыми значениями или </a:t>
            </a:r>
            <a:r>
              <a:rPr lang="en-US" altLang="ru-RU" sz="2000"/>
              <a:t>throws clauses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Все члены-классы и члены-интерфейсы</a:t>
            </a:r>
            <a:r>
              <a:rPr lang="en-US" altLang="ru-RU" sz="2000"/>
              <a:t>,</a:t>
            </a:r>
            <a:r>
              <a:rPr lang="ru-RU" altLang="ru-RU" sz="2000"/>
              <a:t> объявленные в интерфейсе</a:t>
            </a:r>
            <a:r>
              <a:rPr lang="en-US" altLang="ru-RU" sz="2000"/>
              <a:t>,</a:t>
            </a:r>
            <a:r>
              <a:rPr lang="ru-RU" altLang="ru-RU" sz="2000"/>
              <a:t> являются </a:t>
            </a:r>
            <a:r>
              <a:rPr lang="en-US" altLang="ru-RU" sz="2000"/>
              <a:t>static </a:t>
            </a:r>
            <a:r>
              <a:rPr lang="ru-RU" altLang="ru-RU" sz="2000"/>
              <a:t> </a:t>
            </a:r>
            <a:r>
              <a:rPr lang="en-US" altLang="ru-RU" sz="2000"/>
              <a:t>public </a:t>
            </a:r>
            <a:r>
              <a:rPr lang="ru-RU" altLang="ru-RU" sz="2000"/>
              <a:t>по умолчанию и не могут быть внутренними </a:t>
            </a:r>
            <a:r>
              <a:rPr lang="en-US" altLang="ru-RU" sz="2000"/>
              <a:t>(inner) </a:t>
            </a:r>
          </a:p>
        </p:txBody>
      </p:sp>
    </p:spTree>
    <p:extLst>
      <p:ext uri="{BB962C8B-B14F-4D97-AF65-F5344CB8AC3E}">
        <p14:creationId xmlns:p14="http://schemas.microsoft.com/office/powerpoint/2010/main" val="10597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Анонимные классы</a:t>
            </a:r>
            <a:endParaRPr lang="en-US" altLang="ru-RU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interface MyInterface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void doIt();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abstract class MyAbstractClass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int i,j;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MyAbstractClass (int i, int j)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{ this.i = i; this.j = j;}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abstract void doAnother();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Использование: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MyInterface impl = new MyInterface()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void doIt() { System.out.println(“Hello!”);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impl.doIt();</a:t>
            </a:r>
          </a:p>
        </p:txBody>
      </p:sp>
    </p:spTree>
    <p:extLst>
      <p:ext uri="{BB962C8B-B14F-4D97-AF65-F5344CB8AC3E}">
        <p14:creationId xmlns:p14="http://schemas.microsoft.com/office/powerpoint/2010/main" val="8402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"/>
            <a:ext cx="8382000" cy="6324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public class Main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MyInterface myInterfaceImpl = new MyInterface 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doIt 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System.out.println("Hello!");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myInterfaceImpl.doIt();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Hello!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MyAbstractClass myAbstractImpl = </a:t>
            </a:r>
            <a:r>
              <a:rPr lang="en-US" altLang="ru-RU" sz="1800" b="1" u="sng">
                <a:solidFill>
                  <a:schemeClr val="tx2"/>
                </a:solidFill>
                <a:latin typeface="Courier New" pitchFamily="49" charset="0"/>
              </a:rPr>
              <a:t>new MyAbstractClass()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doAnother()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 again! "+i+" "+j);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MyAbstractClass myAbstractImpl2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ru-RU" sz="1800" b="1" u="sng">
                <a:solidFill>
                  <a:schemeClr val="tx2"/>
                </a:solidFill>
                <a:latin typeface="Courier New" pitchFamily="49" charset="0"/>
              </a:rPr>
              <a:t>new MyAbstractClass(5,6)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doAnother()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 again! "+i+" "+j);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myAbstractImpl.doAnother(); 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 again! 0 0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myAbstractImpl2.doAnother(); 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 again! 5 6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3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Перечисления (</a:t>
            </a:r>
            <a:r>
              <a:rPr lang="en-US" altLang="ru-RU"/>
              <a:t>enum), </a:t>
            </a:r>
            <a:r>
              <a:rPr lang="ru-RU" altLang="ru-RU"/>
              <a:t>начиная с </a:t>
            </a:r>
            <a:r>
              <a:rPr lang="en-US" altLang="ru-RU"/>
              <a:t>java 1.5</a:t>
            </a:r>
            <a:endParaRPr lang="ru-RU" altLang="ru-RU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7594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В отличие от статических констант, предоставляют типизированный, безопасный способ задания фиксированных наборов значений</a:t>
            </a:r>
          </a:p>
          <a:p>
            <a:pPr>
              <a:lnSpc>
                <a:spcPct val="90000"/>
              </a:lnSpc>
            </a:pPr>
            <a:r>
              <a:rPr lang="ru-RU" altLang="ru-RU"/>
              <a:t>Являются классами специального вида, не могут иметь наследников, сами в свою очередь наследуются от </a:t>
            </a:r>
            <a:r>
              <a:rPr lang="en-US" altLang="ru-RU" b="1">
                <a:latin typeface="Courier New" pitchFamily="49" charset="0"/>
              </a:rPr>
              <a:t>java.lang.Enum</a:t>
            </a:r>
            <a:r>
              <a:rPr lang="ru-RU" altLang="ru-RU"/>
              <a:t>. Не могут быть абстрактными и содержать абстрактные методы, но могут реализовывать интерфейсы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Экземпляры объектов перечисления </a:t>
            </a:r>
            <a:r>
              <a:rPr lang="ru-RU" altLang="ru-RU">
                <a:solidFill>
                  <a:srgbClr val="C80000"/>
                </a:solidFill>
              </a:rPr>
              <a:t>нельзя создать с помощью </a:t>
            </a:r>
            <a:r>
              <a:rPr lang="en-US" altLang="ru-RU">
                <a:solidFill>
                  <a:srgbClr val="C80000"/>
                </a:solidFill>
              </a:rPr>
              <a:t>new</a:t>
            </a:r>
            <a:r>
              <a:rPr lang="en-US" altLang="ru-RU"/>
              <a:t>, </a:t>
            </a:r>
            <a:r>
              <a:rPr lang="ru-RU" altLang="ru-RU"/>
              <a:t>каждый объект перечисления уникален, создается при загрузке перечисления в виртуальную машину, поэтому допустимо сравнение ссылок для объектов перечислений</a:t>
            </a:r>
            <a:r>
              <a:rPr lang="en-US" altLang="ru-RU"/>
              <a:t>, </a:t>
            </a:r>
            <a:r>
              <a:rPr lang="ru-RU" altLang="ru-RU">
                <a:solidFill>
                  <a:srgbClr val="0033CC"/>
                </a:solidFill>
              </a:rPr>
              <a:t>можно использовать </a:t>
            </a:r>
            <a:r>
              <a:rPr lang="en-US" altLang="ru-RU" b="1">
                <a:solidFill>
                  <a:srgbClr val="0033CC"/>
                </a:solidFill>
              </a:rPr>
              <a:t>switch</a:t>
            </a:r>
            <a:endParaRPr lang="ru-RU" altLang="ru-RU" b="1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Как и обычные классы могут реализовывать поведение, содержать вложенные и внутренние классы-члены</a:t>
            </a:r>
          </a:p>
        </p:txBody>
      </p:sp>
    </p:spTree>
    <p:extLst>
      <p:ext uri="{BB962C8B-B14F-4D97-AF65-F5344CB8AC3E}">
        <p14:creationId xmlns:p14="http://schemas.microsoft.com/office/powerpoint/2010/main" val="35629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93038" cy="685800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Объекты – массивы: грамматика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250825" y="908050"/>
            <a:ext cx="56388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ArrayCreationExpression: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new PrimitiveType DimExprs Dims</a:t>
            </a:r>
            <a:r>
              <a:rPr lang="en-US" altLang="ru-RU" sz="2000" i="1" baseline="-30000"/>
              <a:t>opt </a:t>
            </a:r>
            <a:endParaRPr lang="ru-RU" altLang="ru-RU" sz="2000" i="1" baseline="-300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 baseline="-30000"/>
              <a:t>	</a:t>
            </a:r>
            <a:r>
              <a:rPr lang="en-US" altLang="ru-RU" sz="2000" i="1"/>
              <a:t>new TypeName DimExprs Dims</a:t>
            </a:r>
            <a:r>
              <a:rPr lang="en-US" altLang="ru-RU" sz="2000" i="1" baseline="-30000"/>
              <a:t>opt </a:t>
            </a:r>
            <a:endParaRPr lang="ru-RU" altLang="ru-RU" sz="2000" i="1" baseline="-300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 baseline="-30000"/>
              <a:t>	</a:t>
            </a:r>
            <a:r>
              <a:rPr lang="en-US" altLang="ru-RU" sz="2000" i="1"/>
              <a:t>new PrimitiveType Dims ArrayInitializer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new TypeName Dims ArrayInitializer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DimExprs: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DimExpr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DimExprs DimExpr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26670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DimExpr: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[ Expression ] Dims: </a:t>
            </a:r>
            <a:r>
              <a:rPr lang="ru-RU" altLang="ru-RU" sz="2000" i="1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[ ]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Dims [ ]</a:t>
            </a:r>
            <a:r>
              <a:rPr lang="en-US" altLang="ru-RU" sz="2000" b="1"/>
              <a:t> </a:t>
            </a:r>
            <a:endParaRPr lang="en-US" altLang="ru-RU" sz="3600">
              <a:solidFill>
                <a:schemeClr val="tx2"/>
              </a:solidFill>
            </a:endParaRPr>
          </a:p>
        </p:txBody>
      </p:sp>
      <p:graphicFrame>
        <p:nvGraphicFramePr>
          <p:cNvPr id="515091" name="Group 19"/>
          <p:cNvGraphicFramePr>
            <a:graphicFrameLocks noGrp="1"/>
          </p:cNvGraphicFramePr>
          <p:nvPr/>
        </p:nvGraphicFramePr>
        <p:xfrm>
          <a:off x="107950" y="4508500"/>
          <a:ext cx="8964613" cy="792163"/>
        </p:xfrm>
        <a:graphic>
          <a:graphicData uri="http://schemas.openxmlformats.org/drawingml/2006/table">
            <a:tbl>
              <a:tblPr/>
              <a:tblGrid>
                <a:gridCol w="8964613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Индексация элементов массива начинается с 0 а не с 1 !!!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Диапазон допустимых значений индекса – от 0 до 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length - 1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8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4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enum Days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SUNDAY, MONDAY, TUESDAY, WEDNESDAY, THURSDAY, FRIDAY, SATURDAY;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boolean isWeekend()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switch(this)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case SUNDAY: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case SATURDAY: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	return true;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	return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 Days.MODAY+” isWeekEnd(): “ + Days.MONDAY.isWeekend() 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19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Перечисления (продолжение)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Каждый класс перечисления неявно содержит следующие методы: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values()</a:t>
            </a:r>
            <a:r>
              <a:rPr lang="en-US" altLang="ru-RU" dirty="0"/>
              <a:t> -  </a:t>
            </a:r>
            <a:r>
              <a:rPr lang="ru-RU" altLang="ru-RU" dirty="0"/>
              <a:t>возвращает массив элементов перечисления (статический метод)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ordinal()</a:t>
            </a:r>
            <a:r>
              <a:rPr lang="en-US" altLang="ru-RU" dirty="0"/>
              <a:t> -  </a:t>
            </a:r>
            <a:r>
              <a:rPr lang="ru-RU" altLang="ru-RU" dirty="0"/>
              <a:t>возвращает порядковый номер элемента перечисления (в порядке декларации)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 err="1">
                <a:solidFill>
                  <a:srgbClr val="0033CC"/>
                </a:solidFill>
                <a:latin typeface="Courier New" pitchFamily="49" charset="0"/>
              </a:rPr>
              <a:t>valueOf</a:t>
            </a: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(String name)</a:t>
            </a:r>
            <a:r>
              <a:rPr lang="en-US" altLang="ru-RU" dirty="0"/>
              <a:t> – </a:t>
            </a:r>
            <a:r>
              <a:rPr lang="ru-RU" altLang="ru-RU" dirty="0"/>
              <a:t>возвращает элемент перечисления по его строковому имени (статический метод, выбрасывает </a:t>
            </a:r>
            <a:r>
              <a:rPr lang="en-US" altLang="ru-RU" b="1" dirty="0" err="1">
                <a:solidFill>
                  <a:srgbClr val="0033CC"/>
                </a:solidFill>
                <a:latin typeface="Courier New" pitchFamily="49" charset="0"/>
              </a:rPr>
              <a:t>IllegalArgumentException</a:t>
            </a:r>
            <a:r>
              <a:rPr lang="en-US" altLang="ru-RU" dirty="0"/>
              <a:t> </a:t>
            </a:r>
            <a:r>
              <a:rPr lang="ru-RU" altLang="ru-RU" dirty="0"/>
              <a:t>если нет элемента с указанным именем)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Класс перечисления может иметь конструктор (</a:t>
            </a:r>
            <a:r>
              <a:rPr lang="en-US" altLang="ru-RU" dirty="0"/>
              <a:t>private </a:t>
            </a:r>
            <a:r>
              <a:rPr lang="ru-RU" altLang="ru-RU" dirty="0"/>
              <a:t>либо </a:t>
            </a:r>
            <a:r>
              <a:rPr lang="en-US" altLang="ru-RU" dirty="0"/>
              <a:t>package</a:t>
            </a:r>
            <a:r>
              <a:rPr lang="ru-RU" altLang="ru-RU" dirty="0"/>
              <a:t>), который вызывается для каждого элемента при его декларации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Отдельные элементы перечисления могут реализовывать свое собственное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43895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Пример более сложного перечисления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enum Direction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FORWARD(1.0)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public Direction opposite() {return BACKWARD;}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BACKWARD(2.0)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public Direction opposite() {return FORWARD;}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double ratio;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Direction(double r) { ratio = 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double getRatio() {return ratio;}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static Direction byRatio(double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if (r == 1.0) return FORWARD;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else if (r == 2.0) return BACKWARD;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else throw new IllegalArgumentException();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96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Пакеты: организация </a:t>
            </a:r>
            <a:r>
              <a:rPr lang="en-US" altLang="ru-RU"/>
              <a:t>java </a:t>
            </a:r>
            <a:r>
              <a:rPr lang="ru-RU" altLang="ru-RU"/>
              <a:t>программ</a:t>
            </a:r>
            <a:endParaRPr lang="en-US" altLang="ru-RU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В типичном случае программа состоит из нескольких пакетов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Каждый пакет имеет собственное пространство имен для типов объявленных в пакете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Верхнеуровневый тип доступен извне пакета только если он объявлен со спецификатором </a:t>
            </a:r>
            <a:r>
              <a:rPr lang="en-US" altLang="ru-RU" sz="2000"/>
              <a:t>public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Пакеты образуют иерархическую структуру имен.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Членами пакета являются: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классы и интерфейсы, объявленные в единицах компиляции пакета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подпакеты, которые имеют свои собственные подпакеты и единицы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Пакеты могут располагаться на файловой системе или в базе данных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Пакеты размещаемые на файловой системе имеют ряд ограничений на их организацию для обеспечения однозначности при поиске и загрузке (а также компиляции) типов (и единиц компиляции) и пакета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5653831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Пакеты: организация программ</a:t>
            </a:r>
            <a:endParaRPr lang="en-US" altLang="ru-RU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157788"/>
            <a:ext cx="8353425" cy="1271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При отображении (хранении) на файловой системе единица компиляции может содержать тоьлко один тип объявленный </a:t>
            </a:r>
            <a:r>
              <a:rPr lang="en-US" altLang="ru-RU" sz="2000"/>
              <a:t>public</a:t>
            </a:r>
            <a:r>
              <a:rPr lang="ru-RU" altLang="ru-RU" sz="2000"/>
              <a:t> совпадающий по имени с именем файла единицы компиляции</a:t>
            </a:r>
            <a:endParaRPr lang="en-US" altLang="ru-RU" sz="2000"/>
          </a:p>
        </p:txBody>
      </p:sp>
      <p:graphicFrame>
        <p:nvGraphicFramePr>
          <p:cNvPr id="5939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125538"/>
          <a:ext cx="712946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7017535" imgH="3979757" progId="Visio.Drawing.6">
                  <p:embed/>
                </p:oleObj>
              </mc:Choice>
              <mc:Fallback>
                <p:oleObj name="Visio" r:id="rId3" imgW="7017535" imgH="397975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7129462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1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Единицы компиляции</a:t>
            </a:r>
            <a:endParaRPr lang="en-US" altLang="ru-RU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60425"/>
            <a:ext cx="8458200" cy="5592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Пакет содержит несколько единиц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Типы внутри единицы компиляции имеют доступ ко всем </a:t>
            </a:r>
            <a:r>
              <a:rPr lang="ru-RU" altLang="ru-RU" dirty="0" err="1"/>
              <a:t>верхнеуровневым</a:t>
            </a:r>
            <a:r>
              <a:rPr lang="ru-RU" altLang="ru-RU" dirty="0"/>
              <a:t> типам, объявленным  в других единицах компиляции данного пакета а также к типам пакета </a:t>
            </a:r>
            <a:r>
              <a:rPr lang="en-US" altLang="ru-RU" dirty="0" err="1"/>
              <a:t>java.lang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Для доступа к другим пакетам используется декларация </a:t>
            </a:r>
            <a:r>
              <a:rPr lang="en-US" altLang="ru-RU" b="1" dirty="0">
                <a:latin typeface="Courier New" pitchFamily="49" charset="0"/>
              </a:rPr>
              <a:t>import</a:t>
            </a:r>
            <a:endParaRPr lang="ru-RU" altLang="ru-RU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CompilationUnit</a:t>
            </a:r>
            <a:r>
              <a:rPr lang="en-US" altLang="ru-RU" sz="2000" dirty="0">
                <a:latin typeface="Tahoma" pitchFamily="34" charset="0"/>
              </a:rPr>
              <a:t>: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PackageDeclaration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endParaRPr lang="ru-RU" altLang="ru-RU" sz="2000" i="1" baseline="-30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ImportDeclaration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ImportDeclaration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TypeDeclaration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TypeDeclaration</a:t>
            </a:r>
            <a:endParaRPr lang="en-US" altLang="ru-RU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Именованные и безымянные пакеты</a:t>
            </a:r>
            <a:endParaRPr lang="en-US" altLang="ru-RU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6613"/>
            <a:ext cx="8458200" cy="547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 dirty="0"/>
              <a:t>Объявление именованного пакета: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PackageDeclaration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package </a:t>
            </a:r>
            <a:r>
              <a:rPr lang="en-US" altLang="ru-RU" sz="2000" i="1" dirty="0" err="1">
                <a:latin typeface="Tahoma" pitchFamily="34" charset="0"/>
              </a:rPr>
              <a:t>PackageName</a:t>
            </a:r>
            <a:r>
              <a:rPr lang="en-US" altLang="ru-RU" sz="2000" dirty="0">
                <a:latin typeface="Tahoma" pitchFamily="34" charset="0"/>
              </a:rPr>
              <a:t>;</a:t>
            </a:r>
          </a:p>
          <a:p>
            <a:r>
              <a:rPr lang="ru-RU" altLang="ru-RU" sz="2000" dirty="0"/>
              <a:t>В качестве имени пакета выступает полное квалифицированное имя: например </a:t>
            </a:r>
            <a:r>
              <a:rPr lang="en-US" altLang="ru-RU" sz="2000" b="1" dirty="0">
                <a:latin typeface="Courier New" pitchFamily="49" charset="0"/>
              </a:rPr>
              <a:t>com.somecompany.project.one</a:t>
            </a:r>
            <a:r>
              <a:rPr lang="ru-RU" altLang="ru-RU" sz="2000" dirty="0"/>
              <a:t> для </a:t>
            </a:r>
            <a:r>
              <a:rPr lang="en-US" altLang="ru-RU" sz="2000" b="1" dirty="0">
                <a:latin typeface="Courier New" pitchFamily="49" charset="0"/>
              </a:rPr>
              <a:t>First.java</a:t>
            </a:r>
            <a:endParaRPr lang="ru-RU" altLang="ru-RU" sz="2000" b="1" dirty="0">
              <a:latin typeface="Courier New" pitchFamily="49" charset="0"/>
            </a:endParaRPr>
          </a:p>
          <a:p>
            <a:r>
              <a:rPr lang="ru-RU" altLang="ru-RU" sz="2000" dirty="0"/>
              <a:t>Единицы компиляции безымянного пакета не содержат объявление пакета</a:t>
            </a:r>
            <a:endParaRPr lang="en-US" altLang="ru-RU" sz="2000" dirty="0"/>
          </a:p>
          <a:p>
            <a:r>
              <a:rPr lang="ru-RU" altLang="ru-RU" sz="2000" dirty="0"/>
              <a:t>Безымянные пакеты следует использовать только в небольших тестовых программах</a:t>
            </a:r>
          </a:p>
          <a:p>
            <a:r>
              <a:rPr lang="ru-RU" altLang="ru-RU" sz="2000" dirty="0"/>
              <a:t>Переменная окружения </a:t>
            </a:r>
            <a:r>
              <a:rPr lang="en-US" altLang="ru-RU" sz="2000" b="1" dirty="0">
                <a:latin typeface="Courier New" pitchFamily="49" charset="0"/>
              </a:rPr>
              <a:t>CLASSPATH</a:t>
            </a:r>
            <a:r>
              <a:rPr lang="en-US" altLang="ru-RU" sz="2000" dirty="0"/>
              <a:t> </a:t>
            </a:r>
            <a:r>
              <a:rPr lang="ru-RU" altLang="ru-RU" sz="2000" dirty="0"/>
              <a:t>содержит точки привязки иерархий пакетов к точкам в файловой системе (коими могут являться директории и архивные </a:t>
            </a:r>
            <a:r>
              <a:rPr lang="en-US" altLang="ru-RU" sz="2000" dirty="0"/>
              <a:t>jar </a:t>
            </a:r>
            <a:r>
              <a:rPr lang="ru-RU" altLang="ru-RU" sz="2000" dirty="0"/>
              <a:t>или </a:t>
            </a:r>
            <a:r>
              <a:rPr lang="en-US" altLang="ru-RU" sz="2000" dirty="0"/>
              <a:t>zip </a:t>
            </a:r>
            <a:r>
              <a:rPr lang="ru-RU" altLang="ru-RU" sz="2000" dirty="0"/>
              <a:t>файлы)</a:t>
            </a:r>
          </a:p>
          <a:p>
            <a:r>
              <a:rPr lang="ru-RU" altLang="ru-RU" sz="2000" dirty="0"/>
              <a:t>Классы находящиеся во всех «корневых» директориях точек привязки </a:t>
            </a:r>
            <a:r>
              <a:rPr lang="en-US" altLang="ru-RU" sz="2000" b="1" dirty="0">
                <a:latin typeface="Courier New" pitchFamily="49" charset="0"/>
              </a:rPr>
              <a:t>CLASSPATH</a:t>
            </a:r>
            <a:r>
              <a:rPr lang="en-US" altLang="ru-RU" sz="2000" dirty="0"/>
              <a:t> </a:t>
            </a:r>
            <a:r>
              <a:rPr lang="ru-RU" altLang="ru-RU" sz="2000" dirty="0"/>
              <a:t>принадлежат к единому безымянному пакету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1471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Декларация </a:t>
            </a:r>
            <a:r>
              <a:rPr lang="en-US" altLang="ru-RU" dirty="0"/>
              <a:t>import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75650" cy="54006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Декларация имени пакета распространяется на всю единицу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Декларации </a:t>
            </a:r>
            <a:r>
              <a:rPr lang="en-US" altLang="ru-RU" sz="2000" dirty="0"/>
              <a:t>import </a:t>
            </a:r>
            <a:r>
              <a:rPr lang="ru-RU" altLang="ru-RU" sz="2000" dirty="0"/>
              <a:t>также распространяются на всю единицу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Для того чтобы получить доступ к членам </a:t>
            </a:r>
            <a:r>
              <a:rPr lang="ru-RU" altLang="ru-RU" sz="2000" dirty="0" err="1"/>
              <a:t>подпакета</a:t>
            </a:r>
            <a:r>
              <a:rPr lang="ru-RU" altLang="ru-RU" sz="2000" dirty="0"/>
              <a:t> в единице компиляции, нужно явно импортировать эти члены. По умолчанию они не видны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i="1" dirty="0" err="1">
                <a:latin typeface="Tahoma" pitchFamily="34" charset="0"/>
              </a:rPr>
              <a:t>ImportDeclaration</a:t>
            </a:r>
            <a:r>
              <a:rPr lang="en-US" altLang="ru-RU" sz="1800" dirty="0">
                <a:latin typeface="Tahoma" pitchFamily="34" charset="0"/>
              </a:rPr>
              <a:t>: </a:t>
            </a:r>
            <a:endParaRPr lang="ru-RU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>
                <a:latin typeface="Tahoma" pitchFamily="34" charset="0"/>
              </a:rPr>
              <a:t>	</a:t>
            </a:r>
            <a:r>
              <a:rPr lang="en-US" altLang="ru-RU" sz="1800" dirty="0" err="1">
                <a:latin typeface="Tahoma" pitchFamily="34" charset="0"/>
              </a:rPr>
              <a:t>SingleTypeImportDeclaration</a:t>
            </a:r>
            <a:r>
              <a:rPr lang="en-US" altLang="ru-RU" sz="1800" dirty="0">
                <a:latin typeface="Tahoma" pitchFamily="34" charset="0"/>
              </a:rPr>
              <a:t> </a:t>
            </a:r>
            <a:endParaRPr lang="ru-RU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>
                <a:latin typeface="Tahoma" pitchFamily="34" charset="0"/>
              </a:rPr>
              <a:t>	</a:t>
            </a:r>
            <a:r>
              <a:rPr lang="en-US" altLang="ru-RU" sz="1800" dirty="0" err="1">
                <a:latin typeface="Tahoma" pitchFamily="34" charset="0"/>
              </a:rPr>
              <a:t>TypeImportOnDemandDeclaration</a:t>
            </a:r>
            <a:endParaRPr lang="en-US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800" dirty="0">
              <a:solidFill>
                <a:schemeClr val="tx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dirty="0">
                <a:solidFill>
                  <a:schemeClr val="tx2"/>
                </a:solidFill>
              </a:rPr>
              <a:t>import </a:t>
            </a:r>
            <a:r>
              <a:rPr lang="en-US" altLang="ru-RU" sz="1800" dirty="0" err="1">
                <a:solidFill>
                  <a:schemeClr val="tx2"/>
                </a:solidFill>
              </a:rPr>
              <a:t>java.io.InputStream</a:t>
            </a:r>
            <a:r>
              <a:rPr lang="en-US" altLang="ru-RU" sz="1800" dirty="0">
                <a:solidFill>
                  <a:schemeClr val="tx2"/>
                </a:solidFill>
              </a:rPr>
              <a:t>; // single type import declaration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dirty="0">
                <a:solidFill>
                  <a:schemeClr val="tx2"/>
                </a:solidFill>
              </a:rPr>
              <a:t>import java.net.*;               // import on demand declaration</a:t>
            </a:r>
            <a:endParaRPr lang="ru-RU" altLang="ru-RU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r>
              <a:rPr lang="ru-RU" altLang="ru-RU" dirty="0"/>
              <a:t>Будучи импортированными типы становятся доступны в единице компиляции с использованием простого (не квалифицированного) имени</a:t>
            </a:r>
            <a:r>
              <a:rPr lang="en-US" altLang="ru-RU" dirty="0"/>
              <a:t>.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04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Статический импорт</a:t>
            </a:r>
            <a:r>
              <a:rPr lang="en-US" altLang="ru-RU"/>
              <a:t> (</a:t>
            </a:r>
            <a:r>
              <a:rPr lang="ru-RU" altLang="ru-RU"/>
              <a:t>начиная с </a:t>
            </a:r>
            <a:r>
              <a:rPr lang="en-US" altLang="ru-RU"/>
              <a:t>java 1.5)</a:t>
            </a:r>
            <a:endParaRPr lang="ru-RU" altLang="ru-RU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altLang="ru-RU"/>
              <a:t>Для того чтобы иметь возможность обращаться к статическим методам, полям класса, а также к элементам перечислений без использования квалифицированного имени, можно воспользоваться статической декларацией импорта:</a:t>
            </a:r>
          </a:p>
          <a:p>
            <a:pPr>
              <a:buFont typeface="Wingdings" pitchFamily="2" charset="2"/>
              <a:buNone/>
            </a:pPr>
            <a:endParaRPr lang="en-US" altLang="ru-RU"/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import static Days.* 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import static java.lang.Math.*;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Day d = MONDAY;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Day d2 = valueOf(“SATURDAY”);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double v = sin(PI/2);</a:t>
            </a:r>
          </a:p>
          <a:p>
            <a:r>
              <a:rPr lang="ru-RU" altLang="ru-RU"/>
              <a:t>Однако злоупотреблять статическим импортом не стоит</a:t>
            </a:r>
          </a:p>
        </p:txBody>
      </p:sp>
    </p:spTree>
    <p:extLst>
      <p:ext uri="{BB962C8B-B14F-4D97-AF65-F5344CB8AC3E}">
        <p14:creationId xmlns:p14="http://schemas.microsoft.com/office/powerpoint/2010/main" val="200564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Сокрытие и конфликты </a:t>
            </a:r>
            <a:r>
              <a:rPr lang="en-US" altLang="ru-RU"/>
              <a:t>import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/>
              <a:t>single-type-import </a:t>
            </a:r>
            <a:r>
              <a:rPr lang="ru-RU" altLang="ru-RU" sz="2000"/>
              <a:t>декларация </a:t>
            </a:r>
            <a:r>
              <a:rPr lang="en-US" altLang="ru-RU" sz="2000" i="1"/>
              <a:t>d  </a:t>
            </a:r>
            <a:r>
              <a:rPr lang="ru-RU" altLang="ru-RU" sz="2000"/>
              <a:t>в единице компиляции </a:t>
            </a:r>
            <a:r>
              <a:rPr lang="en-US" altLang="ru-RU" sz="2000" i="1"/>
              <a:t>c </a:t>
            </a:r>
            <a:r>
              <a:rPr lang="ru-RU" altLang="ru-RU" sz="2000" i="1"/>
              <a:t> </a:t>
            </a:r>
            <a:r>
              <a:rPr lang="ru-RU" altLang="ru-RU" sz="2000"/>
              <a:t>пакета </a:t>
            </a:r>
            <a:r>
              <a:rPr lang="en-US" altLang="ru-RU" sz="2000" i="1"/>
              <a:t>p </a:t>
            </a:r>
            <a:r>
              <a:rPr lang="ru-RU" altLang="ru-RU" sz="2000"/>
              <a:t>импортирующая тип </a:t>
            </a:r>
            <a:r>
              <a:rPr lang="en-US" altLang="ru-RU" sz="2000" i="1"/>
              <a:t>n</a:t>
            </a:r>
            <a:r>
              <a:rPr lang="en-US" altLang="ru-RU" sz="2000"/>
              <a:t>, </a:t>
            </a:r>
            <a:r>
              <a:rPr lang="ru-RU" altLang="ru-RU" sz="2000"/>
              <a:t>скрывает:</a:t>
            </a:r>
          </a:p>
          <a:p>
            <a:pPr marL="742950" lvl="1" indent="-285750"/>
            <a:r>
              <a:rPr lang="ru-RU" altLang="ru-RU" sz="2000"/>
              <a:t>любой верхнеуровневый тип </a:t>
            </a:r>
            <a:r>
              <a:rPr lang="en-US" altLang="ru-RU" sz="2000" i="1"/>
              <a:t>n</a:t>
            </a:r>
            <a:r>
              <a:rPr lang="ru-RU" altLang="ru-RU" sz="2000"/>
              <a:t>, объявленный в другой единице компиляции пакета </a:t>
            </a:r>
            <a:r>
              <a:rPr lang="en-US" altLang="ru-RU" sz="2000" i="1"/>
              <a:t>p</a:t>
            </a:r>
          </a:p>
          <a:p>
            <a:pPr marL="742950" lvl="1" indent="-285750"/>
            <a:r>
              <a:rPr lang="ru-RU" altLang="ru-RU" sz="2000"/>
              <a:t>любой тип </a:t>
            </a:r>
            <a:r>
              <a:rPr lang="en-US" altLang="ru-RU" sz="2000" i="1"/>
              <a:t>n</a:t>
            </a:r>
            <a:r>
              <a:rPr lang="ru-RU" altLang="ru-RU" sz="2000" i="1"/>
              <a:t> </a:t>
            </a:r>
            <a:r>
              <a:rPr lang="ru-RU" altLang="ru-RU" sz="2000"/>
              <a:t>импортированный </a:t>
            </a:r>
            <a:r>
              <a:rPr lang="en-US" altLang="ru-RU" sz="2000"/>
              <a:t>type-imoprt-on-demand </a:t>
            </a:r>
            <a:r>
              <a:rPr lang="ru-RU" altLang="ru-RU" sz="2000"/>
              <a:t>декларацией в </a:t>
            </a:r>
            <a:r>
              <a:rPr lang="en-US" altLang="ru-RU" sz="2000" i="1"/>
              <a:t>c</a:t>
            </a:r>
          </a:p>
          <a:p>
            <a:r>
              <a:rPr lang="ru-RU" altLang="ru-RU" sz="2000"/>
              <a:t>нельзя импортировать пакет, можно импортировать только типы: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java.util;</a:t>
            </a:r>
            <a:r>
              <a:rPr lang="en-US" altLang="ru-RU" sz="2000"/>
              <a:t> - </a:t>
            </a:r>
            <a:r>
              <a:rPr lang="ru-RU" altLang="ru-RU" sz="2000"/>
              <a:t>ведет к ошибке времени компиляции</a:t>
            </a:r>
          </a:p>
          <a:p>
            <a:r>
              <a:rPr lang="ru-RU" altLang="ru-RU" sz="2000"/>
              <a:t>верхнеуровневые типы объявленные внутри единицы компиляции, а также вложенные типы скрывают типы, импортируемые </a:t>
            </a:r>
            <a:r>
              <a:rPr lang="en-US" altLang="ru-RU" sz="2000"/>
              <a:t>type-import-on-demand </a:t>
            </a:r>
            <a:r>
              <a:rPr lang="ru-RU" altLang="ru-RU" sz="2000"/>
              <a:t>декларацией, при использовании простого имени.</a:t>
            </a:r>
          </a:p>
          <a:p>
            <a:r>
              <a:rPr lang="ru-RU" altLang="ru-RU" sz="2000"/>
              <a:t>для разрешения неоднозначности или доступа к сокрытому типу можно воспользоваться квалифицированным именем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8070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496300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Создание и инициализация массивов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65100" y="803275"/>
            <a:ext cx="879951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массивов примеры: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объекта – массива из трех ссылок на объекты типа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array[] = new MyClass[3];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Инициализация элемента массива (ссылки):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array[0] = new MyClass();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объекта – массива из двух ссылок на объекты-массивы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ссылок на объекты класса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array2[][] = new MyClass[2][];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Инициализация элементов 0 и 1 массива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array2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array2[0] = new MyClass[5];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объект – массив из 5 ссылок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array2[1] = new MyClass[4];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объект – массив из 4 ссылок</a:t>
            </a:r>
            <a:endParaRPr lang="en-US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Объект - массив из трех элементов типа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int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array3[] = new int[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3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]; array3[0] = 0; </a:t>
            </a:r>
            <a:b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и инициализация массива из четырех элементов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int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array4 [] = new int [] {1,2,3,4};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и инициализация объекта-массива ссылок на объекты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класса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array5[] = {new MyClass(“a”), new MyClass(“b”)};</a:t>
            </a:r>
          </a:p>
        </p:txBody>
      </p:sp>
    </p:spTree>
    <p:extLst>
      <p:ext uri="{BB962C8B-B14F-4D97-AF65-F5344CB8AC3E}">
        <p14:creationId xmlns:p14="http://schemas.microsoft.com/office/powerpoint/2010/main" val="14595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«Странный» пример</a:t>
            </a:r>
            <a:endParaRPr lang="en-US" altLang="ru-RU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Mosquito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capacity;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strange.example;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Vector.Mosquito;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System.out.println(new Vector().getClass());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System.out.println(new Mosquito().getClass());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Вывод: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/>
              <a:t>class java.util.Vector </a:t>
            </a:r>
            <a:endParaRPr lang="ru-RU" altLang="ru-R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/>
              <a:t>class Vector.Mosquito 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293646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Двойная декларация</a:t>
            </a:r>
            <a:endParaRPr lang="en-US" altLang="ru-RU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test;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Point { // compile-time error #1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getR();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getTheta();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Vector {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 compile-time error #2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Point[] pts;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test;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java.util.*;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Vector { Point[] pts; } // not a error </a:t>
            </a:r>
          </a:p>
        </p:txBody>
      </p:sp>
    </p:spTree>
    <p:extLst>
      <p:ext uri="{BB962C8B-B14F-4D97-AF65-F5344CB8AC3E}">
        <p14:creationId xmlns:p14="http://schemas.microsoft.com/office/powerpoint/2010/main" val="26073522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Опережающее использование</a:t>
            </a:r>
            <a:endParaRPr lang="en-US" altLang="ru-RU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points;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// coordinates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PointColor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color; // color of this point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 next; // next point with this color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nPoints;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PointColor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Point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first; // first point with this color PointColor(int color)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this.color = color;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private int color; // color components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//all is OK!</a:t>
            </a:r>
          </a:p>
        </p:txBody>
      </p:sp>
    </p:spTree>
    <p:extLst>
      <p:ext uri="{BB962C8B-B14F-4D97-AF65-F5344CB8AC3E}">
        <p14:creationId xmlns:p14="http://schemas.microsoft.com/office/powerpoint/2010/main" val="9294618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Правила именования пакетов</a:t>
            </a:r>
            <a:endParaRPr lang="en-US" altLang="ru-RU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077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Для обеспечения уникальности имени пакета</a:t>
            </a:r>
            <a:r>
              <a:rPr lang="en-US" altLang="ru-RU" sz="2000"/>
              <a:t> </a:t>
            </a:r>
            <a:r>
              <a:rPr lang="ru-RU" altLang="ru-RU" sz="2000"/>
              <a:t>в качестве основы следует использовать доменное имя организации, например: </a:t>
            </a:r>
            <a:r>
              <a:rPr lang="en-US" altLang="ru-RU" sz="2000"/>
              <a:t>ru.nsu.fit.mylastname.task1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В случае если доменное имя не может быть использовано в силу наличия специальных символов, запрещенных к использованию в идентификаторах, нужно произвести следующую трансформацию: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/>
              <a:t>если имя содержит знак </a:t>
            </a:r>
            <a:r>
              <a:rPr lang="en-US" altLang="ru-RU" sz="1800"/>
              <a:t>‘-’, </a:t>
            </a:r>
            <a:r>
              <a:rPr lang="ru-RU" altLang="ru-RU" sz="1800"/>
              <a:t>его заменяют на </a:t>
            </a:r>
            <a:r>
              <a:rPr lang="en-US" altLang="ru-RU" sz="1800"/>
              <a:t>‘_’: some-ware.com -&gt; com.some_ware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/>
              <a:t>если имя является ключевым словом, то к нему добавляют </a:t>
            </a:r>
            <a:r>
              <a:rPr lang="en-US" altLang="ru-RU" sz="1800"/>
              <a:t>‘_’: do.something.com -&gt; com.something.do_;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/>
              <a:t>если имя начинается с цифры, то спереди добавляется </a:t>
            </a:r>
            <a:r>
              <a:rPr lang="en-US" altLang="ru-RU" sz="1800"/>
              <a:t>‘_’: just.4you.com -&gt; com._4you.just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Примеры имен: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com.sun.java.jag.scrabble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com.apple.quicktime.v2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com.novosoft.siberon.someproject</a:t>
            </a:r>
          </a:p>
        </p:txBody>
      </p:sp>
    </p:spTree>
    <p:extLst>
      <p:ext uri="{BB962C8B-B14F-4D97-AF65-F5344CB8AC3E}">
        <p14:creationId xmlns:p14="http://schemas.microsoft.com/office/powerpoint/2010/main" val="20072393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Полное квалифицированное имя</a:t>
            </a:r>
            <a:endParaRPr lang="en-US" altLang="ru-RU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556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/>
              <a:t>Полным квалифицированным именем является:</a:t>
            </a:r>
          </a:p>
          <a:p>
            <a:r>
              <a:rPr lang="ru-RU" altLang="ru-RU" sz="2000"/>
              <a:t>для примитивных типов – ключевое слово типа</a:t>
            </a:r>
          </a:p>
          <a:p>
            <a:r>
              <a:rPr lang="ru-RU" altLang="ru-RU" sz="2000"/>
              <a:t>для именованного пакета первого уровня – простое имя этого пакета</a:t>
            </a:r>
          </a:p>
          <a:p>
            <a:r>
              <a:rPr lang="ru-RU" altLang="ru-RU" sz="2000"/>
              <a:t>для именованного пакета уровня </a:t>
            </a:r>
            <a:r>
              <a:rPr lang="en-US" altLang="ru-RU" sz="2000"/>
              <a:t>N – </a:t>
            </a:r>
            <a:r>
              <a:rPr lang="ru-RU" altLang="ru-RU" sz="2000"/>
              <a:t>полное квалифицированное имя объемлющего пакета плюс простое имя пакета: </a:t>
            </a:r>
            <a:r>
              <a:rPr lang="en-US" altLang="ru-RU" sz="2000"/>
              <a:t>outer1.outer2.outerN-1.packagename</a:t>
            </a:r>
          </a:p>
          <a:p>
            <a:r>
              <a:rPr lang="ru-RU" altLang="ru-RU" sz="2000"/>
              <a:t>для класса или интерфейса в безымянном пакете – простое имя этого класса или интерфейса</a:t>
            </a:r>
          </a:p>
          <a:p>
            <a:r>
              <a:rPr lang="ru-RU" altLang="ru-RU" sz="2000"/>
              <a:t>полное квалифицированное имя класса или интерфейса в именованном пакете – это полное квалифицированное имя пакета плюс простое имя класса или интерфейса: </a:t>
            </a:r>
            <a:r>
              <a:rPr lang="en-US" altLang="ru-RU" sz="2000"/>
              <a:t>outerpackage1...outerpackageN-1.packagename.ClassName</a:t>
            </a:r>
          </a:p>
        </p:txBody>
      </p:sp>
    </p:spTree>
    <p:extLst>
      <p:ext uri="{BB962C8B-B14F-4D97-AF65-F5344CB8AC3E}">
        <p14:creationId xmlns:p14="http://schemas.microsoft.com/office/powerpoint/2010/main" val="1541397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Полное квалифицированное имя</a:t>
            </a:r>
            <a:endParaRPr lang="en-US" altLang="ru-RU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08050"/>
            <a:ext cx="8893175" cy="5065713"/>
          </a:xfrm>
        </p:spPr>
        <p:txBody>
          <a:bodyPr/>
          <a:lstStyle/>
          <a:p>
            <a:r>
              <a:rPr lang="ru-RU" altLang="ru-RU" sz="2000"/>
              <a:t>класс (интерфейс) – член другого класса имеет полное квалифицированное имя только если таковое имеется у класса его содержащего: </a:t>
            </a:r>
            <a:r>
              <a:rPr lang="en-US" altLang="ru-RU" sz="2000"/>
              <a:t>outerpackage1.….outerpackageN.OuterClass1.….OuterClassM.Member</a:t>
            </a:r>
          </a:p>
          <a:p>
            <a:pPr>
              <a:buFont typeface="Wingdings" pitchFamily="2" charset="2"/>
              <a:buNone/>
            </a:pPr>
            <a:r>
              <a:rPr lang="ru-RU" altLang="ru-RU" sz="2000"/>
              <a:t>исключение – безымянные классы</a:t>
            </a:r>
          </a:p>
          <a:p>
            <a:r>
              <a:rPr lang="ru-RU" altLang="ru-RU" sz="2000"/>
              <a:t>Полное квалифицированное имя массива – это полное квалифицированное имя компонентного типа с последующим </a:t>
            </a:r>
            <a:r>
              <a:rPr lang="en-US" altLang="ru-RU" sz="2000"/>
              <a:t>[]</a:t>
            </a:r>
          </a:p>
          <a:p>
            <a:pPr>
              <a:buFont typeface="Wingdings" pitchFamily="2" charset="2"/>
              <a:buNone/>
            </a:pPr>
            <a:endParaRPr lang="en-US" altLang="ru-RU" sz="2000"/>
          </a:p>
          <a:p>
            <a:pPr>
              <a:buFont typeface="Wingdings" pitchFamily="2" charset="2"/>
              <a:buNone/>
            </a:pPr>
            <a:r>
              <a:rPr lang="ru-RU" altLang="ru-RU" sz="2000"/>
              <a:t>Примеры</a:t>
            </a:r>
            <a:r>
              <a:rPr lang="en-US" altLang="ru-RU" sz="2000"/>
              <a:t> </a:t>
            </a:r>
            <a:r>
              <a:rPr lang="ru-RU" altLang="ru-RU" sz="2000"/>
              <a:t>полностью квалифицированных имен: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java.lang.Object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java.util.Map.Entry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java.lang.String[]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5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4938"/>
            <a:ext cx="8640762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использования массивов</a:t>
            </a:r>
            <a:endParaRPr lang="en-US" altLang="ru-RU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34400" cy="2362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Члены объектов-массивов:</a:t>
            </a:r>
          </a:p>
          <a:p>
            <a:pPr>
              <a:lnSpc>
                <a:spcPct val="9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final int length</a:t>
            </a:r>
            <a:r>
              <a:rPr lang="ru-RU" altLang="ru-RU" sz="2000">
                <a:solidFill>
                  <a:schemeClr val="tx2"/>
                </a:solidFill>
              </a:rPr>
              <a:t> </a:t>
            </a:r>
            <a:r>
              <a:rPr lang="ru-RU" altLang="ru-RU" sz="2000"/>
              <a:t>это поле содержит длину массива</a:t>
            </a:r>
          </a:p>
          <a:p>
            <a:pPr>
              <a:lnSpc>
                <a:spcPct val="9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Object clone()</a:t>
            </a:r>
            <a:r>
              <a:rPr lang="en-US" altLang="ru-RU" sz="2000"/>
              <a:t> </a:t>
            </a:r>
            <a:r>
              <a:rPr lang="ru-RU" altLang="ru-RU" sz="2000"/>
              <a:t>– создает копию массива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+ все методы класса </a:t>
            </a:r>
            <a:r>
              <a:rPr lang="en-US" altLang="ru-RU" sz="2000"/>
              <a:t>Object. </a:t>
            </a:r>
            <a:endParaRPr lang="ru-RU" altLang="ru-R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Любой массив можно привести к классу </a:t>
            </a:r>
            <a:r>
              <a:rPr lang="en-US" altLang="ru-RU" sz="2000"/>
              <a:t>Object </a:t>
            </a:r>
            <a:r>
              <a:rPr lang="ru-RU" altLang="ru-RU" sz="2000"/>
              <a:t>или к массиву совместимого типа.</a:t>
            </a:r>
            <a:endParaRPr lang="en-US" altLang="ru-RU" sz="2000">
              <a:solidFill>
                <a:schemeClr val="tx2"/>
              </a:solidFill>
            </a:endParaRPr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4925" y="3402013"/>
            <a:ext cx="91090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static void main(String[] args) throws Throwable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{ 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int ia[][] = { { 1 , 2}, null };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int ja[][] = (int[][])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ia.clone(); 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(ia == ja)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+ "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");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System.out.println(ia[0] == ja[0] &amp;&amp; ia[1] == ja[1]);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 this program prints: false true</a:t>
            </a:r>
          </a:p>
        </p:txBody>
      </p:sp>
    </p:spTree>
    <p:extLst>
      <p:ext uri="{BB962C8B-B14F-4D97-AF65-F5344CB8AC3E}">
        <p14:creationId xmlns:p14="http://schemas.microsoft.com/office/powerpoint/2010/main" val="24667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4874</Words>
  <Application>Microsoft Office PowerPoint</Application>
  <PresentationFormat>Экран (4:3)</PresentationFormat>
  <Paragraphs>950</Paragraphs>
  <Slides>85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7" baseType="lpstr">
      <vt:lpstr>Тема Office</vt:lpstr>
      <vt:lpstr>Microsoft Visio Drawing</vt:lpstr>
      <vt:lpstr>Кроссплатформенное программирование</vt:lpstr>
      <vt:lpstr>Ключевые слова – статус</vt:lpstr>
      <vt:lpstr>Виды переменных</vt:lpstr>
      <vt:lpstr>Модификатор final</vt:lpstr>
      <vt:lpstr>Объекты и значения ссылочного типа</vt:lpstr>
      <vt:lpstr> Операции над ссылками</vt:lpstr>
      <vt:lpstr>Объекты – массивы: грамматика</vt:lpstr>
      <vt:lpstr>Создание и инициализация массивов</vt:lpstr>
      <vt:lpstr>Особенности использования массивов</vt:lpstr>
      <vt:lpstr>Особенности использования массивов</vt:lpstr>
      <vt:lpstr>Классы</vt:lpstr>
      <vt:lpstr>Классы</vt:lpstr>
      <vt:lpstr>Классы и наследование</vt:lpstr>
      <vt:lpstr>Методы</vt:lpstr>
      <vt:lpstr>Статический контекст</vt:lpstr>
      <vt:lpstr>Конструкторы и инициализаторы</vt:lpstr>
      <vt:lpstr>Пример объявления класса</vt:lpstr>
      <vt:lpstr>Модификаторы объявления класса</vt:lpstr>
      <vt:lpstr>Строгое определение абстрактного класса</vt:lpstr>
      <vt:lpstr>Внутренние (inner) классы</vt:lpstr>
      <vt:lpstr>Пример вложенности классов</vt:lpstr>
      <vt:lpstr>Статический контекст</vt:lpstr>
      <vt:lpstr>Immediately enclosing instance</vt:lpstr>
      <vt:lpstr>Immediately enclosing instance </vt:lpstr>
      <vt:lpstr>Пример – ограничение доступа</vt:lpstr>
      <vt:lpstr>Пример – глубокая вложенность </vt:lpstr>
      <vt:lpstr>Суперклассы и подклассы</vt:lpstr>
      <vt:lpstr>Зависимость между классами</vt:lpstr>
      <vt:lpstr>Суперинтерфейсы класса</vt:lpstr>
      <vt:lpstr>Члены класса</vt:lpstr>
      <vt:lpstr>Пример наследования членов</vt:lpstr>
      <vt:lpstr>Наследование и доступ по умолчанию</vt:lpstr>
      <vt:lpstr>Статические поля</vt:lpstr>
      <vt:lpstr>Singleton (объект одиночка)</vt:lpstr>
      <vt:lpstr>Поля-члены, объявленные final</vt:lpstr>
      <vt:lpstr>Модификаторы volatile и transient</vt:lpstr>
      <vt:lpstr>Инициализация полей</vt:lpstr>
      <vt:lpstr>Разрешение перекрытия полей</vt:lpstr>
      <vt:lpstr>Множественное перекрытие</vt:lpstr>
      <vt:lpstr>Грамматика объявления метода</vt:lpstr>
      <vt:lpstr>Сигнатура метода</vt:lpstr>
      <vt:lpstr>Параметры метода</vt:lpstr>
      <vt:lpstr>Модификаторы метода</vt:lpstr>
      <vt:lpstr>Абстрактные методы</vt:lpstr>
      <vt:lpstr>Осторожность при перегрузке</vt:lpstr>
      <vt:lpstr>Модификаторы метода (продолжение)</vt:lpstr>
      <vt:lpstr>Модификаторы метода (продолжение)</vt:lpstr>
      <vt:lpstr>Модификаторы метода (окончание)</vt:lpstr>
      <vt:lpstr>Выбрасываемые исключения</vt:lpstr>
      <vt:lpstr>Тело метода</vt:lpstr>
      <vt:lpstr>Перегрузка методов (Overriding)</vt:lpstr>
      <vt:lpstr>Сокрытие методов (Hiding)</vt:lpstr>
      <vt:lpstr>Требования к перегрузке и сокрытию</vt:lpstr>
      <vt:lpstr>Наследование нескольких методов с одинаковой сигнатурой</vt:lpstr>
      <vt:lpstr>Overloading, Overriding, and Hiding</vt:lpstr>
      <vt:lpstr>Некорректное перекрытие</vt:lpstr>
      <vt:lpstr>Вызов перегруженных методов</vt:lpstr>
      <vt:lpstr>Несоответствие списков исключений</vt:lpstr>
      <vt:lpstr>Интерфейсы</vt:lpstr>
      <vt:lpstr>Отношение наследования</vt:lpstr>
      <vt:lpstr>Тело и члены интерфейса</vt:lpstr>
      <vt:lpstr>Члены интерфейса</vt:lpstr>
      <vt:lpstr>Константные поля интерфейсов</vt:lpstr>
      <vt:lpstr>Инициализация полей интерфейсов</vt:lpstr>
      <vt:lpstr>Неоднозначность при наследовании</vt:lpstr>
      <vt:lpstr>Декларация абстрактных методов</vt:lpstr>
      <vt:lpstr>Анонимные классы</vt:lpstr>
      <vt:lpstr>Презентация PowerPoint</vt:lpstr>
      <vt:lpstr>Перечисления (enum), начиная с java 1.5</vt:lpstr>
      <vt:lpstr>Пример</vt:lpstr>
      <vt:lpstr>Перечисления (продолжение)</vt:lpstr>
      <vt:lpstr>Пример более сложного перечисления</vt:lpstr>
      <vt:lpstr>Пакеты: организация java программ</vt:lpstr>
      <vt:lpstr>Пакеты: организация программ</vt:lpstr>
      <vt:lpstr>Единицы компиляции</vt:lpstr>
      <vt:lpstr>Именованные и безымянные пакеты</vt:lpstr>
      <vt:lpstr>Декларация import</vt:lpstr>
      <vt:lpstr>Статический импорт (начиная с java 1.5)</vt:lpstr>
      <vt:lpstr>Сокрытие и конфликты import</vt:lpstr>
      <vt:lpstr>«Странный» пример</vt:lpstr>
      <vt:lpstr>Двойная декларация</vt:lpstr>
      <vt:lpstr>Опережающее использование</vt:lpstr>
      <vt:lpstr>Правила именования пакетов</vt:lpstr>
      <vt:lpstr>Полное квалифицированное имя</vt:lpstr>
      <vt:lpstr>Полное квалифицированное имя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23</cp:revision>
  <dcterms:created xsi:type="dcterms:W3CDTF">2018-02-05T20:48:26Z</dcterms:created>
  <dcterms:modified xsi:type="dcterms:W3CDTF">2018-02-12T21:31:47Z</dcterms:modified>
</cp:coreProperties>
</file>