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915188" y="142852"/>
            <a:ext cx="2915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Перегрузка методов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438" y="1142985"/>
            <a:ext cx="5000628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Demo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MyMath</a:t>
            </a:r>
            <a:r>
              <a:rPr lang="ru-RU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 =</a:t>
            </a:r>
            <a:r>
              <a:rPr lang="ru-RU" dirty="0" smtClean="0"/>
              <a:t> </a:t>
            </a:r>
            <a:r>
              <a:rPr lang="en-US" dirty="0" smtClean="0"/>
              <a:t>new   </a:t>
            </a:r>
            <a:r>
              <a:rPr lang="en-US" dirty="0" err="1" smtClean="0"/>
              <a:t>MyMath</a:t>
            </a:r>
            <a:r>
              <a:rPr lang="en-US" dirty="0" smtClean="0"/>
              <a:t>( );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smtClean="0"/>
              <a:t>double  rezDouble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sum(2.5,  3.2);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</a:t>
            </a:r>
            <a:r>
              <a:rPr lang="en-US" err="1" smtClean="0"/>
              <a:t>int</a:t>
            </a:r>
            <a:r>
              <a:rPr lang="en-US" smtClean="0"/>
              <a:t>  rezInt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sum(2,  3);</a:t>
            </a:r>
          </a:p>
          <a:p>
            <a:endParaRPr lang="en-US" dirty="0" smtClean="0"/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 Сумма равна</a:t>
            </a:r>
            <a:r>
              <a:rPr lang="en-US" dirty="0" smtClean="0"/>
              <a:t> </a:t>
            </a:r>
            <a:r>
              <a:rPr lang="ru-RU" dirty="0" smtClean="0"/>
              <a:t>" </a:t>
            </a:r>
            <a:r>
              <a:rPr lang="ru-RU" smtClean="0"/>
              <a:t>+ </a:t>
            </a:r>
            <a:r>
              <a:rPr lang="en-US" smtClean="0"/>
              <a:t>rezDouble </a:t>
            </a:r>
            <a:r>
              <a:rPr lang="en-US" dirty="0" smtClean="0"/>
              <a:t>);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     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 Сумма равна</a:t>
            </a:r>
            <a:r>
              <a:rPr lang="en-US" dirty="0" smtClean="0"/>
              <a:t> </a:t>
            </a:r>
            <a:r>
              <a:rPr lang="ru-RU" dirty="0" smtClean="0"/>
              <a:t>" </a:t>
            </a:r>
            <a:r>
              <a:rPr lang="ru-RU" smtClean="0"/>
              <a:t>+ </a:t>
            </a:r>
            <a:r>
              <a:rPr lang="en-US" smtClean="0"/>
              <a:t>rezInt 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/*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</a:t>
            </a:r>
            <a:r>
              <a:rPr lang="ru-RU" b="1" i="1" dirty="0" smtClean="0">
                <a:solidFill>
                  <a:srgbClr val="00B050"/>
                </a:solidFill>
              </a:rPr>
              <a:t>Сумма равна</a:t>
            </a:r>
            <a:r>
              <a:rPr lang="en-US" b="1" i="1" dirty="0" smtClean="0">
                <a:solidFill>
                  <a:srgbClr val="00B050"/>
                </a:solidFill>
              </a:rPr>
              <a:t>  5.7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</a:t>
            </a:r>
            <a:r>
              <a:rPr lang="ru-RU" b="1" i="1" dirty="0" smtClean="0">
                <a:solidFill>
                  <a:srgbClr val="00B050"/>
                </a:solidFill>
              </a:rPr>
              <a:t>Сумма равна</a:t>
            </a:r>
            <a:r>
              <a:rPr lang="en-US" b="1" i="1" dirty="0" smtClean="0">
                <a:solidFill>
                  <a:srgbClr val="00B050"/>
                </a:solidFill>
              </a:rPr>
              <a:t>  5 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*/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43504" y="1128016"/>
            <a:ext cx="3857652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smtClean="0"/>
              <a:t> </a:t>
            </a:r>
            <a:r>
              <a:rPr lang="en-US" dirty="0" err="1" smtClean="0"/>
              <a:t>MyMath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…………………………..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       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(double  a,  double b)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</a:t>
            </a:r>
            <a:r>
              <a:rPr lang="en-US" smtClean="0"/>
              <a:t>double  rez </a:t>
            </a:r>
            <a:r>
              <a:rPr lang="en-US" dirty="0" smtClean="0"/>
              <a:t>= 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smtClean="0"/>
              <a:t>                return  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a,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b)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</a:t>
            </a:r>
            <a:r>
              <a:rPr lang="en-US" err="1" smtClean="0"/>
              <a:t>int</a:t>
            </a:r>
            <a:r>
              <a:rPr lang="en-US" smtClean="0"/>
              <a:t>  rez </a:t>
            </a:r>
            <a:r>
              <a:rPr lang="en-US" dirty="0" smtClean="0"/>
              <a:t>= 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smtClean="0"/>
              <a:t>                return  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  ………………………………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553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42910" y="931208"/>
            <a:ext cx="82153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Наследование</a:t>
            </a:r>
            <a:r>
              <a:rPr lang="ru-RU" dirty="0" smtClean="0"/>
              <a:t> - процесс, посредством которого один объект получает свойства другого объекта.</a:t>
            </a:r>
          </a:p>
          <a:p>
            <a:endParaRPr lang="ru-RU" dirty="0" smtClean="0"/>
          </a:p>
          <a:p>
            <a:r>
              <a:rPr lang="ru-RU" dirty="0" smtClean="0"/>
              <a:t>В терминологии </a:t>
            </a:r>
            <a:r>
              <a:rPr lang="ru-RU" dirty="0" err="1" smtClean="0"/>
              <a:t>java</a:t>
            </a:r>
            <a:r>
              <a:rPr lang="ru-RU" dirty="0" smtClean="0"/>
              <a:t> наследуемый класс называют </a:t>
            </a:r>
            <a:r>
              <a:rPr lang="ru-RU" sz="2400" b="1" i="1" dirty="0" smtClean="0">
                <a:solidFill>
                  <a:srgbClr val="FF0000"/>
                </a:solidFill>
              </a:rPr>
              <a:t>суперклассом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Наследующий класс носит название </a:t>
            </a:r>
            <a:r>
              <a:rPr lang="ru-RU" sz="2400" b="1" i="1" dirty="0" smtClean="0">
                <a:solidFill>
                  <a:srgbClr val="FF0000"/>
                </a:solidFill>
              </a:rPr>
              <a:t>подкласса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Чтобы наследовать класс, достаточно просто вставить определение одного класса в другой с использованием ключевого слова </a:t>
            </a:r>
            <a:r>
              <a:rPr lang="ru-RU" sz="2400" b="1" dirty="0" err="1" smtClean="0">
                <a:solidFill>
                  <a:srgbClr val="FF0000"/>
                </a:solidFill>
              </a:rPr>
              <a:t>extends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128726" y="142852"/>
            <a:ext cx="2488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3.  Наследование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 descr="D:\download\Рисунок1.png"/>
          <p:cNvPicPr/>
          <p:nvPr/>
        </p:nvPicPr>
        <p:blipFill>
          <a:blip r:embed="rId3" cstate="print"/>
          <a:srcRect l="26702"/>
          <a:stretch>
            <a:fillRect/>
          </a:stretch>
        </p:blipFill>
        <p:spPr bwMode="auto">
          <a:xfrm>
            <a:off x="2643174" y="3357562"/>
            <a:ext cx="3821373" cy="268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5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610157" y="142852"/>
            <a:ext cx="3525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Наследование. Примеры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1406" y="1056578"/>
            <a:ext cx="4286280" cy="4801314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r>
              <a:rPr lang="ru-RU" dirty="0" smtClean="0"/>
              <a:t>     </a:t>
            </a:r>
            <a:endParaRPr lang="en-US" dirty="0" smtClean="0"/>
          </a:p>
          <a:p>
            <a:r>
              <a:rPr lang="en-US" dirty="0" smtClean="0"/>
              <a:t>       Box (double w,  double h, double d)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	width = w;</a:t>
            </a:r>
          </a:p>
          <a:p>
            <a:r>
              <a:rPr lang="en-US" dirty="0" smtClean="0"/>
              <a:t>	height = h;</a:t>
            </a:r>
          </a:p>
          <a:p>
            <a:r>
              <a:rPr lang="en-US" dirty="0" smtClean="0"/>
              <a:t>	depth = d;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err="1" smtClean="0"/>
              <a:t>GetVolume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double  </a:t>
            </a:r>
            <a:r>
              <a:rPr lang="en-US" dirty="0" err="1" smtClean="0"/>
              <a:t>rez</a:t>
            </a:r>
            <a:r>
              <a:rPr lang="en-US" dirty="0" smtClean="0"/>
              <a:t> = width</a:t>
            </a:r>
            <a:r>
              <a:rPr lang="ru-RU" dirty="0" smtClean="0"/>
              <a:t>*</a:t>
            </a:r>
            <a:r>
              <a:rPr lang="en-US" dirty="0" smtClean="0"/>
              <a:t> height</a:t>
            </a:r>
            <a:r>
              <a:rPr lang="ru-RU" dirty="0" smtClean="0"/>
              <a:t>*</a:t>
            </a:r>
            <a:r>
              <a:rPr lang="en-US" dirty="0" smtClean="0"/>
              <a:t>depth;</a:t>
            </a:r>
          </a:p>
          <a:p>
            <a:r>
              <a:rPr lang="en-US" dirty="0" smtClean="0"/>
              <a:t>                return  </a:t>
            </a:r>
            <a:r>
              <a:rPr lang="en-US" dirty="0" err="1" smtClean="0"/>
              <a:t>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429124" y="1655754"/>
            <a:ext cx="4572032" cy="3970318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 Расширение класса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class  BoxColor  </a:t>
            </a:r>
            <a:r>
              <a:rPr lang="en-US" dirty="0" smtClean="0">
                <a:solidFill>
                  <a:srgbClr val="FF0000"/>
                </a:solidFill>
              </a:rPr>
              <a:t>extends  </a:t>
            </a:r>
            <a:r>
              <a:rPr lang="ru-RU" dirty="0" err="1" smtClean="0">
                <a:solidFill>
                  <a:srgbClr val="FF0000"/>
                </a:solidFill>
              </a:rPr>
              <a:t>Вох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smtClean="0"/>
              <a:t>      String  color;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цвет  параллелепипеда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     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smtClean="0">
                <a:solidFill>
                  <a:srgbClr val="00B050"/>
                </a:solidFill>
              </a:rPr>
              <a:t>конструктор </a:t>
            </a:r>
            <a:r>
              <a:rPr lang="en-US" i="1" smtClean="0">
                <a:solidFill>
                  <a:srgbClr val="00B050"/>
                </a:solidFill>
              </a:rPr>
              <a:t>BoxColor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smtClean="0"/>
              <a:t> </a:t>
            </a:r>
            <a:r>
              <a:rPr lang="ru-RU" smtClean="0"/>
              <a:t>  </a:t>
            </a:r>
            <a:r>
              <a:rPr lang="en-US" smtClean="0"/>
              <a:t> </a:t>
            </a:r>
            <a:r>
              <a:rPr lang="ru-RU" smtClean="0"/>
              <a:t> </a:t>
            </a:r>
            <a:r>
              <a:rPr lang="en-US" smtClean="0"/>
              <a:t>BoxColor(double </a:t>
            </a:r>
            <a:r>
              <a:rPr lang="en-US" dirty="0" smtClean="0"/>
              <a:t>w, double h, double d, 			</a:t>
            </a:r>
            <a:r>
              <a:rPr lang="en-US" smtClean="0"/>
              <a:t>             String  </a:t>
            </a:r>
            <a:r>
              <a:rPr lang="en-US" dirty="0" smtClean="0"/>
              <a:t>c</a:t>
            </a:r>
            <a:r>
              <a:rPr lang="ru-RU" dirty="0" smtClean="0"/>
              <a:t>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width = w; </a:t>
            </a:r>
          </a:p>
          <a:p>
            <a:r>
              <a:rPr lang="en-US" dirty="0" smtClean="0"/>
              <a:t>         height = h; </a:t>
            </a:r>
          </a:p>
          <a:p>
            <a:r>
              <a:rPr lang="en-US" dirty="0" smtClean="0"/>
              <a:t>         depth = d; </a:t>
            </a:r>
          </a:p>
          <a:p>
            <a:r>
              <a:rPr lang="en-US" smtClean="0"/>
              <a:t>         color= </a:t>
            </a:r>
            <a:r>
              <a:rPr lang="en-US" dirty="0" smtClean="0"/>
              <a:t>c</a:t>
            </a:r>
            <a:r>
              <a:rPr lang="ru-RU" dirty="0" smtClean="0"/>
              <a:t>; </a:t>
            </a:r>
            <a:endParaRPr lang="en-US" dirty="0" smtClean="0"/>
          </a:p>
          <a:p>
            <a:r>
              <a:rPr lang="en-US" dirty="0" smtClean="0"/>
              <a:t>     }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595730" y="142852"/>
            <a:ext cx="3554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Наследование. Примеры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357290" y="1030318"/>
            <a:ext cx="6786610" cy="397031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BoxExtends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BoxColor</a:t>
            </a:r>
            <a:r>
              <a:rPr lang="en-US" dirty="0" smtClean="0"/>
              <a:t> 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en-US" dirty="0" err="1" smtClean="0"/>
              <a:t>BoxColor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10, 20,  15,  “red”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Цвет  фигуры 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uk-UA" dirty="0" smtClean="0"/>
              <a:t>.</a:t>
            </a:r>
            <a:r>
              <a:rPr lang="en-US" dirty="0" smtClean="0"/>
              <a:t>color);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     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Объем  равен" +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GetVolume</a:t>
            </a:r>
            <a:r>
              <a:rPr lang="en-US" dirty="0" smtClean="0"/>
              <a:t> ());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//Цвет  фигуры  </a:t>
            </a:r>
            <a:r>
              <a:rPr lang="en-US" i="1" dirty="0" smtClean="0">
                <a:solidFill>
                  <a:srgbClr val="00B050"/>
                </a:solidFill>
              </a:rPr>
              <a:t>red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 Объем равен  3000.0</a:t>
            </a:r>
            <a:endParaRPr lang="en-US" i="1" dirty="0" smtClean="0">
              <a:solidFill>
                <a:srgbClr val="00B050"/>
              </a:solidFill>
            </a:endParaRPr>
          </a:p>
          <a:p>
            <a:endParaRPr lang="ru-RU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868287" y="38377"/>
            <a:ext cx="5009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Применение ключевого слова </a:t>
            </a:r>
            <a:r>
              <a:rPr lang="en-US" sz="2400" b="1" dirty="0" smtClean="0"/>
              <a:t>super</a:t>
            </a:r>
            <a:endParaRPr lang="ru-RU" sz="2400" b="1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00100" y="428604"/>
            <a:ext cx="8072494" cy="600164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    </a:t>
            </a:r>
            <a:r>
              <a:rPr lang="ru-RU" i="1" dirty="0" smtClean="0">
                <a:solidFill>
                  <a:srgbClr val="00B050"/>
                </a:solidFill>
              </a:rPr>
              <a:t>// Использование </a:t>
            </a:r>
            <a:r>
              <a:rPr lang="en-US" i="1" dirty="0" smtClean="0">
                <a:solidFill>
                  <a:srgbClr val="00B050"/>
                </a:solidFill>
              </a:rPr>
              <a:t>super </a:t>
            </a:r>
            <a:r>
              <a:rPr lang="ru-RU" i="1" dirty="0" smtClean="0">
                <a:solidFill>
                  <a:srgbClr val="00B050"/>
                </a:solidFill>
              </a:rPr>
              <a:t>для предотвращения скрытия имени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А { 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; </a:t>
            </a:r>
          </a:p>
          <a:p>
            <a:r>
              <a:rPr lang="en-US" dirty="0" smtClean="0"/>
              <a:t>}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Создание подкласса посредством расширения класса А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</a:t>
            </a:r>
            <a:r>
              <a:rPr lang="ru-RU" dirty="0" smtClean="0"/>
              <a:t>А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эта переменная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скрывает переменную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классе А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B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super</a:t>
            </a:r>
            <a:r>
              <a:rPr lang="en-US" dirty="0" err="1" smtClean="0">
                <a:solidFill>
                  <a:srgbClr val="FF0000"/>
                </a:solidFill>
              </a:rPr>
              <a:t>.i</a:t>
            </a:r>
            <a:r>
              <a:rPr lang="en-US" dirty="0" smtClean="0"/>
              <a:t> = </a:t>
            </a:r>
            <a:r>
              <a:rPr lang="ru-RU" dirty="0" smtClean="0"/>
              <a:t>а;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классе А 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 =b</a:t>
            </a:r>
            <a:r>
              <a:rPr lang="ru-RU" dirty="0" smtClean="0"/>
              <a:t>;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классе В </a:t>
            </a:r>
          </a:p>
          <a:p>
            <a:r>
              <a:rPr lang="ru-RU" dirty="0" smtClean="0"/>
              <a:t> </a:t>
            </a:r>
            <a:r>
              <a:rPr lang="en-US" dirty="0" smtClean="0"/>
              <a:t>     }</a:t>
            </a:r>
            <a:endParaRPr lang="ru-RU" dirty="0" smtClean="0"/>
          </a:p>
          <a:p>
            <a:r>
              <a:rPr lang="en-US" dirty="0" smtClean="0"/>
              <a:t>void show ()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("i </a:t>
            </a:r>
            <a:r>
              <a:rPr lang="ru-RU" dirty="0" smtClean="0"/>
              <a:t>в суперклассе: " + </a:t>
            </a:r>
            <a:r>
              <a:rPr lang="en-US" dirty="0" err="1" smtClean="0"/>
              <a:t>super.i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(“;  i </a:t>
            </a:r>
            <a:r>
              <a:rPr lang="ru-RU" dirty="0" smtClean="0"/>
              <a:t>в подклассе: " + 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r>
              <a:rPr lang="ru-RU" dirty="0" smtClean="0"/>
              <a:t>}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UseSuper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</a:p>
          <a:p>
            <a:r>
              <a:rPr lang="en-US" dirty="0" smtClean="0"/>
              <a:t>          </a:t>
            </a:r>
            <a:r>
              <a:rPr lang="ru-RU" dirty="0" smtClean="0"/>
              <a:t>В </a:t>
            </a:r>
            <a:r>
              <a:rPr lang="en-US" dirty="0" err="1" smtClean="0"/>
              <a:t>subOb</a:t>
            </a:r>
            <a:r>
              <a:rPr lang="en-US" dirty="0" smtClean="0"/>
              <a:t>  new B(1, 2);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subOb.show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 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суперклассе: </a:t>
            </a:r>
            <a:r>
              <a:rPr lang="en-US" i="1" dirty="0" smtClean="0">
                <a:solidFill>
                  <a:srgbClr val="00B050"/>
                </a:solidFill>
              </a:rPr>
              <a:t>1;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в подклассе : </a:t>
            </a:r>
            <a:r>
              <a:rPr lang="en-US" i="1" dirty="0" smtClean="0">
                <a:solidFill>
                  <a:srgbClr val="00B050"/>
                </a:solidFill>
              </a:rPr>
              <a:t>2 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00760" y="2897873"/>
            <a:ext cx="2928958" cy="2031325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Одна из </a:t>
            </a:r>
            <a:r>
              <a:rPr lang="ru-RU" smtClean="0"/>
              <a:t>форм </a:t>
            </a:r>
            <a:r>
              <a:rPr lang="ru-RU" b="1" smtClean="0"/>
              <a:t>super</a:t>
            </a:r>
            <a:r>
              <a:rPr lang="ru-RU" smtClean="0"/>
              <a:t> </a:t>
            </a:r>
            <a:r>
              <a:rPr lang="ru-RU" dirty="0" smtClean="0"/>
              <a:t>действует подобно ключевому слову </a:t>
            </a:r>
            <a:r>
              <a:rPr lang="ru-RU" b="1" dirty="0" err="1" smtClean="0"/>
              <a:t>this</a:t>
            </a:r>
            <a:r>
              <a:rPr lang="ru-RU" dirty="0" smtClean="0"/>
              <a:t>, за исключением того, </a:t>
            </a:r>
            <a:r>
              <a:rPr lang="ru-RU" smtClean="0"/>
              <a:t>что </a:t>
            </a:r>
            <a:r>
              <a:rPr lang="en-US" i="1" smtClean="0"/>
              <a:t>super</a:t>
            </a:r>
            <a:r>
              <a:rPr lang="en-US" smtClean="0"/>
              <a:t> </a:t>
            </a:r>
            <a:r>
              <a:rPr lang="ru-RU" dirty="0" smtClean="0"/>
              <a:t>всегда ссылается на суперкласс подкласса, в </a:t>
            </a:r>
            <a:r>
              <a:rPr lang="ru-RU" smtClean="0"/>
              <a:t>котором </a:t>
            </a:r>
            <a:r>
              <a:rPr lang="en-US" smtClean="0"/>
              <a:t>super </a:t>
            </a:r>
            <a:r>
              <a:rPr lang="ru-RU" dirty="0" smtClean="0"/>
              <a:t>использован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186979" y="38377"/>
            <a:ext cx="6372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err="1" smtClean="0"/>
              <a:t>super</a:t>
            </a:r>
            <a:r>
              <a:rPr lang="ru-RU" sz="2400" b="1" dirty="0" smtClean="0"/>
              <a:t> </a:t>
            </a:r>
            <a:r>
              <a:rPr lang="en-US" sz="2400" b="1" dirty="0" smtClean="0"/>
              <a:t> </a:t>
            </a:r>
            <a:r>
              <a:rPr lang="ru-RU" sz="2400" b="1" dirty="0" smtClean="0"/>
              <a:t>для вызова конструкторов суперкласса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14316" y="1643050"/>
            <a:ext cx="8001088" cy="2677656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для инициализации своих атрибутов объекта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i="1" dirty="0" smtClean="0"/>
              <a:t>class  </a:t>
            </a:r>
            <a:r>
              <a:rPr lang="en-US" i="1" dirty="0" err="1" smtClean="0"/>
              <a:t>BoxWeight</a:t>
            </a:r>
            <a:r>
              <a:rPr lang="en-US" i="1" dirty="0" smtClean="0"/>
              <a:t>  </a:t>
            </a:r>
            <a:r>
              <a:rPr lang="ru-RU" i="1" dirty="0" err="1" smtClean="0"/>
              <a:t>ех</a:t>
            </a:r>
            <a:r>
              <a:rPr lang="en-US" i="1" dirty="0" smtClean="0"/>
              <a:t>t</a:t>
            </a:r>
            <a:r>
              <a:rPr lang="ru-RU" i="1" dirty="0" smtClean="0"/>
              <a:t>е</a:t>
            </a:r>
            <a:r>
              <a:rPr lang="en-US" i="1" dirty="0" err="1" smtClean="0"/>
              <a:t>nds</a:t>
            </a:r>
            <a:r>
              <a:rPr lang="en-US" i="1" dirty="0" smtClean="0"/>
              <a:t> </a:t>
            </a:r>
            <a:r>
              <a:rPr lang="ru-RU" i="1" dirty="0" err="1" smtClean="0"/>
              <a:t>Вох</a:t>
            </a:r>
            <a:r>
              <a:rPr lang="ru-RU" i="1" dirty="0" smtClean="0"/>
              <a:t> { </a:t>
            </a:r>
          </a:p>
          <a:p>
            <a:r>
              <a:rPr lang="en-US" i="1" dirty="0" smtClean="0"/>
              <a:t>        double weight;</a:t>
            </a:r>
            <a:r>
              <a:rPr lang="en-US" i="1" dirty="0" smtClean="0">
                <a:solidFill>
                  <a:srgbClr val="00B050"/>
                </a:solidFill>
              </a:rPr>
              <a:t> // </a:t>
            </a:r>
            <a:r>
              <a:rPr lang="ru-RU" i="1" dirty="0" smtClean="0">
                <a:solidFill>
                  <a:srgbClr val="00B050"/>
                </a:solidFill>
              </a:rPr>
              <a:t>вес параллелепипеда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</a:t>
            </a:r>
            <a:r>
              <a:rPr lang="ru-RU" i="1" dirty="0" smtClean="0">
                <a:solidFill>
                  <a:srgbClr val="00B050"/>
                </a:solidFill>
              </a:rPr>
              <a:t>// инициализация переменных </a:t>
            </a:r>
            <a:r>
              <a:rPr lang="en-US" i="1" dirty="0" smtClean="0">
                <a:solidFill>
                  <a:srgbClr val="00B050"/>
                </a:solidFill>
              </a:rPr>
              <a:t>width, height </a:t>
            </a:r>
            <a:r>
              <a:rPr lang="ru-RU" i="1" dirty="0" smtClean="0">
                <a:solidFill>
                  <a:srgbClr val="00B050"/>
                </a:solidFill>
              </a:rPr>
              <a:t>и </a:t>
            </a:r>
            <a:r>
              <a:rPr lang="en-US" i="1" dirty="0" smtClean="0">
                <a:solidFill>
                  <a:srgbClr val="00B050"/>
                </a:solidFill>
              </a:rPr>
              <a:t>depth </a:t>
            </a:r>
            <a:r>
              <a:rPr lang="ru-RU" i="1" dirty="0" smtClean="0">
                <a:solidFill>
                  <a:srgbClr val="00B050"/>
                </a:solidFill>
              </a:rPr>
              <a:t>с помощью </a:t>
            </a:r>
            <a:r>
              <a:rPr lang="en-US" i="1" dirty="0" smtClean="0">
                <a:solidFill>
                  <a:srgbClr val="00B050"/>
                </a:solidFill>
              </a:rPr>
              <a:t>super() </a:t>
            </a:r>
          </a:p>
          <a:p>
            <a:r>
              <a:rPr lang="en-US" i="1" dirty="0" smtClean="0"/>
              <a:t>        </a:t>
            </a:r>
            <a:r>
              <a:rPr lang="en-US" i="1" dirty="0" err="1" smtClean="0"/>
              <a:t>BoxWeight</a:t>
            </a:r>
            <a:r>
              <a:rPr lang="en-US" i="1" dirty="0" smtClean="0"/>
              <a:t>(double 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i="1" dirty="0" smtClean="0"/>
              <a:t>, double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dirty="0" smtClean="0"/>
              <a:t>, double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i="1" dirty="0" smtClean="0"/>
              <a:t>, double </a:t>
            </a:r>
            <a:r>
              <a:rPr lang="en-US" b="1" i="1" dirty="0" smtClean="0"/>
              <a:t>m</a:t>
            </a:r>
            <a:r>
              <a:rPr lang="en-US" i="1" dirty="0" smtClean="0"/>
              <a:t>) { </a:t>
            </a:r>
          </a:p>
          <a:p>
            <a:r>
              <a:rPr lang="en-US" i="1" dirty="0" smtClean="0"/>
              <a:t>	</a:t>
            </a:r>
            <a:r>
              <a:rPr lang="en-US" sz="2400" b="1" i="1" dirty="0" smtClean="0">
                <a:solidFill>
                  <a:srgbClr val="FF0000"/>
                </a:solidFill>
              </a:rPr>
              <a:t>super</a:t>
            </a:r>
            <a:r>
              <a:rPr lang="en-US" i="1" dirty="0" smtClean="0">
                <a:solidFill>
                  <a:srgbClr val="FF0000"/>
                </a:solidFill>
              </a:rPr>
              <a:t>(w, h, d);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вызов конструктора суперкласса </a:t>
            </a:r>
          </a:p>
          <a:p>
            <a:r>
              <a:rPr lang="en-US" i="1" dirty="0" smtClean="0"/>
              <a:t>	weight = </a:t>
            </a:r>
            <a:r>
              <a:rPr lang="en-US" b="1" i="1" dirty="0" smtClean="0"/>
              <a:t>m</a:t>
            </a:r>
            <a:r>
              <a:rPr lang="en-US" i="1" dirty="0" smtClean="0"/>
              <a:t>; </a:t>
            </a:r>
            <a:endParaRPr lang="ru-RU" i="1" dirty="0" smtClean="0"/>
          </a:p>
          <a:p>
            <a:r>
              <a:rPr lang="en-US" i="1" dirty="0" smtClean="0"/>
              <a:t>         }</a:t>
            </a:r>
          </a:p>
          <a:p>
            <a:r>
              <a:rPr lang="en-US" i="1" dirty="0" smtClean="0"/>
              <a:t>}</a:t>
            </a: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42910" y="500042"/>
            <a:ext cx="850109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suреr</a:t>
            </a:r>
            <a:r>
              <a:rPr lang="ru-RU" b="1" dirty="0" smtClean="0"/>
              <a:t>(</a:t>
            </a:r>
            <a:r>
              <a:rPr lang="ru-RU" b="1" dirty="0" err="1" smtClean="0"/>
              <a:t>список_аргументов</a:t>
            </a:r>
            <a:r>
              <a:rPr lang="ru-RU" b="1" dirty="0" smtClean="0"/>
              <a:t>); </a:t>
            </a:r>
          </a:p>
          <a:p>
            <a:r>
              <a:rPr lang="ru-RU" dirty="0" smtClean="0"/>
              <a:t>Список  аргументов определяет аргументы, требуемые конструктору в суперклассе. </a:t>
            </a:r>
          </a:p>
          <a:p>
            <a:endParaRPr lang="ru-RU" sz="800" dirty="0" smtClean="0"/>
          </a:p>
          <a:p>
            <a:r>
              <a:rPr lang="ru-RU" b="1" i="1" dirty="0" err="1" smtClean="0"/>
              <a:t>super</a:t>
            </a:r>
            <a:r>
              <a:rPr lang="ru-RU" b="1" i="1" dirty="0" smtClean="0"/>
              <a:t> () </a:t>
            </a:r>
            <a:r>
              <a:rPr lang="ru-RU" dirty="0" smtClean="0"/>
              <a:t>должен быть первым выполняемым внутри конструктора подкласса.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42844" y="4286256"/>
            <a:ext cx="900115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/>
              <a:t>super</a:t>
            </a:r>
            <a:r>
              <a:rPr lang="ru-RU" b="1" i="1" dirty="0" smtClean="0"/>
              <a:t> () </a:t>
            </a:r>
            <a:r>
              <a:rPr lang="ru-RU" dirty="0" smtClean="0"/>
              <a:t>с </a:t>
            </a:r>
            <a:r>
              <a:rPr lang="ru-RU" dirty="0" err="1" smtClean="0"/>
              <a:t>аргyментами</a:t>
            </a:r>
            <a:r>
              <a:rPr lang="ru-RU" dirty="0" smtClean="0"/>
              <a:t> </a:t>
            </a:r>
            <a:r>
              <a:rPr lang="ru-RU" b="1" i="1" dirty="0" err="1" smtClean="0"/>
              <a:t>w</a:t>
            </a:r>
            <a:r>
              <a:rPr lang="ru-RU" dirty="0" smtClean="0"/>
              <a:t>, </a:t>
            </a:r>
            <a:r>
              <a:rPr lang="ru-RU" b="1" i="1" dirty="0" err="1" smtClean="0"/>
              <a:t>h</a:t>
            </a:r>
            <a:r>
              <a:rPr lang="ru-RU" dirty="0" smtClean="0"/>
              <a:t> и </a:t>
            </a:r>
            <a:r>
              <a:rPr lang="ru-RU" b="1" i="1" dirty="0" err="1" smtClean="0"/>
              <a:t>d</a:t>
            </a:r>
            <a:r>
              <a:rPr lang="ru-RU" dirty="0" smtClean="0"/>
              <a:t> - приводит к вызову конструктора </a:t>
            </a:r>
            <a:r>
              <a:rPr lang="ru-RU" b="1" i="1" dirty="0" err="1" smtClean="0"/>
              <a:t>Вох</a:t>
            </a:r>
            <a:r>
              <a:rPr lang="ru-RU" b="1" i="1" dirty="0" smtClean="0"/>
              <a:t> ()</a:t>
            </a:r>
            <a:r>
              <a:rPr lang="ru-RU" dirty="0" smtClean="0"/>
              <a:t>, который инициализирует </a:t>
            </a:r>
            <a:r>
              <a:rPr lang="ru-RU" b="1" i="1" dirty="0" err="1" smtClean="0"/>
              <a:t>width</a:t>
            </a:r>
            <a:r>
              <a:rPr lang="ru-RU" dirty="0" smtClean="0"/>
              <a:t>, </a:t>
            </a:r>
            <a:r>
              <a:rPr lang="ru-RU" b="1" i="1" dirty="0" err="1" smtClean="0"/>
              <a:t>height</a:t>
            </a:r>
            <a:r>
              <a:rPr lang="ru-RU" dirty="0" smtClean="0"/>
              <a:t> и </a:t>
            </a:r>
            <a:r>
              <a:rPr lang="ru-RU" b="1" i="1" dirty="0" err="1" smtClean="0"/>
              <a:t>depth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Теперь класс </a:t>
            </a:r>
            <a:r>
              <a:rPr lang="ru-RU" b="1" i="1" dirty="0" err="1" smtClean="0"/>
              <a:t>BoxWeight</a:t>
            </a:r>
            <a:r>
              <a:rPr lang="ru-RU" dirty="0" smtClean="0"/>
              <a:t> не инициализирует эти значения самостоятельно. Ему нужно инициализировать только свое уникальное значение  </a:t>
            </a:r>
            <a:r>
              <a:rPr lang="ru-RU" b="1" i="1" dirty="0" err="1" smtClean="0"/>
              <a:t>weight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В результате эти значения  могут  оставаться приватными значениями класса </a:t>
            </a:r>
            <a:r>
              <a:rPr lang="ru-RU" dirty="0" err="1" smtClean="0"/>
              <a:t>Вох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4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11833" y="71414"/>
            <a:ext cx="392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Переопределение методов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1428736"/>
            <a:ext cx="4929222" cy="452431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</a:t>
            </a:r>
            <a:r>
              <a:rPr lang="ru-RU" dirty="0" smtClean="0"/>
              <a:t>А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k; </a:t>
            </a:r>
          </a:p>
          <a:p>
            <a:r>
              <a:rPr lang="en-US" dirty="0" smtClean="0"/>
              <a:t>    B(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с) { </a:t>
            </a:r>
          </a:p>
          <a:p>
            <a:r>
              <a:rPr lang="en-US" dirty="0" smtClean="0"/>
              <a:t>        super (</a:t>
            </a:r>
            <a:r>
              <a:rPr lang="ru-RU" dirty="0" smtClean="0"/>
              <a:t>а, </a:t>
            </a:r>
            <a:r>
              <a:rPr lang="en-US" dirty="0" smtClean="0"/>
              <a:t>b</a:t>
            </a:r>
            <a:r>
              <a:rPr lang="ru-RU" dirty="0" smtClean="0"/>
              <a:t>); </a:t>
            </a:r>
            <a:r>
              <a:rPr lang="en-US" sz="1600" i="1" dirty="0" smtClean="0">
                <a:solidFill>
                  <a:srgbClr val="00B050"/>
                </a:solidFill>
              </a:rPr>
              <a:t>//</a:t>
            </a:r>
            <a:r>
              <a:rPr lang="ru-RU" sz="1600" i="1" dirty="0" smtClean="0">
                <a:solidFill>
                  <a:srgbClr val="00B050"/>
                </a:solidFill>
              </a:rPr>
              <a:t>вызов </a:t>
            </a:r>
            <a:r>
              <a:rPr lang="ru-RU" sz="1600" i="1" dirty="0" err="1" smtClean="0">
                <a:solidFill>
                  <a:srgbClr val="00B050"/>
                </a:solidFill>
              </a:rPr>
              <a:t>конструтора</a:t>
            </a:r>
            <a:r>
              <a:rPr lang="ru-RU" sz="1600" i="1" dirty="0" smtClean="0">
                <a:solidFill>
                  <a:srgbClr val="00B050"/>
                </a:solidFill>
              </a:rPr>
              <a:t> суперкласса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k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с; </a:t>
            </a:r>
          </a:p>
          <a:p>
            <a:r>
              <a:rPr lang="ru-RU" dirty="0" smtClean="0"/>
              <a:t>}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//переопределяет метод </a:t>
            </a:r>
            <a:r>
              <a:rPr lang="en-US" i="1" dirty="0" smtClean="0">
                <a:solidFill>
                  <a:srgbClr val="00B050"/>
                </a:solidFill>
              </a:rPr>
              <a:t>show() </a:t>
            </a:r>
            <a:r>
              <a:rPr lang="ru-RU" i="1" dirty="0" smtClean="0">
                <a:solidFill>
                  <a:srgbClr val="00B050"/>
                </a:solidFill>
              </a:rPr>
              <a:t>класса А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void show () { 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("k: "+ k);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 Override { </a:t>
            </a:r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  </a:t>
            </a:r>
            <a:r>
              <a:rPr lang="ru-RU" dirty="0" smtClean="0"/>
              <a:t>В </a:t>
            </a:r>
            <a:r>
              <a:rPr lang="en-US" dirty="0" err="1" smtClean="0"/>
              <a:t>subOb</a:t>
            </a:r>
            <a:r>
              <a:rPr lang="en-US" dirty="0" smtClean="0"/>
              <a:t> = new B(1, 2, 3);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subOb.show</a:t>
            </a:r>
            <a:r>
              <a:rPr lang="en-US" dirty="0" smtClean="0"/>
              <a:t>();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метод </a:t>
            </a:r>
            <a:r>
              <a:rPr lang="en-US" i="1" dirty="0" smtClean="0">
                <a:solidFill>
                  <a:srgbClr val="00B050"/>
                </a:solidFill>
              </a:rPr>
              <a:t>show() </a:t>
            </a:r>
            <a:r>
              <a:rPr lang="ru-RU" i="1" dirty="0" smtClean="0">
                <a:solidFill>
                  <a:srgbClr val="00B050"/>
                </a:solidFill>
              </a:rPr>
              <a:t>класса В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   </a:t>
            </a:r>
            <a:r>
              <a:rPr lang="en-US" i="1" dirty="0" smtClean="0">
                <a:solidFill>
                  <a:srgbClr val="00B050"/>
                </a:solidFill>
              </a:rPr>
              <a:t>/*k:  3*/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496" y="497164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Если в иерархии классов имя и сигнатура типа метода подкласса совпадает с атрибутами метода суперкласса, говорят, что метод подкласса переопределяет метод суперкласса.   </a:t>
            </a:r>
            <a:r>
              <a:rPr lang="ru-RU" b="1" i="1" dirty="0" smtClean="0"/>
              <a:t>Еще одна форма </a:t>
            </a:r>
            <a:r>
              <a:rPr lang="ru-RU" b="1" i="1" dirty="0" smtClean="0">
                <a:solidFill>
                  <a:srgbClr val="FF0000"/>
                </a:solidFill>
              </a:rPr>
              <a:t>полиморфизма</a:t>
            </a:r>
          </a:p>
          <a:p>
            <a:endParaRPr lang="ru-RU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43504" y="1959012"/>
            <a:ext cx="3929090" cy="3970318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A </a:t>
            </a:r>
          </a:p>
          <a:p>
            <a:r>
              <a:rPr lang="en-US" dirty="0" smtClean="0"/>
              <a:t>{ </a:t>
            </a:r>
          </a:p>
          <a:p>
            <a:r>
              <a:rPr lang="uk-UA" dirty="0" smtClean="0"/>
              <a:t>  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uk-UA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 j; </a:t>
            </a:r>
          </a:p>
          <a:p>
            <a:r>
              <a:rPr lang="uk-UA" dirty="0" smtClean="0"/>
              <a:t>   </a:t>
            </a:r>
            <a:r>
              <a:rPr lang="en-US" dirty="0" smtClean="0"/>
              <a:t> 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)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ru-RU" dirty="0" smtClean="0"/>
              <a:t>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ru-RU" dirty="0" smtClean="0"/>
              <a:t>а; </a:t>
            </a:r>
          </a:p>
          <a:p>
            <a:r>
              <a:rPr lang="en-US" dirty="0" smtClean="0"/>
              <a:t>	j = b</a:t>
            </a:r>
            <a:r>
              <a:rPr lang="ru-RU" dirty="0" smtClean="0"/>
              <a:t>; 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endParaRPr lang="en-US" dirty="0" smtClean="0"/>
          </a:p>
          <a:p>
            <a:r>
              <a:rPr lang="en-US" dirty="0" smtClean="0"/>
              <a:t>     void show ()</a:t>
            </a:r>
          </a:p>
          <a:p>
            <a:r>
              <a:rPr lang="en-US" dirty="0" smtClean="0"/>
              <a:t>     {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j: "+ </a:t>
            </a:r>
            <a:r>
              <a:rPr lang="en-US" dirty="0" err="1" smtClean="0"/>
              <a:t>i</a:t>
            </a:r>
            <a:r>
              <a:rPr lang="en-US" dirty="0" smtClean="0"/>
              <a:t> +" "+j);</a:t>
            </a:r>
          </a:p>
          <a:p>
            <a:r>
              <a:rPr lang="en-US" dirty="0" smtClean="0"/>
              <a:t>     }</a:t>
            </a:r>
            <a:endParaRPr lang="ru-RU" dirty="0" smtClean="0"/>
          </a:p>
          <a:p>
            <a:r>
              <a:rPr lang="ru-RU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75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857232"/>
            <a:ext cx="8605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Задание:</a:t>
            </a:r>
          </a:p>
          <a:p>
            <a:endParaRPr lang="ru-RU" sz="2400" b="1" dirty="0" smtClean="0"/>
          </a:p>
          <a:p>
            <a:r>
              <a:rPr lang="ru-RU" sz="2400" dirty="0" smtClean="0"/>
              <a:t>Есть отношения наследования:  </a:t>
            </a:r>
          </a:p>
          <a:p>
            <a:r>
              <a:rPr lang="ru-RU" sz="2400" dirty="0" smtClean="0"/>
              <a:t> </a:t>
            </a:r>
          </a:p>
          <a:p>
            <a:r>
              <a:rPr lang="ru-RU" sz="2400" dirty="0" smtClean="0"/>
              <a:t>птица (</a:t>
            </a:r>
            <a:r>
              <a:rPr lang="ru-RU" sz="2400" dirty="0" err="1" smtClean="0"/>
              <a:t>Bird</a:t>
            </a:r>
            <a:r>
              <a:rPr lang="ru-RU" sz="2400" dirty="0" smtClean="0"/>
              <a:t>) - суперкласс, </a:t>
            </a:r>
          </a:p>
          <a:p>
            <a:r>
              <a:rPr lang="ru-RU" sz="2400" dirty="0" smtClean="0"/>
              <a:t>орел (</a:t>
            </a:r>
            <a:r>
              <a:rPr lang="ru-RU" sz="2400" dirty="0" err="1" smtClean="0"/>
              <a:t>Eagle</a:t>
            </a:r>
            <a:r>
              <a:rPr lang="ru-RU" sz="2400" dirty="0" smtClean="0"/>
              <a:t>)  и   утка (</a:t>
            </a:r>
            <a:r>
              <a:rPr lang="ru-RU" sz="2400" dirty="0" err="1" smtClean="0"/>
              <a:t>Duck</a:t>
            </a:r>
            <a:r>
              <a:rPr lang="ru-RU" sz="2400" dirty="0" smtClean="0"/>
              <a:t>) – подклассы.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Bird</a:t>
            </a:r>
            <a:r>
              <a:rPr lang="ru-RU" sz="2400" dirty="0" smtClean="0"/>
              <a:t> имеет методы </a:t>
            </a:r>
            <a:r>
              <a:rPr lang="ru-RU" sz="2400" dirty="0" err="1" smtClean="0"/>
              <a:t>Eat</a:t>
            </a:r>
            <a:r>
              <a:rPr lang="ru-RU" sz="2400" dirty="0" smtClean="0"/>
              <a:t>() - питаться и </a:t>
            </a:r>
            <a:r>
              <a:rPr lang="ru-RU" sz="2400" dirty="0" err="1" smtClean="0"/>
              <a:t>Move</a:t>
            </a:r>
            <a:r>
              <a:rPr lang="ru-RU" sz="2400" dirty="0" smtClean="0"/>
              <a:t>() - двигаться. </a:t>
            </a:r>
          </a:p>
          <a:p>
            <a:r>
              <a:rPr lang="ru-RU" sz="2400" dirty="0" smtClean="0"/>
              <a:t>Каждый из подклассов переопределяет методы  </a:t>
            </a:r>
            <a:r>
              <a:rPr lang="ru-RU" sz="2400" dirty="0" err="1" smtClean="0"/>
              <a:t>Eat</a:t>
            </a:r>
            <a:r>
              <a:rPr lang="ru-RU" sz="2400" dirty="0" smtClean="0"/>
              <a:t>(),  </a:t>
            </a:r>
            <a:r>
              <a:rPr lang="ru-RU" sz="2400" dirty="0" err="1" smtClean="0"/>
              <a:t>Move</a:t>
            </a:r>
            <a:r>
              <a:rPr lang="ru-RU" sz="2400" dirty="0" smtClean="0"/>
              <a:t>() суперкласса.</a:t>
            </a:r>
          </a:p>
          <a:p>
            <a:endParaRPr lang="ru-RU" sz="2400" dirty="0" smtClean="0"/>
          </a:p>
          <a:p>
            <a:r>
              <a:rPr lang="ru-RU" sz="2400" dirty="0" smtClean="0"/>
              <a:t>Разработать  программу,  использующую принцип полиморфизма для вывода текстовых сообщений  относительно движения и питания орла и утки.</a:t>
            </a:r>
            <a:endParaRPr lang="ru-RU" sz="24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Bird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distance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Eat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"it depends"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Move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"fly"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Fly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howlong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distance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howlong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*</a:t>
            </a: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60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Летаю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со скоростью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distance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км в час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distance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ru-RU" sz="2000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82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Eagle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Bird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Eat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 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"nothing"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 	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"no moves"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Bird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Bird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Eagle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Eagle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Fly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9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44" y="116632"/>
            <a:ext cx="8001024" cy="1357274"/>
          </a:xfrm>
        </p:spPr>
        <p:txBody>
          <a:bodyPr lIns="72000" rIns="72000">
            <a:noAutofit/>
          </a:bodyPr>
          <a:lstStyle/>
          <a:p>
            <a:pPr algn="l"/>
            <a:r>
              <a:rPr lang="ru-RU" sz="1800" b="1" dirty="0" smtClean="0"/>
              <a:t>Объектно-ориентированное программирование (ООП) – </a:t>
            </a:r>
            <a:br>
              <a:rPr lang="ru-RU" sz="1800" b="1" dirty="0" smtClean="0"/>
            </a:br>
            <a:r>
              <a:rPr lang="ru-RU" sz="1800" dirty="0" smtClean="0"/>
              <a:t>это методология программирования, опирающаяся на три базовых принципа: 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 smtClean="0"/>
              <a:t>1) инкапсуляция, </a:t>
            </a:r>
            <a:br>
              <a:rPr lang="ru-RU" sz="1800" b="1" dirty="0" smtClean="0"/>
            </a:br>
            <a:r>
              <a:rPr lang="ru-RU" sz="1800" b="1" dirty="0" smtClean="0"/>
              <a:t>2) полиморфизм,</a:t>
            </a:r>
            <a:br>
              <a:rPr lang="ru-RU" sz="1800" b="1" dirty="0" smtClean="0"/>
            </a:br>
            <a:r>
              <a:rPr lang="ru-RU" sz="1800" b="1" dirty="0" smtClean="0"/>
              <a:t>3) наследование.</a:t>
            </a:r>
            <a:endParaRPr lang="ru-RU" sz="1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1714488"/>
            <a:ext cx="90011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Инкапсуляция</a:t>
            </a:r>
            <a:r>
              <a:rPr lang="ru-RU" dirty="0" smtClean="0"/>
              <a:t> - “заключение внутрь капсулы”. </a:t>
            </a:r>
          </a:p>
          <a:p>
            <a:r>
              <a:rPr lang="ru-RU" dirty="0" smtClean="0"/>
              <a:t>“Инкапсуляция” означает использование </a:t>
            </a:r>
            <a:r>
              <a:rPr lang="ru-RU" b="1" dirty="0" smtClean="0">
                <a:solidFill>
                  <a:srgbClr val="FF0000"/>
                </a:solidFill>
              </a:rPr>
              <a:t>классов</a:t>
            </a:r>
            <a:r>
              <a:rPr lang="ru-RU" dirty="0" smtClean="0"/>
              <a:t> – таких </a:t>
            </a:r>
            <a:r>
              <a:rPr lang="ru-RU" b="1" i="1" dirty="0" smtClean="0"/>
              <a:t>типов</a:t>
            </a:r>
            <a:r>
              <a:rPr lang="ru-RU" dirty="0" smtClean="0"/>
              <a:t>, в которых кроме данных описаны подпрограммы, позволяющие работать с этими данными.  Подпрограммы, инкапсулированные в класс, называются </a:t>
            </a:r>
            <a:r>
              <a:rPr lang="ru-RU" b="1" dirty="0" smtClean="0">
                <a:solidFill>
                  <a:srgbClr val="FF0000"/>
                </a:solidFill>
              </a:rPr>
              <a:t>методами</a:t>
            </a:r>
            <a:r>
              <a:rPr lang="ru-RU" dirty="0" smtClean="0"/>
              <a:t>.  </a:t>
            </a:r>
            <a:r>
              <a:rPr lang="ru-RU" i="1" dirty="0" smtClean="0"/>
              <a:t>Поля данных и методы, заданные в классе</a:t>
            </a:r>
            <a:r>
              <a:rPr lang="ru-RU" dirty="0" smtClean="0"/>
              <a:t>, называют </a:t>
            </a:r>
            <a:r>
              <a:rPr lang="ru-RU" b="1" dirty="0" smtClean="0"/>
              <a:t>членами класса </a:t>
            </a:r>
            <a:r>
              <a:rPr lang="ru-RU" dirty="0" smtClean="0"/>
              <a:t>(</a:t>
            </a:r>
            <a:r>
              <a:rPr lang="ru-RU" b="1" err="1" smtClean="0">
                <a:solidFill>
                  <a:srgbClr val="FF0000"/>
                </a:solidFill>
              </a:rPr>
              <a:t>class</a:t>
            </a:r>
            <a:r>
              <a:rPr lang="ru-RU" b="1" smtClean="0">
                <a:solidFill>
                  <a:srgbClr val="FF0000"/>
                </a:solidFill>
              </a:rPr>
              <a:t> members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Класс</a:t>
            </a:r>
            <a:r>
              <a:rPr lang="ru-RU" dirty="0" smtClean="0"/>
              <a:t> – это описание того, как будет устроен </a:t>
            </a:r>
            <a:r>
              <a:rPr lang="ru-RU" dirty="0" smtClean="0">
                <a:solidFill>
                  <a:srgbClr val="FF0000"/>
                </a:solidFill>
              </a:rPr>
              <a:t>объект</a:t>
            </a:r>
            <a:r>
              <a:rPr lang="ru-RU" dirty="0" smtClean="0"/>
              <a:t>, являющийся </a:t>
            </a:r>
            <a:r>
              <a:rPr lang="ru-RU" i="1" dirty="0" smtClean="0"/>
              <a:t>экземпляром класса</a:t>
            </a:r>
            <a:r>
              <a:rPr lang="ru-RU" dirty="0" smtClean="0"/>
              <a:t>, а также какие методы объект может вызывать. </a:t>
            </a:r>
            <a:r>
              <a:rPr lang="ru-RU" b="1" i="1" dirty="0" smtClean="0"/>
              <a:t>Классы </a:t>
            </a:r>
            <a:r>
              <a:rPr lang="ru-RU" dirty="0" smtClean="0"/>
              <a:t>называют</a:t>
            </a:r>
            <a:r>
              <a:rPr lang="ru-RU" b="1" i="1" dirty="0" smtClean="0"/>
              <a:t> объектными типами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Класс</a:t>
            </a:r>
            <a:r>
              <a:rPr lang="ru-RU" dirty="0" smtClean="0"/>
              <a:t>  это</a:t>
            </a:r>
            <a:r>
              <a:rPr lang="en-US" dirty="0" smtClean="0"/>
              <a:t> </a:t>
            </a:r>
            <a:r>
              <a:rPr lang="ru-RU" b="1" dirty="0" smtClean="0"/>
              <a:t> шаблон </a:t>
            </a:r>
            <a:r>
              <a:rPr lang="en-US" b="1" dirty="0" smtClean="0"/>
              <a:t> </a:t>
            </a:r>
            <a:r>
              <a:rPr lang="ru-RU" b="1" dirty="0" smtClean="0"/>
              <a:t>объекта</a:t>
            </a:r>
            <a:r>
              <a:rPr lang="ru-RU" dirty="0" smtClean="0"/>
              <a:t>,   а  </a:t>
            </a:r>
            <a:r>
              <a:rPr lang="ru-RU" b="1" dirty="0" smtClean="0">
                <a:solidFill>
                  <a:srgbClr val="FF0000"/>
                </a:solidFill>
              </a:rPr>
              <a:t>объект</a:t>
            </a:r>
            <a:r>
              <a:rPr lang="ru-RU" b="1" dirty="0" smtClean="0"/>
              <a:t>  </a:t>
            </a:r>
            <a:r>
              <a:rPr lang="ru-RU" dirty="0" smtClean="0"/>
              <a:t>это</a:t>
            </a:r>
            <a:r>
              <a:rPr lang="ru-RU" b="1" dirty="0" smtClean="0"/>
              <a:t> экземпляр </a:t>
            </a:r>
            <a:r>
              <a:rPr lang="en-US" b="1" dirty="0" smtClean="0"/>
              <a:t>  </a:t>
            </a:r>
            <a:r>
              <a:rPr lang="ru-RU" b="1" dirty="0" smtClean="0"/>
              <a:t>класса</a:t>
            </a:r>
            <a:endParaRPr lang="ru-RU" dirty="0" smtClean="0"/>
          </a:p>
          <a:p>
            <a:endParaRPr lang="ru-RU" dirty="0" smtClean="0"/>
          </a:p>
          <a:p>
            <a:r>
              <a:rPr lang="ru-RU" i="1" dirty="0" smtClean="0"/>
              <a:t>Создается объект </a:t>
            </a:r>
            <a:r>
              <a:rPr lang="ru-RU" dirty="0" smtClean="0"/>
              <a:t>с помощью вызова специальной подпрограммы, задаваемой в классе и называемой </a:t>
            </a:r>
            <a:r>
              <a:rPr lang="ru-RU" b="1" dirty="0" smtClean="0">
                <a:solidFill>
                  <a:srgbClr val="FF0000"/>
                </a:solidFill>
              </a:rPr>
              <a:t>конструктором</a:t>
            </a:r>
            <a:r>
              <a:rPr lang="ru-RU" dirty="0" smtClean="0"/>
              <a:t>. Имя конструктора совпадает с именем класса, экземпляр которого создаётся.</a:t>
            </a:r>
          </a:p>
          <a:p>
            <a:pPr algn="ctr"/>
            <a:r>
              <a:rPr lang="ru-RU" i="1" dirty="0" smtClean="0"/>
              <a:t>Конструктор возвращает ссылку на созданный объект.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28992" y="1357298"/>
            <a:ext cx="2540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1.  Инкапсуляция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469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5786" y="500042"/>
            <a:ext cx="83582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</a:t>
            </a:r>
            <a:r>
              <a:rPr lang="ru-RU" b="1" dirty="0" smtClean="0">
                <a:solidFill>
                  <a:srgbClr val="FF0000"/>
                </a:solidFill>
              </a:rPr>
              <a:t>Пакеты</a:t>
            </a:r>
            <a:r>
              <a:rPr lang="ru-RU" dirty="0" smtClean="0"/>
              <a:t> это контейнеры классов, которые используются для сохранения изолированности пространства имен класса. </a:t>
            </a:r>
            <a:endParaRPr lang="en-US" dirty="0" smtClean="0"/>
          </a:p>
          <a:p>
            <a:endParaRPr lang="en-US" sz="800" i="1" dirty="0" smtClean="0"/>
          </a:p>
          <a:p>
            <a:r>
              <a:rPr lang="ru-RU" b="1" i="1" dirty="0" smtClean="0"/>
              <a:t>Например</a:t>
            </a:r>
            <a:r>
              <a:rPr lang="ru-RU" i="1" dirty="0" smtClean="0"/>
              <a:t>, пакет позволяет создать класс по имени </a:t>
            </a:r>
            <a:r>
              <a:rPr lang="ru-RU" b="1" i="1" dirty="0" err="1" smtClean="0"/>
              <a:t>List</a:t>
            </a:r>
            <a:r>
              <a:rPr lang="ru-RU" i="1" dirty="0" smtClean="0"/>
              <a:t>, который можно хранить в отдельном пакете, не беспокоясь о </a:t>
            </a:r>
            <a:r>
              <a:rPr lang="en-US" i="1" dirty="0" smtClean="0"/>
              <a:t> </a:t>
            </a:r>
            <a:r>
              <a:rPr lang="ru-RU" i="1" dirty="0" smtClean="0"/>
              <a:t>возможных конфликтах с другим классом </a:t>
            </a:r>
            <a:r>
              <a:rPr lang="ru-RU" b="1" i="1" dirty="0" err="1" smtClean="0"/>
              <a:t>List</a:t>
            </a:r>
            <a:r>
              <a:rPr lang="ru-RU" i="1" dirty="0" smtClean="0"/>
              <a:t>, хранящимся,</a:t>
            </a:r>
            <a:r>
              <a:rPr lang="en-US" i="1" dirty="0" smtClean="0"/>
              <a:t> </a:t>
            </a:r>
            <a:r>
              <a:rPr lang="ru-RU" i="1" dirty="0" smtClean="0"/>
              <a:t>в другом месте.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73064" y="71414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Пакеты 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2500306"/>
            <a:ext cx="8429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package</a:t>
            </a:r>
            <a:r>
              <a:rPr lang="ru-RU" b="1" dirty="0" smtClean="0">
                <a:solidFill>
                  <a:srgbClr val="FF0000"/>
                </a:solidFill>
              </a:rPr>
              <a:t> пакет; </a:t>
            </a:r>
          </a:p>
          <a:p>
            <a:pPr algn="ctr"/>
            <a:endParaRPr lang="ru-RU" sz="800" b="1" dirty="0" smtClean="0">
              <a:solidFill>
                <a:srgbClr val="FF0000"/>
              </a:solidFill>
            </a:endParaRPr>
          </a:p>
          <a:p>
            <a:r>
              <a:rPr lang="ru-RU" b="1" dirty="0" err="1" smtClean="0"/>
              <a:t>package</a:t>
            </a:r>
            <a:r>
              <a:rPr lang="ru-RU" b="1" dirty="0" smtClean="0"/>
              <a:t> </a:t>
            </a:r>
            <a:r>
              <a:rPr lang="ru-RU" b="1" dirty="0" err="1" smtClean="0"/>
              <a:t>MyPackage</a:t>
            </a:r>
            <a:r>
              <a:rPr lang="ru-RU" b="1" dirty="0" smtClean="0"/>
              <a:t>;</a:t>
            </a:r>
          </a:p>
          <a:p>
            <a:endParaRPr lang="ru-RU" sz="800" b="1" dirty="0" smtClean="0"/>
          </a:p>
          <a:p>
            <a:r>
              <a:rPr lang="ru-RU" dirty="0" smtClean="0"/>
              <a:t>Оператор </a:t>
            </a:r>
            <a:r>
              <a:rPr lang="ru-RU" b="1" dirty="0" err="1" smtClean="0"/>
              <a:t>package</a:t>
            </a:r>
            <a:r>
              <a:rPr lang="ru-RU" dirty="0" smtClean="0"/>
              <a:t> определяет  пространство имен, в котором хранятся классы. </a:t>
            </a:r>
          </a:p>
          <a:p>
            <a:endParaRPr lang="ru-RU" sz="800" dirty="0" smtClean="0"/>
          </a:p>
          <a:p>
            <a:r>
              <a:rPr lang="ru-RU" dirty="0" smtClean="0"/>
              <a:t>Для хранения пакетов система </a:t>
            </a:r>
            <a:r>
              <a:rPr lang="ru-RU" dirty="0" err="1" smtClean="0"/>
              <a:t>java</a:t>
            </a:r>
            <a:r>
              <a:rPr lang="ru-RU" dirty="0" smtClean="0"/>
              <a:t> использует </a:t>
            </a:r>
            <a:r>
              <a:rPr lang="ru-RU" b="1" dirty="0" smtClean="0"/>
              <a:t>каталоги</a:t>
            </a:r>
            <a:r>
              <a:rPr lang="ru-RU" dirty="0" smtClean="0"/>
              <a:t> файловой системы. </a:t>
            </a:r>
          </a:p>
          <a:p>
            <a:pPr algn="ctr"/>
            <a:endParaRPr lang="ru-RU" sz="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 package </a:t>
            </a:r>
            <a:r>
              <a:rPr lang="ru-RU" sz="2400" b="1" dirty="0" smtClean="0">
                <a:solidFill>
                  <a:srgbClr val="FF0000"/>
                </a:solidFill>
              </a:rPr>
              <a:t>пакет1</a:t>
            </a:r>
            <a:r>
              <a:rPr lang="en-US" sz="2400" b="1" dirty="0" smtClean="0">
                <a:solidFill>
                  <a:srgbClr val="FF0000"/>
                </a:solidFill>
              </a:rPr>
              <a:t>[.</a:t>
            </a:r>
            <a:r>
              <a:rPr lang="ru-RU" sz="2400" b="1" dirty="0" smtClean="0">
                <a:solidFill>
                  <a:srgbClr val="FF0000"/>
                </a:solidFill>
              </a:rPr>
              <a:t>пакет2[.</a:t>
            </a:r>
            <a:r>
              <a:rPr lang="ru-RU" sz="2400" b="1" dirty="0" err="1" smtClean="0">
                <a:solidFill>
                  <a:srgbClr val="FF0000"/>
                </a:solidFill>
              </a:rPr>
              <a:t>пакетЗ</a:t>
            </a:r>
            <a:r>
              <a:rPr lang="ru-RU" sz="2400" b="1" dirty="0" smtClean="0">
                <a:solidFill>
                  <a:srgbClr val="FF0000"/>
                </a:solidFill>
              </a:rPr>
              <a:t>]]; </a:t>
            </a:r>
          </a:p>
          <a:p>
            <a:pPr algn="ctr"/>
            <a:endParaRPr lang="ru-RU" sz="800" b="1" dirty="0" smtClean="0">
              <a:solidFill>
                <a:srgbClr val="FF0000"/>
              </a:solidFill>
            </a:endParaRPr>
          </a:p>
          <a:p>
            <a:r>
              <a:rPr lang="ru-RU" i="1" dirty="0" smtClean="0"/>
              <a:t>Пакеты хранятся в иерархической структуре и явно  </a:t>
            </a:r>
            <a:r>
              <a:rPr lang="ru-RU" b="1" i="1" dirty="0" smtClean="0">
                <a:solidFill>
                  <a:srgbClr val="FF0000"/>
                </a:solidFill>
              </a:rPr>
              <a:t>импортируются</a:t>
            </a:r>
            <a:r>
              <a:rPr lang="ru-RU" i="1" dirty="0" smtClean="0"/>
              <a:t>  в определения новых классов и следует непосредственно за оператором </a:t>
            </a:r>
            <a:r>
              <a:rPr lang="ru-RU" b="1" i="1" dirty="0" err="1" smtClean="0"/>
              <a:t>package</a:t>
            </a:r>
            <a:r>
              <a:rPr lang="ru-RU" i="1" dirty="0" smtClean="0"/>
              <a:t> :</a:t>
            </a:r>
          </a:p>
          <a:p>
            <a:r>
              <a:rPr lang="ru-RU" sz="800" i="1" dirty="0" smtClean="0"/>
              <a:t>  </a:t>
            </a:r>
          </a:p>
          <a:p>
            <a:pPr algn="ctr"/>
            <a:r>
              <a:rPr lang="ru-RU" sz="2400" b="1" i="1" dirty="0" err="1" smtClean="0">
                <a:solidFill>
                  <a:srgbClr val="FF0000"/>
                </a:solidFill>
              </a:rPr>
              <a:t>import</a:t>
            </a:r>
            <a:r>
              <a:rPr lang="ru-RU" sz="2400" b="1" i="1" dirty="0" smtClean="0">
                <a:solidFill>
                  <a:srgbClr val="FF0000"/>
                </a:solidFill>
              </a:rPr>
              <a:t>  пакет1[.пакет2]. (имякласса1*); </a:t>
            </a:r>
          </a:p>
          <a:p>
            <a:r>
              <a:rPr lang="ru-RU" i="1" dirty="0" smtClean="0"/>
              <a:t>Например (в </a:t>
            </a:r>
            <a:r>
              <a:rPr lang="en-US" i="1" dirty="0" smtClean="0"/>
              <a:t>src.zip</a:t>
            </a:r>
            <a:r>
              <a:rPr lang="ru-RU" i="1" dirty="0" smtClean="0"/>
              <a:t>): 	</a:t>
            </a:r>
            <a:r>
              <a:rPr lang="en-US" b="1" i="1" dirty="0" smtClean="0"/>
              <a:t>import </a:t>
            </a:r>
            <a:r>
              <a:rPr lang="ru-RU" b="1" i="1" dirty="0" smtClean="0"/>
              <a:t> </a:t>
            </a:r>
            <a:r>
              <a:rPr lang="en-US" b="1" i="1" dirty="0" err="1" smtClean="0"/>
              <a:t>java.util.Date</a:t>
            </a:r>
            <a:r>
              <a:rPr lang="en-US" b="1" i="1" dirty="0" smtClean="0"/>
              <a:t>; </a:t>
            </a:r>
          </a:p>
          <a:p>
            <a:r>
              <a:rPr lang="ru-RU" b="1" i="1" dirty="0" smtClean="0"/>
              <a:t>			</a:t>
            </a:r>
            <a:r>
              <a:rPr lang="en-US" b="1" i="1" dirty="0" smtClean="0"/>
              <a:t>import </a:t>
            </a:r>
            <a:r>
              <a:rPr lang="ru-RU" b="1" i="1" dirty="0" smtClean="0"/>
              <a:t> </a:t>
            </a:r>
            <a:r>
              <a:rPr lang="en-US" b="1" i="1" dirty="0" smtClean="0"/>
              <a:t>java.io.*; 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86116" y="2143116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Определение пакета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989126"/>
            <a:ext cx="8786873" cy="494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3973064" y="142852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Пакеты </a:t>
            </a:r>
            <a:endParaRPr lang="ru-RU" sz="2400" b="1" dirty="0"/>
          </a:p>
        </p:txBody>
      </p:sp>
      <p:sp>
        <p:nvSpPr>
          <p:cNvPr id="12" name="Овал 11"/>
          <p:cNvSpPr/>
          <p:nvPr/>
        </p:nvSpPr>
        <p:spPr>
          <a:xfrm>
            <a:off x="285720" y="2643182"/>
            <a:ext cx="121444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000232" y="2357430"/>
            <a:ext cx="321471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928794" y="3286124"/>
            <a:ext cx="357190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85720" y="2214554"/>
            <a:ext cx="121444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285852" y="871349"/>
            <a:ext cx="628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Спецификаторы  доступа</a:t>
            </a:r>
            <a:r>
              <a:rPr lang="en-US" dirty="0" smtClean="0"/>
              <a:t> J</a:t>
            </a:r>
            <a:r>
              <a:rPr lang="ru-RU" dirty="0" err="1" smtClean="0"/>
              <a:t>аvа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public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(общедоступный),</a:t>
            </a:r>
            <a:r>
              <a:rPr lang="ru-RU" b="1" dirty="0" smtClean="0"/>
              <a:t> 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private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(приватный)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protected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(защищенный). </a:t>
            </a:r>
            <a:endParaRPr lang="ru-RU" i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357554" y="142852"/>
            <a:ext cx="319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Управление доступом 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7158" y="2263684"/>
            <a:ext cx="842968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член класса изменяется спецификатором доступа </a:t>
            </a:r>
            <a:r>
              <a:rPr lang="ru-RU" b="1" dirty="0" err="1" smtClean="0"/>
              <a:t>public</a:t>
            </a:r>
            <a:r>
              <a:rPr lang="ru-RU" dirty="0" smtClean="0"/>
              <a:t>, он становится</a:t>
            </a:r>
            <a:r>
              <a:rPr lang="en-US" dirty="0" smtClean="0"/>
              <a:t> </a:t>
            </a:r>
            <a:r>
              <a:rPr lang="ru-RU" dirty="0" smtClean="0"/>
              <a:t>доступным для любого другого кода. </a:t>
            </a:r>
          </a:p>
          <a:p>
            <a:endParaRPr lang="ru-RU" dirty="0" smtClean="0"/>
          </a:p>
          <a:p>
            <a:r>
              <a:rPr lang="ru-RU" dirty="0" smtClean="0"/>
              <a:t>Когда член класса указан как </a:t>
            </a:r>
            <a:r>
              <a:rPr lang="ru-RU" b="1" dirty="0" err="1" smtClean="0"/>
              <a:t>private</a:t>
            </a:r>
            <a:r>
              <a:rPr lang="ru-RU" dirty="0" smtClean="0"/>
              <a:t>, он</a:t>
            </a:r>
            <a:r>
              <a:rPr lang="en-US" dirty="0" smtClean="0"/>
              <a:t> </a:t>
            </a:r>
            <a:r>
              <a:rPr lang="ru-RU" dirty="0" smtClean="0"/>
              <a:t>доступен только  членам этого же класса.</a:t>
            </a:r>
          </a:p>
          <a:p>
            <a:endParaRPr lang="ru-RU" dirty="0" smtClean="0"/>
          </a:p>
          <a:p>
            <a:r>
              <a:rPr lang="ru-RU" dirty="0" smtClean="0"/>
              <a:t>Если нужно, чтобы элемент был виден только классам, которые являются непосредственными подклассами данного класса, элемент должен быть объявлен как </a:t>
            </a:r>
            <a:r>
              <a:rPr lang="ru-RU" b="1" dirty="0" err="1" smtClean="0"/>
              <a:t>protected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sz="2000" dirty="0" smtClean="0"/>
              <a:t>При отсутствии спецификатора доступа </a:t>
            </a:r>
            <a:r>
              <a:rPr lang="ru-RU" sz="2000" b="1" dirty="0" smtClean="0"/>
              <a:t>по умолчанию </a:t>
            </a:r>
            <a:r>
              <a:rPr lang="ru-RU" sz="2000" dirty="0" smtClean="0"/>
              <a:t>член класса считается </a:t>
            </a:r>
            <a:r>
              <a:rPr lang="ru-RU" sz="2000" dirty="0" smtClean="0">
                <a:solidFill>
                  <a:srgbClr val="FF0000"/>
                </a:solidFill>
              </a:rPr>
              <a:t>общедоступным внутри своего собственного пакета</a:t>
            </a:r>
            <a:r>
              <a:rPr lang="ru-RU" sz="2000" dirty="0" smtClean="0"/>
              <a:t>, но </a:t>
            </a:r>
            <a:r>
              <a:rPr lang="ru-RU" sz="2000" dirty="0" smtClean="0">
                <a:solidFill>
                  <a:srgbClr val="FF0000"/>
                </a:solidFill>
              </a:rPr>
              <a:t>недоступным для кода, расположенного вне этого пакета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08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357554" y="142852"/>
            <a:ext cx="319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Управление доступом 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406" y="1056578"/>
            <a:ext cx="4071966" cy="4247317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 double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width;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       //………………………………………….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ru-RU" dirty="0" smtClean="0"/>
              <a:t> </a:t>
            </a:r>
            <a:r>
              <a:rPr lang="en-US" dirty="0" smtClean="0"/>
              <a:t> void  </a:t>
            </a:r>
            <a:r>
              <a:rPr lang="en-US" dirty="0" err="1" smtClean="0"/>
              <a:t>setWidth</a:t>
            </a:r>
            <a:r>
              <a:rPr lang="en-US" dirty="0" smtClean="0"/>
              <a:t>(double  width)</a:t>
            </a:r>
          </a:p>
          <a:p>
            <a:r>
              <a:rPr lang="en-US" dirty="0" smtClean="0"/>
              <a:t>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this.width</a:t>
            </a:r>
            <a:r>
              <a:rPr lang="en-US" dirty="0" smtClean="0"/>
              <a:t> =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</a:t>
            </a:r>
            <a:endParaRPr lang="en-US" dirty="0" smtClean="0"/>
          </a:p>
          <a:p>
            <a:r>
              <a:rPr lang="ru-RU" dirty="0" smtClean="0"/>
              <a:t> 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 double  </a:t>
            </a:r>
            <a:r>
              <a:rPr lang="en-US" dirty="0" err="1" smtClean="0"/>
              <a:t>getWidth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return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//………………………………………….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357686" y="1071546"/>
            <a:ext cx="4500562" cy="507831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  <a:endParaRPr lang="ru-RU" dirty="0" smtClean="0"/>
          </a:p>
          <a:p>
            <a:r>
              <a:rPr lang="uk-UA" dirty="0" smtClean="0"/>
              <a:t>     </a:t>
            </a:r>
            <a:r>
              <a:rPr lang="uk-UA" dirty="0" err="1" smtClean="0"/>
              <a:t>public</a:t>
            </a:r>
            <a:r>
              <a:rPr lang="uk-UA" dirty="0" smtClean="0"/>
              <a:t>  </a:t>
            </a:r>
            <a:r>
              <a:rPr lang="uk-UA" dirty="0" err="1" smtClean="0"/>
              <a:t>static</a:t>
            </a:r>
            <a:r>
              <a:rPr lang="uk-UA" dirty="0" smtClean="0"/>
              <a:t> 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main(String  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uk-UA" dirty="0" smtClean="0"/>
              <a:t>{     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endParaRPr lang="ru-RU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objBox.setWidth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/>
              <a:t>objBox.getWidth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grpSp>
        <p:nvGrpSpPr>
          <p:cNvPr id="3" name="Группа 21"/>
          <p:cNvGrpSpPr/>
          <p:nvPr/>
        </p:nvGrpSpPr>
        <p:grpSpPr>
          <a:xfrm>
            <a:off x="4929190" y="3286124"/>
            <a:ext cx="3000396" cy="500066"/>
            <a:chOff x="4643438" y="2714620"/>
            <a:chExt cx="3000396" cy="50006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4643438" y="2714620"/>
              <a:ext cx="271464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4643438" y="2714620"/>
              <a:ext cx="3000396" cy="5000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Группа 22"/>
          <p:cNvGrpSpPr/>
          <p:nvPr/>
        </p:nvGrpSpPr>
        <p:grpSpPr>
          <a:xfrm>
            <a:off x="4929190" y="4357694"/>
            <a:ext cx="3000396" cy="500066"/>
            <a:chOff x="4643438" y="2714620"/>
            <a:chExt cx="3000396" cy="500066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643438" y="2714620"/>
              <a:ext cx="271464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4643438" y="2714620"/>
              <a:ext cx="3000396" cy="5000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4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357554" y="142852"/>
            <a:ext cx="319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Управление доступом 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406" y="1056578"/>
            <a:ext cx="4143404" cy="2585323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double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width;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ru-RU" dirty="0" smtClean="0"/>
              <a:t> </a:t>
            </a:r>
            <a:r>
              <a:rPr lang="en-US" dirty="0" smtClean="0"/>
              <a:t> void  </a:t>
            </a:r>
            <a:r>
              <a:rPr lang="en-US" dirty="0" err="1" smtClean="0"/>
              <a:t>setWidth</a:t>
            </a:r>
            <a:r>
              <a:rPr lang="en-US" dirty="0" smtClean="0"/>
              <a:t>(double  width)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this.width</a:t>
            </a:r>
            <a:r>
              <a:rPr lang="en-US" dirty="0" smtClean="0"/>
              <a:t> =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 double  </a:t>
            </a:r>
            <a:r>
              <a:rPr lang="en-US" dirty="0" err="1" smtClean="0"/>
              <a:t>getWidth</a:t>
            </a:r>
            <a:r>
              <a:rPr lang="en-US" dirty="0" smtClean="0"/>
              <a:t>()  {</a:t>
            </a:r>
          </a:p>
          <a:p>
            <a:r>
              <a:rPr lang="en-US" dirty="0" smtClean="0"/>
              <a:t>                return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357686" y="714356"/>
            <a:ext cx="4500562" cy="452431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.setWidth</a:t>
            </a:r>
            <a:r>
              <a:rPr lang="en-US" dirty="0" smtClean="0"/>
              <a:t>(10);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objBox.</a:t>
            </a:r>
            <a:r>
              <a:rPr lang="en-US" dirty="0" err="1" smtClean="0"/>
              <a:t>getWidth</a:t>
            </a:r>
            <a:r>
              <a:rPr lang="en-US" dirty="0" smtClean="0"/>
              <a:t>();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//………………………………………….</a:t>
            </a:r>
          </a:p>
          <a:p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 err="1" smtClean="0"/>
              <a:t>BoxExt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objBoxEx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en-US" dirty="0" err="1" smtClean="0"/>
              <a:t>BoxExt</a:t>
            </a:r>
            <a:r>
              <a:rPr lang="en-US" dirty="0" smtClean="0"/>
              <a:t> 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objBoxEx</a:t>
            </a:r>
            <a:r>
              <a:rPr lang="en-US" b="1" dirty="0" err="1" smtClean="0">
                <a:solidFill>
                  <a:srgbClr val="FF0000"/>
                </a:solidFill>
              </a:rPr>
              <a:t>.width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0070C0"/>
                </a:solidFill>
              </a:rPr>
              <a:t>objBoxEx</a:t>
            </a:r>
            <a:r>
              <a:rPr lang="en-US" dirty="0" err="1" smtClean="0"/>
              <a:t>.setWidth</a:t>
            </a:r>
            <a:r>
              <a:rPr lang="en-US" dirty="0" smtClean="0"/>
              <a:t>(10);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objBoxEx.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objBoxEx</a:t>
            </a:r>
            <a:r>
              <a:rPr lang="en-US" dirty="0" err="1" smtClean="0"/>
              <a:t>.getWidth</a:t>
            </a:r>
            <a:r>
              <a:rPr lang="en-US" dirty="0" smtClean="0"/>
              <a:t>();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//………………………………………….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4929190" y="1643050"/>
            <a:ext cx="2714644" cy="25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4929190" y="1643050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929190" y="2143116"/>
            <a:ext cx="2714644" cy="30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4929190" y="2143116"/>
            <a:ext cx="3000396" cy="3571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1406" y="3692444"/>
            <a:ext cx="4143404" cy="230832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en-US" dirty="0" err="1" smtClean="0"/>
              <a:t>BoxExt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ru-RU" dirty="0" err="1" smtClean="0"/>
              <a:t>Вох</a:t>
            </a:r>
            <a:r>
              <a:rPr lang="en-US" dirty="0" smtClean="0"/>
              <a:t>  { </a:t>
            </a:r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b="1" dirty="0" err="1" smtClean="0"/>
              <a:t>.width</a:t>
            </a:r>
            <a:r>
              <a:rPr lang="en-US" dirty="0" smtClean="0"/>
              <a:t>  =  10;</a:t>
            </a:r>
          </a:p>
          <a:p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.setWidth</a:t>
            </a:r>
            <a:r>
              <a:rPr lang="en-US" dirty="0" smtClean="0"/>
              <a:t>(10);    </a:t>
            </a:r>
          </a:p>
          <a:p>
            <a:r>
              <a:rPr lang="en-US" dirty="0" smtClean="0"/>
              <a:t>           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b="1" dirty="0" err="1" smtClean="0"/>
              <a:t>.width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.getWidth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4929190" y="3500438"/>
            <a:ext cx="2714644" cy="25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929190" y="4051531"/>
            <a:ext cx="2714644" cy="30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4929190" y="3500438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4929190" y="4071942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</a:t>
            </a:r>
            <a:r>
              <a:rPr lang="en-US" sz="2400" b="1" dirty="0" smtClean="0"/>
              <a:t>static 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42910" y="857232"/>
            <a:ext cx="850109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создать член класса, который может использоваться самостоятельно, без ссылки на конкретный экземпляр, в начало его объявления нужно поместить ключевое слово </a:t>
            </a:r>
            <a:r>
              <a:rPr lang="ru-RU" sz="2400" b="1" dirty="0" err="1" smtClean="0">
                <a:solidFill>
                  <a:srgbClr val="FF0000"/>
                </a:solidFill>
              </a:rPr>
              <a:t>static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Когда член класса объявлен как </a:t>
            </a:r>
            <a:r>
              <a:rPr lang="ru-RU" dirty="0" err="1" smtClean="0"/>
              <a:t>static</a:t>
            </a:r>
            <a:r>
              <a:rPr lang="ru-RU" dirty="0" smtClean="0"/>
              <a:t> (статический), он доступен до создания каких-либо объектов его класса без ссылки на объект. </a:t>
            </a:r>
          </a:p>
          <a:p>
            <a:endParaRPr lang="ru-RU" dirty="0" smtClean="0"/>
          </a:p>
          <a:p>
            <a:r>
              <a:rPr lang="ru-RU" dirty="0" smtClean="0"/>
              <a:t>Статическими могут быть объявлены как методы, так и переменные. </a:t>
            </a:r>
          </a:p>
          <a:p>
            <a:endParaRPr lang="ru-RU" sz="800" dirty="0" smtClean="0"/>
          </a:p>
          <a:p>
            <a:r>
              <a:rPr lang="ru-RU" dirty="0" smtClean="0"/>
              <a:t>Наиболее распространенный пример статического члена - метод </a:t>
            </a:r>
            <a:r>
              <a:rPr lang="ru-RU" sz="2400" b="1" dirty="0" err="1" smtClean="0"/>
              <a:t>main</a:t>
            </a:r>
            <a:r>
              <a:rPr lang="ru-RU" sz="2400" b="1" dirty="0" smtClean="0"/>
              <a:t> ()</a:t>
            </a:r>
            <a:r>
              <a:rPr lang="ru-RU" dirty="0" smtClean="0"/>
              <a:t>. Этот метод объявляют как </a:t>
            </a:r>
            <a:r>
              <a:rPr lang="ru-RU" dirty="0" err="1" smtClean="0"/>
              <a:t>static</a:t>
            </a:r>
            <a:r>
              <a:rPr lang="ru-RU" dirty="0" smtClean="0"/>
              <a:t>, поскольку он должен быть объявлен до создания любых объектов. </a:t>
            </a:r>
          </a:p>
          <a:p>
            <a:endParaRPr lang="ru-RU" sz="800" dirty="0" smtClean="0"/>
          </a:p>
          <a:p>
            <a:r>
              <a:rPr lang="ru-RU" dirty="0" smtClean="0"/>
              <a:t>На  </a:t>
            </a:r>
            <a:r>
              <a:rPr lang="ru-RU" b="1" dirty="0" err="1" smtClean="0"/>
              <a:t>static</a:t>
            </a:r>
            <a:r>
              <a:rPr lang="ru-RU" b="1" dirty="0" smtClean="0"/>
              <a:t>  методы</a:t>
            </a:r>
            <a:r>
              <a:rPr lang="ru-RU" dirty="0" smtClean="0"/>
              <a:t>, накладываются </a:t>
            </a:r>
            <a:r>
              <a:rPr lang="ru-RU" sz="2400" b="1" dirty="0" smtClean="0"/>
              <a:t>ограничения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sz="800" dirty="0" smtClean="0"/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они могут вызывать только другие статические методы;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они должны осуществлять доступ только к статическим переменным;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они ни коим образом не могут ссылаться на члены типа </a:t>
            </a:r>
            <a:r>
              <a:rPr lang="ru-RU" sz="2000" b="1" dirty="0" err="1" smtClean="0">
                <a:solidFill>
                  <a:srgbClr val="0070C0"/>
                </a:solidFill>
              </a:rPr>
              <a:t>this</a:t>
            </a:r>
            <a:r>
              <a:rPr lang="ru-RU" sz="2000" dirty="0" smtClean="0">
                <a:solidFill>
                  <a:srgbClr val="0070C0"/>
                </a:solidFill>
              </a:rPr>
              <a:t> или </a:t>
            </a:r>
            <a:r>
              <a:rPr lang="ru-RU" sz="2000" b="1" dirty="0" err="1" smtClean="0">
                <a:solidFill>
                  <a:srgbClr val="0070C0"/>
                </a:solidFill>
              </a:rPr>
              <a:t>super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8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</a:t>
            </a:r>
            <a:r>
              <a:rPr lang="en-US" sz="2400" b="1" dirty="0" smtClean="0"/>
              <a:t>static 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1056578"/>
            <a:ext cx="3857652" cy="4524315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   public  </a:t>
            </a:r>
            <a:r>
              <a:rPr lang="en-US" b="1" dirty="0" smtClean="0">
                <a:solidFill>
                  <a:srgbClr val="FF0000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dirty="0" smtClean="0"/>
              <a:t> double </a:t>
            </a:r>
            <a:r>
              <a:rPr lang="ru-RU" dirty="0" smtClean="0"/>
              <a:t> </a:t>
            </a:r>
            <a:r>
              <a:rPr lang="en-US" b="1" dirty="0" smtClean="0"/>
              <a:t>count  =  0; 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       //……………………………………………..</a:t>
            </a:r>
          </a:p>
          <a:p>
            <a:r>
              <a:rPr lang="en-US" dirty="0" smtClean="0"/>
              <a:t>       public Box ()</a:t>
            </a:r>
          </a:p>
          <a:p>
            <a:r>
              <a:rPr lang="en-US" dirty="0" smtClean="0"/>
              <a:t>       { </a:t>
            </a:r>
          </a:p>
          <a:p>
            <a:r>
              <a:rPr lang="en-US" dirty="0" smtClean="0"/>
              <a:t>              </a:t>
            </a:r>
            <a:r>
              <a:rPr lang="en-US" i="1" dirty="0" smtClean="0">
                <a:solidFill>
                  <a:srgbClr val="00B050"/>
                </a:solidFill>
              </a:rPr>
              <a:t>// …………………………….</a:t>
            </a:r>
          </a:p>
          <a:p>
            <a:r>
              <a:rPr lang="en-US" dirty="0" smtClean="0"/>
              <a:t>               </a:t>
            </a:r>
            <a:r>
              <a:rPr lang="en-US" b="1" dirty="0" smtClean="0"/>
              <a:t>initialize( );</a:t>
            </a:r>
          </a:p>
          <a:p>
            <a:r>
              <a:rPr lang="en-US" dirty="0" smtClean="0"/>
              <a:t>    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//…………………………….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public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 void  </a:t>
            </a:r>
            <a:r>
              <a:rPr lang="en-US" b="1" dirty="0" smtClean="0"/>
              <a:t>initialize( )</a:t>
            </a:r>
          </a:p>
          <a:p>
            <a:r>
              <a:rPr lang="en-US" dirty="0" smtClean="0"/>
              <a:t>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smtClean="0"/>
              <a:t>count ++;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      </a:t>
            </a:r>
            <a:r>
              <a:rPr lang="en-US" dirty="0" smtClean="0"/>
              <a:t>   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//………………………………………..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14810" y="1155688"/>
            <a:ext cx="4786346" cy="3693319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//…………………………………………….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</a:t>
            </a:r>
            <a:r>
              <a:rPr lang="en-US" dirty="0" smtClean="0"/>
              <a:t>(“count = ”</a:t>
            </a:r>
            <a:r>
              <a:rPr lang="en-US" b="1" dirty="0" err="1" smtClean="0">
                <a:solidFill>
                  <a:srgbClr val="FF0000"/>
                </a:solidFill>
              </a:rPr>
              <a:t>Box.count</a:t>
            </a:r>
            <a:r>
              <a:rPr lang="en-US" dirty="0" smtClean="0"/>
              <a:t>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/* count = 0 */</a:t>
            </a:r>
          </a:p>
          <a:p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</a:t>
            </a:r>
            <a:r>
              <a:rPr lang="en-US" dirty="0" smtClean="0"/>
              <a:t>(“count = ”</a:t>
            </a:r>
            <a:r>
              <a:rPr lang="en-US" b="1" dirty="0" err="1" smtClean="0">
                <a:solidFill>
                  <a:srgbClr val="FF0000"/>
                </a:solidFill>
              </a:rPr>
              <a:t>Box.count</a:t>
            </a:r>
            <a:r>
              <a:rPr lang="en-US" dirty="0" smtClean="0"/>
              <a:t>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/* count = 1 */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</a:t>
            </a:r>
            <a:r>
              <a:rPr lang="en-US" dirty="0" smtClean="0"/>
              <a:t>(“count = ” </a:t>
            </a:r>
            <a:r>
              <a:rPr lang="en-US" b="1" dirty="0" err="1" smtClean="0">
                <a:solidFill>
                  <a:srgbClr val="FF0000"/>
                </a:solidFill>
              </a:rPr>
              <a:t>objBox.count</a:t>
            </a:r>
            <a:r>
              <a:rPr lang="en-US" dirty="0" smtClean="0"/>
              <a:t>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/* count = 1 */</a:t>
            </a:r>
            <a:endParaRPr lang="en-US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            //…………………………………………….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4214810" y="4997247"/>
            <a:ext cx="4786314" cy="646331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Java Problem.  </a:t>
            </a:r>
            <a:r>
              <a:rPr lang="en-US" b="1" i="1" dirty="0" smtClean="0"/>
              <a:t>Warning: </a:t>
            </a:r>
            <a:r>
              <a:rPr lang="en-US" i="1" dirty="0" smtClean="0"/>
              <a:t>The static field </a:t>
            </a:r>
            <a:r>
              <a:rPr lang="en-US" i="1" dirty="0" err="1" smtClean="0"/>
              <a:t>Box.count</a:t>
            </a:r>
            <a:r>
              <a:rPr lang="en-US" dirty="0" smtClean="0"/>
              <a:t> </a:t>
            </a:r>
            <a:r>
              <a:rPr lang="en-US" i="1" dirty="0" smtClean="0"/>
              <a:t>should be accessed in a static way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7429520" y="3500438"/>
            <a:ext cx="1571636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14" idx="0"/>
          </p:cNvCxnSpPr>
          <p:nvPr/>
        </p:nvCxnSpPr>
        <p:spPr>
          <a:xfrm rot="5400000" flipH="1" flipV="1">
            <a:off x="6627529" y="4052381"/>
            <a:ext cx="925305" cy="96442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</a:t>
            </a:r>
            <a:r>
              <a:rPr lang="en-US" sz="2400" b="1" dirty="0" smtClean="0"/>
              <a:t>final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0100" y="857232"/>
            <a:ext cx="764386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Переменная может быть объявлена как </a:t>
            </a:r>
          </a:p>
          <a:p>
            <a:pPr algn="ctr"/>
            <a:r>
              <a:rPr lang="en-US" dirty="0" smtClean="0"/>
              <a:t>  </a:t>
            </a:r>
            <a:r>
              <a:rPr lang="en-US" sz="2400" b="1" i="1" dirty="0" smtClean="0">
                <a:solidFill>
                  <a:srgbClr val="FF0000"/>
                </a:solidFill>
              </a:rPr>
              <a:t>final</a:t>
            </a:r>
            <a:r>
              <a:rPr lang="ru-RU" b="1" i="1" dirty="0" smtClean="0"/>
              <a:t>  - окончательная  или  </a:t>
            </a:r>
            <a:r>
              <a:rPr lang="ru-RU" b="1" dirty="0" smtClean="0"/>
              <a:t>константа</a:t>
            </a:r>
            <a:r>
              <a:rPr lang="ru-RU" i="1" dirty="0" smtClean="0"/>
              <a:t>. </a:t>
            </a:r>
            <a:endParaRPr lang="en-US" i="1" dirty="0" smtClean="0"/>
          </a:p>
          <a:p>
            <a:endParaRPr lang="en-US" b="1" i="1" dirty="0" smtClean="0"/>
          </a:p>
          <a:p>
            <a:r>
              <a:rPr lang="ru-RU" dirty="0" smtClean="0"/>
              <a:t>Это позволяет предотвратить изменение содержимого  переменной. </a:t>
            </a:r>
          </a:p>
          <a:p>
            <a:endParaRPr lang="ru-RU" dirty="0" smtClean="0"/>
          </a:p>
          <a:p>
            <a:r>
              <a:rPr lang="ru-RU" dirty="0" smtClean="0"/>
              <a:t>Переменная типа </a:t>
            </a:r>
            <a:r>
              <a:rPr lang="ru-RU" dirty="0" err="1" smtClean="0"/>
              <a:t>fina</a:t>
            </a:r>
            <a:r>
              <a:rPr lang="en-US" dirty="0" smtClean="0"/>
              <a:t>l  </a:t>
            </a:r>
            <a:r>
              <a:rPr lang="ru-RU" dirty="0" smtClean="0"/>
              <a:t>должна быть </a:t>
            </a:r>
            <a:r>
              <a:rPr lang="en-US" dirty="0" smtClean="0"/>
              <a:t> </a:t>
            </a:r>
            <a:r>
              <a:rPr lang="ru-RU" dirty="0" smtClean="0"/>
              <a:t>инициализирована во время ее объявления. 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FILE_NEW = 1; </a:t>
            </a:r>
          </a:p>
          <a:p>
            <a:pPr algn="ctr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FILE_OPEN = 2; </a:t>
            </a:r>
          </a:p>
          <a:p>
            <a:pPr algn="ctr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FILE_SAVE = 3;</a:t>
            </a:r>
          </a:p>
          <a:p>
            <a:pPr algn="ctr"/>
            <a:endParaRPr lang="en-US" dirty="0" smtClean="0"/>
          </a:p>
          <a:p>
            <a:r>
              <a:rPr lang="ru-RU" dirty="0" smtClean="0"/>
              <a:t>Принято идентификаторы всех переменных типа </a:t>
            </a:r>
            <a:r>
              <a:rPr lang="ru-RU" dirty="0" err="1" smtClean="0"/>
              <a:t>fina</a:t>
            </a:r>
            <a:r>
              <a:rPr lang="en-US" dirty="0" smtClean="0"/>
              <a:t>l</a:t>
            </a:r>
            <a:r>
              <a:rPr lang="ru-RU" dirty="0" smtClean="0"/>
              <a:t> записывать прописными буквами.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071670" y="71414"/>
            <a:ext cx="600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Использование абстрактных классов</a:t>
            </a:r>
          </a:p>
          <a:p>
            <a:pPr algn="ctr"/>
            <a:r>
              <a:rPr lang="ru-RU" sz="2400" b="1" dirty="0" smtClean="0"/>
              <a:t>Модификатор  </a:t>
            </a:r>
            <a:r>
              <a:rPr lang="en-US" sz="2400" b="1" dirty="0" smtClean="0"/>
              <a:t>abstract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2910" y="1000108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Суперкласс</a:t>
            </a:r>
            <a:r>
              <a:rPr lang="ru-RU" dirty="0" smtClean="0"/>
              <a:t>, который объявляет структуру определенной абстракции </a:t>
            </a:r>
            <a:r>
              <a:rPr lang="ru-RU" b="1" dirty="0" smtClean="0">
                <a:solidFill>
                  <a:srgbClr val="0070C0"/>
                </a:solidFill>
              </a:rPr>
              <a:t>без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предоставления полной </a:t>
            </a:r>
            <a:r>
              <a:rPr lang="ru-RU" b="1" dirty="0" smtClean="0">
                <a:solidFill>
                  <a:srgbClr val="0070C0"/>
                </a:solidFill>
              </a:rPr>
              <a:t>реализации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хотя</a:t>
            </a:r>
            <a:r>
              <a:rPr lang="uk-UA" dirty="0" smtClean="0"/>
              <a:t> б</a:t>
            </a:r>
            <a:r>
              <a:rPr lang="ru-RU" dirty="0" smtClean="0"/>
              <a:t>ы одного </a:t>
            </a:r>
            <a:r>
              <a:rPr lang="ru-RU" b="1" dirty="0" smtClean="0">
                <a:solidFill>
                  <a:srgbClr val="0070C0"/>
                </a:solidFill>
              </a:rPr>
              <a:t>метода</a:t>
            </a:r>
            <a:r>
              <a:rPr lang="ru-RU" dirty="0" smtClean="0"/>
              <a:t> называется  - </a:t>
            </a:r>
            <a:r>
              <a:rPr lang="ru-RU" b="1" dirty="0" smtClean="0">
                <a:solidFill>
                  <a:srgbClr val="FF0000"/>
                </a:solidFill>
              </a:rPr>
              <a:t>абстрактным</a:t>
            </a:r>
            <a:r>
              <a:rPr lang="ru-RU" b="1" dirty="0" smtClean="0"/>
              <a:t> </a:t>
            </a:r>
            <a:r>
              <a:rPr lang="ru-RU" dirty="0" smtClean="0"/>
              <a:t>. </a:t>
            </a:r>
            <a:endParaRPr lang="en-US" dirty="0" smtClean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00166" y="1700808"/>
            <a:ext cx="5715040" cy="3429024"/>
            <a:chOff x="4175" y="993"/>
            <a:chExt cx="6332" cy="3600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9377" y="1173"/>
              <a:ext cx="1130" cy="942"/>
            </a:xfrm>
            <a:prstGeom prst="flowChartConnector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" name="Freeform 4" descr="hg"/>
            <p:cNvSpPr>
              <a:spLocks/>
            </p:cNvSpPr>
            <p:nvPr/>
          </p:nvSpPr>
          <p:spPr bwMode="auto">
            <a:xfrm>
              <a:off x="4175" y="1284"/>
              <a:ext cx="2086" cy="3309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160" y="240"/>
                </a:cxn>
                <a:cxn ang="0">
                  <a:pos x="2850" y="2985"/>
                </a:cxn>
                <a:cxn ang="0">
                  <a:pos x="1764" y="4110"/>
                </a:cxn>
                <a:cxn ang="0">
                  <a:pos x="360" y="3495"/>
                </a:cxn>
                <a:cxn ang="0">
                  <a:pos x="0" y="840"/>
                </a:cxn>
              </a:cxnLst>
              <a:rect l="0" t="0" r="r" b="b"/>
              <a:pathLst>
                <a:path w="2850" h="4110">
                  <a:moveTo>
                    <a:pt x="630" y="0"/>
                  </a:moveTo>
                  <a:lnTo>
                    <a:pt x="2160" y="240"/>
                  </a:lnTo>
                  <a:lnTo>
                    <a:pt x="2850" y="2985"/>
                  </a:lnTo>
                  <a:lnTo>
                    <a:pt x="1764" y="4110"/>
                  </a:lnTo>
                  <a:lnTo>
                    <a:pt x="360" y="3495"/>
                  </a:lnTo>
                  <a:lnTo>
                    <a:pt x="0" y="8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421" y="2263"/>
              <a:ext cx="1300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Фигура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>
              <a:off x="5721" y="1533"/>
              <a:ext cx="3049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6021" y="2620"/>
              <a:ext cx="263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6096" y="3877"/>
              <a:ext cx="263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9145" y="2263"/>
              <a:ext cx="1362" cy="757"/>
            </a:xfrm>
            <a:prstGeom prst="flowChartProcess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9290" y="3348"/>
              <a:ext cx="1217" cy="904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6384" y="2097"/>
              <a:ext cx="2274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Прямоугольник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6384" y="3397"/>
              <a:ext cx="1957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Треугольник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6384" y="993"/>
              <a:ext cx="2274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Круг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78309" y="5158933"/>
            <a:ext cx="8358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Любой </a:t>
            </a:r>
            <a:r>
              <a:rPr lang="ru-RU" sz="2000" b="1" dirty="0">
                <a:solidFill>
                  <a:srgbClr val="FF0000"/>
                </a:solidFill>
              </a:rPr>
              <a:t>класс</a:t>
            </a:r>
            <a:r>
              <a:rPr lang="ru-RU" sz="2000" dirty="0"/>
              <a:t>, который содержит один или более </a:t>
            </a:r>
            <a:r>
              <a:rPr lang="ru-RU" sz="2000" b="1" dirty="0">
                <a:solidFill>
                  <a:srgbClr val="FF0000"/>
                </a:solidFill>
              </a:rPr>
              <a:t>абстрактных методов</a:t>
            </a:r>
            <a:r>
              <a:rPr lang="ru-RU" sz="2000" dirty="0"/>
              <a:t>, должен </a:t>
            </a:r>
            <a:r>
              <a:rPr lang="ru-RU" sz="2000" dirty="0" smtClean="0"/>
              <a:t>быть </a:t>
            </a:r>
            <a:r>
              <a:rPr lang="ru-RU" sz="2000" dirty="0"/>
              <a:t>также объявлен как </a:t>
            </a:r>
            <a:r>
              <a:rPr lang="ru-RU" sz="2000" b="1" dirty="0">
                <a:solidFill>
                  <a:srgbClr val="FF0000"/>
                </a:solidFill>
              </a:rPr>
              <a:t>абстрактный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24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143240" y="142852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Модификатор   </a:t>
            </a:r>
            <a:r>
              <a:rPr lang="en-US" sz="2400" b="1" dirty="0" smtClean="0"/>
              <a:t>abstract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1000108"/>
            <a:ext cx="4357718" cy="2339102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uk-UA" dirty="0" err="1" smtClean="0"/>
              <a:t>class</a:t>
            </a:r>
            <a:r>
              <a:rPr lang="uk-UA" dirty="0" smtClean="0"/>
              <a:t>  </a:t>
            </a:r>
            <a:r>
              <a:rPr lang="uk-UA" b="1" dirty="0" err="1" smtClean="0"/>
              <a:t>Shape</a:t>
            </a:r>
            <a:r>
              <a:rPr lang="uk-UA" b="1" dirty="0" smtClean="0"/>
              <a:t> </a:t>
            </a:r>
            <a:r>
              <a:rPr lang="uk-UA" dirty="0" smtClean="0"/>
              <a:t>{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//Рисовать  геометрическую  фигуру</a:t>
            </a:r>
          </a:p>
          <a:p>
            <a:r>
              <a:rPr lang="uk-UA" dirty="0" smtClean="0"/>
              <a:t>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 </a:t>
            </a:r>
            <a:r>
              <a:rPr lang="uk-UA" sz="2000" b="1" dirty="0" err="1" smtClean="0">
                <a:solidFill>
                  <a:srgbClr val="0070C0"/>
                </a:solidFill>
              </a:rPr>
              <a:t>draw</a:t>
            </a:r>
            <a:r>
              <a:rPr lang="uk-UA" sz="2000" b="1" dirty="0" smtClean="0">
                <a:solidFill>
                  <a:srgbClr val="0070C0"/>
                </a:solidFill>
              </a:rPr>
              <a:t>()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uk-UA" dirty="0"/>
              <a:t> </a:t>
            </a:r>
            <a:r>
              <a:rPr lang="uk-UA" dirty="0" smtClean="0"/>
              <a:t>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uk-UA" i="1" dirty="0" err="1" smtClean="0">
                <a:solidFill>
                  <a:srgbClr val="00B050"/>
                </a:solidFill>
              </a:rPr>
              <a:t>реальный</a:t>
            </a:r>
            <a:r>
              <a:rPr lang="uk-UA" i="1" dirty="0" smtClean="0">
                <a:solidFill>
                  <a:srgbClr val="00B050"/>
                </a:solidFill>
              </a:rPr>
              <a:t> метод</a:t>
            </a:r>
            <a:endParaRPr lang="en-US" dirty="0" smtClean="0"/>
          </a:p>
          <a:p>
            <a:r>
              <a:rPr lang="en-US" dirty="0" smtClean="0"/>
              <a:t>      public void </a:t>
            </a:r>
            <a:r>
              <a:rPr lang="en-US" dirty="0" err="1" smtClean="0"/>
              <a:t>showInfo</a:t>
            </a:r>
            <a:r>
              <a:rPr lang="en-US" dirty="0" smtClean="0"/>
              <a:t>(){</a:t>
            </a:r>
            <a:endParaRPr lang="ru-RU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 </a:t>
            </a:r>
            <a:r>
              <a:rPr lang="ru-RU" dirty="0" smtClean="0"/>
              <a:t>Фигура  </a:t>
            </a:r>
            <a:r>
              <a:rPr lang="en-US" dirty="0"/>
              <a:t>Shape");</a:t>
            </a:r>
            <a:endParaRPr lang="en-US" dirty="0" smtClean="0"/>
          </a:p>
          <a:p>
            <a:r>
              <a:rPr lang="ru-RU" dirty="0" smtClean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43438" y="665976"/>
            <a:ext cx="4357718" cy="541686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uk-UA" dirty="0" err="1" smtClean="0"/>
              <a:t>class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b="1" dirty="0" err="1" smtClean="0"/>
              <a:t>Circle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 {</a:t>
            </a:r>
            <a:r>
              <a:rPr lang="en-US" dirty="0" smtClean="0"/>
              <a:t>  </a:t>
            </a:r>
            <a:endParaRPr lang="ru-RU" dirty="0" smtClean="0"/>
          </a:p>
          <a:p>
            <a:r>
              <a:rPr lang="uk-UA" dirty="0" smtClean="0"/>
              <a:t>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sz="2000" b="1" dirty="0" err="1">
                <a:solidFill>
                  <a:srgbClr val="0070C0"/>
                </a:solidFill>
              </a:rPr>
              <a:t>draw</a:t>
            </a:r>
            <a:r>
              <a:rPr lang="uk-UA" sz="2000" b="1" dirty="0">
                <a:solidFill>
                  <a:srgbClr val="0070C0"/>
                </a:solidFill>
              </a:rPr>
              <a:t>()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uk-UA" dirty="0" smtClean="0"/>
              <a:t>{</a:t>
            </a:r>
            <a:endParaRPr lang="en-US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 Рисуем круг…………………..……..*/</a:t>
            </a:r>
          </a:p>
          <a:p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uk-UA" dirty="0" smtClean="0"/>
              <a:t>("</a:t>
            </a:r>
            <a:r>
              <a:rPr lang="uk-UA" dirty="0" err="1" smtClean="0"/>
              <a:t>Circle.draw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</a:t>
            </a:r>
            <a:r>
              <a:rPr lang="en-US" dirty="0" smtClean="0"/>
              <a:t> }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 smtClean="0"/>
              <a:t>showInfo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 </a:t>
            </a:r>
            <a:r>
              <a:rPr lang="ru-RU" dirty="0"/>
              <a:t>Фигура </a:t>
            </a:r>
            <a:r>
              <a:rPr lang="uk-UA" dirty="0" err="1"/>
              <a:t>Circle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ru-RU" dirty="0"/>
              <a:t>      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endParaRPr lang="ru-RU" dirty="0" smtClean="0"/>
          </a:p>
          <a:p>
            <a:r>
              <a:rPr lang="en-US" dirty="0" smtClean="0"/>
              <a:t> </a:t>
            </a:r>
            <a:endParaRPr lang="ru-RU" dirty="0" smtClean="0"/>
          </a:p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class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r>
              <a:rPr lang="uk-UA" b="1" dirty="0" err="1" smtClean="0"/>
              <a:t>Square</a:t>
            </a:r>
            <a:r>
              <a:rPr lang="en-US" b="1" dirty="0" smtClean="0"/>
              <a:t> 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 {</a:t>
            </a:r>
            <a:endParaRPr lang="en-US" dirty="0" smtClean="0"/>
          </a:p>
          <a:p>
            <a:r>
              <a:rPr lang="uk-UA" dirty="0" smtClean="0"/>
              <a:t> 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uk-UA" sz="2000" b="1" dirty="0" err="1">
                <a:solidFill>
                  <a:srgbClr val="0070C0"/>
                </a:solidFill>
              </a:rPr>
              <a:t>draw</a:t>
            </a:r>
            <a:r>
              <a:rPr lang="uk-UA" sz="2000" b="1" dirty="0">
                <a:solidFill>
                  <a:srgbClr val="0070C0"/>
                </a:solidFill>
              </a:rPr>
              <a:t>()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*Рисуем  прямоугольник………… */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    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uk-UA" dirty="0" smtClean="0"/>
              <a:t>("</a:t>
            </a:r>
            <a:r>
              <a:rPr lang="uk-UA" dirty="0" err="1" smtClean="0"/>
              <a:t>Square.draw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 </a:t>
            </a:r>
            <a:r>
              <a:rPr lang="uk-UA" dirty="0" smtClean="0"/>
              <a:t>}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 smtClean="0"/>
              <a:t>showInfo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ru-RU" dirty="0" smtClean="0"/>
              <a:t> </a:t>
            </a:r>
            <a:r>
              <a:rPr lang="en-US" dirty="0" err="1" smtClean="0"/>
              <a:t>System.out.print</a:t>
            </a:r>
            <a:r>
              <a:rPr lang="en-US" dirty="0"/>
              <a:t>(" </a:t>
            </a:r>
            <a:r>
              <a:rPr lang="ru-RU" dirty="0"/>
              <a:t>Фигура </a:t>
            </a:r>
            <a:r>
              <a:rPr lang="uk-UA" dirty="0" err="1"/>
              <a:t>Square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ru-RU" dirty="0"/>
              <a:t>       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142844" y="3429000"/>
            <a:ext cx="4357718" cy="261610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uk-UA" dirty="0" err="1" smtClean="0"/>
              <a:t>class</a:t>
            </a:r>
            <a:r>
              <a:rPr lang="uk-UA" dirty="0" smtClean="0"/>
              <a:t>  </a:t>
            </a:r>
            <a:r>
              <a:rPr lang="en-US" b="1" dirty="0" err="1" smtClean="0"/>
              <a:t>Triangl</a:t>
            </a:r>
            <a:r>
              <a:rPr lang="uk-UA" b="1" dirty="0" smtClean="0"/>
              <a:t>e 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{</a:t>
            </a:r>
            <a:r>
              <a:rPr lang="en-US" dirty="0" smtClean="0"/>
              <a:t>  </a:t>
            </a:r>
            <a:endParaRPr lang="ru-RU" dirty="0" smtClean="0"/>
          </a:p>
          <a:p>
            <a:r>
              <a:rPr lang="uk-UA" dirty="0" smtClean="0"/>
              <a:t>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sz="2000" b="1" dirty="0" err="1" smtClean="0">
                <a:solidFill>
                  <a:srgbClr val="0070C0"/>
                </a:solidFill>
              </a:rPr>
              <a:t>draw</a:t>
            </a:r>
            <a:r>
              <a:rPr lang="uk-UA" sz="2000" b="1" dirty="0" smtClean="0">
                <a:solidFill>
                  <a:srgbClr val="0070C0"/>
                </a:solidFill>
              </a:rPr>
              <a:t>()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smtClean="0">
                <a:solidFill>
                  <a:srgbClr val="0070C0"/>
                </a:solidFill>
              </a:rPr>
              <a:t>    </a:t>
            </a:r>
            <a:r>
              <a:rPr lang="uk-UA" dirty="0" smtClean="0"/>
              <a:t>{</a:t>
            </a:r>
            <a:endParaRPr lang="en-US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/</a:t>
            </a:r>
            <a:r>
              <a:rPr lang="ru-RU" i="1" dirty="0" smtClean="0">
                <a:solidFill>
                  <a:srgbClr val="00B050"/>
                </a:solidFill>
              </a:rPr>
              <a:t>* Рисуем треугольник…………..  */</a:t>
            </a:r>
          </a:p>
          <a:p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uk-UA" dirty="0" smtClean="0"/>
              <a:t>("</a:t>
            </a:r>
            <a:r>
              <a:rPr lang="en-US" dirty="0" smtClean="0"/>
              <a:t> Triangle</a:t>
            </a:r>
            <a:r>
              <a:rPr lang="uk-UA" dirty="0" err="1" smtClean="0"/>
              <a:t>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s</a:t>
            </a:r>
            <a:r>
              <a:rPr lang="en-US" dirty="0" err="1" smtClean="0"/>
              <a:t>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 </a:t>
            </a:r>
            <a:r>
              <a:rPr lang="ru-RU" dirty="0"/>
              <a:t>Фигура </a:t>
            </a:r>
            <a:r>
              <a:rPr lang="en-US" dirty="0" smtClean="0"/>
              <a:t>Triangle");</a:t>
            </a:r>
            <a:endParaRPr lang="en-US" dirty="0"/>
          </a:p>
          <a:p>
            <a:r>
              <a:rPr lang="ru-RU" dirty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r>
              <a:rPr lang="en-US" dirty="0" smtClean="0"/>
              <a:t> 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23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071670" y="785794"/>
            <a:ext cx="45720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class</a:t>
            </a:r>
            <a:r>
              <a:rPr lang="ru-RU" dirty="0" smtClean="0"/>
              <a:t>  </a:t>
            </a:r>
            <a:r>
              <a:rPr lang="ru-RU" dirty="0" err="1" smtClean="0"/>
              <a:t>имя_класса</a:t>
            </a:r>
            <a:r>
              <a:rPr lang="ru-RU" dirty="0" smtClean="0"/>
              <a:t> </a:t>
            </a:r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 </a:t>
            </a:r>
            <a:r>
              <a:rPr lang="en-US" dirty="0" smtClean="0"/>
              <a:t> </a:t>
            </a:r>
            <a:r>
              <a:rPr lang="ru-RU" dirty="0" smtClean="0"/>
              <a:t>переменная 1;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 переменная 2 ;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 переменная N;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 имя</a:t>
            </a:r>
            <a:r>
              <a:rPr lang="en-US" dirty="0" smtClean="0"/>
              <a:t>_</a:t>
            </a:r>
            <a:r>
              <a:rPr lang="ru-RU" dirty="0" smtClean="0"/>
              <a:t> метода 1 ( список</a:t>
            </a:r>
            <a:r>
              <a:rPr lang="en-US" dirty="0" smtClean="0"/>
              <a:t>_</a:t>
            </a:r>
            <a:r>
              <a:rPr lang="ru-RU" dirty="0" smtClean="0"/>
              <a:t>параметров)</a:t>
            </a:r>
            <a:endParaRPr lang="en-US" dirty="0" smtClean="0"/>
          </a:p>
          <a:p>
            <a:r>
              <a:rPr lang="en-US" dirty="0" smtClean="0"/>
              <a:t>      {</a:t>
            </a:r>
            <a:r>
              <a:rPr lang="ru-RU" dirty="0" smtClean="0"/>
              <a:t> </a:t>
            </a:r>
          </a:p>
          <a:p>
            <a:r>
              <a:rPr lang="en-US" dirty="0" smtClean="0"/>
              <a:t>	</a:t>
            </a:r>
            <a:r>
              <a:rPr lang="ru-RU" dirty="0" smtClean="0"/>
              <a:t>// тело метода </a:t>
            </a:r>
          </a:p>
          <a:p>
            <a:r>
              <a:rPr lang="en-US" dirty="0" smtClean="0"/>
              <a:t>      }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тип имя</a:t>
            </a:r>
            <a:r>
              <a:rPr lang="en-US" dirty="0" smtClean="0"/>
              <a:t>_</a:t>
            </a:r>
            <a:r>
              <a:rPr lang="ru-RU" dirty="0" smtClean="0"/>
              <a:t>метода2 (список</a:t>
            </a:r>
            <a:r>
              <a:rPr lang="en-US" dirty="0" smtClean="0"/>
              <a:t>_</a:t>
            </a:r>
            <a:r>
              <a:rPr lang="ru-RU" dirty="0" smtClean="0"/>
              <a:t>параметров) </a:t>
            </a:r>
            <a:endParaRPr lang="en-US" dirty="0" smtClean="0"/>
          </a:p>
          <a:p>
            <a:r>
              <a:rPr lang="en-US" dirty="0" smtClean="0"/>
              <a:t>      {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ru-RU" dirty="0" smtClean="0"/>
              <a:t>// тело метода </a:t>
            </a:r>
          </a:p>
          <a:p>
            <a:r>
              <a:rPr lang="en-US" dirty="0" smtClean="0"/>
              <a:t>      }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</a:t>
            </a:r>
            <a:r>
              <a:rPr lang="ru-RU" dirty="0" smtClean="0"/>
              <a:t>тип имя</a:t>
            </a:r>
            <a:r>
              <a:rPr lang="en-US" dirty="0" smtClean="0"/>
              <a:t>_</a:t>
            </a:r>
            <a:r>
              <a:rPr lang="ru-RU" dirty="0" err="1" smtClean="0"/>
              <a:t>методаN</a:t>
            </a:r>
            <a:r>
              <a:rPr lang="ru-RU" dirty="0" smtClean="0"/>
              <a:t> (список</a:t>
            </a:r>
            <a:r>
              <a:rPr lang="en-US" dirty="0" smtClean="0"/>
              <a:t>_</a:t>
            </a:r>
            <a:r>
              <a:rPr lang="ru-RU" dirty="0" smtClean="0"/>
              <a:t>параметров 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	</a:t>
            </a:r>
            <a:r>
              <a:rPr lang="ru-RU" dirty="0" smtClean="0"/>
              <a:t>// тело метода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59036" y="142852"/>
            <a:ext cx="302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Общая форма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30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857356" y="214290"/>
            <a:ext cx="600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Модификатор   </a:t>
            </a:r>
            <a:r>
              <a:rPr lang="en-US" sz="2400" b="1" dirty="0" smtClean="0"/>
              <a:t>abstract</a:t>
            </a:r>
            <a:r>
              <a:rPr lang="ru-RU" sz="2400" b="1" dirty="0" smtClean="0"/>
              <a:t> (продолжение)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79712" y="620688"/>
            <a:ext cx="5472608" cy="594008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uk-UA" dirty="0" err="1" smtClean="0"/>
              <a:t>ublic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class </a:t>
            </a:r>
            <a:r>
              <a:rPr lang="ru-RU" dirty="0" smtClean="0"/>
              <a:t> </a:t>
            </a:r>
            <a:r>
              <a:rPr lang="en-US" dirty="0" err="1" smtClean="0"/>
              <a:t>ShapeManager</a:t>
            </a:r>
            <a:r>
              <a:rPr lang="en-US" dirty="0" smtClean="0"/>
              <a:t>  {</a:t>
            </a:r>
            <a:endParaRPr lang="ru-RU" dirty="0" smtClean="0"/>
          </a:p>
          <a:p>
            <a:r>
              <a:rPr lang="uk-UA" dirty="0" smtClean="0"/>
              <a:t>     </a:t>
            </a:r>
            <a:r>
              <a:rPr lang="uk-UA" dirty="0" err="1" smtClean="0"/>
              <a:t>public</a:t>
            </a:r>
            <a:r>
              <a:rPr lang="uk-UA" dirty="0" smtClean="0"/>
              <a:t>  </a:t>
            </a:r>
            <a:r>
              <a:rPr lang="uk-UA" dirty="0" err="1" smtClean="0"/>
              <a:t>static</a:t>
            </a:r>
            <a:r>
              <a:rPr lang="uk-UA" dirty="0" smtClean="0"/>
              <a:t> 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main(String   </a:t>
            </a:r>
            <a:r>
              <a:rPr lang="en-US" dirty="0" err="1" smtClean="0"/>
              <a:t>args</a:t>
            </a:r>
            <a:r>
              <a:rPr lang="en-US" dirty="0" smtClean="0"/>
              <a:t>[])  </a:t>
            </a:r>
            <a:r>
              <a:rPr lang="uk-UA" dirty="0" smtClean="0"/>
              <a:t>{      </a:t>
            </a:r>
          </a:p>
          <a:p>
            <a:r>
              <a:rPr lang="uk-UA" b="1" dirty="0" smtClean="0">
                <a:solidFill>
                  <a:srgbClr val="00B050"/>
                </a:solidFill>
              </a:rPr>
              <a:t>         </a:t>
            </a:r>
            <a:r>
              <a:rPr lang="uk-UA" sz="2000" b="1" dirty="0" smtClean="0">
                <a:solidFill>
                  <a:srgbClr val="00B050"/>
                </a:solidFill>
              </a:rPr>
              <a:t>// </a:t>
            </a:r>
            <a:r>
              <a:rPr lang="uk-UA" sz="2000" b="1" dirty="0" err="1" smtClean="0">
                <a:solidFill>
                  <a:srgbClr val="00B050"/>
                </a:solidFill>
              </a:rPr>
              <a:t>Shape</a:t>
            </a:r>
            <a:r>
              <a:rPr lang="uk-UA" sz="2000" b="1" dirty="0" smtClean="0">
                <a:solidFill>
                  <a:srgbClr val="00B050"/>
                </a:solidFill>
              </a:rPr>
              <a:t> s</a:t>
            </a:r>
            <a:r>
              <a:rPr lang="en-US" sz="2000" b="1" dirty="0" smtClean="0">
                <a:solidFill>
                  <a:srgbClr val="00B050"/>
                </a:solidFill>
              </a:rPr>
              <a:t>h</a:t>
            </a:r>
            <a:r>
              <a:rPr lang="uk-UA" sz="2000" b="1" dirty="0" smtClean="0">
                <a:solidFill>
                  <a:srgbClr val="00B050"/>
                </a:solidFill>
              </a:rPr>
              <a:t> = </a:t>
            </a:r>
            <a:r>
              <a:rPr lang="uk-UA" sz="2000" b="1" dirty="0" err="1" smtClean="0">
                <a:solidFill>
                  <a:srgbClr val="00B050"/>
                </a:solidFill>
              </a:rPr>
              <a:t>new</a:t>
            </a:r>
            <a:r>
              <a:rPr lang="uk-UA" sz="2000" b="1" dirty="0" smtClean="0">
                <a:solidFill>
                  <a:srgbClr val="00B050"/>
                </a:solidFill>
              </a:rPr>
              <a:t> </a:t>
            </a:r>
            <a:r>
              <a:rPr lang="uk-UA" sz="2000" b="1" dirty="0" err="1" smtClean="0">
                <a:solidFill>
                  <a:srgbClr val="00B050"/>
                </a:solidFill>
              </a:rPr>
              <a:t>Shape</a:t>
            </a:r>
            <a:r>
              <a:rPr lang="uk-UA" sz="2000" b="1" dirty="0" smtClean="0">
                <a:solidFill>
                  <a:srgbClr val="00B050"/>
                </a:solidFill>
              </a:rPr>
              <a:t>(); 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uk-UA" sz="2400" dirty="0" smtClean="0">
                <a:solidFill>
                  <a:srgbClr val="FF0000"/>
                </a:solidFill>
              </a:rPr>
              <a:t>НЕЛЬЗЯ</a:t>
            </a:r>
          </a:p>
          <a:p>
            <a:r>
              <a:rPr lang="uk-UA" b="1" dirty="0">
                <a:solidFill>
                  <a:srgbClr val="00B050"/>
                </a:solidFill>
              </a:rPr>
              <a:t> </a:t>
            </a:r>
            <a:r>
              <a:rPr lang="uk-UA" b="1" dirty="0" smtClean="0">
                <a:solidFill>
                  <a:srgbClr val="00B050"/>
                </a:solidFill>
              </a:rPr>
              <a:t>        </a:t>
            </a:r>
            <a:r>
              <a:rPr lang="uk-UA" b="1" dirty="0" err="1" smtClean="0"/>
              <a:t>Shape</a:t>
            </a:r>
            <a:r>
              <a:rPr lang="uk-UA" b="1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; </a:t>
            </a:r>
            <a:r>
              <a:rPr lang="uk-UA" b="1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uk-UA" sz="2400" dirty="0" smtClean="0">
                <a:solidFill>
                  <a:srgbClr val="FF0000"/>
                </a:solidFill>
              </a:rPr>
              <a:t>МОЖНО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       </a:t>
            </a:r>
            <a:endParaRPr lang="ru-RU" sz="800" dirty="0" smtClean="0"/>
          </a:p>
          <a:p>
            <a:r>
              <a:rPr lang="uk-UA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    </a:t>
            </a:r>
            <a:r>
              <a:rPr lang="en-US" dirty="0" smtClean="0"/>
              <a:t>Triangle  t</a:t>
            </a:r>
            <a:r>
              <a:rPr lang="uk-UA" dirty="0" smtClean="0"/>
              <a:t>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en-US" dirty="0" smtClean="0"/>
              <a:t>Triangle</a:t>
            </a:r>
            <a:r>
              <a:rPr lang="uk-UA" dirty="0" smtClean="0"/>
              <a:t>();</a:t>
            </a:r>
          </a:p>
          <a:p>
            <a:r>
              <a:rPr lang="uk-UA" dirty="0" smtClean="0"/>
              <a:t>         </a:t>
            </a:r>
            <a:r>
              <a:rPr lang="uk-UA" i="1" dirty="0" smtClean="0">
                <a:solidFill>
                  <a:srgbClr val="00B050"/>
                </a:solidFill>
              </a:rPr>
              <a:t>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en-US" i="1" dirty="0" smtClean="0">
                <a:solidFill>
                  <a:srgbClr val="00B050"/>
                </a:solidFill>
              </a:rPr>
              <a:t>  </a:t>
            </a:r>
            <a:r>
              <a:rPr lang="ru-RU" i="1" dirty="0" smtClean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 smtClean="0">
                <a:solidFill>
                  <a:srgbClr val="00B050"/>
                </a:solidFill>
              </a:rPr>
              <a:t>   </a:t>
            </a:r>
            <a:r>
              <a:rPr lang="uk-UA" i="1" dirty="0" err="1" smtClean="0">
                <a:solidFill>
                  <a:srgbClr val="00B050"/>
                </a:solidFill>
              </a:rPr>
              <a:t>из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Triangle</a:t>
            </a:r>
            <a:endParaRPr lang="ru-RU" dirty="0" smtClean="0"/>
          </a:p>
          <a:p>
            <a:r>
              <a:rPr lang="uk-UA" dirty="0" smtClean="0"/>
              <a:t>         </a:t>
            </a:r>
            <a:r>
              <a:rPr lang="en-US" dirty="0" smtClean="0"/>
              <a:t>t</a:t>
            </a:r>
            <a:r>
              <a:rPr lang="uk-UA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t.showInfo</a:t>
            </a:r>
            <a:r>
              <a:rPr lang="en-US" dirty="0" smtClean="0"/>
              <a:t>();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uk-UA" dirty="0" smtClean="0"/>
              <a:t>      </a:t>
            </a:r>
            <a:endParaRPr lang="ru-RU" dirty="0" smtClean="0"/>
          </a:p>
          <a:p>
            <a:r>
              <a:rPr lang="uk-UA" dirty="0" smtClean="0"/>
              <a:t>         </a:t>
            </a:r>
            <a:r>
              <a:rPr lang="uk-UA" dirty="0" err="1" smtClean="0"/>
              <a:t>Circle</a:t>
            </a:r>
            <a:r>
              <a:rPr lang="uk-UA" dirty="0" smtClean="0"/>
              <a:t>  с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uk-UA" dirty="0" err="1" smtClean="0"/>
              <a:t>Circle</a:t>
            </a:r>
            <a:r>
              <a:rPr lang="uk-UA" dirty="0" smtClean="0"/>
              <a:t>();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uk-UA" i="1" dirty="0" smtClean="0">
                <a:solidFill>
                  <a:srgbClr val="00B050"/>
                </a:solidFill>
              </a:rPr>
              <a:t>         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ru-RU" i="1" dirty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uk-UA" i="1" dirty="0" err="1" smtClean="0">
                <a:solidFill>
                  <a:srgbClr val="00B050"/>
                </a:solidFill>
              </a:rPr>
              <a:t>из</a:t>
            </a:r>
            <a:r>
              <a:rPr lang="uk-UA" i="1" dirty="0" smtClean="0">
                <a:solidFill>
                  <a:srgbClr val="00B050"/>
                </a:solidFill>
              </a:rPr>
              <a:t>  </a:t>
            </a:r>
            <a:r>
              <a:rPr lang="uk-UA" i="1" dirty="0" err="1" smtClean="0">
                <a:solidFill>
                  <a:srgbClr val="00B050"/>
                </a:solidFill>
              </a:rPr>
              <a:t>Circle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ru-RU" dirty="0" smtClean="0"/>
              <a:t>   </a:t>
            </a:r>
            <a:r>
              <a:rPr lang="uk-UA" dirty="0" err="1" smtClean="0"/>
              <a:t>с.</a:t>
            </a:r>
            <a:r>
              <a:rPr lang="uk-UA" dirty="0" err="1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</a:t>
            </a:r>
            <a:r>
              <a:rPr lang="ru-RU" dirty="0" smtClean="0"/>
              <a:t>с</a:t>
            </a:r>
            <a:r>
              <a:rPr lang="en-US" dirty="0" smtClean="0"/>
              <a:t>.</a:t>
            </a:r>
            <a:r>
              <a:rPr lang="en-US" dirty="0" err="1" smtClean="0"/>
              <a:t>showInfo</a:t>
            </a:r>
            <a:r>
              <a:rPr lang="en-US" dirty="0" smtClean="0"/>
              <a:t>();</a:t>
            </a:r>
          </a:p>
          <a:p>
            <a:endParaRPr lang="ru-RU" dirty="0" smtClean="0"/>
          </a:p>
          <a:p>
            <a:r>
              <a:rPr lang="uk-UA" dirty="0" smtClean="0"/>
              <a:t> </a:t>
            </a:r>
            <a:r>
              <a:rPr lang="en-US" dirty="0" smtClean="0"/>
              <a:t>        </a:t>
            </a:r>
            <a:r>
              <a:rPr lang="uk-UA" dirty="0" err="1" smtClean="0"/>
              <a:t>Square</a:t>
            </a:r>
            <a:r>
              <a:rPr lang="en-US" dirty="0" smtClean="0"/>
              <a:t> s</a:t>
            </a:r>
            <a:r>
              <a:rPr lang="uk-UA" dirty="0" smtClean="0"/>
              <a:t>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uk-UA" dirty="0" err="1" smtClean="0"/>
              <a:t>Square</a:t>
            </a:r>
            <a:r>
              <a:rPr lang="uk-UA" dirty="0" smtClean="0"/>
              <a:t>(); </a:t>
            </a:r>
          </a:p>
          <a:p>
            <a:r>
              <a:rPr lang="uk-UA" i="1" dirty="0" smtClean="0">
                <a:solidFill>
                  <a:srgbClr val="00B050"/>
                </a:solidFill>
              </a:rPr>
              <a:t>          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ru-RU" i="1" dirty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 и</a:t>
            </a:r>
            <a:r>
              <a:rPr lang="uk-UA" i="1" dirty="0" smtClean="0">
                <a:solidFill>
                  <a:srgbClr val="00B050"/>
                </a:solidFill>
              </a:rPr>
              <a:t>з  </a:t>
            </a:r>
            <a:r>
              <a:rPr lang="uk-UA" i="1" dirty="0" err="1" smtClean="0">
                <a:solidFill>
                  <a:srgbClr val="00B050"/>
                </a:solidFill>
              </a:rPr>
              <a:t>Square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</a:t>
            </a:r>
            <a:r>
              <a:rPr lang="ru-RU" dirty="0" smtClean="0"/>
              <a:t>    </a:t>
            </a:r>
            <a:r>
              <a:rPr lang="uk-UA" dirty="0" smtClean="0"/>
              <a:t>s. </a:t>
            </a:r>
            <a:r>
              <a:rPr lang="uk-UA" dirty="0" err="1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s.showInfo</a:t>
            </a:r>
            <a:r>
              <a:rPr lang="en-US" dirty="0"/>
              <a:t>();</a:t>
            </a:r>
            <a:r>
              <a:rPr lang="ru-RU" dirty="0" smtClean="0"/>
              <a:t>     </a:t>
            </a:r>
            <a:r>
              <a:rPr lang="en-US" dirty="0" smtClean="0"/>
              <a:t>     </a:t>
            </a:r>
            <a:endParaRPr lang="ru-RU" dirty="0" smtClean="0"/>
          </a:p>
          <a:p>
            <a:r>
              <a:rPr lang="uk-UA" dirty="0" smtClean="0"/>
              <a:t>      } </a:t>
            </a:r>
            <a:endParaRPr lang="ru-RU" dirty="0" smtClean="0"/>
          </a:p>
          <a:p>
            <a:r>
              <a:rPr lang="uk-UA" dirty="0" smtClean="0"/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3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Модификатор  </a:t>
            </a:r>
            <a:r>
              <a:rPr lang="en-US" sz="2400" b="1" dirty="0" smtClean="0"/>
              <a:t>final </a:t>
            </a:r>
            <a:r>
              <a:rPr lang="ru-RU" sz="2400" b="1" dirty="0" smtClean="0"/>
              <a:t>в сочетании с</a:t>
            </a:r>
            <a:r>
              <a:rPr lang="en-US" sz="2400" b="1" dirty="0" smtClean="0"/>
              <a:t> </a:t>
            </a:r>
            <a:r>
              <a:rPr lang="ru-RU" sz="2400" b="1" dirty="0" smtClean="0"/>
              <a:t> наследованием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1000109"/>
            <a:ext cx="43577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final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ru-RU" b="1" dirty="0" smtClean="0"/>
              <a:t>для</a:t>
            </a:r>
            <a:r>
              <a:rPr lang="ru-RU" dirty="0" smtClean="0"/>
              <a:t> </a:t>
            </a:r>
            <a:r>
              <a:rPr lang="ru-RU" b="1" i="1" dirty="0" smtClean="0"/>
              <a:t>запрета </a:t>
            </a:r>
            <a:r>
              <a:rPr lang="ru-RU" b="1" i="1" dirty="0" smtClean="0">
                <a:solidFill>
                  <a:srgbClr val="FF0000"/>
                </a:solidFill>
              </a:rPr>
              <a:t>переопределения</a:t>
            </a:r>
            <a:r>
              <a:rPr lang="ru-RU" b="1" i="1" dirty="0" smtClean="0"/>
              <a:t> метода</a:t>
            </a:r>
            <a:endParaRPr lang="ru-RU" dirty="0" smtClean="0"/>
          </a:p>
          <a:p>
            <a:endParaRPr lang="ru-RU" sz="800" dirty="0" smtClean="0"/>
          </a:p>
          <a:p>
            <a:r>
              <a:rPr lang="en-US" dirty="0" smtClean="0"/>
              <a:t>class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b="1" dirty="0" smtClean="0"/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final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void meth() </a:t>
            </a:r>
          </a:p>
          <a:p>
            <a:r>
              <a:rPr lang="en-US" dirty="0" smtClean="0"/>
              <a:t>     { </a:t>
            </a:r>
          </a:p>
          <a:p>
            <a:r>
              <a:rPr lang="en-US" dirty="0" smtClean="0"/>
              <a:t>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("Это метод </a:t>
            </a:r>
            <a:r>
              <a:rPr lang="en-US" dirty="0" smtClean="0"/>
              <a:t>final.");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 </a:t>
            </a:r>
            <a:r>
              <a:rPr lang="ru-RU" dirty="0" smtClean="0"/>
              <a:t>А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void meth() </a:t>
            </a:r>
          </a:p>
          <a:p>
            <a:r>
              <a:rPr lang="en-US" dirty="0" smtClean="0"/>
              <a:t>     {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ru-RU" b="1" i="1" dirty="0" smtClean="0">
                <a:solidFill>
                  <a:srgbClr val="FF0000"/>
                </a:solidFill>
              </a:rPr>
              <a:t>ОШИБКА!</a:t>
            </a:r>
            <a:r>
              <a:rPr lang="ru-RU" i="1" dirty="0" smtClean="0">
                <a:solidFill>
                  <a:srgbClr val="00B050"/>
                </a:solidFill>
              </a:rPr>
              <a:t> Этот метод не может </a:t>
            </a:r>
            <a:r>
              <a:rPr lang="en-US" i="1" dirty="0" smtClean="0">
                <a:solidFill>
                  <a:srgbClr val="00B050"/>
                </a:solidFill>
              </a:rPr>
              <a:t>    	</a:t>
            </a:r>
            <a:r>
              <a:rPr lang="ru-RU" i="1" dirty="0" smtClean="0">
                <a:solidFill>
                  <a:srgbClr val="00B050"/>
                </a:solidFill>
              </a:rPr>
              <a:t>быть переопределен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 </a:t>
            </a:r>
            <a:r>
              <a:rPr lang="ru-RU" dirty="0" smtClean="0"/>
              <a:t>допускается!");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43438" y="1000109"/>
            <a:ext cx="450056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final</a:t>
            </a:r>
            <a:r>
              <a:rPr lang="en-US" b="1" dirty="0" smtClean="0"/>
              <a:t>  </a:t>
            </a:r>
            <a:r>
              <a:rPr lang="ru-RU" b="1" i="1" dirty="0" smtClean="0"/>
              <a:t>для предотвращения </a:t>
            </a:r>
            <a:r>
              <a:rPr lang="ru-RU" b="1" i="1" dirty="0" smtClean="0">
                <a:solidFill>
                  <a:srgbClr val="FF0000"/>
                </a:solidFill>
              </a:rPr>
              <a:t>наследования 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2400" b="1" dirty="0" err="1">
                <a:solidFill>
                  <a:srgbClr val="0070C0"/>
                </a:solidFill>
              </a:rPr>
              <a:t>final</a:t>
            </a:r>
            <a:r>
              <a:rPr lang="ru-RU" dirty="0" smtClean="0"/>
              <a:t> </a:t>
            </a:r>
            <a:r>
              <a:rPr lang="ru-RU" dirty="0" err="1" smtClean="0"/>
              <a:t>class</a:t>
            </a:r>
            <a:r>
              <a:rPr lang="ru-RU" dirty="0" smtClean="0"/>
              <a:t> А </a:t>
            </a:r>
          </a:p>
          <a:p>
            <a:r>
              <a:rPr lang="ru-RU" dirty="0" smtClean="0"/>
              <a:t> {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  // ... </a:t>
            </a:r>
          </a:p>
          <a:p>
            <a:r>
              <a:rPr lang="ru-RU" dirty="0" smtClean="0"/>
              <a:t> } </a:t>
            </a:r>
          </a:p>
          <a:p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 Следующий класс недопустим. 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В </a:t>
            </a:r>
            <a:r>
              <a:rPr lang="ru-RU" dirty="0" err="1" smtClean="0"/>
              <a:t>extends</a:t>
            </a:r>
            <a:r>
              <a:rPr lang="ru-RU" dirty="0" smtClean="0"/>
              <a:t> А </a:t>
            </a:r>
          </a:p>
          <a:p>
            <a:r>
              <a:rPr lang="ru-RU" dirty="0" smtClean="0"/>
              <a:t>{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  /*  </a:t>
            </a:r>
            <a:r>
              <a:rPr lang="ru-RU" b="1" i="1" dirty="0" smtClean="0">
                <a:solidFill>
                  <a:srgbClr val="FF0000"/>
                </a:solidFill>
              </a:rPr>
              <a:t>ОШИБКА! </a:t>
            </a:r>
            <a:r>
              <a:rPr lang="ru-RU" i="1" dirty="0" smtClean="0">
                <a:solidFill>
                  <a:srgbClr val="00B050"/>
                </a:solidFill>
              </a:rPr>
              <a:t>Класс А не может иметь 	подклассы */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// ...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sz="2000" dirty="0" smtClean="0"/>
              <a:t>Одновременное </a:t>
            </a:r>
            <a:r>
              <a:rPr lang="en-US" sz="2000" dirty="0" smtClean="0"/>
              <a:t> </a:t>
            </a:r>
            <a:r>
              <a:rPr lang="ru-RU" sz="2000" dirty="0" smtClean="0"/>
              <a:t>объявление </a:t>
            </a:r>
            <a:r>
              <a:rPr lang="en-US" sz="2000" dirty="0" smtClean="0"/>
              <a:t> </a:t>
            </a:r>
            <a:r>
              <a:rPr lang="ru-RU" sz="2000" dirty="0" smtClean="0"/>
              <a:t>класса</a:t>
            </a:r>
            <a:r>
              <a:rPr lang="en-US" sz="2000" dirty="0" smtClean="0"/>
              <a:t> </a:t>
            </a:r>
            <a:r>
              <a:rPr lang="ru-RU" sz="2000" dirty="0" smtClean="0"/>
              <a:t> как </a:t>
            </a:r>
            <a:r>
              <a:rPr lang="ru-RU" sz="2000" b="1" dirty="0" err="1" smtClean="0"/>
              <a:t>abstract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  </a:t>
            </a:r>
            <a:r>
              <a:rPr lang="ru-RU" sz="2000" b="1" dirty="0" err="1" smtClean="0"/>
              <a:t>fina</a:t>
            </a:r>
            <a:r>
              <a:rPr lang="en-US" sz="2000" b="1" dirty="0" smtClean="0"/>
              <a:t>l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b="1" i="1" dirty="0" smtClean="0"/>
              <a:t>недопустимо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89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Интерфейсы</a:t>
            </a:r>
          </a:p>
          <a:p>
            <a:pPr algn="ctr"/>
            <a:r>
              <a:rPr lang="ru-RU" sz="2400" b="1" dirty="0" smtClean="0"/>
              <a:t> Модификатор   </a:t>
            </a:r>
            <a:r>
              <a:rPr lang="en-US" sz="2400" b="1" dirty="0" smtClean="0"/>
              <a:t>abstract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1071546"/>
            <a:ext cx="8643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Модификатор </a:t>
            </a:r>
            <a:r>
              <a:rPr lang="ru-RU" sz="2400" b="1" dirty="0" err="1" smtClean="0">
                <a:solidFill>
                  <a:srgbClr val="FF0000"/>
                </a:solidFill>
              </a:rPr>
              <a:t>interface</a:t>
            </a:r>
            <a:r>
              <a:rPr lang="ru-RU" dirty="0" smtClean="0"/>
              <a:t>  - </a:t>
            </a:r>
            <a:r>
              <a:rPr lang="ru-RU" b="1" dirty="0" smtClean="0"/>
              <a:t>действия</a:t>
            </a:r>
            <a:r>
              <a:rPr lang="ru-RU" dirty="0" smtClean="0"/>
              <a:t>, которые должен выполнять класс.</a:t>
            </a:r>
          </a:p>
          <a:p>
            <a:endParaRPr lang="ru-RU" sz="800" dirty="0" smtClean="0"/>
          </a:p>
          <a:p>
            <a:pPr algn="ctr"/>
            <a:r>
              <a:rPr lang="ru-RU" i="1" dirty="0" smtClean="0"/>
              <a:t>Интерфейсы аналогичны классам, но не содержат переменных экземпляров, а объявления их методов не содержат  тела метода.</a:t>
            </a:r>
          </a:p>
          <a:p>
            <a:pPr algn="ctr"/>
            <a:endParaRPr lang="ru-RU" sz="800" i="1" dirty="0" smtClean="0"/>
          </a:p>
          <a:p>
            <a:r>
              <a:rPr lang="ru-RU" b="1" i="1" dirty="0" smtClean="0">
                <a:solidFill>
                  <a:srgbClr val="FF0000"/>
                </a:solidFill>
              </a:rPr>
              <a:t>доступ 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interface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имя </a:t>
            </a:r>
            <a:r>
              <a:rPr lang="ru-RU" i="1" dirty="0" smtClean="0">
                <a:solidFill>
                  <a:srgbClr val="FF0000"/>
                </a:solidFill>
              </a:rPr>
              <a:t>{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</a:t>
            </a:r>
            <a:r>
              <a:rPr lang="ru-RU" i="1" dirty="0" err="1" smtClean="0">
                <a:solidFill>
                  <a:srgbClr val="FF0000"/>
                </a:solidFill>
              </a:rPr>
              <a:t>возвращаемый_тип</a:t>
            </a:r>
            <a:r>
              <a:rPr lang="ru-RU" i="1" dirty="0" smtClean="0">
                <a:solidFill>
                  <a:srgbClr val="FF0000"/>
                </a:solidFill>
              </a:rPr>
              <a:t>  имя_метода1 (</a:t>
            </a:r>
            <a:r>
              <a:rPr lang="ru-RU" i="1" dirty="0" err="1" smtClean="0">
                <a:solidFill>
                  <a:srgbClr val="FF0000"/>
                </a:solidFill>
              </a:rPr>
              <a:t>список_параметров</a:t>
            </a:r>
            <a:r>
              <a:rPr lang="ru-RU" i="1" dirty="0" smtClean="0">
                <a:solidFill>
                  <a:srgbClr val="FF0000"/>
                </a:solidFill>
              </a:rPr>
              <a:t>) 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</a:t>
            </a:r>
            <a:r>
              <a:rPr lang="ru-RU" i="1" dirty="0" err="1" smtClean="0">
                <a:solidFill>
                  <a:srgbClr val="FF0000"/>
                </a:solidFill>
              </a:rPr>
              <a:t>возвращаемый_тип</a:t>
            </a:r>
            <a:r>
              <a:rPr lang="ru-RU" i="1" dirty="0" smtClean="0">
                <a:solidFill>
                  <a:srgbClr val="FF0000"/>
                </a:solidFill>
              </a:rPr>
              <a:t>  имя_мeтoдa2 (</a:t>
            </a:r>
            <a:r>
              <a:rPr lang="ru-RU" i="1" dirty="0" err="1" smtClean="0">
                <a:solidFill>
                  <a:srgbClr val="FF0000"/>
                </a:solidFill>
              </a:rPr>
              <a:t>список_параметров</a:t>
            </a:r>
            <a:r>
              <a:rPr lang="ru-RU" i="1" dirty="0" smtClean="0">
                <a:solidFill>
                  <a:srgbClr val="FF0000"/>
                </a:solidFill>
              </a:rPr>
              <a:t>) 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тип  имя_конечной_переменной1 = значение;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// ... 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возвращаемый </a:t>
            </a:r>
            <a:r>
              <a:rPr lang="ru-RU" i="1" dirty="0" err="1" smtClean="0">
                <a:solidFill>
                  <a:srgbClr val="FF0000"/>
                </a:solidFill>
              </a:rPr>
              <a:t>_тип</a:t>
            </a:r>
            <a:r>
              <a:rPr lang="ru-RU" i="1" dirty="0" smtClean="0">
                <a:solidFill>
                  <a:srgbClr val="FF0000"/>
                </a:solidFill>
              </a:rPr>
              <a:t>   </a:t>
            </a:r>
            <a:r>
              <a:rPr lang="ru-RU" i="1" dirty="0" err="1" smtClean="0">
                <a:solidFill>
                  <a:srgbClr val="FF0000"/>
                </a:solidFill>
              </a:rPr>
              <a:t>имя_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методаN</a:t>
            </a:r>
            <a:r>
              <a:rPr lang="ru-RU" i="1" dirty="0" smtClean="0">
                <a:solidFill>
                  <a:srgbClr val="FF0000"/>
                </a:solidFill>
              </a:rPr>
              <a:t> ( список </a:t>
            </a:r>
            <a:r>
              <a:rPr lang="ru-RU" i="1" dirty="0" err="1" smtClean="0">
                <a:solidFill>
                  <a:srgbClr val="FF0000"/>
                </a:solidFill>
              </a:rPr>
              <a:t>_параметров</a:t>
            </a:r>
            <a:r>
              <a:rPr lang="ru-RU" i="1" dirty="0" smtClean="0">
                <a:solidFill>
                  <a:srgbClr val="FF0000"/>
                </a:solidFill>
              </a:rPr>
              <a:t> ) ;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	тип </a:t>
            </a:r>
            <a:r>
              <a:rPr lang="ru-RU" i="1" dirty="0" err="1" smtClean="0">
                <a:solidFill>
                  <a:srgbClr val="FF0000"/>
                </a:solidFill>
              </a:rPr>
              <a:t>имя_конечной_переменнойN</a:t>
            </a:r>
            <a:r>
              <a:rPr lang="ru-RU" i="1" dirty="0" smtClean="0">
                <a:solidFill>
                  <a:srgbClr val="FF0000"/>
                </a:solidFill>
              </a:rPr>
              <a:t> = значение;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}</a:t>
            </a:r>
            <a:endParaRPr lang="ru-RU" i="1" dirty="0" smtClean="0">
              <a:solidFill>
                <a:srgbClr val="FF0000"/>
              </a:solidFill>
            </a:endParaRPr>
          </a:p>
          <a:p>
            <a:endParaRPr lang="ru-RU" sz="800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b="1" i="1" dirty="0" smtClean="0"/>
              <a:t>Каждый класс</a:t>
            </a:r>
            <a:r>
              <a:rPr lang="ru-RU" sz="2400" dirty="0" smtClean="0"/>
              <a:t>, который включает в себя </a:t>
            </a:r>
            <a:r>
              <a:rPr lang="ru-RU" sz="2400" b="1" i="1" dirty="0" smtClean="0"/>
              <a:t>интерфейс</a:t>
            </a:r>
            <a:r>
              <a:rPr lang="ru-RU" sz="2400" dirty="0" smtClean="0"/>
              <a:t>, </a:t>
            </a:r>
          </a:p>
          <a:p>
            <a:pPr algn="ctr"/>
            <a:r>
              <a:rPr lang="ru-RU" sz="2400" dirty="0" smtClean="0"/>
              <a:t>должен </a:t>
            </a:r>
            <a:r>
              <a:rPr lang="ru-RU" sz="2400" b="1" i="1" dirty="0">
                <a:solidFill>
                  <a:srgbClr val="0070C0"/>
                </a:solidFill>
              </a:rPr>
              <a:t>реализовать </a:t>
            </a:r>
            <a:r>
              <a:rPr lang="ru-RU" sz="2400" b="1" i="1" dirty="0" smtClean="0">
                <a:solidFill>
                  <a:srgbClr val="0070C0"/>
                </a:solidFill>
              </a:rPr>
              <a:t>все его методы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algn="ctr"/>
            <a:endParaRPr lang="ru-RU" sz="800" dirty="0" smtClean="0"/>
          </a:p>
          <a:p>
            <a:pPr algn="ctr"/>
            <a:r>
              <a:rPr lang="ru-RU" b="1" i="1" dirty="0" smtClean="0">
                <a:solidFill>
                  <a:srgbClr val="0070C0"/>
                </a:solidFill>
              </a:rPr>
              <a:t>Переменные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могут быть объявлены внутри объявлений интерфейсов. Они неявно </a:t>
            </a:r>
          </a:p>
          <a:p>
            <a:pPr algn="ctr"/>
            <a:r>
              <a:rPr lang="ru-RU" dirty="0" smtClean="0"/>
              <a:t>объявляются как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b="1" i="1" dirty="0" err="1" smtClean="0">
                <a:solidFill>
                  <a:srgbClr val="0070C0"/>
                </a:solidFill>
              </a:rPr>
              <a:t>fina</a:t>
            </a:r>
            <a:r>
              <a:rPr lang="en-US" b="1" i="1" dirty="0" smtClean="0">
                <a:solidFill>
                  <a:srgbClr val="0070C0"/>
                </a:solidFill>
              </a:rPr>
              <a:t>l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 </a:t>
            </a:r>
            <a:r>
              <a:rPr lang="ru-RU" b="1" i="1" dirty="0" err="1" smtClean="0">
                <a:solidFill>
                  <a:srgbClr val="0070C0"/>
                </a:solidFill>
              </a:rPr>
              <a:t>static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ru-RU" dirty="0" smtClean="0"/>
              <a:t> Т.е. реализующий класс не может их изменять. </a:t>
            </a:r>
          </a:p>
        </p:txBody>
      </p:sp>
    </p:spTree>
    <p:extLst>
      <p:ext uri="{BB962C8B-B14F-4D97-AF65-F5344CB8AC3E}">
        <p14:creationId xmlns:p14="http://schemas.microsoft.com/office/powerpoint/2010/main" val="2783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Реализация интерфейсов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642919"/>
            <a:ext cx="864399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Чтобы реализовать интерфейс, в определение класса необходимо включить конструкцию </a:t>
            </a:r>
            <a:r>
              <a:rPr lang="ru-RU" b="1" i="1" dirty="0" err="1" smtClean="0">
                <a:solidFill>
                  <a:srgbClr val="FF0000"/>
                </a:solidFill>
              </a:rPr>
              <a:t>imp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ru-RU" b="1" i="1" dirty="0" err="1" smtClean="0">
                <a:solidFill>
                  <a:srgbClr val="FF0000"/>
                </a:solidFill>
              </a:rPr>
              <a:t>ements</a:t>
            </a:r>
            <a:r>
              <a:rPr lang="ru-RU" dirty="0" smtClean="0"/>
              <a:t>, а затем создать методы, определенные интерфейсом. </a:t>
            </a:r>
            <a:endParaRPr lang="en-US" dirty="0" smtClean="0"/>
          </a:p>
          <a:p>
            <a:endParaRPr lang="ru-RU" sz="800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ru-RU" i="1" dirty="0" smtClean="0">
                <a:solidFill>
                  <a:srgbClr val="FF0000"/>
                </a:solidFill>
              </a:rPr>
              <a:t>доступ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class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имя</a:t>
            </a:r>
            <a:r>
              <a:rPr lang="en-US" i="1" dirty="0" smtClean="0">
                <a:solidFill>
                  <a:srgbClr val="FF0000"/>
                </a:solidFill>
              </a:rPr>
              <a:t>_</a:t>
            </a:r>
            <a:r>
              <a:rPr lang="ru-RU" i="1" dirty="0" smtClean="0">
                <a:solidFill>
                  <a:srgbClr val="FF0000"/>
                </a:solidFill>
              </a:rPr>
              <a:t>класса [</a:t>
            </a:r>
            <a:r>
              <a:rPr lang="ru-RU" i="1" dirty="0" err="1" smtClean="0">
                <a:solidFill>
                  <a:srgbClr val="FF0000"/>
                </a:solidFill>
              </a:rPr>
              <a:t>extends</a:t>
            </a:r>
            <a:r>
              <a:rPr lang="ru-RU" i="1" dirty="0" smtClean="0">
                <a:solidFill>
                  <a:srgbClr val="FF0000"/>
                </a:solidFill>
              </a:rPr>
              <a:t> суперкласс] </a:t>
            </a:r>
            <a:r>
              <a:rPr lang="en-US" i="1" dirty="0" smtClean="0">
                <a:solidFill>
                  <a:srgbClr val="FF0000"/>
                </a:solidFill>
              </a:rPr>
              <a:t> [</a:t>
            </a:r>
            <a:r>
              <a:rPr lang="ru-RU" i="1" dirty="0" err="1" smtClean="0">
                <a:solidFill>
                  <a:srgbClr val="FF0000"/>
                </a:solidFill>
              </a:rPr>
              <a:t>implements</a:t>
            </a:r>
            <a:r>
              <a:rPr lang="ru-RU" i="1" dirty="0" smtClean="0">
                <a:solidFill>
                  <a:srgbClr val="FF0000"/>
                </a:solidFill>
              </a:rPr>
              <a:t> интерфейс ] {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	//</a:t>
            </a:r>
            <a:r>
              <a:rPr lang="ru-RU" i="1" dirty="0" smtClean="0">
                <a:solidFill>
                  <a:srgbClr val="FF0000"/>
                </a:solidFill>
              </a:rPr>
              <a:t> тело класса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interface</a:t>
            </a:r>
            <a:r>
              <a:rPr lang="en-US" i="1" dirty="0" smtClean="0"/>
              <a:t> </a:t>
            </a:r>
            <a:r>
              <a:rPr lang="en-US" i="1" dirty="0" err="1" smtClean="0"/>
              <a:t>ICallback</a:t>
            </a:r>
            <a:r>
              <a:rPr lang="en-US" i="1" dirty="0" smtClean="0"/>
              <a:t>  { </a:t>
            </a:r>
          </a:p>
          <a:p>
            <a:r>
              <a:rPr lang="en-US" i="1" dirty="0" smtClean="0"/>
              <a:t>	void  </a:t>
            </a:r>
            <a:r>
              <a:rPr lang="en-US" b="1" i="1" dirty="0" smtClean="0">
                <a:solidFill>
                  <a:srgbClr val="0070C0"/>
                </a:solidFill>
              </a:rPr>
              <a:t>callback(</a:t>
            </a:r>
            <a:r>
              <a:rPr lang="en-US" b="1" i="1" dirty="0" err="1" smtClean="0">
                <a:solidFill>
                  <a:srgbClr val="0070C0"/>
                </a:solidFill>
              </a:rPr>
              <a:t>int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param</a:t>
            </a:r>
            <a:r>
              <a:rPr lang="en-US" b="1" i="1" dirty="0" smtClean="0">
                <a:solidFill>
                  <a:srgbClr val="0070C0"/>
                </a:solidFill>
              </a:rPr>
              <a:t>)</a:t>
            </a:r>
            <a:r>
              <a:rPr lang="en-US" i="1" dirty="0" smtClean="0"/>
              <a:t> ; </a:t>
            </a:r>
          </a:p>
          <a:p>
            <a:r>
              <a:rPr lang="en-US" i="1" dirty="0" smtClean="0"/>
              <a:t>}</a:t>
            </a:r>
          </a:p>
          <a:p>
            <a:r>
              <a:rPr lang="en-US" b="1" i="1" dirty="0" smtClean="0"/>
              <a:t>class</a:t>
            </a:r>
            <a:r>
              <a:rPr lang="en-US" i="1" dirty="0" smtClean="0"/>
              <a:t>  Client  </a:t>
            </a:r>
            <a:r>
              <a:rPr lang="en-US" b="1" i="1" dirty="0" smtClean="0">
                <a:solidFill>
                  <a:srgbClr val="FF0000"/>
                </a:solidFill>
              </a:rPr>
              <a:t>implements</a:t>
            </a:r>
            <a:r>
              <a:rPr lang="en-US" i="1" dirty="0" smtClean="0"/>
              <a:t>  </a:t>
            </a:r>
            <a:r>
              <a:rPr lang="en-US" i="1" dirty="0" err="1" smtClean="0"/>
              <a:t>ICallback</a:t>
            </a:r>
            <a:r>
              <a:rPr lang="en-US" i="1" dirty="0" smtClean="0"/>
              <a:t> { </a:t>
            </a:r>
          </a:p>
          <a:p>
            <a:r>
              <a:rPr lang="en-US" i="1" dirty="0" smtClean="0"/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ru-RU" i="1" dirty="0" smtClean="0">
                <a:solidFill>
                  <a:srgbClr val="00B050"/>
                </a:solidFill>
              </a:rPr>
              <a:t>Реализует интерфейс </a:t>
            </a:r>
            <a:r>
              <a:rPr lang="en-US" i="1" dirty="0" smtClean="0">
                <a:solidFill>
                  <a:srgbClr val="00B050"/>
                </a:solidFill>
              </a:rPr>
              <a:t>Callback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  </a:t>
            </a:r>
            <a:r>
              <a:rPr lang="ru-RU" i="1" dirty="0" smtClean="0">
                <a:solidFill>
                  <a:srgbClr val="00B050"/>
                </a:solidFill>
              </a:rPr>
              <a:t>При реализации метода интерфейса он должен быть объявлен как </a:t>
            </a:r>
            <a:r>
              <a:rPr lang="ru-RU" b="1" i="1" dirty="0" err="1" smtClean="0">
                <a:solidFill>
                  <a:srgbClr val="00B050"/>
                </a:solidFill>
              </a:rPr>
              <a:t>public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i="1" dirty="0" smtClean="0"/>
              <a:t>            </a:t>
            </a:r>
            <a:r>
              <a:rPr lang="en-US" b="1" i="1" dirty="0" smtClean="0"/>
              <a:t>public</a:t>
            </a:r>
            <a:r>
              <a:rPr lang="en-US" i="1" dirty="0" smtClean="0"/>
              <a:t>  void  </a:t>
            </a:r>
            <a:r>
              <a:rPr lang="en-US" b="1" i="1" dirty="0" smtClean="0">
                <a:solidFill>
                  <a:srgbClr val="0070C0"/>
                </a:solidFill>
              </a:rPr>
              <a:t>callback(</a:t>
            </a:r>
            <a:r>
              <a:rPr lang="en-US" b="1" i="1" dirty="0" err="1" smtClean="0">
                <a:solidFill>
                  <a:srgbClr val="0070C0"/>
                </a:solidFill>
              </a:rPr>
              <a:t>int</a:t>
            </a:r>
            <a:r>
              <a:rPr lang="en-US" b="1" i="1" dirty="0" smtClean="0">
                <a:solidFill>
                  <a:srgbClr val="0070C0"/>
                </a:solidFill>
              </a:rPr>
              <a:t>  </a:t>
            </a:r>
            <a:r>
              <a:rPr lang="ru-RU" i="1" dirty="0" err="1" smtClean="0">
                <a:solidFill>
                  <a:srgbClr val="0070C0"/>
                </a:solidFill>
              </a:rPr>
              <a:t>р</a:t>
            </a:r>
            <a:r>
              <a:rPr lang="ru-RU" b="1" i="1" dirty="0" smtClean="0">
                <a:solidFill>
                  <a:srgbClr val="0070C0"/>
                </a:solidFill>
              </a:rPr>
              <a:t>) </a:t>
            </a:r>
            <a:r>
              <a:rPr lang="ru-RU" i="1" dirty="0" smtClean="0"/>
              <a:t>{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                       S</a:t>
            </a:r>
            <a:r>
              <a:rPr lang="ru-RU" i="1" dirty="0" smtClean="0"/>
              <a:t>у</a:t>
            </a:r>
            <a:r>
              <a:rPr lang="en-US" i="1" dirty="0" err="1" smtClean="0"/>
              <a:t>st</a:t>
            </a:r>
            <a:r>
              <a:rPr lang="ru-RU" i="1" dirty="0" smtClean="0"/>
              <a:t>е</a:t>
            </a:r>
            <a:r>
              <a:rPr lang="en-US" i="1" dirty="0" smtClean="0"/>
              <a:t>m.</a:t>
            </a:r>
            <a:r>
              <a:rPr lang="ru-RU" i="1" dirty="0" smtClean="0"/>
              <a:t>о</a:t>
            </a:r>
            <a:r>
              <a:rPr lang="en-US" i="1" dirty="0" err="1" smtClean="0"/>
              <a:t>ut</a:t>
            </a:r>
            <a:r>
              <a:rPr lang="en-US" i="1" dirty="0" smtClean="0"/>
              <a:t>.</a:t>
            </a:r>
            <a:r>
              <a:rPr lang="ru-RU" i="1" dirty="0" err="1" smtClean="0"/>
              <a:t>р</a:t>
            </a:r>
            <a:r>
              <a:rPr lang="en-US" i="1" dirty="0" err="1" smtClean="0"/>
              <a:t>rintln</a:t>
            </a:r>
            <a:r>
              <a:rPr lang="ru-RU" i="1" dirty="0" smtClean="0"/>
              <a:t>("Метод </a:t>
            </a:r>
            <a:r>
              <a:rPr lang="en-US" i="1" dirty="0" smtClean="0"/>
              <a:t>callback, </a:t>
            </a:r>
            <a:r>
              <a:rPr lang="ru-RU" i="1" dirty="0" smtClean="0"/>
              <a:t>вызванный со значением" + </a:t>
            </a:r>
            <a:r>
              <a:rPr lang="ru-RU" b="1" i="1" dirty="0" err="1" smtClean="0">
                <a:solidFill>
                  <a:srgbClr val="0070C0"/>
                </a:solidFill>
              </a:rPr>
              <a:t>р</a:t>
            </a:r>
            <a:r>
              <a:rPr lang="ru-RU" i="1" dirty="0" smtClean="0"/>
              <a:t>); </a:t>
            </a:r>
          </a:p>
          <a:p>
            <a:r>
              <a:rPr lang="en-US" i="1" dirty="0" smtClean="0"/>
              <a:t>        }</a:t>
            </a:r>
            <a:r>
              <a:rPr lang="en-US" i="1" dirty="0" smtClean="0">
                <a:solidFill>
                  <a:srgbClr val="00B050"/>
                </a:solidFill>
              </a:rPr>
              <a:t>            </a:t>
            </a:r>
            <a:endParaRPr lang="en-US" b="1" i="1" dirty="0" smtClean="0"/>
          </a:p>
          <a:p>
            <a:r>
              <a:rPr lang="en-US" i="1" dirty="0" smtClean="0"/>
              <a:t>            void    </a:t>
            </a:r>
            <a:r>
              <a:rPr lang="en-US" i="1" dirty="0" err="1" smtClean="0">
                <a:solidFill>
                  <a:srgbClr val="0070C0"/>
                </a:solidFill>
              </a:rPr>
              <a:t>nonlntrfaceMeth</a:t>
            </a:r>
            <a:r>
              <a:rPr lang="en-US" i="1" dirty="0" smtClean="0">
                <a:solidFill>
                  <a:srgbClr val="0070C0"/>
                </a:solidFill>
              </a:rPr>
              <a:t>() </a:t>
            </a:r>
            <a:r>
              <a:rPr lang="en-US" i="1" dirty="0" smtClean="0"/>
              <a:t>{ </a:t>
            </a:r>
          </a:p>
          <a:p>
            <a:r>
              <a:rPr lang="en-US" i="1" dirty="0" smtClean="0"/>
              <a:t>	     S</a:t>
            </a:r>
            <a:r>
              <a:rPr lang="ru-RU" i="1" dirty="0" smtClean="0"/>
              <a:t>у</a:t>
            </a:r>
            <a:r>
              <a:rPr lang="en-US" i="1" dirty="0" err="1" smtClean="0"/>
              <a:t>st</a:t>
            </a:r>
            <a:r>
              <a:rPr lang="ru-RU" i="1" dirty="0" smtClean="0"/>
              <a:t>е</a:t>
            </a:r>
            <a:r>
              <a:rPr lang="en-US" i="1" dirty="0" smtClean="0"/>
              <a:t>m.</a:t>
            </a:r>
            <a:r>
              <a:rPr lang="ru-RU" i="1" dirty="0" smtClean="0"/>
              <a:t>о</a:t>
            </a:r>
            <a:r>
              <a:rPr lang="en-US" i="1" dirty="0" err="1" smtClean="0"/>
              <a:t>ut</a:t>
            </a:r>
            <a:r>
              <a:rPr lang="en-US" i="1" dirty="0" smtClean="0"/>
              <a:t>.</a:t>
            </a:r>
            <a:r>
              <a:rPr lang="ru-RU" i="1" dirty="0" err="1" smtClean="0"/>
              <a:t>р</a:t>
            </a:r>
            <a:r>
              <a:rPr lang="en-US" i="1" dirty="0" err="1" smtClean="0"/>
              <a:t>rintln</a:t>
            </a:r>
            <a:r>
              <a:rPr lang="en-US" i="1" dirty="0" smtClean="0"/>
              <a:t>("</a:t>
            </a:r>
            <a:r>
              <a:rPr lang="ru-RU" i="1" dirty="0" smtClean="0"/>
              <a:t>Классы, которые реализуют интерфейсы" + </a:t>
            </a:r>
          </a:p>
          <a:p>
            <a:r>
              <a:rPr lang="ru-RU" i="1" dirty="0" smtClean="0"/>
              <a:t>		</a:t>
            </a:r>
            <a:r>
              <a:rPr lang="en-US" i="1" dirty="0" smtClean="0"/>
              <a:t>"</a:t>
            </a:r>
            <a:r>
              <a:rPr lang="ru-RU" i="1" dirty="0" smtClean="0"/>
              <a:t>могут определять также и другие члены.") ; </a:t>
            </a:r>
            <a:endParaRPr lang="en-US" i="1" dirty="0" smtClean="0"/>
          </a:p>
          <a:p>
            <a:r>
              <a:rPr lang="en-US" i="1" dirty="0" smtClean="0"/>
              <a:t>             }</a:t>
            </a:r>
            <a:endParaRPr lang="ru-RU" i="1" dirty="0" smtClean="0"/>
          </a:p>
          <a:p>
            <a:r>
              <a:rPr lang="en-US" i="1" dirty="0" smtClean="0"/>
              <a:t>}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15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Обработка исключений  </a:t>
            </a:r>
            <a:r>
              <a:rPr lang="en-US" sz="2400" b="1" dirty="0" smtClean="0"/>
              <a:t>Exception</a:t>
            </a:r>
            <a:r>
              <a:rPr lang="en-US" sz="2400" dirty="0" smtClean="0"/>
              <a:t> 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642919"/>
            <a:ext cx="86439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Обработка исключений </a:t>
            </a:r>
            <a:r>
              <a:rPr lang="en-US" dirty="0" smtClean="0"/>
              <a:t>J</a:t>
            </a:r>
            <a:r>
              <a:rPr lang="ru-RU" dirty="0" err="1" smtClean="0"/>
              <a:t>ауа</a:t>
            </a:r>
            <a:r>
              <a:rPr lang="ru-RU" dirty="0" smtClean="0"/>
              <a:t> управляется пятью ключевыми словами: </a:t>
            </a:r>
            <a:endParaRPr lang="en-US" dirty="0" smtClean="0"/>
          </a:p>
          <a:p>
            <a:pPr algn="ctr"/>
            <a:r>
              <a:rPr lang="ru-RU" b="1" dirty="0" err="1" smtClean="0"/>
              <a:t>try</a:t>
            </a:r>
            <a:r>
              <a:rPr lang="ru-RU" b="1" dirty="0" smtClean="0"/>
              <a:t>,  </a:t>
            </a:r>
            <a:r>
              <a:rPr lang="ru-RU" b="1" dirty="0" err="1" smtClean="0"/>
              <a:t>catch</a:t>
            </a:r>
            <a:r>
              <a:rPr lang="ru-RU" b="1" dirty="0" smtClean="0"/>
              <a:t>,  </a:t>
            </a:r>
            <a:r>
              <a:rPr lang="ru-RU" b="1" dirty="0" err="1" smtClean="0"/>
              <a:t>throw</a:t>
            </a:r>
            <a:r>
              <a:rPr lang="ru-RU" b="1" dirty="0" smtClean="0"/>
              <a:t>,  </a:t>
            </a:r>
            <a:r>
              <a:rPr lang="ru-RU" b="1" dirty="0" err="1" smtClean="0"/>
              <a:t>throws</a:t>
            </a:r>
            <a:r>
              <a:rPr lang="ru-RU" b="1" dirty="0" smtClean="0"/>
              <a:t>  и  </a:t>
            </a:r>
            <a:r>
              <a:rPr lang="ru-RU" b="1" dirty="0" err="1" smtClean="0"/>
              <a:t>finally</a:t>
            </a:r>
            <a:r>
              <a:rPr lang="ru-RU" b="1" dirty="0" smtClean="0"/>
              <a:t>.</a:t>
            </a:r>
            <a:endParaRPr lang="en-US" b="1" dirty="0" smtClean="0"/>
          </a:p>
          <a:p>
            <a:pPr algn="ctr"/>
            <a:endParaRPr lang="en-US" b="1" dirty="0" smtClean="0"/>
          </a:p>
          <a:p>
            <a:r>
              <a:rPr lang="ru-RU" dirty="0" smtClean="0"/>
              <a:t>Общая форма блока обработки исключений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try</a:t>
            </a: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ru-RU" dirty="0" smtClean="0">
                <a:solidFill>
                  <a:srgbClr val="FF0000"/>
                </a:solidFill>
              </a:rPr>
              <a:t>блок кода, в котором отслеживаются ошибки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catch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Тип_исключения_1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ru-RU" dirty="0" err="1" smtClean="0">
                <a:solidFill>
                  <a:srgbClr val="FF0000"/>
                </a:solidFill>
              </a:rPr>
              <a:t>ехО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0000"/>
                </a:solidFill>
              </a:rPr>
              <a:t>)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// обработчик исключений типа </a:t>
            </a:r>
            <a:r>
              <a:rPr lang="en-US" dirty="0" smtClean="0">
                <a:solidFill>
                  <a:srgbClr val="FF0000"/>
                </a:solidFill>
              </a:rPr>
              <a:t>ExceptionType1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catch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Тип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ru-RU" dirty="0" smtClean="0">
                <a:solidFill>
                  <a:srgbClr val="FF0000"/>
                </a:solidFill>
              </a:rPr>
              <a:t>исключения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ru-RU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ru-RU" dirty="0" err="1" smtClean="0">
                <a:solidFill>
                  <a:srgbClr val="FF0000"/>
                </a:solidFill>
              </a:rPr>
              <a:t>ехОЬ</a:t>
            </a:r>
            <a:r>
              <a:rPr lang="ru-RU" dirty="0" smtClean="0">
                <a:solidFill>
                  <a:srgbClr val="FF0000"/>
                </a:solidFill>
              </a:rPr>
              <a:t>)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// обработчик исключений типа </a:t>
            </a:r>
            <a:r>
              <a:rPr lang="en-US" dirty="0" smtClean="0">
                <a:solidFill>
                  <a:srgbClr val="FF0000"/>
                </a:solidFill>
              </a:rPr>
              <a:t>ExceptionType2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/ / ...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finally</a:t>
            </a: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ru-RU" dirty="0" smtClean="0">
                <a:solidFill>
                  <a:srgbClr val="FF0000"/>
                </a:solidFill>
              </a:rPr>
              <a:t>блок кода, который должен быть выполнен после завершения блока </a:t>
            </a:r>
            <a:r>
              <a:rPr lang="en-US" dirty="0" smtClean="0">
                <a:solidFill>
                  <a:srgbClr val="FF0000"/>
                </a:solidFill>
              </a:rPr>
              <a:t>try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005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Обработка исключений</a:t>
            </a:r>
            <a:r>
              <a:rPr lang="en-US" sz="2400" b="1" dirty="0" smtClean="0"/>
              <a:t>  Exception</a:t>
            </a:r>
            <a:r>
              <a:rPr lang="en-US" sz="2400" dirty="0" smtClean="0"/>
              <a:t> 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642919"/>
            <a:ext cx="81439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Обработка исключения с продолжением работы </a:t>
            </a:r>
          </a:p>
          <a:p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java.util.Random</a:t>
            </a:r>
            <a:r>
              <a:rPr lang="ru-RU" dirty="0" smtClean="0"/>
              <a:t>; 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HandleError</a:t>
            </a:r>
            <a:r>
              <a:rPr lang="ru-RU" dirty="0" smtClean="0"/>
              <a:t> { </a:t>
            </a:r>
            <a:endParaRPr lang="en-US" dirty="0" smtClean="0"/>
          </a:p>
          <a:p>
            <a:r>
              <a:rPr lang="en-US" dirty="0" smtClean="0"/>
              <a:t>       public  static  void  main(String </a:t>
            </a:r>
            <a:r>
              <a:rPr lang="en-US" dirty="0" err="1" smtClean="0"/>
              <a:t>args</a:t>
            </a:r>
            <a:r>
              <a:rPr lang="en-US" dirty="0" smtClean="0"/>
              <a:t>[])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a=0, b=0, c=0; </a:t>
            </a:r>
          </a:p>
          <a:p>
            <a:r>
              <a:rPr lang="en-US" dirty="0" smtClean="0"/>
              <a:t>	Random   r = new Random(); 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&lt;32000; </a:t>
            </a:r>
            <a:r>
              <a:rPr lang="en-US" dirty="0" err="1" smtClean="0"/>
              <a:t>i</a:t>
            </a:r>
            <a:r>
              <a:rPr lang="en-US" dirty="0" smtClean="0"/>
              <a:t>++)  {</a:t>
            </a:r>
          </a:p>
          <a:p>
            <a:r>
              <a:rPr lang="en-US" dirty="0" smtClean="0"/>
              <a:t>	       </a:t>
            </a:r>
            <a:r>
              <a:rPr lang="en-US" b="1" dirty="0" smtClean="0">
                <a:solidFill>
                  <a:srgbClr val="FF0000"/>
                </a:solidFill>
              </a:rPr>
              <a:t>try {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            b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err="1" smtClean="0"/>
              <a:t>r.nextlnt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        </a:t>
            </a:r>
            <a:r>
              <a:rPr lang="ru-RU" dirty="0" smtClean="0"/>
              <a:t>с</a:t>
            </a:r>
            <a:r>
              <a:rPr lang="en-US" dirty="0" smtClean="0"/>
              <a:t> = </a:t>
            </a:r>
            <a:r>
              <a:rPr lang="en-US" dirty="0" err="1" smtClean="0"/>
              <a:t>r.nextlnt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        </a:t>
            </a:r>
            <a:r>
              <a:rPr lang="ru-RU" dirty="0" smtClean="0"/>
              <a:t>а</a:t>
            </a:r>
            <a:r>
              <a:rPr lang="en-US" dirty="0" smtClean="0"/>
              <a:t> = </a:t>
            </a:r>
            <a:r>
              <a:rPr lang="ru-RU" dirty="0" smtClean="0"/>
              <a:t>12345 / (</a:t>
            </a:r>
            <a:r>
              <a:rPr lang="en-US" dirty="0" smtClean="0"/>
              <a:t>b</a:t>
            </a:r>
            <a:r>
              <a:rPr lang="ru-RU" dirty="0" smtClean="0"/>
              <a:t>/с); </a:t>
            </a:r>
            <a:endParaRPr lang="en-US" dirty="0" smtClean="0"/>
          </a:p>
          <a:p>
            <a:r>
              <a:rPr lang="en-US" dirty="0" smtClean="0"/>
              <a:t>	    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       catch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ArithmeticException</a:t>
            </a:r>
            <a:r>
              <a:rPr lang="en-US" dirty="0" smtClean="0"/>
              <a:t>  </a:t>
            </a:r>
            <a:r>
              <a:rPr lang="ru-RU" b="1" dirty="0" smtClean="0"/>
              <a:t>е</a:t>
            </a:r>
            <a:r>
              <a:rPr lang="ru-RU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		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("Деление на ноль</a:t>
            </a:r>
            <a:r>
              <a:rPr lang="en-US" dirty="0" smtClean="0"/>
              <a:t>.  </a:t>
            </a:r>
            <a:r>
              <a:rPr lang="ru-RU" dirty="0" smtClean="0"/>
              <a:t>Исключение: " + </a:t>
            </a:r>
            <a:r>
              <a:rPr lang="ru-RU" b="1" dirty="0" smtClean="0"/>
              <a:t>е</a:t>
            </a:r>
            <a:r>
              <a:rPr lang="en-US" dirty="0" smtClean="0"/>
              <a:t> 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		a = 0</a:t>
            </a:r>
            <a:r>
              <a:rPr lang="ru-RU" dirty="0" smtClean="0"/>
              <a:t>; </a:t>
            </a:r>
            <a:r>
              <a:rPr lang="ru-RU" i="1" dirty="0" smtClean="0">
                <a:solidFill>
                  <a:srgbClr val="00B050"/>
                </a:solidFill>
              </a:rPr>
              <a:t>// присвоить ноль и продолжить работу </a:t>
            </a:r>
          </a:p>
          <a:p>
            <a:r>
              <a:rPr lang="en-US" dirty="0" smtClean="0"/>
              <a:t>	       </a:t>
            </a:r>
            <a:r>
              <a:rPr lang="ru-RU" b="1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dirty="0" smtClean="0"/>
              <a:t>	      </a:t>
            </a:r>
            <a:r>
              <a:rPr lang="en-US" dirty="0" err="1" smtClean="0"/>
              <a:t>System.out.println</a:t>
            </a:r>
            <a:r>
              <a:rPr lang="en-US" dirty="0" smtClean="0"/>
              <a:t>("a: " + </a:t>
            </a:r>
            <a:r>
              <a:rPr lang="ru-RU" dirty="0" smtClean="0"/>
              <a:t>а);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8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728" y="14285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Обработка исключений </a:t>
            </a:r>
            <a:r>
              <a:rPr lang="en-US" sz="2400" b="1" dirty="0" smtClean="0"/>
              <a:t>Exception</a:t>
            </a:r>
            <a:r>
              <a:rPr lang="en-US" sz="2400" dirty="0" smtClean="0"/>
              <a:t> 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5786" y="642919"/>
            <a:ext cx="8286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002060"/>
                </a:solidFill>
              </a:rPr>
              <a:t>Для самостоятельного изучения</a:t>
            </a:r>
          </a:p>
          <a:p>
            <a:pPr algn="ctr"/>
            <a:endParaRPr lang="en-US" i="1" dirty="0" smtClean="0">
              <a:solidFill>
                <a:srgbClr val="002060"/>
              </a:solidFill>
            </a:endParaRPr>
          </a:p>
          <a:p>
            <a:r>
              <a:rPr lang="ru-RU" b="1" dirty="0" err="1" smtClean="0">
                <a:solidFill>
                  <a:srgbClr val="FF0000"/>
                </a:solidFill>
              </a:rPr>
              <a:t>throw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вызывает исключения явным образом  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throw </a:t>
            </a:r>
            <a:r>
              <a:rPr lang="ru-RU" b="1" dirty="0" smtClean="0">
                <a:solidFill>
                  <a:srgbClr val="FF0000"/>
                </a:solidFill>
              </a:rPr>
              <a:t> экземпляр  </a:t>
            </a:r>
            <a:r>
              <a:rPr lang="en-US" b="1" dirty="0" err="1" smtClean="0">
                <a:solidFill>
                  <a:srgbClr val="FF0000"/>
                </a:solidFill>
              </a:rPr>
              <a:t>Throwable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Существуют два способа получить объект </a:t>
            </a:r>
            <a:r>
              <a:rPr lang="ru-RU" dirty="0" err="1" smtClean="0"/>
              <a:t>Throwable</a:t>
            </a:r>
            <a:r>
              <a:rPr lang="ru-RU" dirty="0" smtClean="0"/>
              <a:t>: </a:t>
            </a:r>
          </a:p>
          <a:p>
            <a:r>
              <a:rPr lang="ru-RU" dirty="0" smtClean="0"/>
              <a:t>-  с использованием параметра в операторе </a:t>
            </a:r>
            <a:r>
              <a:rPr lang="ru-RU" b="1" dirty="0" err="1" smtClean="0"/>
              <a:t>catch</a:t>
            </a:r>
            <a:r>
              <a:rPr lang="ru-RU" b="1" dirty="0" smtClean="0"/>
              <a:t> </a:t>
            </a:r>
          </a:p>
          <a:p>
            <a:r>
              <a:rPr lang="ru-RU" dirty="0" smtClean="0"/>
              <a:t>-  либо созданием объекта оператором  </a:t>
            </a:r>
            <a:r>
              <a:rPr lang="ru-RU" b="1" dirty="0" err="1" smtClean="0"/>
              <a:t>new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Конструкция </a:t>
            </a:r>
            <a:r>
              <a:rPr lang="en-US" b="1" dirty="0" smtClean="0">
                <a:solidFill>
                  <a:srgbClr val="FF0000"/>
                </a:solidFill>
              </a:rPr>
              <a:t>throws</a:t>
            </a:r>
            <a:r>
              <a:rPr lang="ru-RU" dirty="0" smtClean="0"/>
              <a:t> применяется, когда метод может породить исключение, которое он сам не обрабатывает. Поэтому метод  должен специфицировать поведение так, чтобы вызывающий его код мог позаботиться </a:t>
            </a:r>
            <a:r>
              <a:rPr lang="ru-RU" smtClean="0"/>
              <a:t>об исключении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тип </a:t>
            </a:r>
            <a:r>
              <a:rPr lang="ru-RU" b="1" dirty="0" err="1" smtClean="0">
                <a:solidFill>
                  <a:srgbClr val="FF0000"/>
                </a:solidFill>
              </a:rPr>
              <a:t>имя_метода</a:t>
            </a:r>
            <a:r>
              <a:rPr lang="ru-RU" b="1" dirty="0" smtClean="0">
                <a:solidFill>
                  <a:srgbClr val="FF0000"/>
                </a:solidFill>
              </a:rPr>
              <a:t> (</a:t>
            </a:r>
            <a:r>
              <a:rPr lang="ru-RU" b="1" dirty="0" err="1" smtClean="0">
                <a:solidFill>
                  <a:srgbClr val="FF0000"/>
                </a:solidFill>
              </a:rPr>
              <a:t>список_параметров</a:t>
            </a:r>
            <a:r>
              <a:rPr lang="ru-RU" b="1" dirty="0" smtClean="0">
                <a:solidFill>
                  <a:srgbClr val="FF0000"/>
                </a:solidFill>
              </a:rPr>
              <a:t>)  </a:t>
            </a:r>
            <a:r>
              <a:rPr lang="ru-RU" b="1" dirty="0" err="1" smtClean="0">
                <a:solidFill>
                  <a:srgbClr val="FF0000"/>
                </a:solidFill>
              </a:rPr>
              <a:t>throws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список_исключений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{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	// тело метода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ru-RU" b="1" dirty="0" err="1" smtClean="0">
                <a:solidFill>
                  <a:srgbClr val="FF0000"/>
                </a:solidFill>
              </a:rPr>
              <a:t>fina</a:t>
            </a:r>
            <a:r>
              <a:rPr lang="en-US" b="1" dirty="0" err="1" smtClean="0">
                <a:solidFill>
                  <a:srgbClr val="FF0000"/>
                </a:solidFill>
              </a:rPr>
              <a:t>ll</a:t>
            </a:r>
            <a:r>
              <a:rPr lang="ru-RU" b="1" dirty="0" err="1" smtClean="0">
                <a:solidFill>
                  <a:srgbClr val="FF0000"/>
                </a:solidFill>
              </a:rPr>
              <a:t>y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создает блок кода, который будет выполнен </a:t>
            </a:r>
            <a:r>
              <a:rPr lang="ru-RU" b="1" dirty="0" smtClean="0"/>
              <a:t>всегда</a:t>
            </a:r>
            <a:r>
              <a:rPr lang="ru-RU" dirty="0" smtClean="0"/>
              <a:t> после завершения блока </a:t>
            </a:r>
            <a:r>
              <a:rPr lang="ru-RU" b="1" dirty="0" err="1" smtClean="0"/>
              <a:t>try</a:t>
            </a:r>
            <a:r>
              <a:rPr lang="ru-RU" b="1" dirty="0" smtClean="0"/>
              <a:t>/</a:t>
            </a:r>
            <a:r>
              <a:rPr lang="ru-RU" b="1" dirty="0" err="1" smtClean="0"/>
              <a:t>catch</a:t>
            </a:r>
            <a:r>
              <a:rPr lang="ru-RU" dirty="0" smtClean="0"/>
              <a:t>, но перед кодом, следующим за </a:t>
            </a:r>
            <a:r>
              <a:rPr lang="ru-RU" b="1" dirty="0" err="1" smtClean="0"/>
              <a:t>try</a:t>
            </a:r>
            <a:r>
              <a:rPr lang="ru-RU" b="1" dirty="0" smtClean="0"/>
              <a:t>/</a:t>
            </a:r>
            <a:r>
              <a:rPr lang="ru-RU" b="1" dirty="0" err="1" smtClean="0"/>
              <a:t>catch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8662" y="285728"/>
            <a:ext cx="8215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 1:</a:t>
            </a:r>
          </a:p>
          <a:p>
            <a:endParaRPr lang="ru-RU" b="1" dirty="0" smtClean="0"/>
          </a:p>
          <a:p>
            <a:r>
              <a:rPr lang="ru-RU" dirty="0" smtClean="0"/>
              <a:t>Есть отношения наследования:   </a:t>
            </a:r>
          </a:p>
          <a:p>
            <a:endParaRPr lang="ru-RU" dirty="0" smtClean="0"/>
          </a:p>
          <a:p>
            <a:r>
              <a:rPr lang="ru-RU" dirty="0" smtClean="0"/>
              <a:t>фигура (</a:t>
            </a:r>
            <a:r>
              <a:rPr lang="en-US" dirty="0" smtClean="0"/>
              <a:t>Shape</a:t>
            </a:r>
            <a:r>
              <a:rPr lang="ru-RU" dirty="0" smtClean="0"/>
              <a:t>) – абстрактный суперкласс, </a:t>
            </a:r>
          </a:p>
          <a:p>
            <a:r>
              <a:rPr lang="ru-RU" dirty="0" smtClean="0"/>
              <a:t>треугольник (</a:t>
            </a:r>
            <a:r>
              <a:rPr lang="en-US" dirty="0" smtClean="0"/>
              <a:t>Triangle</a:t>
            </a:r>
            <a:r>
              <a:rPr lang="ru-RU" dirty="0" smtClean="0"/>
              <a:t>),   круг (</a:t>
            </a:r>
            <a:r>
              <a:rPr lang="uk-UA" dirty="0" err="1" smtClean="0"/>
              <a:t>Circle</a:t>
            </a:r>
            <a:r>
              <a:rPr lang="ru-RU" dirty="0" smtClean="0"/>
              <a:t>) , прямоугольник (</a:t>
            </a:r>
            <a:r>
              <a:rPr lang="uk-UA" dirty="0" err="1" smtClean="0"/>
              <a:t>Square</a:t>
            </a:r>
            <a:r>
              <a:rPr lang="uk-UA" dirty="0" smtClean="0"/>
              <a:t>) </a:t>
            </a:r>
            <a:r>
              <a:rPr lang="ru-RU" dirty="0" smtClean="0"/>
              <a:t>– подклассы. </a:t>
            </a:r>
          </a:p>
          <a:p>
            <a:endParaRPr lang="ru-RU" dirty="0" smtClean="0"/>
          </a:p>
          <a:p>
            <a:r>
              <a:rPr lang="en-US" dirty="0" smtClean="0"/>
              <a:t>Shape </a:t>
            </a:r>
            <a:r>
              <a:rPr lang="ru-RU" dirty="0" smtClean="0"/>
              <a:t>имеет методы А</a:t>
            </a:r>
            <a:r>
              <a:rPr lang="en-US" dirty="0" err="1" smtClean="0"/>
              <a:t>rea</a:t>
            </a:r>
            <a:r>
              <a:rPr lang="ru-RU" dirty="0" smtClean="0"/>
              <a:t>() – площадь фигуры и </a:t>
            </a:r>
            <a:r>
              <a:rPr lang="en-US" dirty="0" err="1" smtClean="0"/>
              <a:t>GetName</a:t>
            </a:r>
            <a:r>
              <a:rPr lang="ru-RU" dirty="0" smtClean="0"/>
              <a:t>() – название фигуры. </a:t>
            </a:r>
          </a:p>
          <a:p>
            <a:r>
              <a:rPr lang="ru-RU" dirty="0" smtClean="0"/>
              <a:t>Какие из методов  должны быть абстрактными, а какие могут быть не абстрактными.</a:t>
            </a:r>
          </a:p>
          <a:p>
            <a:endParaRPr lang="ru-RU" dirty="0" smtClean="0"/>
          </a:p>
          <a:p>
            <a:r>
              <a:rPr lang="ru-RU" dirty="0" smtClean="0"/>
              <a:t>Каждый из подклассов реализует методы А</a:t>
            </a:r>
            <a:r>
              <a:rPr lang="en-US" dirty="0" err="1" smtClean="0"/>
              <a:t>rea</a:t>
            </a:r>
            <a:r>
              <a:rPr lang="ru-RU" dirty="0" smtClean="0"/>
              <a:t>(),  </a:t>
            </a:r>
            <a:r>
              <a:rPr lang="en-US" dirty="0" err="1" smtClean="0"/>
              <a:t>GetName</a:t>
            </a:r>
            <a:r>
              <a:rPr lang="ru-RU" dirty="0" smtClean="0"/>
              <a:t>() суперкласса.</a:t>
            </a:r>
          </a:p>
          <a:p>
            <a:endParaRPr lang="ru-RU" dirty="0" smtClean="0"/>
          </a:p>
          <a:p>
            <a:r>
              <a:rPr lang="ru-RU" dirty="0" smtClean="0"/>
              <a:t>Разработать  программу,  использующую принцип полиморфизма для вывода текстовых сообщений  относительно названия и площади фигуры .</a:t>
            </a:r>
          </a:p>
          <a:p>
            <a:endParaRPr lang="ru-RU" dirty="0" smtClean="0"/>
          </a:p>
          <a:p>
            <a:r>
              <a:rPr lang="ru-RU" b="1" dirty="0" smtClean="0"/>
              <a:t>Задание 2:</a:t>
            </a:r>
          </a:p>
          <a:p>
            <a:endParaRPr lang="ru-RU" b="1" dirty="0" smtClean="0"/>
          </a:p>
          <a:p>
            <a:r>
              <a:rPr lang="ru-RU" dirty="0" smtClean="0"/>
              <a:t>Выполнить  задание 1  при условии, что</a:t>
            </a:r>
          </a:p>
          <a:p>
            <a:r>
              <a:rPr lang="ru-RU" dirty="0" smtClean="0"/>
              <a:t>  фигура (</a:t>
            </a:r>
            <a:r>
              <a:rPr lang="en-US" dirty="0" smtClean="0"/>
              <a:t>Shape</a:t>
            </a:r>
            <a:r>
              <a:rPr lang="ru-RU" dirty="0" smtClean="0"/>
              <a:t>) – интерфейс 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uk-U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"This is shape!"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9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Triangle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"Error"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"Triangle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5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002507" y="71414"/>
            <a:ext cx="274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Классы  и  объекты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71736" y="571480"/>
            <a:ext cx="3286148" cy="1754326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Вох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double width;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ширина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double height;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высота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double depth;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 глубина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2441572"/>
            <a:ext cx="8429684" cy="34163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00B050"/>
                </a:solidFill>
              </a:rPr>
              <a:t>// создание объекта </a:t>
            </a:r>
            <a:r>
              <a:rPr lang="ru-RU" b="1" i="1" dirty="0" err="1" smtClean="0">
                <a:solidFill>
                  <a:srgbClr val="00B050"/>
                </a:solidFill>
              </a:rPr>
              <a:t>mу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ru-RU" b="1" i="1" dirty="0" smtClean="0">
                <a:solidFill>
                  <a:srgbClr val="00B050"/>
                </a:solidFill>
              </a:rPr>
              <a:t>ох типа 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ru-RU" b="1" i="1" dirty="0" smtClean="0">
              <a:solidFill>
                <a:srgbClr val="00B050"/>
              </a:solidFill>
            </a:endParaRPr>
          </a:p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объектный_тип</a:t>
            </a:r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ru-RU" b="1" dirty="0" err="1" smtClean="0">
                <a:solidFill>
                  <a:srgbClr val="FF0000"/>
                </a:solidFill>
              </a:rPr>
              <a:t>переменная_класса</a:t>
            </a:r>
            <a:r>
              <a:rPr lang="ru-RU" b="1" dirty="0" smtClean="0">
                <a:solidFill>
                  <a:srgbClr val="FF0000"/>
                </a:solidFill>
              </a:rPr>
              <a:t>   =   </a:t>
            </a:r>
            <a:r>
              <a:rPr lang="ru-RU" b="1" dirty="0" err="1" smtClean="0">
                <a:solidFill>
                  <a:srgbClr val="FF0000"/>
                </a:solidFill>
              </a:rPr>
              <a:t>new</a:t>
            </a:r>
            <a:r>
              <a:rPr lang="ru-RU" b="1" dirty="0" smtClean="0">
                <a:solidFill>
                  <a:srgbClr val="FF0000"/>
                </a:solidFill>
              </a:rPr>
              <a:t>     </a:t>
            </a:r>
            <a:r>
              <a:rPr lang="ru-RU" b="1" dirty="0" err="1" smtClean="0">
                <a:solidFill>
                  <a:srgbClr val="FF0000"/>
                </a:solidFill>
              </a:rPr>
              <a:t>имя_класса</a:t>
            </a:r>
            <a:r>
              <a:rPr lang="ru-RU" b="1" dirty="0" smtClean="0">
                <a:solidFill>
                  <a:srgbClr val="FF0000"/>
                </a:solidFill>
              </a:rPr>
              <a:t>( );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b="1" dirty="0" err="1" smtClean="0"/>
              <a:t>Вох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 </a:t>
            </a:r>
            <a:r>
              <a:rPr lang="en-US" b="1" dirty="0" smtClean="0"/>
              <a:t> =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Вох</a:t>
            </a:r>
            <a:r>
              <a:rPr lang="en-US" b="1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 </a:t>
            </a:r>
            <a:r>
              <a:rPr lang="ru-RU" b="1" dirty="0" smtClean="0"/>
              <a:t>); </a:t>
            </a:r>
            <a:r>
              <a:rPr lang="ru-RU" b="1" i="1" dirty="0" smtClean="0">
                <a:solidFill>
                  <a:srgbClr val="00B050"/>
                </a:solidFill>
              </a:rPr>
              <a:t>/*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) – конструктор  инициализирует  объект  во  время  создания*/</a:t>
            </a:r>
          </a:p>
          <a:p>
            <a:r>
              <a:rPr lang="ru-RU" b="1" dirty="0" err="1" smtClean="0"/>
              <a:t>Вох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ох;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объявление ссылки на объект </a:t>
            </a:r>
          </a:p>
          <a:p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 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ru-RU" b="1" dirty="0" err="1" smtClean="0"/>
              <a:t>Вох</a:t>
            </a:r>
            <a:r>
              <a:rPr lang="ru-RU" b="1" dirty="0" smtClean="0"/>
              <a:t>();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распределение памяти для объекта 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инициализация полей данных класса  </a:t>
            </a:r>
          </a:p>
          <a:p>
            <a:endParaRPr lang="ru-RU" b="1" i="1" dirty="0" smtClean="0">
              <a:solidFill>
                <a:srgbClr val="00B050"/>
              </a:solidFill>
            </a:endParaRPr>
          </a:p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переменная_класса</a:t>
            </a:r>
            <a:r>
              <a:rPr lang="ru-RU" b="1" dirty="0" smtClean="0">
                <a:solidFill>
                  <a:srgbClr val="FF0000"/>
                </a:solidFill>
              </a:rPr>
              <a:t>. </a:t>
            </a:r>
            <a:r>
              <a:rPr lang="ru-RU" b="1" dirty="0" err="1" smtClean="0">
                <a:solidFill>
                  <a:srgbClr val="FF0000"/>
                </a:solidFill>
              </a:rPr>
              <a:t>поле_данных_класса</a:t>
            </a:r>
            <a:r>
              <a:rPr lang="ru-RU" b="1" dirty="0" smtClean="0">
                <a:solidFill>
                  <a:srgbClr val="FF0000"/>
                </a:solidFill>
              </a:rPr>
              <a:t>  =  значение;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</a:t>
            </a:r>
            <a:r>
              <a:rPr lang="en-US" b="1" dirty="0" smtClean="0"/>
              <a:t>.width = 10;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полю ширина присваивается значение 10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Triangle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площадь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= 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areaT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247494" y="142852"/>
            <a:ext cx="425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Классы  и  объекты.  Примеры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00100" y="571480"/>
            <a:ext cx="7572428" cy="563231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{ </a:t>
            </a:r>
          </a:p>
          <a:p>
            <a:r>
              <a:rPr lang="en-US" dirty="0" smtClean="0"/>
              <a:t>    double width; </a:t>
            </a:r>
          </a:p>
          <a:p>
            <a:r>
              <a:rPr lang="en-US" dirty="0" smtClean="0"/>
              <a:t>    double height; </a:t>
            </a:r>
          </a:p>
          <a:p>
            <a:r>
              <a:rPr lang="en-US" dirty="0" smtClean="0"/>
              <a:t>    double depth; </a:t>
            </a:r>
          </a:p>
          <a:p>
            <a:r>
              <a:rPr lang="en-US" dirty="0" smtClean="0"/>
              <a:t>}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Этот класс объявляет объект типа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</a:p>
          <a:p>
            <a:r>
              <a:rPr lang="en-US" dirty="0" smtClean="0"/>
              <a:t>        double </a:t>
            </a:r>
            <a:r>
              <a:rPr lang="en-US" dirty="0" err="1" smtClean="0"/>
              <a:t>vol</a:t>
            </a:r>
            <a:r>
              <a:rPr lang="en-US" dirty="0" smtClean="0"/>
              <a:t>;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 присваивание значений переменным экземпляра 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ru-RU" i="1" dirty="0" smtClean="0">
                <a:solidFill>
                  <a:srgbClr val="00B050"/>
                </a:solidFill>
              </a:rPr>
              <a:t>у</a:t>
            </a:r>
            <a:r>
              <a:rPr lang="en-US" i="1" dirty="0" smtClean="0">
                <a:solidFill>
                  <a:srgbClr val="00B050"/>
                </a:solidFill>
              </a:rPr>
              <a:t>B</a:t>
            </a:r>
            <a:r>
              <a:rPr lang="ru-RU" i="1" dirty="0" smtClean="0">
                <a:solidFill>
                  <a:srgbClr val="00B050"/>
                </a:solidFill>
              </a:rPr>
              <a:t>ох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myBox.width</a:t>
            </a:r>
            <a:r>
              <a:rPr lang="en-US" dirty="0" smtClean="0"/>
              <a:t> =10;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myBox.height</a:t>
            </a:r>
            <a:r>
              <a:rPr lang="en-US" dirty="0" smtClean="0"/>
              <a:t> =20;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myBox.depth</a:t>
            </a:r>
            <a:r>
              <a:rPr lang="en-US" dirty="0" smtClean="0"/>
              <a:t> =15; </a:t>
            </a:r>
          </a:p>
          <a:p>
            <a:r>
              <a:rPr lang="en-US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вычисление объема параллелепипеда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/>
              <a:t>myBox.width</a:t>
            </a:r>
            <a:r>
              <a:rPr lang="en-US" dirty="0" smtClean="0"/>
              <a:t> * </a:t>
            </a:r>
            <a:r>
              <a:rPr lang="en-US" dirty="0" err="1" smtClean="0"/>
              <a:t>myBox.height</a:t>
            </a:r>
            <a:r>
              <a:rPr lang="en-US" dirty="0" smtClean="0"/>
              <a:t> * </a:t>
            </a:r>
            <a:r>
              <a:rPr lang="en-US" dirty="0" err="1" smtClean="0"/>
              <a:t>myBox.depth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("Объем равен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757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731685" y="142852"/>
            <a:ext cx="1282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Методы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1071546"/>
            <a:ext cx="8321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тип_возвращаемого_значения</a:t>
            </a:r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ru-RU" b="1" dirty="0" err="1" smtClean="0">
                <a:solidFill>
                  <a:srgbClr val="FF0000"/>
                </a:solidFill>
              </a:rPr>
              <a:t>имя_метода</a:t>
            </a:r>
            <a:r>
              <a:rPr lang="ru-RU" b="1" dirty="0" smtClean="0">
                <a:solidFill>
                  <a:srgbClr val="FF0000"/>
                </a:solidFill>
              </a:rPr>
              <a:t> (тип парметр1, …,  тип  параметр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{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         </a:t>
            </a:r>
            <a:r>
              <a:rPr lang="ru-RU" b="1" dirty="0" err="1" smtClean="0">
                <a:solidFill>
                  <a:srgbClr val="FF0000"/>
                </a:solidFill>
              </a:rPr>
              <a:t>тип_возвращаемого_значения</a:t>
            </a:r>
            <a:r>
              <a:rPr lang="ru-RU" b="1" dirty="0" smtClean="0">
                <a:solidFill>
                  <a:srgbClr val="FF0000"/>
                </a:solidFill>
              </a:rPr>
              <a:t>   переменная1;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         ……………………………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   </a:t>
            </a:r>
            <a:r>
              <a:rPr lang="ru-RU" b="1" dirty="0" smtClean="0">
                <a:solidFill>
                  <a:srgbClr val="FF0000"/>
                </a:solidFill>
              </a:rPr>
              <a:t>тело метода 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         ……………………………………………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smtClean="0">
                <a:solidFill>
                  <a:srgbClr val="FF0000"/>
                </a:solidFill>
              </a:rPr>
              <a:t>         </a:t>
            </a:r>
            <a:r>
              <a:rPr lang="en-US" b="1" smtClean="0">
                <a:solidFill>
                  <a:srgbClr val="FF0000"/>
                </a:solidFill>
              </a:rPr>
              <a:t>return </a:t>
            </a:r>
            <a:r>
              <a:rPr lang="ru-RU" b="1" dirty="0" smtClean="0">
                <a:solidFill>
                  <a:srgbClr val="FF0000"/>
                </a:solidFill>
              </a:rPr>
              <a:t>переменная1;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3571876"/>
            <a:ext cx="3857651" cy="1477328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double</a:t>
            </a:r>
            <a:r>
              <a:rPr lang="ru-RU" b="1" dirty="0" smtClean="0"/>
              <a:t>   </a:t>
            </a:r>
            <a:r>
              <a:rPr lang="en-US" b="1" dirty="0" smtClean="0"/>
              <a:t>addition</a:t>
            </a:r>
            <a:r>
              <a:rPr lang="ru-RU" b="1" dirty="0" smtClean="0"/>
              <a:t>(</a:t>
            </a:r>
            <a:r>
              <a:rPr lang="en-US" b="1" dirty="0" smtClean="0"/>
              <a:t> double  x</a:t>
            </a:r>
            <a:r>
              <a:rPr lang="ru-RU" b="1" dirty="0" smtClean="0"/>
              <a:t>, </a:t>
            </a:r>
            <a:r>
              <a:rPr lang="en-US" b="1" dirty="0" smtClean="0"/>
              <a:t>double  y</a:t>
            </a:r>
            <a:r>
              <a:rPr lang="ru-RU" b="1" dirty="0" smtClean="0"/>
              <a:t>)</a:t>
            </a:r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      </a:t>
            </a:r>
            <a:r>
              <a:rPr lang="en-US" b="1" smtClean="0"/>
              <a:t>double rez  </a:t>
            </a:r>
            <a:r>
              <a:rPr lang="en-US" b="1" dirty="0" smtClean="0"/>
              <a:t>=  x  +  y;</a:t>
            </a:r>
            <a:endParaRPr lang="ru-RU" b="1" dirty="0" smtClean="0"/>
          </a:p>
          <a:p>
            <a:r>
              <a:rPr lang="ru-RU" b="1" smtClean="0"/>
              <a:t>        </a:t>
            </a:r>
            <a:r>
              <a:rPr lang="en-US" b="1" smtClean="0"/>
              <a:t>return rez</a:t>
            </a:r>
            <a:r>
              <a:rPr lang="ru-RU" b="1" dirty="0" smtClean="0"/>
              <a:t>;</a:t>
            </a:r>
          </a:p>
          <a:p>
            <a:r>
              <a:rPr lang="en-US" b="1" dirty="0" smtClean="0"/>
              <a:t>}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286248" y="2584448"/>
            <a:ext cx="4643470" cy="3416320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Demo 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…………………………………..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double  a  =  2.3;</a:t>
            </a:r>
          </a:p>
          <a:p>
            <a:r>
              <a:rPr lang="en-US" dirty="0" smtClean="0"/>
              <a:t>        double  b  =  3.4;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double  sum  = addition(a,  b);</a:t>
            </a:r>
          </a:p>
          <a:p>
            <a:r>
              <a:rPr lang="en-US" dirty="0" smtClean="0"/>
              <a:t>       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("Сумма равна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smtClean="0"/>
              <a:t>sum); </a:t>
            </a:r>
          </a:p>
          <a:p>
            <a:r>
              <a:rPr lang="en-US" dirty="0" smtClean="0"/>
              <a:t> </a:t>
            </a:r>
            <a:r>
              <a:rPr lang="ru-RU" dirty="0" smtClean="0"/>
              <a:t>       </a:t>
            </a:r>
            <a:r>
              <a:rPr lang="en-US" dirty="0" smtClean="0"/>
              <a:t>…………………………………..   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ru-RU" b="1" i="1" dirty="0" smtClean="0">
                <a:solidFill>
                  <a:srgbClr val="00B050"/>
                </a:solidFill>
              </a:rPr>
              <a:t>// Сумма равна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5.7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53966" y="142852"/>
            <a:ext cx="383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Добавляем методы в класс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406" y="1056578"/>
            <a:ext cx="4857784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Этот класс объявляет объект типа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</a:p>
          <a:p>
            <a:r>
              <a:rPr lang="en-US" dirty="0" smtClean="0"/>
              <a:t>        double  </a:t>
            </a:r>
            <a:r>
              <a:rPr lang="en-US" dirty="0" err="1" smtClean="0"/>
              <a:t>vol</a:t>
            </a:r>
            <a:r>
              <a:rPr lang="en-US" dirty="0" smtClean="0"/>
              <a:t>;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 присваивание значений переменным экземпляра 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ru-RU" i="1" dirty="0" smtClean="0">
                <a:solidFill>
                  <a:srgbClr val="00B050"/>
                </a:solidFill>
              </a:rPr>
              <a:t>у</a:t>
            </a:r>
            <a:r>
              <a:rPr lang="en-US" i="1" dirty="0" smtClean="0">
                <a:solidFill>
                  <a:srgbClr val="00B050"/>
                </a:solidFill>
              </a:rPr>
              <a:t>B</a:t>
            </a:r>
            <a:r>
              <a:rPr lang="ru-RU" i="1" dirty="0" smtClean="0">
                <a:solidFill>
                  <a:srgbClr val="00B050"/>
                </a:solidFill>
              </a:rPr>
              <a:t>ох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myBox.width</a:t>
            </a:r>
            <a:r>
              <a:rPr lang="en-US" dirty="0" smtClean="0"/>
              <a:t> =10;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myBox.height</a:t>
            </a:r>
            <a:r>
              <a:rPr lang="en-US" dirty="0" smtClean="0"/>
              <a:t> =20;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myBox.depth</a:t>
            </a:r>
            <a:r>
              <a:rPr lang="en-US" dirty="0" smtClean="0"/>
              <a:t> =15; </a:t>
            </a:r>
          </a:p>
          <a:p>
            <a:r>
              <a:rPr lang="en-US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вычисление объема параллелепипеда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GetVolume</a:t>
            </a:r>
            <a:r>
              <a:rPr lang="en-US" dirty="0" smtClean="0">
                <a:solidFill>
                  <a:srgbClr val="FF0000"/>
                </a:solidFill>
              </a:rPr>
              <a:t> (); </a:t>
            </a:r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("Объем равен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ru-RU" i="1" dirty="0" smtClean="0">
                <a:solidFill>
                  <a:srgbClr val="00B050"/>
                </a:solidFill>
              </a:rPr>
              <a:t> Объем равен</a:t>
            </a:r>
            <a:r>
              <a:rPr lang="en-US" i="1" dirty="0" smtClean="0">
                <a:solidFill>
                  <a:srgbClr val="00B050"/>
                </a:solidFill>
              </a:rPr>
              <a:t>  3000.0*/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0628" y="642918"/>
            <a:ext cx="4000528" cy="34163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 err="1" smtClean="0">
                <a:solidFill>
                  <a:srgbClr val="FF0000"/>
                </a:solidFill>
              </a:rPr>
              <a:t>GetVolume</a:t>
            </a:r>
            <a:r>
              <a:rPr lang="en-US" dirty="0" smtClean="0">
                <a:solidFill>
                  <a:srgbClr val="FF0000"/>
                </a:solidFill>
              </a:rPr>
              <a:t> 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smtClean="0">
                <a:solidFill>
                  <a:srgbClr val="FF0000"/>
                </a:solidFill>
              </a:rPr>
              <a:t>double  rez=width*height*depth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     return  rez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}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858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125320" y="142852"/>
            <a:ext cx="4495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Добавляем  конструктор в класс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42876" y="1056578"/>
            <a:ext cx="4500562" cy="313932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</a:t>
            </a:r>
            <a:r>
              <a:rPr lang="en-US" smtClean="0"/>
              <a:t>void main(String 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>
                <a:solidFill>
                  <a:srgbClr val="FF0000"/>
                </a:solidFill>
              </a:rPr>
              <a:t>Вох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10, 20,  15</a:t>
            </a:r>
            <a:r>
              <a:rPr lang="ru-RU" dirty="0" smtClean="0">
                <a:solidFill>
                  <a:srgbClr val="FF0000"/>
                </a:solidFill>
              </a:rPr>
              <a:t>);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en-US" dirty="0" smtClean="0"/>
              <a:t>        double  </a:t>
            </a:r>
            <a:r>
              <a:rPr lang="en-US" dirty="0" err="1" smtClean="0"/>
              <a:t>vol</a:t>
            </a:r>
            <a:r>
              <a:rPr lang="en-US" dirty="0" smtClean="0"/>
              <a:t> =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.</a:t>
            </a:r>
            <a:r>
              <a:rPr lang="en-US" dirty="0" err="1" smtClean="0"/>
              <a:t>GetVolume</a:t>
            </a:r>
            <a:r>
              <a:rPr lang="en-US" dirty="0" smtClean="0"/>
              <a:t>(); </a:t>
            </a:r>
          </a:p>
          <a:p>
            <a:endParaRPr lang="en-US" dirty="0" smtClean="0"/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err="1" smtClean="0"/>
              <a:t>ut</a:t>
            </a:r>
            <a:r>
              <a:rPr lang="en-US" smtClean="0"/>
              <a:t>.</a:t>
            </a:r>
            <a:r>
              <a:rPr lang="ru-RU" smtClean="0"/>
              <a:t>р</a:t>
            </a:r>
            <a:r>
              <a:rPr lang="en-US" smtClean="0"/>
              <a:t>rintln</a:t>
            </a:r>
            <a:r>
              <a:rPr lang="ru-RU" dirty="0" smtClean="0"/>
              <a:t>("Объем равен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4786314" y="642918"/>
            <a:ext cx="4214842" cy="5355312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endParaRPr lang="ru-RU" dirty="0" smtClean="0"/>
          </a:p>
          <a:p>
            <a:r>
              <a:rPr lang="ru-RU" dirty="0" smtClean="0"/>
              <a:t>  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Box (double width, double h, double 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this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width = width;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height = h;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depth = d;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}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err="1" smtClean="0"/>
              <a:t>GetVolume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</a:t>
            </a:r>
            <a:r>
              <a:rPr lang="en-US" smtClean="0"/>
              <a:t>double rez=width*height*depth</a:t>
            </a:r>
            <a:r>
              <a:rPr lang="en-US" dirty="0" smtClean="0"/>
              <a:t>;</a:t>
            </a:r>
          </a:p>
          <a:p>
            <a:r>
              <a:rPr lang="en-US" smtClean="0"/>
              <a:t>               return  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4811452"/>
            <a:ext cx="464347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Ключевое слово </a:t>
            </a:r>
            <a:r>
              <a:rPr lang="ru-RU" b="1" i="1" dirty="0" err="1" smtClean="0"/>
              <a:t>this</a:t>
            </a:r>
            <a:r>
              <a:rPr lang="ru-RU" i="1" dirty="0" smtClean="0"/>
              <a:t> служит ссылкой на объект, для которого был вызван метод</a:t>
            </a:r>
            <a:endParaRPr lang="en-US" i="1" dirty="0" smtClean="0"/>
          </a:p>
          <a:p>
            <a:endParaRPr lang="ru-RU" sz="800" i="1" dirty="0" smtClean="0"/>
          </a:p>
          <a:p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075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4348" y="931208"/>
            <a:ext cx="778674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Полuморфизм</a:t>
            </a:r>
            <a:r>
              <a:rPr lang="ru-RU" dirty="0" smtClean="0"/>
              <a:t> (от </a:t>
            </a:r>
            <a:r>
              <a:rPr lang="ru-RU" dirty="0" err="1" smtClean="0"/>
              <a:t>гpеческоrо</a:t>
            </a:r>
            <a:r>
              <a:rPr lang="ru-RU" dirty="0" smtClean="0"/>
              <a:t> слова, означающего «много  форм») </a:t>
            </a:r>
            <a:r>
              <a:rPr lang="en-US" dirty="0" smtClean="0"/>
              <a:t> - </a:t>
            </a:r>
            <a:r>
              <a:rPr lang="ru-RU" dirty="0" smtClean="0"/>
              <a:t>свойство, которое позволяет использовать один и тот же интерфейс для общего класса действий. </a:t>
            </a:r>
            <a:endParaRPr lang="en-US" dirty="0" smtClean="0"/>
          </a:p>
          <a:p>
            <a:r>
              <a:rPr lang="ru-RU" dirty="0" smtClean="0"/>
              <a:t>Конкретное действие определяется конкретным характером ситуации.</a:t>
            </a:r>
          </a:p>
          <a:p>
            <a:endParaRPr lang="ru-RU" dirty="0" smtClean="0"/>
          </a:p>
          <a:p>
            <a:r>
              <a:rPr lang="ru-RU" dirty="0" smtClean="0"/>
              <a:t>Например.</a:t>
            </a:r>
          </a:p>
          <a:p>
            <a:r>
              <a:rPr lang="ru-RU" dirty="0" smtClean="0"/>
              <a:t>Существует программа, которая требует применения трех типов стеков:  </a:t>
            </a:r>
          </a:p>
          <a:p>
            <a:r>
              <a:rPr lang="ru-RU" dirty="0" smtClean="0"/>
              <a:t>- один стек для целочисленных значений, </a:t>
            </a:r>
          </a:p>
          <a:p>
            <a:r>
              <a:rPr lang="ru-RU" dirty="0" smtClean="0"/>
              <a:t>- второй стек  для значений с плавающей точкой,</a:t>
            </a:r>
          </a:p>
          <a:p>
            <a:r>
              <a:rPr lang="ru-RU" dirty="0" smtClean="0"/>
              <a:t>- третий стек  для символов. </a:t>
            </a:r>
          </a:p>
          <a:p>
            <a:endParaRPr lang="ru-RU" dirty="0" smtClean="0"/>
          </a:p>
          <a:p>
            <a:r>
              <a:rPr lang="ru-RU" dirty="0" smtClean="0"/>
              <a:t>Алгоритм реализации каждого из этих стеков остается неизменным, несмотря на различие хранящихся в них данных.</a:t>
            </a:r>
          </a:p>
          <a:p>
            <a:endParaRPr lang="ru-RU" dirty="0" smtClean="0"/>
          </a:p>
          <a:p>
            <a:pPr algn="ctr"/>
            <a:r>
              <a:rPr lang="ru-RU" sz="2400" b="1" i="1" dirty="0" err="1" smtClean="0">
                <a:solidFill>
                  <a:srgbClr val="FF0000"/>
                </a:solidFill>
              </a:rPr>
              <a:t>Полuморфизм</a:t>
            </a:r>
            <a:r>
              <a:rPr lang="ru-RU" sz="2000" i="1" dirty="0" smtClean="0">
                <a:solidFill>
                  <a:srgbClr val="FF0000"/>
                </a:solidFill>
              </a:rPr>
              <a:t>   -  </a:t>
            </a:r>
            <a:r>
              <a:rPr lang="ru-RU" sz="2000" b="1" i="1" dirty="0" smtClean="0">
                <a:solidFill>
                  <a:srgbClr val="FF0000"/>
                </a:solidFill>
              </a:rPr>
              <a:t>один  интерфейс,  несколько  методов</a:t>
            </a:r>
            <a:endParaRPr lang="ru-RU" sz="2000" b="1" i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09236" y="142852"/>
            <a:ext cx="252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2.  Полиморфизм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85786" y="5345684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FF0000"/>
                </a:solidFill>
              </a:rPr>
              <a:t>Перегрузка методов </a:t>
            </a:r>
            <a:r>
              <a:rPr lang="ru-RU" i="1" dirty="0" smtClean="0"/>
              <a:t>один из  способов поддержки полиморфизма в </a:t>
            </a:r>
            <a:r>
              <a:rPr lang="en-US" i="1" dirty="0" smtClean="0"/>
              <a:t>J</a:t>
            </a:r>
            <a:r>
              <a:rPr lang="ru-RU" i="1" dirty="0" err="1" smtClean="0"/>
              <a:t>ava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6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3328</Words>
  <Application>Microsoft Office PowerPoint</Application>
  <PresentationFormat>Экран (4:3)</PresentationFormat>
  <Paragraphs>823</Paragraphs>
  <Slides>40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Кроссплатформенное программирование</vt:lpstr>
      <vt:lpstr>Объектно-ориентированное программирование (ООП) –  это методология программирования, опирающаяся на три базовых принципа:  1) инкапсуляция,  2) полиморфизм, 3) наследование.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37</cp:revision>
  <dcterms:created xsi:type="dcterms:W3CDTF">2018-02-05T20:48:26Z</dcterms:created>
  <dcterms:modified xsi:type="dcterms:W3CDTF">2018-02-26T21:33:45Z</dcterms:modified>
</cp:coreProperties>
</file>