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9" autoAdjust="0"/>
  </p:normalViewPr>
  <p:slideViewPr>
    <p:cSldViewPr>
      <p:cViewPr>
        <p:scale>
          <a:sx n="125" d="100"/>
          <a:sy n="125" d="100"/>
        </p:scale>
        <p:origin x="-122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38D8-92C4-433B-B2C4-FDB2E38D560E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1D51-BE2F-47B3-8EB1-683E823DF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9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2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47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99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3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63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0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70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Кроссплатформенное 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501008"/>
            <a:ext cx="9144000" cy="295232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Подготовлено по материалам</a:t>
            </a:r>
          </a:p>
          <a:p>
            <a:r>
              <a:rPr lang="en-US" sz="2800" dirty="0" smtClean="0"/>
              <a:t>http://www.ccfit.nsu.ru/~rylov/java_lections/index.html</a:t>
            </a:r>
          </a:p>
          <a:p>
            <a:endParaRPr lang="en-US" sz="2800" dirty="0"/>
          </a:p>
          <a:p>
            <a:r>
              <a:rPr lang="ru-RU" sz="2800" dirty="0" smtClean="0"/>
              <a:t>Лекция доступна по адресу</a:t>
            </a:r>
          </a:p>
          <a:p>
            <a:r>
              <a:rPr lang="en-US" sz="2800" dirty="0" smtClean="0"/>
              <a:t>http://github.com/a-vodka/java/</a:t>
            </a:r>
          </a:p>
          <a:p>
            <a:endParaRPr lang="en-US" sz="2800" dirty="0" smtClean="0"/>
          </a:p>
          <a:p>
            <a:r>
              <a:rPr lang="ru-RU" sz="2800" dirty="0" smtClean="0"/>
              <a:t>Хороший учебник по </a:t>
            </a:r>
            <a:r>
              <a:rPr lang="en-US" sz="2800" dirty="0" smtClean="0"/>
              <a:t>Java</a:t>
            </a:r>
          </a:p>
          <a:p>
            <a:r>
              <a:rPr lang="en-US" sz="2800" dirty="0"/>
              <a:t>https://math.sgu.ru/sites/chairs/prinf/materials/java/index.htm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745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883691" y="109815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Работа с картами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928662" y="714356"/>
            <a:ext cx="821533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smtClean="0"/>
              <a:t>Карта</a:t>
            </a:r>
            <a:r>
              <a:rPr lang="ru-RU" dirty="0" smtClean="0"/>
              <a:t>  - это объект, который сохраняет ассоциации между ключами и значениями, или пары "ключ - значение". </a:t>
            </a:r>
          </a:p>
          <a:p>
            <a:endParaRPr lang="ru-RU" sz="800" dirty="0" smtClean="0"/>
          </a:p>
          <a:p>
            <a:r>
              <a:rPr lang="ru-RU" dirty="0" smtClean="0"/>
              <a:t>По заданному ключу можно найти его значение. </a:t>
            </a:r>
          </a:p>
          <a:p>
            <a:endParaRPr lang="ru-RU" sz="800" dirty="0" smtClean="0"/>
          </a:p>
          <a:p>
            <a:pPr algn="ctr"/>
            <a:r>
              <a:rPr lang="ru-RU" i="1" dirty="0" smtClean="0"/>
              <a:t>И</a:t>
            </a:r>
            <a:r>
              <a:rPr lang="ru-RU" b="1" i="1" dirty="0" smtClean="0"/>
              <a:t> ключи</a:t>
            </a:r>
            <a:r>
              <a:rPr lang="ru-RU" i="1" dirty="0" smtClean="0"/>
              <a:t>, и</a:t>
            </a:r>
            <a:r>
              <a:rPr lang="ru-RU" b="1" i="1" dirty="0" smtClean="0"/>
              <a:t> значения </a:t>
            </a:r>
            <a:r>
              <a:rPr lang="ru-RU" i="1" dirty="0" smtClean="0"/>
              <a:t>являются</a:t>
            </a:r>
            <a:r>
              <a:rPr lang="ru-RU" b="1" i="1" dirty="0" smtClean="0"/>
              <a:t> объектами. </a:t>
            </a:r>
            <a:endParaRPr lang="ru-RU" b="1" i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28662" y="2274838"/>
            <a:ext cx="771530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Нельзя</a:t>
            </a:r>
            <a:r>
              <a:rPr lang="ru-RU" dirty="0" smtClean="0"/>
              <a:t> проходить в цикле по карте, используя форму "</a:t>
            </a:r>
            <a:r>
              <a:rPr lang="ru-RU" dirty="0" err="1" smtClean="0"/>
              <a:t>for-each</a:t>
            </a:r>
            <a:r>
              <a:rPr lang="ru-RU" dirty="0" smtClean="0"/>
              <a:t>" цикла </a:t>
            </a:r>
            <a:r>
              <a:rPr lang="ru-RU" dirty="0" err="1" smtClean="0"/>
              <a:t>for</a:t>
            </a:r>
            <a:r>
              <a:rPr lang="ru-RU" dirty="0" smtClean="0"/>
              <a:t>.</a:t>
            </a:r>
          </a:p>
          <a:p>
            <a:endParaRPr lang="ru-RU" sz="800" dirty="0" smtClean="0"/>
          </a:p>
          <a:p>
            <a:r>
              <a:rPr lang="ru-RU" i="1" dirty="0" smtClean="0"/>
              <a:t>Нельзя</a:t>
            </a:r>
            <a:r>
              <a:rPr lang="ru-RU" dirty="0" smtClean="0"/>
              <a:t> получить итератор карты. </a:t>
            </a:r>
          </a:p>
          <a:p>
            <a:endParaRPr lang="ru-RU" sz="800" dirty="0" smtClean="0"/>
          </a:p>
          <a:p>
            <a:r>
              <a:rPr lang="ru-RU" dirty="0" smtClean="0"/>
              <a:t>Однако </a:t>
            </a:r>
            <a:r>
              <a:rPr lang="ru-RU" i="1" dirty="0" smtClean="0"/>
              <a:t>можно</a:t>
            </a:r>
            <a:r>
              <a:rPr lang="ru-RU" dirty="0" smtClean="0"/>
              <a:t> получить представление карты в виде коллекции, которое допускает использование и цикла, и итераторов. </a:t>
            </a:r>
          </a:p>
          <a:p>
            <a:endParaRPr lang="ru-RU" sz="800" dirty="0" smtClean="0"/>
          </a:p>
          <a:p>
            <a:pPr algn="ctr"/>
            <a:r>
              <a:rPr lang="ru-RU" b="1" dirty="0" err="1" smtClean="0">
                <a:solidFill>
                  <a:srgbClr val="FF0000"/>
                </a:solidFill>
              </a:rPr>
              <a:t>interface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</a:rPr>
              <a:t>Мар</a:t>
            </a:r>
            <a:r>
              <a:rPr lang="ru-RU" sz="2400" b="1" dirty="0" smtClean="0">
                <a:solidFill>
                  <a:srgbClr val="FF0000"/>
                </a:solidFill>
              </a:rPr>
              <a:t>&lt;К, V&gt; </a:t>
            </a:r>
            <a:endParaRPr lang="ru-RU" sz="800" b="1" dirty="0" smtClean="0">
              <a:solidFill>
                <a:srgbClr val="FF0000"/>
              </a:solidFill>
            </a:endParaRPr>
          </a:p>
          <a:p>
            <a:pPr algn="ctr"/>
            <a:r>
              <a:rPr lang="ru-RU" dirty="0" smtClean="0"/>
              <a:t>Здесь </a:t>
            </a:r>
            <a:r>
              <a:rPr lang="ru-RU" b="1" dirty="0" smtClean="0"/>
              <a:t>К</a:t>
            </a:r>
            <a:r>
              <a:rPr lang="ru-RU" dirty="0" smtClean="0"/>
              <a:t> - указывает тип ключей, а </a:t>
            </a:r>
            <a:r>
              <a:rPr lang="ru-RU" b="1" dirty="0" smtClean="0"/>
              <a:t>V</a:t>
            </a:r>
            <a:r>
              <a:rPr lang="ru-RU" dirty="0" smtClean="0"/>
              <a:t> - тип хранимых</a:t>
            </a:r>
            <a:endParaRPr lang="en-US" dirty="0" smtClean="0"/>
          </a:p>
          <a:p>
            <a:endParaRPr lang="ru-RU" sz="800" dirty="0" smtClean="0"/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interface </a:t>
            </a:r>
            <a:r>
              <a:rPr lang="en-US" sz="2400" b="1" dirty="0" err="1" smtClean="0">
                <a:solidFill>
                  <a:srgbClr val="FF0000"/>
                </a:solidFill>
              </a:rPr>
              <a:t>Map.Entry</a:t>
            </a:r>
            <a:r>
              <a:rPr lang="en-US" sz="2400" b="1" dirty="0" smtClean="0">
                <a:solidFill>
                  <a:srgbClr val="FF0000"/>
                </a:solidFill>
              </a:rPr>
              <a:t>&lt;K, V&gt;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endParaRPr lang="ru-RU" sz="800" b="1" dirty="0" smtClean="0">
              <a:solidFill>
                <a:srgbClr val="FF0000"/>
              </a:solidFill>
            </a:endParaRPr>
          </a:p>
          <a:p>
            <a:pPr algn="ctr"/>
            <a:r>
              <a:rPr lang="ru-RU" dirty="0" smtClean="0"/>
              <a:t>Позволяет работать с элементом карты.</a:t>
            </a:r>
          </a:p>
          <a:p>
            <a:pPr algn="ctr"/>
            <a:endParaRPr lang="en-US" sz="800" dirty="0" smtClean="0"/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interface  </a:t>
            </a:r>
            <a:r>
              <a:rPr lang="en-US" sz="2400" b="1" dirty="0" smtClean="0">
                <a:solidFill>
                  <a:srgbClr val="FF0000"/>
                </a:solidFill>
              </a:rPr>
              <a:t>Sorted</a:t>
            </a:r>
            <a:r>
              <a:rPr lang="ru-RU" sz="2400" b="1" dirty="0" smtClean="0">
                <a:solidFill>
                  <a:srgbClr val="FF0000"/>
                </a:solidFill>
              </a:rPr>
              <a:t>М</a:t>
            </a:r>
            <a:r>
              <a:rPr lang="en-US" sz="2400" b="1" dirty="0" err="1" smtClean="0">
                <a:solidFill>
                  <a:srgbClr val="FF0000"/>
                </a:solidFill>
              </a:rPr>
              <a:t>ap</a:t>
            </a:r>
            <a:r>
              <a:rPr lang="en-US" sz="2400" b="1" dirty="0" smtClean="0">
                <a:solidFill>
                  <a:srgbClr val="FF0000"/>
                </a:solidFill>
              </a:rPr>
              <a:t>&lt;K, V&gt; </a:t>
            </a:r>
            <a:endParaRPr lang="en-US" sz="800" b="1" dirty="0" smtClean="0">
              <a:solidFill>
                <a:srgbClr val="FF0000"/>
              </a:solidFill>
            </a:endParaRPr>
          </a:p>
          <a:p>
            <a:pPr algn="ctr"/>
            <a:r>
              <a:rPr lang="ru-RU" dirty="0" smtClean="0"/>
              <a:t>Элементы размещаются в возрастающем порядке значений ключей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612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827584" y="258618"/>
            <a:ext cx="8316416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Методы, определенные в интерфейсе </a:t>
            </a:r>
            <a:r>
              <a:rPr lang="ru-RU" sz="2400" b="1" dirty="0" err="1" smtClean="0"/>
              <a:t>Мар</a:t>
            </a:r>
            <a:endParaRPr lang="en-US" sz="2400" b="1" dirty="0" smtClean="0"/>
          </a:p>
          <a:p>
            <a:pPr algn="ctr"/>
            <a:endParaRPr lang="en-US" b="1" i="1" dirty="0" smtClean="0"/>
          </a:p>
          <a:p>
            <a:r>
              <a:rPr lang="en-US" b="1" i="1" dirty="0" smtClean="0"/>
              <a:t>void </a:t>
            </a:r>
            <a:r>
              <a:rPr lang="en-US" sz="2000" b="1" i="1" dirty="0" smtClean="0">
                <a:solidFill>
                  <a:srgbClr val="FF0000"/>
                </a:solidFill>
              </a:rPr>
              <a:t>clear()</a:t>
            </a:r>
            <a:r>
              <a:rPr lang="ru-RU" b="1" i="1" dirty="0" smtClean="0"/>
              <a:t> - </a:t>
            </a:r>
            <a:r>
              <a:rPr lang="ru-RU" i="1" dirty="0" smtClean="0"/>
              <a:t>Удаляет все пары "ключ-значение" из вызывающей карты. </a:t>
            </a:r>
          </a:p>
          <a:p>
            <a:endParaRPr lang="ru-RU" sz="1000" b="1" i="1" dirty="0" smtClean="0"/>
          </a:p>
          <a:p>
            <a:r>
              <a:rPr lang="en-US" b="1" i="1" dirty="0" smtClean="0"/>
              <a:t>v</a:t>
            </a:r>
            <a:r>
              <a:rPr lang="ru-RU" b="1" i="1" dirty="0" smtClean="0"/>
              <a:t> </a:t>
            </a:r>
            <a:r>
              <a:rPr lang="en-US" b="1" i="1" dirty="0" smtClean="0"/>
              <a:t> </a:t>
            </a:r>
            <a:r>
              <a:rPr lang="en-US" sz="2000" b="1" i="1" dirty="0" smtClean="0">
                <a:solidFill>
                  <a:srgbClr val="FF0000"/>
                </a:solidFill>
              </a:rPr>
              <a:t>get(</a:t>
            </a:r>
            <a:r>
              <a:rPr lang="en-US" b="1" i="1" dirty="0" smtClean="0"/>
              <a:t>Object k</a:t>
            </a:r>
            <a:r>
              <a:rPr lang="en-US" sz="2000" b="1" i="1" dirty="0" smtClean="0">
                <a:solidFill>
                  <a:srgbClr val="FF0000"/>
                </a:solidFill>
              </a:rPr>
              <a:t>)</a:t>
            </a:r>
            <a:r>
              <a:rPr lang="en-US" b="1" i="1" dirty="0" smtClean="0"/>
              <a:t> </a:t>
            </a:r>
            <a:r>
              <a:rPr lang="ru-RU" b="1" i="1" dirty="0" smtClean="0"/>
              <a:t>- </a:t>
            </a:r>
            <a:r>
              <a:rPr lang="ru-RU" i="1" dirty="0" smtClean="0"/>
              <a:t>Возвращает значение, ассоциированное с ключом </a:t>
            </a:r>
            <a:r>
              <a:rPr lang="ru-RU" i="1" dirty="0" err="1" smtClean="0"/>
              <a:t>k</a:t>
            </a:r>
            <a:r>
              <a:rPr lang="ru-RU" i="1" dirty="0" smtClean="0"/>
              <a:t>. Возвращает </a:t>
            </a:r>
            <a:r>
              <a:rPr lang="ru-RU" i="1" dirty="0" err="1" smtClean="0"/>
              <a:t>null</a:t>
            </a:r>
            <a:r>
              <a:rPr lang="ru-RU" i="1" dirty="0" smtClean="0"/>
              <a:t>, если ключ не найден. </a:t>
            </a:r>
          </a:p>
          <a:p>
            <a:endParaRPr lang="en-US" sz="1000" b="1" i="1" dirty="0" smtClean="0"/>
          </a:p>
          <a:p>
            <a:r>
              <a:rPr lang="ru-RU" b="1" i="1" dirty="0" smtClean="0"/>
              <a:t>v </a:t>
            </a:r>
            <a:r>
              <a:rPr lang="ru-RU" sz="2000" b="1" i="1" dirty="0" smtClean="0">
                <a:solidFill>
                  <a:srgbClr val="FF0000"/>
                </a:solidFill>
              </a:rPr>
              <a:t> </a:t>
            </a:r>
            <a:r>
              <a:rPr lang="ru-RU" sz="2000" b="1" i="1" dirty="0" err="1" smtClean="0">
                <a:solidFill>
                  <a:srgbClr val="FF0000"/>
                </a:solidFill>
              </a:rPr>
              <a:t>pиt</a:t>
            </a:r>
            <a:r>
              <a:rPr lang="ru-RU" sz="2000" b="1" i="1" dirty="0" smtClean="0">
                <a:solidFill>
                  <a:srgbClr val="FF0000"/>
                </a:solidFill>
              </a:rPr>
              <a:t>(</a:t>
            </a:r>
            <a:r>
              <a:rPr lang="ru-RU" b="1" i="1" dirty="0" smtClean="0"/>
              <a:t>К k, V v</a:t>
            </a:r>
            <a:r>
              <a:rPr lang="ru-RU" sz="2000" b="1" i="1" dirty="0" smtClean="0">
                <a:solidFill>
                  <a:srgbClr val="FF0000"/>
                </a:solidFill>
              </a:rPr>
              <a:t>)</a:t>
            </a:r>
            <a:r>
              <a:rPr lang="ru-RU" b="1" i="1" dirty="0" smtClean="0"/>
              <a:t> - </a:t>
            </a:r>
            <a:r>
              <a:rPr lang="ru-RU" i="1" dirty="0" smtClean="0"/>
              <a:t>Помещает элемент в вызывающую карту, перезаписывая </a:t>
            </a:r>
          </a:p>
          <a:p>
            <a:r>
              <a:rPr lang="ru-RU" i="1" dirty="0" smtClean="0"/>
              <a:t>любое предшествующее значение, ассоциированное с ключом. </a:t>
            </a:r>
            <a:r>
              <a:rPr lang="ru-RU" b="1" i="1" dirty="0" smtClean="0"/>
              <a:t>Ключ</a:t>
            </a:r>
            <a:r>
              <a:rPr lang="ru-RU" i="1" dirty="0" smtClean="0"/>
              <a:t> и </a:t>
            </a:r>
            <a:r>
              <a:rPr lang="ru-RU" b="1" i="1" dirty="0" smtClean="0"/>
              <a:t>значение</a:t>
            </a:r>
            <a:r>
              <a:rPr lang="ru-RU" i="1" dirty="0" smtClean="0"/>
              <a:t> - это </a:t>
            </a:r>
            <a:r>
              <a:rPr lang="ru-RU" b="1" i="1" dirty="0" err="1" smtClean="0"/>
              <a:t>k</a:t>
            </a:r>
            <a:r>
              <a:rPr lang="ru-RU" i="1" dirty="0" smtClean="0"/>
              <a:t> и </a:t>
            </a:r>
            <a:r>
              <a:rPr lang="ru-RU" b="1" i="1" dirty="0" err="1" smtClean="0"/>
              <a:t>v</a:t>
            </a:r>
            <a:r>
              <a:rPr lang="ru-RU" i="1" dirty="0" smtClean="0"/>
              <a:t> соответственно. Возвращает </a:t>
            </a:r>
            <a:r>
              <a:rPr lang="en-US" i="1" dirty="0" smtClean="0"/>
              <a:t>n</a:t>
            </a:r>
            <a:r>
              <a:rPr lang="ru-RU" i="1" dirty="0" err="1" smtClean="0"/>
              <a:t>ull</a:t>
            </a:r>
            <a:r>
              <a:rPr lang="ru-RU" i="1" dirty="0" smtClean="0"/>
              <a:t>, если ключ ранее не </a:t>
            </a:r>
            <a:r>
              <a:rPr lang="en-US" i="1" dirty="0" smtClean="0"/>
              <a:t>c</a:t>
            </a:r>
            <a:r>
              <a:rPr lang="ru-RU" i="1" dirty="0" err="1" smtClean="0"/>
              <a:t>уществовал</a:t>
            </a:r>
            <a:r>
              <a:rPr lang="ru-RU" i="1" dirty="0" smtClean="0"/>
              <a:t>. </a:t>
            </a:r>
          </a:p>
          <a:p>
            <a:r>
              <a:rPr lang="ru-RU" i="1" dirty="0" smtClean="0"/>
              <a:t>В противном случае возвращается предыдущее значение, связанное с ключом. </a:t>
            </a:r>
          </a:p>
          <a:p>
            <a:endParaRPr lang="ru-RU" sz="1000" b="1" i="1" dirty="0" smtClean="0"/>
          </a:p>
          <a:p>
            <a:r>
              <a:rPr lang="en-US" b="1" i="1" dirty="0" err="1" smtClean="0"/>
              <a:t>boolean</a:t>
            </a:r>
            <a:r>
              <a:rPr lang="en-US" b="1" i="1" dirty="0" smtClean="0"/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isEmpty</a:t>
            </a:r>
            <a:r>
              <a:rPr lang="en-US" sz="2000" b="1" i="1" dirty="0" smtClean="0">
                <a:solidFill>
                  <a:srgbClr val="FF0000"/>
                </a:solidFill>
              </a:rPr>
              <a:t>()</a:t>
            </a:r>
            <a:r>
              <a:rPr lang="en-US" b="1" i="1" dirty="0" smtClean="0"/>
              <a:t> </a:t>
            </a:r>
            <a:r>
              <a:rPr lang="ru-RU" b="1" i="1" dirty="0" smtClean="0"/>
              <a:t>- </a:t>
            </a:r>
            <a:r>
              <a:rPr lang="ru-RU" i="1" dirty="0" smtClean="0"/>
              <a:t>Возвращает </a:t>
            </a:r>
            <a:r>
              <a:rPr lang="ru-RU" i="1" dirty="0" err="1" smtClean="0"/>
              <a:t>true</a:t>
            </a:r>
            <a:r>
              <a:rPr lang="ru-RU" i="1" dirty="0" smtClean="0"/>
              <a:t>, если вызывающая карта пуста. В про </a:t>
            </a:r>
          </a:p>
          <a:p>
            <a:r>
              <a:rPr lang="ru-RU" i="1" dirty="0" err="1" smtClean="0"/>
              <a:t>тивном</a:t>
            </a:r>
            <a:r>
              <a:rPr lang="ru-RU" i="1" dirty="0" smtClean="0"/>
              <a:t> случае возвращает </a:t>
            </a:r>
            <a:r>
              <a:rPr lang="ru-RU" i="1" dirty="0" err="1" smtClean="0"/>
              <a:t>false</a:t>
            </a:r>
            <a:r>
              <a:rPr lang="ru-RU" i="1" dirty="0" smtClean="0"/>
              <a:t>. </a:t>
            </a:r>
            <a:endParaRPr lang="ru-RU" sz="1000" i="1" dirty="0" smtClean="0"/>
          </a:p>
          <a:p>
            <a:r>
              <a:rPr lang="ru-RU" sz="1000" b="1" i="1" dirty="0" smtClean="0"/>
              <a:t> </a:t>
            </a:r>
          </a:p>
          <a:p>
            <a:r>
              <a:rPr lang="en-US" b="1" i="1" dirty="0" smtClean="0"/>
              <a:t>v </a:t>
            </a:r>
            <a:r>
              <a:rPr lang="en-US" sz="2000" b="1" i="1" dirty="0" smtClean="0">
                <a:solidFill>
                  <a:srgbClr val="FF0000"/>
                </a:solidFill>
              </a:rPr>
              <a:t>remove(</a:t>
            </a:r>
            <a:r>
              <a:rPr lang="en-US" b="1" i="1" dirty="0" smtClean="0"/>
              <a:t>Object k</a:t>
            </a:r>
            <a:r>
              <a:rPr lang="en-US" sz="2000" b="1" i="1" dirty="0" smtClean="0">
                <a:solidFill>
                  <a:srgbClr val="FF0000"/>
                </a:solidFill>
              </a:rPr>
              <a:t>)</a:t>
            </a:r>
            <a:r>
              <a:rPr lang="en-US" b="1" i="1" dirty="0" smtClean="0"/>
              <a:t> - </a:t>
            </a:r>
            <a:r>
              <a:rPr lang="ru-RU" i="1" dirty="0" smtClean="0"/>
              <a:t>Удаляет элемент, чей ключ равен </a:t>
            </a:r>
            <a:r>
              <a:rPr lang="ru-RU" i="1" dirty="0" err="1" smtClean="0"/>
              <a:t>k</a:t>
            </a:r>
            <a:r>
              <a:rPr lang="ru-RU" i="1" dirty="0" smtClean="0"/>
              <a:t>. </a:t>
            </a:r>
            <a:endParaRPr lang="en-US" i="1" dirty="0" smtClean="0"/>
          </a:p>
          <a:p>
            <a:endParaRPr lang="en-US" sz="1000" b="1" i="1" dirty="0" smtClean="0"/>
          </a:p>
          <a:p>
            <a:r>
              <a:rPr lang="en-US" b="1" i="1" dirty="0" err="1" smtClean="0"/>
              <a:t>int</a:t>
            </a:r>
            <a:r>
              <a:rPr lang="en-US" sz="2000" b="1" i="1" dirty="0" smtClean="0">
                <a:solidFill>
                  <a:srgbClr val="FF0000"/>
                </a:solidFill>
              </a:rPr>
              <a:t> size() </a:t>
            </a:r>
            <a:r>
              <a:rPr lang="en-US" b="1" i="1" dirty="0" smtClean="0"/>
              <a:t>- </a:t>
            </a:r>
            <a:r>
              <a:rPr lang="ru-RU" i="1" dirty="0" smtClean="0"/>
              <a:t>Возвращает число пар "ключ-значение" в карте. </a:t>
            </a:r>
            <a:endParaRPr lang="en-US" i="1" dirty="0" smtClean="0"/>
          </a:p>
          <a:p>
            <a:endParaRPr lang="en-US" sz="1000" i="1" dirty="0" smtClean="0"/>
          </a:p>
          <a:p>
            <a:r>
              <a:rPr lang="en-US" b="1" i="1" dirty="0" smtClean="0"/>
              <a:t>Set &lt;Map. Entry&lt;K, V&gt; &gt; 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entrySet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ru-RU" sz="2000" i="1" dirty="0" smtClean="0">
                <a:solidFill>
                  <a:srgbClr val="FF0000"/>
                </a:solidFill>
              </a:rPr>
              <a:t>() </a:t>
            </a:r>
            <a:r>
              <a:rPr lang="en-US" b="1" i="1" dirty="0" smtClean="0"/>
              <a:t>-</a:t>
            </a:r>
            <a:r>
              <a:rPr lang="en-US" i="1" dirty="0" smtClean="0"/>
              <a:t> </a:t>
            </a:r>
            <a:r>
              <a:rPr lang="ru-RU" i="1" dirty="0" smtClean="0"/>
              <a:t>Возвращает </a:t>
            </a:r>
            <a:r>
              <a:rPr lang="ru-RU" i="1" dirty="0" err="1" smtClean="0"/>
              <a:t>Set</a:t>
            </a:r>
            <a:r>
              <a:rPr lang="ru-RU" i="1" dirty="0" smtClean="0"/>
              <a:t>, содержащий все значения карты. Карты сами </a:t>
            </a:r>
            <a:r>
              <a:rPr lang="ru-RU" i="1" dirty="0"/>
              <a:t>по себе </a:t>
            </a:r>
            <a:r>
              <a:rPr lang="ru-RU" i="1" dirty="0" smtClean="0"/>
              <a:t>не </a:t>
            </a:r>
            <a:r>
              <a:rPr lang="ru-RU" i="1" dirty="0"/>
              <a:t>реализуют интерфейс </a:t>
            </a:r>
            <a:r>
              <a:rPr lang="ru-RU" i="1" dirty="0" err="1" smtClean="0"/>
              <a:t>Co</a:t>
            </a:r>
            <a:r>
              <a:rPr lang="en-US" i="1" dirty="0" err="1" smtClean="0"/>
              <a:t>ll</a:t>
            </a:r>
            <a:r>
              <a:rPr lang="ru-RU" i="1" dirty="0" err="1" smtClean="0"/>
              <a:t>ection</a:t>
            </a:r>
            <a:r>
              <a:rPr lang="ru-RU" i="1" dirty="0"/>
              <a:t>. Однако </a:t>
            </a:r>
            <a:r>
              <a:rPr lang="ru-RU" i="1" dirty="0" smtClean="0"/>
              <a:t>мы </a:t>
            </a:r>
            <a:r>
              <a:rPr lang="ru-RU" i="1" dirty="0"/>
              <a:t>можете </a:t>
            </a:r>
            <a:r>
              <a:rPr lang="ru-RU" i="1" dirty="0" smtClean="0"/>
              <a:t>получить </a:t>
            </a:r>
            <a:r>
              <a:rPr lang="ru-RU" i="1" dirty="0"/>
              <a:t>представление карт в виде </a:t>
            </a:r>
            <a:r>
              <a:rPr lang="ru-RU" i="1" dirty="0" smtClean="0"/>
              <a:t>коллекций вызвав метод </a:t>
            </a:r>
            <a:r>
              <a:rPr lang="en-US" b="1" i="1" dirty="0" err="1" smtClean="0"/>
              <a:t>entrySet</a:t>
            </a:r>
            <a:r>
              <a:rPr lang="ru-RU" i="1" dirty="0" smtClean="0"/>
              <a:t>(). </a:t>
            </a:r>
            <a:r>
              <a:rPr lang="ru-RU" i="1" dirty="0"/>
              <a:t>Этот метод представляет карту в виде </a:t>
            </a:r>
            <a:r>
              <a:rPr lang="ru-RU" i="1" dirty="0" smtClean="0"/>
              <a:t>набора</a:t>
            </a:r>
            <a:endParaRPr lang="ru-RU" sz="800" b="1" i="1" dirty="0" smtClean="0"/>
          </a:p>
          <a:p>
            <a:r>
              <a:rPr lang="ru-RU" b="1" i="1" dirty="0" smtClean="0"/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354165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785918" y="109815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Класс </a:t>
            </a:r>
            <a:r>
              <a:rPr lang="en-US" sz="2400" b="1" dirty="0" smtClean="0"/>
              <a:t>Hash</a:t>
            </a:r>
            <a:r>
              <a:rPr lang="ru-RU" sz="2400" b="1" dirty="0" smtClean="0"/>
              <a:t>М</a:t>
            </a:r>
            <a:r>
              <a:rPr lang="en-US" sz="2400" b="1" dirty="0" err="1" smtClean="0"/>
              <a:t>ap</a:t>
            </a:r>
            <a:endParaRPr lang="ru-RU" sz="2400" b="1" dirty="0" smtClean="0"/>
          </a:p>
        </p:txBody>
      </p:sp>
      <p:sp>
        <p:nvSpPr>
          <p:cNvPr id="16" name="Прямоугольник 15"/>
          <p:cNvSpPr/>
          <p:nvPr/>
        </p:nvSpPr>
        <p:spPr>
          <a:xfrm>
            <a:off x="571472" y="476672"/>
            <a:ext cx="82153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>
                <a:solidFill>
                  <a:srgbClr val="FF0000"/>
                </a:solidFill>
              </a:rPr>
              <a:t>class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</a:rPr>
              <a:t>HashMap</a:t>
            </a:r>
            <a:r>
              <a:rPr lang="ru-RU" sz="2400" b="1" dirty="0" smtClean="0">
                <a:solidFill>
                  <a:srgbClr val="FF0000"/>
                </a:solidFill>
              </a:rPr>
              <a:t>&lt;K, 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ru-RU" sz="2400" b="1" dirty="0" smtClean="0">
                <a:solidFill>
                  <a:srgbClr val="FF0000"/>
                </a:solidFill>
              </a:rPr>
              <a:t>V&gt; </a:t>
            </a:r>
            <a:endParaRPr lang="ru-RU" b="1" dirty="0" smtClean="0">
              <a:solidFill>
                <a:srgbClr val="FF0000"/>
              </a:solidFill>
            </a:endParaRPr>
          </a:p>
          <a:p>
            <a:pPr algn="ctr"/>
            <a:r>
              <a:rPr lang="ru-RU" b="1" i="1" dirty="0" err="1" smtClean="0"/>
              <a:t>HashMap</a:t>
            </a:r>
            <a:r>
              <a:rPr lang="en-US" b="1" i="1" dirty="0" smtClean="0"/>
              <a:t> - </a:t>
            </a:r>
            <a:r>
              <a:rPr lang="ru-RU" b="1" i="1" dirty="0" smtClean="0"/>
              <a:t>использует хеш-таблицу для хранения карты.</a:t>
            </a:r>
            <a:endParaRPr lang="ru-RU" i="1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142876" y="1196752"/>
            <a:ext cx="6357950" cy="4832092"/>
          </a:xfrm>
          <a:prstGeom prst="rect">
            <a:avLst/>
          </a:prstGeom>
          <a:noFill/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HashMap</a:t>
            </a:r>
            <a:r>
              <a:rPr lang="en-US" dirty="0" smtClean="0"/>
              <a:t>&lt;String, Double&gt; </a:t>
            </a:r>
            <a:r>
              <a:rPr lang="en-US" b="1" dirty="0" err="1" smtClean="0">
                <a:solidFill>
                  <a:srgbClr val="7030A0"/>
                </a:solidFill>
              </a:rPr>
              <a:t>hm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HashMap</a:t>
            </a:r>
            <a:r>
              <a:rPr lang="en-US" b="1" dirty="0" smtClean="0"/>
              <a:t>&lt;String, Double&gt;()</a:t>
            </a:r>
            <a:r>
              <a:rPr lang="en-US" dirty="0" smtClean="0"/>
              <a:t>;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endParaRPr lang="ru-RU" i="1" dirty="0" smtClean="0">
              <a:solidFill>
                <a:srgbClr val="00B050"/>
              </a:solidFill>
            </a:endParaRPr>
          </a:p>
          <a:p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Поместить элементы в карту </a:t>
            </a:r>
            <a:endParaRPr lang="en-US" dirty="0" smtClean="0"/>
          </a:p>
          <a:p>
            <a:r>
              <a:rPr lang="en-US" b="1" dirty="0" err="1">
                <a:solidFill>
                  <a:srgbClr val="7030A0"/>
                </a:solidFill>
              </a:rPr>
              <a:t>hm</a:t>
            </a:r>
            <a:r>
              <a:rPr lang="en-US" dirty="0" err="1" smtClean="0"/>
              <a:t>.</a:t>
            </a:r>
            <a:r>
              <a:rPr lang="en-US" sz="2000" b="1" dirty="0" err="1" smtClean="0">
                <a:solidFill>
                  <a:srgbClr val="FF0000"/>
                </a:solidFill>
              </a:rPr>
              <a:t>put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"</a:t>
            </a:r>
            <a:r>
              <a:rPr lang="ru-RU" dirty="0" smtClean="0"/>
              <a:t>Джон </a:t>
            </a:r>
            <a:r>
              <a:rPr lang="ru-RU" dirty="0" err="1" smtClean="0"/>
              <a:t>Доу</a:t>
            </a:r>
            <a:r>
              <a:rPr lang="ru-RU" dirty="0" smtClean="0"/>
              <a:t>", </a:t>
            </a:r>
            <a:r>
              <a:rPr lang="en-US" dirty="0" smtClean="0"/>
              <a:t>new Double(3434.34)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; </a:t>
            </a:r>
            <a:endParaRPr lang="ru-RU" i="1" dirty="0" smtClean="0">
              <a:solidFill>
                <a:srgbClr val="00B050"/>
              </a:solidFill>
            </a:endParaRPr>
          </a:p>
          <a:p>
            <a:r>
              <a:rPr lang="en-US" b="1" dirty="0" err="1">
                <a:solidFill>
                  <a:srgbClr val="7030A0"/>
                </a:solidFill>
              </a:rPr>
              <a:t>hm</a:t>
            </a:r>
            <a:r>
              <a:rPr lang="en-US" dirty="0" err="1" smtClean="0"/>
              <a:t>.</a:t>
            </a:r>
            <a:r>
              <a:rPr lang="en-US" sz="2000" b="1" dirty="0" err="1" smtClean="0">
                <a:solidFill>
                  <a:srgbClr val="FF0000"/>
                </a:solidFill>
              </a:rPr>
              <a:t>put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"</a:t>
            </a:r>
            <a:r>
              <a:rPr lang="ru-RU" dirty="0" smtClean="0"/>
              <a:t>Том Смит", </a:t>
            </a:r>
            <a:r>
              <a:rPr lang="en-US" dirty="0" smtClean="0"/>
              <a:t>new Double (123.22) 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; 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hm</a:t>
            </a:r>
            <a:r>
              <a:rPr lang="en-US" dirty="0" err="1" smtClean="0"/>
              <a:t>.</a:t>
            </a:r>
            <a:r>
              <a:rPr lang="en-US" sz="2000" b="1" dirty="0" err="1" smtClean="0">
                <a:solidFill>
                  <a:srgbClr val="FF0000"/>
                </a:solidFill>
              </a:rPr>
              <a:t>put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"</a:t>
            </a:r>
            <a:r>
              <a:rPr lang="ru-RU" dirty="0" smtClean="0"/>
              <a:t>Джейн Бейкер", </a:t>
            </a:r>
            <a:r>
              <a:rPr lang="en-US" dirty="0" smtClean="0"/>
              <a:t>new Double (1378.00)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; 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Получить набор элементов</a:t>
            </a:r>
          </a:p>
          <a:p>
            <a:r>
              <a:rPr lang="en-US" dirty="0" smtClean="0"/>
              <a:t>Set&lt;</a:t>
            </a:r>
            <a:r>
              <a:rPr lang="en-US" dirty="0" err="1" smtClean="0"/>
              <a:t>Map.Entry</a:t>
            </a:r>
            <a:r>
              <a:rPr lang="en-US" dirty="0" smtClean="0"/>
              <a:t>&lt;String, Double&gt;&gt;  </a:t>
            </a:r>
            <a:r>
              <a:rPr lang="en-US" b="1" dirty="0" smtClean="0">
                <a:solidFill>
                  <a:srgbClr val="0070C0"/>
                </a:solidFill>
              </a:rPr>
              <a:t>set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= </a:t>
            </a:r>
            <a:r>
              <a:rPr lang="en-US" b="1" dirty="0" err="1">
                <a:solidFill>
                  <a:srgbClr val="7030A0"/>
                </a:solidFill>
              </a:rPr>
              <a:t>hm</a:t>
            </a:r>
            <a:r>
              <a:rPr lang="en-US" dirty="0" err="1" smtClean="0"/>
              <a:t>.</a:t>
            </a:r>
            <a:r>
              <a:rPr lang="en-US" sz="2400" b="1" dirty="0" err="1" smtClean="0">
                <a:solidFill>
                  <a:srgbClr val="FF0000"/>
                </a:solidFill>
              </a:rPr>
              <a:t>entrySet</a:t>
            </a:r>
            <a:r>
              <a:rPr lang="en-US" sz="2400" b="1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;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Map.Entry</a:t>
            </a:r>
            <a:r>
              <a:rPr lang="en-US" dirty="0" smtClean="0"/>
              <a:t>&lt;String, Double&gt; </a:t>
            </a:r>
            <a:r>
              <a:rPr lang="en-US" b="1" dirty="0" smtClean="0"/>
              <a:t>me</a:t>
            </a:r>
            <a:r>
              <a:rPr lang="en-US" dirty="0" smtClean="0"/>
              <a:t> : </a:t>
            </a:r>
            <a:r>
              <a:rPr lang="en-US" b="1" dirty="0" smtClean="0">
                <a:solidFill>
                  <a:srgbClr val="0070C0"/>
                </a:solidFill>
              </a:rPr>
              <a:t>set</a:t>
            </a:r>
            <a:r>
              <a:rPr lang="en-US" dirty="0" smtClean="0"/>
              <a:t>) </a:t>
            </a: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Отобразить набор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System.out.print</a:t>
            </a:r>
            <a:r>
              <a:rPr lang="en-US" dirty="0" smtClean="0"/>
              <a:t> (</a:t>
            </a:r>
            <a:r>
              <a:rPr lang="en-US" b="1" dirty="0" err="1" smtClean="0"/>
              <a:t>me</a:t>
            </a:r>
            <a:r>
              <a:rPr lang="en-US" dirty="0" err="1" smtClean="0"/>
              <a:t>.</a:t>
            </a:r>
            <a:r>
              <a:rPr lang="en-US" sz="2000" b="1" dirty="0" err="1" smtClean="0">
                <a:solidFill>
                  <a:srgbClr val="FF0000"/>
                </a:solidFill>
              </a:rPr>
              <a:t>getKey</a:t>
            </a:r>
            <a:r>
              <a:rPr lang="en-US" sz="2000" b="1" dirty="0" smtClean="0">
                <a:solidFill>
                  <a:srgbClr val="FF0000"/>
                </a:solidFill>
              </a:rPr>
              <a:t>()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+ ": "); </a:t>
            </a:r>
          </a:p>
          <a:p>
            <a:r>
              <a:rPr lang="en-US" dirty="0" smtClean="0"/>
              <a:t>   </a:t>
            </a:r>
            <a:r>
              <a:rPr lang="ru-RU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b="1" dirty="0" err="1" smtClean="0"/>
              <a:t>me</a:t>
            </a:r>
            <a:r>
              <a:rPr lang="en-US" dirty="0" err="1" smtClean="0"/>
              <a:t>.</a:t>
            </a:r>
            <a:r>
              <a:rPr lang="en-US" sz="2000" b="1" dirty="0" err="1" smtClean="0">
                <a:solidFill>
                  <a:srgbClr val="FF0000"/>
                </a:solidFill>
              </a:rPr>
              <a:t>getValue</a:t>
            </a:r>
            <a:r>
              <a:rPr lang="en-US" sz="2000" b="1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Добавить 1000 на счет Джона </a:t>
            </a:r>
            <a:r>
              <a:rPr lang="ru-RU" i="1" dirty="0" err="1" smtClean="0">
                <a:solidFill>
                  <a:srgbClr val="00B050"/>
                </a:solidFill>
              </a:rPr>
              <a:t>Доу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 smtClean="0"/>
              <a:t>double balance =  </a:t>
            </a:r>
            <a:r>
              <a:rPr lang="en-US" b="1" dirty="0" err="1">
                <a:solidFill>
                  <a:srgbClr val="7030A0"/>
                </a:solidFill>
              </a:rPr>
              <a:t>hm</a:t>
            </a:r>
            <a:r>
              <a:rPr lang="en-US" dirty="0" err="1" smtClean="0"/>
              <a:t>.</a:t>
            </a:r>
            <a:r>
              <a:rPr lang="en-US" sz="2000" b="1" dirty="0" err="1" smtClean="0">
                <a:solidFill>
                  <a:srgbClr val="FF0000"/>
                </a:solidFill>
              </a:rPr>
              <a:t>get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"</a:t>
            </a:r>
            <a:r>
              <a:rPr lang="ru-RU" dirty="0" smtClean="0"/>
              <a:t>Джон </a:t>
            </a:r>
            <a:r>
              <a:rPr lang="ru-RU" dirty="0" err="1" smtClean="0"/>
              <a:t>Доу</a:t>
            </a:r>
            <a:r>
              <a:rPr lang="ru-RU" dirty="0" smtClean="0"/>
              <a:t>"</a:t>
            </a:r>
            <a:r>
              <a:rPr lang="ru-RU" sz="2000" b="1" dirty="0" smtClean="0">
                <a:solidFill>
                  <a:srgbClr val="FF0000"/>
                </a:solidFill>
              </a:rPr>
              <a:t>)</a:t>
            </a:r>
            <a:r>
              <a:rPr lang="ru-RU" dirty="0" smtClean="0"/>
              <a:t>; 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hm</a:t>
            </a:r>
            <a:r>
              <a:rPr lang="en-US" dirty="0" err="1" smtClean="0"/>
              <a:t>.</a:t>
            </a:r>
            <a:r>
              <a:rPr lang="en-US" sz="2000" b="1" dirty="0" err="1">
                <a:solidFill>
                  <a:srgbClr val="FF0000"/>
                </a:solidFill>
              </a:rPr>
              <a:t>put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dirty="0" smtClean="0"/>
              <a:t>"</a:t>
            </a:r>
            <a:r>
              <a:rPr lang="ru-RU" dirty="0" smtClean="0"/>
              <a:t>Джон Доу", </a:t>
            </a:r>
            <a:r>
              <a:rPr lang="en-US" dirty="0" smtClean="0"/>
              <a:t> balance+1000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  <a:r>
              <a:rPr lang="en-US" dirty="0" smtClean="0"/>
              <a:t>; </a:t>
            </a:r>
          </a:p>
          <a:p>
            <a:r>
              <a:rPr lang="en-US" dirty="0" err="1" smtClean="0"/>
              <a:t>System.out.print</a:t>
            </a:r>
            <a:r>
              <a:rPr lang="en-US" dirty="0" smtClean="0"/>
              <a:t>(«</a:t>
            </a:r>
            <a:r>
              <a:rPr lang="ru-RU" dirty="0" smtClean="0"/>
              <a:t>Баланс Джона </a:t>
            </a:r>
            <a:r>
              <a:rPr lang="ru-RU" dirty="0" err="1" smtClean="0"/>
              <a:t>Доу</a:t>
            </a:r>
            <a:r>
              <a:rPr lang="ru-RU" dirty="0" smtClean="0"/>
              <a:t>:" + </a:t>
            </a:r>
            <a:r>
              <a:rPr lang="en-US" dirty="0" err="1" smtClean="0"/>
              <a:t>hm.</a:t>
            </a:r>
            <a:r>
              <a:rPr lang="en-US" sz="2000" b="1" dirty="0" err="1" smtClean="0">
                <a:solidFill>
                  <a:srgbClr val="FF0000"/>
                </a:solidFill>
              </a:rPr>
              <a:t>get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"</a:t>
            </a:r>
            <a:r>
              <a:rPr lang="ru-RU" dirty="0" smtClean="0"/>
              <a:t>Джон </a:t>
            </a:r>
            <a:r>
              <a:rPr lang="ru-RU" dirty="0" err="1" smtClean="0"/>
              <a:t>Доу</a:t>
            </a:r>
            <a:r>
              <a:rPr lang="ru-RU" dirty="0" smtClean="0"/>
              <a:t>"</a:t>
            </a:r>
            <a:r>
              <a:rPr lang="ru-RU" sz="2000" b="1" dirty="0" smtClean="0">
                <a:solidFill>
                  <a:srgbClr val="FF0000"/>
                </a:solidFill>
              </a:rPr>
              <a:t>)</a:t>
            </a:r>
            <a:r>
              <a:rPr lang="ru-RU" dirty="0" smtClean="0"/>
              <a:t>);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500826" y="3357562"/>
            <a:ext cx="25717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>
                <a:solidFill>
                  <a:srgbClr val="00B050"/>
                </a:solidFill>
              </a:rPr>
              <a:t>/*</a:t>
            </a:r>
          </a:p>
          <a:p>
            <a:r>
              <a:rPr lang="ru-RU" i="1" dirty="0" smtClean="0">
                <a:solidFill>
                  <a:srgbClr val="00B050"/>
                </a:solidFill>
              </a:rPr>
              <a:t>Том Смит: 123.22</a:t>
            </a:r>
          </a:p>
          <a:p>
            <a:r>
              <a:rPr lang="ru-RU" i="1" dirty="0" err="1" smtClean="0">
                <a:solidFill>
                  <a:srgbClr val="00B050"/>
                </a:solidFill>
              </a:rPr>
              <a:t>Тод</a:t>
            </a:r>
            <a:r>
              <a:rPr lang="ru-RU" i="1" dirty="0" smtClean="0">
                <a:solidFill>
                  <a:srgbClr val="00B050"/>
                </a:solidFill>
              </a:rPr>
              <a:t> Холл: 99.22</a:t>
            </a:r>
          </a:p>
          <a:p>
            <a:r>
              <a:rPr lang="ru-RU" i="1" dirty="0" smtClean="0">
                <a:solidFill>
                  <a:srgbClr val="00B050"/>
                </a:solidFill>
              </a:rPr>
              <a:t>Джон </a:t>
            </a:r>
            <a:r>
              <a:rPr lang="ru-RU" i="1" dirty="0" err="1" smtClean="0">
                <a:solidFill>
                  <a:srgbClr val="00B050"/>
                </a:solidFill>
              </a:rPr>
              <a:t>Доу</a:t>
            </a:r>
            <a:r>
              <a:rPr lang="ru-RU" i="1" dirty="0" smtClean="0">
                <a:solidFill>
                  <a:srgbClr val="00B050"/>
                </a:solidFill>
              </a:rPr>
              <a:t>: 3434.34</a:t>
            </a:r>
          </a:p>
          <a:p>
            <a:r>
              <a:rPr lang="ru-RU" i="1" dirty="0" smtClean="0">
                <a:solidFill>
                  <a:srgbClr val="00B050"/>
                </a:solidFill>
              </a:rPr>
              <a:t>Джейн Бейкер: 1378.0</a:t>
            </a:r>
          </a:p>
          <a:p>
            <a:endParaRPr lang="ru-RU" i="1" dirty="0" smtClean="0">
              <a:solidFill>
                <a:srgbClr val="00B050"/>
              </a:solidFill>
            </a:endParaRPr>
          </a:p>
          <a:p>
            <a:r>
              <a:rPr lang="ru-RU" i="1" dirty="0" smtClean="0">
                <a:solidFill>
                  <a:srgbClr val="00B050"/>
                </a:solidFill>
              </a:rPr>
              <a:t>Баланс Джона </a:t>
            </a:r>
          </a:p>
          <a:p>
            <a:r>
              <a:rPr lang="ru-RU" i="1" dirty="0" smtClean="0">
                <a:solidFill>
                  <a:srgbClr val="00B050"/>
                </a:solidFill>
              </a:rPr>
              <a:t>	</a:t>
            </a:r>
            <a:r>
              <a:rPr lang="ru-RU" i="1" dirty="0" err="1" smtClean="0">
                <a:solidFill>
                  <a:srgbClr val="00B050"/>
                </a:solidFill>
              </a:rPr>
              <a:t>Доу</a:t>
            </a:r>
            <a:r>
              <a:rPr lang="ru-RU" i="1" dirty="0" smtClean="0">
                <a:solidFill>
                  <a:srgbClr val="00B050"/>
                </a:solidFill>
              </a:rPr>
              <a:t>: 4434.34</a:t>
            </a:r>
          </a:p>
          <a:p>
            <a:r>
              <a:rPr lang="ru-RU" i="1" dirty="0" smtClean="0">
                <a:solidFill>
                  <a:srgbClr val="00B050"/>
                </a:solidFill>
              </a:rPr>
              <a:t>*/</a:t>
            </a:r>
            <a:endParaRPr lang="ru-RU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8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785918" y="-24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Класс Т</a:t>
            </a:r>
            <a:r>
              <a:rPr lang="en-US" sz="2400" b="1" dirty="0" smtClean="0"/>
              <a:t>r</a:t>
            </a:r>
            <a:r>
              <a:rPr lang="ru-RU" sz="2400" b="1" dirty="0" smtClean="0"/>
              <a:t>ее</a:t>
            </a:r>
            <a:r>
              <a:rPr lang="en-US" sz="2400" b="1" dirty="0" smtClean="0"/>
              <a:t>M</a:t>
            </a:r>
            <a:r>
              <a:rPr lang="ru-RU" sz="2400" b="1" dirty="0" smtClean="0"/>
              <a:t>ар 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71472" y="428604"/>
            <a:ext cx="82153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>
                <a:solidFill>
                  <a:srgbClr val="FF0000"/>
                </a:solidFill>
              </a:rPr>
              <a:t>class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TreeMap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ru-RU" sz="2400" b="1" dirty="0" smtClean="0">
                <a:solidFill>
                  <a:srgbClr val="FF0000"/>
                </a:solidFill>
              </a:rPr>
              <a:t>&lt;K, 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ru-RU" sz="2400" b="1" dirty="0" smtClean="0">
                <a:solidFill>
                  <a:srgbClr val="FF0000"/>
                </a:solidFill>
              </a:rPr>
              <a:t>V&gt; </a:t>
            </a:r>
            <a:endParaRPr lang="ru-RU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i="1" dirty="0" err="1" smtClean="0"/>
              <a:t>TreeMap</a:t>
            </a:r>
            <a:r>
              <a:rPr lang="en-US" b="1" i="1" dirty="0" smtClean="0"/>
              <a:t> – </a:t>
            </a:r>
            <a:r>
              <a:rPr lang="ru-RU" b="1" i="1" dirty="0" smtClean="0"/>
              <a:t>создает карту, размещенную в древовидной структуре</a:t>
            </a:r>
            <a:r>
              <a:rPr lang="en-US" b="1" i="1" dirty="0" smtClean="0"/>
              <a:t> </a:t>
            </a:r>
          </a:p>
          <a:p>
            <a:pPr algn="ctr"/>
            <a:r>
              <a:rPr lang="ru-RU" b="1" i="1" dirty="0" smtClean="0">
                <a:solidFill>
                  <a:srgbClr val="0070C0"/>
                </a:solidFill>
              </a:rPr>
              <a:t>в сортированном порядке  </a:t>
            </a:r>
            <a:endParaRPr lang="ru-RU" i="1" dirty="0" smtClean="0">
              <a:solidFill>
                <a:srgbClr val="0070C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2876" y="1428736"/>
            <a:ext cx="6357950" cy="4524315"/>
          </a:xfrm>
          <a:prstGeom prst="rect">
            <a:avLst/>
          </a:prstGeom>
          <a:noFill/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TreeMap</a:t>
            </a:r>
            <a:r>
              <a:rPr lang="en-US" dirty="0" smtClean="0"/>
              <a:t> &lt;String, Double&gt; tm = new </a:t>
            </a:r>
            <a:r>
              <a:rPr lang="en-US" b="1" dirty="0" err="1" smtClean="0"/>
              <a:t>TreeMap</a:t>
            </a:r>
            <a:r>
              <a:rPr lang="en-US" dirty="0" smtClean="0"/>
              <a:t> &lt;String, Double&gt;();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endParaRPr lang="ru-RU" i="1" dirty="0" smtClean="0">
              <a:solidFill>
                <a:srgbClr val="00B050"/>
              </a:solidFill>
            </a:endParaRPr>
          </a:p>
          <a:p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Поместить элементы в карту </a:t>
            </a:r>
            <a:endParaRPr lang="en-US" dirty="0" smtClean="0"/>
          </a:p>
          <a:p>
            <a:r>
              <a:rPr lang="en-US" dirty="0" err="1" smtClean="0"/>
              <a:t>tm.put</a:t>
            </a:r>
            <a:r>
              <a:rPr lang="en-US" dirty="0" smtClean="0"/>
              <a:t>("</a:t>
            </a:r>
            <a:r>
              <a:rPr lang="ru-RU" dirty="0" smtClean="0"/>
              <a:t>Джон </a:t>
            </a:r>
            <a:r>
              <a:rPr lang="ru-RU" dirty="0" err="1" smtClean="0"/>
              <a:t>Доу</a:t>
            </a:r>
            <a:r>
              <a:rPr lang="ru-RU" dirty="0" smtClean="0"/>
              <a:t>", </a:t>
            </a:r>
            <a:r>
              <a:rPr lang="en-US" dirty="0" smtClean="0"/>
              <a:t>new Double(3434.34)); </a:t>
            </a:r>
            <a:endParaRPr lang="ru-RU" i="1" dirty="0" smtClean="0">
              <a:solidFill>
                <a:srgbClr val="00B050"/>
              </a:solidFill>
            </a:endParaRPr>
          </a:p>
          <a:p>
            <a:r>
              <a:rPr lang="en-US" dirty="0" err="1" smtClean="0"/>
              <a:t>tm.put</a:t>
            </a:r>
            <a:r>
              <a:rPr lang="en-US" dirty="0" smtClean="0"/>
              <a:t>("</a:t>
            </a:r>
            <a:r>
              <a:rPr lang="ru-RU" dirty="0" smtClean="0"/>
              <a:t>Том Смит", </a:t>
            </a:r>
            <a:r>
              <a:rPr lang="en-US" dirty="0" smtClean="0"/>
              <a:t>new Double (123.22) ) ; </a:t>
            </a:r>
          </a:p>
          <a:p>
            <a:r>
              <a:rPr lang="en-US" dirty="0" err="1" smtClean="0"/>
              <a:t>tm.put</a:t>
            </a:r>
            <a:r>
              <a:rPr lang="en-US" dirty="0" smtClean="0"/>
              <a:t>("</a:t>
            </a:r>
            <a:r>
              <a:rPr lang="ru-RU" dirty="0" smtClean="0"/>
              <a:t>Джейн Бейкер", </a:t>
            </a:r>
            <a:r>
              <a:rPr lang="en-US" dirty="0" smtClean="0"/>
              <a:t>new Double (1378.00)); 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Получить набор элементов</a:t>
            </a:r>
          </a:p>
          <a:p>
            <a:r>
              <a:rPr lang="en-US" dirty="0" smtClean="0"/>
              <a:t>Set&lt;</a:t>
            </a:r>
            <a:r>
              <a:rPr lang="en-US" dirty="0" err="1" smtClean="0"/>
              <a:t>Map.Entry</a:t>
            </a:r>
            <a:r>
              <a:rPr lang="en-US" dirty="0" smtClean="0"/>
              <a:t>&lt;String, Double&gt;&gt; set = </a:t>
            </a:r>
            <a:r>
              <a:rPr lang="en-US" dirty="0" err="1" smtClean="0"/>
              <a:t>tm.entrySet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Map.Entry</a:t>
            </a:r>
            <a:r>
              <a:rPr lang="en-US" dirty="0" smtClean="0"/>
              <a:t>&lt;String, Double&gt; me : set) </a:t>
            </a: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Отобразить набор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System.out.print</a:t>
            </a:r>
            <a:r>
              <a:rPr lang="en-US" dirty="0" smtClean="0"/>
              <a:t> (</a:t>
            </a:r>
            <a:r>
              <a:rPr lang="en-US" dirty="0" err="1" smtClean="0"/>
              <a:t>me.getKey</a:t>
            </a:r>
            <a:r>
              <a:rPr lang="en-US" dirty="0" smtClean="0"/>
              <a:t>() + ": "); </a:t>
            </a:r>
          </a:p>
          <a:p>
            <a:r>
              <a:rPr lang="en-US" dirty="0" smtClean="0"/>
              <a:t>   </a:t>
            </a:r>
            <a:r>
              <a:rPr lang="ru-RU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me.getValue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}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Добавить 1000 на счет Джона </a:t>
            </a:r>
            <a:r>
              <a:rPr lang="ru-RU" i="1" dirty="0" err="1" smtClean="0">
                <a:solidFill>
                  <a:srgbClr val="00B050"/>
                </a:solidFill>
              </a:rPr>
              <a:t>Доу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 smtClean="0"/>
              <a:t>double balance =  </a:t>
            </a:r>
            <a:r>
              <a:rPr lang="en-US" dirty="0" err="1" smtClean="0"/>
              <a:t>tm.get</a:t>
            </a:r>
            <a:r>
              <a:rPr lang="en-US" dirty="0" smtClean="0"/>
              <a:t>("</a:t>
            </a:r>
            <a:r>
              <a:rPr lang="ru-RU" dirty="0" smtClean="0"/>
              <a:t>Джон </a:t>
            </a:r>
            <a:r>
              <a:rPr lang="ru-RU" dirty="0" err="1" smtClean="0"/>
              <a:t>Доу</a:t>
            </a:r>
            <a:r>
              <a:rPr lang="ru-RU" dirty="0" smtClean="0"/>
              <a:t>"); </a:t>
            </a:r>
          </a:p>
          <a:p>
            <a:r>
              <a:rPr lang="en-US" dirty="0" err="1" smtClean="0"/>
              <a:t>hm.put</a:t>
            </a:r>
            <a:r>
              <a:rPr lang="en-US" dirty="0" smtClean="0"/>
              <a:t>("</a:t>
            </a:r>
            <a:r>
              <a:rPr lang="ru-RU" dirty="0" smtClean="0"/>
              <a:t>Джон </a:t>
            </a:r>
            <a:r>
              <a:rPr lang="ru-RU" dirty="0" err="1" smtClean="0"/>
              <a:t>Доу</a:t>
            </a:r>
            <a:r>
              <a:rPr lang="ru-RU" dirty="0" smtClean="0"/>
              <a:t>", </a:t>
            </a:r>
            <a:r>
              <a:rPr lang="en-US" dirty="0" smtClean="0"/>
              <a:t>balance+1000); </a:t>
            </a:r>
          </a:p>
          <a:p>
            <a:r>
              <a:rPr lang="en-US" dirty="0" err="1" smtClean="0"/>
              <a:t>System.out.print</a:t>
            </a:r>
            <a:r>
              <a:rPr lang="en-US" dirty="0" smtClean="0"/>
              <a:t>(«</a:t>
            </a:r>
            <a:r>
              <a:rPr lang="ru-RU" dirty="0" smtClean="0"/>
              <a:t>Баланс Джона </a:t>
            </a:r>
            <a:r>
              <a:rPr lang="ru-RU" dirty="0" err="1" smtClean="0"/>
              <a:t>Доу</a:t>
            </a:r>
            <a:r>
              <a:rPr lang="ru-RU" dirty="0" smtClean="0"/>
              <a:t>:" + </a:t>
            </a:r>
            <a:r>
              <a:rPr lang="en-US" dirty="0" err="1" smtClean="0"/>
              <a:t>tm.get</a:t>
            </a:r>
            <a:r>
              <a:rPr lang="en-US" dirty="0" smtClean="0"/>
              <a:t>("</a:t>
            </a:r>
            <a:r>
              <a:rPr lang="ru-RU" dirty="0" smtClean="0"/>
              <a:t>Джон </a:t>
            </a:r>
            <a:r>
              <a:rPr lang="ru-RU" dirty="0" err="1" smtClean="0"/>
              <a:t>Доу</a:t>
            </a:r>
            <a:r>
              <a:rPr lang="ru-RU" dirty="0" smtClean="0"/>
              <a:t>"));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500826" y="3357562"/>
            <a:ext cx="25717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>
                <a:solidFill>
                  <a:srgbClr val="00B050"/>
                </a:solidFill>
              </a:rPr>
              <a:t>/*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ru-RU" i="1" dirty="0" smtClean="0">
                <a:solidFill>
                  <a:srgbClr val="00B050"/>
                </a:solidFill>
              </a:rPr>
              <a:t>Джейн Бейкер: 1378.0</a:t>
            </a:r>
          </a:p>
          <a:p>
            <a:r>
              <a:rPr lang="ru-RU" i="1" dirty="0" smtClean="0">
                <a:solidFill>
                  <a:srgbClr val="00B050"/>
                </a:solidFill>
              </a:rPr>
              <a:t>Джон </a:t>
            </a:r>
            <a:r>
              <a:rPr lang="ru-RU" i="1" dirty="0" err="1" smtClean="0">
                <a:solidFill>
                  <a:srgbClr val="00B050"/>
                </a:solidFill>
              </a:rPr>
              <a:t>Доу</a:t>
            </a:r>
            <a:r>
              <a:rPr lang="ru-RU" i="1" dirty="0" smtClean="0">
                <a:solidFill>
                  <a:srgbClr val="00B050"/>
                </a:solidFill>
              </a:rPr>
              <a:t>: 3434.34</a:t>
            </a:r>
          </a:p>
          <a:p>
            <a:r>
              <a:rPr lang="ru-RU" i="1" dirty="0" smtClean="0">
                <a:solidFill>
                  <a:srgbClr val="00B050"/>
                </a:solidFill>
              </a:rPr>
              <a:t>Том Смит: 123.22</a:t>
            </a:r>
          </a:p>
          <a:p>
            <a:endParaRPr lang="ru-RU" i="1" dirty="0" smtClean="0">
              <a:solidFill>
                <a:srgbClr val="00B050"/>
              </a:solidFill>
            </a:endParaRPr>
          </a:p>
          <a:p>
            <a:r>
              <a:rPr lang="ru-RU" i="1" dirty="0" smtClean="0">
                <a:solidFill>
                  <a:srgbClr val="00B050"/>
                </a:solidFill>
              </a:rPr>
              <a:t>Баланс Джона </a:t>
            </a:r>
          </a:p>
          <a:p>
            <a:r>
              <a:rPr lang="ru-RU" i="1" dirty="0" smtClean="0">
                <a:solidFill>
                  <a:srgbClr val="00B050"/>
                </a:solidFill>
              </a:rPr>
              <a:t>	</a:t>
            </a:r>
            <a:r>
              <a:rPr lang="ru-RU" i="1" dirty="0" err="1" smtClean="0">
                <a:solidFill>
                  <a:srgbClr val="00B050"/>
                </a:solidFill>
              </a:rPr>
              <a:t>Доу</a:t>
            </a:r>
            <a:r>
              <a:rPr lang="ru-RU" i="1" dirty="0" smtClean="0">
                <a:solidFill>
                  <a:srgbClr val="00B050"/>
                </a:solidFill>
              </a:rPr>
              <a:t>: 4434.34</a:t>
            </a:r>
          </a:p>
          <a:p>
            <a:r>
              <a:rPr lang="ru-RU" i="1" dirty="0" smtClean="0">
                <a:solidFill>
                  <a:srgbClr val="00B050"/>
                </a:solidFill>
              </a:rPr>
              <a:t>*/</a:t>
            </a:r>
            <a:endParaRPr lang="ru-RU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4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785918" y="-24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Унаследованный класс </a:t>
            </a:r>
            <a:r>
              <a:rPr lang="en-US" sz="2400" b="1" dirty="0" smtClean="0"/>
              <a:t>Vector</a:t>
            </a:r>
            <a:r>
              <a:rPr lang="ru-RU" sz="2400" b="1" dirty="0" smtClean="0"/>
              <a:t> 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71472" y="428604"/>
            <a:ext cx="8215338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class </a:t>
            </a:r>
            <a:r>
              <a:rPr lang="en-US" sz="2400" b="1" dirty="0" smtClean="0">
                <a:solidFill>
                  <a:srgbClr val="FF0000"/>
                </a:solidFill>
              </a:rPr>
              <a:t>Vector&lt;T&gt;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ctr"/>
            <a:endParaRPr lang="ru-RU" sz="600" b="1" dirty="0" smtClean="0">
              <a:solidFill>
                <a:srgbClr val="FF0000"/>
              </a:solidFill>
            </a:endParaRPr>
          </a:p>
          <a:p>
            <a:pPr algn="ctr"/>
            <a:r>
              <a:rPr lang="ru-RU" b="1" i="1" dirty="0" smtClean="0"/>
              <a:t>Некоторые методы, определенные в </a:t>
            </a:r>
            <a:r>
              <a:rPr lang="ru-RU" b="1" i="1" dirty="0" err="1" smtClean="0"/>
              <a:t>Vector</a:t>
            </a:r>
            <a:r>
              <a:rPr lang="ru-RU" b="1" i="1" dirty="0" smtClean="0"/>
              <a:t>  </a:t>
            </a:r>
            <a:endParaRPr lang="ru-RU" i="1" dirty="0" smtClean="0"/>
          </a:p>
        </p:txBody>
      </p:sp>
      <p:sp>
        <p:nvSpPr>
          <p:cNvPr id="12" name="Прямоугольник 11"/>
          <p:cNvSpPr/>
          <p:nvPr/>
        </p:nvSpPr>
        <p:spPr>
          <a:xfrm>
            <a:off x="357158" y="1357299"/>
            <a:ext cx="8643998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void </a:t>
            </a:r>
            <a:r>
              <a:rPr lang="en-US" sz="2000" b="1" dirty="0" err="1" smtClean="0">
                <a:solidFill>
                  <a:srgbClr val="FF0000"/>
                </a:solidFill>
              </a:rPr>
              <a:t>addElement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/>
              <a:t>T element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  <a:r>
              <a:rPr lang="ru-RU" b="1" dirty="0" smtClean="0"/>
              <a:t> </a:t>
            </a:r>
            <a:r>
              <a:rPr lang="ru-RU" dirty="0" smtClean="0"/>
              <a:t>- Объект, указанный в </a:t>
            </a:r>
            <a:r>
              <a:rPr lang="en-US" dirty="0" smtClean="0"/>
              <a:t>element</a:t>
            </a:r>
            <a:r>
              <a:rPr lang="ru-RU" dirty="0" smtClean="0"/>
              <a:t>, добавляется к вектору. </a:t>
            </a:r>
          </a:p>
          <a:p>
            <a:endParaRPr lang="en-US" sz="800" dirty="0" smtClean="0"/>
          </a:p>
          <a:p>
            <a:r>
              <a:rPr lang="en-US" b="1" dirty="0" err="1" smtClean="0"/>
              <a:t>boolean</a:t>
            </a:r>
            <a:r>
              <a:rPr lang="en-US" b="1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removeElement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/>
              <a:t>Object element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  <a:r>
              <a:rPr lang="en-US" b="1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Удаляет </a:t>
            </a:r>
            <a:r>
              <a:rPr lang="en-US" dirty="0" smtClean="0"/>
              <a:t>element </a:t>
            </a:r>
            <a:r>
              <a:rPr lang="ru-RU" dirty="0" smtClean="0"/>
              <a:t>из вектора. 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b="1" dirty="0" smtClean="0"/>
              <a:t>void </a:t>
            </a:r>
            <a:r>
              <a:rPr lang="en-US" sz="2000" b="1" dirty="0" err="1" smtClean="0">
                <a:solidFill>
                  <a:srgbClr val="FF0000"/>
                </a:solidFill>
              </a:rPr>
              <a:t>removeAllElements</a:t>
            </a:r>
            <a:r>
              <a:rPr lang="en-US" sz="2000" b="1" dirty="0" smtClean="0">
                <a:solidFill>
                  <a:srgbClr val="FF0000"/>
                </a:solidFill>
              </a:rPr>
              <a:t> ()  </a:t>
            </a:r>
            <a:r>
              <a:rPr lang="en-US" dirty="0" smtClean="0"/>
              <a:t>- </a:t>
            </a:r>
            <a:r>
              <a:rPr lang="ru-RU" dirty="0" smtClean="0"/>
              <a:t>Очищает вектор. 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capacity()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- </a:t>
            </a:r>
            <a:r>
              <a:rPr lang="ru-RU" dirty="0" smtClean="0"/>
              <a:t>Возвращает емкость вектора</a:t>
            </a:r>
            <a:r>
              <a:rPr lang="en-US" dirty="0" smtClean="0"/>
              <a:t>.</a:t>
            </a:r>
            <a:endParaRPr lang="ru-RU" dirty="0" smtClean="0"/>
          </a:p>
          <a:p>
            <a:endParaRPr lang="en-US" sz="800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size () </a:t>
            </a:r>
            <a:r>
              <a:rPr lang="en-US" dirty="0" smtClean="0"/>
              <a:t>- </a:t>
            </a:r>
            <a:r>
              <a:rPr lang="ru-RU" dirty="0" smtClean="0"/>
              <a:t>Возвращает количество элементов, содержащихся в  векторе.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b="1" dirty="0" smtClean="0"/>
              <a:t>T</a:t>
            </a:r>
            <a:r>
              <a:rPr lang="ru-RU" b="1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firstElement</a:t>
            </a:r>
            <a:r>
              <a:rPr lang="en-US" sz="2000" b="1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- </a:t>
            </a:r>
            <a:r>
              <a:rPr lang="ru-RU" dirty="0" smtClean="0"/>
              <a:t>Возвращает первый элемент вектора. </a:t>
            </a:r>
          </a:p>
          <a:p>
            <a:endParaRPr lang="en-US" sz="800" dirty="0" smtClean="0"/>
          </a:p>
          <a:p>
            <a:r>
              <a:rPr lang="en-US" b="1" dirty="0" smtClean="0"/>
              <a:t>T</a:t>
            </a:r>
            <a:r>
              <a:rPr lang="ru-RU" b="1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lastElement</a:t>
            </a:r>
            <a:r>
              <a:rPr lang="en-US" sz="2000" b="1" dirty="0" smtClean="0">
                <a:solidFill>
                  <a:srgbClr val="FF0000"/>
                </a:solidFill>
              </a:rPr>
              <a:t> () </a:t>
            </a:r>
            <a:r>
              <a:rPr lang="en-US" dirty="0" smtClean="0"/>
              <a:t>- </a:t>
            </a:r>
            <a:r>
              <a:rPr lang="ru-RU" dirty="0" smtClean="0"/>
              <a:t>Возвращает последний элемент вектора. </a:t>
            </a:r>
          </a:p>
          <a:p>
            <a:endParaRPr lang="en-US" sz="800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indexOf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/>
              <a:t>Object </a:t>
            </a:r>
            <a:r>
              <a:rPr lang="ru-RU" b="1" dirty="0" err="1" smtClean="0"/>
              <a:t>ele</a:t>
            </a:r>
            <a:r>
              <a:rPr lang="en-US" b="1" dirty="0" smtClean="0"/>
              <a:t>m</a:t>
            </a:r>
            <a:r>
              <a:rPr lang="ru-RU" b="1" dirty="0" err="1" smtClean="0"/>
              <a:t>e</a:t>
            </a:r>
            <a:r>
              <a:rPr lang="en-US" b="1" dirty="0" smtClean="0"/>
              <a:t>n</a:t>
            </a:r>
            <a:r>
              <a:rPr lang="ru-RU" b="1" dirty="0" err="1" smtClean="0"/>
              <a:t>t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start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  <a:r>
              <a:rPr lang="en-US" b="1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Возвращает индекс </a:t>
            </a:r>
            <a:r>
              <a:rPr lang="ru-RU" dirty="0" err="1" smtClean="0"/>
              <a:t>пepвoгo</a:t>
            </a:r>
            <a:r>
              <a:rPr lang="ru-RU" dirty="0" smtClean="0"/>
              <a:t> вхождения </a:t>
            </a:r>
            <a:r>
              <a:rPr lang="en-US" dirty="0" smtClean="0"/>
              <a:t>element</a:t>
            </a:r>
            <a:r>
              <a:rPr lang="ru-RU" dirty="0" smtClean="0"/>
              <a:t> после </a:t>
            </a:r>
            <a:r>
              <a:rPr lang="ru-RU" dirty="0" err="1" smtClean="0"/>
              <a:t>start</a:t>
            </a:r>
            <a:r>
              <a:rPr lang="ru-RU" dirty="0" smtClean="0"/>
              <a:t>. Если объект не найден в векторе, возвращает -1. </a:t>
            </a:r>
          </a:p>
          <a:p>
            <a:endParaRPr lang="ru-RU" sz="800" dirty="0" smtClean="0"/>
          </a:p>
          <a:p>
            <a:r>
              <a:rPr lang="en-US" b="1" dirty="0" smtClean="0"/>
              <a:t>void </a:t>
            </a:r>
            <a:r>
              <a:rPr lang="en-US" b="1" dirty="0" err="1" smtClean="0"/>
              <a:t>i</a:t>
            </a:r>
            <a:r>
              <a:rPr lang="en-US" sz="2000" b="1" dirty="0" err="1" smtClean="0">
                <a:solidFill>
                  <a:srgbClr val="FF0000"/>
                </a:solidFill>
              </a:rPr>
              <a:t>nsertElementAt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/>
              <a:t>T element, </a:t>
            </a:r>
            <a:r>
              <a:rPr lang="en-US" b="1" dirty="0" err="1" smtClean="0"/>
              <a:t>int</a:t>
            </a:r>
            <a:r>
              <a:rPr lang="en-US" b="1" dirty="0" smtClean="0"/>
              <a:t> index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- </a:t>
            </a:r>
            <a:r>
              <a:rPr lang="ru-RU" dirty="0" smtClean="0"/>
              <a:t>Добавляет </a:t>
            </a:r>
            <a:r>
              <a:rPr lang="en-US" dirty="0" smtClean="0"/>
              <a:t>element </a:t>
            </a:r>
            <a:r>
              <a:rPr lang="ru-RU" dirty="0" smtClean="0"/>
              <a:t> к </a:t>
            </a:r>
            <a:r>
              <a:rPr lang="en-US" dirty="0" smtClean="0"/>
              <a:t> </a:t>
            </a:r>
            <a:r>
              <a:rPr lang="ru-RU" dirty="0" smtClean="0"/>
              <a:t>вектору в позицию </a:t>
            </a:r>
            <a:r>
              <a:rPr lang="ru-RU" dirty="0" err="1" smtClean="0"/>
              <a:t>i</a:t>
            </a:r>
            <a:r>
              <a:rPr lang="en-US" dirty="0" smtClean="0"/>
              <a:t>n</a:t>
            </a:r>
            <a:r>
              <a:rPr lang="ru-RU" dirty="0" err="1" smtClean="0"/>
              <a:t>dex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39434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785918" y="109815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Доступ к коллекциям через итератор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000100" y="639529"/>
            <a:ext cx="8001024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interface </a:t>
            </a:r>
            <a:r>
              <a:rPr lang="en-US" sz="2400" b="1" dirty="0" smtClean="0">
                <a:solidFill>
                  <a:srgbClr val="FF0000"/>
                </a:solidFill>
              </a:rPr>
              <a:t>Iterator&lt;T&gt;       </a:t>
            </a:r>
            <a:r>
              <a:rPr lang="en-US" b="1" dirty="0" smtClean="0">
                <a:solidFill>
                  <a:srgbClr val="FF0000"/>
                </a:solidFill>
              </a:rPr>
              <a:t>interface </a:t>
            </a:r>
            <a:r>
              <a:rPr lang="en-US" sz="2400" b="1" dirty="0" err="1" smtClean="0">
                <a:solidFill>
                  <a:srgbClr val="FF0000"/>
                </a:solidFill>
              </a:rPr>
              <a:t>ListIterator</a:t>
            </a:r>
            <a:r>
              <a:rPr lang="en-US" sz="2400" b="1" dirty="0" smtClean="0">
                <a:solidFill>
                  <a:srgbClr val="FF0000"/>
                </a:solidFill>
              </a:rPr>
              <a:t>&lt;T&gt; 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ru-RU" sz="800" b="1" dirty="0" smtClean="0">
                <a:solidFill>
                  <a:srgbClr val="FF0000"/>
                </a:solidFill>
              </a:rPr>
              <a:t> </a:t>
            </a:r>
            <a:endParaRPr lang="en-US" sz="800" dirty="0" smtClean="0"/>
          </a:p>
          <a:p>
            <a:r>
              <a:rPr lang="ru-RU" b="1" dirty="0" err="1" smtClean="0"/>
              <a:t>Iterator</a:t>
            </a:r>
            <a:r>
              <a:rPr lang="ru-RU" dirty="0" smtClean="0"/>
              <a:t> позволяет организовать цикл для прохода по коллекции, получая либо удаляя элементы. </a:t>
            </a:r>
          </a:p>
          <a:p>
            <a:endParaRPr lang="ru-RU" sz="1400" dirty="0" smtClean="0"/>
          </a:p>
          <a:p>
            <a:r>
              <a:rPr lang="ru-RU" b="1" dirty="0" err="1" smtClean="0"/>
              <a:t>Listlterator</a:t>
            </a:r>
            <a:r>
              <a:rPr lang="ru-RU" dirty="0" smtClean="0"/>
              <a:t> расширяет </a:t>
            </a:r>
            <a:r>
              <a:rPr lang="ru-RU" b="1" dirty="0" err="1" smtClean="0"/>
              <a:t>Iterator</a:t>
            </a:r>
            <a:r>
              <a:rPr lang="ru-RU" dirty="0" smtClean="0"/>
              <a:t> для обеспечения двунаправленного прохода по списку и модификации элементов. </a:t>
            </a:r>
            <a:endParaRPr lang="en-US" b="1" i="1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214282" y="2595460"/>
            <a:ext cx="892971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 smtClean="0"/>
              <a:t>Методы, определенные в </a:t>
            </a:r>
            <a:r>
              <a:rPr lang="en-US" b="1" i="1" dirty="0" err="1" smtClean="0"/>
              <a:t>lterator</a:t>
            </a:r>
            <a:endParaRPr lang="ru-RU" b="1" i="1" dirty="0" smtClean="0"/>
          </a:p>
          <a:p>
            <a:pPr algn="ctr"/>
            <a:endParaRPr lang="ru-RU" sz="800" b="1" i="1" dirty="0" smtClean="0"/>
          </a:p>
          <a:p>
            <a:r>
              <a:rPr lang="en-US" i="1" dirty="0" smtClean="0"/>
              <a:t> </a:t>
            </a:r>
            <a:r>
              <a:rPr lang="ru-RU" b="1" i="1" dirty="0" err="1" smtClean="0"/>
              <a:t>boolean</a:t>
            </a:r>
            <a:r>
              <a:rPr lang="ru-RU" b="1" i="1" dirty="0" smtClean="0"/>
              <a:t> </a:t>
            </a:r>
            <a:r>
              <a:rPr lang="ru-RU" sz="2000" b="1" i="1" dirty="0" err="1" smtClean="0">
                <a:solidFill>
                  <a:srgbClr val="FF0000"/>
                </a:solidFill>
              </a:rPr>
              <a:t>hasNext</a:t>
            </a:r>
            <a:r>
              <a:rPr lang="ru-RU" sz="2000" b="1" i="1" dirty="0" smtClean="0">
                <a:solidFill>
                  <a:srgbClr val="FF0000"/>
                </a:solidFill>
              </a:rPr>
              <a:t> () </a:t>
            </a:r>
            <a:r>
              <a:rPr lang="ru-RU" i="1" dirty="0" smtClean="0"/>
              <a:t>Возвращает </a:t>
            </a:r>
            <a:r>
              <a:rPr lang="ru-RU" i="1" dirty="0" err="1" smtClean="0"/>
              <a:t>trиe</a:t>
            </a:r>
            <a:r>
              <a:rPr lang="ru-RU" i="1" dirty="0" smtClean="0"/>
              <a:t>, если есть еще элементы. В противном случае возвращает </a:t>
            </a:r>
            <a:r>
              <a:rPr lang="ru-RU" i="1" dirty="0" err="1" smtClean="0"/>
              <a:t>false</a:t>
            </a:r>
            <a:r>
              <a:rPr lang="ru-RU" i="1" dirty="0" smtClean="0"/>
              <a:t>. </a:t>
            </a:r>
          </a:p>
          <a:p>
            <a:endParaRPr lang="ru-RU" i="1" dirty="0" smtClean="0"/>
          </a:p>
          <a:p>
            <a:r>
              <a:rPr lang="ru-RU" b="1" i="1" dirty="0" smtClean="0"/>
              <a:t>Е </a:t>
            </a:r>
            <a:r>
              <a:rPr lang="ru-RU" sz="2000" b="1" i="1" dirty="0" err="1" smtClean="0">
                <a:solidFill>
                  <a:srgbClr val="FF0000"/>
                </a:solidFill>
              </a:rPr>
              <a:t>next</a:t>
            </a:r>
            <a:r>
              <a:rPr lang="ru-RU" sz="2000" b="1" i="1" dirty="0" smtClean="0">
                <a:solidFill>
                  <a:srgbClr val="FF0000"/>
                </a:solidFill>
              </a:rPr>
              <a:t>() </a:t>
            </a:r>
            <a:r>
              <a:rPr lang="ru-RU" i="1" dirty="0" smtClean="0"/>
              <a:t>Возвращает следующий элемент. Возбуждает исключение </a:t>
            </a:r>
            <a:r>
              <a:rPr lang="ru-RU" i="1" dirty="0" err="1" smtClean="0"/>
              <a:t>NoSиchElementException</a:t>
            </a:r>
            <a:r>
              <a:rPr lang="ru-RU" i="1" dirty="0" smtClean="0"/>
              <a:t>, если больше нет элементов.</a:t>
            </a:r>
            <a:endParaRPr lang="ru-RU" b="1" i="1" dirty="0" smtClean="0"/>
          </a:p>
          <a:p>
            <a:endParaRPr lang="ru-RU" i="1" dirty="0" smtClean="0"/>
          </a:p>
          <a:p>
            <a:r>
              <a:rPr lang="ru-RU" b="1" i="1" dirty="0" err="1" smtClean="0"/>
              <a:t>void</a:t>
            </a:r>
            <a:r>
              <a:rPr lang="ru-RU" b="1" i="1" dirty="0" smtClean="0"/>
              <a:t> </a:t>
            </a:r>
            <a:r>
              <a:rPr lang="ru-RU" sz="2000" b="1" i="1" dirty="0" err="1" smtClean="0">
                <a:solidFill>
                  <a:srgbClr val="FF0000"/>
                </a:solidFill>
              </a:rPr>
              <a:t>remove</a:t>
            </a:r>
            <a:r>
              <a:rPr lang="ru-RU" sz="2000" b="1" i="1" dirty="0" smtClean="0">
                <a:solidFill>
                  <a:srgbClr val="FF0000"/>
                </a:solidFill>
              </a:rPr>
              <a:t>() </a:t>
            </a:r>
            <a:r>
              <a:rPr lang="ru-RU" i="1" dirty="0" smtClean="0"/>
              <a:t>Удаляет текущий элемент. Возбуждает исключение </a:t>
            </a:r>
            <a:r>
              <a:rPr lang="ru-RU" i="1" dirty="0" err="1" smtClean="0"/>
              <a:t>IllegalStateException</a:t>
            </a:r>
            <a:r>
              <a:rPr lang="ru-RU" i="1" dirty="0" smtClean="0"/>
              <a:t>, если предпринимается попытка вызвать </a:t>
            </a:r>
            <a:r>
              <a:rPr lang="ru-RU" i="1" dirty="0" err="1" smtClean="0"/>
              <a:t>remove</a:t>
            </a:r>
            <a:r>
              <a:rPr lang="ru-RU" i="1" dirty="0" smtClean="0"/>
              <a:t> () , которой не предшествовал вызов </a:t>
            </a:r>
            <a:r>
              <a:rPr lang="ru-RU" i="1" dirty="0" err="1" smtClean="0"/>
              <a:t>next</a:t>
            </a:r>
            <a:r>
              <a:rPr lang="ru-RU" i="1" dirty="0" smtClean="0"/>
              <a:t> () 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554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785918" y="109815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Доступ к коллекциям через итератор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214414" y="642918"/>
            <a:ext cx="65722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Col_Iter</a:t>
            </a:r>
            <a:r>
              <a:rPr lang="en-US" dirty="0" smtClean="0"/>
              <a:t> {</a:t>
            </a:r>
          </a:p>
          <a:p>
            <a:r>
              <a:rPr lang="ru-RU" dirty="0" smtClean="0"/>
              <a:t>     </a:t>
            </a: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ru-RU" dirty="0" smtClean="0"/>
              <a:t>         </a:t>
            </a:r>
            <a:r>
              <a:rPr lang="en-US" b="1" dirty="0" err="1" smtClean="0"/>
              <a:t>ArrayList</a:t>
            </a:r>
            <a:r>
              <a:rPr lang="en-US" b="1" dirty="0" smtClean="0"/>
              <a:t>&lt;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US" b="1" dirty="0" smtClean="0"/>
              <a:t>&gt; </a:t>
            </a:r>
            <a:r>
              <a:rPr lang="ru-RU" b="1" dirty="0" smtClean="0"/>
              <a:t> </a:t>
            </a:r>
            <a:r>
              <a:rPr lang="en-US" b="1" dirty="0" smtClean="0"/>
              <a:t>al </a:t>
            </a:r>
            <a:r>
              <a:rPr lang="ru-RU" b="1" dirty="0" smtClean="0"/>
              <a:t> </a:t>
            </a:r>
            <a:r>
              <a:rPr lang="en-US" b="1" dirty="0" smtClean="0"/>
              <a:t>= </a:t>
            </a:r>
            <a:r>
              <a:rPr lang="ru-RU" b="1" dirty="0" smtClean="0"/>
              <a:t> </a:t>
            </a:r>
            <a:r>
              <a:rPr lang="en-US" b="1" dirty="0" smtClean="0"/>
              <a:t>new </a:t>
            </a:r>
            <a:r>
              <a:rPr lang="ru-RU" b="1" dirty="0" smtClean="0"/>
              <a:t> </a:t>
            </a:r>
            <a:r>
              <a:rPr lang="en-US" b="1" dirty="0" err="1" smtClean="0"/>
              <a:t>ArrayList</a:t>
            </a:r>
            <a:r>
              <a:rPr lang="en-US" b="1" dirty="0" smtClean="0"/>
              <a:t>&lt;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US" b="1" dirty="0" smtClean="0"/>
              <a:t>&gt;();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       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ru-RU" dirty="0" smtClean="0">
                <a:solidFill>
                  <a:srgbClr val="00B050"/>
                </a:solidFill>
              </a:rPr>
              <a:t>Добавить элемент в  массив -список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al.add</a:t>
            </a:r>
            <a:r>
              <a:rPr lang="en-US" dirty="0" smtClean="0"/>
              <a:t>("C");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al.add</a:t>
            </a:r>
            <a:r>
              <a:rPr lang="en-US" dirty="0" smtClean="0"/>
              <a:t>("A");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al.add</a:t>
            </a:r>
            <a:r>
              <a:rPr lang="en-US" dirty="0" smtClean="0"/>
              <a:t>("E");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al.add</a:t>
            </a:r>
            <a:r>
              <a:rPr lang="en-US" dirty="0" smtClean="0"/>
              <a:t>("B");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al.add</a:t>
            </a:r>
            <a:r>
              <a:rPr lang="en-US" dirty="0" smtClean="0"/>
              <a:t>("D");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ru-RU" dirty="0" smtClean="0"/>
              <a:t>Исходное содержимое </a:t>
            </a:r>
            <a:r>
              <a:rPr lang="en-US" dirty="0" smtClean="0"/>
              <a:t>al: ");</a:t>
            </a:r>
          </a:p>
          <a:p>
            <a:endParaRPr lang="en-US" dirty="0" smtClean="0"/>
          </a:p>
          <a:p>
            <a:r>
              <a:rPr lang="ru-RU" b="1" dirty="0" smtClean="0"/>
              <a:t>       </a:t>
            </a:r>
            <a:r>
              <a:rPr lang="en-US" b="1" dirty="0" err="1" smtClean="0">
                <a:solidFill>
                  <a:srgbClr val="FF0000"/>
                </a:solidFill>
              </a:rPr>
              <a:t>Iterator</a:t>
            </a:r>
            <a:r>
              <a:rPr lang="en-US" b="1" dirty="0" smtClean="0"/>
              <a:t>&lt;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US" b="1" dirty="0" smtClean="0"/>
              <a:t>&gt; </a:t>
            </a:r>
            <a:r>
              <a:rPr lang="en-US" b="1" dirty="0" err="1" smtClean="0">
                <a:solidFill>
                  <a:srgbClr val="7030A0"/>
                </a:solidFill>
              </a:rPr>
              <a:t>itr</a:t>
            </a:r>
            <a:r>
              <a:rPr lang="en-US" b="1" dirty="0" smtClean="0"/>
              <a:t> = </a:t>
            </a:r>
            <a:r>
              <a:rPr lang="en-US" b="1" dirty="0" err="1" smtClean="0"/>
              <a:t>al.iterator</a:t>
            </a:r>
            <a:r>
              <a:rPr lang="en-US" b="1" dirty="0" smtClean="0"/>
              <a:t>();</a:t>
            </a:r>
            <a:endParaRPr lang="ru-RU" b="1" dirty="0" smtClean="0"/>
          </a:p>
          <a:p>
            <a:endParaRPr lang="en-US" b="1" dirty="0" smtClean="0"/>
          </a:p>
          <a:p>
            <a:r>
              <a:rPr lang="ru-RU" dirty="0" smtClean="0"/>
              <a:t>       </a:t>
            </a:r>
            <a:r>
              <a:rPr lang="en-US" dirty="0" smtClean="0"/>
              <a:t>while (</a:t>
            </a:r>
            <a:r>
              <a:rPr lang="en-US" b="1" dirty="0" err="1" smtClean="0">
                <a:solidFill>
                  <a:srgbClr val="7030A0"/>
                </a:solidFill>
              </a:rPr>
              <a:t>itr</a:t>
            </a:r>
            <a:r>
              <a:rPr lang="en-US" b="1" dirty="0" err="1" smtClean="0"/>
              <a:t>.hasNext</a:t>
            </a:r>
            <a:r>
              <a:rPr lang="en-US" b="1" dirty="0" smtClean="0"/>
              <a:t>()</a:t>
            </a:r>
            <a:r>
              <a:rPr lang="en-US" dirty="0" smtClean="0"/>
              <a:t>) {</a:t>
            </a:r>
          </a:p>
          <a:p>
            <a:r>
              <a:rPr lang="ru-RU" dirty="0" smtClean="0"/>
              <a:t>	</a:t>
            </a:r>
            <a:r>
              <a:rPr lang="en-US" dirty="0" smtClean="0"/>
              <a:t>String element = </a:t>
            </a:r>
            <a:r>
              <a:rPr lang="en-US" b="1" dirty="0" err="1" smtClean="0">
                <a:solidFill>
                  <a:srgbClr val="7030A0"/>
                </a:solidFill>
              </a:rPr>
              <a:t>itr</a:t>
            </a:r>
            <a:r>
              <a:rPr lang="en-US" b="1" dirty="0" err="1" smtClean="0"/>
              <a:t>.next</a:t>
            </a:r>
            <a:r>
              <a:rPr lang="en-US" b="1" dirty="0" smtClean="0"/>
              <a:t>()</a:t>
            </a:r>
            <a:r>
              <a:rPr lang="en-US" dirty="0" smtClean="0"/>
              <a:t>;</a:t>
            </a:r>
          </a:p>
          <a:p>
            <a:r>
              <a:rPr lang="ru-RU" dirty="0" smtClean="0"/>
              <a:t>	</a:t>
            </a:r>
            <a:r>
              <a:rPr lang="en-US" dirty="0" err="1" smtClean="0"/>
              <a:t>System.out.print</a:t>
            </a:r>
            <a:r>
              <a:rPr lang="en-US" dirty="0" smtClean="0"/>
              <a:t>(element + " ");</a:t>
            </a:r>
          </a:p>
          <a:p>
            <a:r>
              <a:rPr lang="ru-RU" dirty="0" smtClean="0"/>
              <a:t>        </a:t>
            </a:r>
            <a:r>
              <a:rPr lang="en-US" dirty="0" smtClean="0"/>
              <a:t>}</a:t>
            </a:r>
            <a:r>
              <a:rPr lang="ru-RU" i="1" dirty="0" smtClean="0">
                <a:solidFill>
                  <a:srgbClr val="00B050"/>
                </a:solidFill>
              </a:rPr>
              <a:t>       /*Исходное содержимое </a:t>
            </a:r>
            <a:r>
              <a:rPr lang="en-US" i="1" dirty="0" smtClean="0">
                <a:solidFill>
                  <a:srgbClr val="00B050"/>
                </a:solidFill>
              </a:rPr>
              <a:t>al: </a:t>
            </a:r>
            <a:r>
              <a:rPr lang="ru-RU" i="1" dirty="0" smtClean="0">
                <a:solidFill>
                  <a:srgbClr val="00B050"/>
                </a:solidFill>
              </a:rPr>
              <a:t>  </a:t>
            </a:r>
            <a:r>
              <a:rPr lang="en-US" i="1" dirty="0" smtClean="0">
                <a:solidFill>
                  <a:srgbClr val="00B050"/>
                </a:solidFill>
              </a:rPr>
              <a:t>C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 A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 E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 B 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D </a:t>
            </a:r>
            <a:r>
              <a:rPr lang="ru-RU" i="1" dirty="0" smtClean="0">
                <a:solidFill>
                  <a:srgbClr val="00B050"/>
                </a:solidFill>
              </a:rPr>
              <a:t>*/</a:t>
            </a:r>
            <a:endParaRPr lang="en-US" dirty="0" smtClean="0"/>
          </a:p>
          <a:p>
            <a:r>
              <a:rPr lang="ru-RU" dirty="0" smtClean="0"/>
              <a:t>    </a:t>
            </a:r>
            <a:r>
              <a:rPr lang="en-US" dirty="0" smtClean="0"/>
              <a:t>}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07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71538" y="285728"/>
            <a:ext cx="792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Задание :</a:t>
            </a:r>
          </a:p>
          <a:p>
            <a:endParaRPr lang="ru-RU" sz="800" b="1" dirty="0" smtClean="0"/>
          </a:p>
          <a:p>
            <a:r>
              <a:rPr lang="ru-RU" dirty="0" smtClean="0"/>
              <a:t>Разработать программу для обработки ведомости .</a:t>
            </a:r>
            <a:endParaRPr lang="en-US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071538" y="1214422"/>
          <a:ext cx="6096000" cy="9144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200" dirty="0">
                          <a:latin typeface="Arial"/>
                          <a:ea typeface="Times New Roman"/>
                          <a:cs typeface="Times New Roman"/>
                        </a:rPr>
                        <a:t>№ з/п</a:t>
                      </a:r>
                      <a:endParaRPr lang="ru-RU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Arial"/>
                          <a:ea typeface="Times New Roman"/>
                          <a:cs typeface="Times New Roman"/>
                        </a:rPr>
                        <a:t>Фамилия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200">
                          <a:latin typeface="Arial"/>
                          <a:ea typeface="Times New Roman"/>
                          <a:cs typeface="Times New Roman"/>
                        </a:rPr>
                        <a:t>Зарплата, грн.</a:t>
                      </a:r>
                      <a:endParaRPr lang="ru-RU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latin typeface="Arial"/>
                          <a:ea typeface="Times New Roman"/>
                          <a:cs typeface="Times New Roman"/>
                        </a:rPr>
                        <a:t>Удержано</a:t>
                      </a:r>
                      <a:r>
                        <a:rPr lang="uk-UA" sz="1200">
                          <a:latin typeface="Arial"/>
                          <a:ea typeface="Times New Roman"/>
                          <a:cs typeface="Times New Roman"/>
                        </a:rPr>
                        <a:t>, грн.</a:t>
                      </a:r>
                      <a:endParaRPr lang="ru-RU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200">
                          <a:latin typeface="Arial"/>
                          <a:ea typeface="Times New Roman"/>
                          <a:cs typeface="Times New Roman"/>
                        </a:rPr>
                        <a:t>В</a:t>
                      </a:r>
                      <a:r>
                        <a:rPr lang="ru-RU" sz="1200">
                          <a:latin typeface="Arial"/>
                          <a:ea typeface="Times New Roman"/>
                          <a:cs typeface="Times New Roman"/>
                        </a:rPr>
                        <a:t>ы</a:t>
                      </a:r>
                      <a:r>
                        <a:rPr lang="uk-UA" sz="1200">
                          <a:latin typeface="Arial"/>
                          <a:ea typeface="Times New Roman"/>
                          <a:cs typeface="Times New Roman"/>
                        </a:rPr>
                        <a:t>дано, грн.</a:t>
                      </a:r>
                      <a:endParaRPr lang="ru-RU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20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200" dirty="0">
                          <a:latin typeface="Arial"/>
                          <a:ea typeface="Times New Roman"/>
                          <a:cs typeface="Times New Roman"/>
                        </a:rPr>
                        <a:t>F </a:t>
                      </a:r>
                      <a:endParaRPr lang="ru-RU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200">
                          <a:latin typeface="Arial"/>
                          <a:ea typeface="Times New Roman"/>
                          <a:cs typeface="Times New Roman"/>
                        </a:rPr>
                        <a:t>Z</a:t>
                      </a:r>
                      <a:endParaRPr lang="ru-RU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200">
                          <a:latin typeface="Arial"/>
                          <a:ea typeface="Times New Roman"/>
                          <a:cs typeface="Times New Roman"/>
                        </a:rPr>
                        <a:t>P</a:t>
                      </a:r>
                      <a:endParaRPr lang="ru-RU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200">
                          <a:latin typeface="Arial"/>
                          <a:ea typeface="Times New Roman"/>
                          <a:cs typeface="Times New Roman"/>
                        </a:rPr>
                        <a:t>S = Z – P</a:t>
                      </a:r>
                      <a:endParaRPr lang="ru-RU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2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ru-RU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uk-UA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uk-UA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uk-UA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uk-UA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200">
                          <a:latin typeface="Arial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uk-UA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uk-UA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uk-UA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uk-UA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uk-UA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smtClean="0">
                          <a:latin typeface="Arial"/>
                          <a:ea typeface="Times New Roman"/>
                          <a:cs typeface="Times New Roman"/>
                        </a:rPr>
                        <a:t>Всего</a:t>
                      </a:r>
                      <a:endParaRPr lang="ru-RU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200" smtClean="0">
                          <a:latin typeface="Arial"/>
                          <a:ea typeface="Times New Roman"/>
                          <a:cs typeface="Times New Roman"/>
                          <a:sym typeface="Symbol"/>
                        </a:rPr>
                        <a:t></a:t>
                      </a:r>
                      <a:endParaRPr lang="ru-RU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200" smtClean="0">
                          <a:latin typeface="Arial"/>
                          <a:ea typeface="Times New Roman"/>
                          <a:cs typeface="Times New Roman"/>
                          <a:sym typeface="Symbol"/>
                        </a:rPr>
                        <a:t></a:t>
                      </a:r>
                      <a:endParaRPr lang="ru-RU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200" dirty="0" smtClean="0">
                          <a:latin typeface="Arial"/>
                          <a:ea typeface="Times New Roman"/>
                          <a:cs typeface="Times New Roman"/>
                          <a:sym typeface="Symbol"/>
                        </a:rPr>
                        <a:t></a:t>
                      </a:r>
                      <a:endParaRPr lang="ru-RU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785786" y="2357586"/>
            <a:ext cx="821537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этого необходимо описать класс, поля которого соответствуют</a:t>
            </a:r>
          </a:p>
          <a:p>
            <a:r>
              <a:rPr lang="ru-RU" dirty="0" smtClean="0"/>
              <a:t>исходным полям ведомости . </a:t>
            </a:r>
            <a:endParaRPr lang="en-US" dirty="0" smtClean="0"/>
          </a:p>
          <a:p>
            <a:endParaRPr lang="en-US" sz="800" dirty="0" smtClean="0"/>
          </a:p>
          <a:p>
            <a:r>
              <a:rPr lang="ru-RU" dirty="0" smtClean="0"/>
              <a:t>Для установки значений полей должен</a:t>
            </a:r>
            <a:r>
              <a:rPr lang="en-US" dirty="0" smtClean="0"/>
              <a:t> </a:t>
            </a:r>
            <a:r>
              <a:rPr lang="ru-RU" dirty="0" smtClean="0"/>
              <a:t>использоваться конструктор. </a:t>
            </a:r>
            <a:endParaRPr lang="en-US" dirty="0" smtClean="0"/>
          </a:p>
          <a:p>
            <a:endParaRPr lang="en-US" sz="800" dirty="0" smtClean="0"/>
          </a:p>
          <a:p>
            <a:r>
              <a:rPr lang="ru-RU" dirty="0" smtClean="0"/>
              <a:t>Вычисления значений расчетных</a:t>
            </a:r>
            <a:r>
              <a:rPr lang="en-US" dirty="0" smtClean="0"/>
              <a:t> </a:t>
            </a:r>
            <a:r>
              <a:rPr lang="ru-RU" dirty="0" smtClean="0"/>
              <a:t>полей ведомости , получение значений выходных полей должно</a:t>
            </a:r>
            <a:r>
              <a:rPr lang="en-US" dirty="0" smtClean="0"/>
              <a:t> </a:t>
            </a:r>
            <a:r>
              <a:rPr lang="ru-RU" dirty="0" smtClean="0"/>
              <a:t>выполняться с помощью соответствующих методов класса. </a:t>
            </a:r>
          </a:p>
          <a:p>
            <a:pPr algn="ctr"/>
            <a:r>
              <a:rPr lang="ru-RU" dirty="0" smtClean="0"/>
              <a:t> </a:t>
            </a:r>
            <a:r>
              <a:rPr lang="ru-RU" i="1" dirty="0" smtClean="0"/>
              <a:t>(</a:t>
            </a:r>
            <a:r>
              <a:rPr lang="ru-RU" dirty="0" smtClean="0"/>
              <a:t>   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b="1" i="1" dirty="0" smtClean="0"/>
              <a:t> </a:t>
            </a:r>
            <a:r>
              <a:rPr lang="en-US" sz="2000" i="1" dirty="0" err="1"/>
              <a:t>Num</a:t>
            </a:r>
            <a:r>
              <a:rPr lang="en-US" sz="2000" i="1" dirty="0"/>
              <a:t> =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i="1" dirty="0" err="1">
                <a:solidFill>
                  <a:schemeClr val="accent6">
                    <a:lumMod val="75000"/>
                  </a:schemeClr>
                </a:solidFill>
              </a:rPr>
              <a:t>Integer</a:t>
            </a:r>
            <a:r>
              <a:rPr lang="en-US" sz="2000" b="1" i="1" dirty="0" err="1"/>
              <a:t>.</a:t>
            </a:r>
            <a:r>
              <a:rPr lang="en-US" sz="2000" b="1" i="1" dirty="0" err="1">
                <a:solidFill>
                  <a:srgbClr val="FF0000"/>
                </a:solidFill>
              </a:rPr>
              <a:t>valueOf</a:t>
            </a:r>
            <a:r>
              <a:rPr lang="en-US" sz="2000" i="1" dirty="0" smtClean="0"/>
              <a:t>(</a:t>
            </a:r>
            <a:r>
              <a:rPr lang="ru-RU" sz="2000" i="1" dirty="0" smtClean="0"/>
              <a:t> </a:t>
            </a:r>
            <a:r>
              <a:rPr lang="en-US" sz="2000" i="1" dirty="0" err="1" smtClean="0"/>
              <a:t>str</a:t>
            </a:r>
            <a:r>
              <a:rPr lang="en-US" sz="2000" b="1" i="1" dirty="0" smtClean="0"/>
              <a:t> </a:t>
            </a:r>
            <a:r>
              <a:rPr lang="ru-RU" sz="2000" dirty="0" smtClean="0"/>
              <a:t>)</a:t>
            </a:r>
            <a:r>
              <a:rPr lang="en-US" dirty="0" smtClean="0"/>
              <a:t>    </a:t>
            </a:r>
            <a:r>
              <a:rPr lang="ru-RU" dirty="0" smtClean="0"/>
              <a:t>или</a:t>
            </a:r>
            <a:r>
              <a:rPr lang="ru-RU" i="1" dirty="0" smtClean="0"/>
              <a:t>  </a:t>
            </a:r>
            <a:r>
              <a:rPr lang="en-US" i="1" dirty="0" smtClean="0"/>
              <a:t> 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</a:rPr>
              <a:t>String 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i="1" dirty="0" err="1" smtClean="0"/>
              <a:t>str</a:t>
            </a:r>
            <a:r>
              <a:rPr lang="ru-RU" sz="2000" i="1" dirty="0" smtClean="0"/>
              <a:t> </a:t>
            </a:r>
            <a:r>
              <a:rPr lang="en-US" sz="2000" i="1" dirty="0" smtClean="0"/>
              <a:t> =</a:t>
            </a:r>
            <a:r>
              <a:rPr lang="ru-RU" sz="2000" i="1" dirty="0" smtClean="0"/>
              <a:t> 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ru-RU" sz="2000" i="1" dirty="0" smtClean="0"/>
              <a:t>.</a:t>
            </a:r>
            <a:r>
              <a:rPr lang="en-US" sz="2000" b="1" i="1" dirty="0" err="1" smtClean="0">
                <a:solidFill>
                  <a:srgbClr val="FF0000"/>
                </a:solidFill>
              </a:rPr>
              <a:t>valueOf</a:t>
            </a:r>
            <a:r>
              <a:rPr lang="en-US" sz="2000" i="1" dirty="0" smtClean="0"/>
              <a:t>(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i="1" dirty="0" err="1"/>
              <a:t>num</a:t>
            </a:r>
            <a:r>
              <a:rPr lang="ru-RU" sz="2000" i="1" dirty="0"/>
              <a:t>) </a:t>
            </a:r>
            <a:r>
              <a:rPr lang="ru-RU" i="1" dirty="0" smtClean="0"/>
              <a:t>  )</a:t>
            </a:r>
            <a:endParaRPr lang="en-US" i="1" dirty="0" smtClean="0"/>
          </a:p>
          <a:p>
            <a:endParaRPr lang="ru-RU" sz="800" dirty="0" smtClean="0"/>
          </a:p>
          <a:p>
            <a:r>
              <a:rPr lang="ru-RU" dirty="0" smtClean="0"/>
              <a:t>Программа должна обеспечивать создание коллекции объектов этого класса и вывод на консоль исходных значений и полей, а также итоговой информации по ведомости.</a:t>
            </a:r>
          </a:p>
        </p:txBody>
      </p:sp>
    </p:spTree>
    <p:extLst>
      <p:ext uri="{BB962C8B-B14F-4D97-AF65-F5344CB8AC3E}">
        <p14:creationId xmlns:p14="http://schemas.microsoft.com/office/powerpoint/2010/main" val="40427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package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package4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Client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kept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given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23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878497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java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io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BufferedReader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java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io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IOException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java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io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InputStreamReader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java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util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.*;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ArClass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{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main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String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[]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args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throws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IOException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{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Client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myClient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Client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();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myClient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1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myClient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name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Vasiliy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Ivanovich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"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myClient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salary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2200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myClient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kept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200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myClient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given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myClient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salary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myClient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kept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Client myClient2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Client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();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myClient2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number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myClient2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name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Vasiliy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Petrovich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"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myClient2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salary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3200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myClient2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kept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200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myClient2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given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myClient2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salary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myClient2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kept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150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85786" y="615808"/>
            <a:ext cx="835821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Каркас</a:t>
            </a:r>
            <a:r>
              <a:rPr lang="en-US" b="1" dirty="0"/>
              <a:t> </a:t>
            </a:r>
            <a:r>
              <a:rPr lang="ru-RU" b="1" dirty="0"/>
              <a:t>коллекций </a:t>
            </a:r>
            <a:r>
              <a:rPr lang="en-US" b="1" dirty="0" smtClean="0"/>
              <a:t>- </a:t>
            </a:r>
            <a:r>
              <a:rPr lang="ru-RU" dirty="0" smtClean="0"/>
              <a:t>технология </a:t>
            </a:r>
            <a:r>
              <a:rPr lang="ru-RU" dirty="0"/>
              <a:t>управления </a:t>
            </a:r>
            <a:r>
              <a:rPr lang="ru-RU" dirty="0" smtClean="0"/>
              <a:t>группами </a:t>
            </a:r>
            <a:r>
              <a:rPr lang="ru-RU" dirty="0"/>
              <a:t>объектов. </a:t>
            </a:r>
            <a:endParaRPr lang="ru-RU" dirty="0" smtClean="0"/>
          </a:p>
          <a:p>
            <a:pPr algn="ctr"/>
            <a:endParaRPr lang="en-US" sz="600" dirty="0" smtClean="0"/>
          </a:p>
          <a:p>
            <a:pPr algn="ctr"/>
            <a:r>
              <a:rPr lang="ru-RU" b="1" dirty="0" smtClean="0"/>
              <a:t>Интерфейс</a:t>
            </a:r>
            <a:r>
              <a:rPr lang="ru-RU" dirty="0" smtClean="0"/>
              <a:t> </a:t>
            </a:r>
            <a:r>
              <a:rPr lang="ru-RU" b="1" dirty="0" err="1" smtClean="0"/>
              <a:t>Collection</a:t>
            </a:r>
            <a:r>
              <a:rPr lang="ru-RU" b="1" dirty="0" smtClean="0"/>
              <a:t> </a:t>
            </a:r>
            <a:endParaRPr lang="en-US" b="1" dirty="0" smtClean="0"/>
          </a:p>
          <a:p>
            <a:pPr algn="ctr"/>
            <a:endParaRPr lang="ru-RU" sz="800" b="1" dirty="0" smtClean="0"/>
          </a:p>
          <a:p>
            <a:r>
              <a:rPr lang="ru-RU" dirty="0" smtClean="0"/>
              <a:t>Это фундамент, на котором построен весь каркас коллекций, поскольку он должен быть реализован всеми классами коллекций. </a:t>
            </a:r>
            <a:endParaRPr lang="ru-RU" sz="800" dirty="0" smtClean="0"/>
          </a:p>
          <a:p>
            <a:pPr algn="ctr"/>
            <a:r>
              <a:rPr lang="ru-RU" sz="2000" b="1" dirty="0" err="1" smtClean="0">
                <a:solidFill>
                  <a:srgbClr val="FF0000"/>
                </a:solidFill>
              </a:rPr>
              <a:t>interface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Collection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&lt;</a:t>
            </a:r>
            <a:r>
              <a:rPr lang="en-US" sz="2000" b="1" dirty="0" smtClean="0">
                <a:solidFill>
                  <a:srgbClr val="FF0000"/>
                </a:solidFill>
              </a:rPr>
              <a:t> T </a:t>
            </a:r>
            <a:r>
              <a:rPr lang="ru-RU" sz="2000" b="1" dirty="0" smtClean="0">
                <a:solidFill>
                  <a:srgbClr val="FF0000"/>
                </a:solidFill>
              </a:rPr>
              <a:t>&gt; </a:t>
            </a:r>
            <a:endParaRPr lang="en-US" sz="2000" dirty="0" smtClean="0"/>
          </a:p>
          <a:p>
            <a:r>
              <a:rPr lang="ru-RU" dirty="0" smtClean="0"/>
              <a:t>Здесь </a:t>
            </a:r>
            <a:r>
              <a:rPr lang="en-US" b="1" dirty="0"/>
              <a:t>T</a:t>
            </a:r>
            <a:r>
              <a:rPr lang="ru-RU" dirty="0" smtClean="0"/>
              <a:t> указывает тип объектов, которые будет содержать коллекция. </a:t>
            </a:r>
            <a:endParaRPr lang="en-US" dirty="0" smtClean="0"/>
          </a:p>
          <a:p>
            <a:endParaRPr lang="en-US" sz="800" dirty="0" smtClean="0"/>
          </a:p>
          <a:p>
            <a:r>
              <a:rPr lang="ru-RU" b="1" i="1" dirty="0" err="1" smtClean="0"/>
              <a:t>Collection</a:t>
            </a:r>
            <a:r>
              <a:rPr lang="ru-RU" b="1" i="1" dirty="0" smtClean="0"/>
              <a:t> </a:t>
            </a:r>
            <a:r>
              <a:rPr lang="ru-RU" dirty="0" smtClean="0"/>
              <a:t>расширяет интерфейс </a:t>
            </a:r>
            <a:r>
              <a:rPr lang="en-US" b="1" i="1" dirty="0" smtClean="0"/>
              <a:t>I</a:t>
            </a:r>
            <a:r>
              <a:rPr lang="ru-RU" b="1" i="1" dirty="0" err="1" smtClean="0"/>
              <a:t>tterable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sz="800" i="1" dirty="0" smtClean="0"/>
          </a:p>
          <a:p>
            <a:pPr algn="ctr"/>
            <a:r>
              <a:rPr lang="ru-RU" b="1" dirty="0" smtClean="0"/>
              <a:t>Основные  расширения  </a:t>
            </a:r>
            <a:r>
              <a:rPr lang="en-US" b="1" dirty="0" smtClean="0"/>
              <a:t>Collection</a:t>
            </a:r>
            <a:endParaRPr lang="ru-RU" b="1" dirty="0" smtClean="0"/>
          </a:p>
          <a:p>
            <a:pPr algn="ctr"/>
            <a:endParaRPr lang="en-US" sz="800" b="1" dirty="0" smtClean="0"/>
          </a:p>
          <a:p>
            <a:pPr>
              <a:buFont typeface="Wingdings" pitchFamily="2" charset="2"/>
              <a:buChar char="q"/>
            </a:pPr>
            <a:r>
              <a:rPr lang="ru-RU" i="1" dirty="0" smtClean="0"/>
              <a:t>  </a:t>
            </a:r>
            <a:r>
              <a:rPr lang="en-US" b="1" i="1" dirty="0" smtClean="0">
                <a:solidFill>
                  <a:srgbClr val="FF0000"/>
                </a:solidFill>
              </a:rPr>
              <a:t>interface </a:t>
            </a:r>
            <a:r>
              <a:rPr lang="en-US" sz="2000" b="1" i="1" dirty="0" smtClean="0">
                <a:solidFill>
                  <a:srgbClr val="FF0000"/>
                </a:solidFill>
              </a:rPr>
              <a:t>List&lt;T&gt;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ru-RU" i="1" dirty="0" smtClean="0"/>
              <a:t>определяет такое поведение коллекций, которое сохраняет последовательность элементов (</a:t>
            </a:r>
            <a:r>
              <a:rPr lang="ru-RU" b="1" i="1" dirty="0" smtClean="0"/>
              <a:t>список</a:t>
            </a:r>
            <a:r>
              <a:rPr lang="ru-RU" i="1" dirty="0" smtClean="0"/>
              <a:t>) . Элементы могут быть вставлены или извлечены по их позиции в списке, используя начинающийся с нуля индекс. </a:t>
            </a:r>
            <a:endParaRPr lang="en-US" i="1" dirty="0" smtClean="0"/>
          </a:p>
          <a:p>
            <a:pPr>
              <a:buFont typeface="Wingdings" pitchFamily="2" charset="2"/>
              <a:buChar char="q"/>
            </a:pPr>
            <a:r>
              <a:rPr lang="ru-RU" i="1" dirty="0" smtClean="0"/>
              <a:t>  </a:t>
            </a:r>
            <a:r>
              <a:rPr lang="en-US" b="1" i="1" dirty="0" smtClean="0">
                <a:solidFill>
                  <a:srgbClr val="FF0000"/>
                </a:solidFill>
              </a:rPr>
              <a:t>interface </a:t>
            </a:r>
            <a:r>
              <a:rPr lang="en-US" sz="2000" b="1" i="1" dirty="0" smtClean="0">
                <a:solidFill>
                  <a:srgbClr val="FF0000"/>
                </a:solidFill>
              </a:rPr>
              <a:t>Queue&lt;T&gt; 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ru-RU" i="1" dirty="0" smtClean="0"/>
              <a:t>объявляет поведение очередей, которые представляют собой список с дисциплиной "первый вошел - первый вышел" (</a:t>
            </a:r>
            <a:r>
              <a:rPr lang="ru-RU" b="1" i="1" dirty="0" smtClean="0"/>
              <a:t>очередь</a:t>
            </a:r>
            <a:r>
              <a:rPr lang="ru-RU" i="1" dirty="0" smtClean="0"/>
              <a:t>)</a:t>
            </a:r>
            <a:endParaRPr lang="en-US" b="1" i="1" dirty="0" smtClean="0"/>
          </a:p>
          <a:p>
            <a:pPr>
              <a:buFont typeface="Wingdings" pitchFamily="2" charset="2"/>
              <a:buChar char="q"/>
            </a:pPr>
            <a:r>
              <a:rPr lang="ru-RU" i="1" dirty="0" smtClean="0"/>
              <a:t>  </a:t>
            </a:r>
            <a:r>
              <a:rPr lang="en-US" b="1" i="1" dirty="0" smtClean="0">
                <a:solidFill>
                  <a:srgbClr val="FF0000"/>
                </a:solidFill>
              </a:rPr>
              <a:t>interface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Deq</a:t>
            </a:r>
            <a:r>
              <a:rPr lang="ru-RU" sz="2000" b="1" i="1" dirty="0" smtClean="0">
                <a:solidFill>
                  <a:srgbClr val="FF0000"/>
                </a:solidFill>
              </a:rPr>
              <a:t>и</a:t>
            </a:r>
            <a:r>
              <a:rPr lang="en-US" sz="2000" b="1" i="1" dirty="0" smtClean="0">
                <a:solidFill>
                  <a:srgbClr val="FF0000"/>
                </a:solidFill>
              </a:rPr>
              <a:t>e&lt;T&gt;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smtClean="0"/>
              <a:t>описывает поведение двунаправленной очереди, либо  как очередь "первый вошел - первый вышел" либо как </a:t>
            </a:r>
            <a:r>
              <a:rPr lang="ru-RU" b="1" i="1" dirty="0" smtClean="0"/>
              <a:t>стек</a:t>
            </a:r>
            <a:r>
              <a:rPr lang="ru-RU" i="1" dirty="0" smtClean="0"/>
              <a:t> "последний вошел - первый  вышел" </a:t>
            </a:r>
            <a:endParaRPr lang="en-US" i="1" dirty="0" smtClean="0"/>
          </a:p>
          <a:p>
            <a:pPr>
              <a:buFont typeface="Wingdings" pitchFamily="2" charset="2"/>
              <a:buChar char="q"/>
            </a:pPr>
            <a:r>
              <a:rPr lang="en-US" i="1" dirty="0" smtClean="0"/>
              <a:t>  </a:t>
            </a:r>
            <a:r>
              <a:rPr lang="en-US" b="1" i="1" dirty="0" smtClean="0">
                <a:solidFill>
                  <a:srgbClr val="FF0000"/>
                </a:solidFill>
              </a:rPr>
              <a:t>interface </a:t>
            </a:r>
            <a:r>
              <a:rPr lang="en-US" sz="2000" b="1" i="1" dirty="0" smtClean="0">
                <a:solidFill>
                  <a:srgbClr val="FF0000"/>
                </a:solidFill>
              </a:rPr>
              <a:t>Set&lt;T&gt;</a:t>
            </a:r>
            <a:r>
              <a:rPr lang="en-US" i="1" dirty="0" smtClean="0"/>
              <a:t> </a:t>
            </a:r>
            <a:r>
              <a:rPr lang="ru-RU" i="1" dirty="0" smtClean="0"/>
              <a:t>определяет поведение коллекций, не допускающих </a:t>
            </a:r>
            <a:r>
              <a:rPr lang="en-US" i="1" dirty="0" smtClean="0"/>
              <a:t> </a:t>
            </a:r>
            <a:r>
              <a:rPr lang="ru-RU" i="1" dirty="0" smtClean="0"/>
              <a:t>дублирования элементов</a:t>
            </a:r>
            <a:endParaRPr lang="en-US" i="1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1928794" y="71414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Обзор  коллекций  </a:t>
            </a:r>
            <a:r>
              <a:rPr lang="en-US" sz="2400" b="1" dirty="0" smtClean="0"/>
              <a:t>j</a:t>
            </a:r>
            <a:r>
              <a:rPr lang="ru-RU" sz="2400" b="1" dirty="0" err="1" smtClean="0"/>
              <a:t>ava.util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4860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ArrayList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Client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ArClient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Client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&gt;();</a:t>
            </a:r>
            <a:endParaRPr lang="ru-RU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ArClient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add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myClient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);</a:t>
            </a:r>
            <a:endParaRPr lang="ru-RU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ArClient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add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myClient2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);</a:t>
            </a:r>
            <a:endParaRPr lang="ru-RU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=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ArClient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size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();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++)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{</a:t>
            </a:r>
            <a:endParaRPr lang="ru-RU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System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out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println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ArClient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get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number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ArClient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get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name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ArClient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get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salary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endParaRPr lang="ru-RU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    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ArClient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get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kept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ArClient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get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given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);</a:t>
            </a:r>
            <a:endParaRPr lang="ru-RU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}</a:t>
            </a:r>
          </a:p>
          <a:p>
            <a:endParaRPr lang="en-US" b="1" dirty="0">
              <a:solidFill>
                <a:srgbClr val="000080"/>
              </a:solidFill>
              <a:latin typeface="Courier New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1985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ru-RU" sz="2000" b="1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введите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endParaRPr lang="ru-RU" sz="2000" b="1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br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readLine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endParaRPr lang="ru-RU" sz="2000" b="1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введите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b"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sB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br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readLine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sB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res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итого </a:t>
            </a:r>
            <a:r>
              <a:rPr lang="ru-RU" sz="2000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ru-RU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97848"/>
            <a:ext cx="722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Преобразование</a:t>
            </a:r>
            <a:r>
              <a:rPr lang="ru-RU" sz="2400" dirty="0" smtClean="0"/>
              <a:t> типов строка-число-строка (пример)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2261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915921" y="4320938"/>
            <a:ext cx="653448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70C0"/>
                </a:solidFill>
              </a:rPr>
              <a:t>Основные классы</a:t>
            </a:r>
          </a:p>
          <a:p>
            <a:pPr algn="ctr"/>
            <a:endParaRPr lang="ru-RU" sz="800" b="1" dirty="0" smtClean="0"/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ru-RU" sz="2000" b="1" dirty="0" smtClean="0">
                <a:solidFill>
                  <a:srgbClr val="FF0000"/>
                </a:solidFill>
              </a:rPr>
              <a:t>  Класс </a:t>
            </a:r>
            <a:r>
              <a:rPr lang="ru-RU" sz="2000" b="1" dirty="0" err="1" smtClean="0">
                <a:solidFill>
                  <a:srgbClr val="FF0000"/>
                </a:solidFill>
              </a:rPr>
              <a:t>ArrayList</a:t>
            </a:r>
            <a:r>
              <a:rPr lang="ru-RU" sz="2000" b="1" dirty="0" smtClean="0">
                <a:solidFill>
                  <a:srgbClr val="FF0000"/>
                </a:solidFill>
              </a:rPr>
              <a:t>   |  Унаследованный класс </a:t>
            </a:r>
            <a:r>
              <a:rPr lang="ru-RU" sz="2000" b="1" dirty="0" err="1" smtClean="0">
                <a:solidFill>
                  <a:srgbClr val="FF0000"/>
                </a:solidFill>
              </a:rPr>
              <a:t>Vector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ru-RU" sz="2000" b="1" dirty="0" smtClean="0">
                <a:solidFill>
                  <a:srgbClr val="FF0000"/>
                </a:solidFill>
              </a:rPr>
              <a:t>  Класс </a:t>
            </a:r>
            <a:r>
              <a:rPr lang="ru-RU" sz="2000" b="1" dirty="0" err="1" smtClean="0">
                <a:solidFill>
                  <a:srgbClr val="FF0000"/>
                </a:solidFill>
              </a:rPr>
              <a:t>LinkedList</a:t>
            </a:r>
            <a:r>
              <a:rPr lang="ru-RU" sz="2000" b="1" dirty="0" smtClean="0">
                <a:solidFill>
                  <a:srgbClr val="FF0000"/>
                </a:solidFill>
              </a:rPr>
              <a:t>  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ru-RU" sz="2000" b="1" dirty="0" smtClean="0">
                <a:solidFill>
                  <a:srgbClr val="FF0000"/>
                </a:solidFill>
              </a:rPr>
              <a:t>  Класс </a:t>
            </a:r>
            <a:r>
              <a:rPr lang="ru-RU" sz="2000" b="1" dirty="0" err="1" smtClean="0">
                <a:solidFill>
                  <a:srgbClr val="FF0000"/>
                </a:solidFill>
              </a:rPr>
              <a:t>HashSet</a:t>
            </a:r>
            <a:r>
              <a:rPr lang="ru-RU" sz="2000" b="1" dirty="0" smtClean="0">
                <a:solidFill>
                  <a:srgbClr val="FF0000"/>
                </a:solidFill>
              </a:rPr>
              <a:t>  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ru-RU" sz="2000" b="1" dirty="0" smtClean="0">
                <a:solidFill>
                  <a:srgbClr val="FF0000"/>
                </a:solidFill>
              </a:rPr>
              <a:t>  Класс </a:t>
            </a:r>
            <a:r>
              <a:rPr lang="ru-RU" sz="2000" b="1" dirty="0" err="1" smtClean="0">
                <a:solidFill>
                  <a:srgbClr val="FF0000"/>
                </a:solidFill>
              </a:rPr>
              <a:t>TreeSet</a:t>
            </a:r>
            <a:r>
              <a:rPr lang="ru-RU" sz="2000" b="1" dirty="0" smtClean="0">
                <a:solidFill>
                  <a:srgbClr val="FF0000"/>
                </a:solidFill>
              </a:rPr>
              <a:t>  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ru-RU" sz="2000" b="1" dirty="0" smtClean="0">
                <a:solidFill>
                  <a:srgbClr val="FF0000"/>
                </a:solidFill>
              </a:rPr>
              <a:t>  Класс </a:t>
            </a:r>
            <a:r>
              <a:rPr lang="ru-RU" sz="2000" b="1" dirty="0" err="1" smtClean="0">
                <a:solidFill>
                  <a:srgbClr val="FF0000"/>
                </a:solidFill>
              </a:rPr>
              <a:t>Ha</a:t>
            </a:r>
            <a:r>
              <a:rPr lang="en-US" sz="2000" b="1" dirty="0" smtClean="0">
                <a:solidFill>
                  <a:srgbClr val="FF0000"/>
                </a:solidFill>
              </a:rPr>
              <a:t>s</a:t>
            </a:r>
            <a:r>
              <a:rPr lang="ru-RU" sz="2000" b="1" dirty="0" err="1" smtClean="0">
                <a:solidFill>
                  <a:srgbClr val="FF0000"/>
                </a:solidFill>
              </a:rPr>
              <a:t>hМap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ru-RU" sz="2000" b="1" dirty="0" smtClean="0">
                <a:solidFill>
                  <a:srgbClr val="FF0000"/>
                </a:solidFill>
              </a:rPr>
              <a:t>  Класс </a:t>
            </a:r>
            <a:r>
              <a:rPr lang="en-US" sz="2000" b="1" dirty="0" err="1" smtClean="0">
                <a:solidFill>
                  <a:srgbClr val="FF0000"/>
                </a:solidFill>
              </a:rPr>
              <a:t>TreeMap</a:t>
            </a:r>
            <a:endParaRPr lang="ru-RU" sz="2000" b="1" dirty="0" smtClean="0">
              <a:solidFill>
                <a:srgbClr val="FF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915921" y="87015"/>
            <a:ext cx="6455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Основные методы, определенные в </a:t>
            </a:r>
            <a:r>
              <a:rPr lang="en-US" sz="2400" b="1" dirty="0" smtClean="0"/>
              <a:t>Collection </a:t>
            </a:r>
            <a:endParaRPr lang="ru-RU" sz="2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57224" y="610230"/>
            <a:ext cx="814393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boolean</a:t>
            </a:r>
            <a:r>
              <a:rPr lang="ru-RU" b="1" dirty="0" smtClean="0"/>
              <a:t>  </a:t>
            </a:r>
            <a:r>
              <a:rPr lang="ru-RU" sz="2400" dirty="0" err="1" smtClean="0">
                <a:solidFill>
                  <a:srgbClr val="FF0000"/>
                </a:solidFill>
              </a:rPr>
              <a:t>add</a:t>
            </a:r>
            <a:r>
              <a:rPr lang="ru-RU" sz="2400" dirty="0" smtClean="0">
                <a:solidFill>
                  <a:srgbClr val="FF0000"/>
                </a:solidFill>
              </a:rPr>
              <a:t>(</a:t>
            </a:r>
            <a:r>
              <a:rPr lang="ru-RU" dirty="0" smtClean="0"/>
              <a:t>E</a:t>
            </a:r>
            <a:r>
              <a:rPr lang="ru-RU" b="1" dirty="0" smtClean="0"/>
              <a:t> </a:t>
            </a:r>
            <a:r>
              <a:rPr lang="ru-RU" b="1" dirty="0" err="1" smtClean="0"/>
              <a:t>obj</a:t>
            </a:r>
            <a:r>
              <a:rPr lang="ru-RU" sz="2400" dirty="0" smtClean="0">
                <a:solidFill>
                  <a:srgbClr val="FF0000"/>
                </a:solidFill>
              </a:rPr>
              <a:t>)</a:t>
            </a:r>
            <a:r>
              <a:rPr lang="ru-RU" b="1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добавляет </a:t>
            </a:r>
            <a:r>
              <a:rPr lang="ru-RU" dirty="0" err="1" smtClean="0"/>
              <a:t>obj</a:t>
            </a:r>
            <a:r>
              <a:rPr lang="ru-RU" dirty="0" smtClean="0"/>
              <a:t> к вызывающей коллекции. Возвращает </a:t>
            </a:r>
            <a:r>
              <a:rPr lang="ru-RU" dirty="0" err="1" smtClean="0"/>
              <a:t>tr</a:t>
            </a:r>
            <a:r>
              <a:rPr lang="en-US" dirty="0" smtClean="0"/>
              <a:t>u</a:t>
            </a:r>
            <a:r>
              <a:rPr lang="ru-RU" dirty="0" err="1" smtClean="0"/>
              <a:t>e</a:t>
            </a:r>
            <a:r>
              <a:rPr lang="ru-RU" dirty="0" smtClean="0"/>
              <a:t>, если </a:t>
            </a:r>
            <a:r>
              <a:rPr lang="ru-RU" dirty="0" err="1" smtClean="0"/>
              <a:t>obj</a:t>
            </a:r>
            <a:r>
              <a:rPr lang="ru-RU" dirty="0" smtClean="0"/>
              <a:t> был добавлен к коллекции. </a:t>
            </a:r>
          </a:p>
          <a:p>
            <a:endParaRPr lang="ru-RU" sz="800" dirty="0" smtClean="0"/>
          </a:p>
          <a:p>
            <a:r>
              <a:rPr lang="en-US" b="1" dirty="0" smtClean="0"/>
              <a:t>void </a:t>
            </a:r>
            <a:r>
              <a:rPr lang="ru-RU" b="1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clear()</a:t>
            </a:r>
            <a:r>
              <a:rPr lang="en-US" sz="2400" dirty="0" smtClean="0"/>
              <a:t> </a:t>
            </a:r>
            <a:r>
              <a:rPr lang="ru-RU" dirty="0" smtClean="0"/>
              <a:t>- удаляет все элементы вызывающей коллекции. </a:t>
            </a:r>
          </a:p>
          <a:p>
            <a:endParaRPr lang="ru-RU" sz="800" dirty="0" smtClean="0"/>
          </a:p>
          <a:p>
            <a:r>
              <a:rPr lang="en-US" b="1" dirty="0" err="1" smtClean="0"/>
              <a:t>boolean</a:t>
            </a:r>
            <a:r>
              <a:rPr lang="en-US" b="1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isEmpty</a:t>
            </a:r>
            <a:r>
              <a:rPr lang="en-US" sz="2400" dirty="0" smtClean="0">
                <a:solidFill>
                  <a:srgbClr val="FF0000"/>
                </a:solidFill>
              </a:rPr>
              <a:t>()</a:t>
            </a:r>
            <a:r>
              <a:rPr lang="en-US" sz="2400" b="1" dirty="0" smtClean="0"/>
              <a:t> </a:t>
            </a:r>
            <a:r>
              <a:rPr lang="ru-RU" sz="2400" b="1" dirty="0" smtClean="0"/>
              <a:t> </a:t>
            </a:r>
            <a:r>
              <a:rPr lang="ru-RU" dirty="0" smtClean="0"/>
              <a:t>- Возвращает </a:t>
            </a:r>
            <a:r>
              <a:rPr lang="ru-RU" dirty="0" err="1" smtClean="0"/>
              <a:t>true</a:t>
            </a:r>
            <a:r>
              <a:rPr lang="ru-RU" dirty="0" smtClean="0"/>
              <a:t>, если вызывающая коллекция пуста. </a:t>
            </a:r>
          </a:p>
          <a:p>
            <a:endParaRPr lang="ru-RU" sz="800" dirty="0" smtClean="0"/>
          </a:p>
          <a:p>
            <a:r>
              <a:rPr lang="en-US" b="1" dirty="0" err="1" smtClean="0"/>
              <a:t>boolean</a:t>
            </a:r>
            <a:r>
              <a:rPr lang="en-US" b="1" dirty="0" smtClean="0"/>
              <a:t> </a:t>
            </a:r>
            <a:r>
              <a:rPr lang="ru-RU" b="1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remove(</a:t>
            </a:r>
            <a:r>
              <a:rPr lang="en-US" dirty="0" smtClean="0"/>
              <a:t>Object</a:t>
            </a:r>
            <a:r>
              <a:rPr lang="en-US" b="1" dirty="0" smtClean="0"/>
              <a:t> </a:t>
            </a:r>
            <a:r>
              <a:rPr lang="en-US" b="1" dirty="0" err="1" smtClean="0"/>
              <a:t>obj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r>
              <a:rPr lang="en-US" b="1" dirty="0" smtClean="0"/>
              <a:t> </a:t>
            </a:r>
            <a:r>
              <a:rPr lang="ru-RU" dirty="0" smtClean="0"/>
              <a:t>- удаляет один экземпляр </a:t>
            </a:r>
            <a:r>
              <a:rPr lang="ru-RU" dirty="0" err="1" smtClean="0"/>
              <a:t>obj</a:t>
            </a:r>
            <a:r>
              <a:rPr lang="ru-RU" dirty="0" smtClean="0"/>
              <a:t> из вызывающей коллекции. Возвращает </a:t>
            </a:r>
            <a:r>
              <a:rPr lang="ru-RU" dirty="0" err="1" smtClean="0"/>
              <a:t>true</a:t>
            </a:r>
            <a:r>
              <a:rPr lang="ru-RU" dirty="0" smtClean="0"/>
              <a:t>, если элемент удален. </a:t>
            </a:r>
          </a:p>
          <a:p>
            <a:endParaRPr lang="ru-RU" sz="800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ru-RU" b="1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size()</a:t>
            </a:r>
            <a:r>
              <a:rPr lang="en-US" sz="2400" b="1" dirty="0" smtClean="0"/>
              <a:t> </a:t>
            </a:r>
            <a:r>
              <a:rPr lang="ru-RU" sz="2400" b="1" dirty="0" smtClean="0"/>
              <a:t> </a:t>
            </a:r>
            <a:r>
              <a:rPr lang="ru-RU" dirty="0" smtClean="0"/>
              <a:t>-  Возвращает количество элементов, содержащихся в коллекции. </a:t>
            </a:r>
          </a:p>
          <a:p>
            <a:endParaRPr lang="en-US" sz="800" dirty="0" smtClean="0"/>
          </a:p>
          <a:p>
            <a:r>
              <a:rPr lang="en-US" b="1" dirty="0" smtClean="0"/>
              <a:t>Object [] </a:t>
            </a:r>
            <a:r>
              <a:rPr lang="ru-RU" b="1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toArray</a:t>
            </a:r>
            <a:r>
              <a:rPr lang="en-US" sz="2400" dirty="0" smtClean="0">
                <a:solidFill>
                  <a:srgbClr val="FF0000"/>
                </a:solidFill>
              </a:rPr>
              <a:t>()</a:t>
            </a:r>
            <a:r>
              <a:rPr lang="en-US" sz="2400" b="1" dirty="0" smtClean="0"/>
              <a:t> </a:t>
            </a:r>
            <a:r>
              <a:rPr lang="ru-RU" sz="2400" dirty="0" smtClean="0"/>
              <a:t> </a:t>
            </a:r>
            <a:r>
              <a:rPr lang="ru-RU" dirty="0" smtClean="0"/>
              <a:t>-  Возвращает массив, содержащий все элементы вызывающей коллекции.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86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785918" y="-33061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Класс </a:t>
            </a:r>
            <a:r>
              <a:rPr lang="en-US" sz="2400" b="1" dirty="0" err="1" smtClean="0"/>
              <a:t>ArrayList</a:t>
            </a:r>
            <a:r>
              <a:rPr lang="en-US" sz="2400" b="1" dirty="0" smtClean="0"/>
              <a:t> </a:t>
            </a:r>
            <a:r>
              <a:rPr lang="ru-RU" sz="2400" b="1" dirty="0" smtClean="0"/>
              <a:t>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259632" y="357166"/>
            <a:ext cx="7572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class </a:t>
            </a:r>
            <a:r>
              <a:rPr lang="en-US" sz="2400" b="1" dirty="0" err="1" smtClean="0">
                <a:solidFill>
                  <a:srgbClr val="FF0000"/>
                </a:solidFill>
              </a:rPr>
              <a:t>ArrayList</a:t>
            </a:r>
            <a:r>
              <a:rPr lang="ru-RU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&lt;T&gt;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-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Список. 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Класс  </a:t>
            </a:r>
            <a:r>
              <a:rPr lang="en-US" b="1" i="1" dirty="0" err="1" smtClean="0"/>
              <a:t>ArrayList</a:t>
            </a:r>
            <a:r>
              <a:rPr lang="en-US" dirty="0" smtClean="0"/>
              <a:t> </a:t>
            </a:r>
            <a:r>
              <a:rPr lang="ru-RU" dirty="0" smtClean="0"/>
              <a:t> реализует  интерфейс  </a:t>
            </a:r>
            <a:r>
              <a:rPr lang="en-US" b="1" i="1" dirty="0" smtClean="0"/>
              <a:t>List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00034" y="748442"/>
            <a:ext cx="842968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Некоторые  методы, определенные в </a:t>
            </a:r>
            <a:r>
              <a:rPr lang="en-US" dirty="0" smtClean="0"/>
              <a:t>List</a:t>
            </a:r>
            <a:endParaRPr lang="ru-RU" dirty="0" smtClean="0"/>
          </a:p>
          <a:p>
            <a:r>
              <a:rPr lang="en-US" b="1" dirty="0" smtClean="0"/>
              <a:t>T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get (</a:t>
            </a:r>
            <a:r>
              <a:rPr lang="en-US" b="1" dirty="0" err="1" smtClean="0"/>
              <a:t>int</a:t>
            </a:r>
            <a:r>
              <a:rPr lang="en-US" b="1" dirty="0" smtClean="0"/>
              <a:t>  index</a:t>
            </a:r>
            <a:r>
              <a:rPr lang="en-US" sz="2000" b="1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-  </a:t>
            </a:r>
            <a:r>
              <a:rPr lang="ru-RU" dirty="0" smtClean="0"/>
              <a:t>Возвращает объект, сохраненный в указанной позиции  вызывающего списка. </a:t>
            </a:r>
          </a:p>
          <a:p>
            <a:endParaRPr lang="en-US" sz="800" dirty="0" smtClean="0"/>
          </a:p>
          <a:p>
            <a:r>
              <a:rPr lang="en-US" b="1" dirty="0" smtClean="0"/>
              <a:t>T</a:t>
            </a:r>
            <a:r>
              <a:rPr lang="ru-RU" b="1" dirty="0" smtClean="0"/>
              <a:t>  </a:t>
            </a:r>
            <a:r>
              <a:rPr lang="en-US" sz="2000" b="1" dirty="0" smtClean="0">
                <a:solidFill>
                  <a:srgbClr val="FF0000"/>
                </a:solidFill>
              </a:rPr>
              <a:t>set (</a:t>
            </a:r>
            <a:r>
              <a:rPr lang="en-US" b="1" dirty="0" err="1" smtClean="0"/>
              <a:t>int</a:t>
            </a:r>
            <a:r>
              <a:rPr lang="ru-RU" b="1" dirty="0" smtClean="0"/>
              <a:t> </a:t>
            </a:r>
            <a:r>
              <a:rPr lang="en-US" b="1" dirty="0" smtClean="0"/>
              <a:t> index,  </a:t>
            </a:r>
            <a:r>
              <a:rPr lang="ru-RU" b="1" dirty="0" smtClean="0"/>
              <a:t>Е </a:t>
            </a:r>
            <a:r>
              <a:rPr lang="en-US" b="1" dirty="0" err="1" smtClean="0"/>
              <a:t>obj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  <a:r>
              <a:rPr lang="en-US" b="1" dirty="0" smtClean="0"/>
              <a:t> - </a:t>
            </a:r>
            <a:r>
              <a:rPr lang="ru-RU" dirty="0" smtClean="0"/>
              <a:t>Присваивает </a:t>
            </a:r>
            <a:r>
              <a:rPr lang="ru-RU" i="1" dirty="0" err="1" smtClean="0"/>
              <a:t>obj</a:t>
            </a:r>
            <a:r>
              <a:rPr lang="ru-RU" i="1" dirty="0" smtClean="0"/>
              <a:t> </a:t>
            </a:r>
            <a:r>
              <a:rPr lang="ru-RU" dirty="0" smtClean="0"/>
              <a:t>элементу, находящемуся в списке в позиции </a:t>
            </a:r>
            <a:r>
              <a:rPr lang="ru-RU" i="1" dirty="0" err="1" smtClean="0"/>
              <a:t>i</a:t>
            </a:r>
            <a:r>
              <a:rPr lang="en-US" i="1" dirty="0" smtClean="0"/>
              <a:t>n</a:t>
            </a:r>
            <a:r>
              <a:rPr lang="ru-RU" i="1" dirty="0" err="1" smtClean="0"/>
              <a:t>dex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51520" y="2420888"/>
            <a:ext cx="3960440" cy="3600986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 rIns="0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endParaRPr lang="ru-RU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ArClass</a:t>
            </a:r>
            <a:r>
              <a:rPr lang="en-US" dirty="0" smtClean="0"/>
              <a:t> {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//……………………………………..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public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sz="2400" b="1" dirty="0" err="1" smtClean="0">
                <a:solidFill>
                  <a:srgbClr val="FF0000"/>
                </a:solidFill>
              </a:rPr>
              <a:t>ArrayList</a:t>
            </a:r>
            <a:r>
              <a:rPr lang="en-US" sz="2400" b="1" dirty="0" smtClean="0">
                <a:solidFill>
                  <a:srgbClr val="FF0000"/>
                </a:solidFill>
              </a:rPr>
              <a:t>&lt;String&gt;  </a:t>
            </a:r>
            <a:r>
              <a:rPr lang="en-US" dirty="0" err="1" smtClean="0">
                <a:solidFill>
                  <a:srgbClr val="FF0000"/>
                </a:solidFill>
              </a:rPr>
              <a:t>ArLst</a:t>
            </a:r>
            <a:r>
              <a:rPr lang="en-US" dirty="0" smtClean="0">
                <a:solidFill>
                  <a:srgbClr val="FF0000"/>
                </a:solidFill>
              </a:rPr>
              <a:t> ;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   public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err="1" smtClean="0"/>
              <a:t>ArClass</a:t>
            </a:r>
            <a:r>
              <a:rPr lang="en-US" dirty="0" smtClean="0"/>
              <a:t>() </a:t>
            </a:r>
            <a:r>
              <a:rPr lang="en-US" dirty="0"/>
              <a:t>{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           //……………………………………..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</a:t>
            </a:r>
            <a:r>
              <a:rPr lang="en-US" sz="2400" b="1" dirty="0" err="1" smtClean="0">
                <a:solidFill>
                  <a:srgbClr val="FF0000"/>
                </a:solidFill>
              </a:rPr>
              <a:t>ArLst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 </a:t>
            </a:r>
            <a:r>
              <a:rPr lang="en-US" dirty="0" smtClean="0">
                <a:solidFill>
                  <a:srgbClr val="FF0000"/>
                </a:solidFill>
              </a:rPr>
              <a:t>new  </a:t>
            </a:r>
            <a:r>
              <a:rPr lang="en-US" dirty="0" err="1" smtClean="0">
                <a:solidFill>
                  <a:srgbClr val="FF0000"/>
                </a:solidFill>
              </a:rPr>
              <a:t>ArrayList</a:t>
            </a:r>
            <a:r>
              <a:rPr lang="en-US" dirty="0" smtClean="0">
                <a:solidFill>
                  <a:srgbClr val="FF0000"/>
                </a:solidFill>
              </a:rPr>
              <a:t>&lt;String&gt;();</a:t>
            </a:r>
          </a:p>
          <a:p>
            <a:r>
              <a:rPr lang="en-US" dirty="0" smtClean="0"/>
              <a:t>      }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//……………………………………..</a:t>
            </a:r>
            <a:endParaRPr lang="en-US" dirty="0" smtClean="0"/>
          </a:p>
          <a:p>
            <a:r>
              <a:rPr lang="ru-RU" dirty="0" smtClean="0"/>
              <a:t>}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357686" y="2214554"/>
            <a:ext cx="4572032" cy="4616648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Collec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    {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ArClass</a:t>
            </a:r>
            <a:r>
              <a:rPr lang="en-US" dirty="0" smtClean="0"/>
              <a:t>  </a:t>
            </a:r>
            <a:r>
              <a:rPr lang="en-US" dirty="0" err="1" smtClean="0"/>
              <a:t>obj</a:t>
            </a:r>
            <a:r>
              <a:rPr lang="en-US" dirty="0" smtClean="0"/>
              <a:t>  =  new  </a:t>
            </a:r>
            <a:r>
              <a:rPr lang="en-US" dirty="0" err="1" smtClean="0"/>
              <a:t>ArClass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obj.ArLst.</a:t>
            </a:r>
            <a:r>
              <a:rPr lang="en-US" sz="2400" b="1" dirty="0" err="1">
                <a:solidFill>
                  <a:srgbClr val="FF0000"/>
                </a:solidFill>
              </a:rPr>
              <a:t>add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dirty="0" smtClean="0"/>
              <a:t>“First element”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     //……………………………………………………..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obj.ArLst.</a:t>
            </a:r>
            <a:r>
              <a:rPr lang="en-US" sz="2400" b="1" dirty="0" err="1" smtClean="0">
                <a:solidFill>
                  <a:srgbClr val="FF0000"/>
                </a:solidFill>
              </a:rPr>
              <a:t>add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dirty="0" smtClean="0"/>
              <a:t>“N-</a:t>
            </a:r>
            <a:r>
              <a:rPr lang="en-US" dirty="0" err="1" smtClean="0"/>
              <a:t>st</a:t>
            </a:r>
            <a:r>
              <a:rPr lang="en-US" dirty="0" smtClean="0"/>
              <a:t> element “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nn-NO" dirty="0" smtClean="0"/>
              <a:t>          for (int i=0; i&lt;obj.ArLst.</a:t>
            </a:r>
            <a:r>
              <a:rPr lang="nn-NO" sz="2400" b="1" dirty="0" smtClean="0">
                <a:solidFill>
                  <a:srgbClr val="FF0000"/>
                </a:solidFill>
              </a:rPr>
              <a:t>size</a:t>
            </a:r>
            <a:r>
              <a:rPr lang="nn-NO" sz="2000" b="1" dirty="0" smtClean="0">
                <a:solidFill>
                  <a:srgbClr val="FF0000"/>
                </a:solidFill>
              </a:rPr>
              <a:t>()</a:t>
            </a:r>
            <a:r>
              <a:rPr lang="nn-NO" dirty="0" smtClean="0"/>
              <a:t>; i++)</a:t>
            </a:r>
          </a:p>
          <a:p>
            <a:r>
              <a:rPr lang="nn-NO" dirty="0" smtClean="0"/>
              <a:t>          </a:t>
            </a:r>
            <a:r>
              <a:rPr lang="ru-RU" dirty="0" smtClean="0"/>
              <a:t>{</a:t>
            </a:r>
            <a:r>
              <a:rPr lang="en-US" dirty="0" smtClean="0"/>
              <a:t>                 </a:t>
            </a:r>
          </a:p>
          <a:p>
            <a:r>
              <a:rPr lang="en-US" dirty="0" smtClean="0"/>
              <a:t>   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obj.ArLst.</a:t>
            </a:r>
            <a:r>
              <a:rPr lang="en-US" sz="2400" b="1" dirty="0" err="1" smtClean="0">
                <a:solidFill>
                  <a:srgbClr val="FF0000"/>
                </a:solidFill>
              </a:rPr>
              <a:t>get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/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}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        //……………………………………………………..</a:t>
            </a:r>
            <a:endParaRPr lang="en-US" dirty="0" smtClean="0"/>
          </a:p>
          <a:p>
            <a:r>
              <a:rPr lang="en-US" dirty="0" smtClean="0"/>
              <a:t>     }</a:t>
            </a:r>
          </a:p>
          <a:p>
            <a:r>
              <a:rPr lang="ru-RU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988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928794" y="616034"/>
            <a:ext cx="6143668" cy="5909310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Collec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 { 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          </a:t>
            </a:r>
            <a:r>
              <a:rPr lang="ru-RU" i="1" dirty="0" smtClean="0">
                <a:solidFill>
                  <a:srgbClr val="00B050"/>
                </a:solidFill>
              </a:rPr>
              <a:t>//Создать массив список </a:t>
            </a:r>
          </a:p>
          <a:p>
            <a:r>
              <a:rPr lang="ru-RU" dirty="0" smtClean="0"/>
              <a:t>          </a:t>
            </a:r>
            <a:r>
              <a:rPr lang="en-US" dirty="0" err="1" smtClean="0"/>
              <a:t>ArrayList</a:t>
            </a:r>
            <a:r>
              <a:rPr lang="ru-RU" dirty="0" smtClean="0"/>
              <a:t> </a:t>
            </a:r>
            <a:r>
              <a:rPr lang="en-US" dirty="0" smtClean="0"/>
              <a:t>&lt;Integer&gt; </a:t>
            </a:r>
            <a:r>
              <a:rPr lang="ru-RU" dirty="0" smtClean="0"/>
              <a:t> </a:t>
            </a:r>
            <a:r>
              <a:rPr lang="en-US" dirty="0" smtClean="0"/>
              <a:t>al = </a:t>
            </a:r>
            <a:r>
              <a:rPr lang="ru-RU" dirty="0" smtClean="0"/>
              <a:t> </a:t>
            </a:r>
            <a:r>
              <a:rPr lang="en-US" dirty="0" smtClean="0"/>
              <a:t>new </a:t>
            </a:r>
            <a:r>
              <a:rPr lang="ru-RU" dirty="0" smtClean="0"/>
              <a:t> </a:t>
            </a:r>
            <a:r>
              <a:rPr lang="en-US" dirty="0" err="1" smtClean="0"/>
              <a:t>ArrayList</a:t>
            </a:r>
            <a:r>
              <a:rPr lang="ru-RU" dirty="0" smtClean="0"/>
              <a:t> </a:t>
            </a:r>
            <a:r>
              <a:rPr lang="en-US" dirty="0" smtClean="0"/>
              <a:t>&lt;Integer&gt;(); 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     </a:t>
            </a:r>
            <a:r>
              <a:rPr lang="ru-RU" dirty="0" smtClean="0"/>
              <a:t> </a:t>
            </a: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smtClean="0">
                <a:solidFill>
                  <a:srgbClr val="00B050"/>
                </a:solidFill>
              </a:rPr>
              <a:t>Добавить элементы в массивсписок</a:t>
            </a:r>
            <a:endParaRPr lang="ru-RU" i="1" dirty="0" smtClean="0"/>
          </a:p>
          <a:p>
            <a:r>
              <a:rPr lang="ru-RU" dirty="0" smtClean="0"/>
              <a:t>          </a:t>
            </a:r>
            <a:r>
              <a:rPr lang="en-US" dirty="0" err="1" smtClean="0"/>
              <a:t>al.add</a:t>
            </a:r>
            <a:r>
              <a:rPr lang="en-US" dirty="0" smtClean="0"/>
              <a:t>(1); </a:t>
            </a:r>
          </a:p>
          <a:p>
            <a:r>
              <a:rPr lang="ru-RU" dirty="0" smtClean="0"/>
              <a:t>          </a:t>
            </a:r>
            <a:r>
              <a:rPr lang="en-US" dirty="0" err="1" smtClean="0"/>
              <a:t>al.add</a:t>
            </a:r>
            <a:r>
              <a:rPr lang="en-US" dirty="0" smtClean="0"/>
              <a:t>(2); </a:t>
            </a:r>
          </a:p>
          <a:p>
            <a:r>
              <a:rPr lang="ru-RU" dirty="0" smtClean="0"/>
              <a:t>          а</a:t>
            </a:r>
            <a:r>
              <a:rPr lang="en-US" dirty="0" smtClean="0"/>
              <a:t>l.</a:t>
            </a:r>
            <a:r>
              <a:rPr lang="ru-RU" dirty="0" smtClean="0"/>
              <a:t>а</a:t>
            </a:r>
            <a:r>
              <a:rPr lang="en-US" dirty="0" err="1" smtClean="0"/>
              <a:t>dd</a:t>
            </a:r>
            <a:r>
              <a:rPr lang="en-US" dirty="0" smtClean="0"/>
              <a:t>(</a:t>
            </a:r>
            <a:r>
              <a:rPr lang="ru-RU" dirty="0" smtClean="0"/>
              <a:t>З);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al.add</a:t>
            </a:r>
            <a:r>
              <a:rPr lang="en-US" dirty="0" smtClean="0"/>
              <a:t>(1, </a:t>
            </a:r>
            <a:r>
              <a:rPr lang="en-US" dirty="0"/>
              <a:t>5</a:t>
            </a:r>
            <a:r>
              <a:rPr lang="en-US" dirty="0" smtClean="0"/>
              <a:t>);</a:t>
            </a:r>
            <a:r>
              <a:rPr lang="en-US" i="1" dirty="0">
                <a:solidFill>
                  <a:srgbClr val="00B050"/>
                </a:solidFill>
              </a:rPr>
              <a:t> // </a:t>
            </a:r>
            <a:r>
              <a:rPr lang="ru-RU" i="1" dirty="0" smtClean="0">
                <a:solidFill>
                  <a:srgbClr val="00B050"/>
                </a:solidFill>
              </a:rPr>
              <a:t>по индексу </a:t>
            </a:r>
            <a:r>
              <a:rPr lang="uk-UA" i="1" dirty="0" smtClean="0">
                <a:solidFill>
                  <a:srgbClr val="00B050"/>
                </a:solidFill>
              </a:rPr>
              <a:t>1</a:t>
            </a:r>
            <a:r>
              <a:rPr lang="ru-RU" i="1" dirty="0" smtClean="0">
                <a:solidFill>
                  <a:srgbClr val="00B050"/>
                </a:solidFill>
              </a:rPr>
              <a:t> вставить значение 5</a:t>
            </a:r>
            <a:endParaRPr lang="ru-RU" dirty="0" smtClean="0"/>
          </a:p>
          <a:p>
            <a:r>
              <a:rPr lang="en-US" dirty="0" smtClean="0"/>
              <a:t>          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</a:t>
            </a:r>
            <a:r>
              <a:rPr lang="ru-RU" dirty="0" smtClean="0"/>
              <a:t>.о</a:t>
            </a:r>
            <a:r>
              <a:rPr lang="en-US" dirty="0" err="1" smtClean="0"/>
              <a:t>ut</a:t>
            </a:r>
            <a:r>
              <a:rPr lang="en-US" dirty="0" smtClean="0"/>
              <a:t>.</a:t>
            </a:r>
            <a:r>
              <a:rPr lang="ru-RU" dirty="0" err="1" smtClean="0"/>
              <a:t>р</a:t>
            </a:r>
            <a:r>
              <a:rPr lang="en-US" dirty="0" err="1" smtClean="0"/>
              <a:t>rintln</a:t>
            </a:r>
            <a:r>
              <a:rPr lang="ru-RU" dirty="0" smtClean="0"/>
              <a:t>("Содержимое </a:t>
            </a:r>
            <a:r>
              <a:rPr lang="en-US" dirty="0" smtClean="0"/>
              <a:t>al: "+ al); 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          // </a:t>
            </a:r>
            <a:r>
              <a:rPr lang="ru-RU" i="1" dirty="0" smtClean="0">
                <a:solidFill>
                  <a:srgbClr val="00B050"/>
                </a:solidFill>
              </a:rPr>
              <a:t>Получить массив </a:t>
            </a:r>
          </a:p>
          <a:p>
            <a:r>
              <a:rPr lang="en-US" dirty="0" smtClean="0"/>
              <a:t>         Integer </a:t>
            </a:r>
            <a:r>
              <a:rPr lang="en-US" b="1" dirty="0" smtClean="0"/>
              <a:t>mas[] </a:t>
            </a:r>
            <a:r>
              <a:rPr lang="en-US" dirty="0" smtClean="0"/>
              <a:t>= new  Integer[</a:t>
            </a:r>
            <a:r>
              <a:rPr lang="en-US" dirty="0" err="1" smtClean="0"/>
              <a:t>al.size</a:t>
            </a:r>
            <a:r>
              <a:rPr lang="en-US" dirty="0" smtClean="0"/>
              <a:t>()]; </a:t>
            </a:r>
          </a:p>
          <a:p>
            <a:r>
              <a:rPr lang="en-US" dirty="0" smtClean="0"/>
              <a:t>         </a:t>
            </a:r>
            <a:r>
              <a:rPr lang="en-US" b="1" dirty="0" smtClean="0"/>
              <a:t>mas = </a:t>
            </a:r>
            <a:r>
              <a:rPr lang="en-US" dirty="0" err="1" smtClean="0"/>
              <a:t>al.</a:t>
            </a:r>
            <a:r>
              <a:rPr lang="en-US" b="1" dirty="0" err="1" smtClean="0">
                <a:solidFill>
                  <a:srgbClr val="FF0000"/>
                </a:solidFill>
              </a:rPr>
              <a:t>toArray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/>
              <a:t>mas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int</a:t>
            </a:r>
            <a:r>
              <a:rPr lang="en-US" dirty="0" smtClean="0"/>
              <a:t> Sum</a:t>
            </a:r>
            <a:r>
              <a:rPr lang="ru-RU" dirty="0" smtClean="0"/>
              <a:t> = </a:t>
            </a:r>
            <a:r>
              <a:rPr lang="en-US" dirty="0" smtClean="0"/>
              <a:t>0</a:t>
            </a:r>
            <a:r>
              <a:rPr lang="ru-RU" dirty="0" smtClean="0"/>
              <a:t>; </a:t>
            </a:r>
          </a:p>
          <a:p>
            <a:r>
              <a:rPr lang="en-US" dirty="0" smtClean="0"/>
              <a:t>         </a:t>
            </a:r>
            <a:r>
              <a:rPr lang="ru-RU" i="1" dirty="0" smtClean="0">
                <a:solidFill>
                  <a:srgbClr val="00B050"/>
                </a:solidFill>
              </a:rPr>
              <a:t>// Суммировать массив </a:t>
            </a:r>
          </a:p>
          <a:p>
            <a:r>
              <a:rPr lang="en-US" b="1" dirty="0" smtClean="0"/>
              <a:t>         for(</a:t>
            </a:r>
            <a:r>
              <a:rPr lang="en-US" b="1" dirty="0" err="1" smtClean="0"/>
              <a:t>int</a:t>
            </a:r>
            <a:r>
              <a:rPr lang="en-US" b="1" dirty="0" smtClean="0"/>
              <a:t>  </a:t>
            </a:r>
            <a:r>
              <a:rPr lang="en-US" b="1" dirty="0" err="1" smtClean="0"/>
              <a:t>i</a:t>
            </a:r>
            <a:r>
              <a:rPr lang="en-US" b="1" dirty="0" smtClean="0"/>
              <a:t> : </a:t>
            </a:r>
            <a:r>
              <a:rPr lang="en-US" b="1" dirty="0" err="1" smtClean="0"/>
              <a:t>mas</a:t>
            </a:r>
            <a:r>
              <a:rPr lang="en-US" b="1" dirty="0" smtClean="0"/>
              <a:t>)  </a:t>
            </a:r>
            <a:r>
              <a:rPr lang="ru-RU" b="1" i="1" dirty="0" smtClean="0">
                <a:solidFill>
                  <a:srgbClr val="00B050"/>
                </a:solidFill>
              </a:rPr>
              <a:t>//</a:t>
            </a:r>
            <a:r>
              <a:rPr lang="en-US" b="1" i="1" dirty="0" smtClean="0">
                <a:solidFill>
                  <a:srgbClr val="00B050"/>
                </a:solidFill>
              </a:rPr>
              <a:t>"for</a:t>
            </a:r>
            <a:r>
              <a:rPr lang="ru-RU" b="1" i="1" dirty="0" smtClean="0">
                <a:solidFill>
                  <a:srgbClr val="00B050"/>
                </a:solidFill>
              </a:rPr>
              <a:t>-</a:t>
            </a:r>
            <a:r>
              <a:rPr lang="en-US" b="1" i="1" dirty="0" smtClean="0">
                <a:solidFill>
                  <a:srgbClr val="00B050"/>
                </a:solidFill>
              </a:rPr>
              <a:t>each" </a:t>
            </a:r>
          </a:p>
          <a:p>
            <a:r>
              <a:rPr lang="en-US" dirty="0" smtClean="0"/>
              <a:t>	Sum</a:t>
            </a:r>
            <a:r>
              <a:rPr lang="ru-RU" dirty="0" smtClean="0"/>
              <a:t> += 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       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</a:t>
            </a:r>
            <a:r>
              <a:rPr lang="ru-RU" dirty="0" smtClean="0"/>
              <a:t>.о</a:t>
            </a:r>
            <a:r>
              <a:rPr lang="en-US" dirty="0" err="1" smtClean="0"/>
              <a:t>ut</a:t>
            </a:r>
            <a:r>
              <a:rPr lang="en-US" dirty="0" smtClean="0"/>
              <a:t>.</a:t>
            </a:r>
            <a:r>
              <a:rPr lang="ru-RU" dirty="0" err="1" smtClean="0"/>
              <a:t>р</a:t>
            </a:r>
            <a:r>
              <a:rPr lang="en-US" dirty="0" err="1" smtClean="0"/>
              <a:t>rintln</a:t>
            </a:r>
            <a:r>
              <a:rPr lang="ru-RU" dirty="0" smtClean="0"/>
              <a:t>("Сумма: " + </a:t>
            </a:r>
            <a:r>
              <a:rPr lang="en-US" dirty="0" smtClean="0"/>
              <a:t>Sum</a:t>
            </a:r>
            <a:r>
              <a:rPr lang="ru-RU" dirty="0" smtClean="0"/>
              <a:t> ); </a:t>
            </a:r>
          </a:p>
          <a:p>
            <a:r>
              <a:rPr lang="en-US" dirty="0" smtClean="0"/>
              <a:t>    }</a:t>
            </a:r>
          </a:p>
          <a:p>
            <a:r>
              <a:rPr lang="ru-RU" dirty="0" smtClean="0"/>
              <a:t>}</a:t>
            </a:r>
            <a:r>
              <a:rPr lang="en-US" dirty="0" smtClean="0"/>
              <a:t> 	 </a:t>
            </a:r>
            <a:r>
              <a:rPr lang="en-US" i="1" dirty="0" smtClean="0">
                <a:solidFill>
                  <a:srgbClr val="00B050"/>
                </a:solidFill>
              </a:rPr>
              <a:t>/*</a:t>
            </a:r>
            <a:r>
              <a:rPr lang="ru-RU" i="1" dirty="0" smtClean="0">
                <a:solidFill>
                  <a:srgbClr val="00B050"/>
                </a:solidFill>
              </a:rPr>
              <a:t> Содержимое а1: [1, </a:t>
            </a:r>
            <a:r>
              <a:rPr lang="en-US" i="1" dirty="0" smtClean="0">
                <a:solidFill>
                  <a:srgbClr val="00B050"/>
                </a:solidFill>
              </a:rPr>
              <a:t>5, </a:t>
            </a:r>
            <a:r>
              <a:rPr lang="ru-RU" i="1" dirty="0" smtClean="0">
                <a:solidFill>
                  <a:srgbClr val="00B050"/>
                </a:solidFill>
              </a:rPr>
              <a:t>2, 3] 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	     </a:t>
            </a:r>
            <a:r>
              <a:rPr lang="ru-RU" i="1" dirty="0" smtClean="0">
                <a:solidFill>
                  <a:srgbClr val="00B050"/>
                </a:solidFill>
              </a:rPr>
              <a:t>Сумма: </a:t>
            </a:r>
            <a:r>
              <a:rPr lang="en-US" i="1" dirty="0" smtClean="0">
                <a:solidFill>
                  <a:srgbClr val="00B050"/>
                </a:solidFill>
              </a:rPr>
              <a:t>11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*/</a:t>
            </a:r>
            <a:endParaRPr lang="ru-RU" i="1" dirty="0">
              <a:solidFill>
                <a:srgbClr val="00B05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843808" y="44624"/>
            <a:ext cx="4658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Получение  массива  из  </a:t>
            </a:r>
            <a:r>
              <a:rPr lang="en-US" sz="2400" b="1" dirty="0" err="1" smtClean="0"/>
              <a:t>ArrayList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726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785918" y="109815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Класс </a:t>
            </a:r>
            <a:r>
              <a:rPr lang="en-US" sz="2400" b="1" dirty="0" err="1" smtClean="0"/>
              <a:t>LinkedList</a:t>
            </a:r>
            <a:endParaRPr lang="ru-RU" sz="2400" b="1" dirty="0" smtClean="0"/>
          </a:p>
        </p:txBody>
      </p:sp>
      <p:sp>
        <p:nvSpPr>
          <p:cNvPr id="13" name="Прямоугольник 12"/>
          <p:cNvSpPr/>
          <p:nvPr/>
        </p:nvSpPr>
        <p:spPr>
          <a:xfrm>
            <a:off x="1000100" y="639529"/>
            <a:ext cx="80010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class </a:t>
            </a:r>
            <a:r>
              <a:rPr lang="en-US" b="1" dirty="0" err="1" smtClean="0">
                <a:solidFill>
                  <a:srgbClr val="FF0000"/>
                </a:solidFill>
              </a:rPr>
              <a:t>LinkedList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&lt;T&gt; 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-</a:t>
            </a:r>
            <a:r>
              <a:rPr lang="ru-RU" b="1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C</a:t>
            </a:r>
            <a:r>
              <a:rPr lang="ru-RU" dirty="0" err="1" smtClean="0"/>
              <a:t>труктура</a:t>
            </a:r>
            <a:r>
              <a:rPr lang="ru-RU" dirty="0" smtClean="0"/>
              <a:t>  данных  связного  списка</a:t>
            </a:r>
            <a:r>
              <a:rPr lang="en-US" dirty="0" smtClean="0"/>
              <a:t> </a:t>
            </a:r>
            <a:endParaRPr lang="ru-RU" dirty="0" smtClean="0"/>
          </a:p>
          <a:p>
            <a:pPr algn="ctr"/>
            <a:r>
              <a:rPr lang="en-US" sz="800" b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ru-RU" dirty="0" smtClean="0"/>
              <a:t>Класс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b="1" i="1" dirty="0" err="1" smtClean="0"/>
              <a:t>LinkedList</a:t>
            </a:r>
            <a:r>
              <a:rPr lang="en-US" dirty="0" smtClean="0"/>
              <a:t>  </a:t>
            </a:r>
            <a:r>
              <a:rPr lang="ru-RU" dirty="0" smtClean="0"/>
              <a:t>реализует  интерфейс</a:t>
            </a:r>
            <a:r>
              <a:rPr lang="en-US" dirty="0" smtClean="0"/>
              <a:t>s</a:t>
            </a:r>
            <a:r>
              <a:rPr lang="ru-RU" dirty="0" smtClean="0"/>
              <a:t>  </a:t>
            </a:r>
            <a:r>
              <a:rPr lang="en-US" b="1" i="1" dirty="0" smtClean="0"/>
              <a:t>List,  </a:t>
            </a:r>
            <a:r>
              <a:rPr lang="en-US" b="1" i="1" dirty="0" err="1" smtClean="0"/>
              <a:t>Dequeue</a:t>
            </a:r>
            <a:r>
              <a:rPr lang="en-US" b="1" i="1" dirty="0" smtClean="0"/>
              <a:t> ,  Queue.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42844" y="1527170"/>
            <a:ext cx="900115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Некоторые  методы, определенные в </a:t>
            </a:r>
            <a:r>
              <a:rPr lang="en-US" dirty="0" smtClean="0"/>
              <a:t>List</a:t>
            </a:r>
            <a:endParaRPr lang="ru-RU" dirty="0" smtClean="0"/>
          </a:p>
          <a:p>
            <a:endParaRPr lang="en-US" sz="800" dirty="0" smtClean="0"/>
          </a:p>
          <a:p>
            <a:r>
              <a:rPr lang="ru-RU" dirty="0" smtClean="0"/>
              <a:t>Т.к. </a:t>
            </a:r>
            <a:r>
              <a:rPr lang="ru-RU" b="1" i="1" dirty="0" err="1" smtClean="0"/>
              <a:t>LinkedList</a:t>
            </a:r>
            <a:r>
              <a:rPr lang="ru-RU" dirty="0" smtClean="0"/>
              <a:t> реализует интерфейс </a:t>
            </a:r>
            <a:r>
              <a:rPr lang="ru-RU" b="1" i="1" dirty="0" err="1" smtClean="0"/>
              <a:t>Deque</a:t>
            </a:r>
            <a:r>
              <a:rPr lang="ru-RU" dirty="0" smtClean="0"/>
              <a:t>, то:</a:t>
            </a:r>
          </a:p>
          <a:p>
            <a:endParaRPr lang="ru-RU" dirty="0" smtClean="0"/>
          </a:p>
          <a:p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addFirst</a:t>
            </a:r>
            <a:r>
              <a:rPr lang="ru-RU" sz="2000" b="1" dirty="0" smtClean="0">
                <a:solidFill>
                  <a:srgbClr val="FF0000"/>
                </a:solidFill>
              </a:rPr>
              <a:t> (</a:t>
            </a:r>
            <a:r>
              <a:rPr lang="en-US" b="1" dirty="0" smtClean="0"/>
              <a:t>T</a:t>
            </a:r>
            <a:r>
              <a:rPr lang="ru-RU" b="1" dirty="0" smtClean="0"/>
              <a:t> </a:t>
            </a:r>
            <a:r>
              <a:rPr lang="en-US" b="1" dirty="0" err="1" smtClean="0"/>
              <a:t>obj</a:t>
            </a:r>
            <a:r>
              <a:rPr lang="ru-RU" sz="2000" b="1" dirty="0" smtClean="0">
                <a:solidFill>
                  <a:srgbClr val="FF0000"/>
                </a:solidFill>
              </a:rPr>
              <a:t>)</a:t>
            </a:r>
            <a:r>
              <a:rPr lang="ru-RU" b="1" dirty="0" smtClean="0"/>
              <a:t> </a:t>
            </a:r>
            <a:r>
              <a:rPr lang="ru-RU" sz="1400" i="1" dirty="0" smtClean="0"/>
              <a:t>(Возбуждает исключение )</a:t>
            </a:r>
            <a:r>
              <a:rPr lang="en-US" sz="1400" dirty="0" smtClean="0"/>
              <a:t> </a:t>
            </a:r>
            <a:r>
              <a:rPr lang="ru-RU" dirty="0" smtClean="0"/>
              <a:t>или </a:t>
            </a:r>
            <a:r>
              <a:rPr lang="en-US" sz="1600" b="1" i="1" dirty="0" err="1" smtClean="0"/>
              <a:t>boolean</a:t>
            </a:r>
            <a:r>
              <a:rPr lang="en-US" sz="1600" i="1" dirty="0" smtClean="0"/>
              <a:t> </a:t>
            </a:r>
            <a:r>
              <a:rPr lang="ru-RU" sz="1600" b="1" i="1" dirty="0" err="1" smtClean="0"/>
              <a:t>offerFirst</a:t>
            </a:r>
            <a:r>
              <a:rPr lang="ru-RU" sz="1600" b="1" i="1" dirty="0" smtClean="0"/>
              <a:t> (Е </a:t>
            </a:r>
            <a:r>
              <a:rPr lang="en-US" sz="1600" b="1" i="1" dirty="0" err="1" smtClean="0"/>
              <a:t>obj</a:t>
            </a:r>
            <a:r>
              <a:rPr lang="ru-RU" sz="1600" b="1" i="1" dirty="0" smtClean="0"/>
              <a:t>)</a:t>
            </a:r>
            <a:r>
              <a:rPr lang="en-US" sz="1600" b="1" i="1" dirty="0" smtClean="0"/>
              <a:t> </a:t>
            </a:r>
            <a:r>
              <a:rPr lang="ru-RU" sz="1400" i="1" dirty="0" smtClean="0"/>
              <a:t>(Возвращает </a:t>
            </a:r>
            <a:r>
              <a:rPr lang="ru-RU" sz="1400" i="1" dirty="0" err="1" smtClean="0"/>
              <a:t>true</a:t>
            </a:r>
            <a:r>
              <a:rPr lang="ru-RU" sz="1400" i="1" dirty="0" smtClean="0"/>
              <a:t>, если </a:t>
            </a:r>
            <a:r>
              <a:rPr lang="ru-RU" sz="1400" i="1" dirty="0" err="1" smtClean="0"/>
              <a:t>obj</a:t>
            </a:r>
            <a:r>
              <a:rPr lang="ru-RU" sz="1400" i="1" dirty="0" smtClean="0"/>
              <a:t> добавлен, и </a:t>
            </a:r>
            <a:r>
              <a:rPr lang="ru-RU" sz="1400" i="1" dirty="0" err="1" smtClean="0"/>
              <a:t>false</a:t>
            </a:r>
            <a:r>
              <a:rPr lang="ru-RU" sz="1400" i="1" dirty="0" smtClean="0"/>
              <a:t> в против</a:t>
            </a:r>
            <a:r>
              <a:rPr lang="en-US" sz="1400" i="1" dirty="0" smtClean="0"/>
              <a:t> </a:t>
            </a:r>
            <a:r>
              <a:rPr lang="ru-RU" sz="1400" i="1" dirty="0" smtClean="0"/>
              <a:t>случае)</a:t>
            </a:r>
            <a:r>
              <a:rPr lang="ru-RU" sz="1400" dirty="0" smtClean="0"/>
              <a:t> </a:t>
            </a:r>
            <a:r>
              <a:rPr lang="ru-RU" dirty="0" smtClean="0"/>
              <a:t>- для добавления элементов в начало списка </a:t>
            </a:r>
          </a:p>
          <a:p>
            <a:endParaRPr lang="ru-RU" dirty="0" smtClean="0"/>
          </a:p>
          <a:p>
            <a:r>
              <a:rPr lang="en-US" b="1" dirty="0" smtClean="0"/>
              <a:t>void</a:t>
            </a:r>
            <a:r>
              <a:rPr lang="en-US" dirty="0" smtClean="0"/>
              <a:t>  </a:t>
            </a:r>
            <a:r>
              <a:rPr lang="ru-RU" sz="2000" b="1" dirty="0" err="1" smtClean="0">
                <a:solidFill>
                  <a:srgbClr val="FF0000"/>
                </a:solidFill>
              </a:rPr>
              <a:t>addLast</a:t>
            </a:r>
            <a:r>
              <a:rPr lang="ru-RU" sz="2000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/>
              <a:t>T</a:t>
            </a:r>
            <a:r>
              <a:rPr lang="ru-RU" b="1" dirty="0" smtClean="0"/>
              <a:t> </a:t>
            </a:r>
            <a:r>
              <a:rPr lang="en-US" b="1" dirty="0" err="1" smtClean="0"/>
              <a:t>obj</a:t>
            </a:r>
            <a:r>
              <a:rPr lang="ru-RU" sz="2000" b="1" dirty="0" smtClean="0">
                <a:solidFill>
                  <a:srgbClr val="FF0000"/>
                </a:solidFill>
              </a:rPr>
              <a:t>)</a:t>
            </a:r>
            <a:r>
              <a:rPr lang="ru-RU" b="1" dirty="0" smtClean="0"/>
              <a:t> </a:t>
            </a:r>
            <a:r>
              <a:rPr lang="ru-RU" dirty="0" smtClean="0"/>
              <a:t>или </a:t>
            </a:r>
            <a:r>
              <a:rPr lang="en-US" sz="1600" b="1" i="1" dirty="0" err="1" smtClean="0"/>
              <a:t>boolean</a:t>
            </a:r>
            <a:r>
              <a:rPr lang="en-US" sz="1600" i="1" dirty="0" smtClean="0"/>
              <a:t>  </a:t>
            </a:r>
            <a:r>
              <a:rPr lang="ru-RU" sz="1600" b="1" i="1" dirty="0" err="1" smtClean="0"/>
              <a:t>offerLast</a:t>
            </a:r>
            <a:r>
              <a:rPr lang="ru-RU" sz="1600" b="1" i="1" dirty="0" smtClean="0"/>
              <a:t>(Е </a:t>
            </a:r>
            <a:r>
              <a:rPr lang="en-US" sz="1600" b="1" i="1" dirty="0" err="1" smtClean="0"/>
              <a:t>obj</a:t>
            </a:r>
            <a:r>
              <a:rPr lang="ru-RU" sz="1600" b="1" i="1" dirty="0" smtClean="0"/>
              <a:t>) </a:t>
            </a:r>
            <a:r>
              <a:rPr lang="en-US" sz="1600" b="1" i="1" dirty="0" smtClean="0"/>
              <a:t> </a:t>
            </a:r>
            <a:r>
              <a:rPr lang="ru-RU" dirty="0" smtClean="0"/>
              <a:t>- </a:t>
            </a:r>
            <a:r>
              <a:rPr lang="en-US" dirty="0" smtClean="0"/>
              <a:t> </a:t>
            </a:r>
            <a:r>
              <a:rPr lang="ru-RU" dirty="0" smtClean="0"/>
              <a:t>для добавления элементов в конец</a:t>
            </a:r>
          </a:p>
          <a:p>
            <a:endParaRPr lang="ru-RU" dirty="0" smtClean="0"/>
          </a:p>
          <a:p>
            <a:r>
              <a:rPr lang="en-US" b="1" dirty="0" smtClean="0"/>
              <a:t>T </a:t>
            </a:r>
            <a:r>
              <a:rPr lang="ru-RU" sz="2000" b="1" dirty="0" err="1" smtClean="0">
                <a:solidFill>
                  <a:srgbClr val="FF0000"/>
                </a:solidFill>
              </a:rPr>
              <a:t>getFirst</a:t>
            </a:r>
            <a:r>
              <a:rPr lang="ru-RU" sz="2000" b="1" dirty="0" smtClean="0">
                <a:solidFill>
                  <a:srgbClr val="FF0000"/>
                </a:solidFill>
              </a:rPr>
              <a:t>()</a:t>
            </a:r>
            <a:r>
              <a:rPr lang="ru-RU" sz="2000" b="1" dirty="0" smtClean="0"/>
              <a:t> </a:t>
            </a:r>
            <a:r>
              <a:rPr lang="ru-RU" dirty="0" smtClean="0"/>
              <a:t>или </a:t>
            </a:r>
            <a:r>
              <a:rPr lang="en-US" sz="1600" b="1" i="1" dirty="0" smtClean="0"/>
              <a:t>T </a:t>
            </a:r>
            <a:r>
              <a:rPr lang="ru-RU" sz="1600" b="1" i="1" dirty="0" err="1" smtClean="0"/>
              <a:t>peek</a:t>
            </a:r>
            <a:r>
              <a:rPr lang="en-US" sz="1600" b="1" i="1" dirty="0" smtClean="0"/>
              <a:t>F</a:t>
            </a:r>
            <a:r>
              <a:rPr lang="ru-RU" sz="1600" b="1" i="1" dirty="0" err="1" smtClean="0"/>
              <a:t>irst</a:t>
            </a:r>
            <a:r>
              <a:rPr lang="ru-RU" sz="1600" b="1" i="1" dirty="0" smtClean="0"/>
              <a:t> ()</a:t>
            </a:r>
            <a:r>
              <a:rPr lang="en-US" sz="1600" b="1" i="1" dirty="0" smtClean="0"/>
              <a:t> </a:t>
            </a:r>
            <a:r>
              <a:rPr lang="en-US" dirty="0" smtClean="0"/>
              <a:t>-</a:t>
            </a:r>
            <a:r>
              <a:rPr lang="ru-RU" dirty="0" smtClean="0"/>
              <a:t> получить первый элемент </a:t>
            </a:r>
            <a:endParaRPr lang="en-US" dirty="0" smtClean="0"/>
          </a:p>
          <a:p>
            <a:r>
              <a:rPr lang="en-US" b="1" dirty="0" smtClean="0"/>
              <a:t>T</a:t>
            </a:r>
            <a:r>
              <a:rPr lang="ru-RU" sz="2000" b="1" dirty="0" smtClean="0"/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getLast</a:t>
            </a:r>
            <a:r>
              <a:rPr lang="ru-RU" sz="2000" b="1" dirty="0" smtClean="0">
                <a:solidFill>
                  <a:srgbClr val="FF0000"/>
                </a:solidFill>
              </a:rPr>
              <a:t> ()</a:t>
            </a:r>
            <a:r>
              <a:rPr lang="ru-RU" sz="2000" b="1" dirty="0" smtClean="0"/>
              <a:t> </a:t>
            </a:r>
            <a:r>
              <a:rPr lang="ru-RU" dirty="0" smtClean="0"/>
              <a:t>или </a:t>
            </a:r>
            <a:r>
              <a:rPr lang="en-US" sz="1600" b="1" i="1" dirty="0" smtClean="0"/>
              <a:t>T</a:t>
            </a:r>
            <a:r>
              <a:rPr lang="ru-RU" sz="1600" b="1" i="1" dirty="0" smtClean="0"/>
              <a:t> </a:t>
            </a:r>
            <a:r>
              <a:rPr lang="ru-RU" sz="1600" b="1" i="1" dirty="0" err="1" smtClean="0"/>
              <a:t>peekLast</a:t>
            </a:r>
            <a:r>
              <a:rPr lang="ru-RU" sz="1600" b="1" i="1" dirty="0" smtClean="0"/>
              <a:t> (</a:t>
            </a:r>
            <a:r>
              <a:rPr lang="ru-RU" b="1" dirty="0" smtClean="0"/>
              <a:t>)</a:t>
            </a:r>
            <a:r>
              <a:rPr lang="en-US" dirty="0" smtClean="0"/>
              <a:t> - </a:t>
            </a:r>
            <a:r>
              <a:rPr lang="ru-RU" dirty="0" smtClean="0"/>
              <a:t>получить последний элемент </a:t>
            </a:r>
          </a:p>
          <a:p>
            <a:endParaRPr lang="en-US" dirty="0" smtClean="0"/>
          </a:p>
          <a:p>
            <a:r>
              <a:rPr lang="en-US" b="1" dirty="0" smtClean="0"/>
              <a:t>T</a:t>
            </a:r>
            <a:r>
              <a:rPr lang="ru-RU" b="1" dirty="0" smtClean="0"/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removeFirst</a:t>
            </a:r>
            <a:r>
              <a:rPr lang="ru-RU" sz="2000" b="1" dirty="0" smtClean="0">
                <a:solidFill>
                  <a:srgbClr val="FF0000"/>
                </a:solidFill>
              </a:rPr>
              <a:t>()</a:t>
            </a:r>
            <a:r>
              <a:rPr lang="ru-RU" b="1" dirty="0" smtClean="0"/>
              <a:t> </a:t>
            </a:r>
            <a:r>
              <a:rPr lang="ru-RU" dirty="0" smtClean="0"/>
              <a:t>или</a:t>
            </a:r>
            <a:r>
              <a:rPr lang="ru-RU" b="1" dirty="0" smtClean="0"/>
              <a:t> </a:t>
            </a:r>
            <a:r>
              <a:rPr lang="ru-RU" sz="1600" b="1" i="1" dirty="0" smtClean="0"/>
              <a:t>Е </a:t>
            </a:r>
            <a:r>
              <a:rPr lang="ru-RU" sz="1600" b="1" i="1" dirty="0" err="1" smtClean="0"/>
              <a:t>po</a:t>
            </a:r>
            <a:r>
              <a:rPr lang="en-US" sz="1600" b="1" i="1" dirty="0" err="1" smtClean="0"/>
              <a:t>ll</a:t>
            </a:r>
            <a:r>
              <a:rPr lang="ru-RU" sz="1600" b="1" i="1" dirty="0" err="1" smtClean="0"/>
              <a:t>First</a:t>
            </a:r>
            <a:r>
              <a:rPr lang="ru-RU" sz="1600" b="1" i="1" dirty="0" smtClean="0"/>
              <a:t> ()</a:t>
            </a:r>
            <a:r>
              <a:rPr lang="en-US" sz="1600" b="1" i="1" dirty="0" smtClean="0"/>
              <a:t> </a:t>
            </a:r>
            <a:r>
              <a:rPr lang="en-US" dirty="0" smtClean="0"/>
              <a:t>-</a:t>
            </a:r>
            <a:r>
              <a:rPr lang="en-US" b="1" dirty="0" smtClean="0"/>
              <a:t> </a:t>
            </a:r>
            <a:r>
              <a:rPr lang="ru-RU" dirty="0" smtClean="0"/>
              <a:t>возвращает элемент, находящийся в голове двунаправленной очереди, одновременно удаляя его из очереди</a:t>
            </a:r>
          </a:p>
          <a:p>
            <a:r>
              <a:rPr lang="en-US" b="1" dirty="0" smtClean="0"/>
              <a:t>T</a:t>
            </a:r>
            <a:r>
              <a:rPr lang="ru-RU" dirty="0" smtClean="0"/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removeLast</a:t>
            </a:r>
            <a:r>
              <a:rPr lang="ru-RU" sz="2000" b="1" dirty="0" smtClean="0">
                <a:solidFill>
                  <a:srgbClr val="FF0000"/>
                </a:solidFill>
              </a:rPr>
              <a:t>()</a:t>
            </a:r>
            <a:r>
              <a:rPr lang="ru-RU" b="1" dirty="0" smtClean="0"/>
              <a:t> </a:t>
            </a:r>
            <a:r>
              <a:rPr lang="ru-RU" dirty="0" smtClean="0"/>
              <a:t>или </a:t>
            </a:r>
            <a:r>
              <a:rPr lang="ru-RU" sz="1600" b="1" i="1" dirty="0" smtClean="0"/>
              <a:t>Е </a:t>
            </a:r>
            <a:r>
              <a:rPr lang="ru-RU" sz="1600" b="1" i="1" dirty="0" err="1" smtClean="0"/>
              <a:t>pollLast</a:t>
            </a:r>
            <a:r>
              <a:rPr lang="ru-RU" sz="1600" b="1" i="1" dirty="0" smtClean="0"/>
              <a:t>()</a:t>
            </a:r>
            <a:r>
              <a:rPr lang="ru-RU" b="1" dirty="0" smtClean="0"/>
              <a:t> </a:t>
            </a:r>
            <a:r>
              <a:rPr lang="ru-RU" dirty="0" smtClean="0"/>
              <a:t>- для удаления последнего элемента используется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78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785918" y="109815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Класс </a:t>
            </a:r>
            <a:r>
              <a:rPr lang="en-US" sz="2400" b="1" dirty="0" err="1" smtClean="0"/>
              <a:t>LinkedList</a:t>
            </a:r>
            <a:endParaRPr lang="ru-RU" sz="2400" b="1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5929322" y="969047"/>
            <a:ext cx="3071834" cy="2031325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/* </a:t>
            </a:r>
          </a:p>
          <a:p>
            <a:r>
              <a:rPr lang="ru-RU" i="1" dirty="0" smtClean="0">
                <a:solidFill>
                  <a:srgbClr val="00B050"/>
                </a:solidFill>
              </a:rPr>
              <a:t>Исходное </a:t>
            </a:r>
            <a:r>
              <a:rPr lang="en-US" i="1" dirty="0" smtClean="0">
                <a:solidFill>
                  <a:srgbClr val="00B050"/>
                </a:solidFill>
              </a:rPr>
              <a:t>LL</a:t>
            </a:r>
            <a:r>
              <a:rPr lang="ru-RU" i="1" dirty="0" smtClean="0">
                <a:solidFill>
                  <a:srgbClr val="00B050"/>
                </a:solidFill>
              </a:rPr>
              <a:t>:</a:t>
            </a:r>
            <a:r>
              <a:rPr lang="en-US" i="1" dirty="0" smtClean="0">
                <a:solidFill>
                  <a:srgbClr val="00B050"/>
                </a:solidFill>
              </a:rPr>
              <a:t>  </a:t>
            </a:r>
            <a:r>
              <a:rPr lang="en-US" b="1" i="1" dirty="0" smtClean="0">
                <a:solidFill>
                  <a:srgbClr val="00B050"/>
                </a:solidFill>
              </a:rPr>
              <a:t>A  D  F  B C  Z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LL</a:t>
            </a:r>
            <a:r>
              <a:rPr lang="ru-RU" i="1" dirty="0" smtClean="0">
                <a:solidFill>
                  <a:srgbClr val="00B050"/>
                </a:solidFill>
              </a:rPr>
              <a:t> после удаления: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A  D  C  Z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i="1" dirty="0" smtClean="0">
                <a:solidFill>
                  <a:srgbClr val="00B050"/>
                </a:solidFill>
              </a:rPr>
              <a:t>LL</a:t>
            </a:r>
            <a:r>
              <a:rPr lang="ru-RU" i="1" dirty="0" smtClean="0">
                <a:solidFill>
                  <a:srgbClr val="00B050"/>
                </a:solidFill>
              </a:rPr>
              <a:t> окончательно: 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D  C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LL </a:t>
            </a:r>
            <a:r>
              <a:rPr lang="ru-RU" i="1" dirty="0" smtClean="0">
                <a:solidFill>
                  <a:srgbClr val="00B050"/>
                </a:solidFill>
              </a:rPr>
              <a:t>после изменения: 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	</a:t>
            </a:r>
            <a:r>
              <a:rPr lang="en-US" b="1" i="1" dirty="0">
                <a:solidFill>
                  <a:srgbClr val="00B050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             D C </a:t>
            </a:r>
            <a:r>
              <a:rPr lang="ru-RU" b="1" i="1" dirty="0" smtClean="0">
                <a:solidFill>
                  <a:srgbClr val="00B050"/>
                </a:solidFill>
              </a:rPr>
              <a:t>изменен</a:t>
            </a:r>
            <a:endParaRPr lang="en-US" b="1" i="1" dirty="0" smtClean="0">
              <a:solidFill>
                <a:srgbClr val="00B050"/>
              </a:solidFill>
            </a:endParaRPr>
          </a:p>
          <a:p>
            <a:r>
              <a:rPr lang="en-US" i="1" dirty="0" smtClean="0">
                <a:solidFill>
                  <a:srgbClr val="00B050"/>
                </a:solidFill>
              </a:rPr>
              <a:t>*/</a:t>
            </a:r>
            <a:endParaRPr lang="ru-RU" i="1" dirty="0">
              <a:solidFill>
                <a:srgbClr val="00B05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85786" y="744566"/>
            <a:ext cx="5143536" cy="5632311"/>
          </a:xfrm>
          <a:prstGeom prst="rect">
            <a:avLst/>
          </a:prstGeom>
          <a:ln w="22225">
            <a:noFill/>
          </a:ln>
        </p:spPr>
        <p:txBody>
          <a:bodyPr wrap="square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.*; </a:t>
            </a:r>
          </a:p>
          <a:p>
            <a:r>
              <a:rPr lang="ru-RU" dirty="0" smtClean="0"/>
              <a:t>с</a:t>
            </a:r>
            <a:r>
              <a:rPr lang="en-US" dirty="0" smtClean="0"/>
              <a:t>l</a:t>
            </a:r>
            <a:r>
              <a:rPr lang="ru-RU" dirty="0" smtClean="0"/>
              <a:t>а</a:t>
            </a:r>
            <a:r>
              <a:rPr lang="en-US" dirty="0" err="1" smtClean="0"/>
              <a:t>ss</a:t>
            </a:r>
            <a:r>
              <a:rPr lang="ru-RU" dirty="0" smtClean="0"/>
              <a:t> </a:t>
            </a:r>
            <a:r>
              <a:rPr lang="en-US" dirty="0" err="1" smtClean="0"/>
              <a:t>LinkedListDemo</a:t>
            </a:r>
            <a:r>
              <a:rPr lang="en-US" dirty="0" smtClean="0"/>
              <a:t> { </a:t>
            </a:r>
          </a:p>
          <a:p>
            <a:r>
              <a:rPr lang="en-US" dirty="0" smtClean="0"/>
              <a:t>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  <a:r>
              <a:rPr lang="en-US" i="1" dirty="0" smtClean="0">
                <a:solidFill>
                  <a:srgbClr val="00B050"/>
                </a:solidFill>
              </a:rPr>
              <a:t>       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ru-RU" dirty="0" smtClean="0"/>
              <a:t>  </a:t>
            </a:r>
            <a:r>
              <a:rPr lang="en-US" dirty="0" smtClean="0"/>
              <a:t>     </a:t>
            </a:r>
            <a:r>
              <a:rPr lang="en-US" dirty="0" err="1" smtClean="0"/>
              <a:t>LinkedList</a:t>
            </a:r>
            <a:r>
              <a:rPr lang="en-US" dirty="0" smtClean="0"/>
              <a:t>&lt;String&gt; LL = </a:t>
            </a:r>
            <a:r>
              <a:rPr lang="en-US" b="1" dirty="0" smtClean="0"/>
              <a:t>new </a:t>
            </a:r>
            <a:r>
              <a:rPr lang="en-US" b="1" dirty="0" err="1" smtClean="0"/>
              <a:t>LinkedList</a:t>
            </a:r>
            <a:r>
              <a:rPr lang="en-US" b="1" dirty="0" smtClean="0"/>
              <a:t>&lt;String&gt;()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      LL</a:t>
            </a:r>
            <a:r>
              <a:rPr lang="ru-RU" dirty="0" smtClean="0"/>
              <a:t>.</a:t>
            </a:r>
            <a:r>
              <a:rPr lang="en-US" b="1" dirty="0" smtClean="0"/>
              <a:t>add</a:t>
            </a:r>
            <a:r>
              <a:rPr lang="en-US" dirty="0" smtClean="0"/>
              <a:t>("F");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LL.</a:t>
            </a:r>
            <a:r>
              <a:rPr lang="en-US" b="1" dirty="0" err="1" smtClean="0"/>
              <a:t>add</a:t>
            </a:r>
            <a:r>
              <a:rPr lang="en-US" dirty="0" smtClean="0"/>
              <a:t>("B") ;   </a:t>
            </a:r>
            <a:r>
              <a:rPr lang="en-US" dirty="0" err="1" smtClean="0"/>
              <a:t>LL.</a:t>
            </a:r>
            <a:r>
              <a:rPr lang="en-US" b="1" dirty="0" err="1" smtClean="0"/>
              <a:t>add</a:t>
            </a:r>
            <a:r>
              <a:rPr lang="en-US" dirty="0" smtClean="0"/>
              <a:t>(“C") ;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LL.</a:t>
            </a:r>
            <a:r>
              <a:rPr lang="en-US" b="1" dirty="0" err="1" smtClean="0"/>
              <a:t>addLast</a:t>
            </a:r>
            <a:r>
              <a:rPr lang="en-US" dirty="0" smtClean="0"/>
              <a:t>("Z");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LL.</a:t>
            </a:r>
            <a:r>
              <a:rPr lang="en-US" b="1" dirty="0" err="1" smtClean="0"/>
              <a:t>addFirst</a:t>
            </a:r>
            <a:r>
              <a:rPr lang="en-US" dirty="0" smtClean="0"/>
              <a:t>("A");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LL.</a:t>
            </a:r>
            <a:r>
              <a:rPr lang="en-US" b="1" dirty="0" err="1" smtClean="0"/>
              <a:t>add</a:t>
            </a:r>
            <a:r>
              <a:rPr lang="en-US" dirty="0" smtClean="0"/>
              <a:t> ( 1, "D</a:t>
            </a:r>
            <a:r>
              <a:rPr lang="ru-RU" dirty="0" smtClean="0"/>
              <a:t>");</a:t>
            </a:r>
            <a:endParaRPr lang="en-US" dirty="0" smtClean="0"/>
          </a:p>
          <a:p>
            <a:r>
              <a:rPr lang="en-US" dirty="0" smtClean="0"/>
              <a:t>      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dirty="0" err="1" smtClean="0"/>
              <a:t>ut</a:t>
            </a:r>
            <a:r>
              <a:rPr lang="en-US" dirty="0" smtClean="0"/>
              <a:t>.</a:t>
            </a:r>
            <a:r>
              <a:rPr lang="ru-RU" dirty="0" err="1" smtClean="0"/>
              <a:t>р</a:t>
            </a:r>
            <a:r>
              <a:rPr lang="en-US" dirty="0" err="1" smtClean="0"/>
              <a:t>rintln</a:t>
            </a:r>
            <a:r>
              <a:rPr lang="ru-RU" dirty="0" smtClean="0"/>
              <a:t>("Исходное </a:t>
            </a:r>
            <a:r>
              <a:rPr lang="en-US" dirty="0" smtClean="0"/>
              <a:t>LL</a:t>
            </a:r>
            <a:r>
              <a:rPr lang="ru-RU" dirty="0" smtClean="0"/>
              <a:t>: " + </a:t>
            </a:r>
            <a:r>
              <a:rPr lang="en-US" dirty="0" smtClean="0"/>
              <a:t>LL</a:t>
            </a:r>
            <a:r>
              <a:rPr lang="ru-RU" dirty="0" smtClean="0"/>
              <a:t>); </a:t>
            </a:r>
          </a:p>
          <a:p>
            <a:r>
              <a:rPr lang="en-US" dirty="0" smtClean="0"/>
              <a:t>      LL</a:t>
            </a:r>
            <a:r>
              <a:rPr lang="ru-RU" dirty="0" smtClean="0"/>
              <a:t>.</a:t>
            </a:r>
            <a:r>
              <a:rPr lang="en-US" b="1" dirty="0" smtClean="0"/>
              <a:t>remove</a:t>
            </a:r>
            <a:r>
              <a:rPr lang="en-US" dirty="0" smtClean="0"/>
              <a:t> ("B") ;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LL.</a:t>
            </a:r>
            <a:r>
              <a:rPr lang="en-US" b="1" dirty="0" err="1" smtClean="0"/>
              <a:t>remove</a:t>
            </a:r>
            <a:r>
              <a:rPr lang="en-US" dirty="0" smtClean="0"/>
              <a:t> (2) ; </a:t>
            </a:r>
          </a:p>
          <a:p>
            <a:r>
              <a:rPr lang="en-US" dirty="0" smtClean="0"/>
              <a:t>      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dirty="0" err="1" smtClean="0"/>
              <a:t>ut</a:t>
            </a:r>
            <a:r>
              <a:rPr lang="en-US" dirty="0" smtClean="0"/>
              <a:t>.</a:t>
            </a:r>
            <a:r>
              <a:rPr lang="ru-RU" dirty="0" err="1" smtClean="0"/>
              <a:t>р</a:t>
            </a:r>
            <a:r>
              <a:rPr lang="en-US" dirty="0" err="1" smtClean="0"/>
              <a:t>rintln</a:t>
            </a:r>
            <a:r>
              <a:rPr lang="ru-RU" dirty="0" smtClean="0"/>
              <a:t>("</a:t>
            </a:r>
            <a:r>
              <a:rPr lang="en-US" dirty="0" smtClean="0"/>
              <a:t>LL</a:t>
            </a:r>
            <a:r>
              <a:rPr lang="ru-RU" dirty="0" smtClean="0"/>
              <a:t> после удаления: " + </a:t>
            </a:r>
            <a:r>
              <a:rPr lang="en-US" dirty="0" smtClean="0"/>
              <a:t>LL</a:t>
            </a:r>
            <a:r>
              <a:rPr lang="ru-RU" dirty="0" smtClean="0"/>
              <a:t>); </a:t>
            </a:r>
          </a:p>
          <a:p>
            <a:r>
              <a:rPr lang="en-US" dirty="0" smtClean="0"/>
              <a:t>  </a:t>
            </a:r>
            <a:r>
              <a:rPr lang="ru-RU" dirty="0" smtClean="0"/>
              <a:t>    </a:t>
            </a:r>
            <a:r>
              <a:rPr lang="en-US" dirty="0" smtClean="0"/>
              <a:t>LL</a:t>
            </a:r>
            <a:r>
              <a:rPr lang="ru-RU" dirty="0" smtClean="0"/>
              <a:t>.</a:t>
            </a:r>
            <a:r>
              <a:rPr lang="en-US" b="1" dirty="0" err="1" smtClean="0"/>
              <a:t>removeFirst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LL.</a:t>
            </a:r>
            <a:r>
              <a:rPr lang="en-US" b="1" dirty="0" err="1" smtClean="0"/>
              <a:t>removeLast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("LL </a:t>
            </a:r>
            <a:r>
              <a:rPr lang="ru-RU" dirty="0" smtClean="0"/>
              <a:t> окончательно: "+ </a:t>
            </a:r>
            <a:r>
              <a:rPr lang="en-US" dirty="0" smtClean="0"/>
              <a:t>LL</a:t>
            </a:r>
            <a:r>
              <a:rPr lang="ru-RU" dirty="0" smtClean="0"/>
              <a:t>); </a:t>
            </a:r>
          </a:p>
          <a:p>
            <a:r>
              <a:rPr lang="ru-RU" dirty="0" smtClean="0"/>
              <a:t>     </a:t>
            </a:r>
            <a:r>
              <a:rPr lang="en-US" dirty="0" smtClean="0"/>
              <a:t> String  </a:t>
            </a:r>
            <a:r>
              <a:rPr lang="en-US" dirty="0" err="1" smtClean="0"/>
              <a:t>val</a:t>
            </a:r>
            <a:r>
              <a:rPr lang="en-US" dirty="0" smtClean="0"/>
              <a:t> = </a:t>
            </a:r>
            <a:r>
              <a:rPr lang="en-US" dirty="0" err="1" smtClean="0"/>
              <a:t>LL.</a:t>
            </a:r>
            <a:r>
              <a:rPr lang="en-US" b="1" dirty="0" err="1" smtClean="0"/>
              <a:t>get</a:t>
            </a:r>
            <a:r>
              <a:rPr lang="en-US" dirty="0" smtClean="0"/>
              <a:t>(1);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LL.</a:t>
            </a:r>
            <a:r>
              <a:rPr lang="en-US" b="1" dirty="0" err="1" smtClean="0"/>
              <a:t>set</a:t>
            </a:r>
            <a:r>
              <a:rPr lang="en-US" dirty="0" smtClean="0"/>
              <a:t>(1, </a:t>
            </a:r>
            <a:r>
              <a:rPr lang="en-US" dirty="0" err="1" smtClean="0"/>
              <a:t>val</a:t>
            </a:r>
            <a:r>
              <a:rPr lang="en-US" dirty="0" smtClean="0"/>
              <a:t> + " </a:t>
            </a:r>
            <a:r>
              <a:rPr lang="ru-RU" dirty="0" smtClean="0"/>
              <a:t>изменен");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("LL </a:t>
            </a:r>
            <a:r>
              <a:rPr lang="ru-RU" dirty="0" smtClean="0"/>
              <a:t>после изменения: "+ </a:t>
            </a:r>
            <a:r>
              <a:rPr lang="en-US" dirty="0" smtClean="0"/>
              <a:t>LL</a:t>
            </a:r>
            <a:r>
              <a:rPr lang="ru-RU" dirty="0" smtClean="0"/>
              <a:t>); </a:t>
            </a:r>
          </a:p>
          <a:p>
            <a:r>
              <a:rPr lang="en-US" dirty="0" smtClean="0"/>
              <a:t>}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57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785918" y="71414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Класс </a:t>
            </a:r>
            <a:r>
              <a:rPr lang="en-US" sz="2400" b="1" dirty="0" err="1" smtClean="0"/>
              <a:t>HashSet</a:t>
            </a:r>
            <a:r>
              <a:rPr lang="en-US" sz="2400" b="1" dirty="0" smtClean="0"/>
              <a:t> </a:t>
            </a:r>
            <a:endParaRPr lang="ru-RU" sz="2400" b="1" dirty="0" smtClean="0"/>
          </a:p>
        </p:txBody>
      </p:sp>
      <p:sp>
        <p:nvSpPr>
          <p:cNvPr id="13" name="Прямоугольник 12"/>
          <p:cNvSpPr/>
          <p:nvPr/>
        </p:nvSpPr>
        <p:spPr>
          <a:xfrm>
            <a:off x="642910" y="548680"/>
            <a:ext cx="8001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class </a:t>
            </a:r>
            <a:r>
              <a:rPr lang="en-US" sz="2400" b="1" dirty="0" err="1" smtClean="0">
                <a:solidFill>
                  <a:srgbClr val="FF0000"/>
                </a:solidFill>
              </a:rPr>
              <a:t>HashSet</a:t>
            </a:r>
            <a:r>
              <a:rPr lang="en-US" sz="2400" b="1" dirty="0" smtClean="0">
                <a:solidFill>
                  <a:srgbClr val="FF0000"/>
                </a:solidFill>
              </a:rPr>
              <a:t> &lt;T&gt;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endParaRPr lang="en-US" dirty="0" smtClean="0"/>
          </a:p>
          <a:p>
            <a:pPr algn="ctr"/>
            <a:r>
              <a:rPr lang="ru-RU" dirty="0" smtClean="0"/>
              <a:t>Класс</a:t>
            </a:r>
            <a:r>
              <a:rPr lang="en-US" dirty="0" smtClean="0"/>
              <a:t> </a:t>
            </a:r>
            <a:r>
              <a:rPr lang="en-US" b="1" i="1" dirty="0" err="1" smtClean="0"/>
              <a:t>HashSet</a:t>
            </a:r>
            <a:r>
              <a:rPr lang="ru-RU" b="1" i="1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реализует  интерфейс</a:t>
            </a:r>
            <a:r>
              <a:rPr lang="en-US" dirty="0" smtClean="0"/>
              <a:t>s</a:t>
            </a:r>
            <a:r>
              <a:rPr lang="ru-RU" dirty="0" smtClean="0"/>
              <a:t> </a:t>
            </a:r>
            <a:r>
              <a:rPr lang="en-US" b="1" i="1" dirty="0" smtClean="0"/>
              <a:t>Set.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42844" y="1340768"/>
            <a:ext cx="9001156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C</a:t>
            </a:r>
            <a:r>
              <a:rPr lang="ru-RU" dirty="0" err="1" smtClean="0"/>
              <a:t>труктура</a:t>
            </a:r>
            <a:r>
              <a:rPr lang="ru-RU" dirty="0" smtClean="0"/>
              <a:t>  данных, которая использует для хранения </a:t>
            </a:r>
            <a:r>
              <a:rPr lang="ru-RU" b="1" i="1" dirty="0" smtClean="0"/>
              <a:t>хеш-таблиц</a:t>
            </a:r>
            <a:r>
              <a:rPr lang="ru-RU" dirty="0" smtClean="0"/>
              <a:t>. 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ru-RU" dirty="0" smtClean="0"/>
              <a:t>одержимое ключа используется для определения уникального значения, называемого </a:t>
            </a:r>
            <a:r>
              <a:rPr lang="ru-RU" b="1" i="1" dirty="0" err="1" smtClean="0"/>
              <a:t>хеш-кодом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sz="800" dirty="0" smtClean="0"/>
          </a:p>
          <a:p>
            <a:r>
              <a:rPr lang="ru-RU" dirty="0" err="1" smtClean="0"/>
              <a:t>Хеш-код</a:t>
            </a:r>
            <a:r>
              <a:rPr lang="ru-RU" dirty="0" smtClean="0"/>
              <a:t> применяется в качестве индекса, с которым ассоциируются данные, доступные по этому ключу. </a:t>
            </a:r>
          </a:p>
          <a:p>
            <a:r>
              <a:rPr lang="ru-RU" dirty="0" smtClean="0"/>
              <a:t>Преобразование ключа в </a:t>
            </a:r>
            <a:r>
              <a:rPr lang="ru-RU" dirty="0" err="1" smtClean="0"/>
              <a:t>хеш-код</a:t>
            </a:r>
            <a:r>
              <a:rPr lang="ru-RU" dirty="0" smtClean="0"/>
              <a:t> выполняется автоматически - вы никогда не увидите самого </a:t>
            </a:r>
            <a:r>
              <a:rPr lang="ru-RU" dirty="0" err="1" smtClean="0"/>
              <a:t>хеш-кода</a:t>
            </a:r>
            <a:r>
              <a:rPr lang="ru-RU" dirty="0" smtClean="0"/>
              <a:t>. Также код не может напрямую индексировать хеш-таблицу. </a:t>
            </a:r>
          </a:p>
          <a:p>
            <a:endParaRPr lang="ru-RU" sz="800" dirty="0" smtClean="0"/>
          </a:p>
          <a:p>
            <a:r>
              <a:rPr lang="ru-RU" b="1" i="1" dirty="0" smtClean="0"/>
              <a:t>Выгода </a:t>
            </a:r>
            <a:r>
              <a:rPr lang="ru-RU" i="1" dirty="0" smtClean="0"/>
              <a:t>от хеширования состоит в том, что оно обеспечивает </a:t>
            </a:r>
            <a:r>
              <a:rPr lang="ru-RU" b="1" i="1" dirty="0" smtClean="0"/>
              <a:t>константное время выполнения операций </a:t>
            </a:r>
            <a:r>
              <a:rPr lang="ru-RU" b="1" i="1" dirty="0" err="1" smtClean="0"/>
              <a:t>add</a:t>
            </a:r>
            <a:r>
              <a:rPr lang="ru-RU" b="1" i="1" dirty="0" smtClean="0"/>
              <a:t> (), </a:t>
            </a:r>
            <a:r>
              <a:rPr lang="ru-RU" b="1" i="1" dirty="0" err="1" smtClean="0"/>
              <a:t>contains</a:t>
            </a:r>
            <a:r>
              <a:rPr lang="ru-RU" b="1" i="1" dirty="0" smtClean="0"/>
              <a:t> (), </a:t>
            </a:r>
            <a:r>
              <a:rPr lang="ru-RU" b="1" i="1" dirty="0" err="1" smtClean="0"/>
              <a:t>remove</a:t>
            </a:r>
            <a:r>
              <a:rPr lang="ru-RU" b="1" i="1" dirty="0" smtClean="0"/>
              <a:t> () и </a:t>
            </a:r>
            <a:r>
              <a:rPr lang="ru-RU" b="1" i="1" dirty="0" err="1" smtClean="0"/>
              <a:t>size</a:t>
            </a:r>
            <a:r>
              <a:rPr lang="ru-RU" b="1" i="1" dirty="0" smtClean="0"/>
              <a:t> ()</a:t>
            </a:r>
            <a:r>
              <a:rPr lang="ru-RU" i="1" dirty="0" smtClean="0"/>
              <a:t>, даже </a:t>
            </a:r>
            <a:r>
              <a:rPr lang="ru-RU" b="1" i="1" dirty="0" smtClean="0"/>
              <a:t>для больших наборов</a:t>
            </a:r>
            <a:r>
              <a:rPr lang="ru-RU" i="1" dirty="0" smtClean="0"/>
              <a:t>.</a:t>
            </a:r>
          </a:p>
          <a:p>
            <a:endParaRPr lang="ru-RU" sz="800" i="1" dirty="0" smtClean="0"/>
          </a:p>
          <a:p>
            <a:r>
              <a:rPr lang="ru-RU" dirty="0" smtClean="0">
                <a:solidFill>
                  <a:srgbClr val="0070C0"/>
                </a:solidFill>
              </a:rPr>
              <a:t>Элементы не сохраняются в сортированном порядке, поэтому порядок их вывода может варьироваться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214546" y="4843026"/>
            <a:ext cx="5572164" cy="1754326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HashSet</a:t>
            </a:r>
            <a:r>
              <a:rPr lang="en-US" dirty="0" smtClean="0"/>
              <a:t>&lt;String&gt;  </a:t>
            </a:r>
            <a:r>
              <a:rPr lang="en-US" dirty="0" err="1" smtClean="0"/>
              <a:t>hs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>
                <a:solidFill>
                  <a:srgbClr val="FF0000"/>
                </a:solidFill>
              </a:rPr>
              <a:t>HashSet</a:t>
            </a:r>
            <a:r>
              <a:rPr lang="en-US" b="1" dirty="0" smtClean="0">
                <a:solidFill>
                  <a:srgbClr val="FF0000"/>
                </a:solidFill>
              </a:rPr>
              <a:t>&lt;String&gt;()</a:t>
            </a:r>
            <a:r>
              <a:rPr lang="en-US" dirty="0" smtClean="0"/>
              <a:t>; </a:t>
            </a:r>
          </a:p>
          <a:p>
            <a:r>
              <a:rPr lang="en-US" dirty="0" err="1" smtClean="0"/>
              <a:t>hs.</a:t>
            </a:r>
            <a:r>
              <a:rPr lang="en-US" b="1" dirty="0" err="1" smtClean="0"/>
              <a:t>add</a:t>
            </a:r>
            <a:r>
              <a:rPr lang="en-US" dirty="0" smtClean="0"/>
              <a:t>("B") ; </a:t>
            </a:r>
          </a:p>
          <a:p>
            <a:r>
              <a:rPr lang="en-US" dirty="0" err="1" smtClean="0"/>
              <a:t>hs.</a:t>
            </a:r>
            <a:r>
              <a:rPr lang="en-US" b="1" dirty="0" err="1" smtClean="0"/>
              <a:t>add</a:t>
            </a:r>
            <a:r>
              <a:rPr lang="en-US" dirty="0" smtClean="0"/>
              <a:t>("A") ; </a:t>
            </a:r>
          </a:p>
          <a:p>
            <a:r>
              <a:rPr lang="en-US" dirty="0" err="1" smtClean="0"/>
              <a:t>hs.</a:t>
            </a:r>
            <a:r>
              <a:rPr lang="en-US" b="1" dirty="0" err="1" smtClean="0"/>
              <a:t>add</a:t>
            </a:r>
            <a:r>
              <a:rPr lang="en-US" dirty="0" smtClean="0"/>
              <a:t>("D") ; </a:t>
            </a:r>
          </a:p>
          <a:p>
            <a:r>
              <a:rPr lang="en-US" dirty="0" err="1" smtClean="0"/>
              <a:t>hs.</a:t>
            </a:r>
            <a:r>
              <a:rPr lang="en-US" b="1" dirty="0" err="1" smtClean="0"/>
              <a:t>add</a:t>
            </a:r>
            <a:r>
              <a:rPr lang="en-US" dirty="0" smtClean="0"/>
              <a:t>("E") ; 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hs</a:t>
            </a:r>
            <a:r>
              <a:rPr lang="en-US" dirty="0" smtClean="0"/>
              <a:t>);    </a:t>
            </a:r>
            <a:r>
              <a:rPr lang="en-US" i="1" dirty="0" smtClean="0">
                <a:solidFill>
                  <a:srgbClr val="00B050"/>
                </a:solidFill>
              </a:rPr>
              <a:t>//D  </a:t>
            </a:r>
            <a:r>
              <a:rPr lang="ru-RU" i="1" dirty="0" smtClean="0">
                <a:solidFill>
                  <a:srgbClr val="00B050"/>
                </a:solidFill>
              </a:rPr>
              <a:t>А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 В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 Е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724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785918" y="109815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Класс </a:t>
            </a:r>
            <a:r>
              <a:rPr lang="en-US" sz="2400" b="1" dirty="0" err="1" smtClean="0"/>
              <a:t>TreeSet</a:t>
            </a:r>
            <a:r>
              <a:rPr lang="en-US" sz="2400" b="1" dirty="0" smtClean="0"/>
              <a:t> </a:t>
            </a:r>
            <a:endParaRPr lang="ru-RU" sz="2400" b="1" dirty="0" smtClean="0"/>
          </a:p>
        </p:txBody>
      </p:sp>
      <p:sp>
        <p:nvSpPr>
          <p:cNvPr id="13" name="Прямоугольник 12"/>
          <p:cNvSpPr/>
          <p:nvPr/>
        </p:nvSpPr>
        <p:spPr>
          <a:xfrm>
            <a:off x="971600" y="620688"/>
            <a:ext cx="8001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class </a:t>
            </a:r>
            <a:r>
              <a:rPr lang="en-US" sz="2400" b="1" dirty="0" err="1" smtClean="0">
                <a:solidFill>
                  <a:srgbClr val="FF0000"/>
                </a:solidFill>
              </a:rPr>
              <a:t>TreeSet</a:t>
            </a:r>
            <a:r>
              <a:rPr lang="en-US" sz="2400" b="1" dirty="0" smtClean="0">
                <a:solidFill>
                  <a:srgbClr val="FF0000"/>
                </a:solidFill>
              </a:rPr>
              <a:t> &lt;T&gt;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ru-RU" sz="800" b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Класс</a:t>
            </a:r>
            <a:r>
              <a:rPr lang="en-US" dirty="0" smtClean="0"/>
              <a:t> </a:t>
            </a:r>
            <a:r>
              <a:rPr lang="en-US" b="1" i="1" dirty="0" err="1" smtClean="0"/>
              <a:t>TreeSet</a:t>
            </a:r>
            <a:r>
              <a:rPr lang="en-US" b="1" dirty="0" smtClean="0"/>
              <a:t> </a:t>
            </a:r>
            <a:r>
              <a:rPr lang="ru-RU" dirty="0" smtClean="0"/>
              <a:t>реализует  интерфейс</a:t>
            </a:r>
            <a:r>
              <a:rPr lang="en-US" dirty="0" smtClean="0"/>
              <a:t>s</a:t>
            </a:r>
            <a:r>
              <a:rPr lang="ru-RU" dirty="0" smtClean="0"/>
              <a:t> </a:t>
            </a:r>
            <a:r>
              <a:rPr lang="en-US" b="1" i="1" dirty="0" err="1" smtClean="0"/>
              <a:t>NavigableSet</a:t>
            </a:r>
            <a:endParaRPr lang="en-US" b="1" i="1" dirty="0" smtClean="0"/>
          </a:p>
        </p:txBody>
      </p:sp>
      <p:sp>
        <p:nvSpPr>
          <p:cNvPr id="16" name="Прямоугольник 15"/>
          <p:cNvSpPr/>
          <p:nvPr/>
        </p:nvSpPr>
        <p:spPr>
          <a:xfrm>
            <a:off x="142844" y="1412776"/>
            <a:ext cx="9001156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smtClean="0"/>
              <a:t>Коллекция, которая для хранения элементов применяет </a:t>
            </a:r>
            <a:r>
              <a:rPr lang="ru-RU" b="1" dirty="0" smtClean="0"/>
              <a:t>дерево</a:t>
            </a:r>
            <a:r>
              <a:rPr lang="ru-RU" dirty="0" smtClean="0"/>
              <a:t>. </a:t>
            </a:r>
          </a:p>
          <a:p>
            <a:endParaRPr lang="ru-RU" sz="800" dirty="0" smtClean="0"/>
          </a:p>
          <a:p>
            <a:r>
              <a:rPr lang="ru-RU" dirty="0" smtClean="0"/>
              <a:t>Объекты </a:t>
            </a:r>
            <a:r>
              <a:rPr lang="ru-RU" dirty="0" err="1" smtClean="0"/>
              <a:t>coxpaняются</a:t>
            </a:r>
            <a:r>
              <a:rPr lang="ru-RU" dirty="0" smtClean="0"/>
              <a:t> в </a:t>
            </a:r>
            <a:r>
              <a:rPr lang="ru-RU" b="1" i="1" dirty="0" smtClean="0">
                <a:solidFill>
                  <a:srgbClr val="0070C0"/>
                </a:solidFill>
              </a:rPr>
              <a:t>отсортированном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/>
              <a:t>порядке по возрастанию. </a:t>
            </a:r>
          </a:p>
          <a:p>
            <a:endParaRPr lang="ru-RU" sz="800" dirty="0" smtClean="0"/>
          </a:p>
          <a:p>
            <a:r>
              <a:rPr lang="ru-RU" b="1" i="1" dirty="0" smtClean="0"/>
              <a:t>Время доступа и извлечения </a:t>
            </a:r>
            <a:r>
              <a:rPr lang="ru-RU" dirty="0" smtClean="0"/>
              <a:t>элементов достаточно </a:t>
            </a:r>
            <a:r>
              <a:rPr lang="ru-RU" b="1" i="1" dirty="0" smtClean="0"/>
              <a:t>мало</a:t>
            </a:r>
            <a:r>
              <a:rPr lang="ru-RU" dirty="0" smtClean="0"/>
              <a:t>, что делает </a:t>
            </a:r>
            <a:r>
              <a:rPr lang="ru-RU" dirty="0" err="1" smtClean="0"/>
              <a:t>TreeSet</a:t>
            </a:r>
            <a:r>
              <a:rPr lang="ru-RU" dirty="0" smtClean="0"/>
              <a:t> блестящим выбором для хранения больших объемов сортированной информации, которая должна быстро находиться.</a:t>
            </a:r>
            <a:endParaRPr lang="ru-RU" i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00100" y="3363957"/>
            <a:ext cx="4714908" cy="2585323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TreeSet</a:t>
            </a:r>
            <a:r>
              <a:rPr lang="en-US" dirty="0" smtClean="0"/>
              <a:t> &lt;String&gt;  </a:t>
            </a:r>
            <a:r>
              <a:rPr lang="en-US" dirty="0" err="1" smtClean="0"/>
              <a:t>ts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TreeSet</a:t>
            </a:r>
            <a:r>
              <a:rPr lang="en-US" b="1" dirty="0" smtClean="0"/>
              <a:t> &lt;String&gt;()</a:t>
            </a:r>
            <a:r>
              <a:rPr lang="en-US" dirty="0" smtClean="0"/>
              <a:t>; </a:t>
            </a:r>
          </a:p>
          <a:p>
            <a:r>
              <a:rPr lang="en-US" dirty="0" err="1" smtClean="0"/>
              <a:t>ts.add</a:t>
            </a:r>
            <a:r>
              <a:rPr lang="en-US" dirty="0" smtClean="0"/>
              <a:t>("B") ; </a:t>
            </a:r>
          </a:p>
          <a:p>
            <a:r>
              <a:rPr lang="en-US" dirty="0" err="1" smtClean="0"/>
              <a:t>ts.add</a:t>
            </a:r>
            <a:r>
              <a:rPr lang="en-US" dirty="0" smtClean="0"/>
              <a:t>("A") ; </a:t>
            </a:r>
          </a:p>
          <a:p>
            <a:r>
              <a:rPr lang="en-US" dirty="0" err="1" smtClean="0"/>
              <a:t>ts.add</a:t>
            </a:r>
            <a:r>
              <a:rPr lang="en-US" dirty="0" smtClean="0"/>
              <a:t>("D") ; </a:t>
            </a:r>
          </a:p>
          <a:p>
            <a:r>
              <a:rPr lang="en-US" dirty="0" err="1" smtClean="0"/>
              <a:t>ts.add</a:t>
            </a:r>
            <a:r>
              <a:rPr lang="en-US" dirty="0" smtClean="0"/>
              <a:t>("C") ; </a:t>
            </a:r>
          </a:p>
          <a:p>
            <a:r>
              <a:rPr lang="en-US" dirty="0" err="1" smtClean="0"/>
              <a:t>ts.add</a:t>
            </a:r>
            <a:r>
              <a:rPr lang="en-US" dirty="0" smtClean="0"/>
              <a:t>("E") ; 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ts</a:t>
            </a:r>
            <a:r>
              <a:rPr lang="en-US" dirty="0" smtClean="0"/>
              <a:t>);    </a:t>
            </a:r>
            <a:r>
              <a:rPr lang="en-US" i="1" dirty="0" smtClean="0">
                <a:solidFill>
                  <a:srgbClr val="00B050"/>
                </a:solidFill>
              </a:rPr>
              <a:t>//  </a:t>
            </a:r>
            <a:r>
              <a:rPr lang="ru-RU" i="1" dirty="0" smtClean="0">
                <a:solidFill>
                  <a:srgbClr val="00B050"/>
                </a:solidFill>
              </a:rPr>
              <a:t>А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 В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C  D  </a:t>
            </a:r>
            <a:r>
              <a:rPr lang="ru-RU" i="1" dirty="0" smtClean="0">
                <a:solidFill>
                  <a:srgbClr val="00B050"/>
                </a:solidFill>
              </a:rPr>
              <a:t>Е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endParaRPr lang="en-US" dirty="0" smtClean="0"/>
          </a:p>
          <a:p>
            <a:r>
              <a:rPr lang="en-US" dirty="0" err="1" smtClean="0"/>
              <a:t>Systern.out.println</a:t>
            </a:r>
            <a:r>
              <a:rPr lang="en-US" dirty="0" smtClean="0"/>
              <a:t>(</a:t>
            </a:r>
            <a:r>
              <a:rPr lang="en-US" dirty="0" err="1" smtClean="0"/>
              <a:t>ts.</a:t>
            </a:r>
            <a:r>
              <a:rPr lang="en-US" b="1" dirty="0" err="1" smtClean="0">
                <a:solidFill>
                  <a:srgbClr val="FF0000"/>
                </a:solidFill>
              </a:rPr>
              <a:t>subSet</a:t>
            </a:r>
            <a:r>
              <a:rPr lang="en-US" dirty="0" smtClean="0"/>
              <a:t>(</a:t>
            </a:r>
            <a:r>
              <a:rPr lang="ru-RU" dirty="0" smtClean="0"/>
              <a:t>"</a:t>
            </a:r>
            <a:r>
              <a:rPr lang="en-US" dirty="0" smtClean="0"/>
              <a:t>B</a:t>
            </a:r>
            <a:r>
              <a:rPr lang="ru-RU" dirty="0" smtClean="0"/>
              <a:t>", "</a:t>
            </a:r>
            <a:r>
              <a:rPr lang="en-US" dirty="0" smtClean="0"/>
              <a:t>D</a:t>
            </a:r>
            <a:r>
              <a:rPr lang="ru-RU" dirty="0" smtClean="0"/>
              <a:t>"</a:t>
            </a:r>
            <a:r>
              <a:rPr lang="en-US" dirty="0" smtClean="0"/>
              <a:t>));  </a:t>
            </a:r>
            <a:r>
              <a:rPr lang="en-US" i="1" dirty="0" smtClean="0">
                <a:solidFill>
                  <a:srgbClr val="00B050"/>
                </a:solidFill>
              </a:rPr>
              <a:t>//</a:t>
            </a:r>
            <a:r>
              <a:rPr lang="ru-RU" i="1" dirty="0" smtClean="0">
                <a:solidFill>
                  <a:srgbClr val="00B050"/>
                </a:solidFill>
              </a:rPr>
              <a:t> В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C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ts.</a:t>
            </a:r>
            <a:r>
              <a:rPr lang="en-US" b="1" dirty="0" err="1" smtClean="0">
                <a:solidFill>
                  <a:srgbClr val="FF0000"/>
                </a:solidFill>
              </a:rPr>
              <a:t>ceiling</a:t>
            </a:r>
            <a:r>
              <a:rPr lang="en-US" dirty="0"/>
              <a:t>("C</a:t>
            </a:r>
            <a:r>
              <a:rPr lang="en-US" dirty="0" smtClean="0"/>
              <a:t>")); </a:t>
            </a:r>
            <a:r>
              <a:rPr lang="en-US" i="1" dirty="0">
                <a:solidFill>
                  <a:srgbClr val="00B050"/>
                </a:solidFill>
              </a:rPr>
              <a:t>//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C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903250" y="3329697"/>
            <a:ext cx="324075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err="1" smtClean="0">
                <a:solidFill>
                  <a:srgbClr val="FF0000"/>
                </a:solidFill>
              </a:rPr>
              <a:t>subSet</a:t>
            </a:r>
            <a:r>
              <a:rPr lang="ru-RU" b="1" i="1" dirty="0" smtClean="0">
                <a:solidFill>
                  <a:srgbClr val="FF0000"/>
                </a:solidFill>
              </a:rPr>
              <a:t>() </a:t>
            </a:r>
            <a:r>
              <a:rPr lang="ru-RU" sz="1600" dirty="0" smtClean="0"/>
              <a:t>для получения </a:t>
            </a:r>
            <a:endParaRPr lang="en-US" sz="1600" dirty="0" smtClean="0"/>
          </a:p>
          <a:p>
            <a:r>
              <a:rPr lang="ru-RU" sz="1600" dirty="0" smtClean="0"/>
              <a:t>подмножества </a:t>
            </a:r>
            <a:r>
              <a:rPr lang="ru-RU" sz="1600" dirty="0" err="1" smtClean="0"/>
              <a:t>ts</a:t>
            </a:r>
            <a:r>
              <a:rPr lang="ru-RU" sz="1600" dirty="0" smtClean="0"/>
              <a:t>, содержащего</a:t>
            </a:r>
            <a:endParaRPr lang="en-US" sz="1600" dirty="0" smtClean="0"/>
          </a:p>
          <a:p>
            <a:r>
              <a:rPr lang="ru-RU" sz="1600" dirty="0" smtClean="0"/>
              <a:t> элементы между </a:t>
            </a:r>
            <a:endParaRPr lang="en-US" sz="1600" dirty="0" smtClean="0"/>
          </a:p>
          <a:p>
            <a:r>
              <a:rPr lang="en-US" sz="1600" dirty="0" smtClean="0"/>
              <a:t>B </a:t>
            </a:r>
            <a:r>
              <a:rPr lang="ru-RU" sz="1600" dirty="0" smtClean="0"/>
              <a:t>(включительно)</a:t>
            </a:r>
          </a:p>
          <a:p>
            <a:r>
              <a:rPr lang="ru-RU" sz="1600" dirty="0" smtClean="0"/>
              <a:t> и </a:t>
            </a:r>
            <a:r>
              <a:rPr lang="en-US" sz="1600" dirty="0" smtClean="0"/>
              <a:t>D</a:t>
            </a:r>
            <a:r>
              <a:rPr lang="ru-RU" sz="1600" dirty="0" smtClean="0"/>
              <a:t> (исключительно). </a:t>
            </a:r>
          </a:p>
          <a:p>
            <a:endParaRPr lang="en-US" sz="1600" dirty="0" smtClean="0"/>
          </a:p>
          <a:p>
            <a:r>
              <a:rPr lang="en-US" sz="1600" b="1" i="1" dirty="0" smtClean="0"/>
              <a:t>T</a:t>
            </a:r>
            <a:r>
              <a:rPr lang="ru-RU" sz="1600" b="1" i="1" dirty="0" smtClean="0"/>
              <a:t> </a:t>
            </a:r>
            <a:r>
              <a:rPr lang="en-US" sz="1600" b="1" i="1" dirty="0" smtClean="0">
                <a:solidFill>
                  <a:srgbClr val="FF0000"/>
                </a:solidFill>
              </a:rPr>
              <a:t>ceiling(T </a:t>
            </a:r>
            <a:r>
              <a:rPr lang="en-US" sz="1600" b="1" i="1" dirty="0" err="1">
                <a:solidFill>
                  <a:srgbClr val="FF0000"/>
                </a:solidFill>
              </a:rPr>
              <a:t>obj</a:t>
            </a:r>
            <a:r>
              <a:rPr lang="en-US" sz="1600" b="1" i="1" dirty="0">
                <a:solidFill>
                  <a:srgbClr val="FF0000"/>
                </a:solidFill>
              </a:rPr>
              <a:t>) </a:t>
            </a:r>
            <a:r>
              <a:rPr lang="ru-RU" sz="1600" dirty="0" smtClean="0"/>
              <a:t>ищет </a:t>
            </a:r>
            <a:r>
              <a:rPr lang="ru-RU" sz="1600" dirty="0"/>
              <a:t>в </a:t>
            </a:r>
            <a:r>
              <a:rPr lang="ru-RU" sz="1600" dirty="0" smtClean="0"/>
              <a:t>наборе </a:t>
            </a:r>
            <a:r>
              <a:rPr lang="ru-RU" sz="1600" dirty="0"/>
              <a:t>наименьший элемент </a:t>
            </a:r>
            <a:r>
              <a:rPr lang="ru-RU" sz="1600" b="1" i="1" dirty="0"/>
              <a:t>е</a:t>
            </a:r>
            <a:r>
              <a:rPr lang="ru-RU" sz="1600" dirty="0"/>
              <a:t>, для </a:t>
            </a:r>
            <a:r>
              <a:rPr lang="ru-RU" sz="1600" dirty="0" smtClean="0"/>
              <a:t>которого истинно </a:t>
            </a:r>
            <a:r>
              <a:rPr lang="ru-RU" sz="1600" b="1" i="1" dirty="0" smtClean="0"/>
              <a:t>е </a:t>
            </a:r>
            <a:r>
              <a:rPr lang="ru-RU" sz="1600" b="1" i="1" dirty="0"/>
              <a:t>&gt;= </a:t>
            </a:r>
            <a:r>
              <a:rPr lang="ru-RU" sz="1600" b="1" i="1" dirty="0" err="1"/>
              <a:t>obj</a:t>
            </a:r>
            <a:r>
              <a:rPr lang="ru-RU" sz="1600" dirty="0"/>
              <a:t>. </a:t>
            </a:r>
            <a:r>
              <a:rPr lang="ru-RU" sz="1600" dirty="0" smtClean="0"/>
              <a:t>Если </a:t>
            </a:r>
            <a:r>
              <a:rPr lang="ru-RU" sz="1600" dirty="0"/>
              <a:t>такой элемент найден, он </a:t>
            </a:r>
            <a:r>
              <a:rPr lang="ru-RU" sz="1600" dirty="0" smtClean="0"/>
              <a:t>возвращается</a:t>
            </a:r>
            <a:r>
              <a:rPr lang="ru-RU" sz="1600" dirty="0"/>
              <a:t>. В противном случае возвращается </a:t>
            </a:r>
            <a:r>
              <a:rPr lang="ru-RU" sz="1600" i="1" dirty="0" err="1"/>
              <a:t>null</a:t>
            </a:r>
            <a:r>
              <a:rPr lang="ru-RU" sz="1600" dirty="0" smtClean="0"/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9310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2555</Words>
  <Application>Microsoft Office PowerPoint</Application>
  <PresentationFormat>Экран (4:3)</PresentationFormat>
  <Paragraphs>427</Paragraphs>
  <Slides>21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Кроссплатформенное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31</cp:revision>
  <dcterms:created xsi:type="dcterms:W3CDTF">2018-02-05T20:48:26Z</dcterms:created>
  <dcterms:modified xsi:type="dcterms:W3CDTF">2018-02-26T21:49:43Z</dcterms:modified>
</cp:coreProperties>
</file>