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29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39755" indent="-284521" defTabSz="913629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38085" indent="-227617" defTabSz="91362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593319" indent="-227617" defTabSz="91362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48553" indent="-227617" defTabSz="91362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03787" indent="-227617" defTabSz="91362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59021" indent="-227617" defTabSz="91362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14255" indent="-227617" defTabSz="91362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69489" indent="-227617" defTabSz="91362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CEEB17-CD15-4EA9-8102-099653BEC9D0}" type="slidenum">
              <a:rPr lang="ru-RU" altLang="ru-RU" b="0" smtClean="0"/>
              <a:pPr eaLnBrk="1" hangingPunct="1"/>
              <a:t>2</a:t>
            </a:fld>
            <a:endParaRPr lang="ru-RU" altLang="ru-RU" b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Advanced / Threads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Запуск потока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Нужно так:</a:t>
            </a:r>
            <a:br>
              <a:rPr lang="ru-RU" altLang="ru-RU" smtClean="0"/>
            </a:br>
            <a:r>
              <a:rPr lang="en-US" altLang="ru-RU" smtClean="0">
                <a:solidFill>
                  <a:srgbClr val="0000CC"/>
                </a:solidFill>
              </a:rPr>
              <a:t>t.start();</a:t>
            </a:r>
            <a:endParaRPr lang="ru-RU" altLang="ru-RU" smtClean="0">
              <a:solidFill>
                <a:srgbClr val="0000CC"/>
              </a:solidFill>
            </a:endParaRPr>
          </a:p>
          <a:p>
            <a:r>
              <a:rPr lang="ru-RU" altLang="ru-RU" smtClean="0">
                <a:solidFill>
                  <a:srgbClr val="FF0000"/>
                </a:solidFill>
              </a:rPr>
              <a:t>НЕ ТАК:</a:t>
            </a:r>
            <a:r>
              <a:rPr lang="ru-RU" altLang="ru-RU" smtClean="0"/>
              <a:t/>
            </a:r>
            <a:br>
              <a:rPr lang="ru-RU" altLang="ru-RU" smtClean="0"/>
            </a:br>
            <a:r>
              <a:rPr lang="en-US" altLang="ru-RU" smtClean="0">
                <a:solidFill>
                  <a:srgbClr val="0000CC"/>
                </a:solidFill>
              </a:rPr>
              <a:t>t.run();</a:t>
            </a:r>
            <a:endParaRPr lang="ru-RU" altLang="ru-RU" smtClean="0">
              <a:solidFill>
                <a:srgbClr val="0000CC"/>
              </a:solidFill>
            </a:endParaRPr>
          </a:p>
          <a:p>
            <a:endParaRPr lang="en-US" altLang="ru-RU" smtClean="0"/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3066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 rtlCol="0">
            <a:normAutofit fontScale="40000" lnSpcReduction="20000"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public class Starter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static void main(String[]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</a:t>
            </a:r>
            <a:r>
              <a:rPr lang="en-US" dirty="0" err="1">
                <a:solidFill>
                  <a:srgbClr val="0000CC"/>
                </a:solidFill>
              </a:rPr>
              <a:t>NameRunnable</a:t>
            </a:r>
            <a:r>
              <a:rPr lang="en-US" dirty="0">
                <a:solidFill>
                  <a:srgbClr val="0000CC"/>
                </a:solidFill>
              </a:rPr>
              <a:t> nr = new </a:t>
            </a:r>
            <a:r>
              <a:rPr lang="en-US" dirty="0" err="1">
                <a:solidFill>
                  <a:srgbClr val="0000CC"/>
                </a:solidFill>
              </a:rPr>
              <a:t>NameRunnable</a:t>
            </a:r>
            <a:r>
              <a:rPr lang="en-US" dirty="0">
                <a:solidFill>
                  <a:srgbClr val="0000CC"/>
                </a:solidFill>
              </a:rPr>
              <a:t>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Thread one = new Thread(nr);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Thread two = new Thread(nr);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Thread three = new Thread(nr);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</a:t>
            </a:r>
            <a:r>
              <a:rPr lang="en-US" dirty="0" err="1">
                <a:solidFill>
                  <a:srgbClr val="0000CC"/>
                </a:solidFill>
              </a:rPr>
              <a:t>one.setName</a:t>
            </a:r>
            <a:r>
              <a:rPr lang="en-US" dirty="0">
                <a:solidFill>
                  <a:srgbClr val="0000CC"/>
                </a:solidFill>
              </a:rPr>
              <a:t>("</a:t>
            </a:r>
            <a:r>
              <a:rPr lang="ru-RU" dirty="0">
                <a:solidFill>
                  <a:srgbClr val="0000CC"/>
                </a:solidFill>
              </a:rPr>
              <a:t>Первый");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        </a:t>
            </a:r>
            <a:r>
              <a:rPr lang="en-US" dirty="0" err="1">
                <a:solidFill>
                  <a:srgbClr val="0000CC"/>
                </a:solidFill>
              </a:rPr>
              <a:t>two.setName</a:t>
            </a:r>
            <a:r>
              <a:rPr lang="en-US" dirty="0">
                <a:solidFill>
                  <a:srgbClr val="0000CC"/>
                </a:solidFill>
              </a:rPr>
              <a:t>("</a:t>
            </a:r>
            <a:r>
              <a:rPr lang="ru-RU" dirty="0">
                <a:solidFill>
                  <a:srgbClr val="0000CC"/>
                </a:solidFill>
              </a:rPr>
              <a:t>Второй");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        </a:t>
            </a:r>
            <a:r>
              <a:rPr lang="en-US" dirty="0" err="1">
                <a:solidFill>
                  <a:srgbClr val="0000CC"/>
                </a:solidFill>
              </a:rPr>
              <a:t>three.setName</a:t>
            </a:r>
            <a:r>
              <a:rPr lang="en-US" dirty="0">
                <a:solidFill>
                  <a:srgbClr val="0000CC"/>
                </a:solidFill>
              </a:rPr>
              <a:t>("</a:t>
            </a:r>
            <a:r>
              <a:rPr lang="ru-RU" dirty="0">
                <a:solidFill>
                  <a:srgbClr val="0000CC"/>
                </a:solidFill>
              </a:rPr>
              <a:t>Третий");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        </a:t>
            </a:r>
            <a:r>
              <a:rPr lang="en-US" dirty="0" err="1">
                <a:solidFill>
                  <a:srgbClr val="0000CC"/>
                </a:solidFill>
              </a:rPr>
              <a:t>one.start</a:t>
            </a:r>
            <a:r>
              <a:rPr lang="en-US" dirty="0">
                <a:solidFill>
                  <a:srgbClr val="0000CC"/>
                </a:solidFill>
              </a:rPr>
              <a:t>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</a:t>
            </a:r>
            <a:r>
              <a:rPr lang="en-US" dirty="0" err="1">
                <a:solidFill>
                  <a:srgbClr val="0000CC"/>
                </a:solidFill>
              </a:rPr>
              <a:t>two.start</a:t>
            </a:r>
            <a:r>
              <a:rPr lang="en-US" dirty="0">
                <a:solidFill>
                  <a:srgbClr val="0000CC"/>
                </a:solidFill>
              </a:rPr>
              <a:t>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</a:t>
            </a:r>
            <a:r>
              <a:rPr lang="en-US" dirty="0" err="1">
                <a:solidFill>
                  <a:srgbClr val="0000CC"/>
                </a:solidFill>
              </a:rPr>
              <a:t>three.start</a:t>
            </a:r>
            <a:r>
              <a:rPr lang="en-US" dirty="0">
                <a:solidFill>
                  <a:srgbClr val="0000CC"/>
                </a:solidFill>
              </a:rPr>
              <a:t>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} </a:t>
            </a:r>
            <a:endParaRPr lang="en-US" dirty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class </a:t>
            </a:r>
            <a:r>
              <a:rPr lang="en-US" dirty="0" err="1">
                <a:solidFill>
                  <a:srgbClr val="0000CC"/>
                </a:solidFill>
              </a:rPr>
              <a:t>NameRunnable</a:t>
            </a:r>
            <a:r>
              <a:rPr lang="en-US" dirty="0">
                <a:solidFill>
                  <a:srgbClr val="0000CC"/>
                </a:solidFill>
              </a:rPr>
              <a:t> implements Runnable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void run()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for (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>
                <a:solidFill>
                  <a:srgbClr val="0000CC"/>
                </a:solidFill>
              </a:rPr>
              <a:t> x = 1; x &lt;= 3; x++)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</a:t>
            </a:r>
            <a:r>
              <a:rPr lang="en-US" dirty="0" err="1">
                <a:solidFill>
                  <a:srgbClr val="0000CC"/>
                </a:solidFill>
              </a:rPr>
              <a:t>System.out.println</a:t>
            </a:r>
            <a:r>
              <a:rPr lang="en-US" dirty="0">
                <a:solidFill>
                  <a:srgbClr val="0000CC"/>
                </a:solidFill>
              </a:rPr>
              <a:t>("</a:t>
            </a:r>
            <a:r>
              <a:rPr lang="ru-RU" dirty="0">
                <a:solidFill>
                  <a:srgbClr val="0000CC"/>
                </a:solidFill>
              </a:rPr>
              <a:t>Запущен </a:t>
            </a:r>
            <a:r>
              <a:rPr lang="ru-RU" dirty="0" smtClean="0">
                <a:solidFill>
                  <a:srgbClr val="0000CC"/>
                </a:solidFill>
              </a:rPr>
              <a:t>" </a:t>
            </a:r>
            <a:r>
              <a:rPr lang="ru-RU" dirty="0">
                <a:solidFill>
                  <a:srgbClr val="0000CC"/>
                </a:solidFill>
              </a:rPr>
              <a:t>+ </a:t>
            </a:r>
            <a:r>
              <a:rPr lang="en-US" dirty="0" err="1">
                <a:solidFill>
                  <a:srgbClr val="0000CC"/>
                </a:solidFill>
              </a:rPr>
              <a:t>Thread.currentThread</a:t>
            </a:r>
            <a:r>
              <a:rPr lang="en-US" dirty="0">
                <a:solidFill>
                  <a:srgbClr val="0000CC"/>
                </a:solidFill>
              </a:rPr>
              <a:t>().</a:t>
            </a:r>
            <a:r>
              <a:rPr lang="en-US" dirty="0" err="1">
                <a:solidFill>
                  <a:srgbClr val="0000CC"/>
                </a:solidFill>
              </a:rPr>
              <a:t>getName</a:t>
            </a:r>
            <a:r>
              <a:rPr lang="en-US" dirty="0" smtClean="0">
                <a:solidFill>
                  <a:srgbClr val="0000CC"/>
                </a:solidFill>
              </a:rPr>
              <a:t>() </a:t>
            </a:r>
            <a:r>
              <a:rPr lang="en-US" dirty="0">
                <a:solidFill>
                  <a:srgbClr val="0000CC"/>
                </a:solidFill>
              </a:rPr>
              <a:t>+ ", x </a:t>
            </a:r>
            <a:r>
              <a:rPr lang="ru-RU" dirty="0">
                <a:solidFill>
                  <a:srgbClr val="0000CC"/>
                </a:solidFill>
              </a:rPr>
              <a:t>равен " + </a:t>
            </a:r>
            <a:r>
              <a:rPr lang="en-US" dirty="0">
                <a:solidFill>
                  <a:srgbClr val="0000CC"/>
                </a:solidFill>
              </a:rPr>
              <a:t>x);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}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1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Свойства потока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Основные свойства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id</a:t>
            </a:r>
            <a:r>
              <a:rPr lang="en-US" altLang="ru-RU" smtClean="0"/>
              <a:t> – </a:t>
            </a:r>
            <a:r>
              <a:rPr lang="ru-RU" altLang="ru-RU" smtClean="0"/>
              <a:t>идентификатор потока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name</a:t>
            </a:r>
            <a:r>
              <a:rPr lang="en-US" altLang="ru-RU" smtClean="0"/>
              <a:t> – </a:t>
            </a:r>
            <a:r>
              <a:rPr lang="ru-RU" altLang="ru-RU" smtClean="0"/>
              <a:t>имя потока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priority</a:t>
            </a:r>
            <a:r>
              <a:rPr lang="en-US" altLang="ru-RU" smtClean="0"/>
              <a:t> – </a:t>
            </a:r>
            <a:r>
              <a:rPr lang="ru-RU" altLang="ru-RU" smtClean="0"/>
              <a:t>приоритет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daemon</a:t>
            </a:r>
            <a:r>
              <a:rPr lang="en-US" altLang="ru-RU" smtClean="0"/>
              <a:t> – </a:t>
            </a:r>
            <a:r>
              <a:rPr lang="ru-RU" altLang="ru-RU" smtClean="0"/>
              <a:t>поток-демон</a:t>
            </a:r>
          </a:p>
          <a:p>
            <a:r>
              <a:rPr lang="ru-RU" altLang="ru-RU" smtClean="0"/>
              <a:t>Свойства потока не могут изменяться после запуска</a:t>
            </a:r>
            <a:endParaRPr lang="en-US" altLang="ru-RU" smtClean="0"/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96350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Состояния потока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5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600" smtClean="0"/>
              <a:t>Состояние потока возвращается методами </a:t>
            </a:r>
          </a:p>
          <a:p>
            <a:pPr lvl="1"/>
            <a:r>
              <a:rPr lang="en-US" altLang="ru-RU" sz="2200" smtClean="0">
                <a:solidFill>
                  <a:srgbClr val="0000CC"/>
                </a:solidFill>
              </a:rPr>
              <a:t>int</a:t>
            </a:r>
            <a:r>
              <a:rPr lang="en-US" altLang="ru-RU" sz="2200" smtClean="0"/>
              <a:t> </a:t>
            </a:r>
            <a:r>
              <a:rPr lang="en-US" altLang="ru-RU" sz="2200" smtClean="0">
                <a:solidFill>
                  <a:srgbClr val="0000CC"/>
                </a:solidFill>
              </a:rPr>
              <a:t>getState()</a:t>
            </a:r>
            <a:endParaRPr lang="ru-RU" altLang="ru-RU" sz="2200" smtClean="0"/>
          </a:p>
          <a:p>
            <a:pPr lvl="1"/>
            <a:r>
              <a:rPr lang="en-US" altLang="ru-RU" sz="2200" smtClean="0">
                <a:solidFill>
                  <a:srgbClr val="0000CC"/>
                </a:solidFill>
              </a:rPr>
              <a:t>boolean isAlive()</a:t>
            </a:r>
          </a:p>
          <a:p>
            <a:endParaRPr lang="ru-RU" altLang="ru-RU" smtClean="0"/>
          </a:p>
        </p:txBody>
      </p:sp>
      <p:pic>
        <p:nvPicPr>
          <p:cNvPr id="19460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3141663"/>
            <a:ext cx="836930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77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Состояния потока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/>
              <a:t>Поток может находиться в одном из пяти состояний: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Новый</a:t>
            </a:r>
            <a:r>
              <a:rPr lang="ru-RU" dirty="0"/>
              <a:t> (</a:t>
            </a:r>
            <a:r>
              <a:rPr lang="ru-RU" dirty="0" err="1">
                <a:solidFill>
                  <a:srgbClr val="0000CC"/>
                </a:solidFill>
              </a:rPr>
              <a:t>new</a:t>
            </a:r>
            <a:r>
              <a:rPr lang="ru-RU" dirty="0"/>
              <a:t>). После создания экземпляра потока, он находится в состоянии Новый до тех пор, пока не вызван метод </a:t>
            </a:r>
            <a:r>
              <a:rPr lang="ru-RU" dirty="0" err="1">
                <a:solidFill>
                  <a:srgbClr val="0000CC"/>
                </a:solidFill>
              </a:rPr>
              <a:t>start</a:t>
            </a:r>
            <a:r>
              <a:rPr lang="ru-RU" dirty="0">
                <a:solidFill>
                  <a:srgbClr val="0000CC"/>
                </a:solidFill>
              </a:rPr>
              <a:t>()</a:t>
            </a:r>
            <a:r>
              <a:rPr lang="ru-RU" dirty="0"/>
              <a:t>. В этом состоянии поток не считается живым.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Работоспособный</a:t>
            </a:r>
            <a:r>
              <a:rPr lang="ru-RU" dirty="0"/>
              <a:t> (</a:t>
            </a:r>
            <a:r>
              <a:rPr lang="ru-RU" dirty="0" err="1">
                <a:solidFill>
                  <a:srgbClr val="0000CC"/>
                </a:solidFill>
              </a:rPr>
              <a:t>runnable</a:t>
            </a:r>
            <a:r>
              <a:rPr lang="ru-RU" dirty="0"/>
              <a:t>). Поток переходит в состояние Работоспособный, когда вызывается метод </a:t>
            </a:r>
            <a:r>
              <a:rPr lang="ru-RU" dirty="0" err="1"/>
              <a:t>start</a:t>
            </a:r>
            <a:r>
              <a:rPr lang="ru-RU" dirty="0"/>
              <a:t>(). Поток может перейти в это состояние также из состояния Работающий или из состояния Блокирован</a:t>
            </a:r>
            <a:r>
              <a:rPr lang="ru-RU" dirty="0" smtClean="0"/>
              <a:t>.</a:t>
            </a:r>
            <a:endParaRPr lang="ru-RU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Работающий</a:t>
            </a:r>
            <a:r>
              <a:rPr lang="ru-RU" dirty="0"/>
              <a:t> (</a:t>
            </a:r>
            <a:r>
              <a:rPr lang="ru-RU" dirty="0" err="1">
                <a:solidFill>
                  <a:srgbClr val="0000CC"/>
                </a:solidFill>
              </a:rPr>
              <a:t>running</a:t>
            </a:r>
            <a:r>
              <a:rPr lang="ru-RU" dirty="0"/>
              <a:t>). Поток переходит из состояния Работоспособный в состояние Работающий, когда Планировщик потоков выбирает его из </a:t>
            </a:r>
            <a:r>
              <a:rPr lang="ru-RU" dirty="0" err="1"/>
              <a:t>runnable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ru-RU" dirty="0"/>
              <a:t> как работающий в данный момент.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Ожидающий</a:t>
            </a:r>
            <a:r>
              <a:rPr lang="ru-RU" dirty="0"/>
              <a:t> (</a:t>
            </a:r>
            <a:r>
              <a:rPr lang="ru-RU" dirty="0" err="1" smtClean="0">
                <a:solidFill>
                  <a:srgbClr val="0000CC"/>
                </a:solidFill>
              </a:rPr>
              <a:t>waiting</a:t>
            </a:r>
            <a:r>
              <a:rPr lang="ru-RU" dirty="0"/>
              <a:t>)/</a:t>
            </a:r>
            <a:r>
              <a:rPr lang="ru-RU" b="1" dirty="0"/>
              <a:t>Заблокированный</a:t>
            </a:r>
            <a:r>
              <a:rPr lang="ru-RU" dirty="0"/>
              <a:t> (</a:t>
            </a:r>
            <a:r>
              <a:rPr lang="ru-RU" dirty="0" err="1">
                <a:solidFill>
                  <a:srgbClr val="0000CC"/>
                </a:solidFill>
              </a:rPr>
              <a:t>blocked</a:t>
            </a:r>
            <a:r>
              <a:rPr lang="ru-RU" dirty="0" smtClean="0"/>
              <a:t>)/</a:t>
            </a:r>
            <a:r>
              <a:rPr lang="ru-RU" b="1" dirty="0" smtClean="0"/>
              <a:t>Спящий</a:t>
            </a:r>
            <a:r>
              <a:rPr lang="ru-RU" dirty="0" smtClean="0"/>
              <a:t> (</a:t>
            </a:r>
            <a:r>
              <a:rPr lang="ru-RU" dirty="0" err="1" smtClean="0">
                <a:solidFill>
                  <a:srgbClr val="0000CC"/>
                </a:solidFill>
              </a:rPr>
              <a:t>sleeping</a:t>
            </a:r>
            <a:r>
              <a:rPr lang="ru-RU" dirty="0" smtClean="0"/>
              <a:t>). </a:t>
            </a:r>
            <a:r>
              <a:rPr lang="ru-RU" dirty="0"/>
              <a:t>Эти состояния характеризуют поток как не готовый к работе</a:t>
            </a:r>
            <a:r>
              <a:rPr lang="ru-RU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Мёртвый (</a:t>
            </a:r>
            <a:r>
              <a:rPr lang="en-US" dirty="0">
                <a:solidFill>
                  <a:srgbClr val="0000CC"/>
                </a:solidFill>
              </a:rPr>
              <a:t>dead</a:t>
            </a:r>
            <a:r>
              <a:rPr lang="en-US" b="1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4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Состояния потока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508" name="Picture 2" descr="Диаграмма переходов между состояниями поток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2708275"/>
            <a:ext cx="6105525" cy="2713038"/>
          </a:xfrm>
          <a:noFill/>
        </p:spPr>
      </p:pic>
    </p:spTree>
    <p:extLst>
      <p:ext uri="{BB962C8B-B14F-4D97-AF65-F5344CB8AC3E}">
        <p14:creationId xmlns:p14="http://schemas.microsoft.com/office/powerpoint/2010/main" val="37783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Взаимодействие потоков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Создание потока</a:t>
            </a:r>
          </a:p>
          <a:p>
            <a:r>
              <a:rPr lang="ru-RU" altLang="ru-RU" smtClean="0"/>
              <a:t>Запуск потока</a:t>
            </a:r>
            <a:r>
              <a:rPr lang="en-US" altLang="ru-RU" smtClean="0"/>
              <a:t> (start)</a:t>
            </a:r>
            <a:endParaRPr lang="ru-RU" altLang="ru-RU" smtClean="0"/>
          </a:p>
          <a:p>
            <a:r>
              <a:rPr lang="ru-RU" altLang="ru-RU" smtClean="0"/>
              <a:t>Ожидание окончания потока</a:t>
            </a:r>
            <a:r>
              <a:rPr lang="en-US" altLang="ru-RU" smtClean="0"/>
              <a:t> (join)</a:t>
            </a:r>
            <a:endParaRPr lang="ru-RU" altLang="ru-RU" smtClean="0"/>
          </a:p>
          <a:p>
            <a:r>
              <a:rPr lang="ru-RU" altLang="ru-RU" smtClean="0"/>
              <a:t>Прерывание потока</a:t>
            </a:r>
            <a:r>
              <a:rPr lang="en-US" altLang="ru-RU" smtClean="0"/>
              <a:t> (interrupt)</a:t>
            </a:r>
            <a:endParaRPr lang="ru-RU" altLang="ru-RU" smtClean="0"/>
          </a:p>
          <a:p>
            <a:endParaRPr lang="ru-RU" altLang="ru-RU" smtClean="0"/>
          </a:p>
          <a:p>
            <a:r>
              <a:rPr lang="ru-RU" altLang="ru-RU" smtClean="0"/>
              <a:t>Засыпание потока (</a:t>
            </a:r>
            <a:r>
              <a:rPr lang="en-US" altLang="ru-RU" smtClean="0"/>
              <a:t>sleep)</a:t>
            </a:r>
          </a:p>
          <a:p>
            <a:r>
              <a:rPr lang="ru-RU" altLang="ru-RU" smtClean="0"/>
              <a:t>Переключение потоков </a:t>
            </a:r>
            <a:r>
              <a:rPr lang="en-US" altLang="ru-RU" smtClean="0"/>
              <a:t>(yield)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3195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Отправка в сон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ru-RU" dirty="0" err="1" smtClean="0">
                <a:solidFill>
                  <a:srgbClr val="0000CC"/>
                </a:solidFill>
              </a:rPr>
              <a:t>Thread.sleep</a:t>
            </a:r>
            <a:r>
              <a:rPr lang="en-US" altLang="ru-RU" dirty="0" smtClean="0">
                <a:solidFill>
                  <a:srgbClr val="0000CC"/>
                </a:solidFill>
              </a:rPr>
              <a:t>(</a:t>
            </a:r>
            <a:r>
              <a:rPr lang="en-US" altLang="ru-RU" dirty="0" err="1" smtClean="0">
                <a:solidFill>
                  <a:srgbClr val="0000CC"/>
                </a:solidFill>
              </a:rPr>
              <a:t>millis</a:t>
            </a:r>
            <a:r>
              <a:rPr lang="en-US" altLang="ru-RU" dirty="0" smtClean="0">
                <a:solidFill>
                  <a:srgbClr val="0000CC"/>
                </a:solidFill>
              </a:rPr>
              <a:t>, </a:t>
            </a:r>
            <a:r>
              <a:rPr lang="en-US" altLang="ru-RU" dirty="0" err="1" smtClean="0">
                <a:solidFill>
                  <a:srgbClr val="0000CC"/>
                </a:solidFill>
              </a:rPr>
              <a:t>nanos</a:t>
            </a:r>
            <a:r>
              <a:rPr lang="en-US" altLang="ru-RU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altLang="ru-RU" dirty="0" err="1" smtClean="0">
                <a:solidFill>
                  <a:srgbClr val="0000CC"/>
                </a:solidFill>
              </a:rPr>
              <a:t>TimeUnit.SECONDS.sleep</a:t>
            </a:r>
            <a:r>
              <a:rPr lang="en-US" altLang="ru-RU" dirty="0" smtClean="0">
                <a:solidFill>
                  <a:srgbClr val="0000CC"/>
                </a:solidFill>
              </a:rPr>
              <a:t>(secs)</a:t>
            </a:r>
          </a:p>
          <a:p>
            <a:r>
              <a:rPr lang="ru-RU" altLang="ru-RU" dirty="0" smtClean="0"/>
              <a:t>Перечисление </a:t>
            </a:r>
            <a:r>
              <a:rPr lang="en-US" altLang="ru-RU" dirty="0" err="1" smtClean="0">
                <a:solidFill>
                  <a:srgbClr val="0000CC"/>
                </a:solidFill>
              </a:rPr>
              <a:t>TimeUnit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/>
            <a:r>
              <a:rPr lang="en-US" altLang="ru-RU" dirty="0" smtClean="0">
                <a:solidFill>
                  <a:srgbClr val="0000CC"/>
                </a:solidFill>
              </a:rPr>
              <a:t>SECONDS</a:t>
            </a:r>
          </a:p>
          <a:p>
            <a:pPr lvl="1"/>
            <a:r>
              <a:rPr lang="en-US" altLang="ru-RU" dirty="0" smtClean="0">
                <a:solidFill>
                  <a:srgbClr val="0000CC"/>
                </a:solidFill>
              </a:rPr>
              <a:t>MILLISECONDS</a:t>
            </a:r>
          </a:p>
          <a:p>
            <a:pPr lvl="1"/>
            <a:r>
              <a:rPr lang="en-US" altLang="ru-RU" dirty="0" smtClean="0">
                <a:solidFill>
                  <a:srgbClr val="0000CC"/>
                </a:solidFill>
              </a:rPr>
              <a:t>MICROSECONDS</a:t>
            </a:r>
          </a:p>
          <a:p>
            <a:pPr lvl="1"/>
            <a:r>
              <a:rPr lang="en-US" altLang="ru-RU" dirty="0" smtClean="0">
                <a:solidFill>
                  <a:srgbClr val="0000CC"/>
                </a:solidFill>
              </a:rPr>
              <a:t>NANOSECONDS</a:t>
            </a:r>
          </a:p>
          <a:p>
            <a:pPr lvl="1"/>
            <a:r>
              <a:rPr lang="en-US" altLang="ru-RU" dirty="0" smtClean="0">
                <a:solidFill>
                  <a:srgbClr val="0000CC"/>
                </a:solidFill>
              </a:rPr>
              <a:t>DAYS</a:t>
            </a:r>
          </a:p>
          <a:p>
            <a:pPr lvl="1"/>
            <a:r>
              <a:rPr lang="en-US" altLang="ru-RU" dirty="0" smtClean="0">
                <a:solidFill>
                  <a:srgbClr val="0000CC"/>
                </a:solidFill>
              </a:rPr>
              <a:t>HOURS</a:t>
            </a:r>
          </a:p>
          <a:p>
            <a:pPr lvl="1"/>
            <a:r>
              <a:rPr lang="en-US" altLang="ru-RU" dirty="0" smtClean="0">
                <a:solidFill>
                  <a:srgbClr val="0000CC"/>
                </a:solidFill>
              </a:rPr>
              <a:t>MINUTES</a:t>
            </a:r>
            <a:endParaRPr lang="en-US" altLang="ru-RU" dirty="0" smtClean="0"/>
          </a:p>
          <a:p>
            <a:r>
              <a:rPr lang="ru-RU" altLang="ru-RU" dirty="0" smtClean="0"/>
              <a:t>Все методы кидают </a:t>
            </a:r>
            <a:r>
              <a:rPr lang="en-US" altLang="ru-RU" dirty="0" err="1" smtClean="0">
                <a:solidFill>
                  <a:srgbClr val="0000CC"/>
                </a:solidFill>
              </a:rPr>
              <a:t>InterruptedExcepton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endParaRPr lang="en-US" altLang="ru-RU" dirty="0" smtClean="0"/>
          </a:p>
          <a:p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39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Приоритеты и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yield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Приоритеты:</a:t>
            </a:r>
            <a:br>
              <a:rPr lang="ru-RU" dirty="0" smtClean="0"/>
            </a:br>
            <a:r>
              <a:rPr lang="en-US" dirty="0" err="1">
                <a:solidFill>
                  <a:srgbClr val="0000CC"/>
                </a:solidFill>
              </a:rPr>
              <a:t>Thread.MIN_PRIORITY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smtClean="0">
                <a:solidFill>
                  <a:srgbClr val="0000CC"/>
                </a:solidFill>
              </a:rPr>
              <a:t>1)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Thread.NORM_PRIORITY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5)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Thread.MAX_PRIORITY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(10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ru-RU" dirty="0" smtClean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solidFill>
                <a:srgbClr val="0000CC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>
                <a:solidFill>
                  <a:srgbClr val="0000CC"/>
                </a:solidFill>
              </a:rPr>
              <a:t>FooRunnable</a:t>
            </a:r>
            <a:r>
              <a:rPr lang="en-US" dirty="0">
                <a:solidFill>
                  <a:srgbClr val="0000CC"/>
                </a:solidFill>
              </a:rPr>
              <a:t> r = new </a:t>
            </a:r>
            <a:r>
              <a:rPr lang="en-US" dirty="0" err="1">
                <a:solidFill>
                  <a:srgbClr val="0000CC"/>
                </a:solidFill>
              </a:rPr>
              <a:t>FooRunnable</a:t>
            </a:r>
            <a:r>
              <a:rPr lang="en-US" dirty="0" smtClean="0">
                <a:solidFill>
                  <a:srgbClr val="0000CC"/>
                </a:solidFill>
              </a:rPr>
              <a:t>();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Thread </a:t>
            </a:r>
            <a:r>
              <a:rPr lang="en-US" dirty="0">
                <a:solidFill>
                  <a:srgbClr val="0000CC"/>
                </a:solidFill>
              </a:rPr>
              <a:t>t = new Thread(r</a:t>
            </a:r>
            <a:r>
              <a:rPr lang="en-US" dirty="0" smtClean="0">
                <a:solidFill>
                  <a:srgbClr val="0000CC"/>
                </a:solidFill>
              </a:rPr>
              <a:t>);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t.setPriority</a:t>
            </a:r>
            <a:r>
              <a:rPr lang="en-US" dirty="0" smtClean="0">
                <a:solidFill>
                  <a:srgbClr val="0000CC"/>
                </a:solidFill>
              </a:rPr>
              <a:t>(8);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t.start</a:t>
            </a:r>
            <a:r>
              <a:rPr lang="en-US" dirty="0" smtClean="0">
                <a:solidFill>
                  <a:srgbClr val="0000CC"/>
                </a:solidFill>
              </a:rPr>
              <a:t>();</a:t>
            </a:r>
            <a:endParaRPr lang="ru-RU" dirty="0" smtClean="0">
              <a:solidFill>
                <a:srgbClr val="0000CC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>
              <a:solidFill>
                <a:srgbClr val="0000CC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Метод </a:t>
            </a:r>
            <a:r>
              <a:rPr lang="ru-RU" dirty="0" err="1"/>
              <a:t>yield</a:t>
            </a:r>
            <a:r>
              <a:rPr lang="ru-RU" dirty="0"/>
              <a:t>() можно использовать для того чтобы </a:t>
            </a:r>
            <a:r>
              <a:rPr lang="ru-RU" dirty="0" smtClean="0"/>
              <a:t>предложить планировщику </a:t>
            </a:r>
            <a:r>
              <a:rPr lang="ru-RU" dirty="0"/>
              <a:t>выполнить другой поток, который ожидает своей очереди.</a:t>
            </a:r>
            <a:endParaRPr lang="ru-RU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40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Блокировка другого потока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smtClean="0"/>
              <a:t>Методы </a:t>
            </a:r>
            <a:r>
              <a:rPr lang="en-US" altLang="ru-RU" dirty="0" smtClean="0"/>
              <a:t>sleep </a:t>
            </a:r>
            <a:r>
              <a:rPr lang="ru-RU" altLang="ru-RU" dirty="0" smtClean="0"/>
              <a:t>и </a:t>
            </a:r>
            <a:r>
              <a:rPr lang="en-US" altLang="ru-RU" dirty="0" smtClean="0"/>
              <a:t>yield – </a:t>
            </a:r>
            <a:r>
              <a:rPr lang="ru-RU" altLang="ru-RU" dirty="0" smtClean="0"/>
              <a:t>статические! И действуют на текущий поток!</a:t>
            </a:r>
          </a:p>
          <a:p>
            <a:r>
              <a:rPr lang="ru-RU" altLang="ru-RU" dirty="0" smtClean="0"/>
              <a:t>Приостановить работу другого потока нельзя.</a:t>
            </a:r>
          </a:p>
        </p:txBody>
      </p:sp>
    </p:spTree>
    <p:extLst>
      <p:ext uri="{BB962C8B-B14F-4D97-AF65-F5344CB8AC3E}">
        <p14:creationId xmlns:p14="http://schemas.microsoft.com/office/powerpoint/2010/main" val="48470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Многопоточное программирование 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Пакеты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java.lang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java.util.concurrent</a:t>
            </a:r>
          </a:p>
        </p:txBody>
      </p:sp>
    </p:spTree>
    <p:extLst>
      <p:ext uri="{BB962C8B-B14F-4D97-AF65-F5344CB8AC3E}">
        <p14:creationId xmlns:p14="http://schemas.microsoft.com/office/powerpoint/2010/main" val="1892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Ожидание окончания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Методы класса </a:t>
            </a:r>
            <a:r>
              <a:rPr lang="en-US" dirty="0">
                <a:solidFill>
                  <a:srgbClr val="0000CC"/>
                </a:solidFill>
              </a:rPr>
              <a:t>Thread</a:t>
            </a:r>
            <a:endParaRPr lang="ru-RU" dirty="0">
              <a:solidFill>
                <a:srgbClr val="0000CC"/>
              </a:solidFill>
            </a:endParaRPr>
          </a:p>
          <a:p>
            <a:pPr marL="640080"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CC"/>
                </a:solidFill>
              </a:rPr>
              <a:t>join()</a:t>
            </a:r>
            <a:r>
              <a:rPr lang="en-US" dirty="0"/>
              <a:t> – </a:t>
            </a:r>
            <a:r>
              <a:rPr lang="ru-RU" dirty="0"/>
              <a:t>ожидать до завершения</a:t>
            </a:r>
            <a:endParaRPr lang="en-US" dirty="0"/>
          </a:p>
          <a:p>
            <a:pPr marL="640080"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CC"/>
                </a:solidFill>
              </a:rPr>
              <a:t>join(long </a:t>
            </a:r>
            <a:r>
              <a:rPr lang="en-US" dirty="0" err="1">
                <a:solidFill>
                  <a:srgbClr val="0000CC"/>
                </a:solidFill>
              </a:rPr>
              <a:t>millis</a:t>
            </a:r>
            <a:r>
              <a:rPr lang="en-US" dirty="0">
                <a:solidFill>
                  <a:srgbClr val="0000CC"/>
                </a:solidFill>
              </a:rPr>
              <a:t>)</a:t>
            </a:r>
            <a:r>
              <a:rPr lang="en-US" dirty="0"/>
              <a:t> – </a:t>
            </a:r>
            <a:r>
              <a:rPr lang="ru-RU" dirty="0"/>
              <a:t>ожидать до завершения или истечения </a:t>
            </a:r>
            <a:r>
              <a:rPr lang="en-US" dirty="0" err="1"/>
              <a:t>millis</a:t>
            </a:r>
            <a:r>
              <a:rPr lang="ru-RU" dirty="0"/>
              <a:t> миллисекунд</a:t>
            </a:r>
          </a:p>
          <a:p>
            <a:pPr marL="640080"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CC"/>
                </a:solidFill>
              </a:rPr>
              <a:t>join(long </a:t>
            </a:r>
            <a:r>
              <a:rPr lang="en-US" dirty="0" err="1">
                <a:solidFill>
                  <a:srgbClr val="0000CC"/>
                </a:solidFill>
              </a:rPr>
              <a:t>millis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en-US" dirty="0">
                <a:solidFill>
                  <a:srgbClr val="0000CC"/>
                </a:solidFill>
              </a:rPr>
              <a:t>long </a:t>
            </a:r>
            <a:r>
              <a:rPr lang="en-US" dirty="0" err="1">
                <a:solidFill>
                  <a:srgbClr val="0000CC"/>
                </a:solidFill>
              </a:rPr>
              <a:t>nanos</a:t>
            </a:r>
            <a:r>
              <a:rPr lang="en-US" dirty="0">
                <a:solidFill>
                  <a:srgbClr val="0000CC"/>
                </a:solidFill>
              </a:rPr>
              <a:t>)</a:t>
            </a:r>
            <a:r>
              <a:rPr lang="en-US" dirty="0"/>
              <a:t> – </a:t>
            </a:r>
            <a:r>
              <a:rPr lang="ru-RU" dirty="0"/>
              <a:t>ожидать до завершения или истечения </a:t>
            </a:r>
            <a:r>
              <a:rPr lang="en-US" dirty="0" err="1">
                <a:solidFill>
                  <a:srgbClr val="0000CC"/>
                </a:solidFill>
              </a:rPr>
              <a:t>millis</a:t>
            </a:r>
            <a:r>
              <a:rPr lang="ru-RU" dirty="0"/>
              <a:t> миллисекунд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solidFill>
                  <a:srgbClr val="0000CC"/>
                </a:solidFill>
              </a:rPr>
              <a:t>nanos</a:t>
            </a:r>
            <a:r>
              <a:rPr lang="en-US" dirty="0"/>
              <a:t> </a:t>
            </a:r>
            <a:r>
              <a:rPr lang="ru-RU" dirty="0"/>
              <a:t>наносекунд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Все методы ожидания кидают </a:t>
            </a:r>
            <a:r>
              <a:rPr lang="en-US" dirty="0" err="1">
                <a:solidFill>
                  <a:srgbClr val="0000CC"/>
                </a:solidFill>
              </a:rPr>
              <a:t>InterruptedExcepton</a:t>
            </a:r>
            <a:endParaRPr lang="en-US" dirty="0">
              <a:solidFill>
                <a:srgbClr val="0000CC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CC"/>
                </a:solidFill>
              </a:rPr>
              <a:t>Thread t = new Thread</a:t>
            </a:r>
            <a:r>
              <a:rPr lang="en-US" dirty="0" smtClean="0">
                <a:solidFill>
                  <a:srgbClr val="0000CC"/>
                </a:solidFill>
              </a:rPr>
              <a:t>();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t.start</a:t>
            </a:r>
            <a:r>
              <a:rPr lang="en-US" dirty="0" smtClean="0">
                <a:solidFill>
                  <a:srgbClr val="0000CC"/>
                </a:solidFill>
              </a:rPr>
              <a:t>();</a:t>
            </a:r>
            <a:r>
              <a:rPr lang="ru-RU" dirty="0" smtClean="0">
                <a:solidFill>
                  <a:srgbClr val="0000CC"/>
                </a:solidFill>
              </a:rPr>
              <a:t/>
            </a:r>
            <a:br>
              <a:rPr lang="ru-RU" dirty="0" smtClean="0">
                <a:solidFill>
                  <a:srgbClr val="0000CC"/>
                </a:solidFill>
              </a:rPr>
            </a:br>
            <a:r>
              <a:rPr lang="en-US" dirty="0" err="1" smtClean="0">
                <a:solidFill>
                  <a:srgbClr val="0000CC"/>
                </a:solidFill>
              </a:rPr>
              <a:t>t.join</a:t>
            </a:r>
            <a:r>
              <a:rPr lang="en-US" dirty="0">
                <a:solidFill>
                  <a:srgbClr val="0000CC"/>
                </a:solidFill>
              </a:rPr>
              <a:t>();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2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Прерывание потока</a:t>
            </a:r>
          </a:p>
        </p:txBody>
      </p:sp>
      <p:sp>
        <p:nvSpPr>
          <p:cNvPr id="2765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Методы класса </a:t>
            </a:r>
            <a:r>
              <a:rPr lang="en-US" altLang="ru-RU" smtClean="0">
                <a:solidFill>
                  <a:srgbClr val="0000CC"/>
                </a:solidFill>
              </a:rPr>
              <a:t>Thread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interrupt()</a:t>
            </a:r>
            <a:r>
              <a:rPr lang="en-US" altLang="ru-RU" smtClean="0"/>
              <a:t> – </a:t>
            </a:r>
            <a:r>
              <a:rPr lang="ru-RU" altLang="ru-RU" smtClean="0"/>
              <a:t>установить флаг прерывания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isInterrupted()</a:t>
            </a:r>
            <a:r>
              <a:rPr lang="en-US" altLang="ru-RU" smtClean="0"/>
              <a:t> – </a:t>
            </a:r>
            <a:r>
              <a:rPr lang="ru-RU" altLang="ru-RU" smtClean="0"/>
              <a:t>проверить флаг прерывания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interrupted()</a:t>
            </a:r>
            <a:r>
              <a:rPr lang="en-US" altLang="ru-RU" smtClean="0"/>
              <a:t> – </a:t>
            </a:r>
            <a:r>
              <a:rPr lang="ru-RU" altLang="ru-RU" smtClean="0"/>
              <a:t>проверить и сбросить флаг прерывания</a:t>
            </a:r>
          </a:p>
          <a:p>
            <a:r>
              <a:rPr lang="ru-RU" altLang="ru-RU" smtClean="0"/>
              <a:t>Методы, которые ожидают в процессе выполнения должны бросать </a:t>
            </a:r>
            <a:r>
              <a:rPr lang="en-US" altLang="ru-RU" smtClean="0">
                <a:solidFill>
                  <a:srgbClr val="0000CC"/>
                </a:solidFill>
              </a:rPr>
              <a:t>InterruptedException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5118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Обработка данных в цикле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class Worker implements Runnable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void run()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try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while (!</a:t>
            </a:r>
            <a:r>
              <a:rPr lang="en-US" dirty="0" err="1">
                <a:solidFill>
                  <a:srgbClr val="0000CC"/>
                </a:solidFill>
              </a:rPr>
              <a:t>Thread.interrupted</a:t>
            </a:r>
            <a:r>
              <a:rPr lang="en-US" dirty="0">
                <a:solidFill>
                  <a:srgbClr val="0000CC"/>
                </a:solidFill>
              </a:rPr>
              <a:t>())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    // </a:t>
            </a:r>
            <a:r>
              <a:rPr lang="ru-RU" dirty="0">
                <a:solidFill>
                  <a:srgbClr val="0000CC"/>
                </a:solidFill>
              </a:rPr>
              <a:t>Полезные действия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        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        } </a:t>
            </a:r>
            <a:r>
              <a:rPr lang="en-US" dirty="0">
                <a:solidFill>
                  <a:srgbClr val="0000CC"/>
                </a:solidFill>
              </a:rPr>
              <a:t>catch (</a:t>
            </a:r>
            <a:r>
              <a:rPr lang="en-US" dirty="0" err="1">
                <a:solidFill>
                  <a:srgbClr val="0000CC"/>
                </a:solidFill>
              </a:rPr>
              <a:t>InterruptedException</a:t>
            </a:r>
            <a:r>
              <a:rPr lang="en-US" dirty="0">
                <a:solidFill>
                  <a:srgbClr val="0000CC"/>
                </a:solidFill>
              </a:rPr>
              <a:t> e)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// </a:t>
            </a:r>
            <a:r>
              <a:rPr lang="ru-RU" dirty="0">
                <a:solidFill>
                  <a:srgbClr val="0000CC"/>
                </a:solidFill>
              </a:rPr>
              <a:t>Исполнение потока прервано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        // Поток заканчивает работу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0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642938" y="4648200"/>
            <a:ext cx="6553200" cy="457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Часть - 2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04838" y="3227388"/>
            <a:ext cx="6629400" cy="1219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Синхронизация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7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Блокировки в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Любой объект может служить блокировкой</a:t>
            </a:r>
          </a:p>
          <a:p>
            <a:r>
              <a:rPr lang="ru-RU" altLang="ru-RU" smtClean="0"/>
              <a:t>Снятие блокировки производится автоматически</a:t>
            </a:r>
          </a:p>
          <a:p>
            <a:r>
              <a:rPr lang="ru-RU" altLang="ru-RU" smtClean="0"/>
              <a:t>Синтаксис</a:t>
            </a:r>
          </a:p>
          <a:p>
            <a:pPr>
              <a:buFont typeface="Arial" charset="0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	</a:t>
            </a:r>
            <a:r>
              <a:rPr lang="en-US" altLang="ru-RU" smtClean="0">
                <a:solidFill>
                  <a:srgbClr val="0000CC"/>
                </a:solidFill>
              </a:rPr>
              <a:t>synchronized (o) { // </a:t>
            </a:r>
            <a:r>
              <a:rPr lang="ru-RU" altLang="ru-RU" smtClean="0">
                <a:solidFill>
                  <a:srgbClr val="0000CC"/>
                </a:solidFill>
              </a:rPr>
              <a:t>Получение блокировки</a:t>
            </a:r>
            <a:endParaRPr lang="en-US" altLang="ru-RU" smtClean="0">
              <a:solidFill>
                <a:srgbClr val="0000CC"/>
              </a:solidFill>
            </a:endParaRPr>
          </a:p>
          <a:p>
            <a:pPr lvl="1">
              <a:buFont typeface="Arial" charset="0"/>
              <a:buNone/>
            </a:pPr>
            <a:r>
              <a:rPr lang="en-US" altLang="ru-RU" sz="2400" smtClean="0">
                <a:solidFill>
                  <a:srgbClr val="0000CC"/>
                </a:solidFill>
              </a:rPr>
              <a:t>…</a:t>
            </a:r>
          </a:p>
          <a:p>
            <a:pPr lvl="1">
              <a:buFont typeface="Arial" charset="0"/>
              <a:buNone/>
            </a:pPr>
            <a:r>
              <a:rPr lang="en-US" altLang="ru-RU" sz="2400" smtClean="0">
                <a:solidFill>
                  <a:srgbClr val="0000CC"/>
                </a:solidFill>
              </a:rPr>
              <a:t>}</a:t>
            </a:r>
            <a:r>
              <a:rPr lang="ru-RU" altLang="ru-RU" sz="2400" smtClean="0">
                <a:solidFill>
                  <a:srgbClr val="0000CC"/>
                </a:solidFill>
              </a:rPr>
              <a:t> </a:t>
            </a:r>
            <a:r>
              <a:rPr lang="en-US" altLang="ru-RU" sz="2400" smtClean="0">
                <a:solidFill>
                  <a:srgbClr val="0000CC"/>
                </a:solidFill>
              </a:rPr>
              <a:t>// </a:t>
            </a:r>
            <a:r>
              <a:rPr lang="ru-RU" altLang="ru-RU" sz="2400" smtClean="0">
                <a:solidFill>
                  <a:srgbClr val="0000CC"/>
                </a:solidFill>
              </a:rPr>
              <a:t>Снятие блокировки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851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Методы экземпляра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7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Метод экземпляра может быть объявлен синхронизованным</a:t>
            </a:r>
            <a:endParaRPr lang="en-US" altLang="ru-RU" smtClean="0"/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public synchronized int getValue() { … }</a:t>
            </a:r>
            <a:endParaRPr lang="ru-RU" altLang="ru-RU" smtClean="0">
              <a:solidFill>
                <a:srgbClr val="0000CC"/>
              </a:solidFill>
            </a:endParaRPr>
          </a:p>
          <a:p>
            <a:endParaRPr lang="ru-RU" altLang="ru-RU" smtClean="0"/>
          </a:p>
          <a:p>
            <a:r>
              <a:rPr lang="ru-RU" altLang="ru-RU" smtClean="0"/>
              <a:t>Эквивалентно (почти)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public int getValue() {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>
              <a:buFont typeface="Arial" charset="0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</a:t>
            </a:r>
            <a:r>
              <a:rPr lang="en-US" altLang="ru-RU" smtClean="0">
                <a:solidFill>
                  <a:srgbClr val="0000CC"/>
                </a:solidFill>
              </a:rPr>
              <a:t>synchronized</a:t>
            </a:r>
            <a:r>
              <a:rPr lang="ru-RU" altLang="ru-RU" smtClean="0">
                <a:solidFill>
                  <a:srgbClr val="0000CC"/>
                </a:solidFill>
              </a:rPr>
              <a:t> (</a:t>
            </a:r>
            <a:r>
              <a:rPr lang="en-US" altLang="ru-RU" smtClean="0">
                <a:solidFill>
                  <a:srgbClr val="0000CC"/>
                </a:solidFill>
              </a:rPr>
              <a:t>this) { … }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</a:t>
            </a:r>
            <a:endParaRPr lang="ru-RU" altLang="ru-RU" smtClean="0">
              <a:solidFill>
                <a:srgbClr val="0000CC"/>
              </a:solidFill>
            </a:endParaRP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211661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Методы класса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77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Метод класса может быть объявлен синхронизованным</a:t>
            </a:r>
            <a:endParaRPr lang="en-US" altLang="ru-RU" smtClean="0"/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Class Example 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	public static synchronized int getValue() { … }</a:t>
            </a:r>
            <a:endParaRPr lang="ru-RU" altLang="ru-RU" smtClean="0"/>
          </a:p>
          <a:p>
            <a:r>
              <a:rPr lang="ru-RU" altLang="ru-RU" smtClean="0"/>
              <a:t>Эквивалентно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public int getValue() {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>
              <a:buFont typeface="Arial" charset="0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</a:t>
            </a:r>
            <a:r>
              <a:rPr lang="en-US" altLang="ru-RU" smtClean="0">
                <a:solidFill>
                  <a:srgbClr val="0000CC"/>
                </a:solidFill>
              </a:rPr>
              <a:t>synchronized</a:t>
            </a:r>
            <a:r>
              <a:rPr lang="ru-RU" altLang="ru-RU" smtClean="0">
                <a:solidFill>
                  <a:srgbClr val="0000CC"/>
                </a:solidFill>
              </a:rPr>
              <a:t> (</a:t>
            </a:r>
            <a:r>
              <a:rPr lang="en-US" altLang="ru-RU" smtClean="0">
                <a:solidFill>
                  <a:srgbClr val="0000CC"/>
                </a:solidFill>
              </a:rPr>
              <a:t>Example.class) { … }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</a:t>
            </a:r>
            <a:endParaRPr lang="ru-RU" altLang="ru-RU" smtClean="0">
              <a:solidFill>
                <a:srgbClr val="0000CC"/>
              </a:solidFill>
            </a:endParaRP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4010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Удерживание блокировок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При вызове </a:t>
            </a:r>
            <a:r>
              <a:rPr lang="en-US" altLang="ru-RU" smtClean="0"/>
              <a:t>yield, sleep, join</a:t>
            </a:r>
            <a:r>
              <a:rPr lang="ru-RU" altLang="ru-RU" smtClean="0"/>
              <a:t> поток удерживает все свои блокировки!</a:t>
            </a:r>
          </a:p>
        </p:txBody>
      </p:sp>
    </p:spTree>
    <p:extLst>
      <p:ext uri="{BB962C8B-B14F-4D97-AF65-F5344CB8AC3E}">
        <p14:creationId xmlns:p14="http://schemas.microsoft.com/office/powerpoint/2010/main" val="380959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Пример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Производитель-потребитель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81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Один поток производит данные, второй их потребляет</a:t>
            </a:r>
            <a:endParaRPr lang="en-US" altLang="ru-RU" smtClean="0"/>
          </a:p>
          <a:p>
            <a:r>
              <a:rPr lang="ru-RU" altLang="ru-RU" smtClean="0"/>
              <a:t>Несколько потоков производят данные и несколько их потребляют</a:t>
            </a:r>
          </a:p>
          <a:p>
            <a:r>
              <a:rPr lang="ru-RU" altLang="ru-RU" smtClean="0">
                <a:cs typeface="Arial" charset="0"/>
              </a:rPr>
              <a:t>Данные могут храниться в очереди</a:t>
            </a:r>
            <a:r>
              <a:rPr lang="en-US" altLang="ru-RU" smtClean="0">
                <a:cs typeface="Arial" charset="0"/>
              </a:rPr>
              <a:t> (</a:t>
            </a:r>
            <a:r>
              <a:rPr lang="ru-RU" altLang="ru-RU" smtClean="0">
                <a:cs typeface="Arial" charset="0"/>
              </a:rPr>
              <a:t>не)ограниченного объема</a:t>
            </a:r>
          </a:p>
          <a:p>
            <a:endParaRPr lang="ru-RU" altLang="ru-RU" smtClean="0"/>
          </a:p>
        </p:txBody>
      </p:sp>
      <p:graphicFrame>
        <p:nvGraphicFramePr>
          <p:cNvPr id="34821" name="Object 2"/>
          <p:cNvGraphicFramePr>
            <a:graphicFrameLocks noChangeAspect="1"/>
          </p:cNvGraphicFramePr>
          <p:nvPr/>
        </p:nvGraphicFramePr>
        <p:xfrm>
          <a:off x="1574800" y="4292600"/>
          <a:ext cx="599440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870130" imgH="610200" progId="Visio.Drawing.11">
                  <p:embed/>
                </p:oleObj>
              </mc:Choice>
              <mc:Fallback>
                <p:oleObj name="Visio" r:id="rId3" imgW="1870130" imgH="6102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292600"/>
                        <a:ext cx="5994400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929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Интерфейс очереди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Хранит один элемент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class Queue 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private Object data;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public void set(Object data) {</a:t>
            </a:r>
            <a:r>
              <a:rPr lang="ru-RU" altLang="ru-RU" smtClean="0">
                <a:solidFill>
                  <a:srgbClr val="0000CC"/>
                </a:solidFill>
              </a:rPr>
              <a:t> … </a:t>
            </a:r>
            <a:r>
              <a:rPr lang="en-US" altLang="ru-RU" smtClean="0">
                <a:solidFill>
                  <a:srgbClr val="0000CC"/>
                </a:solidFill>
              </a:rPr>
              <a:t>}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public Object get() { … }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</a:t>
            </a:r>
            <a:endParaRPr lang="ru-RU" altLang="ru-RU" smtClean="0">
              <a:solidFill>
                <a:srgbClr val="0000CC"/>
              </a:solidFill>
            </a:endParaRP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3528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642938" y="4648200"/>
            <a:ext cx="6553200" cy="457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mtClean="0"/>
              <a:t>Часть 1</a:t>
            </a:r>
          </a:p>
        </p:txBody>
      </p:sp>
      <p:sp>
        <p:nvSpPr>
          <p:cNvPr id="921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04838" y="3227388"/>
            <a:ext cx="6629400" cy="1219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41354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Производитель</a:t>
            </a:r>
          </a:p>
        </p:txBody>
      </p:sp>
      <p:sp>
        <p:nvSpPr>
          <p:cNvPr id="36867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mtClean="0"/>
              <a:t>Установка значения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public void set(Object data) {       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while (true) {</a:t>
            </a:r>
            <a:r>
              <a:rPr lang="ru-RU" altLang="ru-RU" smtClean="0">
                <a:solidFill>
                  <a:srgbClr val="0000CC"/>
                </a:solidFill>
              </a:rPr>
              <a:t> </a:t>
            </a:r>
            <a:r>
              <a:rPr lang="en-US" altLang="ru-RU" smtClean="0">
                <a:solidFill>
                  <a:srgbClr val="0000CC"/>
                </a:solidFill>
              </a:rPr>
              <a:t>// </a:t>
            </a:r>
            <a:r>
              <a:rPr lang="ru-RU" altLang="ru-RU" smtClean="0">
                <a:solidFill>
                  <a:srgbClr val="0000CC"/>
                </a:solidFill>
              </a:rPr>
              <a:t>Активное ожидание</a:t>
            </a:r>
            <a:endParaRPr lang="en-US" altLang="ru-RU" smtClean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synchronized (this)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    if (this.data == null)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        this.data = data;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        break;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}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730041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Потребитель</a:t>
            </a:r>
          </a:p>
        </p:txBody>
      </p:sp>
      <p:sp>
        <p:nvSpPr>
          <p:cNvPr id="37891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mtClean="0"/>
              <a:t>Получение значения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public Object get() {       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while (true) {</a:t>
            </a:r>
            <a:r>
              <a:rPr lang="ru-RU" altLang="ru-RU" smtClean="0">
                <a:solidFill>
                  <a:srgbClr val="0000CC"/>
                </a:solidFill>
              </a:rPr>
              <a:t> </a:t>
            </a:r>
            <a:r>
              <a:rPr lang="en-US" altLang="ru-RU" smtClean="0">
                <a:solidFill>
                  <a:srgbClr val="0000CC"/>
                </a:solidFill>
              </a:rPr>
              <a:t>// </a:t>
            </a:r>
            <a:r>
              <a:rPr lang="ru-RU" altLang="ru-RU" smtClean="0">
                <a:solidFill>
                  <a:srgbClr val="0000CC"/>
                </a:solidFill>
              </a:rPr>
              <a:t>Активное ожидание</a:t>
            </a:r>
            <a:endParaRPr lang="en-US" altLang="ru-RU" smtClean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synchronized (this)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    if (data != null) {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        Object d = data; </a:t>
            </a:r>
            <a:r>
              <a:rPr lang="ru-RU" altLang="ru-RU" smtClean="0">
                <a:solidFill>
                  <a:srgbClr val="0000CC"/>
                </a:solidFill>
              </a:rPr>
              <a:t> </a:t>
            </a:r>
            <a:r>
              <a:rPr lang="en-US" altLang="ru-RU" smtClean="0">
                <a:solidFill>
                  <a:srgbClr val="0000CC"/>
                </a:solidFill>
              </a:rPr>
              <a:t>data = null;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        return d;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}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}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5175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642938" y="4648200"/>
            <a:ext cx="6553200" cy="457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Часть 3</a:t>
            </a:r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04838" y="3227388"/>
            <a:ext cx="6629400" cy="1219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Мониторы и условия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729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Взаимодействие потоков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93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В классе Object есть три метода</a:t>
            </a:r>
            <a:br>
              <a:rPr lang="ru-RU" altLang="ru-RU" smtClean="0"/>
            </a:br>
            <a:r>
              <a:rPr lang="ru-RU" altLang="ru-RU" smtClean="0">
                <a:solidFill>
                  <a:srgbClr val="0000CC"/>
                </a:solidFill>
              </a:rPr>
              <a:t>wait(),</a:t>
            </a:r>
            <a:br>
              <a:rPr lang="ru-RU" altLang="ru-RU" smtClean="0">
                <a:solidFill>
                  <a:srgbClr val="0000CC"/>
                </a:solidFill>
              </a:rPr>
            </a:br>
            <a:r>
              <a:rPr lang="ru-RU" altLang="ru-RU" smtClean="0">
                <a:solidFill>
                  <a:srgbClr val="0000CC"/>
                </a:solidFill>
              </a:rPr>
              <a:t>notify(),</a:t>
            </a:r>
            <a:br>
              <a:rPr lang="ru-RU" altLang="ru-RU" smtClean="0">
                <a:solidFill>
                  <a:srgbClr val="0000CC"/>
                </a:solidFill>
              </a:rPr>
            </a:br>
            <a:r>
              <a:rPr lang="ru-RU" altLang="ru-RU" smtClean="0">
                <a:solidFill>
                  <a:srgbClr val="0000CC"/>
                </a:solidFill>
              </a:rPr>
              <a:t>notifyAll(),</a:t>
            </a: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/>
              <a:t>которые позволяют потоку сообщать информацию о своем состоянии другим, заинтересованным в этой информации, потокам.</a:t>
            </a:r>
          </a:p>
        </p:txBody>
      </p:sp>
    </p:spTree>
    <p:extLst>
      <p:ext uri="{BB962C8B-B14F-4D97-AF65-F5344CB8AC3E}">
        <p14:creationId xmlns:p14="http://schemas.microsoft.com/office/powerpoint/2010/main" val="2087626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Мониторы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96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Любой объект может быть монитором</a:t>
            </a:r>
          </a:p>
          <a:p>
            <a:r>
              <a:rPr lang="ru-RU" altLang="ru-RU" smtClean="0"/>
              <a:t>Передача событий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wait(time?)</a:t>
            </a:r>
            <a:r>
              <a:rPr lang="ru-RU" altLang="ru-RU" smtClean="0">
                <a:solidFill>
                  <a:srgbClr val="0000CC"/>
                </a:solidFill>
              </a:rPr>
              <a:t> </a:t>
            </a:r>
            <a:r>
              <a:rPr lang="en-US" altLang="ru-RU" smtClean="0"/>
              <a:t>– </a:t>
            </a:r>
            <a:r>
              <a:rPr lang="ru-RU" altLang="ru-RU" smtClean="0"/>
              <a:t>ожидание условия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notify()</a:t>
            </a:r>
            <a:r>
              <a:rPr lang="en-US" altLang="ru-RU" smtClean="0"/>
              <a:t> – </a:t>
            </a:r>
            <a:r>
              <a:rPr lang="ru-RU" altLang="ru-RU" smtClean="0"/>
              <a:t>извещение одного из ждущих потоков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notifyAll()</a:t>
            </a:r>
            <a:r>
              <a:rPr lang="en-US" altLang="ru-RU" smtClean="0"/>
              <a:t> – </a:t>
            </a:r>
            <a:r>
              <a:rPr lang="ru-RU" altLang="ru-RU" smtClean="0"/>
              <a:t>извещение всех ждущих потоков</a:t>
            </a:r>
            <a:endParaRPr lang="en-US" altLang="ru-RU" smtClean="0"/>
          </a:p>
          <a:p>
            <a:r>
              <a:rPr lang="ru-RU" altLang="ru-RU" smtClean="0"/>
              <a:t>Нужно владеть блокировкой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IllegalMonitorStateException</a:t>
            </a:r>
            <a:endParaRPr lang="ru-RU" altLang="ru-RU" smtClean="0"/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016613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Мониторы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При ожидании монитора (</a:t>
            </a:r>
            <a:r>
              <a:rPr lang="en-US" altLang="ru-RU" smtClean="0"/>
              <a:t>wait</a:t>
            </a:r>
            <a:r>
              <a:rPr lang="ru-RU" altLang="ru-RU" smtClean="0"/>
              <a:t>) блокировка с него снимается</a:t>
            </a:r>
          </a:p>
          <a:p>
            <a:r>
              <a:rPr lang="ru-RU" altLang="ru-RU" smtClean="0"/>
              <a:t>При извещении поток не получает управления пока не может получить блокировку обратно</a:t>
            </a:r>
          </a:p>
          <a:p>
            <a:r>
              <a:rPr lang="en-US" altLang="ru-RU" smtClean="0"/>
              <a:t>notify(</a:t>
            </a:r>
            <a:r>
              <a:rPr lang="ru-RU" altLang="ru-RU" smtClean="0"/>
              <a:t>) и </a:t>
            </a:r>
            <a:r>
              <a:rPr lang="en-US" altLang="ru-RU" smtClean="0"/>
              <a:t>notifyAll() </a:t>
            </a:r>
            <a:r>
              <a:rPr lang="ru-RU" altLang="ru-RU" smtClean="0"/>
              <a:t>не снимают блокировку!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597059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Производитель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1’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011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 smtClean="0"/>
              <a:t>Установка значения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public synchronized void set(Object data) 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throws InterruptedException 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if (this.data != null) 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wait();</a:t>
            </a:r>
            <a:r>
              <a:rPr lang="ru-RU" altLang="ru-RU" smtClean="0">
                <a:solidFill>
                  <a:srgbClr val="0000CC"/>
                </a:solidFill>
              </a:rPr>
              <a:t> </a:t>
            </a:r>
            <a:r>
              <a:rPr lang="en-US" altLang="ru-RU" smtClean="0">
                <a:solidFill>
                  <a:srgbClr val="0000CC"/>
                </a:solidFill>
              </a:rPr>
              <a:t>// </a:t>
            </a:r>
            <a:r>
              <a:rPr lang="ru-RU" altLang="ru-RU" smtClean="0">
                <a:solidFill>
                  <a:srgbClr val="0000CC"/>
                </a:solidFill>
              </a:rPr>
              <a:t>Пассивное ожидание</a:t>
            </a:r>
            <a:endParaRPr lang="en-US" altLang="ru-RU" smtClean="0">
              <a:solidFill>
                <a:srgbClr val="0000CC"/>
              </a:solidFill>
            </a:endParaRP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}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this.data = data;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notify();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29976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Потребитель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(1’)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035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 smtClean="0"/>
              <a:t>Получение значения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public synchronized Object get() 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throws InterruptedException 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if (data == null) 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wait();</a:t>
            </a:r>
            <a:r>
              <a:rPr lang="ru-RU" altLang="ru-RU" smtClean="0">
                <a:solidFill>
                  <a:srgbClr val="0000CC"/>
                </a:solidFill>
              </a:rPr>
              <a:t> // Пассивное ожидание</a:t>
            </a:r>
            <a:endParaRPr lang="en-US" altLang="ru-RU" smtClean="0">
              <a:solidFill>
                <a:srgbClr val="0000CC"/>
              </a:solidFill>
            </a:endParaRP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} 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Object d = data;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data = null;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notify();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return d;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73557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Производитель (2)</a:t>
            </a:r>
          </a:p>
        </p:txBody>
      </p:sp>
      <p:sp>
        <p:nvSpPr>
          <p:cNvPr id="45059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 smtClean="0"/>
              <a:t>Установка значения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public synchronized void set(Object data) 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throws InterruptedException 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while (this.data != null) 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wait();</a:t>
            </a:r>
            <a:r>
              <a:rPr lang="ru-RU" altLang="ru-RU" smtClean="0">
                <a:solidFill>
                  <a:srgbClr val="0000CC"/>
                </a:solidFill>
              </a:rPr>
              <a:t> </a:t>
            </a:r>
            <a:r>
              <a:rPr lang="en-US" altLang="ru-RU" smtClean="0">
                <a:solidFill>
                  <a:srgbClr val="0000CC"/>
                </a:solidFill>
              </a:rPr>
              <a:t>// </a:t>
            </a:r>
            <a:r>
              <a:rPr lang="ru-RU" altLang="ru-RU" smtClean="0">
                <a:solidFill>
                  <a:srgbClr val="0000CC"/>
                </a:solidFill>
              </a:rPr>
              <a:t>Пассивное ожидание</a:t>
            </a:r>
            <a:endParaRPr lang="en-US" altLang="ru-RU" smtClean="0">
              <a:solidFill>
                <a:srgbClr val="0000CC"/>
              </a:solidFill>
            </a:endParaRP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}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this.data = data;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notify();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03176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Потребитель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08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 smtClean="0"/>
              <a:t>Получение значения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public synchronized Object get() 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throws InterruptedException 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while (data == null) 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wait();</a:t>
            </a:r>
            <a:r>
              <a:rPr lang="ru-RU" altLang="ru-RU" smtClean="0">
                <a:solidFill>
                  <a:srgbClr val="0000CC"/>
                </a:solidFill>
              </a:rPr>
              <a:t> // Пассивное ожидание</a:t>
            </a:r>
            <a:endParaRPr lang="en-US" altLang="ru-RU" smtClean="0">
              <a:solidFill>
                <a:srgbClr val="0000CC"/>
              </a:solidFill>
            </a:endParaRP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} 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Object d = data;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data = null;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notify();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return d;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9878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Потоки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Каждый поток имеет свой стек вызовов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У потоков общая память!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Java-</a:t>
            </a:r>
            <a:r>
              <a:rPr lang="ru-RU" dirty="0" smtClean="0"/>
              <a:t>поток != поток в ОС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У</a:t>
            </a:r>
            <a:r>
              <a:rPr lang="ru-RU" b="1" dirty="0" smtClean="0"/>
              <a:t> </a:t>
            </a:r>
            <a:r>
              <a:rPr lang="ru-RU" b="1" dirty="0"/>
              <a:t>JVM свой планировщик потоков, который не зависит от планировщика операционной системы под которой работает </a:t>
            </a:r>
            <a:r>
              <a:rPr lang="ru-RU" b="1" dirty="0" smtClean="0"/>
              <a:t>JVM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 есть два вида потоков: потоки-демоны (</a:t>
            </a:r>
            <a:r>
              <a:rPr lang="ru-RU" dirty="0" err="1"/>
              <a:t>daemon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) и пользовательские потоки (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 smtClean="0"/>
              <a:t>)</a:t>
            </a:r>
            <a:r>
              <a:rPr lang="ru-RU" b="1" dirty="0" smtClean="0"/>
              <a:t>. </a:t>
            </a:r>
            <a:r>
              <a:rPr lang="ru-RU" dirty="0"/>
              <a:t>JVM завершает выполнение </a:t>
            </a:r>
            <a:r>
              <a:rPr lang="ru-RU" dirty="0" smtClean="0"/>
              <a:t>программы </a:t>
            </a:r>
            <a:r>
              <a:rPr lang="ru-RU" dirty="0"/>
              <a:t>когда все пользовательские потоки завершат свое </a:t>
            </a:r>
            <a:r>
              <a:rPr lang="ru-RU" dirty="0" smtClean="0"/>
              <a:t>выполнение.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707017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Внезапные пробуждения</a:t>
            </a:r>
          </a:p>
        </p:txBody>
      </p:sp>
      <p:sp>
        <p:nvSpPr>
          <p:cNvPr id="4710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>
                <a:solidFill>
                  <a:srgbClr val="0000CC"/>
                </a:solidFill>
              </a:rPr>
              <a:t>wait()</a:t>
            </a:r>
            <a:r>
              <a:rPr lang="en-US" altLang="ru-RU" smtClean="0"/>
              <a:t> </a:t>
            </a:r>
            <a:r>
              <a:rPr lang="ru-RU" altLang="ru-RU" smtClean="0"/>
              <a:t>может завершиться без </a:t>
            </a:r>
            <a:r>
              <a:rPr lang="en-US" altLang="ru-RU" smtClean="0">
                <a:solidFill>
                  <a:srgbClr val="0000CC"/>
                </a:solidFill>
              </a:rPr>
              <a:t>notify()</a:t>
            </a:r>
          </a:p>
          <a:p>
            <a:pPr lvl="1"/>
            <a:r>
              <a:rPr lang="ru-RU" altLang="ru-RU" smtClean="0"/>
              <a:t>Проверить наступление события</a:t>
            </a:r>
            <a:endParaRPr lang="en-US" altLang="ru-RU" smtClean="0"/>
          </a:p>
          <a:p>
            <a:pPr lvl="1"/>
            <a:r>
              <a:rPr lang="ru-RU" altLang="ru-RU" smtClean="0"/>
              <a:t>Ожидать всегда в цикле</a:t>
            </a:r>
          </a:p>
          <a:p>
            <a:r>
              <a:rPr lang="ru-RU" altLang="ru-RU" smtClean="0"/>
              <a:t>Идиома</a:t>
            </a:r>
          </a:p>
          <a:p>
            <a:pPr lvl="1"/>
            <a:r>
              <a:rPr lang="en-US" altLang="ru-RU" smtClean="0">
                <a:solidFill>
                  <a:srgbClr val="0000CC"/>
                </a:solidFill>
              </a:rPr>
              <a:t>while (</a:t>
            </a:r>
            <a:r>
              <a:rPr lang="ru-RU" altLang="ru-RU" i="1" smtClean="0">
                <a:solidFill>
                  <a:srgbClr val="0000CC"/>
                </a:solidFill>
              </a:rPr>
              <a:t>дождался</a:t>
            </a:r>
            <a:r>
              <a:rPr lang="en-US" altLang="ru-RU" smtClean="0">
                <a:solidFill>
                  <a:srgbClr val="0000CC"/>
                </a:solidFill>
              </a:rPr>
              <a:t>)</a:t>
            </a:r>
            <a:r>
              <a:rPr lang="ru-RU" altLang="ru-RU" smtClean="0">
                <a:solidFill>
                  <a:srgbClr val="0000CC"/>
                </a:solidFill>
              </a:rPr>
              <a:t> </a:t>
            </a:r>
            <a:r>
              <a:rPr lang="en-US" altLang="ru-RU" smtClean="0">
                <a:solidFill>
                  <a:srgbClr val="0000CC"/>
                </a:solidFill>
              </a:rPr>
              <a:t>wait();</a:t>
            </a:r>
            <a:endParaRPr lang="ru-RU" altLang="ru-RU" smtClean="0">
              <a:solidFill>
                <a:srgbClr val="0000CC"/>
              </a:solidFill>
            </a:endParaRP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259500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Задания-работники</a:t>
            </a:r>
          </a:p>
        </p:txBody>
      </p:sp>
      <p:sp>
        <p:nvSpPr>
          <p:cNvPr id="4813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Поток-клиент ждет выполнения задания потоком-сервером</a:t>
            </a:r>
            <a:endParaRPr lang="ru-RU" altLang="ru-RU" smtClean="0">
              <a:cs typeface="Arial" charset="0"/>
            </a:endParaRPr>
          </a:p>
          <a:p>
            <a:endParaRPr lang="ru-RU" altLang="ru-RU" smtClean="0"/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/>
        </p:nvGraphicFramePr>
        <p:xfrm>
          <a:off x="1446213" y="2492375"/>
          <a:ext cx="6251575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2191567" imgH="1291718" progId="Visio.Drawing.11">
                  <p:embed/>
                </p:oleObj>
              </mc:Choice>
              <mc:Fallback>
                <p:oleObj name="Visio" r:id="rId3" imgW="2191567" imgH="12917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492375"/>
                        <a:ext cx="6251575" cy="368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003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Задания-работники</a:t>
            </a:r>
          </a:p>
        </p:txBody>
      </p:sp>
      <p:sp>
        <p:nvSpPr>
          <p:cNvPr id="49155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 smtClean="0"/>
              <a:t>Решение с помощью монитора</a:t>
            </a:r>
          </a:p>
          <a:p>
            <a:pPr lvl="1"/>
            <a:r>
              <a:rPr lang="ru-RU" altLang="ru-RU" smtClean="0"/>
              <a:t>Задание</a:t>
            </a:r>
            <a:endParaRPr lang="en-US" altLang="ru-RU" smtClean="0"/>
          </a:p>
          <a:p>
            <a:pPr lvl="2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queue.add(task);</a:t>
            </a:r>
            <a:endParaRPr lang="ru-RU" altLang="ru-RU" smtClean="0">
              <a:solidFill>
                <a:srgbClr val="0000CC"/>
              </a:solidFill>
            </a:endParaRPr>
          </a:p>
          <a:p>
            <a:pPr lvl="2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queue.notify();</a:t>
            </a:r>
          </a:p>
          <a:p>
            <a:pPr lvl="2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task.wait();</a:t>
            </a:r>
          </a:p>
          <a:p>
            <a:pPr lvl="1"/>
            <a:r>
              <a:rPr lang="ru-RU" altLang="ru-RU" smtClean="0"/>
              <a:t>Работник</a:t>
            </a:r>
          </a:p>
          <a:p>
            <a:pPr lvl="2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while (queue.isEmpty()) queue.wait();</a:t>
            </a:r>
          </a:p>
          <a:p>
            <a:pPr lvl="2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Task t = queue.get();</a:t>
            </a:r>
          </a:p>
          <a:p>
            <a:pPr lvl="2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// </a:t>
            </a:r>
            <a:r>
              <a:rPr lang="ru-RU" altLang="ru-RU" smtClean="0">
                <a:solidFill>
                  <a:srgbClr val="0000CC"/>
                </a:solidFill>
              </a:rPr>
              <a:t>Обработка задания</a:t>
            </a:r>
          </a:p>
          <a:p>
            <a:pPr lvl="2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t.notify();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67217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notifyAll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32500" lnSpcReduction="20000"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public class Reader extends Thread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Calculator c</a:t>
            </a:r>
            <a:r>
              <a:rPr lang="en-US" dirty="0" smtClean="0">
                <a:solidFill>
                  <a:srgbClr val="0000CC"/>
                </a:solidFill>
              </a:rPr>
              <a:t>; </a:t>
            </a:r>
            <a:endParaRPr lang="en-US" dirty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Reader(Calculator </a:t>
            </a:r>
            <a:r>
              <a:rPr lang="en-US" dirty="0" err="1">
                <a:solidFill>
                  <a:srgbClr val="0000CC"/>
                </a:solidFill>
              </a:rPr>
              <a:t>calc</a:t>
            </a:r>
            <a:r>
              <a:rPr lang="en-US" dirty="0">
                <a:solidFill>
                  <a:srgbClr val="0000CC"/>
                </a:solidFill>
              </a:rPr>
              <a:t>) </a:t>
            </a:r>
            <a:r>
              <a:rPr lang="en-US" dirty="0" smtClean="0">
                <a:solidFill>
                  <a:srgbClr val="0000CC"/>
                </a:solidFill>
              </a:rPr>
              <a:t>{ </a:t>
            </a:r>
            <a:r>
              <a:rPr lang="en-US" dirty="0">
                <a:solidFill>
                  <a:srgbClr val="0000CC"/>
                </a:solidFill>
              </a:rPr>
              <a:t>c = </a:t>
            </a:r>
            <a:r>
              <a:rPr lang="en-US" dirty="0" err="1">
                <a:solidFill>
                  <a:srgbClr val="0000CC"/>
                </a:solidFill>
              </a:rPr>
              <a:t>calc</a:t>
            </a:r>
            <a:r>
              <a:rPr lang="en-US" dirty="0" smtClean="0">
                <a:solidFill>
                  <a:srgbClr val="0000CC"/>
                </a:solidFill>
              </a:rPr>
              <a:t>;  </a:t>
            </a:r>
            <a:r>
              <a:rPr lang="en-US" dirty="0">
                <a:solidFill>
                  <a:srgbClr val="0000CC"/>
                </a:solidFill>
              </a:rPr>
              <a:t>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void run()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synchronized (c)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try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    </a:t>
            </a:r>
            <a:r>
              <a:rPr lang="en-US" dirty="0" err="1">
                <a:solidFill>
                  <a:srgbClr val="0000CC"/>
                </a:solidFill>
              </a:rPr>
              <a:t>System.out.println</a:t>
            </a:r>
            <a:r>
              <a:rPr lang="en-US" dirty="0">
                <a:solidFill>
                  <a:srgbClr val="0000CC"/>
                </a:solidFill>
              </a:rPr>
              <a:t>("</a:t>
            </a:r>
            <a:r>
              <a:rPr lang="ru-RU" dirty="0">
                <a:solidFill>
                  <a:srgbClr val="0000CC"/>
                </a:solidFill>
              </a:rPr>
              <a:t>Вычисление...");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                </a:t>
            </a:r>
            <a:r>
              <a:rPr lang="en-US" dirty="0" err="1">
                <a:solidFill>
                  <a:srgbClr val="0000CC"/>
                </a:solidFill>
              </a:rPr>
              <a:t>c.wait</a:t>
            </a:r>
            <a:r>
              <a:rPr lang="en-US" dirty="0">
                <a:solidFill>
                  <a:srgbClr val="0000CC"/>
                </a:solidFill>
              </a:rPr>
              <a:t>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} catch (</a:t>
            </a:r>
            <a:r>
              <a:rPr lang="en-US" dirty="0" err="1">
                <a:solidFill>
                  <a:srgbClr val="0000CC"/>
                </a:solidFill>
              </a:rPr>
              <a:t>InterruptedException</a:t>
            </a:r>
            <a:r>
              <a:rPr lang="en-US" dirty="0">
                <a:solidFill>
                  <a:srgbClr val="0000CC"/>
                </a:solidFill>
              </a:rPr>
              <a:t> e) </a:t>
            </a:r>
            <a:r>
              <a:rPr lang="en-US" dirty="0" smtClean="0">
                <a:solidFill>
                  <a:srgbClr val="0000CC"/>
                </a:solidFill>
              </a:rPr>
              <a:t>{            </a:t>
            </a:r>
            <a:r>
              <a:rPr lang="en-US" dirty="0">
                <a:solidFill>
                  <a:srgbClr val="0000CC"/>
                </a:solidFill>
              </a:rPr>
              <a:t>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</a:t>
            </a:r>
            <a:r>
              <a:rPr lang="en-US" dirty="0" err="1">
                <a:solidFill>
                  <a:srgbClr val="0000CC"/>
                </a:solidFill>
              </a:rPr>
              <a:t>System.out.println</a:t>
            </a:r>
            <a:r>
              <a:rPr lang="en-US" dirty="0">
                <a:solidFill>
                  <a:srgbClr val="0000CC"/>
                </a:solidFill>
              </a:rPr>
              <a:t>("Total </a:t>
            </a:r>
            <a:r>
              <a:rPr lang="ru-RU" dirty="0">
                <a:solidFill>
                  <a:srgbClr val="0000CC"/>
                </a:solidFill>
              </a:rPr>
              <a:t>равно: " + </a:t>
            </a:r>
            <a:r>
              <a:rPr lang="en-US" dirty="0" err="1">
                <a:solidFill>
                  <a:srgbClr val="0000CC"/>
                </a:solidFill>
              </a:rPr>
              <a:t>c.total</a:t>
            </a:r>
            <a:r>
              <a:rPr lang="en-US" dirty="0">
                <a:solidFill>
                  <a:srgbClr val="0000CC"/>
                </a:solidFill>
              </a:rPr>
              <a:t>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} </a:t>
            </a:r>
            <a:endParaRPr lang="en-US" dirty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static void main(String[]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Calculator </a:t>
            </a:r>
            <a:r>
              <a:rPr lang="en-US" dirty="0" err="1">
                <a:solidFill>
                  <a:srgbClr val="0000CC"/>
                </a:solidFill>
              </a:rPr>
              <a:t>calculator</a:t>
            </a:r>
            <a:r>
              <a:rPr lang="en-US" dirty="0">
                <a:solidFill>
                  <a:srgbClr val="0000CC"/>
                </a:solidFill>
              </a:rPr>
              <a:t> = new Calculator</a:t>
            </a:r>
            <a:r>
              <a:rPr lang="en-US" dirty="0" smtClean="0">
                <a:solidFill>
                  <a:srgbClr val="0000CC"/>
                </a:solidFill>
              </a:rPr>
              <a:t>(); </a:t>
            </a:r>
            <a:endParaRPr lang="en-US" dirty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new Reader(calculator).start</a:t>
            </a:r>
            <a:r>
              <a:rPr lang="en-US" dirty="0" smtClean="0">
                <a:solidFill>
                  <a:srgbClr val="0000CC"/>
                </a:solidFill>
              </a:rPr>
              <a:t>();  new </a:t>
            </a:r>
            <a:r>
              <a:rPr lang="en-US" dirty="0">
                <a:solidFill>
                  <a:srgbClr val="0000CC"/>
                </a:solidFill>
              </a:rPr>
              <a:t>Reader(calculator).start</a:t>
            </a:r>
            <a:r>
              <a:rPr lang="en-US" dirty="0" smtClean="0">
                <a:solidFill>
                  <a:srgbClr val="0000CC"/>
                </a:solidFill>
              </a:rPr>
              <a:t>(); new </a:t>
            </a:r>
            <a:r>
              <a:rPr lang="en-US" dirty="0">
                <a:solidFill>
                  <a:srgbClr val="0000CC"/>
                </a:solidFill>
              </a:rPr>
              <a:t>Reader(calculator).start</a:t>
            </a:r>
            <a:r>
              <a:rPr lang="en-US" dirty="0" smtClean="0">
                <a:solidFill>
                  <a:srgbClr val="0000CC"/>
                </a:solidFill>
              </a:rPr>
              <a:t>(); </a:t>
            </a:r>
            <a:endParaRPr lang="en-US" dirty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</a:t>
            </a:r>
            <a:r>
              <a:rPr lang="en-US" dirty="0" err="1">
                <a:solidFill>
                  <a:srgbClr val="0000CC"/>
                </a:solidFill>
              </a:rPr>
              <a:t>calculator.start</a:t>
            </a:r>
            <a:r>
              <a:rPr lang="en-US" dirty="0">
                <a:solidFill>
                  <a:srgbClr val="0000CC"/>
                </a:solidFill>
              </a:rPr>
              <a:t>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} </a:t>
            </a:r>
            <a:endParaRPr lang="en-US" dirty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class Calculator extends Thread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>
                <a:solidFill>
                  <a:srgbClr val="0000CC"/>
                </a:solidFill>
              </a:rPr>
              <a:t> total</a:t>
            </a:r>
            <a:r>
              <a:rPr lang="en-US" dirty="0" smtClean="0">
                <a:solidFill>
                  <a:srgbClr val="0000CC"/>
                </a:solidFill>
              </a:rPr>
              <a:t>; </a:t>
            </a:r>
            <a:endParaRPr lang="en-US" dirty="0">
              <a:solidFill>
                <a:srgbClr val="0000CC"/>
              </a:solidFill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</a:t>
            </a:r>
            <a:r>
              <a:rPr lang="en-US" dirty="0" smtClean="0">
                <a:solidFill>
                  <a:srgbClr val="0000CC"/>
                </a:solidFill>
              </a:rPr>
              <a:t>void </a:t>
            </a:r>
            <a:r>
              <a:rPr lang="en-US" dirty="0">
                <a:solidFill>
                  <a:srgbClr val="0000CC"/>
                </a:solidFill>
              </a:rPr>
              <a:t>run()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        synchronized (this)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            for (</a:t>
            </a:r>
            <a:r>
              <a:rPr lang="en-US" dirty="0" err="1" smtClean="0">
                <a:solidFill>
                  <a:srgbClr val="0000CC"/>
                </a:solidFill>
              </a:rPr>
              <a:t>int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 = 0; </a:t>
            </a:r>
            <a:r>
              <a:rPr lang="en-US" dirty="0" err="1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 &lt; 100; </a:t>
            </a:r>
            <a:r>
              <a:rPr lang="en-US" dirty="0" err="1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++) { total += </a:t>
            </a:r>
            <a:r>
              <a:rPr lang="en-US" dirty="0" err="1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;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            </a:t>
            </a:r>
            <a:r>
              <a:rPr lang="en-US" dirty="0" err="1">
                <a:solidFill>
                  <a:srgbClr val="0000CC"/>
                </a:solidFill>
              </a:rPr>
              <a:t>notifyAll</a:t>
            </a:r>
            <a:r>
              <a:rPr lang="en-US" dirty="0">
                <a:solidFill>
                  <a:srgbClr val="0000CC"/>
                </a:solidFill>
              </a:rPr>
              <a:t>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    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}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90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642938" y="4648200"/>
            <a:ext cx="6553200" cy="457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04838" y="3227388"/>
            <a:ext cx="6629400" cy="1219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Java Memory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798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Основные свойства</a:t>
            </a:r>
          </a:p>
        </p:txBody>
      </p:sp>
      <p:sp>
        <p:nvSpPr>
          <p:cNvPr id="5222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Атомарность</a:t>
            </a:r>
          </a:p>
          <a:p>
            <a:r>
              <a:rPr lang="ru-RU" altLang="ru-RU" smtClean="0"/>
              <a:t>Видимость</a:t>
            </a:r>
          </a:p>
          <a:p>
            <a:r>
              <a:rPr lang="ru-RU" altLang="ru-RU" smtClean="0"/>
              <a:t>Упорядоченность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253253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Атомарность</a:t>
            </a:r>
          </a:p>
        </p:txBody>
      </p:sp>
      <p:sp>
        <p:nvSpPr>
          <p:cNvPr id="5325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Атомарная операция выполняется как единое целое</a:t>
            </a:r>
          </a:p>
          <a:p>
            <a:r>
              <a:rPr lang="ru-RU" altLang="ru-RU" smtClean="0"/>
              <a:t>Операции над всеми типами кроме </a:t>
            </a:r>
            <a:r>
              <a:rPr lang="en-US" altLang="ru-RU" smtClean="0">
                <a:solidFill>
                  <a:srgbClr val="0000CC"/>
                </a:solidFill>
              </a:rPr>
              <a:t>long</a:t>
            </a:r>
            <a:r>
              <a:rPr lang="en-US" altLang="ru-RU" smtClean="0"/>
              <a:t> </a:t>
            </a:r>
            <a:r>
              <a:rPr lang="ru-RU" altLang="ru-RU" smtClean="0"/>
              <a:t>и </a:t>
            </a:r>
            <a:r>
              <a:rPr lang="en-US" altLang="ru-RU" smtClean="0">
                <a:solidFill>
                  <a:srgbClr val="0000CC"/>
                </a:solidFill>
              </a:rPr>
              <a:t>double</a:t>
            </a:r>
            <a:r>
              <a:rPr lang="en-US" altLang="ru-RU" smtClean="0"/>
              <a:t> </a:t>
            </a:r>
            <a:r>
              <a:rPr lang="ru-RU" altLang="ru-RU" smtClean="0"/>
              <a:t>являются атомарными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9522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Пример</a:t>
            </a:r>
          </a:p>
        </p:txBody>
      </p:sp>
      <p:sp>
        <p:nvSpPr>
          <p:cNvPr id="5427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54277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40386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000" b="0">
                <a:solidFill>
                  <a:srgbClr val="0000CC"/>
                </a:solidFill>
                <a:latin typeface="Century Gothic" pitchFamily="34" charset="0"/>
              </a:rPr>
              <a:t>int a = 0;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000" b="0">
                <a:solidFill>
                  <a:srgbClr val="0000CC"/>
                </a:solidFill>
                <a:latin typeface="Century Gothic" pitchFamily="34" charset="0"/>
              </a:rPr>
              <a:t>long b = 0;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ru-RU" sz="2000" b="0">
              <a:solidFill>
                <a:srgbClr val="0000CC"/>
              </a:solidFill>
              <a:latin typeface="Century Gothic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000" b="0">
                <a:solidFill>
                  <a:srgbClr val="0000CC"/>
                </a:solidFill>
                <a:latin typeface="Century Gothic" pitchFamily="34" charset="0"/>
              </a:rPr>
              <a:t>// T1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000" b="0">
                <a:solidFill>
                  <a:srgbClr val="0000CC"/>
                </a:solidFill>
                <a:latin typeface="Century Gothic" pitchFamily="34" charset="0"/>
              </a:rPr>
              <a:t>a = 1;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000" b="0">
                <a:solidFill>
                  <a:srgbClr val="0000CC"/>
                </a:solidFill>
                <a:latin typeface="Century Gothic" pitchFamily="34" charset="0"/>
              </a:rPr>
              <a:t>b = -1;</a:t>
            </a:r>
            <a:endParaRPr lang="ru-RU" altLang="ru-RU" sz="2000" b="0">
              <a:solidFill>
                <a:srgbClr val="0000CC"/>
              </a:solidFill>
              <a:latin typeface="Century Gothic" pitchFamily="34" charset="0"/>
            </a:endParaRPr>
          </a:p>
        </p:txBody>
      </p:sp>
      <p:sp>
        <p:nvSpPr>
          <p:cNvPr id="54278" name="Rectangle 7"/>
          <p:cNvSpPr txBox="1">
            <a:spLocks noChangeArrowheads="1"/>
          </p:cNvSpPr>
          <p:nvPr/>
        </p:nvSpPr>
        <p:spPr bwMode="auto">
          <a:xfrm>
            <a:off x="4648200" y="1752600"/>
            <a:ext cx="40386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39763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ru-RU" altLang="ru-RU" sz="2000" b="0">
                <a:solidFill>
                  <a:schemeClr val="tx2"/>
                </a:solidFill>
                <a:latin typeface="Century Gothic" pitchFamily="34" charset="0"/>
              </a:rPr>
              <a:t>Возможные значения </a:t>
            </a:r>
            <a:r>
              <a:rPr lang="en-US" altLang="ru-RU" sz="2000" b="0">
                <a:solidFill>
                  <a:schemeClr val="tx2"/>
                </a:solidFill>
                <a:latin typeface="Century Gothic" pitchFamily="34" charset="0"/>
              </a:rPr>
              <a:t>a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000" b="0">
                <a:solidFill>
                  <a:schemeClr val="tx2"/>
                </a:solidFill>
                <a:latin typeface="Century Gothic" pitchFamily="34" charset="0"/>
              </a:rPr>
              <a:t>0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000" b="0">
                <a:solidFill>
                  <a:schemeClr val="tx2"/>
                </a:solidFill>
                <a:latin typeface="Century Gothic" pitchFamily="34" charset="0"/>
              </a:rPr>
              <a:t>1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ru-RU" altLang="ru-RU" sz="2000" b="0">
                <a:solidFill>
                  <a:schemeClr val="tx2"/>
                </a:solidFill>
                <a:latin typeface="Century Gothic" pitchFamily="34" charset="0"/>
              </a:rPr>
              <a:t>Возможные значения </a:t>
            </a:r>
            <a:r>
              <a:rPr lang="en-US" altLang="ru-RU" sz="2000" b="0">
                <a:solidFill>
                  <a:schemeClr val="tx2"/>
                </a:solidFill>
                <a:latin typeface="Century Gothic" pitchFamily="34" charset="0"/>
              </a:rPr>
              <a:t>b</a:t>
            </a:r>
            <a:endParaRPr lang="ru-RU" altLang="ru-RU" sz="2000" b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ru-RU" altLang="ru-RU" sz="2000" b="0">
                <a:solidFill>
                  <a:schemeClr val="tx2"/>
                </a:solidFill>
                <a:latin typeface="Century Gothic" pitchFamily="34" charset="0"/>
              </a:rPr>
              <a:t>0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000" b="0">
                <a:solidFill>
                  <a:schemeClr val="tx2"/>
                </a:solidFill>
                <a:latin typeface="Century Gothic" pitchFamily="34" charset="0"/>
              </a:rPr>
              <a:t>-</a:t>
            </a:r>
            <a:r>
              <a:rPr lang="ru-RU" altLang="ru-RU" sz="2000" b="0">
                <a:solidFill>
                  <a:schemeClr val="tx2"/>
                </a:solidFill>
                <a:latin typeface="Century Gothic" pitchFamily="34" charset="0"/>
              </a:rPr>
              <a:t>1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ru-RU" altLang="ru-RU" sz="2000" b="0">
                <a:solidFill>
                  <a:srgbClr val="FF3300"/>
                </a:solidFill>
                <a:latin typeface="Century Gothic" pitchFamily="34" charset="0"/>
              </a:rPr>
              <a:t>0</a:t>
            </a:r>
            <a:r>
              <a:rPr lang="en-US" altLang="ru-RU" sz="2000" b="0">
                <a:solidFill>
                  <a:srgbClr val="FF3300"/>
                </a:solidFill>
                <a:latin typeface="Century Gothic" pitchFamily="34" charset="0"/>
              </a:rPr>
              <a:t>xffffffff00000000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ru-RU" altLang="ru-RU" sz="2000" b="0">
                <a:solidFill>
                  <a:srgbClr val="FF3300"/>
                </a:solidFill>
                <a:latin typeface="Century Gothic" pitchFamily="34" charset="0"/>
              </a:rPr>
              <a:t>0</a:t>
            </a:r>
            <a:r>
              <a:rPr lang="en-US" altLang="ru-RU" sz="2000" b="0">
                <a:solidFill>
                  <a:srgbClr val="FF3300"/>
                </a:solidFill>
                <a:latin typeface="Century Gothic" pitchFamily="34" charset="0"/>
              </a:rPr>
              <a:t>x00000000ffffffff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000" b="0">
                <a:solidFill>
                  <a:srgbClr val="FF3300"/>
                </a:solidFill>
                <a:latin typeface="Century Gothic" pitchFamily="34" charset="0"/>
              </a:rPr>
              <a:t>…</a:t>
            </a:r>
            <a:endParaRPr lang="ru-RU" altLang="ru-RU" sz="2000" b="0">
              <a:solidFill>
                <a:srgbClr val="FF33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70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Видимость</a:t>
            </a:r>
          </a:p>
        </p:txBody>
      </p:sp>
      <p:sp>
        <p:nvSpPr>
          <p:cNvPr id="55299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mtClean="0"/>
              <a:t>Изменения произведенные потоком 1 видимы потоком 2</a:t>
            </a:r>
          </a:p>
          <a:p>
            <a:pPr>
              <a:lnSpc>
                <a:spcPct val="90000"/>
              </a:lnSpc>
            </a:pPr>
            <a:r>
              <a:rPr lang="ru-RU" altLang="ru-RU" smtClean="0"/>
              <a:t>Видимость гарантируется в следующих случаях</a:t>
            </a:r>
          </a:p>
          <a:p>
            <a:pPr lvl="1">
              <a:lnSpc>
                <a:spcPct val="90000"/>
              </a:lnSpc>
            </a:pPr>
            <a:r>
              <a:rPr lang="ru-RU" altLang="ru-RU" smtClean="0"/>
              <a:t>После изменений поток 1 освободил блокировку, которую захватил поток 2</a:t>
            </a:r>
          </a:p>
          <a:p>
            <a:pPr lvl="1">
              <a:lnSpc>
                <a:spcPct val="90000"/>
              </a:lnSpc>
            </a:pPr>
            <a:r>
              <a:rPr lang="ru-RU" altLang="ru-RU" smtClean="0"/>
              <a:t>После изменения поток 1 создал поток 2</a:t>
            </a:r>
          </a:p>
          <a:p>
            <a:pPr lvl="1">
              <a:lnSpc>
                <a:spcPct val="90000"/>
              </a:lnSpc>
            </a:pPr>
            <a:r>
              <a:rPr lang="ru-RU" altLang="ru-RU" smtClean="0"/>
              <a:t>Поток 2 дождался окончания потока 1</a:t>
            </a:r>
          </a:p>
          <a:p>
            <a:pPr>
              <a:lnSpc>
                <a:spcPct val="90000"/>
              </a:lnSpc>
            </a:pPr>
            <a:r>
              <a:rPr lang="ru-RU" altLang="ru-RU" smtClean="0">
                <a:solidFill>
                  <a:srgbClr val="FF3300"/>
                </a:solidFill>
              </a:rPr>
              <a:t>При неправильной синхронизации изменения могут быть видимы в произвольном порядке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40383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Пример</a:t>
            </a:r>
          </a:p>
        </p:txBody>
      </p:sp>
      <p:sp>
        <p:nvSpPr>
          <p:cNvPr id="563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56325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40386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600" b="0">
                <a:solidFill>
                  <a:srgbClr val="0000CC"/>
                </a:solidFill>
                <a:latin typeface="Century Gothic" pitchFamily="34" charset="0"/>
              </a:rPr>
              <a:t>int a = 0;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3000" b="0">
                <a:solidFill>
                  <a:srgbClr val="0000CC"/>
                </a:solidFill>
                <a:latin typeface="Century Gothic" pitchFamily="34" charset="0"/>
              </a:rPr>
              <a:t>int b = 0;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ru-RU" sz="3000" b="0">
              <a:solidFill>
                <a:srgbClr val="0000CC"/>
              </a:solidFill>
              <a:latin typeface="Century Gothic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3000" b="0">
                <a:solidFill>
                  <a:srgbClr val="0000CC"/>
                </a:solidFill>
                <a:latin typeface="Century Gothic" pitchFamily="34" charset="0"/>
              </a:rPr>
              <a:t>// T1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3000" b="0">
                <a:solidFill>
                  <a:srgbClr val="0000CC"/>
                </a:solidFill>
                <a:latin typeface="Century Gothic" pitchFamily="34" charset="0"/>
              </a:rPr>
              <a:t>a = 1;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3000" b="0">
                <a:solidFill>
                  <a:srgbClr val="0000CC"/>
                </a:solidFill>
                <a:latin typeface="Century Gothic" pitchFamily="34" charset="0"/>
              </a:rPr>
              <a:t>b = 2;</a:t>
            </a:r>
            <a:endParaRPr lang="ru-RU" altLang="ru-RU" sz="3000" b="0">
              <a:solidFill>
                <a:srgbClr val="0000CC"/>
              </a:solidFill>
              <a:latin typeface="Century Gothic" pitchFamily="34" charset="0"/>
            </a:endParaRPr>
          </a:p>
        </p:txBody>
      </p:sp>
      <p:sp>
        <p:nvSpPr>
          <p:cNvPr id="56326" name="Rectangle 4"/>
          <p:cNvSpPr txBox="1">
            <a:spLocks noChangeArrowheads="1"/>
          </p:cNvSpPr>
          <p:nvPr/>
        </p:nvSpPr>
        <p:spPr bwMode="auto">
          <a:xfrm>
            <a:off x="4648200" y="1752600"/>
            <a:ext cx="40386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39763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ru-RU" altLang="ru-RU" sz="3000" b="0">
                <a:solidFill>
                  <a:schemeClr val="tx2"/>
                </a:solidFill>
                <a:latin typeface="Century Gothic" pitchFamily="34" charset="0"/>
              </a:rPr>
              <a:t>Возможные значения пары а</a:t>
            </a:r>
            <a:r>
              <a:rPr lang="en-US" altLang="ru-RU" sz="3000" b="0">
                <a:solidFill>
                  <a:schemeClr val="tx2"/>
                </a:solidFill>
                <a:latin typeface="Century Gothic" pitchFamily="34" charset="0"/>
              </a:rPr>
              <a:t>,</a:t>
            </a:r>
            <a:r>
              <a:rPr lang="ru-RU" altLang="ru-RU" sz="3000" b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ru-RU" sz="3000" b="0">
                <a:solidFill>
                  <a:schemeClr val="tx2"/>
                </a:solidFill>
                <a:latin typeface="Century Gothic" pitchFamily="34" charset="0"/>
              </a:rPr>
              <a:t>b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600" b="0">
                <a:solidFill>
                  <a:schemeClr val="tx2"/>
                </a:solidFill>
                <a:latin typeface="Century Gothic" pitchFamily="34" charset="0"/>
              </a:rPr>
              <a:t>0, 0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600" b="0">
                <a:solidFill>
                  <a:schemeClr val="tx2"/>
                </a:solidFill>
                <a:latin typeface="Century Gothic" pitchFamily="34" charset="0"/>
              </a:rPr>
              <a:t>1, 0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600" b="0">
                <a:solidFill>
                  <a:schemeClr val="tx2"/>
                </a:solidFill>
                <a:latin typeface="Century Gothic" pitchFamily="34" charset="0"/>
              </a:rPr>
              <a:t>1, 2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600" b="0">
                <a:solidFill>
                  <a:srgbClr val="FF3300"/>
                </a:solidFill>
                <a:latin typeface="Century Gothic" pitchFamily="34" charset="0"/>
              </a:rPr>
              <a:t>0, 2</a:t>
            </a:r>
          </a:p>
        </p:txBody>
      </p:sp>
    </p:spTree>
    <p:extLst>
      <p:ext uri="{BB962C8B-B14F-4D97-AF65-F5344CB8AC3E}">
        <p14:creationId xmlns:p14="http://schemas.microsoft.com/office/powerpoint/2010/main" val="426439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Создание потоков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smtClean="0"/>
              <a:t>Класс </a:t>
            </a:r>
            <a:r>
              <a:rPr lang="en-US" altLang="ru-RU" dirty="0" smtClean="0">
                <a:solidFill>
                  <a:srgbClr val="0000CC"/>
                </a:solidFill>
              </a:rPr>
              <a:t>Thread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smtClean="0"/>
              <a:t>– </a:t>
            </a:r>
            <a:r>
              <a:rPr lang="ru-RU" altLang="ru-RU" dirty="0" smtClean="0"/>
              <a:t>поток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lvl="1"/>
            <a:r>
              <a:rPr lang="ru-RU" altLang="ru-RU" dirty="0" smtClean="0"/>
              <a:t>Позволяет создавать потоки и производить операции с ними</a:t>
            </a:r>
          </a:p>
          <a:p>
            <a:r>
              <a:rPr lang="ru-RU" altLang="ru-RU" dirty="0" smtClean="0"/>
              <a:t>Интерфейс </a:t>
            </a:r>
            <a:r>
              <a:rPr lang="en-US" altLang="ru-RU" dirty="0" smtClean="0">
                <a:solidFill>
                  <a:srgbClr val="0000CC"/>
                </a:solidFill>
              </a:rPr>
              <a:t>Runnable</a:t>
            </a:r>
            <a:r>
              <a:rPr lang="en-US" altLang="ru-RU" dirty="0" smtClean="0"/>
              <a:t> – </a:t>
            </a:r>
            <a:r>
              <a:rPr lang="ru-RU" altLang="ru-RU" dirty="0" smtClean="0"/>
              <a:t>сущность, которая может быть запущена</a:t>
            </a:r>
          </a:p>
          <a:p>
            <a:pPr lvl="1"/>
            <a:r>
              <a:rPr lang="en-US" altLang="ru-RU" dirty="0" smtClean="0">
                <a:solidFill>
                  <a:srgbClr val="0000CC"/>
                </a:solidFill>
              </a:rPr>
              <a:t>public void run();</a:t>
            </a:r>
            <a:endParaRPr lang="ru-RU" altLang="ru-RU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Упорядоченность</a:t>
            </a:r>
          </a:p>
        </p:txBody>
      </p:sp>
      <p:sp>
        <p:nvSpPr>
          <p:cNvPr id="573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Программы выполняются как если бы они были написаны последовательно</a:t>
            </a:r>
          </a:p>
          <a:p>
            <a:r>
              <a:rPr lang="ru-RU" altLang="ru-RU" smtClean="0">
                <a:solidFill>
                  <a:srgbClr val="FF3300"/>
                </a:solidFill>
              </a:rPr>
              <a:t>С точки зрения других потоков выполнение программы может производиться в произвольном порядке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55505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Пример</a:t>
            </a:r>
          </a:p>
        </p:txBody>
      </p:sp>
      <p:sp>
        <p:nvSpPr>
          <p:cNvPr id="5837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58373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40386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000" b="0">
                <a:solidFill>
                  <a:srgbClr val="0000CC"/>
                </a:solidFill>
                <a:latin typeface="Century Gothic" pitchFamily="34" charset="0"/>
              </a:rPr>
              <a:t>int a = 0;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000" b="0">
                <a:solidFill>
                  <a:srgbClr val="0000CC"/>
                </a:solidFill>
                <a:latin typeface="Century Gothic" pitchFamily="34" charset="0"/>
              </a:rPr>
              <a:t>a = </a:t>
            </a:r>
            <a:r>
              <a:rPr lang="ru-RU" altLang="ru-RU" sz="2000" b="0">
                <a:solidFill>
                  <a:srgbClr val="0000CC"/>
                </a:solidFill>
                <a:latin typeface="Century Gothic" pitchFamily="34" charset="0"/>
              </a:rPr>
              <a:t>1</a:t>
            </a:r>
            <a:r>
              <a:rPr lang="en-US" altLang="ru-RU" sz="2000" b="0">
                <a:solidFill>
                  <a:srgbClr val="0000CC"/>
                </a:solidFill>
                <a:latin typeface="Century Gothic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ru-RU" sz="2000" b="0">
                <a:solidFill>
                  <a:srgbClr val="0000CC"/>
                </a:solidFill>
                <a:latin typeface="Century Gothic" pitchFamily="34" charset="0"/>
              </a:rPr>
              <a:t>a = </a:t>
            </a:r>
            <a:r>
              <a:rPr lang="ru-RU" altLang="ru-RU" sz="2000" b="0">
                <a:solidFill>
                  <a:srgbClr val="0000CC"/>
                </a:solidFill>
                <a:latin typeface="Century Gothic" pitchFamily="34" charset="0"/>
              </a:rPr>
              <a:t>2</a:t>
            </a:r>
            <a:r>
              <a:rPr lang="en-US" altLang="ru-RU" sz="2000" b="0">
                <a:solidFill>
                  <a:srgbClr val="0000CC"/>
                </a:solidFill>
                <a:latin typeface="Century Gothic" pitchFamily="34" charset="0"/>
              </a:rPr>
              <a:t>;</a:t>
            </a:r>
          </a:p>
        </p:txBody>
      </p:sp>
      <p:sp>
        <p:nvSpPr>
          <p:cNvPr id="58374" name="Rectangle 4"/>
          <p:cNvSpPr txBox="1">
            <a:spLocks noChangeArrowheads="1"/>
          </p:cNvSpPr>
          <p:nvPr/>
        </p:nvSpPr>
        <p:spPr bwMode="auto">
          <a:xfrm>
            <a:off x="4648200" y="1752600"/>
            <a:ext cx="40386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39763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ru-RU" altLang="ru-RU" sz="2000" b="0">
                <a:solidFill>
                  <a:schemeClr val="tx2"/>
                </a:solidFill>
                <a:latin typeface="Century Gothic" pitchFamily="34" charset="0"/>
              </a:rPr>
              <a:t>Возможные последовательности значений а</a:t>
            </a:r>
            <a:endParaRPr lang="en-US" altLang="ru-RU" sz="2000" b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000" b="0">
                <a:solidFill>
                  <a:schemeClr val="tx2"/>
                </a:solidFill>
                <a:latin typeface="Century Gothic" pitchFamily="34" charset="0"/>
              </a:rPr>
              <a:t>0, 0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ru-RU" altLang="ru-RU" sz="2000" b="0">
                <a:solidFill>
                  <a:schemeClr val="tx2"/>
                </a:solidFill>
                <a:latin typeface="Century Gothic" pitchFamily="34" charset="0"/>
              </a:rPr>
              <a:t>0</a:t>
            </a:r>
            <a:r>
              <a:rPr lang="en-US" altLang="ru-RU" sz="2000" b="0">
                <a:solidFill>
                  <a:schemeClr val="tx2"/>
                </a:solidFill>
                <a:latin typeface="Century Gothic" pitchFamily="34" charset="0"/>
              </a:rPr>
              <a:t>, 1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000" b="0">
                <a:solidFill>
                  <a:schemeClr val="tx2"/>
                </a:solidFill>
                <a:latin typeface="Century Gothic" pitchFamily="34" charset="0"/>
              </a:rPr>
              <a:t>0, 2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000" b="0">
                <a:solidFill>
                  <a:schemeClr val="tx2"/>
                </a:solidFill>
                <a:latin typeface="Century Gothic" pitchFamily="34" charset="0"/>
              </a:rPr>
              <a:t>1, 2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000" b="0">
                <a:solidFill>
                  <a:srgbClr val="FF3300"/>
                </a:solidFill>
                <a:latin typeface="Century Gothic" pitchFamily="34" charset="0"/>
              </a:rPr>
              <a:t>2, 0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000" b="0">
                <a:solidFill>
                  <a:srgbClr val="FF3300"/>
                </a:solidFill>
                <a:latin typeface="Century Gothic" pitchFamily="34" charset="0"/>
              </a:rPr>
              <a:t>2, 1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altLang="ru-RU" sz="2000" b="0">
                <a:solidFill>
                  <a:srgbClr val="FF3300"/>
                </a:solidFill>
                <a:latin typeface="Century Gothic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006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Volatile-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переменные</a:t>
            </a:r>
          </a:p>
        </p:txBody>
      </p:sp>
      <p:sp>
        <p:nvSpPr>
          <p:cNvPr id="5939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Операции с </a:t>
            </a:r>
            <a:r>
              <a:rPr lang="en-US" altLang="ru-RU" smtClean="0"/>
              <a:t>volatile</a:t>
            </a:r>
            <a:r>
              <a:rPr lang="ru-RU" altLang="ru-RU" smtClean="0"/>
              <a:t>-переменными всегда атомарны</a:t>
            </a:r>
          </a:p>
          <a:p>
            <a:r>
              <a:rPr lang="ru-RU" altLang="ru-RU" smtClean="0"/>
              <a:t>При чтение значения </a:t>
            </a:r>
            <a:r>
              <a:rPr lang="en-US" altLang="ru-RU" smtClean="0"/>
              <a:t>volatile</a:t>
            </a:r>
            <a:r>
              <a:rPr lang="ru-RU" altLang="ru-RU" smtClean="0"/>
              <a:t>-переменной оно всегда читается из общей памяти</a:t>
            </a:r>
          </a:p>
          <a:p>
            <a:r>
              <a:rPr lang="ru-RU" altLang="ru-RU" smtClean="0"/>
              <a:t>При записи значения </a:t>
            </a:r>
            <a:r>
              <a:rPr lang="en-US" altLang="ru-RU" smtClean="0"/>
              <a:t>volatile</a:t>
            </a:r>
            <a:r>
              <a:rPr lang="ru-RU" altLang="ru-RU" smtClean="0"/>
              <a:t>-переменной оно всегда записывается в общую память</a:t>
            </a:r>
          </a:p>
          <a:p>
            <a:r>
              <a:rPr lang="ru-RU" altLang="ru-RU" smtClean="0">
                <a:solidFill>
                  <a:srgbClr val="FF3300"/>
                </a:solidFill>
              </a:rPr>
              <a:t>Если </a:t>
            </a:r>
            <a:r>
              <a:rPr lang="en-US" altLang="ru-RU" smtClean="0">
                <a:solidFill>
                  <a:srgbClr val="FF3300"/>
                </a:solidFill>
              </a:rPr>
              <a:t>volatile</a:t>
            </a:r>
            <a:r>
              <a:rPr lang="ru-RU" altLang="ru-RU" smtClean="0">
                <a:solidFill>
                  <a:srgbClr val="FF3300"/>
                </a:solidFill>
              </a:rPr>
              <a:t>-ссылка</a:t>
            </a:r>
            <a:r>
              <a:rPr lang="en-US" altLang="ru-RU" smtClean="0">
                <a:solidFill>
                  <a:srgbClr val="FF3300"/>
                </a:solidFill>
              </a:rPr>
              <a:t> </a:t>
            </a:r>
            <a:r>
              <a:rPr lang="ru-RU" altLang="ru-RU" smtClean="0">
                <a:solidFill>
                  <a:srgbClr val="FF3300"/>
                </a:solidFill>
              </a:rPr>
              <a:t>изменилась, то данные доступные по ней могли не измениться</a:t>
            </a:r>
          </a:p>
        </p:txBody>
      </p:sp>
    </p:spTree>
    <p:extLst>
      <p:ext uri="{BB962C8B-B14F-4D97-AF65-F5344CB8AC3E}">
        <p14:creationId xmlns:p14="http://schemas.microsoft.com/office/powerpoint/2010/main" val="272910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 rtlCol="0">
            <a:normAutofit fontScale="77500" lnSpcReduction="20000"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// Однопоточная версия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class Foo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private Helper </a:t>
            </a:r>
            <a:r>
              <a:rPr lang="en-US" dirty="0" err="1">
                <a:solidFill>
                  <a:srgbClr val="0000CC"/>
                </a:solidFill>
              </a:rPr>
              <a:t>helper</a:t>
            </a:r>
            <a:r>
              <a:rPr lang="en-US" dirty="0">
                <a:solidFill>
                  <a:srgbClr val="0000CC"/>
                </a:solidFill>
              </a:rPr>
              <a:t> = null;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Helper </a:t>
            </a:r>
            <a:r>
              <a:rPr lang="en-US" dirty="0" err="1">
                <a:solidFill>
                  <a:srgbClr val="0000CC"/>
                </a:solidFill>
              </a:rPr>
              <a:t>getHelper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if (helper == null)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helper = new Helper();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return helper;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// </a:t>
            </a:r>
            <a:r>
              <a:rPr lang="ru-RU" dirty="0">
                <a:solidFill>
                  <a:srgbClr val="0000CC"/>
                </a:solidFill>
              </a:rPr>
              <a:t>и остальные члены класса…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609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// Правильная, но "дорогая" по времени выполнения многопоточная версия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class Foo {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private Helper </a:t>
            </a:r>
            <a:r>
              <a:rPr lang="en-US" dirty="0" err="1">
                <a:solidFill>
                  <a:srgbClr val="0000CC"/>
                </a:solidFill>
              </a:rPr>
              <a:t>helper</a:t>
            </a:r>
            <a:r>
              <a:rPr lang="en-US" dirty="0">
                <a:solidFill>
                  <a:srgbClr val="0000CC"/>
                </a:solidFill>
              </a:rPr>
              <a:t> = null;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synchronized Helper </a:t>
            </a:r>
            <a:r>
              <a:rPr lang="en-US" dirty="0" err="1">
                <a:solidFill>
                  <a:srgbClr val="0000CC"/>
                </a:solidFill>
              </a:rPr>
              <a:t>getHelper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if (helper == null)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helper = new Helper();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return helper;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// </a:t>
            </a:r>
            <a:r>
              <a:rPr lang="ru-RU" dirty="0">
                <a:solidFill>
                  <a:srgbClr val="0000CC"/>
                </a:solidFill>
              </a:rPr>
              <a:t>и остальные члены класса…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0805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// Неработающая многопоточная версия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// Шаблон "</a:t>
            </a:r>
            <a:r>
              <a:rPr lang="en-US" dirty="0">
                <a:solidFill>
                  <a:srgbClr val="0000CC"/>
                </a:solidFill>
              </a:rPr>
              <a:t>Double-Checked Locking"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class Foo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private Helper </a:t>
            </a:r>
            <a:r>
              <a:rPr lang="en-US" dirty="0" err="1">
                <a:solidFill>
                  <a:srgbClr val="0000CC"/>
                </a:solidFill>
              </a:rPr>
              <a:t>helper</a:t>
            </a:r>
            <a:r>
              <a:rPr lang="en-US" dirty="0">
                <a:solidFill>
                  <a:srgbClr val="0000CC"/>
                </a:solidFill>
              </a:rPr>
              <a:t> = null;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Helper </a:t>
            </a:r>
            <a:r>
              <a:rPr lang="en-US" dirty="0" err="1">
                <a:solidFill>
                  <a:srgbClr val="0000CC"/>
                </a:solidFill>
              </a:rPr>
              <a:t>getHelper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if (helper == null)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synchronized(this)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    if (helper == null)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        helper = new Helper();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return helper;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// </a:t>
            </a:r>
            <a:r>
              <a:rPr lang="ru-RU" dirty="0">
                <a:solidFill>
                  <a:srgbClr val="0000CC"/>
                </a:solidFill>
              </a:rPr>
              <a:t>и остальные члены класса…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372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// Работает с новой семантикой </a:t>
            </a:r>
            <a:r>
              <a:rPr lang="en-US" dirty="0">
                <a:solidFill>
                  <a:srgbClr val="0000CC"/>
                </a:solidFill>
              </a:rPr>
              <a:t>volatile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// </a:t>
            </a:r>
            <a:r>
              <a:rPr lang="ru-RU" dirty="0">
                <a:solidFill>
                  <a:srgbClr val="0000CC"/>
                </a:solidFill>
              </a:rPr>
              <a:t>Не работает в </a:t>
            </a:r>
            <a:r>
              <a:rPr lang="en-US" dirty="0">
                <a:solidFill>
                  <a:srgbClr val="0000CC"/>
                </a:solidFill>
              </a:rPr>
              <a:t>Java 1.4 </a:t>
            </a:r>
            <a:r>
              <a:rPr lang="ru-RU" dirty="0">
                <a:solidFill>
                  <a:srgbClr val="0000CC"/>
                </a:solidFill>
              </a:rPr>
              <a:t>и более ранних версиях из-за семантики </a:t>
            </a:r>
            <a:r>
              <a:rPr lang="en-US" dirty="0">
                <a:solidFill>
                  <a:srgbClr val="0000CC"/>
                </a:solidFill>
              </a:rPr>
              <a:t>volatile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class Foo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private volatile Helper </a:t>
            </a:r>
            <a:r>
              <a:rPr lang="en-US" dirty="0" err="1">
                <a:solidFill>
                  <a:srgbClr val="0000CC"/>
                </a:solidFill>
              </a:rPr>
              <a:t>helper</a:t>
            </a:r>
            <a:r>
              <a:rPr lang="en-US" dirty="0">
                <a:solidFill>
                  <a:srgbClr val="0000CC"/>
                </a:solidFill>
              </a:rPr>
              <a:t> = null;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Helper </a:t>
            </a:r>
            <a:r>
              <a:rPr lang="en-US" dirty="0" err="1">
                <a:solidFill>
                  <a:srgbClr val="0000CC"/>
                </a:solidFill>
              </a:rPr>
              <a:t>getHelper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if (helper == null)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synchronized(this)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    if (helper == null)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        helper = new Helper();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return helper;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// </a:t>
            </a:r>
            <a:r>
              <a:rPr lang="ru-RU" dirty="0">
                <a:solidFill>
                  <a:srgbClr val="0000CC"/>
                </a:solidFill>
              </a:rPr>
              <a:t>и остальные члены класса…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731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public class Singleton { 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private Singleton() {}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private static class </a:t>
            </a:r>
            <a:r>
              <a:rPr lang="en-US" dirty="0" err="1">
                <a:solidFill>
                  <a:srgbClr val="0000CC"/>
                </a:solidFill>
              </a:rPr>
              <a:t>SingletonHolder</a:t>
            </a:r>
            <a:r>
              <a:rPr lang="en-US" dirty="0">
                <a:solidFill>
                  <a:srgbClr val="0000CC"/>
                </a:solidFill>
              </a:rPr>
              <a:t> { 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public static final Singleton instance = new Singleton(); 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} 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public static Singleton </a:t>
            </a:r>
            <a:r>
              <a:rPr lang="en-US" dirty="0" err="1">
                <a:solidFill>
                  <a:srgbClr val="0000CC"/>
                </a:solidFill>
              </a:rPr>
              <a:t>getInstance</a:t>
            </a:r>
            <a:r>
              <a:rPr lang="en-US" dirty="0">
                <a:solidFill>
                  <a:srgbClr val="0000CC"/>
                </a:solidFill>
              </a:rPr>
              <a:t>()  { 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return </a:t>
            </a:r>
            <a:r>
              <a:rPr lang="en-US" dirty="0" err="1">
                <a:solidFill>
                  <a:srgbClr val="0000CC"/>
                </a:solidFill>
              </a:rPr>
              <a:t>SingletonHolder.instance</a:t>
            </a:r>
            <a:r>
              <a:rPr lang="en-US" dirty="0">
                <a:solidFill>
                  <a:srgbClr val="0000CC"/>
                </a:solidFill>
              </a:rPr>
              <a:t>; 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} 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}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49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public class Singleton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private static final Singleton instance </a:t>
            </a:r>
            <a:r>
              <a:rPr lang="en-US" dirty="0" smtClean="0">
                <a:solidFill>
                  <a:srgbClr val="0000CC"/>
                </a:solidFill>
              </a:rPr>
              <a:t>=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 smtClean="0">
                <a:solidFill>
                  <a:srgbClr val="0000CC"/>
                </a:solidFill>
              </a:rPr>
              <a:t>	new </a:t>
            </a:r>
            <a:r>
              <a:rPr lang="en-US" dirty="0">
                <a:solidFill>
                  <a:srgbClr val="0000CC"/>
                </a:solidFill>
              </a:rPr>
              <a:t>Singleton();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private Singleton() {}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public static Singleton </a:t>
            </a:r>
            <a:r>
              <a:rPr lang="en-US" dirty="0" err="1">
                <a:solidFill>
                  <a:srgbClr val="0000CC"/>
                </a:solidFill>
              </a:rPr>
              <a:t>getInstance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  return instance;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}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60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Singleton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public class Singleton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private static final Singleton instance;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static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try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instance = new Singleton();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} catch (</a:t>
            </a:r>
            <a:r>
              <a:rPr lang="en-US" dirty="0" err="1">
                <a:solidFill>
                  <a:srgbClr val="0000CC"/>
                </a:solidFill>
              </a:rPr>
              <a:t>IOException</a:t>
            </a:r>
            <a:r>
              <a:rPr lang="en-US" dirty="0">
                <a:solidFill>
                  <a:srgbClr val="0000CC"/>
                </a:solidFill>
              </a:rPr>
              <a:t> e)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  throw new </a:t>
            </a:r>
            <a:r>
              <a:rPr lang="en-US" dirty="0" err="1">
                <a:solidFill>
                  <a:srgbClr val="0000CC"/>
                </a:solidFill>
              </a:rPr>
              <a:t>RuntimeException</a:t>
            </a:r>
            <a:r>
              <a:rPr lang="en-US" dirty="0">
                <a:solidFill>
                  <a:srgbClr val="0000CC"/>
                </a:solidFill>
              </a:rPr>
              <a:t>("Darn, an error occurred!", e);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public static Singleton </a:t>
            </a:r>
            <a:r>
              <a:rPr lang="en-US" dirty="0" err="1">
                <a:solidFill>
                  <a:srgbClr val="0000CC"/>
                </a:solidFill>
              </a:rPr>
              <a:t>getInstance</a:t>
            </a:r>
            <a:r>
              <a:rPr lang="en-US" dirty="0">
                <a:solidFill>
                  <a:srgbClr val="0000CC"/>
                </a:solidFill>
              </a:rPr>
              <a:t>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return instance;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private Singleton() {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 // ...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}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}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6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Создание потока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Runnable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 dirty="0" smtClean="0"/>
              <a:t>Пример кода</a:t>
            </a:r>
          </a:p>
          <a:p>
            <a:pPr lvl="1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// </a:t>
            </a:r>
            <a:r>
              <a:rPr lang="en-US" altLang="ru-RU" dirty="0" err="1" smtClean="0">
                <a:solidFill>
                  <a:srgbClr val="0000CC"/>
                </a:solidFill>
              </a:rPr>
              <a:t>Создание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потока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Thread t = new Thread(new Runnable() {</a:t>
            </a:r>
          </a:p>
          <a:p>
            <a:pPr lvl="1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public void run() {</a:t>
            </a:r>
          </a:p>
          <a:p>
            <a:pPr lvl="1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    </a:t>
            </a:r>
            <a:r>
              <a:rPr lang="en-US" altLang="ru-RU" dirty="0" err="1" smtClean="0">
                <a:solidFill>
                  <a:srgbClr val="0000CC"/>
                </a:solidFill>
              </a:rPr>
              <a:t>System.out.println</a:t>
            </a:r>
            <a:r>
              <a:rPr lang="en-US" altLang="ru-RU" dirty="0" smtClean="0">
                <a:solidFill>
                  <a:srgbClr val="0000CC"/>
                </a:solidFill>
              </a:rPr>
              <a:t>("Hello");</a:t>
            </a:r>
          </a:p>
          <a:p>
            <a:pPr lvl="1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    }</a:t>
            </a:r>
          </a:p>
          <a:p>
            <a:pPr lvl="1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});</a:t>
            </a:r>
          </a:p>
          <a:p>
            <a:pPr lvl="1">
              <a:buFont typeface="Arial" charset="0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// </a:t>
            </a:r>
            <a:r>
              <a:rPr lang="en-US" altLang="ru-RU" dirty="0" err="1" smtClean="0">
                <a:solidFill>
                  <a:srgbClr val="0000CC"/>
                </a:solidFill>
              </a:rPr>
              <a:t>Запуск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потока</a:t>
            </a:r>
            <a:endParaRPr lang="en-US" altLang="ru-RU" dirty="0" smtClean="0">
              <a:solidFill>
                <a:srgbClr val="0000CC"/>
              </a:solidFill>
            </a:endParaRPr>
          </a:p>
          <a:p>
            <a:pPr lvl="1">
              <a:buFont typeface="Arial" charset="0"/>
              <a:buNone/>
            </a:pPr>
            <a:r>
              <a:rPr lang="en-US" altLang="ru-RU" dirty="0" err="1" smtClean="0">
                <a:solidFill>
                  <a:srgbClr val="0000CC"/>
                </a:solidFill>
              </a:rPr>
              <a:t>t.start</a:t>
            </a:r>
            <a:r>
              <a:rPr lang="en-US" altLang="ru-RU" dirty="0" smtClean="0">
                <a:solidFill>
                  <a:srgbClr val="0000CC"/>
                </a:solidFill>
              </a:rPr>
              <a:t>();</a:t>
            </a:r>
          </a:p>
          <a:p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902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Создание потока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3315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 smtClean="0"/>
              <a:t>Не рекомендуется использовать</a:t>
            </a:r>
            <a:endParaRPr lang="en-US" altLang="ru-RU" smtClean="0"/>
          </a:p>
          <a:p>
            <a:r>
              <a:rPr lang="ru-RU" altLang="ru-RU" smtClean="0"/>
              <a:t>Пример кода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// Создание потока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Thread t = new Thread() 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public void run() {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    System.out.println("Hello");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}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};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// Запуск потока</a:t>
            </a:r>
          </a:p>
          <a:p>
            <a:pPr lvl="1">
              <a:buFont typeface="Arial" charset="0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t.start();</a:t>
            </a: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45725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Инстанцирование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потока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39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 smtClean="0"/>
              <a:t>Если вы расширили класс Thread:</a:t>
            </a:r>
            <a:br>
              <a:rPr lang="ru-RU" altLang="ru-RU" smtClean="0"/>
            </a:br>
            <a:r>
              <a:rPr lang="en-US" altLang="ru-RU" smtClean="0">
                <a:solidFill>
                  <a:srgbClr val="0000CC"/>
                </a:solidFill>
              </a:rPr>
              <a:t>MyThread t = new MyThread();</a:t>
            </a:r>
            <a:endParaRPr lang="ru-RU" altLang="ru-RU" smtClean="0">
              <a:solidFill>
                <a:srgbClr val="0000CC"/>
              </a:solidFill>
            </a:endParaRPr>
          </a:p>
          <a:p>
            <a:r>
              <a:rPr lang="ru-RU" altLang="ru-RU" smtClean="0"/>
              <a:t>Если вы реализовывали </a:t>
            </a:r>
            <a:r>
              <a:rPr lang="en-US" altLang="ru-RU" smtClean="0"/>
              <a:t>Runnable</a:t>
            </a:r>
            <a:r>
              <a:rPr lang="ru-RU" altLang="ru-RU" smtClean="0"/>
              <a:t>:</a:t>
            </a:r>
            <a:br>
              <a:rPr lang="ru-RU" altLang="ru-RU" smtClean="0"/>
            </a:br>
            <a:r>
              <a:rPr lang="en-US" altLang="ru-RU" smtClean="0">
                <a:solidFill>
                  <a:srgbClr val="0000CC"/>
                </a:solidFill>
              </a:rPr>
              <a:t>MyRunnable r = new MyRunnable();</a:t>
            </a:r>
            <a:r>
              <a:rPr lang="ru-RU" altLang="ru-RU" smtClean="0">
                <a:solidFill>
                  <a:srgbClr val="0000CC"/>
                </a:solidFill>
              </a:rPr>
              <a:t/>
            </a:r>
            <a:br>
              <a:rPr lang="ru-RU" altLang="ru-RU" smtClean="0">
                <a:solidFill>
                  <a:srgbClr val="0000CC"/>
                </a:solidFill>
              </a:rPr>
            </a:br>
            <a:r>
              <a:rPr lang="en-US" altLang="ru-RU" smtClean="0">
                <a:solidFill>
                  <a:srgbClr val="0000CC"/>
                </a:solidFill>
              </a:rPr>
              <a:t>Thread t = new Thread(r);</a:t>
            </a:r>
            <a:endParaRPr lang="ru-RU" altLang="ru-RU" smtClean="0">
              <a:solidFill>
                <a:srgbClr val="0000CC"/>
              </a:solidFill>
            </a:endParaRPr>
          </a:p>
          <a:p>
            <a:r>
              <a:rPr lang="ru-RU" altLang="ru-RU" smtClean="0"/>
              <a:t>Один экземпляр Runnable можно передать нескольким объектам Thread:</a:t>
            </a:r>
            <a:br>
              <a:rPr lang="ru-RU" altLang="ru-RU" smtClean="0"/>
            </a:br>
            <a:r>
              <a:rPr lang="en-US" altLang="ru-RU" smtClean="0">
                <a:solidFill>
                  <a:srgbClr val="0000CC"/>
                </a:solidFill>
              </a:rPr>
              <a:t>MyRunnable r = new MyRunnable();</a:t>
            </a:r>
            <a:r>
              <a:rPr lang="ru-RU" altLang="ru-RU" smtClean="0">
                <a:solidFill>
                  <a:srgbClr val="0000CC"/>
                </a:solidFill>
              </a:rPr>
              <a:t/>
            </a:r>
            <a:br>
              <a:rPr lang="ru-RU" altLang="ru-RU" smtClean="0">
                <a:solidFill>
                  <a:srgbClr val="0000CC"/>
                </a:solidFill>
              </a:rPr>
            </a:br>
            <a:r>
              <a:rPr lang="en-US" altLang="ru-RU" smtClean="0">
                <a:solidFill>
                  <a:srgbClr val="0000CC"/>
                </a:solidFill>
              </a:rPr>
              <a:t>Thread foo = new Thread(r);</a:t>
            </a:r>
            <a:r>
              <a:rPr lang="ru-RU" altLang="ru-RU" smtClean="0">
                <a:solidFill>
                  <a:srgbClr val="0000CC"/>
                </a:solidFill>
              </a:rPr>
              <a:t/>
            </a:r>
            <a:br>
              <a:rPr lang="ru-RU" altLang="ru-RU" smtClean="0">
                <a:solidFill>
                  <a:srgbClr val="0000CC"/>
                </a:solidFill>
              </a:rPr>
            </a:br>
            <a:r>
              <a:rPr lang="en-US" altLang="ru-RU" smtClean="0">
                <a:solidFill>
                  <a:srgbClr val="0000CC"/>
                </a:solidFill>
              </a:rPr>
              <a:t>Thread bar = new Thread(r);</a:t>
            </a:r>
            <a:r>
              <a:rPr lang="ru-RU" altLang="ru-RU" smtClean="0">
                <a:solidFill>
                  <a:srgbClr val="0000CC"/>
                </a:solidFill>
              </a:rPr>
              <a:t/>
            </a:r>
            <a:br>
              <a:rPr lang="ru-RU" altLang="ru-RU" smtClean="0">
                <a:solidFill>
                  <a:srgbClr val="0000CC"/>
                </a:solidFill>
              </a:rPr>
            </a:br>
            <a:r>
              <a:rPr lang="en-US" altLang="ru-RU" smtClean="0">
                <a:solidFill>
                  <a:srgbClr val="0000CC"/>
                </a:solidFill>
              </a:rPr>
              <a:t>Thread bat = new Thread(r);</a:t>
            </a:r>
            <a:endParaRPr lang="ru-RU" altLang="ru-RU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3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Конструктор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THREAD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6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>
                <a:solidFill>
                  <a:srgbClr val="0000CC"/>
                </a:solidFill>
              </a:rPr>
              <a:t>Thread()</a:t>
            </a:r>
          </a:p>
          <a:p>
            <a:r>
              <a:rPr lang="en-US" altLang="ru-RU" smtClean="0">
                <a:solidFill>
                  <a:srgbClr val="0000CC"/>
                </a:solidFill>
              </a:rPr>
              <a:t>Thread(String name)</a:t>
            </a:r>
          </a:p>
          <a:p>
            <a:r>
              <a:rPr lang="en-US" altLang="ru-RU" smtClean="0">
                <a:solidFill>
                  <a:srgbClr val="0000CC"/>
                </a:solidFill>
              </a:rPr>
              <a:t>Thread(Runnable runnable)</a:t>
            </a:r>
          </a:p>
          <a:p>
            <a:r>
              <a:rPr lang="en-US" altLang="ru-RU" smtClean="0">
                <a:solidFill>
                  <a:srgbClr val="0000CC"/>
                </a:solidFill>
              </a:rPr>
              <a:t>Thread(Runnable runnable, String name)</a:t>
            </a:r>
          </a:p>
          <a:p>
            <a:r>
              <a:rPr lang="ru-RU" altLang="ru-RU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29469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2102</Words>
  <Application>Microsoft Office PowerPoint</Application>
  <PresentationFormat>Экран (4:3)</PresentationFormat>
  <Paragraphs>497</Paragraphs>
  <Slides>59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1" baseType="lpstr">
      <vt:lpstr>Тема Office</vt:lpstr>
      <vt:lpstr>Visio</vt:lpstr>
      <vt:lpstr>Кроссплатформенное программирование</vt:lpstr>
      <vt:lpstr>Многопоточное программирование в Java</vt:lpstr>
      <vt:lpstr>Введение</vt:lpstr>
      <vt:lpstr>Потоки</vt:lpstr>
      <vt:lpstr>Создание потоков</vt:lpstr>
      <vt:lpstr>Создание потока (Runnable)</vt:lpstr>
      <vt:lpstr>Создание потока (Thread)</vt:lpstr>
      <vt:lpstr>Инстанцирование потока</vt:lpstr>
      <vt:lpstr>Конструктор THREAD</vt:lpstr>
      <vt:lpstr>Запуск потока</vt:lpstr>
      <vt:lpstr>ПРИМЕР</vt:lpstr>
      <vt:lpstr>Свойства потока</vt:lpstr>
      <vt:lpstr>Состояния потока</vt:lpstr>
      <vt:lpstr>Состояния потока</vt:lpstr>
      <vt:lpstr>Состояния потока</vt:lpstr>
      <vt:lpstr>Взаимодействие потоков</vt:lpstr>
      <vt:lpstr>Отправка в сон</vt:lpstr>
      <vt:lpstr>Приоритеты и yield</vt:lpstr>
      <vt:lpstr>Блокировка другого потока</vt:lpstr>
      <vt:lpstr>Ожидание окончания потока</vt:lpstr>
      <vt:lpstr>Прерывание потока</vt:lpstr>
      <vt:lpstr>Обработка данных в цикле</vt:lpstr>
      <vt:lpstr>Синхронизация кода</vt:lpstr>
      <vt:lpstr>Блокировки в Java</vt:lpstr>
      <vt:lpstr>Методы экземпляра</vt:lpstr>
      <vt:lpstr>Методы класса</vt:lpstr>
      <vt:lpstr>Удерживание блокировок</vt:lpstr>
      <vt:lpstr>Пример Производитель-потребитель</vt:lpstr>
      <vt:lpstr>Интерфейс очереди</vt:lpstr>
      <vt:lpstr>Производитель</vt:lpstr>
      <vt:lpstr>Потребитель</vt:lpstr>
      <vt:lpstr>Мониторы и условия</vt:lpstr>
      <vt:lpstr>Взаимодействие потоков</vt:lpstr>
      <vt:lpstr>Мониторы</vt:lpstr>
      <vt:lpstr>Мониторы</vt:lpstr>
      <vt:lpstr>Производитель (1’)</vt:lpstr>
      <vt:lpstr>Потребитель (1’)</vt:lpstr>
      <vt:lpstr>Производитель (2)</vt:lpstr>
      <vt:lpstr>Потребитель (2)</vt:lpstr>
      <vt:lpstr>Внезапные пробуждения</vt:lpstr>
      <vt:lpstr>Задания-работники</vt:lpstr>
      <vt:lpstr>Задания-работники</vt:lpstr>
      <vt:lpstr>notifyAll()</vt:lpstr>
      <vt:lpstr>Java Memory Model</vt:lpstr>
      <vt:lpstr>Основные свойства</vt:lpstr>
      <vt:lpstr>Атомарность</vt:lpstr>
      <vt:lpstr>Пример</vt:lpstr>
      <vt:lpstr>Видимость</vt:lpstr>
      <vt:lpstr>Пример</vt:lpstr>
      <vt:lpstr>Упорядоченность</vt:lpstr>
      <vt:lpstr>Пример</vt:lpstr>
      <vt:lpstr>Volatile-переменные</vt:lpstr>
      <vt:lpstr>Про Singleton</vt:lpstr>
      <vt:lpstr>Про Singleton</vt:lpstr>
      <vt:lpstr>Про Singleton</vt:lpstr>
      <vt:lpstr>Про Singleton</vt:lpstr>
      <vt:lpstr>Про Singleton</vt:lpstr>
      <vt:lpstr>Про Singleton</vt:lpstr>
      <vt:lpstr>Про Singleton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36</cp:revision>
  <dcterms:created xsi:type="dcterms:W3CDTF">2018-02-05T20:48:26Z</dcterms:created>
  <dcterms:modified xsi:type="dcterms:W3CDTF">2018-04-02T19:41:23Z</dcterms:modified>
</cp:coreProperties>
</file>