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65" r:id="rId4"/>
    <p:sldId id="262" r:id="rId5"/>
    <p:sldId id="264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3439" autoAdjust="0"/>
  </p:normalViewPr>
  <p:slideViewPr>
    <p:cSldViewPr snapToGrid="0">
      <p:cViewPr varScale="1">
        <p:scale>
          <a:sx n="67" d="100"/>
          <a:sy n="67" d="100"/>
        </p:scale>
        <p:origin x="774" y="72"/>
      </p:cViewPr>
      <p:guideLst/>
    </p:cSldViewPr>
  </p:slideViewPr>
  <p:outlineViewPr>
    <p:cViewPr>
      <p:scale>
        <a:sx n="33" d="100"/>
        <a:sy n="33" d="100"/>
      </p:scale>
      <p:origin x="0" y="-1893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5B8B5-AA86-4DEB-ABB6-699F9667007D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BEB3A-F0A7-44BC-B2A2-F4C6B54AD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21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M. Musa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BEB3A-F0A7-44BC-B2A2-F4C6B54AD11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46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M. Musa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BEB3A-F0A7-44BC-B2A2-F4C6B54AD11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787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Jacklyn Rapp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BEB3A-F0A7-44BC-B2A2-F4C6B54AD11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9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Jacklyn Rapp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BEB3A-F0A7-44BC-B2A2-F4C6B54AD11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6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BEB3A-F0A7-44BC-B2A2-F4C6B54AD11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34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Mohamed </a:t>
            </a:r>
            <a:r>
              <a:rPr lang="en-US" dirty="0" err="1"/>
              <a:t>Abdirisaa</a:t>
            </a:r>
            <a:r>
              <a:rPr lang="en-US" dirty="0"/>
              <a:t> Ahmed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BEB3A-F0A7-44BC-B2A2-F4C6B54AD1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8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2DBC-9000-4CF2-980D-D3CC913E8F32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64E388E-F3F1-42C2-98A2-13B970103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67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2DBC-9000-4CF2-980D-D3CC913E8F32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4E388E-F3F1-42C2-98A2-13B970103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5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2DBC-9000-4CF2-980D-D3CC913E8F32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4E388E-F3F1-42C2-98A2-13B970103F8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4393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2DBC-9000-4CF2-980D-D3CC913E8F32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4E388E-F3F1-42C2-98A2-13B970103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10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2DBC-9000-4CF2-980D-D3CC913E8F32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4E388E-F3F1-42C2-98A2-13B970103F8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4815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2DBC-9000-4CF2-980D-D3CC913E8F32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4E388E-F3F1-42C2-98A2-13B970103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68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2DBC-9000-4CF2-980D-D3CC913E8F32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388E-F3F1-42C2-98A2-13B970103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87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2DBC-9000-4CF2-980D-D3CC913E8F32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388E-F3F1-42C2-98A2-13B970103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65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2DBC-9000-4CF2-980D-D3CC913E8F32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388E-F3F1-42C2-98A2-13B970103F8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1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2DBC-9000-4CF2-980D-D3CC913E8F32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388E-F3F1-42C2-98A2-13B970103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3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2DBC-9000-4CF2-980D-D3CC913E8F32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4E388E-F3F1-42C2-98A2-13B970103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2DBC-9000-4CF2-980D-D3CC913E8F32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64E388E-F3F1-42C2-98A2-13B970103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3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2DBC-9000-4CF2-980D-D3CC913E8F32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64E388E-F3F1-42C2-98A2-13B970103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2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2DBC-9000-4CF2-980D-D3CC913E8F32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388E-F3F1-42C2-98A2-13B970103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2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2DBC-9000-4CF2-980D-D3CC913E8F32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388E-F3F1-42C2-98A2-13B970103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1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2DBC-9000-4CF2-980D-D3CC913E8F32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388E-F3F1-42C2-98A2-13B970103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1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2DBC-9000-4CF2-980D-D3CC913E8F32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4E388E-F3F1-42C2-98A2-13B970103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7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82DBC-9000-4CF2-980D-D3CC913E8F32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64E388E-F3F1-42C2-98A2-13B970103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9EDCBB52-13EC-42D1-BE3B-F89B22681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505" y="434904"/>
            <a:ext cx="9238131" cy="584775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Null Hypothesis Test: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dirty="0">
              <a:ln>
                <a:noFill/>
              </a:ln>
              <a:solidFill>
                <a:srgbClr val="000000"/>
              </a:solidFill>
              <a:effectLst/>
              <a:latin typeface="inheri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dirty="0">
              <a:ln>
                <a:noFill/>
              </a:ln>
              <a:solidFill>
                <a:srgbClr val="000000"/>
              </a:solidFill>
              <a:effectLst/>
              <a:latin typeface="inheri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Is crime related to population?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where (p) is the Probability of (c) Crime increase</a:t>
            </a:r>
            <a:endParaRPr kumimoji="0" lang="en-US" altLang="en-US" sz="2400" b="0" i="0" u="none" strike="noStrike" cap="none" normalizeH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If crime IS related to population count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Then the incidence of crime (Total Population / Count of Incidence) between 2012-2015 in the city of Chicago will be higher when population increases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If crime IS NOT related to population </a:t>
            </a:r>
            <a:r>
              <a:rPr lang="en-US" altLang="en-US" sz="2400" dirty="0">
                <a:solidFill>
                  <a:srgbClr val="000000"/>
                </a:solidFill>
                <a:latin typeface="Helvetica Neue"/>
              </a:rPr>
              <a:t>count</a:t>
            </a:r>
            <a:endParaRPr kumimoji="0" lang="en-US" altLang="en-US" sz="2400" b="0" i="0" u="none" strike="noStrike" cap="none" normalizeH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Then crimes </a:t>
            </a:r>
            <a:r>
              <a:rPr lang="en-US" altLang="en-US" sz="2400" dirty="0">
                <a:solidFill>
                  <a:srgbClr val="000000"/>
                </a:solidFill>
                <a:latin typeface="Helvetica Neue"/>
              </a:rPr>
              <a:t>incidences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will be equal to or lower if population increases</a:t>
            </a:r>
            <a:endParaRPr kumimoji="0" lang="en-US" altLang="en-US" sz="24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dataset reflects reported incidents of crime that occurred in the City of Chicago from 2012 to 2015 along with National Census data</a:t>
            </a:r>
            <a:endParaRPr kumimoji="0" lang="en-US" altLang="en-US" sz="24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2" descr="$H_{1}$">
            <a:extLst>
              <a:ext uri="{FF2B5EF4-FFF2-40B4-BE49-F238E27FC236}">
                <a16:creationId xmlns:a16="http://schemas.microsoft.com/office/drawing/2014/main" id="{F3E5EEFA-5547-4DB4-9C5F-CB01018CA3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84834" y="1335024"/>
            <a:ext cx="1901952" cy="19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AutoShape 3" descr="$H_{0}$">
            <a:extLst>
              <a:ext uri="{FF2B5EF4-FFF2-40B4-BE49-F238E27FC236}">
                <a16:creationId xmlns:a16="http://schemas.microsoft.com/office/drawing/2014/main" id="{2395A00D-19F8-4D57-AEE9-3FA23DC6AD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84834" y="1960499"/>
            <a:ext cx="1901952" cy="19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AutoShape 4" descr="$\leq$">
            <a:extLst>
              <a:ext uri="{FF2B5EF4-FFF2-40B4-BE49-F238E27FC236}">
                <a16:creationId xmlns:a16="http://schemas.microsoft.com/office/drawing/2014/main" id="{52DA5031-CB92-46EB-B21E-89928C540B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8709" y="1960499"/>
            <a:ext cx="1901952" cy="19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6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6A7EE3-0431-4D9A-9F7B-F9F810021FF3}"/>
              </a:ext>
            </a:extLst>
          </p:cNvPr>
          <p:cNvSpPr txBox="1"/>
          <p:nvPr/>
        </p:nvSpPr>
        <p:spPr>
          <a:xfrm>
            <a:off x="359101" y="448794"/>
            <a:ext cx="68504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Chicago crime data update by Public Use Area</a:t>
            </a:r>
          </a:p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B63B4-BCE1-403A-8278-363C47F8C15F}"/>
              </a:ext>
            </a:extLst>
          </p:cNvPr>
          <p:cNvSpPr txBox="1"/>
          <p:nvPr/>
        </p:nvSpPr>
        <p:spPr>
          <a:xfrm>
            <a:off x="7164598" y="1007137"/>
            <a:ext cx="48742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Chicago is made up of 77 community areas that are often grouped into 9 districts or “sides.”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 </a:t>
            </a:r>
            <a:endParaRPr lang="en-US" sz="2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Reported crimes happened between 2012 to 2015, there are 199862 crimes that have been updated.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Most of these updated  Chicago crimes happened in the Chicago Northside area  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D7E0376-3C5E-4B61-9ECA-F9931BA2A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00" y="1141464"/>
            <a:ext cx="6805498" cy="526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50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6A7EE3-0431-4D9A-9F7B-F9F810021FF3}"/>
              </a:ext>
            </a:extLst>
          </p:cNvPr>
          <p:cNvSpPr txBox="1"/>
          <p:nvPr/>
        </p:nvSpPr>
        <p:spPr>
          <a:xfrm>
            <a:off x="390807" y="965629"/>
            <a:ext cx="615149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Chicago crime data update by crime Description</a:t>
            </a:r>
          </a:p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B63B4-BCE1-403A-8278-363C47F8C15F}"/>
              </a:ext>
            </a:extLst>
          </p:cNvPr>
          <p:cNvSpPr txBox="1"/>
          <p:nvPr/>
        </p:nvSpPr>
        <p:spPr>
          <a:xfrm>
            <a:off x="390808" y="1550404"/>
            <a:ext cx="6151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the updated Chicago crimes between 2012 to 2015 was theft of $500 and under and domestic battery.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Those two categories (Theft under $500 and Battery) make up to 20% of the total updated crimes committed.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E173B6-EB3A-47A9-BA7A-C4747443E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19" y="3741590"/>
            <a:ext cx="6857302" cy="209058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FE215C4-C845-47A8-80B5-8AA701D75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285339" y="1341510"/>
            <a:ext cx="5453818" cy="435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3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D1D9-E0DF-9C4A-9E8D-B90A0E09E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8033"/>
          </a:xfrm>
        </p:spPr>
        <p:txBody>
          <a:bodyPr anchor="ctr"/>
          <a:lstStyle/>
          <a:p>
            <a:pPr algn="ctr"/>
            <a:r>
              <a:rPr lang="en-US" dirty="0"/>
              <a:t>Crime Rate and Population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BB714DE0-18BF-8F45-92DC-FA9B90CB40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37883" y="1687644"/>
            <a:ext cx="6364568" cy="4203015"/>
          </a:xfr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89EE154-1994-6A43-85F0-86AE54C6C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4553" y="1602667"/>
            <a:ext cx="5181600" cy="3421811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We hypothesized that areas with higher population density would have higher crime rate, therefore if population increased the crime rate would also increase.</a:t>
            </a:r>
          </a:p>
          <a:p>
            <a:r>
              <a:rPr lang="en-US" sz="2000" dirty="0"/>
              <a:t>Our data does not support our hypothesis, as the number of crimes committed decreased population in Chicago has remained stable</a:t>
            </a:r>
          </a:p>
        </p:txBody>
      </p:sp>
    </p:spTree>
    <p:extLst>
      <p:ext uri="{BB962C8B-B14F-4D97-AF65-F5344CB8AC3E}">
        <p14:creationId xmlns:p14="http://schemas.microsoft.com/office/powerpoint/2010/main" val="340368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D1D9-E0DF-9C4A-9E8D-B90A0E09E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157"/>
            <a:ext cx="10515600" cy="838033"/>
          </a:xfrm>
        </p:spPr>
        <p:txBody>
          <a:bodyPr anchor="ctr"/>
          <a:lstStyle/>
          <a:p>
            <a:pPr algn="ctr"/>
            <a:r>
              <a:rPr lang="en-US" dirty="0"/>
              <a:t>Comparing Individual Areas</a:t>
            </a:r>
          </a:p>
        </p:txBody>
      </p:sp>
      <p:pic>
        <p:nvPicPr>
          <p:cNvPr id="48" name="Content Placeholder 47">
            <a:extLst>
              <a:ext uri="{FF2B5EF4-FFF2-40B4-BE49-F238E27FC236}">
                <a16:creationId xmlns:a16="http://schemas.microsoft.com/office/drawing/2014/main" id="{A07C3B7E-A4EC-C943-B875-8F34EC0C02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97342" y="1455426"/>
            <a:ext cx="5905268" cy="3936845"/>
          </a:xfr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89EE154-1994-6A43-85F0-86AE54C6C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67853"/>
            <a:ext cx="5181600" cy="470911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Three areas with largest population growth:</a:t>
            </a:r>
          </a:p>
          <a:p>
            <a:pPr lvl="1"/>
            <a:r>
              <a:rPr lang="en-US" sz="1600" dirty="0"/>
              <a:t>Chicago City (Central)--Near North Side, Loop &amp; Near South Side</a:t>
            </a:r>
          </a:p>
          <a:p>
            <a:pPr lvl="1"/>
            <a:r>
              <a:rPr lang="en-US" sz="1600" dirty="0"/>
              <a:t>Chicago City (West)--West Town, Near West Side &amp; Lower West Side</a:t>
            </a:r>
          </a:p>
          <a:p>
            <a:pPr lvl="1"/>
            <a:r>
              <a:rPr lang="en-US" sz="1600" dirty="0"/>
              <a:t>Chicago City (Southwest)--Gage Park, Garfield Ridge &amp; West Lawn</a:t>
            </a:r>
          </a:p>
          <a:p>
            <a:r>
              <a:rPr lang="en-US" sz="2000" dirty="0"/>
              <a:t>Three areas with smallest population growth:</a:t>
            </a:r>
          </a:p>
          <a:p>
            <a:pPr lvl="1"/>
            <a:r>
              <a:rPr lang="en-US" sz="1600" dirty="0"/>
              <a:t>Chicago City (South)--Auburn Gresham, Roseland, Chatham, Avalon Park &amp; Burnside</a:t>
            </a:r>
          </a:p>
          <a:p>
            <a:pPr lvl="1"/>
            <a:r>
              <a:rPr lang="en-US" sz="1600" dirty="0"/>
              <a:t>Chicago City (South)--South Chicago, Pullman, West Pullman, East Side &amp; South Deering</a:t>
            </a:r>
          </a:p>
          <a:p>
            <a:pPr lvl="1"/>
            <a:r>
              <a:rPr lang="en-US" sz="1600" dirty="0"/>
              <a:t>Chicago City (South)--Chicago Lawn, Englewood/West Englewood &amp; Greater Grand Crossing</a:t>
            </a:r>
          </a:p>
        </p:txBody>
      </p:sp>
    </p:spTree>
    <p:extLst>
      <p:ext uri="{BB962C8B-B14F-4D97-AF65-F5344CB8AC3E}">
        <p14:creationId xmlns:p14="http://schemas.microsoft.com/office/powerpoint/2010/main" val="47180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8B7F-3708-4BCD-A6D6-82436C73A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878" y="629266"/>
            <a:ext cx="6422849" cy="167660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dirty="0"/>
              <a:t>Primary Types of Crimes Committed</a:t>
            </a:r>
          </a:p>
        </p:txBody>
      </p:sp>
      <p:pic>
        <p:nvPicPr>
          <p:cNvPr id="16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225269-76DF-460B-8F90-57E6ED2B0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68" b="10628"/>
          <a:stretch/>
        </p:blipFill>
        <p:spPr>
          <a:xfrm>
            <a:off x="824860" y="4327826"/>
            <a:ext cx="4169627" cy="2273048"/>
          </a:xfrm>
        </p:spPr>
      </p:pic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30DDC514-E487-490D-B42C-9946E4433D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" r="-3" b="-3"/>
          <a:stretch/>
        </p:blipFill>
        <p:spPr>
          <a:xfrm>
            <a:off x="1467370" y="484632"/>
            <a:ext cx="2777030" cy="3683942"/>
          </a:xfrm>
          <a:prstGeom prst="rect">
            <a:avLst/>
          </a:prstGeom>
          <a:effectLst/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8AF501-5D35-4D3E-B4BD-A398A7357D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672" y="2263400"/>
            <a:ext cx="7106642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17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D729-5A81-4D92-8AC3-BA0ADC178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63" y="180398"/>
            <a:ext cx="10515600" cy="1325563"/>
          </a:xfrm>
          <a:solidFill>
            <a:srgbClr val="FFFFFF">
              <a:alpha val="0"/>
            </a:srgbClr>
          </a:solidFill>
          <a:ln>
            <a:noFill/>
          </a:ln>
        </p:spPr>
        <p:txBody>
          <a:bodyPr/>
          <a:lstStyle/>
          <a:p>
            <a:pPr algn="ctr"/>
            <a:r>
              <a:rPr lang="en-US" dirty="0"/>
              <a:t>Top 5 Community Area and Location Description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4FD05F-801E-402E-AF02-A13C5540B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440" y="935018"/>
            <a:ext cx="3652072" cy="54071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0513C5-5169-4351-8BA7-DF0E002C5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60" y="1628109"/>
            <a:ext cx="7870786" cy="430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67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884A0-2B27-49F0-843D-7210730F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460" y="455049"/>
            <a:ext cx="8944445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ARREST BY CRIME TYPE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D57B50-7228-4291-A6B0-B6B2AB18B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871" y="1548910"/>
            <a:ext cx="7816506" cy="530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64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D46BD-D388-4585-A489-239A43463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1012" y="1278009"/>
            <a:ext cx="4270248" cy="7040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Success:49894</a:t>
            </a:r>
          </a:p>
          <a:p>
            <a:r>
              <a:rPr lang="en-US" dirty="0"/>
              <a:t>Failure:149968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7AD445E-E87F-404F-B661-EFEC6741A1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25" y="2468880"/>
            <a:ext cx="5952489" cy="3084522"/>
          </a:xfr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390F5FE-C19B-4F0E-9495-6F7A30BD000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347" y="2468880"/>
            <a:ext cx="4144533" cy="259715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BCC60EA-7B88-4C1A-9408-A64123DE89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5892" y="1278009"/>
            <a:ext cx="4270248" cy="7040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Near North Side: 6981</a:t>
            </a:r>
          </a:p>
          <a:p>
            <a:r>
              <a:rPr lang="en-US" dirty="0"/>
              <a:t>West Town:5491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B9AAD-9076-4689-8DC2-F37580593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3" y="389964"/>
            <a:ext cx="10872599" cy="1280890"/>
          </a:xfrm>
        </p:spPr>
        <p:txBody>
          <a:bodyPr/>
          <a:lstStyle/>
          <a:p>
            <a:pPr algn="ctr"/>
            <a:r>
              <a:rPr lang="en-US" dirty="0"/>
              <a:t>Crime Arrests</a:t>
            </a:r>
          </a:p>
        </p:txBody>
      </p:sp>
    </p:spTree>
    <p:extLst>
      <p:ext uri="{BB962C8B-B14F-4D97-AF65-F5344CB8AC3E}">
        <p14:creationId xmlns:p14="http://schemas.microsoft.com/office/powerpoint/2010/main" val="2281973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219</TotalTime>
  <Words>388</Words>
  <Application>Microsoft Office PowerPoint</Application>
  <PresentationFormat>Widescreen</PresentationFormat>
  <Paragraphs>53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Bahnschrift</vt:lpstr>
      <vt:lpstr>Calibri</vt:lpstr>
      <vt:lpstr>Century Gothic</vt:lpstr>
      <vt:lpstr>Helvetica Neue</vt:lpstr>
      <vt:lpstr>inherit</vt:lpstr>
      <vt:lpstr>Wingdings 3</vt:lpstr>
      <vt:lpstr>Wisp</vt:lpstr>
      <vt:lpstr>PowerPoint Presentation</vt:lpstr>
      <vt:lpstr>PowerPoint Presentation</vt:lpstr>
      <vt:lpstr>PowerPoint Presentation</vt:lpstr>
      <vt:lpstr>Crime Rate and Population</vt:lpstr>
      <vt:lpstr>Comparing Individual Areas</vt:lpstr>
      <vt:lpstr>Primary Types of Crimes Committed</vt:lpstr>
      <vt:lpstr>Top 5 Community Area and Location Description</vt:lpstr>
      <vt:lpstr>ARREST BY CRIME TYPE </vt:lpstr>
      <vt:lpstr>Crime Arrests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Sorensen</dc:creator>
  <cp:lastModifiedBy>Maria Sorensen</cp:lastModifiedBy>
  <cp:revision>9</cp:revision>
  <dcterms:created xsi:type="dcterms:W3CDTF">2019-01-19T08:32:00Z</dcterms:created>
  <dcterms:modified xsi:type="dcterms:W3CDTF">2019-01-24T17:22:27Z</dcterms:modified>
</cp:coreProperties>
</file>