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23" r:id="rId3"/>
    <p:sldId id="324" r:id="rId4"/>
    <p:sldId id="325" r:id="rId5"/>
    <p:sldId id="326" r:id="rId6"/>
    <p:sldId id="327" r:id="rId7"/>
    <p:sldId id="345" r:id="rId8"/>
    <p:sldId id="328" r:id="rId9"/>
    <p:sldId id="329" r:id="rId10"/>
    <p:sldId id="330" r:id="rId11"/>
    <p:sldId id="331" r:id="rId12"/>
    <p:sldId id="332" r:id="rId13"/>
    <p:sldId id="333" r:id="rId14"/>
    <p:sldId id="334" r:id="rId15"/>
    <p:sldId id="346" r:id="rId16"/>
    <p:sldId id="335" r:id="rId17"/>
    <p:sldId id="336" r:id="rId18"/>
    <p:sldId id="337" r:id="rId19"/>
    <p:sldId id="338" r:id="rId20"/>
    <p:sldId id="339" r:id="rId21"/>
    <p:sldId id="340" r:id="rId22"/>
    <p:sldId id="341" r:id="rId23"/>
    <p:sldId id="342"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343" r:id="rId38"/>
    <p:sldId id="451" r:id="rId39"/>
    <p:sldId id="344" r:id="rId40"/>
    <p:sldId id="359" r:id="rId41"/>
    <p:sldId id="347" r:id="rId42"/>
    <p:sldId id="348" r:id="rId43"/>
    <p:sldId id="349" r:id="rId44"/>
    <p:sldId id="350" r:id="rId45"/>
    <p:sldId id="351" r:id="rId46"/>
    <p:sldId id="352" r:id="rId47"/>
    <p:sldId id="354" r:id="rId48"/>
    <p:sldId id="355" r:id="rId49"/>
    <p:sldId id="356" r:id="rId50"/>
    <p:sldId id="353" r:id="rId51"/>
    <p:sldId id="357" r:id="rId52"/>
    <p:sldId id="358" r:id="rId53"/>
    <p:sldId id="372" r:id="rId54"/>
    <p:sldId id="360" r:id="rId55"/>
    <p:sldId id="361" r:id="rId56"/>
    <p:sldId id="362" r:id="rId57"/>
    <p:sldId id="363" r:id="rId58"/>
    <p:sldId id="364" r:id="rId59"/>
    <p:sldId id="365"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1" r:id="rId80"/>
    <p:sldId id="472" r:id="rId81"/>
    <p:sldId id="473" r:id="rId82"/>
    <p:sldId id="474" r:id="rId83"/>
    <p:sldId id="366" r:id="rId84"/>
    <p:sldId id="367" r:id="rId85"/>
    <p:sldId id="368" r:id="rId86"/>
    <p:sldId id="369" r:id="rId87"/>
    <p:sldId id="370" r:id="rId88"/>
    <p:sldId id="371" r:id="rId89"/>
    <p:sldId id="373" r:id="rId90"/>
    <p:sldId id="374" r:id="rId91"/>
    <p:sldId id="375" r:id="rId92"/>
    <p:sldId id="376"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390" r:id="rId106"/>
    <p:sldId id="391" r:id="rId107"/>
    <p:sldId id="392" r:id="rId108"/>
    <p:sldId id="393" r:id="rId109"/>
    <p:sldId id="394" r:id="rId110"/>
    <p:sldId id="395" r:id="rId111"/>
    <p:sldId id="396" r:id="rId112"/>
    <p:sldId id="397" r:id="rId113"/>
    <p:sldId id="398" r:id="rId114"/>
    <p:sldId id="405" r:id="rId115"/>
    <p:sldId id="399" r:id="rId116"/>
    <p:sldId id="400" r:id="rId117"/>
    <p:sldId id="401" r:id="rId118"/>
    <p:sldId id="402" r:id="rId119"/>
    <p:sldId id="403" r:id="rId120"/>
    <p:sldId id="404" r:id="rId121"/>
    <p:sldId id="406" r:id="rId122"/>
    <p:sldId id="407" r:id="rId123"/>
    <p:sldId id="408" r:id="rId124"/>
    <p:sldId id="409" r:id="rId125"/>
    <p:sldId id="410" r:id="rId126"/>
    <p:sldId id="411" r:id="rId127"/>
    <p:sldId id="412" r:id="rId12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4" autoAdjust="0"/>
    <p:restoredTop sz="94660"/>
  </p:normalViewPr>
  <p:slideViewPr>
    <p:cSldViewPr snapToGrid="0">
      <p:cViewPr varScale="1">
        <p:scale>
          <a:sx n="69" d="100"/>
          <a:sy n="69"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PT" smtClean="0"/>
              <a:t>Clique para editar o estilo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184932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4359D20-6EDF-46FD-8841-742AF5BCEE77}" type="datetimeFigureOut">
              <a:rPr lang="pt-PT" smtClean="0"/>
              <a:t>04/05/2022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252970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PT" smtClean="0"/>
              <a:t>Clique para editar o estilo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171979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PT" smtClean="0"/>
              <a:t>Clique para editar o estilo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smtClean="0"/>
              <a:t>Editar os estilos de texto do Modelo Global</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655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421390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82451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2594696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nchorCtr="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4179037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PT" smtClean="0"/>
              <a:t>Clique para editar o estilo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1328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385060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250349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74359D20-6EDF-46FD-8841-742AF5BCEE77}" type="datetimeFigureOut">
              <a:rPr lang="pt-PT" smtClean="0"/>
              <a:t>04/05/2022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147681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74359D20-6EDF-46FD-8841-742AF5BCEE77}" type="datetimeFigureOut">
              <a:rPr lang="pt-PT" smtClean="0"/>
              <a:t>04/05/2022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357331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7" name="Date Placeholder 2"/>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3"/>
          <p:cNvSpPr>
            <a:spLocks noGrp="1"/>
          </p:cNvSpPr>
          <p:nvPr>
            <p:ph type="ftr" sz="quarter" idx="11"/>
          </p:nvPr>
        </p:nvSpPr>
        <p:spPr/>
        <p:txBody>
          <a:bodyPr/>
          <a:lstStyle/>
          <a:p>
            <a:endParaRPr lang="pt-PT"/>
          </a:p>
        </p:txBody>
      </p:sp>
      <p:sp>
        <p:nvSpPr>
          <p:cNvPr id="6" name="Slide Number Placeholder 4"/>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381549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2"/>
          <p:cNvSpPr>
            <a:spLocks noGrp="1"/>
          </p:cNvSpPr>
          <p:nvPr>
            <p:ph type="ftr" sz="quarter" idx="11"/>
          </p:nvPr>
        </p:nvSpPr>
        <p:spPr/>
        <p:txBody>
          <a:bodyPr/>
          <a:lstStyle/>
          <a:p>
            <a:endParaRPr lang="pt-PT"/>
          </a:p>
        </p:txBody>
      </p:sp>
      <p:sp>
        <p:nvSpPr>
          <p:cNvPr id="6" name="Slide Number Placeholder 3"/>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347926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7" name="Date Placeholder 4"/>
          <p:cNvSpPr>
            <a:spLocks noGrp="1"/>
          </p:cNvSpPr>
          <p:nvPr>
            <p:ph type="dt" sz="half" idx="10"/>
          </p:nvPr>
        </p:nvSpPr>
        <p:spPr/>
        <p:txBody>
          <a:bodyPr/>
          <a:lstStyle/>
          <a:p>
            <a:fld id="{74359D20-6EDF-46FD-8841-742AF5BCEE77}" type="datetimeFigureOut">
              <a:rPr lang="pt-PT" smtClean="0"/>
              <a:t>04/05/2022</a:t>
            </a:fld>
            <a:endParaRPr lang="pt-PT"/>
          </a:p>
        </p:txBody>
      </p:sp>
      <p:sp>
        <p:nvSpPr>
          <p:cNvPr id="5" name="Footer Placeholder 5"/>
          <p:cNvSpPr>
            <a:spLocks noGrp="1"/>
          </p:cNvSpPr>
          <p:nvPr>
            <p:ph type="ftr" sz="quarter" idx="11"/>
          </p:nvPr>
        </p:nvSpPr>
        <p:spPr/>
        <p:txBody>
          <a:bodyPr/>
          <a:lstStyle/>
          <a:p>
            <a:endParaRPr lang="pt-PT"/>
          </a:p>
        </p:txBody>
      </p:sp>
      <p:sp>
        <p:nvSpPr>
          <p:cNvPr id="6" name="Slide Number Placeholder 6"/>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24352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4359D20-6EDF-46FD-8841-742AF5BCEE77}" type="datetimeFigureOut">
              <a:rPr lang="pt-PT" smtClean="0"/>
              <a:t>04/05/2022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65BCF0A-C7A9-459F-BAC0-8C20DD545717}" type="slidenum">
              <a:rPr lang="pt-PT" smtClean="0"/>
              <a:t>‹nº›</a:t>
            </a:fld>
            <a:endParaRPr lang="pt-PT"/>
          </a:p>
        </p:txBody>
      </p:sp>
    </p:spTree>
    <p:extLst>
      <p:ext uri="{BB962C8B-B14F-4D97-AF65-F5344CB8AC3E}">
        <p14:creationId xmlns:p14="http://schemas.microsoft.com/office/powerpoint/2010/main" val="348495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PT" smtClean="0"/>
              <a:t>Clique para editar o estilo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359D20-6EDF-46FD-8841-742AF5BCEE77}" type="datetimeFigureOut">
              <a:rPr lang="pt-PT" smtClean="0"/>
              <a:t>04/05/2022</a:t>
            </a:fld>
            <a:endParaRPr lang="pt-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5BCF0A-C7A9-459F-BAC0-8C20DD545717}" type="slidenum">
              <a:rPr lang="pt-PT" smtClean="0"/>
              <a:t>‹nº›</a:t>
            </a:fld>
            <a:endParaRPr lang="pt-PT"/>
          </a:p>
        </p:txBody>
      </p:sp>
    </p:spTree>
    <p:extLst>
      <p:ext uri="{BB962C8B-B14F-4D97-AF65-F5344CB8AC3E}">
        <p14:creationId xmlns:p14="http://schemas.microsoft.com/office/powerpoint/2010/main" val="38492435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1C14D-AD20-4C6F-8935-4F2526E025B8}"/>
              </a:ext>
            </a:extLst>
          </p:cNvPr>
          <p:cNvSpPr>
            <a:spLocks noGrp="1"/>
          </p:cNvSpPr>
          <p:nvPr>
            <p:ph type="ctrTitle"/>
          </p:nvPr>
        </p:nvSpPr>
        <p:spPr/>
        <p:txBody>
          <a:bodyPr>
            <a:normAutofit fontScale="90000"/>
          </a:bodyPr>
          <a:lstStyle/>
          <a:p>
            <a:r>
              <a:rPr lang="pt-PT" dirty="0" smtClean="0"/>
              <a:t>DIREITO DA ORGANIZAÇÃO E DA SEGURANÇA</a:t>
            </a:r>
            <a:endParaRPr lang="pt-PT" dirty="0"/>
          </a:p>
        </p:txBody>
      </p:sp>
      <p:sp>
        <p:nvSpPr>
          <p:cNvPr id="3" name="Subtítulo 2">
            <a:extLst>
              <a:ext uri="{FF2B5EF4-FFF2-40B4-BE49-F238E27FC236}">
                <a16:creationId xmlns:a16="http://schemas.microsoft.com/office/drawing/2014/main" id="{529D537E-26AF-43CE-AE49-22D684338CB1}"/>
              </a:ext>
            </a:extLst>
          </p:cNvPr>
          <p:cNvSpPr>
            <a:spLocks noGrp="1"/>
          </p:cNvSpPr>
          <p:nvPr>
            <p:ph type="subTitle" idx="1"/>
          </p:nvPr>
        </p:nvSpPr>
        <p:spPr>
          <a:xfrm>
            <a:off x="1709530" y="3869634"/>
            <a:ext cx="8767860" cy="1065223"/>
          </a:xfrm>
        </p:spPr>
        <p:txBody>
          <a:bodyPr>
            <a:normAutofit fontScale="92500" lnSpcReduction="10000"/>
          </a:bodyPr>
          <a:lstStyle/>
          <a:p>
            <a:r>
              <a:rPr lang="pt-PT" sz="3200" b="1" i="1" dirty="0" smtClean="0"/>
              <a:t>Mestrado em </a:t>
            </a:r>
            <a:r>
              <a:rPr lang="pt-PT" sz="3200" b="1" i="1" dirty="0" err="1" smtClean="0"/>
              <a:t>cibersegurança</a:t>
            </a:r>
            <a:endParaRPr lang="pt-PT" sz="3200" b="1" i="1" dirty="0" smtClean="0"/>
          </a:p>
          <a:p>
            <a:r>
              <a:rPr lang="pt-PT" sz="3200" b="1" i="1" dirty="0" smtClean="0"/>
              <a:t>UNIVERSIDADE DE AVEIRO</a:t>
            </a:r>
            <a:endParaRPr lang="pt-PT" sz="3200" b="1" i="1" dirty="0"/>
          </a:p>
        </p:txBody>
      </p:sp>
    </p:spTree>
    <p:extLst>
      <p:ext uri="{BB962C8B-B14F-4D97-AF65-F5344CB8AC3E}">
        <p14:creationId xmlns:p14="http://schemas.microsoft.com/office/powerpoint/2010/main" val="385489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REGIME JURÍDICO </a:t>
            </a:r>
            <a:r>
              <a:rPr lang="pt-PT"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 </a:t>
            </a:r>
            <a:r>
              <a:rPr lang="pt-PT"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PROTEÇÃO DE DADOS PESSOAIS</a:t>
            </a:r>
            <a:endParaRPr lang="pt-PT" dirty="0"/>
          </a:p>
        </p:txBody>
      </p:sp>
      <p:sp>
        <p:nvSpPr>
          <p:cNvPr id="3" name="Marcador de Posição de Conteúdo 2"/>
          <p:cNvSpPr>
            <a:spLocks noGrp="1"/>
          </p:cNvSpPr>
          <p:nvPr>
            <p:ph idx="1"/>
          </p:nvPr>
        </p:nvSpPr>
        <p:spPr/>
        <p:txBody>
          <a:bodyPr/>
          <a:lstStyle/>
          <a:p>
            <a:pPr algn="just"/>
            <a:r>
              <a:rPr lang="pt-PT" sz="2000" dirty="0">
                <a:latin typeface="Arial Unicode MS" panose="020B0604020202020204" pitchFamily="34" charset="-128"/>
                <a:ea typeface="Arial Unicode MS" panose="020B0604020202020204" pitchFamily="34" charset="-128"/>
                <a:cs typeface="Arial Unicode MS" panose="020B0604020202020204" pitchFamily="34" charset="-128"/>
              </a:rPr>
              <a:t>O REGULAMENTO N.º 679/2016, DE 27 DE ABRIL relativo à proteção das pessoas singulares no que diz respeito ao tratamento de dados pessoais e à livre circulação desses dados e que revoga a Diretiva 95/46/CE (Regulamento Geral sobre a Proteção de Dados)</a:t>
            </a:r>
          </a:p>
          <a:p>
            <a:pPr algn="just"/>
            <a:r>
              <a:rPr lang="pt-PT" sz="2000" dirty="0">
                <a:latin typeface="Arial Unicode MS" panose="020B0604020202020204" pitchFamily="34" charset="-128"/>
                <a:ea typeface="Arial Unicode MS" panose="020B0604020202020204" pitchFamily="34" charset="-128"/>
                <a:cs typeface="Arial Unicode MS" panose="020B0604020202020204" pitchFamily="34" charset="-128"/>
              </a:rPr>
              <a:t>Retificação do Regulamento de 23.05.2018</a:t>
            </a:r>
            <a:endParaRPr lang="en-GB"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PT" sz="2000" dirty="0">
              <a:latin typeface="Arial Unicode MS" pitchFamily="34" charset="-128"/>
              <a:ea typeface="Arial Unicode MS" pitchFamily="34" charset="-128"/>
              <a:cs typeface="Arial Unicode MS" pitchFamily="34" charset="-128"/>
            </a:endParaRPr>
          </a:p>
          <a:p>
            <a:endParaRPr lang="pt-PT" sz="2000" dirty="0">
              <a:latin typeface="Arial Unicode MS" pitchFamily="34" charset="-128"/>
              <a:ea typeface="Arial Unicode MS" pitchFamily="34" charset="-128"/>
              <a:cs typeface="Arial Unicode MS" pitchFamily="34" charset="-128"/>
            </a:endParaRPr>
          </a:p>
          <a:p>
            <a:r>
              <a:rPr lang="pt-PT" sz="2000" dirty="0">
                <a:latin typeface="Arial Unicode MS" pitchFamily="34" charset="-128"/>
                <a:ea typeface="Arial Unicode MS" pitchFamily="34" charset="-128"/>
                <a:cs typeface="Arial Unicode MS" pitchFamily="34" charset="-128"/>
              </a:rPr>
              <a:t>LEI N.º 58/2019, de 8 de agosto</a:t>
            </a:r>
          </a:p>
          <a:p>
            <a:endParaRPr lang="pt-PT" dirty="0"/>
          </a:p>
        </p:txBody>
      </p:sp>
      <p:pic>
        <p:nvPicPr>
          <p:cNvPr id="4" name="Imagem 3" descr="Lei Geral &lt;strong&gt;de&lt;/strong&gt; &lt;strong&gt;Proteção&lt;/strong&gt; &lt;strong&gt;de&lt;/strong&gt; &lt;strong&gt;Dados&lt;/strong&gt; o ponto fraco da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46" y="3307004"/>
            <a:ext cx="5277393" cy="3366614"/>
          </a:xfrm>
          <a:prstGeom prst="rect">
            <a:avLst/>
          </a:prstGeom>
        </p:spPr>
      </p:pic>
    </p:spTree>
    <p:extLst>
      <p:ext uri="{BB962C8B-B14F-4D97-AF65-F5344CB8AC3E}">
        <p14:creationId xmlns:p14="http://schemas.microsoft.com/office/powerpoint/2010/main" val="11184660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FORMA DOS CONTRATOS ELETRÓNICOS</a:t>
            </a:r>
            <a:endParaRPr lang="pt-PT" dirty="0"/>
          </a:p>
        </p:txBody>
      </p:sp>
      <p:sp>
        <p:nvSpPr>
          <p:cNvPr id="3" name="Marcador de Posição de Conteúdo 2"/>
          <p:cNvSpPr>
            <a:spLocks noGrp="1"/>
          </p:cNvSpPr>
          <p:nvPr>
            <p:ph idx="1"/>
          </p:nvPr>
        </p:nvSpPr>
        <p:spPr/>
        <p:txBody>
          <a:bodyPr/>
          <a:lstStyle/>
          <a:p>
            <a:pPr lvl="2"/>
            <a:r>
              <a:rPr lang="pt-PT" dirty="0"/>
              <a:t>Forma escrita</a:t>
            </a:r>
          </a:p>
          <a:p>
            <a:pPr lvl="3"/>
            <a:r>
              <a:rPr lang="pt-PT" dirty="0"/>
              <a:t>se o suporte dos documentos eletrónicos nos quais foram expressas as declarações negociais der as mesmas garantias de fidedignidade, inteligibilidade e conservação do que um documento em papel- </a:t>
            </a:r>
            <a:r>
              <a:rPr lang="pt-PT" dirty="0" err="1"/>
              <a:t>art</a:t>
            </a:r>
            <a:r>
              <a:rPr lang="pt-PT" dirty="0"/>
              <a:t>. 26º, n.º 1, LCE</a:t>
            </a:r>
          </a:p>
          <a:p>
            <a:pPr lvl="4"/>
            <a:r>
              <a:rPr lang="pt-PT" dirty="0"/>
              <a:t>isto é, se o ficheiro eletrónico tiver representação gráfica linguística (inteligibilidade), não puder ser alterado sem conhecimentos técnicos especiais (integridade do conteúdo) e for suscetível de ser gravado num disco rígido, CD ou outro dispositivo eletrónico (conservação em suporte durável)</a:t>
            </a:r>
          </a:p>
          <a:p>
            <a:pPr lvl="2"/>
            <a:r>
              <a:rPr lang="pt-PT" dirty="0"/>
              <a:t>Assinatura</a:t>
            </a:r>
          </a:p>
          <a:p>
            <a:pPr lvl="3"/>
            <a:r>
              <a:rPr lang="pt-PT" dirty="0"/>
              <a:t>Os documentos eletrónicos valem como documentos particulares assinados se contiverem uma assinatura eletrónica qualificada- </a:t>
            </a:r>
            <a:r>
              <a:rPr lang="pt-PT" dirty="0" err="1"/>
              <a:t>art</a:t>
            </a:r>
            <a:r>
              <a:rPr lang="pt-PT" dirty="0"/>
              <a:t>. 26º, n.º 2, DL 7/2004 e Dl 290-D/99</a:t>
            </a:r>
          </a:p>
          <a:p>
            <a:endParaRPr lang="pt-PT" dirty="0"/>
          </a:p>
          <a:p>
            <a:endParaRPr lang="pt-PT" dirty="0"/>
          </a:p>
        </p:txBody>
      </p:sp>
    </p:spTree>
    <p:extLst>
      <p:ext uri="{BB962C8B-B14F-4D97-AF65-F5344CB8AC3E}">
        <p14:creationId xmlns:p14="http://schemas.microsoft.com/office/powerpoint/2010/main" val="30811557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do prestador de serviços de celebração de contratos eletrónicos em linha</a:t>
            </a:r>
            <a:br>
              <a:rPr lang="pt-PT" dirty="0"/>
            </a:br>
            <a:endParaRPr lang="pt-PT" dirty="0"/>
          </a:p>
        </p:txBody>
      </p:sp>
      <p:sp>
        <p:nvSpPr>
          <p:cNvPr id="3" name="Marcador de Posição de Conteúdo 2"/>
          <p:cNvSpPr>
            <a:spLocks noGrp="1"/>
          </p:cNvSpPr>
          <p:nvPr>
            <p:ph idx="1"/>
          </p:nvPr>
        </p:nvSpPr>
        <p:spPr/>
        <p:txBody>
          <a:bodyPr>
            <a:normAutofit fontScale="92500" lnSpcReduction="10000"/>
          </a:bodyPr>
          <a:lstStyle/>
          <a:p>
            <a:pPr lvl="2"/>
            <a:r>
              <a:rPr lang="pt-PT" dirty="0"/>
              <a:t>O prestador está obrigado a:</a:t>
            </a:r>
          </a:p>
          <a:p>
            <a:pPr lvl="3"/>
            <a:r>
              <a:rPr lang="pt-PT" dirty="0" err="1"/>
              <a:t>art</a:t>
            </a:r>
            <a:r>
              <a:rPr lang="pt-PT" dirty="0"/>
              <a:t>. 27º- disponibilizar meios tecnológicos eficazes que permitam aos utilizadores identificar e corrigir os erros no processo de encomenda, antes de o terminar</a:t>
            </a:r>
          </a:p>
          <a:p>
            <a:pPr lvl="3"/>
            <a:r>
              <a:rPr lang="pt-PT" dirty="0" err="1"/>
              <a:t>art</a:t>
            </a:r>
            <a:r>
              <a:rPr lang="pt-PT" dirty="0"/>
              <a:t>. 28º- Facultar informação mínima inequívoca, antes de formulada a ordem de encomenda, sobre:</a:t>
            </a:r>
          </a:p>
          <a:p>
            <a:pPr lvl="4"/>
            <a:r>
              <a:rPr lang="pt-PT" dirty="0"/>
              <a:t>Forma de celebração do contrato</a:t>
            </a:r>
          </a:p>
          <a:p>
            <a:pPr lvl="4"/>
            <a:r>
              <a:rPr lang="pt-PT" dirty="0"/>
              <a:t>Arquivo e acesso ao contrato</a:t>
            </a:r>
          </a:p>
          <a:p>
            <a:pPr lvl="4"/>
            <a:r>
              <a:rPr lang="pt-PT" dirty="0"/>
              <a:t>Línguas em que o contrato pode ser feito</a:t>
            </a:r>
          </a:p>
          <a:p>
            <a:pPr lvl="4"/>
            <a:r>
              <a:rPr lang="pt-PT" dirty="0"/>
              <a:t>Meios técnicos para identificação e correção de erros de introdução</a:t>
            </a:r>
          </a:p>
          <a:p>
            <a:pPr lvl="4"/>
            <a:r>
              <a:rPr lang="pt-PT" dirty="0"/>
              <a:t>Os termos contratuais e cláusulas gerais do contrato a celebrar</a:t>
            </a:r>
          </a:p>
          <a:p>
            <a:pPr lvl="4"/>
            <a:r>
              <a:rPr lang="pt-PT" dirty="0"/>
              <a:t>códigos de conduta aplicáveis</a:t>
            </a:r>
          </a:p>
          <a:p>
            <a:pPr lvl="3"/>
            <a:r>
              <a:rPr lang="pt-PT" dirty="0" err="1"/>
              <a:t>art</a:t>
            </a:r>
            <a:r>
              <a:rPr lang="pt-PT" dirty="0"/>
              <a:t>. 31º, n.º 1 – enviar os termos contratuais, as cláusulas gerais e o aviso de receção por meios eletrónicos que os permitam visualizar, gravar em  disco, e imprimir</a:t>
            </a:r>
          </a:p>
          <a:p>
            <a:pPr lvl="3"/>
            <a:r>
              <a:rPr lang="pt-PT" dirty="0"/>
              <a:t>O incumprimento destas obrigações é fundamento de aplicação de uma coima, pela prática das contraordenações previstas nos </a:t>
            </a:r>
            <a:r>
              <a:rPr lang="pt-PT" dirty="0" err="1"/>
              <a:t>art</a:t>
            </a:r>
            <a:r>
              <a:rPr lang="pt-PT" dirty="0"/>
              <a:t>. 37º, n.º 1, al. a), c), e </a:t>
            </a:r>
            <a:r>
              <a:rPr lang="pt-PT" dirty="0" err="1"/>
              <a:t>e</a:t>
            </a:r>
            <a:r>
              <a:rPr lang="pt-PT" dirty="0"/>
              <a:t>) do Dl 7/2004</a:t>
            </a:r>
          </a:p>
          <a:p>
            <a:endParaRPr lang="pt-PT" dirty="0"/>
          </a:p>
          <a:p>
            <a:endParaRPr lang="pt-PT" dirty="0"/>
          </a:p>
        </p:txBody>
      </p:sp>
    </p:spTree>
    <p:extLst>
      <p:ext uri="{BB962C8B-B14F-4D97-AF65-F5344CB8AC3E}">
        <p14:creationId xmlns:p14="http://schemas.microsoft.com/office/powerpoint/2010/main" val="25264420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Procedimento de celebração de contratos eletrónicos em linha </a:t>
            </a:r>
            <a:br>
              <a:rPr lang="pt-PT" dirty="0"/>
            </a:br>
            <a:endParaRPr lang="pt-PT" dirty="0"/>
          </a:p>
        </p:txBody>
      </p:sp>
      <p:sp>
        <p:nvSpPr>
          <p:cNvPr id="3" name="Marcador de Posição de Conteúdo 2"/>
          <p:cNvSpPr>
            <a:spLocks noGrp="1"/>
          </p:cNvSpPr>
          <p:nvPr>
            <p:ph idx="1"/>
          </p:nvPr>
        </p:nvSpPr>
        <p:spPr/>
        <p:txBody>
          <a:bodyPr/>
          <a:lstStyle/>
          <a:p>
            <a:pPr lvl="2"/>
            <a:r>
              <a:rPr lang="pt-PT" dirty="0"/>
              <a:t>Oferta de produtos e serviços em linha</a:t>
            </a:r>
          </a:p>
          <a:p>
            <a:pPr lvl="3"/>
            <a:r>
              <a:rPr lang="pt-PT" dirty="0"/>
              <a:t>A oferta de produtos e serviços em linha é considerada uma proposta contratual, se definir, com detalhe e certeza, todos os elementos essenciais do negócio jurídico a celebrar; se não contiver todos esses elementos, será um mero convite a contratar - </a:t>
            </a:r>
            <a:r>
              <a:rPr lang="pt-PT" dirty="0" err="1"/>
              <a:t>art</a:t>
            </a:r>
            <a:r>
              <a:rPr lang="pt-PT" dirty="0"/>
              <a:t>. 32º, n.º 1</a:t>
            </a:r>
          </a:p>
          <a:p>
            <a:pPr lvl="3"/>
            <a:r>
              <a:rPr lang="pt-PT" dirty="0"/>
              <a:t>Se se tratar de uma proposta contratual, o contrato fica celebrado com a mera aceitação dos termos do contrato pelo destinatário, nos termos definidos</a:t>
            </a:r>
          </a:p>
          <a:p>
            <a:pPr lvl="3"/>
            <a:r>
              <a:rPr lang="pt-PT" dirty="0"/>
              <a:t>Se se tratar de um convite a contratar, é necessária que se lhe siga uma proposta contratual concreta, com especificação dos elementos essenciais, para a aceitação do destinatário produzir efeitos, isto é, para haver contrato</a:t>
            </a:r>
          </a:p>
          <a:p>
            <a:endParaRPr lang="pt-PT" dirty="0"/>
          </a:p>
        </p:txBody>
      </p:sp>
    </p:spTree>
    <p:extLst>
      <p:ext uri="{BB962C8B-B14F-4D97-AF65-F5344CB8AC3E}">
        <p14:creationId xmlns:p14="http://schemas.microsoft.com/office/powerpoint/2010/main" val="5267941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Ordem de encomenda</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A </a:t>
            </a:r>
            <a:r>
              <a:rPr lang="pt-PT" dirty="0"/>
              <a:t>aceitação da proposta contratual é feita, nos contratos eletrónicos, através da emissão de uma ordem de encomenda eletrónica - </a:t>
            </a:r>
            <a:r>
              <a:rPr lang="pt-PT" dirty="0" err="1"/>
              <a:t>art</a:t>
            </a:r>
            <a:r>
              <a:rPr lang="pt-PT" dirty="0"/>
              <a:t>. 29º, n.º 1</a:t>
            </a:r>
          </a:p>
          <a:p>
            <a:pPr lvl="3"/>
            <a:r>
              <a:rPr lang="pt-PT" dirty="0"/>
              <a:t>Assim que o destinatário emite a ordem de encomenda, o contrato fica concluído (perfeição negocial) - </a:t>
            </a:r>
            <a:r>
              <a:rPr lang="pt-PT" dirty="0" err="1"/>
              <a:t>art</a:t>
            </a:r>
            <a:r>
              <a:rPr lang="pt-PT" dirty="0"/>
              <a:t>. 32º, n.º 2; contudo, os seus efeitos ficam suspensos, enquanto o destinatário não confirmar a ordem de encomenda - </a:t>
            </a:r>
            <a:r>
              <a:rPr lang="pt-PT" dirty="0" err="1"/>
              <a:t>art</a:t>
            </a:r>
            <a:r>
              <a:rPr lang="pt-PT" dirty="0"/>
              <a:t>. 29º, n.º 5</a:t>
            </a:r>
          </a:p>
          <a:p>
            <a:endParaRPr lang="pt-PT" dirty="0"/>
          </a:p>
        </p:txBody>
      </p:sp>
    </p:spTree>
    <p:extLst>
      <p:ext uri="{BB962C8B-B14F-4D97-AF65-F5344CB8AC3E}">
        <p14:creationId xmlns:p14="http://schemas.microsoft.com/office/powerpoint/2010/main" val="10269689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Aviso de receção</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O </a:t>
            </a:r>
            <a:r>
              <a:rPr lang="pt-PT" dirty="0"/>
              <a:t>prestador de serviços em rede está obrigado a acusar a receção da ordem de encomenda por meios exclusivamente eletrónicos - </a:t>
            </a:r>
            <a:r>
              <a:rPr lang="pt-PT" dirty="0" err="1"/>
              <a:t>art</a:t>
            </a:r>
            <a:r>
              <a:rPr lang="pt-PT" dirty="0"/>
              <a:t>. 29º, n.º 1</a:t>
            </a:r>
          </a:p>
          <a:p>
            <a:pPr lvl="4"/>
            <a:r>
              <a:rPr lang="pt-PT" dirty="0"/>
              <a:t>Salvo se houver imediata prestação em linha de produtos e serviços - </a:t>
            </a:r>
            <a:r>
              <a:rPr lang="pt-PT" dirty="0" err="1"/>
              <a:t>art</a:t>
            </a:r>
            <a:r>
              <a:rPr lang="pt-PT" dirty="0"/>
              <a:t>. 29º, n.º 2</a:t>
            </a:r>
          </a:p>
          <a:p>
            <a:pPr lvl="4"/>
            <a:r>
              <a:rPr lang="pt-PT" dirty="0"/>
              <a:t>O aviso de receção deve conter a identificação fundamental do contrato celebrado - </a:t>
            </a:r>
            <a:r>
              <a:rPr lang="pt-PT" dirty="0" err="1"/>
              <a:t>art</a:t>
            </a:r>
            <a:r>
              <a:rPr lang="pt-PT" dirty="0"/>
              <a:t>. 29º, n.º 3, e tem que ser suscetível de armazenagem e reprodução eletrónicas - </a:t>
            </a:r>
            <a:r>
              <a:rPr lang="pt-PT" dirty="0" err="1"/>
              <a:t>art</a:t>
            </a:r>
            <a:r>
              <a:rPr lang="pt-PT" dirty="0"/>
              <a:t>. 31º, n.º 2</a:t>
            </a:r>
          </a:p>
          <a:p>
            <a:pPr lvl="4"/>
            <a:r>
              <a:rPr lang="pt-PT" dirty="0"/>
              <a:t>O aviso de receção pode ser enviado para o endereço de correio eletrónico fornecido pelo destinatário - </a:t>
            </a:r>
            <a:r>
              <a:rPr lang="pt-PT" dirty="0" err="1"/>
              <a:t>art</a:t>
            </a:r>
            <a:r>
              <a:rPr lang="pt-PT" dirty="0"/>
              <a:t>. 29º, n.º 4, ou ser disponibilizado diretamente em linha (através da função que faz surgir no ecrã um pedido de confirmação da encomenda formulada)</a:t>
            </a:r>
          </a:p>
          <a:p>
            <a:pPr lvl="4"/>
            <a:r>
              <a:rPr lang="pt-PT" dirty="0"/>
              <a:t>A falta do aviso de receção constitui uma contraordenação punível nos termos do </a:t>
            </a:r>
            <a:r>
              <a:rPr lang="pt-PT" dirty="0" err="1"/>
              <a:t>art</a:t>
            </a:r>
            <a:r>
              <a:rPr lang="pt-PT" dirty="0"/>
              <a:t>. 37º, n.º 1, al. d) do Dl 7/2004</a:t>
            </a:r>
          </a:p>
          <a:p>
            <a:endParaRPr lang="pt-PT" dirty="0"/>
          </a:p>
        </p:txBody>
      </p:sp>
    </p:spTree>
    <p:extLst>
      <p:ext uri="{BB962C8B-B14F-4D97-AF65-F5344CB8AC3E}">
        <p14:creationId xmlns:p14="http://schemas.microsoft.com/office/powerpoint/2010/main" val="21789395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Confirmação da ordem de encomenda</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Ao </a:t>
            </a:r>
            <a:r>
              <a:rPr lang="pt-PT" dirty="0"/>
              <a:t>receber o aviso de receção, o destinatário tem que confirmar a ordem de encomenda - </a:t>
            </a:r>
            <a:r>
              <a:rPr lang="pt-PT" dirty="0" err="1"/>
              <a:t>art</a:t>
            </a:r>
            <a:r>
              <a:rPr lang="pt-PT" dirty="0"/>
              <a:t>. 29º, n.º 5</a:t>
            </a:r>
          </a:p>
          <a:p>
            <a:pPr lvl="3"/>
            <a:r>
              <a:rPr lang="pt-PT" dirty="0"/>
              <a:t>Com a confirmação, o contrato produz todos os seus efeitos, que tinham ficado suspensos desde a data do envio da ordem de encomenda</a:t>
            </a:r>
          </a:p>
          <a:p>
            <a:pPr lvl="3"/>
            <a:r>
              <a:rPr lang="pt-PT" dirty="0"/>
              <a:t>A ordem de encomenda considera-se recebida pelo prestador de serviços logo que ele tem a possibilidade de aceder a ela – </a:t>
            </a:r>
            <a:r>
              <a:rPr lang="pt-PT" dirty="0" err="1"/>
              <a:t>art</a:t>
            </a:r>
            <a:r>
              <a:rPr lang="pt-PT" dirty="0"/>
              <a:t>. 31º, n.º 2</a:t>
            </a:r>
          </a:p>
          <a:p>
            <a:endParaRPr lang="pt-PT" dirty="0"/>
          </a:p>
          <a:p>
            <a:endParaRPr lang="pt-PT" dirty="0"/>
          </a:p>
        </p:txBody>
      </p:sp>
    </p:spTree>
    <p:extLst>
      <p:ext uri="{BB962C8B-B14F-4D97-AF65-F5344CB8AC3E}">
        <p14:creationId xmlns:p14="http://schemas.microsoft.com/office/powerpoint/2010/main" val="39668484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0"/>
            <a:r>
              <a:rPr lang="pt-PT" dirty="0"/>
              <a:t>Fiscalização e punição de contraordenações - competências repartidas entre uma entidade de supervisão central (ICP ANACOM) e entidades sectoriais (</a:t>
            </a:r>
            <a:r>
              <a:rPr lang="pt-PT" dirty="0" err="1"/>
              <a:t>art</a:t>
            </a:r>
            <a:r>
              <a:rPr lang="pt-PT" dirty="0"/>
              <a:t>. 35º e 36º)</a:t>
            </a:r>
          </a:p>
          <a:p>
            <a:endParaRPr lang="pt-PT" dirty="0"/>
          </a:p>
        </p:txBody>
      </p:sp>
    </p:spTree>
    <p:extLst>
      <p:ext uri="{BB962C8B-B14F-4D97-AF65-F5344CB8AC3E}">
        <p14:creationId xmlns:p14="http://schemas.microsoft.com/office/powerpoint/2010/main" val="18408145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PT" dirty="0" err="1"/>
              <a:t>Contra-ordenações</a:t>
            </a:r>
            <a:r>
              <a:rPr lang="pt-PT" dirty="0"/>
              <a:t/>
            </a:r>
            <a:br>
              <a:rPr lang="pt-PT" dirty="0"/>
            </a:br>
            <a:endParaRPr lang="pt-PT" dirty="0"/>
          </a:p>
        </p:txBody>
      </p:sp>
      <p:sp>
        <p:nvSpPr>
          <p:cNvPr id="3" name="Marcador de Posição de Conteúdo 2"/>
          <p:cNvSpPr>
            <a:spLocks noGrp="1"/>
          </p:cNvSpPr>
          <p:nvPr>
            <p:ph idx="1"/>
          </p:nvPr>
        </p:nvSpPr>
        <p:spPr/>
        <p:txBody>
          <a:bodyPr>
            <a:normAutofit lnSpcReduction="10000"/>
          </a:bodyPr>
          <a:lstStyle/>
          <a:p>
            <a:pPr lvl="1"/>
            <a:r>
              <a:rPr lang="pt-PT" dirty="0" smtClean="0"/>
              <a:t>Graves</a:t>
            </a:r>
            <a:endParaRPr lang="pt-PT" dirty="0"/>
          </a:p>
          <a:p>
            <a:pPr lvl="2"/>
            <a:r>
              <a:rPr lang="pt-PT" dirty="0"/>
              <a:t>coima de 2500€ a 50 000€ - </a:t>
            </a:r>
            <a:r>
              <a:rPr lang="pt-PT" dirty="0" err="1"/>
              <a:t>art</a:t>
            </a:r>
            <a:r>
              <a:rPr lang="pt-PT" dirty="0"/>
              <a:t>. 37º, n.º 1</a:t>
            </a:r>
          </a:p>
          <a:p>
            <a:pPr lvl="1"/>
            <a:r>
              <a:rPr lang="pt-PT" dirty="0"/>
              <a:t>Muito graves</a:t>
            </a:r>
          </a:p>
          <a:p>
            <a:pPr lvl="2"/>
            <a:r>
              <a:rPr lang="pt-PT" dirty="0"/>
              <a:t>coima de 5000€ a 100 000€ - </a:t>
            </a:r>
            <a:r>
              <a:rPr lang="pt-PT" dirty="0" err="1"/>
              <a:t>art</a:t>
            </a:r>
            <a:r>
              <a:rPr lang="pt-PT" dirty="0"/>
              <a:t>. 37º, n.º 2</a:t>
            </a:r>
          </a:p>
          <a:p>
            <a:pPr lvl="2"/>
            <a:r>
              <a:rPr lang="pt-PT" dirty="0"/>
              <a:t>coima de 2500€ a 100 000€ - </a:t>
            </a:r>
            <a:r>
              <a:rPr lang="pt-PT" dirty="0" err="1"/>
              <a:t>art</a:t>
            </a:r>
            <a:r>
              <a:rPr lang="pt-PT" dirty="0"/>
              <a:t>. 37º, n.º 3</a:t>
            </a:r>
          </a:p>
          <a:p>
            <a:pPr lvl="1"/>
            <a:r>
              <a:rPr lang="pt-PT" dirty="0"/>
              <a:t>Agravação em um terço, nos limites mínimo e máximo, se o agente for uma pessoa coletiva (sociedade, associação ou fundação)- </a:t>
            </a:r>
            <a:r>
              <a:rPr lang="pt-PT" dirty="0" err="1"/>
              <a:t>art</a:t>
            </a:r>
            <a:r>
              <a:rPr lang="pt-PT" dirty="0"/>
              <a:t>. 37º, n.º 5</a:t>
            </a:r>
          </a:p>
          <a:p>
            <a:pPr lvl="1"/>
            <a:r>
              <a:rPr lang="pt-PT" dirty="0"/>
              <a:t>A negligência é punível- </a:t>
            </a:r>
            <a:r>
              <a:rPr lang="pt-PT" dirty="0" err="1"/>
              <a:t>art</a:t>
            </a:r>
            <a:r>
              <a:rPr lang="pt-PT" dirty="0"/>
              <a:t>. 37º, n.º 4</a:t>
            </a:r>
          </a:p>
          <a:p>
            <a:pPr lvl="1"/>
            <a:r>
              <a:rPr lang="pt-PT" dirty="0"/>
              <a:t>Possibilidade de aplicação das sanções acessórias previstas no </a:t>
            </a:r>
            <a:r>
              <a:rPr lang="pt-PT" dirty="0" err="1"/>
              <a:t>art</a:t>
            </a:r>
            <a:r>
              <a:rPr lang="pt-PT" dirty="0"/>
              <a:t>. 38º (perda de bens a favor do Estado, interdição do exercício da </a:t>
            </a:r>
            <a:r>
              <a:rPr lang="pt-PT" dirty="0" err="1"/>
              <a:t>actividade</a:t>
            </a:r>
            <a:r>
              <a:rPr lang="pt-PT" dirty="0"/>
              <a:t> e inibição do exercício de cargos sociais, publicidade da sentença condenatória)</a:t>
            </a:r>
          </a:p>
          <a:p>
            <a:endParaRPr lang="pt-PT" dirty="0"/>
          </a:p>
        </p:txBody>
      </p:sp>
    </p:spTree>
    <p:extLst>
      <p:ext uri="{BB962C8B-B14F-4D97-AF65-F5344CB8AC3E}">
        <p14:creationId xmlns:p14="http://schemas.microsoft.com/office/powerpoint/2010/main" val="27138982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1" algn="l" rtl="0">
              <a:lnSpc>
                <a:spcPct val="90000"/>
              </a:lnSpc>
              <a:spcBef>
                <a:spcPct val="0"/>
              </a:spcBef>
            </a:pPr>
            <a:r>
              <a:rPr lang="pt-PT" sz="3200" b="1"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Contratos celebrados à distância - </a:t>
            </a:r>
            <a:r>
              <a:rPr lang="pt-PT" sz="3200" b="1" dirty="0" smtClean="0">
                <a:solidFill>
                  <a:srgbClr val="00B0F0"/>
                </a:solidFill>
              </a:rPr>
              <a:t>DL </a:t>
            </a:r>
            <a:r>
              <a:rPr lang="pt-PT" sz="3200" b="1" dirty="0">
                <a:solidFill>
                  <a:srgbClr val="00B0F0"/>
                </a:solidFill>
              </a:rPr>
              <a:t>24/2014, de 14 de fevereiro</a:t>
            </a:r>
            <a:r>
              <a:rPr lang="pt-PT" sz="3200" dirty="0">
                <a:solidFill>
                  <a:srgbClr val="00B0F0"/>
                </a:solidFill>
              </a:rPr>
              <a:t/>
            </a:r>
            <a:br>
              <a:rPr lang="pt-PT" sz="3200" dirty="0">
                <a:solidFill>
                  <a:srgbClr val="00B0F0"/>
                </a:solidFill>
              </a:rPr>
            </a:br>
            <a:r>
              <a:rPr lang="pt-PT" sz="3200"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pt-PT" sz="3200"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pt-PT" sz="3200" dirty="0">
              <a:solidFill>
                <a:srgbClr val="00B0F0"/>
              </a:solidFill>
            </a:endParaRPr>
          </a:p>
        </p:txBody>
      </p:sp>
      <p:sp>
        <p:nvSpPr>
          <p:cNvPr id="3" name="Marcador de Posição de Conteúdo 2"/>
          <p:cNvSpPr>
            <a:spLocks noGrp="1"/>
          </p:cNvSpPr>
          <p:nvPr>
            <p:ph idx="1"/>
          </p:nvPr>
        </p:nvSpPr>
        <p:spPr/>
        <p:txBody>
          <a:bodyPr>
            <a:normAutofit fontScale="92500" lnSpcReduction="10000"/>
          </a:bodyPr>
          <a:lstStyle/>
          <a:p>
            <a:pPr lvl="1"/>
            <a:r>
              <a:rPr lang="pt-PT" b="1" dirty="0"/>
              <a:t>O </a:t>
            </a:r>
            <a:r>
              <a:rPr lang="pt-PT" dirty="0"/>
              <a:t>DL 24/2014, de 14/02, visa proteger os consumidores nos contratos celebrados à distância, designadamente eletrónicos, por entender que se verificam especiais necessidades de tutela dos seus direitos</a:t>
            </a:r>
          </a:p>
          <a:p>
            <a:pPr lvl="1"/>
            <a:r>
              <a:rPr lang="pt-PT" dirty="0"/>
              <a:t>Âmbito de aplicação do Dl 24/2014 – artigo </a:t>
            </a:r>
            <a:r>
              <a:rPr lang="pt-PT" dirty="0" smtClean="0"/>
              <a:t>2.º</a:t>
            </a:r>
          </a:p>
          <a:p>
            <a:pPr lvl="1"/>
            <a:r>
              <a:rPr lang="pt-PT" dirty="0"/>
              <a:t>Contratos à distância</a:t>
            </a:r>
          </a:p>
          <a:p>
            <a:pPr lvl="3"/>
            <a:r>
              <a:rPr lang="pt-PT" dirty="0"/>
              <a:t>Contratos relativos a bens e serviços celebrados mediante a utilização de técnicas de comunicação à distância  - </a:t>
            </a:r>
            <a:r>
              <a:rPr lang="pt-PT" dirty="0" err="1"/>
              <a:t>art</a:t>
            </a:r>
            <a:r>
              <a:rPr lang="pt-PT" dirty="0"/>
              <a:t>. 3.º al. F). </a:t>
            </a:r>
          </a:p>
          <a:p>
            <a:pPr lvl="3"/>
            <a:r>
              <a:rPr lang="pt-PT" dirty="0"/>
              <a:t>São consideradas técnicas de comunicação à distância os meios de comunicação que permitam a celebração de contratos sem a presença física das partes - </a:t>
            </a:r>
            <a:r>
              <a:rPr lang="pt-PT" dirty="0" err="1"/>
              <a:t>art</a:t>
            </a:r>
            <a:r>
              <a:rPr lang="pt-PT" dirty="0"/>
              <a:t>. 3º, al. m)</a:t>
            </a:r>
          </a:p>
          <a:p>
            <a:pPr lvl="4"/>
            <a:r>
              <a:rPr lang="pt-PT" dirty="0"/>
              <a:t>Exemplos: contratos celebrados por via telefónica, pela internet, por </a:t>
            </a:r>
            <a:r>
              <a:rPr lang="pt-PT" dirty="0" err="1"/>
              <a:t>sms</a:t>
            </a:r>
            <a:r>
              <a:rPr lang="pt-PT" dirty="0"/>
              <a:t>, por fax, etc.</a:t>
            </a:r>
          </a:p>
          <a:p>
            <a:pPr lvl="4"/>
            <a:r>
              <a:rPr lang="pt-PT" dirty="0"/>
              <a:t>Com as restrições do </a:t>
            </a:r>
            <a:r>
              <a:rPr lang="pt-PT" dirty="0" err="1"/>
              <a:t>art</a:t>
            </a:r>
            <a:r>
              <a:rPr lang="pt-PT" dirty="0"/>
              <a:t>. 8º</a:t>
            </a:r>
          </a:p>
          <a:p>
            <a:r>
              <a:rPr lang="pt-PT" sz="2400" dirty="0"/>
              <a:t>Ou</a:t>
            </a:r>
          </a:p>
          <a:p>
            <a:pPr marL="228600" lvl="2">
              <a:spcBef>
                <a:spcPts val="1400"/>
              </a:spcBef>
              <a:spcAft>
                <a:spcPts val="0"/>
              </a:spcAft>
            </a:pPr>
            <a:r>
              <a:rPr lang="pt-PT" dirty="0"/>
              <a:t>Contratos celebrados fora do estabelecimento comercial</a:t>
            </a:r>
          </a:p>
          <a:p>
            <a:endParaRPr lang="pt-PT" dirty="0"/>
          </a:p>
          <a:p>
            <a:endParaRPr lang="pt-PT" dirty="0"/>
          </a:p>
        </p:txBody>
      </p:sp>
    </p:spTree>
    <p:extLst>
      <p:ext uri="{BB962C8B-B14F-4D97-AF65-F5344CB8AC3E}">
        <p14:creationId xmlns:p14="http://schemas.microsoft.com/office/powerpoint/2010/main" val="26214080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Contratos celebrados à distância</a:t>
            </a:r>
            <a:endParaRPr lang="pt-PT" dirty="0"/>
          </a:p>
        </p:txBody>
      </p:sp>
      <p:sp>
        <p:nvSpPr>
          <p:cNvPr id="3" name="Marcador de Posição de Conteúdo 2"/>
          <p:cNvSpPr>
            <a:spLocks noGrp="1"/>
          </p:cNvSpPr>
          <p:nvPr>
            <p:ph idx="1"/>
          </p:nvPr>
        </p:nvSpPr>
        <p:spPr>
          <a:xfrm>
            <a:off x="794328" y="1551709"/>
            <a:ext cx="11148290" cy="5015346"/>
          </a:xfrm>
        </p:spPr>
        <p:txBody>
          <a:bodyPr>
            <a:normAutofit/>
          </a:bodyPr>
          <a:lstStyle/>
          <a:p>
            <a:pPr lvl="2"/>
            <a:r>
              <a:rPr lang="pt-PT" dirty="0"/>
              <a:t>Contratos celebrados fora do estabelecimento comercial</a:t>
            </a:r>
          </a:p>
          <a:p>
            <a:pPr lvl="3"/>
            <a:r>
              <a:rPr lang="pt-PT" dirty="0"/>
              <a:t>Contrato celebrado sem a presença física simultânea de ambas as partes em local que não seja o estabelecimento comercial do fornecedor, incluindo os casos em que é o consumidor a fazer uma proposta contratual – </a:t>
            </a:r>
            <a:r>
              <a:rPr lang="pt-PT" dirty="0" err="1"/>
              <a:t>art</a:t>
            </a:r>
            <a:r>
              <a:rPr lang="pt-PT" dirty="0"/>
              <a:t>. 3.º al. g</a:t>
            </a:r>
          </a:p>
          <a:p>
            <a:pPr lvl="3"/>
            <a:r>
              <a:rPr lang="pt-PT" dirty="0"/>
              <a:t>Celebrados entre consumidores e fornecedores – </a:t>
            </a:r>
            <a:r>
              <a:rPr lang="pt-PT" dirty="0" err="1"/>
              <a:t>art</a:t>
            </a:r>
            <a:r>
              <a:rPr lang="pt-PT" dirty="0"/>
              <a:t>. 2.º, n.º1 e 3.º al. c) e i)</a:t>
            </a:r>
          </a:p>
          <a:p>
            <a:pPr lvl="3"/>
            <a:r>
              <a:rPr lang="pt-PT" dirty="0"/>
              <a:t>              Consumidor – pessoa singular que </a:t>
            </a:r>
            <a:r>
              <a:rPr lang="pt-PT" dirty="0" err="1"/>
              <a:t>actue</a:t>
            </a:r>
            <a:r>
              <a:rPr lang="pt-PT" dirty="0"/>
              <a:t> com fins privados, para uso e consumo do seu agregado familiar, fora do âmbito da sua atividade profissional</a:t>
            </a:r>
          </a:p>
          <a:p>
            <a:pPr lvl="3"/>
            <a:r>
              <a:rPr lang="pt-PT" dirty="0"/>
              <a:t>               fornecedor – pessoa singular ou coletiva que </a:t>
            </a:r>
            <a:r>
              <a:rPr lang="pt-PT" dirty="0" err="1"/>
              <a:t>actua</a:t>
            </a:r>
            <a:r>
              <a:rPr lang="pt-PT" dirty="0"/>
              <a:t> no âmbito da sua atividade profissional</a:t>
            </a:r>
          </a:p>
          <a:p>
            <a:pPr marL="822960" lvl="3" indent="0">
              <a:buNone/>
            </a:pPr>
            <a:r>
              <a:rPr lang="pt-PT" dirty="0"/>
              <a:t> </a:t>
            </a:r>
          </a:p>
          <a:p>
            <a:endParaRPr lang="pt-PT" dirty="0"/>
          </a:p>
        </p:txBody>
      </p:sp>
    </p:spTree>
    <p:extLst>
      <p:ext uri="{BB962C8B-B14F-4D97-AF65-F5344CB8AC3E}">
        <p14:creationId xmlns:p14="http://schemas.microsoft.com/office/powerpoint/2010/main" val="14133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DIREITO FUNDAMENTAL</a:t>
            </a:r>
            <a:endParaRPr lang="pt-PT" dirty="0"/>
          </a:p>
        </p:txBody>
      </p:sp>
      <p:sp>
        <p:nvSpPr>
          <p:cNvPr id="3" name="Marcador de Posição de Conteúdo 2"/>
          <p:cNvSpPr>
            <a:spLocks noGrp="1"/>
          </p:cNvSpPr>
          <p:nvPr>
            <p:ph idx="1"/>
          </p:nvPr>
        </p:nvSpPr>
        <p:spPr/>
        <p:txBody>
          <a:bodyPr/>
          <a:lstStyle/>
          <a:p>
            <a:pPr marL="0" indent="0" algn="just">
              <a:buNone/>
            </a:pPr>
            <a:r>
              <a:rPr lang="pt-PT" dirty="0">
                <a:latin typeface="Arial Unicode MS" pitchFamily="34" charset="-128"/>
                <a:ea typeface="Arial Unicode MS" pitchFamily="34" charset="-128"/>
                <a:cs typeface="Arial Unicode MS" pitchFamily="34" charset="-128"/>
              </a:rPr>
              <a:t>Direito à proteção dos dados pessoais</a:t>
            </a:r>
          </a:p>
          <a:p>
            <a:pPr algn="just"/>
            <a:endParaRPr lang="pt-PT" dirty="0">
              <a:solidFill>
                <a:schemeClr val="bg1"/>
              </a:solidFill>
              <a:latin typeface="Arial Unicode MS" pitchFamily="34" charset="-128"/>
              <a:ea typeface="Arial Unicode MS" pitchFamily="34" charset="-128"/>
              <a:cs typeface="Arial Unicode MS" pitchFamily="34" charset="-128"/>
            </a:endParaRPr>
          </a:p>
          <a:p>
            <a:pPr algn="just"/>
            <a:r>
              <a:rPr lang="pt-PT" dirty="0">
                <a:latin typeface="Arial Unicode MS" pitchFamily="34" charset="-128"/>
                <a:ea typeface="Arial Unicode MS" pitchFamily="34" charset="-128"/>
                <a:cs typeface="Arial Unicode MS" pitchFamily="34" charset="-128"/>
              </a:rPr>
              <a:t>Carta dos Direitos Fundamentais da União Europeia – Artigo 8.º </a:t>
            </a:r>
          </a:p>
          <a:p>
            <a:pPr algn="just"/>
            <a:r>
              <a:rPr lang="pt-PT" dirty="0">
                <a:latin typeface="Arial Unicode MS" pitchFamily="34" charset="-128"/>
                <a:ea typeface="Arial Unicode MS" pitchFamily="34" charset="-128"/>
                <a:cs typeface="Arial Unicode MS" pitchFamily="34" charset="-128"/>
              </a:rPr>
              <a:t>Tratado sobre o Funcionamento da União Europeia </a:t>
            </a:r>
          </a:p>
          <a:p>
            <a:pPr marL="0" indent="0" algn="just">
              <a:buNone/>
            </a:pPr>
            <a:r>
              <a:rPr lang="pt-PT" dirty="0">
                <a:latin typeface="Arial Unicode MS" pitchFamily="34" charset="-128"/>
                <a:ea typeface="Arial Unicode MS" pitchFamily="34" charset="-128"/>
                <a:cs typeface="Arial Unicode MS" pitchFamily="34" charset="-128"/>
              </a:rPr>
              <a:t>   - Artigo 16.º n.º 1</a:t>
            </a:r>
          </a:p>
          <a:p>
            <a:pPr algn="just"/>
            <a:r>
              <a:rPr lang="pt-PT" dirty="0">
                <a:latin typeface="Arial Unicode MS" pitchFamily="34" charset="-128"/>
                <a:ea typeface="Arial Unicode MS" pitchFamily="34" charset="-128"/>
                <a:cs typeface="Arial Unicode MS" pitchFamily="34" charset="-128"/>
              </a:rPr>
              <a:t>Constituição da República Portuguesa - Artigo 35.º </a:t>
            </a:r>
          </a:p>
          <a:p>
            <a:endParaRPr lang="pt-PT" dirty="0"/>
          </a:p>
        </p:txBody>
      </p:sp>
    </p:spTree>
    <p:extLst>
      <p:ext uri="{BB962C8B-B14F-4D97-AF65-F5344CB8AC3E}">
        <p14:creationId xmlns:p14="http://schemas.microsoft.com/office/powerpoint/2010/main" val="36284008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Contratos celebrados à distância</a:t>
            </a:r>
            <a:endParaRPr lang="pt-PT" dirty="0"/>
          </a:p>
        </p:txBody>
      </p:sp>
      <p:sp>
        <p:nvSpPr>
          <p:cNvPr id="3" name="Marcador de Posição de Conteúdo 2"/>
          <p:cNvSpPr>
            <a:spLocks noGrp="1"/>
          </p:cNvSpPr>
          <p:nvPr>
            <p:ph idx="1"/>
          </p:nvPr>
        </p:nvSpPr>
        <p:spPr/>
        <p:txBody>
          <a:bodyPr>
            <a:normAutofit fontScale="92500" lnSpcReduction="10000"/>
          </a:bodyPr>
          <a:lstStyle/>
          <a:p>
            <a:pPr lvl="2"/>
            <a:r>
              <a:rPr lang="pt-PT" dirty="0"/>
              <a:t>excluem-se apenas os contratos referidos no </a:t>
            </a:r>
            <a:r>
              <a:rPr lang="pt-PT" dirty="0" err="1"/>
              <a:t>art</a:t>
            </a:r>
            <a:r>
              <a:rPr lang="pt-PT" dirty="0"/>
              <a:t>. 2º, n.º 2:</a:t>
            </a:r>
          </a:p>
          <a:p>
            <a:pPr lvl="3"/>
            <a:r>
              <a:rPr lang="pt-PT" dirty="0"/>
              <a:t>serviços financeiros</a:t>
            </a:r>
          </a:p>
          <a:p>
            <a:pPr lvl="3"/>
            <a:r>
              <a:rPr lang="pt-PT" dirty="0"/>
              <a:t>venda de bens por máquinas ou estabelecimentos comerciais automatizados</a:t>
            </a:r>
          </a:p>
          <a:p>
            <a:pPr lvl="3"/>
            <a:r>
              <a:rPr lang="pt-PT" dirty="0"/>
              <a:t>utilização de cabines telefónicas</a:t>
            </a:r>
          </a:p>
          <a:p>
            <a:pPr lvl="3"/>
            <a:r>
              <a:rPr lang="pt-PT" dirty="0"/>
              <a:t>aquisição de direitos sobre imóveis </a:t>
            </a:r>
          </a:p>
          <a:p>
            <a:pPr lvl="3"/>
            <a:r>
              <a:rPr lang="pt-PT" dirty="0"/>
              <a:t>contratos relativos a serviços sociais</a:t>
            </a:r>
          </a:p>
          <a:p>
            <a:pPr lvl="3"/>
            <a:r>
              <a:rPr lang="pt-PT" dirty="0"/>
              <a:t>contratos relativos a serviços de cuidados de saúde</a:t>
            </a:r>
          </a:p>
          <a:p>
            <a:pPr lvl="3"/>
            <a:r>
              <a:rPr lang="pt-PT" dirty="0"/>
              <a:t>contratos de jogo de fortuna ou azar</a:t>
            </a:r>
          </a:p>
          <a:p>
            <a:pPr lvl="3"/>
            <a:r>
              <a:rPr lang="pt-PT" dirty="0"/>
              <a:t>serviços prestados por agencias de viagens e turismo</a:t>
            </a:r>
          </a:p>
          <a:p>
            <a:pPr lvl="3"/>
            <a:r>
              <a:rPr lang="pt-PT" dirty="0"/>
              <a:t>contratos de fornecimento de alimentos, bebidas e outros bens de consumo doméstico corrente fornecidos ao domicílio</a:t>
            </a:r>
          </a:p>
          <a:p>
            <a:pPr lvl="3"/>
            <a:r>
              <a:rPr lang="pt-PT" dirty="0"/>
              <a:t>contratos celebrados em leilões</a:t>
            </a:r>
          </a:p>
          <a:p>
            <a:pPr lvl="3"/>
            <a:r>
              <a:rPr lang="pt-PT" dirty="0"/>
              <a:t>contratos de prestação de serviço de transporte de passageiros</a:t>
            </a:r>
          </a:p>
          <a:p>
            <a:pPr lvl="3"/>
            <a:r>
              <a:rPr lang="pt-PT" dirty="0"/>
              <a:t>aquisição de assinaturas de publicações periódicas</a:t>
            </a:r>
          </a:p>
          <a:p>
            <a:endParaRPr lang="pt-PT" dirty="0"/>
          </a:p>
        </p:txBody>
      </p:sp>
    </p:spTree>
    <p:extLst>
      <p:ext uri="{BB962C8B-B14F-4D97-AF65-F5344CB8AC3E}">
        <p14:creationId xmlns:p14="http://schemas.microsoft.com/office/powerpoint/2010/main" val="31881224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1" algn="l" rtl="0">
              <a:lnSpc>
                <a:spcPct val="90000"/>
              </a:lnSpc>
              <a:spcBef>
                <a:spcPct val="0"/>
              </a:spcBef>
            </a:pPr>
            <a:r>
              <a:rPr lang="pt-PT" sz="3200" dirty="0">
                <a:solidFill>
                  <a:srgbClr val="00B0F0"/>
                </a:solidFill>
              </a:rPr>
              <a:t>Regime dos contratos à distância previsto Regime dos contratos à distância previsto nos </a:t>
            </a:r>
            <a:r>
              <a:rPr lang="pt-PT" sz="3200" dirty="0" err="1">
                <a:solidFill>
                  <a:srgbClr val="00B0F0"/>
                </a:solidFill>
              </a:rPr>
              <a:t>art</a:t>
            </a:r>
            <a:r>
              <a:rPr lang="pt-PT" sz="3200" dirty="0">
                <a:solidFill>
                  <a:srgbClr val="00B0F0"/>
                </a:solidFill>
              </a:rPr>
              <a:t>. 4º a 21º do DL 24/2014</a:t>
            </a:r>
            <a:br>
              <a:rPr lang="pt-PT" sz="3200" dirty="0">
                <a:solidFill>
                  <a:srgbClr val="00B0F0"/>
                </a:solidFill>
              </a:rPr>
            </a:br>
            <a:r>
              <a:rPr lang="pt-PT" dirty="0"/>
              <a:t/>
            </a:r>
            <a:br>
              <a:rPr lang="pt-PT" dirty="0"/>
            </a:br>
            <a:endParaRPr lang="pt-PT" dirty="0"/>
          </a:p>
        </p:txBody>
      </p:sp>
      <p:sp>
        <p:nvSpPr>
          <p:cNvPr id="3" name="Marcador de Posição de Conteúdo 2"/>
          <p:cNvSpPr>
            <a:spLocks noGrp="1"/>
          </p:cNvSpPr>
          <p:nvPr>
            <p:ph idx="1"/>
          </p:nvPr>
        </p:nvSpPr>
        <p:spPr/>
        <p:txBody>
          <a:bodyPr>
            <a:normAutofit fontScale="55000" lnSpcReduction="20000"/>
          </a:bodyPr>
          <a:lstStyle/>
          <a:p>
            <a:pPr lvl="2"/>
            <a:r>
              <a:rPr lang="pt-PT" dirty="0"/>
              <a:t>Obrigações do fornecedor</a:t>
            </a:r>
          </a:p>
          <a:p>
            <a:pPr lvl="3"/>
            <a:r>
              <a:rPr lang="pt-PT" dirty="0" err="1"/>
              <a:t>Art</a:t>
            </a:r>
            <a:r>
              <a:rPr lang="pt-PT" dirty="0"/>
              <a:t>. 4º- Obrigação de prestar as seguintes informações, em tempo útil, antes da celebração do contrato, de forma clara e compreensível:</a:t>
            </a:r>
          </a:p>
          <a:p>
            <a:pPr lvl="4"/>
            <a:r>
              <a:rPr lang="pt-PT" dirty="0"/>
              <a:t>Identidade e endereço do fornecedor </a:t>
            </a:r>
          </a:p>
          <a:p>
            <a:pPr lvl="4"/>
            <a:r>
              <a:rPr lang="pt-PT" dirty="0"/>
              <a:t>Caraterísticas essenciais do bem ou serviço</a:t>
            </a:r>
          </a:p>
          <a:p>
            <a:pPr lvl="4"/>
            <a:r>
              <a:rPr lang="pt-PT" dirty="0"/>
              <a:t>Preço do bem ou serviço (incluindo taxas e impostos)</a:t>
            </a:r>
          </a:p>
          <a:p>
            <a:pPr lvl="4"/>
            <a:r>
              <a:rPr lang="pt-PT" dirty="0"/>
              <a:t>Despesas de entrega, caso existam</a:t>
            </a:r>
          </a:p>
          <a:p>
            <a:pPr lvl="4"/>
            <a:r>
              <a:rPr lang="pt-PT" dirty="0"/>
              <a:t>Modalidades de pagamento, meios de entrega e data-limite</a:t>
            </a:r>
          </a:p>
          <a:p>
            <a:pPr lvl="4"/>
            <a:r>
              <a:rPr lang="pt-PT" dirty="0"/>
              <a:t>Descrição do sistema de reclamações</a:t>
            </a:r>
          </a:p>
          <a:p>
            <a:pPr lvl="4"/>
            <a:r>
              <a:rPr lang="pt-PT" dirty="0"/>
              <a:t>Existência ou não do direito de resolução do contrato, do prazo e do procedimento</a:t>
            </a:r>
          </a:p>
          <a:p>
            <a:pPr lvl="4"/>
            <a:r>
              <a:rPr lang="pt-PT" dirty="0"/>
              <a:t>Indicação dos custos de devolução em caso de livre resolução</a:t>
            </a:r>
          </a:p>
          <a:p>
            <a:pPr lvl="4"/>
            <a:r>
              <a:rPr lang="pt-PT" dirty="0"/>
              <a:t>A obrigação de pagar um determinado montante, proporcional ao serviço já prestado, quando exerça o direito de livre resolução</a:t>
            </a:r>
          </a:p>
          <a:p>
            <a:pPr lvl="4"/>
            <a:r>
              <a:rPr lang="pt-PT" dirty="0"/>
              <a:t>Custo adicional da técnica de comunicação à distância, se o houver</a:t>
            </a:r>
          </a:p>
          <a:p>
            <a:pPr lvl="4"/>
            <a:r>
              <a:rPr lang="pt-PT" dirty="0"/>
              <a:t>Duração do contrato e requisitos de denúncia</a:t>
            </a:r>
          </a:p>
          <a:p>
            <a:pPr lvl="4"/>
            <a:r>
              <a:rPr lang="pt-PT" dirty="0"/>
              <a:t>Existência e prazo de garantia dos bens</a:t>
            </a:r>
          </a:p>
          <a:p>
            <a:pPr lvl="4"/>
            <a:r>
              <a:rPr lang="pt-PT" dirty="0"/>
              <a:t>Condições de assistência pós-venda e garantias comerciais</a:t>
            </a:r>
          </a:p>
          <a:p>
            <a:pPr lvl="4"/>
            <a:r>
              <a:rPr lang="pt-PT" dirty="0"/>
              <a:t>Duração mínima das obrigações dos consumidores</a:t>
            </a:r>
          </a:p>
          <a:p>
            <a:pPr lvl="4"/>
            <a:r>
              <a:rPr lang="pt-PT" dirty="0"/>
              <a:t>Existência de depósitos ou garantias financeiras a prestar</a:t>
            </a:r>
          </a:p>
          <a:p>
            <a:pPr lvl="4"/>
            <a:r>
              <a:rPr lang="pt-PT" dirty="0"/>
              <a:t>Mecanismo </a:t>
            </a:r>
            <a:r>
              <a:rPr lang="pt-PT" dirty="0" err="1"/>
              <a:t>extra-judicial</a:t>
            </a:r>
            <a:r>
              <a:rPr lang="pt-PT" dirty="0"/>
              <a:t> de reclamação e recurso, quando exista</a:t>
            </a:r>
          </a:p>
          <a:p>
            <a:endParaRPr lang="pt-PT" dirty="0"/>
          </a:p>
        </p:txBody>
      </p:sp>
    </p:spTree>
    <p:extLst>
      <p:ext uri="{BB962C8B-B14F-4D97-AF65-F5344CB8AC3E}">
        <p14:creationId xmlns:p14="http://schemas.microsoft.com/office/powerpoint/2010/main" val="7767713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lstStyle/>
          <a:p>
            <a:pPr marL="228600" lvl="3" algn="just">
              <a:spcBef>
                <a:spcPts val="1400"/>
              </a:spcBef>
              <a:spcAft>
                <a:spcPts val="0"/>
              </a:spcAft>
            </a:pPr>
            <a:r>
              <a:rPr lang="pt-PT" sz="2800" dirty="0" err="1"/>
              <a:t>Art</a:t>
            </a:r>
            <a:r>
              <a:rPr lang="pt-PT" sz="2800" dirty="0"/>
              <a:t>. 6º - entrega no prazo de 5 dias após a celebração do contrato ou na data da entrega do bem ou prestação do serviço, se esta ocorrer em momento anterior, de documento escrito, ou noutro suporte durável, que confirme a celebração do contrato à distância e as informações previamente prestadas</a:t>
            </a:r>
          </a:p>
          <a:p>
            <a:endParaRPr lang="pt-PT" dirty="0"/>
          </a:p>
          <a:p>
            <a:endParaRPr lang="pt-PT" dirty="0"/>
          </a:p>
        </p:txBody>
      </p:sp>
    </p:spTree>
    <p:extLst>
      <p:ext uri="{BB962C8B-B14F-4D97-AF65-F5344CB8AC3E}">
        <p14:creationId xmlns:p14="http://schemas.microsoft.com/office/powerpoint/2010/main" val="14675039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normAutofit fontScale="92500" lnSpcReduction="10000"/>
          </a:bodyPr>
          <a:lstStyle/>
          <a:p>
            <a:pPr lvl="3" algn="just"/>
            <a:r>
              <a:rPr lang="pt-PT" sz="2000" dirty="0" err="1"/>
              <a:t>art</a:t>
            </a:r>
            <a:r>
              <a:rPr lang="pt-PT" sz="2000" dirty="0"/>
              <a:t>. 19º, n.º 1 - o fornecedor deve dar cumprimento à encomenda no prazo máximo de 30 dias a contar do dia seguinte em que o consumidor lha transmitiu</a:t>
            </a:r>
          </a:p>
          <a:p>
            <a:pPr lvl="4" algn="just"/>
            <a:r>
              <a:rPr lang="pt-PT" sz="2000" dirty="0"/>
              <a:t>salvo se outro prazo tiver sido acordado pelas partes</a:t>
            </a:r>
          </a:p>
          <a:p>
            <a:pPr lvl="3" algn="just"/>
            <a:r>
              <a:rPr lang="pt-PT" sz="2000" dirty="0" err="1"/>
              <a:t>art</a:t>
            </a:r>
            <a:r>
              <a:rPr lang="pt-PT" sz="2000" dirty="0"/>
              <a:t>. 19º, n.º 2, 3 e 4 - em caso de indisponibilidade do bem ou serviço encomendados (geralmente por </a:t>
            </a:r>
            <a:r>
              <a:rPr lang="pt-PT" sz="2000" dirty="0" err="1"/>
              <a:t>ruptura</a:t>
            </a:r>
            <a:r>
              <a:rPr lang="pt-PT" sz="2000" dirty="0"/>
              <a:t> de stocks), o fornecedor deve informar o consumidor e reembolsá-lo nos 30 dias seguintes, e só pode fornecer um bem ou serviço de qualidade e preço equivalentes se as partes assim tiverem acordado antes da celebração do contrato</a:t>
            </a:r>
          </a:p>
          <a:p>
            <a:pPr lvl="4" algn="just"/>
            <a:r>
              <a:rPr lang="pt-PT" sz="2000" dirty="0"/>
              <a:t>se não reembolsar nesse prazo, fica obrigado a devolver em dobro, nos 15 dias úteis seguintes, sem prejuízo do direito a uma indemnização do consumidor</a:t>
            </a:r>
          </a:p>
          <a:p>
            <a:endParaRPr lang="pt-PT" dirty="0"/>
          </a:p>
        </p:txBody>
      </p:sp>
    </p:spTree>
    <p:extLst>
      <p:ext uri="{BB962C8B-B14F-4D97-AF65-F5344CB8AC3E}">
        <p14:creationId xmlns:p14="http://schemas.microsoft.com/office/powerpoint/2010/main" val="37162506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noAutofit/>
          </a:bodyPr>
          <a:lstStyle/>
          <a:p>
            <a:pPr lvl="2" algn="just"/>
            <a:r>
              <a:rPr lang="pt-PT" sz="2000" dirty="0" err="1"/>
              <a:t>Art</a:t>
            </a:r>
            <a:r>
              <a:rPr lang="pt-PT" sz="2000" dirty="0"/>
              <a:t>. 20.º - as empresas que dispõem de serviços de distribuição comercial ao domicílio devem elaborar e manter atualizada uma relação dos seus colaboradores que celebram contratos ao domicílio</a:t>
            </a:r>
          </a:p>
          <a:p>
            <a:pPr lvl="2" algn="just"/>
            <a:r>
              <a:rPr lang="pt-PT" sz="2000" dirty="0" err="1"/>
              <a:t>Art</a:t>
            </a:r>
            <a:r>
              <a:rPr lang="pt-PT" sz="2000" dirty="0"/>
              <a:t>. 21.º - sempre que recorra a catálogos ou revistas, o fornecedor deve incluir nesses suportes os seguintes elementos: </a:t>
            </a:r>
          </a:p>
          <a:p>
            <a:pPr algn="just"/>
            <a:r>
              <a:rPr lang="pt-PT" sz="2000" dirty="0"/>
              <a:t>                          Elementos identificativos do fornecedor</a:t>
            </a:r>
          </a:p>
          <a:p>
            <a:pPr algn="just"/>
            <a:r>
              <a:rPr lang="pt-PT" sz="2000" dirty="0"/>
              <a:t>             Identificação das caraterísticas essenciais dos bens ou                   serviços</a:t>
            </a:r>
          </a:p>
          <a:p>
            <a:pPr lvl="1" algn="just"/>
            <a:r>
              <a:rPr lang="pt-PT" dirty="0"/>
              <a:t>Preço total, forma e condições de pagamento</a:t>
            </a:r>
          </a:p>
          <a:p>
            <a:pPr lvl="1" algn="just"/>
            <a:r>
              <a:rPr lang="pt-PT" dirty="0"/>
              <a:t>Forma, lugar e prazos de entrega</a:t>
            </a:r>
          </a:p>
          <a:p>
            <a:pPr lvl="1" algn="just"/>
            <a:r>
              <a:rPr lang="pt-PT" dirty="0"/>
              <a:t>Regime de garantia de assistência pós-venda</a:t>
            </a:r>
          </a:p>
          <a:p>
            <a:pPr lvl="1" algn="just"/>
            <a:r>
              <a:rPr lang="pt-PT" dirty="0"/>
              <a:t>Existência do direito de livre resolução, prazo e modo de exercício</a:t>
            </a:r>
          </a:p>
          <a:p>
            <a:pPr algn="just"/>
            <a:r>
              <a:rPr lang="pt-PT" sz="2000" dirty="0"/>
              <a:t> </a:t>
            </a:r>
          </a:p>
        </p:txBody>
      </p:sp>
    </p:spTree>
    <p:extLst>
      <p:ext uri="{BB962C8B-B14F-4D97-AF65-F5344CB8AC3E}">
        <p14:creationId xmlns:p14="http://schemas.microsoft.com/office/powerpoint/2010/main" val="1037048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lstStyle/>
          <a:p>
            <a:pPr lvl="2"/>
            <a:r>
              <a:rPr lang="pt-PT" dirty="0"/>
              <a:t>O direito de livre resolução do contrato pelo consumidor</a:t>
            </a:r>
          </a:p>
          <a:p>
            <a:pPr lvl="3"/>
            <a:r>
              <a:rPr lang="pt-PT" dirty="0" err="1"/>
              <a:t>art</a:t>
            </a:r>
            <a:r>
              <a:rPr lang="pt-PT" dirty="0"/>
              <a:t>. 10.º e 11.º - o consumidor pode resolver o contrato à distância celebrado, sem indicar qualquer motivo, e sem ter de pagar qualquer indemnização, enviando ao fornecedor o modelo de livre resolução devidamente preenchido ou qualquer outra declaração inequívoca de resolução do contrato por carta, por contacto telefónico, pela devolução do bem ou por qualquer outro meio suscetível de prova, no prazo de:</a:t>
            </a:r>
          </a:p>
          <a:p>
            <a:pPr lvl="4"/>
            <a:r>
              <a:rPr lang="pt-PT" dirty="0"/>
              <a:t>14 dias (seguidos) a contar da data da entrega do bem ou prestação de serviço</a:t>
            </a:r>
          </a:p>
          <a:p>
            <a:pPr lvl="4"/>
            <a:r>
              <a:rPr lang="pt-PT" dirty="0"/>
              <a:t>12 meses (seguidos) a contar do fim do prazo de 14 dias, caso o fornecedor não tenha cumprido a obrigação prevista no </a:t>
            </a:r>
            <a:r>
              <a:rPr lang="pt-PT" dirty="0" err="1"/>
              <a:t>art</a:t>
            </a:r>
            <a:r>
              <a:rPr lang="pt-PT" dirty="0"/>
              <a:t>. 4, n.º 1, al. j) de entregar um formulário de livre resolução (exceto se o fornecedor vier a cumprir essa obrigação antes dos 14 dias - </a:t>
            </a:r>
            <a:r>
              <a:rPr lang="pt-PT" dirty="0" err="1"/>
              <a:t>art</a:t>
            </a:r>
            <a:r>
              <a:rPr lang="pt-PT" dirty="0"/>
              <a:t>. 10º, n.º 3)</a:t>
            </a:r>
          </a:p>
          <a:p>
            <a:endParaRPr lang="pt-PT" dirty="0"/>
          </a:p>
        </p:txBody>
      </p:sp>
    </p:spTree>
    <p:extLst>
      <p:ext uri="{BB962C8B-B14F-4D97-AF65-F5344CB8AC3E}">
        <p14:creationId xmlns:p14="http://schemas.microsoft.com/office/powerpoint/2010/main" val="19020067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lstStyle/>
          <a:p>
            <a:pPr lvl="3"/>
            <a:r>
              <a:rPr lang="pt-PT" dirty="0" err="1"/>
              <a:t>art</a:t>
            </a:r>
            <a:r>
              <a:rPr lang="pt-PT" dirty="0"/>
              <a:t>. 17º - este direito de livre resolução do contrato não existe nos contratos de:</a:t>
            </a:r>
          </a:p>
          <a:p>
            <a:pPr lvl="4"/>
            <a:r>
              <a:rPr lang="pt-PT" dirty="0"/>
              <a:t>prestação de serviços prestados antes do prazo de resolução por acordo do consumidor</a:t>
            </a:r>
          </a:p>
          <a:p>
            <a:pPr lvl="4"/>
            <a:r>
              <a:rPr lang="pt-PT" dirty="0"/>
              <a:t>fornecimento de bens e serviços dependentes de flutuações do mercado financeiro (mercadorias cotadas em bolsas, por exemplo)</a:t>
            </a:r>
          </a:p>
          <a:p>
            <a:pPr lvl="4"/>
            <a:r>
              <a:rPr lang="pt-PT" dirty="0"/>
              <a:t>fornecimento de bens confecionados de acordo com as especificações do consumidor ou manifestamente personalizados, ou que, pela sua natureza, não possam ser reenviados ou sejam suscetíveis de se perder e deteriorar rapidamente</a:t>
            </a:r>
          </a:p>
          <a:p>
            <a:pPr lvl="4"/>
            <a:r>
              <a:rPr lang="pt-PT" dirty="0"/>
              <a:t>fornecimento de gravações de </a:t>
            </a:r>
            <a:r>
              <a:rPr lang="pt-PT" dirty="0" err="1"/>
              <a:t>audio</a:t>
            </a:r>
            <a:r>
              <a:rPr lang="pt-PT" dirty="0"/>
              <a:t> e </a:t>
            </a:r>
            <a:r>
              <a:rPr lang="pt-PT" dirty="0" err="1"/>
              <a:t>video</a:t>
            </a:r>
            <a:r>
              <a:rPr lang="pt-PT" dirty="0"/>
              <a:t>, discos e programas informáticos, se lhes tiver sido retirado o selo de inviolabilidade</a:t>
            </a:r>
          </a:p>
          <a:p>
            <a:pPr lvl="4"/>
            <a:r>
              <a:rPr lang="pt-PT" dirty="0"/>
              <a:t>fornecimento de jornais e revistas</a:t>
            </a:r>
          </a:p>
          <a:p>
            <a:pPr lvl="4"/>
            <a:r>
              <a:rPr lang="pt-PT" dirty="0"/>
              <a:t>serviços de lotarias e apostas</a:t>
            </a:r>
          </a:p>
          <a:p>
            <a:endParaRPr lang="pt-PT" dirty="0"/>
          </a:p>
        </p:txBody>
      </p:sp>
    </p:spTree>
    <p:extLst>
      <p:ext uri="{BB962C8B-B14F-4D97-AF65-F5344CB8AC3E}">
        <p14:creationId xmlns:p14="http://schemas.microsoft.com/office/powerpoint/2010/main" val="313864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lstStyle/>
          <a:p>
            <a:pPr lvl="3"/>
            <a:r>
              <a:rPr lang="pt-PT" dirty="0" err="1"/>
              <a:t>art</a:t>
            </a:r>
            <a:r>
              <a:rPr lang="pt-PT" dirty="0"/>
              <a:t>. 12.º e 13.º- consequências da resolução do contrato:</a:t>
            </a:r>
          </a:p>
          <a:p>
            <a:pPr lvl="4"/>
            <a:r>
              <a:rPr lang="pt-PT" dirty="0"/>
              <a:t>o fornecedor fica obrigado a reembolsar todos os montantes pagos pelo consumidor, sem qualquer despesas para este (salvo as que decorram </a:t>
            </a:r>
            <a:r>
              <a:rPr lang="pt-PT" dirty="0" err="1"/>
              <a:t>directamente</a:t>
            </a:r>
            <a:r>
              <a:rPr lang="pt-PT" dirty="0"/>
              <a:t> da devolução do bem e sejam aceites pelo consumidor), no prazo máximo de 30</a:t>
            </a:r>
            <a:r>
              <a:rPr lang="pt-PT" baseline="30000" dirty="0"/>
              <a:t> </a:t>
            </a:r>
            <a:r>
              <a:rPr lang="pt-PT" dirty="0"/>
              <a:t>dias a contar da data do envio da carta registada pelo consumidor - </a:t>
            </a:r>
            <a:r>
              <a:rPr lang="pt-PT" dirty="0" err="1"/>
              <a:t>art</a:t>
            </a:r>
            <a:r>
              <a:rPr lang="pt-PT" dirty="0"/>
              <a:t>. 12º, n.º 1</a:t>
            </a:r>
          </a:p>
          <a:p>
            <a:pPr lvl="5"/>
            <a:r>
              <a:rPr lang="pt-PT" dirty="0"/>
              <a:t>se não devolver nesse prazo, fica obrigado a devolver esse valor em dobro no prazo de 15 dias úteis, sem prejuízo da indemnização a que houver lugar - </a:t>
            </a:r>
            <a:r>
              <a:rPr lang="pt-PT" dirty="0" err="1"/>
              <a:t>art</a:t>
            </a:r>
            <a:r>
              <a:rPr lang="pt-PT" dirty="0"/>
              <a:t>. 12º, n.º 6</a:t>
            </a:r>
          </a:p>
          <a:p>
            <a:pPr lvl="4"/>
            <a:r>
              <a:rPr lang="pt-PT" dirty="0"/>
              <a:t>o consumidor fica obrigado a conservar e a devolver os bens nas devidas condições de utilização no prazo de 14 dias a contar da data em que comunicou a decisão de resolução, exceto quando o fornecedor se ofereça para recolher o bem</a:t>
            </a:r>
          </a:p>
          <a:p>
            <a:pPr lvl="4"/>
            <a:r>
              <a:rPr lang="pt-PT" dirty="0"/>
              <a:t>incumbe ao consumidor suportar o custo de devolução, salvo quando o próprio fornecedor assume esse custo ou quando não informa previamente o consumidor de que tem o dever de pagar os custos de devolução</a:t>
            </a:r>
          </a:p>
          <a:p>
            <a:pPr lvl="3"/>
            <a:endParaRPr lang="pt-PT" dirty="0"/>
          </a:p>
          <a:p>
            <a:endParaRPr lang="pt-PT" dirty="0"/>
          </a:p>
        </p:txBody>
      </p:sp>
    </p:spTree>
    <p:extLst>
      <p:ext uri="{BB962C8B-B14F-4D97-AF65-F5344CB8AC3E}">
        <p14:creationId xmlns:p14="http://schemas.microsoft.com/office/powerpoint/2010/main" val="462399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normAutofit fontScale="92500" lnSpcReduction="20000"/>
          </a:bodyPr>
          <a:lstStyle/>
          <a:p>
            <a:pPr lvl="1"/>
            <a:r>
              <a:rPr lang="pt-PT" dirty="0"/>
              <a:t>Fiscalização e punição do incumprimento das obrigações do fornecedor previstas nos </a:t>
            </a:r>
            <a:r>
              <a:rPr lang="pt-PT" dirty="0" err="1"/>
              <a:t>art</a:t>
            </a:r>
            <a:r>
              <a:rPr lang="pt-PT" dirty="0"/>
              <a:t>. 2º a 12º do Dl 143/2001</a:t>
            </a:r>
          </a:p>
          <a:p>
            <a:pPr lvl="2"/>
            <a:r>
              <a:rPr lang="pt-PT" dirty="0"/>
              <a:t>A fiscalização do cumprimento do regime dos contratos à distância cabe à ASAE, bem como a instauração de processos - </a:t>
            </a:r>
            <a:r>
              <a:rPr lang="pt-PT" dirty="0" err="1"/>
              <a:t>art</a:t>
            </a:r>
            <a:r>
              <a:rPr lang="pt-PT" dirty="0"/>
              <a:t>. 31º e 34º, n.º 1</a:t>
            </a:r>
          </a:p>
          <a:p>
            <a:pPr lvl="2"/>
            <a:r>
              <a:rPr lang="pt-PT" dirty="0"/>
              <a:t>A aplicação de coimas cabe à CACMEP- </a:t>
            </a:r>
            <a:r>
              <a:rPr lang="pt-PT" dirty="0" err="1"/>
              <a:t>art</a:t>
            </a:r>
            <a:r>
              <a:rPr lang="pt-PT" dirty="0"/>
              <a:t>. 34º, n.º 2</a:t>
            </a:r>
          </a:p>
          <a:p>
            <a:pPr lvl="2"/>
            <a:r>
              <a:rPr lang="pt-PT" dirty="0"/>
              <a:t>São puníveis como </a:t>
            </a:r>
            <a:r>
              <a:rPr lang="pt-PT" dirty="0" err="1"/>
              <a:t>contra-ordenação</a:t>
            </a:r>
            <a:r>
              <a:rPr lang="pt-PT" dirty="0"/>
              <a:t>:</a:t>
            </a:r>
          </a:p>
          <a:p>
            <a:pPr lvl="3"/>
            <a:r>
              <a:rPr lang="pt-PT" dirty="0"/>
              <a:t>as violações dos artigos 4º, 9º e 11º são punidas com coima de 250€ a 1000€, no caso do fornecedor ser uma pessoa singular, e 1500€ a 8000€, no caso de ser pessoa </a:t>
            </a:r>
            <a:r>
              <a:rPr lang="pt-PT" dirty="0" err="1"/>
              <a:t>colectiva</a:t>
            </a:r>
            <a:r>
              <a:rPr lang="pt-PT" dirty="0"/>
              <a:t> – </a:t>
            </a:r>
            <a:r>
              <a:rPr lang="pt-PT" dirty="0" err="1"/>
              <a:t>art</a:t>
            </a:r>
            <a:r>
              <a:rPr lang="pt-PT" dirty="0"/>
              <a:t>. 32º, n.º 1, al. a), e n.º 2, al. a)</a:t>
            </a:r>
          </a:p>
          <a:p>
            <a:pPr lvl="3"/>
            <a:r>
              <a:rPr lang="pt-PT" dirty="0"/>
              <a:t>o incumprimento dos </a:t>
            </a:r>
            <a:r>
              <a:rPr lang="pt-PT" dirty="0" err="1"/>
              <a:t>art</a:t>
            </a:r>
            <a:r>
              <a:rPr lang="pt-PT" dirty="0"/>
              <a:t>. 5º, n.º 1 e 3, e 8º, n.º 1 e 2 é punido com coima de 400€ a 2000€, no caso do fornecedor ser uma pessoa singular, e 2500€ a 25000€, no caso de ser pessoa </a:t>
            </a:r>
            <a:r>
              <a:rPr lang="pt-PT" dirty="0" err="1"/>
              <a:t>colectiva</a:t>
            </a:r>
            <a:r>
              <a:rPr lang="pt-PT" dirty="0"/>
              <a:t> – </a:t>
            </a:r>
            <a:r>
              <a:rPr lang="pt-PT" dirty="0" err="1"/>
              <a:t>art</a:t>
            </a:r>
            <a:r>
              <a:rPr lang="pt-PT" dirty="0"/>
              <a:t>. 32º, n.º 1, al. b), e n.º 2, al. b)</a:t>
            </a:r>
          </a:p>
          <a:p>
            <a:pPr lvl="3"/>
            <a:r>
              <a:rPr lang="pt-PT" dirty="0"/>
              <a:t>a tentativa e negligência são puníveis nos termos do </a:t>
            </a:r>
            <a:r>
              <a:rPr lang="pt-PT" dirty="0" err="1"/>
              <a:t>art</a:t>
            </a:r>
            <a:r>
              <a:rPr lang="pt-PT" dirty="0"/>
              <a:t>. 32º, n.º 3</a:t>
            </a:r>
          </a:p>
          <a:p>
            <a:pPr lvl="3"/>
            <a:r>
              <a:rPr lang="pt-PT" dirty="0"/>
              <a:t>pode ser aplicada cumulativamente uma sanção acessória de perda de </a:t>
            </a:r>
            <a:r>
              <a:rPr lang="pt-PT" dirty="0" err="1"/>
              <a:t>objectos</a:t>
            </a:r>
            <a:r>
              <a:rPr lang="pt-PT" dirty="0"/>
              <a:t> (</a:t>
            </a:r>
            <a:r>
              <a:rPr lang="pt-PT" dirty="0" err="1"/>
              <a:t>art</a:t>
            </a:r>
            <a:r>
              <a:rPr lang="pt-PT" dirty="0"/>
              <a:t>. 33º)</a:t>
            </a:r>
          </a:p>
          <a:p>
            <a:r>
              <a:rPr lang="pt-PT" dirty="0"/>
              <a:t> </a:t>
            </a:r>
          </a:p>
          <a:p>
            <a:endParaRPr lang="pt-PT"/>
          </a:p>
          <a:p>
            <a:endParaRPr lang="pt-PT"/>
          </a:p>
        </p:txBody>
      </p:sp>
    </p:spTree>
    <p:extLst>
      <p:ext uri="{BB962C8B-B14F-4D97-AF65-F5344CB8AC3E}">
        <p14:creationId xmlns:p14="http://schemas.microsoft.com/office/powerpoint/2010/main" val="2386798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dos contratos à distância</a:t>
            </a:r>
          </a:p>
        </p:txBody>
      </p:sp>
      <p:sp>
        <p:nvSpPr>
          <p:cNvPr id="3" name="Marcador de Posição de Conteúdo 2"/>
          <p:cNvSpPr>
            <a:spLocks noGrp="1"/>
          </p:cNvSpPr>
          <p:nvPr>
            <p:ph idx="1"/>
          </p:nvPr>
        </p:nvSpPr>
        <p:spPr/>
        <p:txBody>
          <a:bodyPr>
            <a:normAutofit fontScale="92500" lnSpcReduction="20000"/>
          </a:bodyPr>
          <a:lstStyle/>
          <a:p>
            <a:pPr lvl="1"/>
            <a:r>
              <a:rPr lang="pt-PT" dirty="0"/>
              <a:t>Fiscalização e punição do incumprimento das obrigações do fornecedor previstas nos </a:t>
            </a:r>
            <a:r>
              <a:rPr lang="pt-PT" dirty="0" err="1"/>
              <a:t>art</a:t>
            </a:r>
            <a:r>
              <a:rPr lang="pt-PT" dirty="0"/>
              <a:t>. 4º a 21º do Dl 24/2014</a:t>
            </a:r>
          </a:p>
          <a:p>
            <a:pPr lvl="2"/>
            <a:r>
              <a:rPr lang="pt-PT" dirty="0"/>
              <a:t>A fiscalização do cumprimento do regime dos contratos à distância cabe à ASAE, bem como a instauração de processos - </a:t>
            </a:r>
            <a:r>
              <a:rPr lang="pt-PT" dirty="0" err="1"/>
              <a:t>art</a:t>
            </a:r>
            <a:r>
              <a:rPr lang="pt-PT" dirty="0"/>
              <a:t>. 30º , n.º 1</a:t>
            </a:r>
          </a:p>
          <a:p>
            <a:pPr lvl="2"/>
            <a:r>
              <a:rPr lang="pt-PT" dirty="0"/>
              <a:t>A aplicação de coimas cabe ao inspetor geral da ASAE- </a:t>
            </a:r>
            <a:r>
              <a:rPr lang="pt-PT" dirty="0" err="1"/>
              <a:t>art</a:t>
            </a:r>
            <a:r>
              <a:rPr lang="pt-PT" dirty="0"/>
              <a:t>. 30º, n.º 2</a:t>
            </a:r>
          </a:p>
          <a:p>
            <a:pPr lvl="2"/>
            <a:r>
              <a:rPr lang="pt-PT" dirty="0"/>
              <a:t>São puníveis como </a:t>
            </a:r>
            <a:r>
              <a:rPr lang="pt-PT" dirty="0" err="1"/>
              <a:t>contra-ordenação</a:t>
            </a:r>
            <a:r>
              <a:rPr lang="pt-PT" dirty="0"/>
              <a:t>:</a:t>
            </a:r>
          </a:p>
          <a:p>
            <a:pPr lvl="3"/>
            <a:r>
              <a:rPr lang="pt-PT" dirty="0"/>
              <a:t>as violações dos artigos 7º, 8º e 12 n.º 2º, 19.º n.º 1, 20.º e 23.º são punidas com coima de 250€ a 1000€, no caso do fornecedor ser uma pessoa singular, e 1500€ a 8000€, no caso de ser pessoa </a:t>
            </a:r>
            <a:r>
              <a:rPr lang="pt-PT" dirty="0" err="1"/>
              <a:t>colectiva</a:t>
            </a:r>
            <a:r>
              <a:rPr lang="pt-PT" dirty="0"/>
              <a:t> – </a:t>
            </a:r>
            <a:r>
              <a:rPr lang="pt-PT" dirty="0" err="1"/>
              <a:t>art</a:t>
            </a:r>
            <a:r>
              <a:rPr lang="pt-PT" dirty="0"/>
              <a:t>. 31º, n.º 1, al. a), e n.º 2, al. a)</a:t>
            </a:r>
          </a:p>
          <a:p>
            <a:pPr lvl="3"/>
            <a:r>
              <a:rPr lang="pt-PT" dirty="0"/>
              <a:t>o incumprimento dos </a:t>
            </a:r>
            <a:r>
              <a:rPr lang="pt-PT" dirty="0" err="1"/>
              <a:t>art</a:t>
            </a:r>
            <a:r>
              <a:rPr lang="pt-PT" dirty="0"/>
              <a:t>. 4º, 5.º n.º 1 a 6, 9.º, 10.º, 11.º, n.º 4, 12.º, n.º 1, 4, 5e 6, 21.º e 26.º é punido com coima de 400€ a 2000€, no caso do fornecedor ser uma pessoa singular, e 2500€ a 25000€, no caso de ser pessoa </a:t>
            </a:r>
            <a:r>
              <a:rPr lang="pt-PT" dirty="0" err="1"/>
              <a:t>colectiva</a:t>
            </a:r>
            <a:r>
              <a:rPr lang="pt-PT" dirty="0"/>
              <a:t> – </a:t>
            </a:r>
            <a:r>
              <a:rPr lang="pt-PT" dirty="0" err="1"/>
              <a:t>art</a:t>
            </a:r>
            <a:r>
              <a:rPr lang="pt-PT" dirty="0"/>
              <a:t>. 31º, n.º 1, al. b), e n.º 2, al. b)</a:t>
            </a:r>
          </a:p>
          <a:p>
            <a:pPr lvl="3"/>
            <a:r>
              <a:rPr lang="pt-PT" dirty="0"/>
              <a:t>o incumprimento dos artigos 19.º, n.º 2 e 3, 27.º, n.º 1 e 28.º, n.º 1 são puníveis com coima de 500€ a 3700€, no caso do fornecedor ser uma pessoa singular, e de 3500€ a 35000€, no caso de ser pessoa coletiva – art.31.º, n.º 1 </a:t>
            </a:r>
            <a:r>
              <a:rPr lang="pt-PT" dirty="0" err="1"/>
              <a:t>al.c</a:t>
            </a:r>
            <a:r>
              <a:rPr lang="pt-PT" dirty="0"/>
              <a:t>) e n.º 2 </a:t>
            </a:r>
            <a:r>
              <a:rPr lang="pt-PT" dirty="0" err="1"/>
              <a:t>al.c</a:t>
            </a:r>
            <a:r>
              <a:rPr lang="pt-PT" dirty="0"/>
              <a:t>).</a:t>
            </a:r>
          </a:p>
          <a:p>
            <a:pPr lvl="3"/>
            <a:r>
              <a:rPr lang="pt-PT" dirty="0"/>
              <a:t>a tentativa e negligência são puníveis nos termos do </a:t>
            </a:r>
            <a:r>
              <a:rPr lang="pt-PT" dirty="0" err="1"/>
              <a:t>art</a:t>
            </a:r>
            <a:r>
              <a:rPr lang="pt-PT" dirty="0"/>
              <a:t>. 31º, n.º 3</a:t>
            </a:r>
          </a:p>
          <a:p>
            <a:pPr lvl="3"/>
            <a:r>
              <a:rPr lang="pt-PT" dirty="0"/>
              <a:t>pode ser aplicada cumulativamente uma sanção acessória de perda de </a:t>
            </a:r>
            <a:r>
              <a:rPr lang="pt-PT" dirty="0" err="1"/>
              <a:t>objectos</a:t>
            </a:r>
            <a:r>
              <a:rPr lang="pt-PT" dirty="0"/>
              <a:t> (</a:t>
            </a:r>
            <a:r>
              <a:rPr lang="pt-PT" dirty="0" err="1"/>
              <a:t>art</a:t>
            </a:r>
            <a:r>
              <a:rPr lang="pt-PT" dirty="0"/>
              <a:t>. 32º)</a:t>
            </a:r>
          </a:p>
        </p:txBody>
      </p:sp>
    </p:spTree>
    <p:extLst>
      <p:ext uri="{BB962C8B-B14F-4D97-AF65-F5344CB8AC3E}">
        <p14:creationId xmlns:p14="http://schemas.microsoft.com/office/powerpoint/2010/main" val="263864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CONCEITOS BÁSICOS</a:t>
            </a:r>
            <a:endParaRPr lang="pt-PT" dirty="0"/>
          </a:p>
        </p:txBody>
      </p:sp>
      <p:sp>
        <p:nvSpPr>
          <p:cNvPr id="3" name="Marcador de Posição de Conteúdo 2"/>
          <p:cNvSpPr>
            <a:spLocks noGrp="1"/>
          </p:cNvSpPr>
          <p:nvPr>
            <p:ph idx="1"/>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Dados pessoais – informação relativa a uma pessoa singular identificada ou identificável («titular dos dados»); é considerada identificável uma pessoa singular que possa ser identificada, direta ou indiretamente, em especial por referência a um identificador, como por exemplo um nome, um número de identificação, dados de localização, identificadores por via eletrónica ou a um ou mais elementos específicos da identidade física, fisiológica, genética, mental, económica, cultural ou social dessa pessoa singular – artigo 4.º n.º1</a:t>
            </a:r>
          </a:p>
          <a:p>
            <a:endParaRPr lang="pt-PT" dirty="0"/>
          </a:p>
        </p:txBody>
      </p:sp>
    </p:spTree>
    <p:extLst>
      <p:ext uri="{BB962C8B-B14F-4D97-AF65-F5344CB8AC3E}">
        <p14:creationId xmlns:p14="http://schemas.microsoft.com/office/powerpoint/2010/main" val="17303436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PT" b="1" dirty="0"/>
              <a:t>Venda de bens de consumo - DL 67/2003 de 8/04</a:t>
            </a:r>
            <a:endParaRPr lang="pt-PT" dirty="0"/>
          </a:p>
        </p:txBody>
      </p:sp>
      <p:sp>
        <p:nvSpPr>
          <p:cNvPr id="3" name="Marcador de Posição de Conteúdo 2"/>
          <p:cNvSpPr>
            <a:spLocks noGrp="1"/>
          </p:cNvSpPr>
          <p:nvPr>
            <p:ph idx="1"/>
          </p:nvPr>
        </p:nvSpPr>
        <p:spPr/>
        <p:txBody>
          <a:bodyPr/>
          <a:lstStyle/>
          <a:p>
            <a:pPr marL="228600" lvl="1">
              <a:spcBef>
                <a:spcPts val="1400"/>
              </a:spcBef>
              <a:spcAft>
                <a:spcPts val="0"/>
              </a:spcAft>
            </a:pPr>
            <a:r>
              <a:rPr lang="pt-PT" dirty="0"/>
              <a:t>O DL 67/2003 de 8/04, entretanto alterado pelo DL 84/2008 de 21/05, é um diploma de âmbito geral, aplicando-se a todos os contratos de venda de bens de consumo, incluindo aos eletrónicos</a:t>
            </a:r>
          </a:p>
          <a:p>
            <a:endParaRPr lang="pt-PT" dirty="0"/>
          </a:p>
        </p:txBody>
      </p:sp>
    </p:spTree>
    <p:extLst>
      <p:ext uri="{BB962C8B-B14F-4D97-AF65-F5344CB8AC3E}">
        <p14:creationId xmlns:p14="http://schemas.microsoft.com/office/powerpoint/2010/main" val="41135869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lstStyle/>
          <a:p>
            <a:pPr lvl="1"/>
            <a:r>
              <a:rPr lang="pt-PT" dirty="0"/>
              <a:t>Âmbito de aplicação do DL 67/2003</a:t>
            </a:r>
          </a:p>
          <a:p>
            <a:pPr lvl="2"/>
            <a:r>
              <a:rPr lang="pt-PT" dirty="0"/>
              <a:t>Contratos de venda de bens de consumo - </a:t>
            </a:r>
            <a:r>
              <a:rPr lang="pt-PT" dirty="0" err="1"/>
              <a:t>art</a:t>
            </a:r>
            <a:r>
              <a:rPr lang="pt-PT" dirty="0"/>
              <a:t>. 1º-A, n.º 2 e 1º-B, al. b)</a:t>
            </a:r>
          </a:p>
          <a:p>
            <a:pPr lvl="3"/>
            <a:r>
              <a:rPr lang="pt-PT" dirty="0"/>
              <a:t>Contratos especificamente de compra e venda, ou outros contratos de empreitada ou prestação de serviços em que se adquiram bens (</a:t>
            </a:r>
            <a:r>
              <a:rPr lang="pt-PT" dirty="0" err="1"/>
              <a:t>ex</a:t>
            </a:r>
            <a:r>
              <a:rPr lang="pt-PT" dirty="0"/>
              <a:t>: contrato de reparação de um veículo automóvel celebrado com uma oficina em que são incluídas as peças utilizadas, ou contrato de empreitada de reparação de um telhado em que as telhas são fornecidas e pagas ao empreiteiro)</a:t>
            </a:r>
          </a:p>
          <a:p>
            <a:pPr lvl="3"/>
            <a:r>
              <a:rPr lang="pt-PT" dirty="0"/>
              <a:t>Bem de consumo é qualquer bem móvel ou imóvel corpóreo, novo ou usado</a:t>
            </a:r>
          </a:p>
          <a:p>
            <a:pPr lvl="2"/>
            <a:r>
              <a:rPr lang="pt-PT" dirty="0"/>
              <a:t>Celebrados entre profissionais e consumidores - </a:t>
            </a:r>
            <a:r>
              <a:rPr lang="pt-PT" dirty="0" err="1"/>
              <a:t>art</a:t>
            </a:r>
            <a:r>
              <a:rPr lang="pt-PT" dirty="0"/>
              <a:t>. 1º A, n.º 1 e 1º-B, al. a)</a:t>
            </a:r>
          </a:p>
          <a:p>
            <a:pPr lvl="3"/>
            <a:r>
              <a:rPr lang="pt-PT" dirty="0"/>
              <a:t>Consumidor é uma pessoa singular que adquire bens ou serviços para uso pessoal (não profissional)</a:t>
            </a:r>
          </a:p>
          <a:p>
            <a:pPr lvl="3"/>
            <a:r>
              <a:rPr lang="pt-PT" dirty="0"/>
              <a:t>Profissional é a pessoa singular ou coletiva que exerce profissionalmente uma atividade económica que vise a obtenção de benefícios</a:t>
            </a:r>
          </a:p>
          <a:p>
            <a:endParaRPr lang="pt-PT" dirty="0"/>
          </a:p>
        </p:txBody>
      </p:sp>
    </p:spTree>
    <p:extLst>
      <p:ext uri="{BB962C8B-B14F-4D97-AF65-F5344CB8AC3E}">
        <p14:creationId xmlns:p14="http://schemas.microsoft.com/office/powerpoint/2010/main" val="32378905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normAutofit fontScale="70000" lnSpcReduction="20000"/>
          </a:bodyPr>
          <a:lstStyle/>
          <a:p>
            <a:pPr lvl="1"/>
            <a:r>
              <a:rPr lang="pt-PT" dirty="0"/>
              <a:t>Conformidade dos bens vendidos com o contrato - </a:t>
            </a:r>
            <a:r>
              <a:rPr lang="pt-PT" dirty="0" err="1"/>
              <a:t>art</a:t>
            </a:r>
            <a:r>
              <a:rPr lang="pt-PT" dirty="0"/>
              <a:t>. 2º e 3º</a:t>
            </a:r>
          </a:p>
          <a:p>
            <a:pPr lvl="2"/>
            <a:r>
              <a:rPr lang="pt-PT" dirty="0"/>
              <a:t>O vendedor tem o dever de entregar ao consumidor bens que sejam conformes com o contrato de compra e venda - </a:t>
            </a:r>
            <a:r>
              <a:rPr lang="pt-PT" dirty="0" err="1"/>
              <a:t>art</a:t>
            </a:r>
            <a:r>
              <a:rPr lang="pt-PT" dirty="0"/>
              <a:t>. 2º, n.º 1</a:t>
            </a:r>
          </a:p>
          <a:p>
            <a:pPr lvl="3"/>
            <a:r>
              <a:rPr lang="pt-PT" dirty="0"/>
              <a:t>O vendedor responde pela falta de conformidade que exista no momento em que o bem é entregue ao consumidor - </a:t>
            </a:r>
            <a:r>
              <a:rPr lang="pt-PT" dirty="0" err="1"/>
              <a:t>art</a:t>
            </a:r>
            <a:r>
              <a:rPr lang="pt-PT" dirty="0"/>
              <a:t>. 3º, n.º 1</a:t>
            </a:r>
          </a:p>
          <a:p>
            <a:pPr lvl="3"/>
            <a:r>
              <a:rPr lang="pt-PT" dirty="0"/>
              <a:t>Mas presume-se que as faltas de conformidade manifestadas no prazo da garantia legal (2 ou 5 anos) já existiam no momento na data da entrega do bem (isto é, pode provar-se o contrário) - </a:t>
            </a:r>
            <a:r>
              <a:rPr lang="pt-PT" dirty="0" err="1"/>
              <a:t>art</a:t>
            </a:r>
            <a:r>
              <a:rPr lang="pt-PT" dirty="0"/>
              <a:t>. 3º, n.º 2</a:t>
            </a:r>
          </a:p>
          <a:p>
            <a:pPr lvl="2"/>
            <a:r>
              <a:rPr lang="pt-PT" dirty="0"/>
              <a:t>Presume-se que os bens não são conformes se, nos termos do </a:t>
            </a:r>
            <a:r>
              <a:rPr lang="pt-PT" dirty="0" err="1"/>
              <a:t>art</a:t>
            </a:r>
            <a:r>
              <a:rPr lang="pt-PT" dirty="0"/>
              <a:t>. 2º, n.º 2:</a:t>
            </a:r>
          </a:p>
          <a:p>
            <a:pPr lvl="3"/>
            <a:r>
              <a:rPr lang="pt-PT" dirty="0"/>
              <a:t>Não corresponderem à descrição que é feita deles pelo vendedor ou não apresentarem as qualidades do bem que este apresentou ao consumidor como amostra ou modelo</a:t>
            </a:r>
          </a:p>
          <a:p>
            <a:pPr lvl="3"/>
            <a:r>
              <a:rPr lang="pt-PT" dirty="0"/>
              <a:t>Não serem adequados ao uso específico para o qual o consumidor os destine se o vendedor conhecia e aceitou, no momento de celebração do contrato, esse destino</a:t>
            </a:r>
          </a:p>
          <a:p>
            <a:pPr lvl="3"/>
            <a:r>
              <a:rPr lang="pt-PT" dirty="0"/>
              <a:t>Não serem adequados às utilizações dadas aos bens do mesmo tipo</a:t>
            </a:r>
          </a:p>
          <a:p>
            <a:pPr lvl="3"/>
            <a:r>
              <a:rPr lang="pt-PT" dirty="0"/>
              <a:t>Não apresentarem as qualidades e o desempenho habituais nos bens de consumo do mesmo tipo e que o consumidor pode razoavelmente esperar, atendendo à natureza do bem e às declarações públicas sobre as suas caraterísticas feitas na publicidade ou rotulagem</a:t>
            </a:r>
          </a:p>
          <a:p>
            <a:pPr lvl="2"/>
            <a:r>
              <a:rPr lang="pt-PT" dirty="0"/>
              <a:t>Não se considera existir desconformidade se o consumidor a conhecer no momento em que celebra o contrato, ou não a devesse ignorar (segundo um critério de homem médio), ou se decorrer dos materiais fornecidos pelo consumidor - </a:t>
            </a:r>
            <a:r>
              <a:rPr lang="pt-PT" dirty="0" err="1"/>
              <a:t>art</a:t>
            </a:r>
            <a:r>
              <a:rPr lang="pt-PT" dirty="0"/>
              <a:t>. 2º, n.º 3</a:t>
            </a:r>
          </a:p>
          <a:p>
            <a:pPr lvl="2"/>
            <a:r>
              <a:rPr lang="pt-PT" dirty="0"/>
              <a:t>A má instalação do bem de consumo é considerada como desconformidade se a instalação fizer parte do contrato - </a:t>
            </a:r>
            <a:r>
              <a:rPr lang="pt-PT" dirty="0" err="1"/>
              <a:t>art</a:t>
            </a:r>
            <a:r>
              <a:rPr lang="pt-PT" dirty="0"/>
              <a:t>. 2º, n.º 4</a:t>
            </a:r>
          </a:p>
        </p:txBody>
      </p:sp>
    </p:spTree>
    <p:extLst>
      <p:ext uri="{BB962C8B-B14F-4D97-AF65-F5344CB8AC3E}">
        <p14:creationId xmlns:p14="http://schemas.microsoft.com/office/powerpoint/2010/main" val="5130380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normAutofit fontScale="92500" lnSpcReduction="10000"/>
          </a:bodyPr>
          <a:lstStyle/>
          <a:p>
            <a:pPr lvl="1"/>
            <a:r>
              <a:rPr lang="pt-PT" dirty="0"/>
              <a:t>Direitos do consumidor perante o vendedor - </a:t>
            </a:r>
            <a:r>
              <a:rPr lang="pt-PT" dirty="0" err="1"/>
              <a:t>art</a:t>
            </a:r>
            <a:r>
              <a:rPr lang="pt-PT" dirty="0"/>
              <a:t>. 4º</a:t>
            </a:r>
          </a:p>
          <a:p>
            <a:pPr lvl="2"/>
            <a:r>
              <a:rPr lang="pt-PT" dirty="0"/>
              <a:t>Em caso de desconformidade do bem vendido, o consumidor tem direito a que a conformidade seja reposta pelo vendedor, sem encargos para si (sem pagar quaisquer despesas de transporte, mão de obra e material), por meio de:</a:t>
            </a:r>
          </a:p>
          <a:p>
            <a:pPr lvl="3"/>
            <a:r>
              <a:rPr lang="pt-PT" dirty="0"/>
              <a:t>Reparação do bem</a:t>
            </a:r>
          </a:p>
          <a:p>
            <a:pPr lvl="4"/>
            <a:r>
              <a:rPr lang="pt-PT" dirty="0"/>
              <a:t>realizada no prazo máximo de 30 dias desde a denúncia da desconformidade dos bens móveis, sem grave inconveniente para o consumidor, ou num prazo razoável, para bens imóveis - </a:t>
            </a:r>
            <a:r>
              <a:rPr lang="pt-PT" dirty="0" err="1"/>
              <a:t>art</a:t>
            </a:r>
            <a:r>
              <a:rPr lang="pt-PT" dirty="0"/>
              <a:t>. 4º, n.º 2- o incumprimento destes prazos constitui uma </a:t>
            </a:r>
            <a:r>
              <a:rPr lang="pt-PT" dirty="0" err="1"/>
              <a:t>contra-ordenação</a:t>
            </a:r>
            <a:r>
              <a:rPr lang="pt-PT" dirty="0"/>
              <a:t>, prevista no </a:t>
            </a:r>
            <a:r>
              <a:rPr lang="pt-PT" dirty="0" err="1"/>
              <a:t>art</a:t>
            </a:r>
            <a:r>
              <a:rPr lang="pt-PT" dirty="0"/>
              <a:t>. 12ºA, n.º 1, al. a)</a:t>
            </a:r>
          </a:p>
          <a:p>
            <a:pPr lvl="3"/>
            <a:r>
              <a:rPr lang="pt-PT" dirty="0"/>
              <a:t>Substituição do bem por um igual</a:t>
            </a:r>
          </a:p>
          <a:p>
            <a:pPr lvl="3"/>
            <a:r>
              <a:rPr lang="pt-PT" dirty="0"/>
              <a:t>Redução adequada do preço</a:t>
            </a:r>
          </a:p>
          <a:p>
            <a:pPr lvl="3"/>
            <a:r>
              <a:rPr lang="pt-PT" dirty="0"/>
              <a:t>Resolução do contrato</a:t>
            </a:r>
          </a:p>
          <a:p>
            <a:pPr lvl="2"/>
            <a:r>
              <a:rPr lang="pt-PT" dirty="0"/>
              <a:t>A lei não estabelece uma ordem entre os direitos do consumidor, pelo que este pode optar por um deles, salvo se tal for impossível ou constituir um abuso de direito por ser excessivamente oneroso para a outra parte - </a:t>
            </a:r>
            <a:r>
              <a:rPr lang="pt-PT" dirty="0" err="1"/>
              <a:t>art</a:t>
            </a:r>
            <a:r>
              <a:rPr lang="pt-PT" dirty="0"/>
              <a:t>. 4º, n.º 4 e 5</a:t>
            </a:r>
          </a:p>
        </p:txBody>
      </p:sp>
    </p:spTree>
    <p:extLst>
      <p:ext uri="{BB962C8B-B14F-4D97-AF65-F5344CB8AC3E}">
        <p14:creationId xmlns:p14="http://schemas.microsoft.com/office/powerpoint/2010/main" val="25447747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lstStyle/>
          <a:p>
            <a:pPr lvl="2"/>
            <a:r>
              <a:rPr lang="pt-PT" dirty="0"/>
              <a:t>Prazo para o exercício destes direitos</a:t>
            </a:r>
          </a:p>
          <a:p>
            <a:pPr lvl="3"/>
            <a:r>
              <a:rPr lang="pt-PT" dirty="0"/>
              <a:t>O consumidor deve denunciar ao vendedor a falta de conformidade no prazo de 2 meses ou 1 ano, consoante se trate de bens móveis ou imóveis, </a:t>
            </a:r>
            <a:r>
              <a:rPr lang="pt-PT" dirty="0" err="1"/>
              <a:t>respectivamente</a:t>
            </a:r>
            <a:r>
              <a:rPr lang="pt-PT" dirty="0"/>
              <a:t> - </a:t>
            </a:r>
            <a:r>
              <a:rPr lang="pt-PT" dirty="0" err="1"/>
              <a:t>art</a:t>
            </a:r>
            <a:r>
              <a:rPr lang="pt-PT" dirty="0"/>
              <a:t>. 5º A, n.º 2</a:t>
            </a:r>
          </a:p>
          <a:p>
            <a:pPr lvl="2"/>
            <a:r>
              <a:rPr lang="pt-PT" dirty="0"/>
              <a:t>Os direitos do consumidor não podem ser excluídos ou limitados por acordo ou cláusula contratual, antes de feita a denúncia da falta de conformidade (regime imperativo - </a:t>
            </a:r>
            <a:r>
              <a:rPr lang="pt-PT" dirty="0" err="1"/>
              <a:t>art</a:t>
            </a:r>
            <a:r>
              <a:rPr lang="pt-PT" dirty="0"/>
              <a:t>. 10º)</a:t>
            </a:r>
          </a:p>
          <a:p>
            <a:pPr lvl="2"/>
            <a:r>
              <a:rPr lang="pt-PT" dirty="0"/>
              <a:t>Os direitos do consumidor transmitem-se ao adquirente dos bens – </a:t>
            </a:r>
            <a:r>
              <a:rPr lang="pt-PT" dirty="0" err="1"/>
              <a:t>art</a:t>
            </a:r>
            <a:r>
              <a:rPr lang="pt-PT" dirty="0"/>
              <a:t>. 4º, n.º 6</a:t>
            </a:r>
          </a:p>
          <a:p>
            <a:pPr lvl="2"/>
            <a:r>
              <a:rPr lang="pt-PT" dirty="0"/>
              <a:t>A lei permite ainda, nos termos do </a:t>
            </a:r>
            <a:r>
              <a:rPr lang="pt-PT" dirty="0" err="1"/>
              <a:t>art</a:t>
            </a:r>
            <a:r>
              <a:rPr lang="pt-PT" dirty="0"/>
              <a:t>. 6º e 7º, que o consumidor exija do produtor do bem a sua reparação ou substituição, em alternativa</a:t>
            </a:r>
          </a:p>
          <a:p>
            <a:endParaRPr lang="pt-PT" dirty="0"/>
          </a:p>
        </p:txBody>
      </p:sp>
    </p:spTree>
    <p:extLst>
      <p:ext uri="{BB962C8B-B14F-4D97-AF65-F5344CB8AC3E}">
        <p14:creationId xmlns:p14="http://schemas.microsoft.com/office/powerpoint/2010/main" val="31362247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normAutofit fontScale="92500" lnSpcReduction="20000"/>
          </a:bodyPr>
          <a:lstStyle/>
          <a:p>
            <a:pPr lvl="1"/>
            <a:r>
              <a:rPr lang="pt-PT" dirty="0"/>
              <a:t>Garantia legal - </a:t>
            </a:r>
            <a:r>
              <a:rPr lang="pt-PT" dirty="0" err="1"/>
              <a:t>art</a:t>
            </a:r>
            <a:r>
              <a:rPr lang="pt-PT" dirty="0"/>
              <a:t>. 5º</a:t>
            </a:r>
          </a:p>
          <a:p>
            <a:pPr lvl="2"/>
            <a:r>
              <a:rPr lang="pt-PT" dirty="0" err="1"/>
              <a:t>Art</a:t>
            </a:r>
            <a:r>
              <a:rPr lang="pt-PT" dirty="0"/>
              <a:t>. 5º, n.º 1- o consumidor pode exercer os direitos previstos no </a:t>
            </a:r>
            <a:r>
              <a:rPr lang="pt-PT" dirty="0" err="1"/>
              <a:t>art</a:t>
            </a:r>
            <a:r>
              <a:rPr lang="pt-PT" dirty="0"/>
              <a:t>. 4º (reparação, substituição, redução do preço e resolução do contrato) nos casos em que a falta de conformidade não existia no momento em que o bem foi entregue, mas se veio a verificar mais tarde, no prazo da garantia legal:</a:t>
            </a:r>
          </a:p>
          <a:p>
            <a:pPr lvl="3"/>
            <a:r>
              <a:rPr lang="pt-PT" dirty="0"/>
              <a:t>2 anos para os bens móveis depois da entrega</a:t>
            </a:r>
          </a:p>
          <a:p>
            <a:pPr lvl="3"/>
            <a:r>
              <a:rPr lang="pt-PT" dirty="0"/>
              <a:t>5 anos para os bens imóveis depois da entrega</a:t>
            </a:r>
          </a:p>
          <a:p>
            <a:pPr lvl="2"/>
            <a:r>
              <a:rPr lang="pt-PT" dirty="0"/>
              <a:t>o prazo da garantia legal suspende-se a partir da data da denúncia da desconformidade, enquanto o consumidor estiver privado do uso dos bens (porque foram para reparação, ou espera a sua substituição, por exemplo) – </a:t>
            </a:r>
            <a:r>
              <a:rPr lang="pt-PT" dirty="0" err="1"/>
              <a:t>art</a:t>
            </a:r>
            <a:r>
              <a:rPr lang="pt-PT" dirty="0"/>
              <a:t>. 5º, n.º 7</a:t>
            </a:r>
          </a:p>
          <a:p>
            <a:pPr lvl="2"/>
            <a:r>
              <a:rPr lang="pt-PT" dirty="0"/>
              <a:t>havendo substituição do bem, o bem novo também beneficia da garantia legal de 2 ou 5 anos depois da data da entrega - </a:t>
            </a:r>
            <a:r>
              <a:rPr lang="pt-PT" dirty="0" err="1"/>
              <a:t>art</a:t>
            </a:r>
            <a:r>
              <a:rPr lang="pt-PT" dirty="0"/>
              <a:t>. 5º, n.º 6</a:t>
            </a:r>
          </a:p>
          <a:p>
            <a:pPr lvl="2"/>
            <a:r>
              <a:rPr lang="pt-PT" dirty="0"/>
              <a:t>para poder exercer os seus direitos, o consumidor tem que denunciar a falta de conformidade no prazo de 2 meses ou 1 ano a contar da data em que a </a:t>
            </a:r>
            <a:r>
              <a:rPr lang="pt-PT" dirty="0" err="1"/>
              <a:t>detectou</a:t>
            </a:r>
            <a:r>
              <a:rPr lang="pt-PT" dirty="0"/>
              <a:t>, mas sempre antes de completado o prazo da garantia legal - </a:t>
            </a:r>
            <a:r>
              <a:rPr lang="pt-PT" dirty="0" err="1"/>
              <a:t>art</a:t>
            </a:r>
            <a:r>
              <a:rPr lang="pt-PT" dirty="0"/>
              <a:t>. 5º-A, n.º 1 e 2</a:t>
            </a:r>
          </a:p>
          <a:p>
            <a:endParaRPr lang="pt-PT" dirty="0"/>
          </a:p>
        </p:txBody>
      </p:sp>
      <p:sp>
        <p:nvSpPr>
          <p:cNvPr id="4" name="Retângulo 3"/>
          <p:cNvSpPr/>
          <p:nvPr/>
        </p:nvSpPr>
        <p:spPr>
          <a:xfrm>
            <a:off x="3639205" y="3244334"/>
            <a:ext cx="4913589" cy="369332"/>
          </a:xfrm>
          <a:prstGeom prst="rect">
            <a:avLst/>
          </a:prstGeom>
        </p:spPr>
        <p:txBody>
          <a:bodyPr wrap="none">
            <a:spAutoFit/>
          </a:bodyPr>
          <a:lstStyle/>
          <a:p>
            <a:r>
              <a:rPr lang="pt-PT" b="1" dirty="0"/>
              <a:t>Venda de bens de consumo - DL 67/2003 de 8/04</a:t>
            </a:r>
            <a:endParaRPr lang="pt-PT" dirty="0"/>
          </a:p>
        </p:txBody>
      </p:sp>
    </p:spTree>
    <p:extLst>
      <p:ext uri="{BB962C8B-B14F-4D97-AF65-F5344CB8AC3E}">
        <p14:creationId xmlns:p14="http://schemas.microsoft.com/office/powerpoint/2010/main" val="32447622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 DL 67/2003 de 8/04</a:t>
            </a:r>
            <a:endParaRPr lang="pt-PT" dirty="0"/>
          </a:p>
        </p:txBody>
      </p:sp>
      <p:sp>
        <p:nvSpPr>
          <p:cNvPr id="3" name="Marcador de Posição de Conteúdo 2"/>
          <p:cNvSpPr>
            <a:spLocks noGrp="1"/>
          </p:cNvSpPr>
          <p:nvPr>
            <p:ph idx="1"/>
          </p:nvPr>
        </p:nvSpPr>
        <p:spPr/>
        <p:txBody>
          <a:bodyPr>
            <a:normAutofit fontScale="92500"/>
          </a:bodyPr>
          <a:lstStyle/>
          <a:p>
            <a:pPr lvl="1"/>
            <a:r>
              <a:rPr lang="pt-PT" dirty="0"/>
              <a:t>Garantias comerciais - </a:t>
            </a:r>
            <a:r>
              <a:rPr lang="pt-PT" dirty="0" err="1"/>
              <a:t>art</a:t>
            </a:r>
            <a:r>
              <a:rPr lang="pt-PT" dirty="0"/>
              <a:t>. 9º</a:t>
            </a:r>
          </a:p>
          <a:p>
            <a:pPr lvl="2"/>
            <a:r>
              <a:rPr lang="pt-PT" dirty="0"/>
              <a:t>O vendedor não pode limitar os prazos da garantia legal</a:t>
            </a:r>
          </a:p>
          <a:p>
            <a:pPr lvl="3"/>
            <a:r>
              <a:rPr lang="pt-PT" dirty="0"/>
              <a:t>Exceto no caso de venda de bens móveis usados, em que a lei permite que as partes possam reduzir, por acordo contemporâneo do negócio, o prazo de garantia de 2 anos para 1 ano a contar da entrega - </a:t>
            </a:r>
            <a:r>
              <a:rPr lang="pt-PT" dirty="0" err="1"/>
              <a:t>art</a:t>
            </a:r>
            <a:r>
              <a:rPr lang="pt-PT" dirty="0"/>
              <a:t>. 4º, n.º 2</a:t>
            </a:r>
          </a:p>
          <a:p>
            <a:pPr lvl="2"/>
            <a:r>
              <a:rPr lang="pt-PT" dirty="0"/>
              <a:t>Mas pode estabelecer condições mais vantajosas para o consumidor, no âmbito da sua política comercial, ultrapassando os prazos de garantia decorrentes da lei, ou dando garantias adicionais que não resultam da lei, ou ainda permitindo a substituição do bem ou a resolução do contrato por vontade exclusiva do consumidor - constituindo as chamadas garantias comerciais ou voluntárias</a:t>
            </a:r>
          </a:p>
          <a:p>
            <a:pPr lvl="2"/>
            <a:r>
              <a:rPr lang="pt-PT" dirty="0"/>
              <a:t>As garantias voluntárias têm de constar de um documento escrito ou em outro suporte durável, têm de ser escritas em língua portuguesa, usando linguagem clara e concisa, e conter os elementos obrigatórios previstos no </a:t>
            </a:r>
            <a:r>
              <a:rPr lang="pt-PT" dirty="0" err="1"/>
              <a:t>art</a:t>
            </a:r>
            <a:r>
              <a:rPr lang="pt-PT" dirty="0"/>
              <a:t>. 9º, n.º 3</a:t>
            </a:r>
          </a:p>
          <a:p>
            <a:pPr lvl="3"/>
            <a:r>
              <a:rPr lang="pt-PT" dirty="0"/>
              <a:t>Caso não reúnam estes requisitos exigidos por lei, o vendedor pode ser condenado pela prática da </a:t>
            </a:r>
            <a:r>
              <a:rPr lang="pt-PT" dirty="0" err="1"/>
              <a:t>contra-ordenação</a:t>
            </a:r>
            <a:r>
              <a:rPr lang="pt-PT" dirty="0"/>
              <a:t> prevista no </a:t>
            </a:r>
            <a:r>
              <a:rPr lang="pt-PT" dirty="0" err="1"/>
              <a:t>art</a:t>
            </a:r>
            <a:r>
              <a:rPr lang="pt-PT" dirty="0"/>
              <a:t>. 12ºA, n.º 1, al. b)</a:t>
            </a:r>
          </a:p>
          <a:p>
            <a:endParaRPr lang="pt-PT" dirty="0"/>
          </a:p>
        </p:txBody>
      </p:sp>
    </p:spTree>
    <p:extLst>
      <p:ext uri="{BB962C8B-B14F-4D97-AF65-F5344CB8AC3E}">
        <p14:creationId xmlns:p14="http://schemas.microsoft.com/office/powerpoint/2010/main" val="12274465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Venda de bens de consumo </a:t>
            </a:r>
            <a:r>
              <a:rPr lang="pt-PT" b="1" dirty="0" smtClean="0"/>
              <a:t/>
            </a:r>
            <a:br>
              <a:rPr lang="pt-PT" b="1" dirty="0" smtClean="0"/>
            </a:br>
            <a:r>
              <a:rPr lang="pt-PT" b="1" dirty="0" smtClean="0"/>
              <a:t>- </a:t>
            </a:r>
            <a:r>
              <a:rPr lang="pt-PT" b="1" dirty="0"/>
              <a:t>DL 67/2003 de 8/04</a:t>
            </a:r>
            <a:endParaRPr lang="pt-PT" dirty="0"/>
          </a:p>
        </p:txBody>
      </p:sp>
      <p:sp>
        <p:nvSpPr>
          <p:cNvPr id="3" name="Marcador de Posição de Conteúdo 2"/>
          <p:cNvSpPr>
            <a:spLocks noGrp="1"/>
          </p:cNvSpPr>
          <p:nvPr>
            <p:ph idx="1"/>
          </p:nvPr>
        </p:nvSpPr>
        <p:spPr/>
        <p:txBody>
          <a:bodyPr/>
          <a:lstStyle/>
          <a:p>
            <a:pPr lvl="1"/>
            <a:r>
              <a:rPr lang="pt-PT" dirty="0" err="1"/>
              <a:t>Contra-ordenações</a:t>
            </a:r>
            <a:r>
              <a:rPr lang="pt-PT" dirty="0"/>
              <a:t> previstas no </a:t>
            </a:r>
            <a:r>
              <a:rPr lang="pt-PT" dirty="0" err="1"/>
              <a:t>art</a:t>
            </a:r>
            <a:r>
              <a:rPr lang="pt-PT" dirty="0"/>
              <a:t>. 12º A</a:t>
            </a:r>
          </a:p>
          <a:p>
            <a:pPr lvl="2"/>
            <a:r>
              <a:rPr lang="pt-PT" dirty="0"/>
              <a:t>Competência fiscalizadora da ASAE e da CACMEP para aplicar as coimas </a:t>
            </a:r>
            <a:r>
              <a:rPr lang="pt-PT" dirty="0" err="1"/>
              <a:t>respectivas</a:t>
            </a:r>
            <a:r>
              <a:rPr lang="pt-PT" dirty="0"/>
              <a:t> - </a:t>
            </a:r>
            <a:r>
              <a:rPr lang="pt-PT" dirty="0" err="1"/>
              <a:t>art</a:t>
            </a:r>
            <a:r>
              <a:rPr lang="pt-PT" dirty="0"/>
              <a:t>. 12º-C</a:t>
            </a:r>
          </a:p>
          <a:p>
            <a:pPr lvl="2"/>
            <a:r>
              <a:rPr lang="pt-PT" dirty="0"/>
              <a:t>Eventual aplicação das sanções acessórias do </a:t>
            </a:r>
            <a:r>
              <a:rPr lang="pt-PT" dirty="0" err="1"/>
              <a:t>art</a:t>
            </a:r>
            <a:r>
              <a:rPr lang="pt-PT" dirty="0"/>
              <a:t>. 12º-B</a:t>
            </a:r>
          </a:p>
          <a:p>
            <a:pPr marL="45720" indent="0">
              <a:buNone/>
            </a:pPr>
            <a:endParaRPr lang="pt-PT" sz="2400" dirty="0"/>
          </a:p>
        </p:txBody>
      </p:sp>
    </p:spTree>
    <p:extLst>
      <p:ext uri="{BB962C8B-B14F-4D97-AF65-F5344CB8AC3E}">
        <p14:creationId xmlns:p14="http://schemas.microsoft.com/office/powerpoint/2010/main" val="190016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CONCEITOS BÁSICOS</a:t>
            </a:r>
            <a:endParaRPr lang="pt-PT" dirty="0"/>
          </a:p>
        </p:txBody>
      </p:sp>
      <p:sp>
        <p:nvSpPr>
          <p:cNvPr id="3" name="Marcador de Posição de Conteúdo 2"/>
          <p:cNvSpPr>
            <a:spLocks noGrp="1"/>
          </p:cNvSpPr>
          <p:nvPr>
            <p:ph idx="1"/>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Tratamento – uma operação ou um conjunto de operações efetuadas sobre dados pessoais ou sobre conjuntos de dados pessoais, por meios automatizados ou não automatizados, tais como a recolha, o registo, a organização, a estruturação a conservação, a  adaptação ou alteração, a recuperação, a consulta, a utilização, a divulgação por transmissão, difusão ou qualquer outra forma de disponibilização, a comparação ou interconexão, a limitação o pagamento ou a destruição – artigo 4.º n.º 2</a:t>
            </a:r>
          </a:p>
          <a:p>
            <a:endParaRPr lang="pt-PT" dirty="0"/>
          </a:p>
        </p:txBody>
      </p:sp>
    </p:spTree>
    <p:extLst>
      <p:ext uri="{BB962C8B-B14F-4D97-AF65-F5344CB8AC3E}">
        <p14:creationId xmlns:p14="http://schemas.microsoft.com/office/powerpoint/2010/main" val="389325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SUJEITOS INTERVENIENTES</a:t>
            </a:r>
            <a:endParaRPr lang="pt-PT" dirty="0"/>
          </a:p>
        </p:txBody>
      </p:sp>
      <p:sp>
        <p:nvSpPr>
          <p:cNvPr id="3" name="Marcador de Posição de Conteúdo 2"/>
          <p:cNvSpPr>
            <a:spLocks noGrp="1"/>
          </p:cNvSpPr>
          <p:nvPr>
            <p:ph idx="1"/>
          </p:nvPr>
        </p:nvSpPr>
        <p:spPr/>
        <p:txBody>
          <a:bodyPr/>
          <a:lstStyle/>
          <a:p>
            <a:pPr algn="just"/>
            <a:r>
              <a:rPr lang="pt-PT" dirty="0" smtClean="0">
                <a:latin typeface="Arial Unicode MS" pitchFamily="34" charset="-128"/>
                <a:ea typeface="Arial Unicode MS" pitchFamily="34" charset="-128"/>
                <a:cs typeface="Arial Unicode MS" pitchFamily="34" charset="-128"/>
              </a:rPr>
              <a:t>    Titular </a:t>
            </a:r>
            <a:r>
              <a:rPr lang="pt-PT" dirty="0">
                <a:latin typeface="Arial Unicode MS" pitchFamily="34" charset="-128"/>
                <a:ea typeface="Arial Unicode MS" pitchFamily="34" charset="-128"/>
                <a:cs typeface="Arial Unicode MS" pitchFamily="34" charset="-128"/>
              </a:rPr>
              <a:t>dos dados</a:t>
            </a:r>
          </a:p>
          <a:p>
            <a:pPr algn="just"/>
            <a:r>
              <a:rPr lang="pt-PT" dirty="0">
                <a:latin typeface="Arial Unicode MS" pitchFamily="34" charset="-128"/>
                <a:ea typeface="Arial Unicode MS" pitchFamily="34" charset="-128"/>
                <a:cs typeface="Arial Unicode MS" pitchFamily="34" charset="-128"/>
              </a:rPr>
              <a:t>    Responsável pelo tratamento</a:t>
            </a:r>
          </a:p>
          <a:p>
            <a:pPr algn="just"/>
            <a:r>
              <a:rPr lang="pt-PT" dirty="0">
                <a:latin typeface="Arial Unicode MS" pitchFamily="34" charset="-128"/>
                <a:ea typeface="Arial Unicode MS" pitchFamily="34" charset="-128"/>
                <a:cs typeface="Arial Unicode MS" pitchFamily="34" charset="-128"/>
              </a:rPr>
              <a:t>    Subcontratante</a:t>
            </a:r>
          </a:p>
          <a:p>
            <a:r>
              <a:rPr lang="pt-PT"/>
              <a:t>     </a:t>
            </a:r>
            <a:r>
              <a:rPr lang="pt-PT" smtClean="0"/>
              <a:t>EPD</a:t>
            </a:r>
            <a:endParaRPr lang="pt-PT" dirty="0"/>
          </a:p>
          <a:p>
            <a:r>
              <a:rPr lang="pt-PT" dirty="0"/>
              <a:t>     Representante</a:t>
            </a:r>
          </a:p>
          <a:p>
            <a:endParaRPr lang="pt-PT" dirty="0"/>
          </a:p>
        </p:txBody>
      </p:sp>
    </p:spTree>
    <p:extLst>
      <p:ext uri="{BB962C8B-B14F-4D97-AF65-F5344CB8AC3E}">
        <p14:creationId xmlns:p14="http://schemas.microsoft.com/office/powerpoint/2010/main" val="41992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0970" y="609600"/>
            <a:ext cx="9777549" cy="762000"/>
          </a:xfrm>
        </p:spPr>
        <p:txBody>
          <a:bodyPr/>
          <a:lstStyle/>
          <a:p>
            <a:r>
              <a:rPr lang="pt-PT" dirty="0" smtClean="0"/>
              <a:t>PRINCÍPIOS DE PROTEÇÃO DE DADOS</a:t>
            </a:r>
            <a:endParaRPr lang="pt-PT" dirty="0"/>
          </a:p>
        </p:txBody>
      </p:sp>
      <p:sp>
        <p:nvSpPr>
          <p:cNvPr id="3" name="Marcador de Posição de Conteúdo 2"/>
          <p:cNvSpPr>
            <a:spLocks noGrp="1"/>
          </p:cNvSpPr>
          <p:nvPr>
            <p:ph idx="1"/>
          </p:nvPr>
        </p:nvSpPr>
        <p:spPr>
          <a:xfrm>
            <a:off x="457200" y="1267097"/>
            <a:ext cx="11260183" cy="5277394"/>
          </a:xfrm>
        </p:spPr>
        <p:txBody>
          <a:bodyPr>
            <a:normAutofit fontScale="25000" lnSpcReduction="20000"/>
          </a:bodyPr>
          <a:lstStyle/>
          <a:p>
            <a:pPr lvl="0" algn="just"/>
            <a:endParaRPr lang="pt-PT" sz="5600" b="1" dirty="0" smtClean="0"/>
          </a:p>
          <a:p>
            <a:pPr lvl="0" algn="just"/>
            <a:r>
              <a:rPr lang="pt-PT" sz="5600" b="1" dirty="0" smtClean="0"/>
              <a:t>Princípio </a:t>
            </a:r>
            <a:r>
              <a:rPr lang="pt-PT" sz="5600" b="1" dirty="0"/>
              <a:t>da transparência</a:t>
            </a:r>
            <a:r>
              <a:rPr lang="pt-PT" sz="5600" dirty="0"/>
              <a:t> - O artigo 12.º define as regras gerais aplicáveis: ao fornecimento de informações aos titulares dos dados (nos termos dos artigos 13.º a 14.º); às comunicações com os titulares dos dados a respeito do exercício dos seus direitos (nos termos dos artigos 15.º a 22.º); e às comunicações em relação a violações de </a:t>
            </a:r>
            <a:r>
              <a:rPr lang="pt-PT" sz="5600" dirty="0" smtClean="0"/>
              <a:t>dados </a:t>
            </a:r>
            <a:r>
              <a:rPr lang="pt-PT" sz="5600" dirty="0"/>
              <a:t>(artigo 34.º). Mais especificamente, o artigo 12.º estipula que as informações ou a comunicação em causa devem cumprir as regras </a:t>
            </a:r>
            <a:r>
              <a:rPr lang="pt-PT" sz="5600" dirty="0" smtClean="0"/>
              <a:t>seguintes - • </a:t>
            </a:r>
            <a:r>
              <a:rPr lang="pt-PT" sz="5600" dirty="0"/>
              <a:t>devem ser concisas, transparentes, inteligíveis e de fácil acesso  </a:t>
            </a:r>
            <a:r>
              <a:rPr lang="pt-PT" sz="5600" dirty="0" smtClean="0"/>
              <a:t>e • </a:t>
            </a:r>
            <a:r>
              <a:rPr lang="pt-PT" sz="5600" dirty="0"/>
              <a:t>devem utilizar uma linguagem clara e simples (artigo 12.º, n.º 1),</a:t>
            </a:r>
          </a:p>
          <a:p>
            <a:pPr algn="just"/>
            <a:r>
              <a:rPr lang="pt-PT" sz="5600" b="1" dirty="0"/>
              <a:t> </a:t>
            </a:r>
            <a:r>
              <a:rPr lang="pt-PT" sz="5600" b="1" dirty="0" smtClean="0"/>
              <a:t>Princípio </a:t>
            </a:r>
            <a:r>
              <a:rPr lang="pt-PT" sz="5600" b="1" dirty="0"/>
              <a:t>da licitude</a:t>
            </a:r>
            <a:r>
              <a:rPr lang="pt-PT" sz="5600" dirty="0"/>
              <a:t> - Os tratamentos dos dados só são lícitos se tiverem como fundamento de legitimidade alguma das situações previstas no artigo 6.º ou 9.º do RGPD</a:t>
            </a:r>
          </a:p>
          <a:p>
            <a:pPr lvl="0" algn="just"/>
            <a:r>
              <a:rPr lang="pt-PT" sz="5600" b="1" dirty="0" smtClean="0"/>
              <a:t>Princípio </a:t>
            </a:r>
            <a:r>
              <a:rPr lang="pt-PT" sz="5600" b="1" dirty="0"/>
              <a:t>da </a:t>
            </a:r>
            <a:r>
              <a:rPr lang="pt-PT" sz="5600" b="1" dirty="0" smtClean="0"/>
              <a:t>lealdade</a:t>
            </a:r>
            <a:endParaRPr lang="pt-PT" sz="5600" b="1" dirty="0"/>
          </a:p>
          <a:p>
            <a:pPr lvl="0" algn="just"/>
            <a:r>
              <a:rPr lang="pt-PT" sz="5600" b="1" dirty="0"/>
              <a:t>Princípio da limitação das finalidades</a:t>
            </a:r>
            <a:r>
              <a:rPr lang="pt-PT" sz="5600" dirty="0"/>
              <a:t> – artigo 5.º n.º 1 b) do RGPD – Os dados pessoais são recolhidos para finalidades determinadas, explícitas e legítimas não podendo ser tratados posteriormente de uma forma incompatível com essas </a:t>
            </a:r>
            <a:r>
              <a:rPr lang="pt-PT" sz="5600" dirty="0" smtClean="0"/>
              <a:t>finalidades</a:t>
            </a:r>
            <a:endParaRPr lang="pt-PT" sz="5600" dirty="0"/>
          </a:p>
          <a:p>
            <a:pPr lvl="0" algn="just"/>
            <a:r>
              <a:rPr lang="pt-PT" sz="5600" b="1" dirty="0"/>
              <a:t>Princípio da minimização dos dados</a:t>
            </a:r>
            <a:r>
              <a:rPr lang="pt-PT" sz="5600" dirty="0"/>
              <a:t> – Adequados, pertinentes e limitados ao que é necessário relativamente às finalidades para as quais são </a:t>
            </a:r>
            <a:r>
              <a:rPr lang="pt-PT" sz="5600" dirty="0" smtClean="0"/>
              <a:t>tratados</a:t>
            </a:r>
            <a:endParaRPr lang="pt-PT" sz="5600" dirty="0"/>
          </a:p>
          <a:p>
            <a:pPr lvl="0" algn="just"/>
            <a:r>
              <a:rPr lang="pt-PT" sz="5600" b="1" dirty="0"/>
              <a:t>Princípio da exatidão</a:t>
            </a:r>
            <a:r>
              <a:rPr lang="pt-PT" sz="5600" dirty="0"/>
              <a:t> – exatos e atualizados sempre que necessário; devem ser adotadas todas as medidas adequadas para que os dados inexatos sejam apagados ou retificados sem demora – alínea d) do n.º 1 do artigo 5.º </a:t>
            </a:r>
            <a:r>
              <a:rPr lang="pt-PT" sz="5600" dirty="0" smtClean="0"/>
              <a:t>RGPD</a:t>
            </a:r>
            <a:endParaRPr lang="pt-PT" sz="5600" dirty="0"/>
          </a:p>
          <a:p>
            <a:pPr lvl="0" algn="just"/>
            <a:r>
              <a:rPr lang="pt-PT" sz="5600" b="1" dirty="0"/>
              <a:t>Princípio da limitação da conservação</a:t>
            </a:r>
            <a:r>
              <a:rPr lang="pt-PT" sz="5600" dirty="0"/>
              <a:t> – artigo 5.º n.º 1 e) do RGPD – Conservados apenas durante o período necessário para as finalidades para as quais são </a:t>
            </a:r>
            <a:r>
              <a:rPr lang="pt-PT" sz="5600" dirty="0" smtClean="0"/>
              <a:t>tratados</a:t>
            </a:r>
            <a:endParaRPr lang="pt-PT" sz="5600" dirty="0"/>
          </a:p>
          <a:p>
            <a:pPr lvl="0" algn="just"/>
            <a:r>
              <a:rPr lang="pt-PT" sz="5600" b="1" dirty="0"/>
              <a:t>Princípio da integridade e confidencialidade</a:t>
            </a:r>
            <a:r>
              <a:rPr lang="pt-PT" sz="5600" dirty="0"/>
              <a:t> – tratados de uma forma que garanta a sua segurança, incluindo proteção contra o tratamento não autorizado ou ilícito e contra a sua perda, destruição ou danificação acidental, adotando as medidas técnicas e organizativas adequadas – alínea f) do n.º 1 do artigo 5.º </a:t>
            </a:r>
            <a:r>
              <a:rPr lang="pt-PT" sz="5600" dirty="0" smtClean="0"/>
              <a:t>RGPD     </a:t>
            </a:r>
            <a:endParaRPr lang="pt-PT" sz="5600" dirty="0"/>
          </a:p>
          <a:p>
            <a:pPr lvl="0" algn="just"/>
            <a:r>
              <a:rPr lang="pt-PT" sz="5600" b="1" dirty="0"/>
              <a:t>Princípio da responsabilidade</a:t>
            </a:r>
            <a:r>
              <a:rPr lang="pt-PT" sz="5600" dirty="0"/>
              <a:t> - Artigo 5.º n.º 2 do RGPD – O responsável pelo tratamento é responsável pelo cumprimento do disposto no n.º 1 e tem de poder </a:t>
            </a:r>
            <a:r>
              <a:rPr lang="pt-PT" sz="5600" dirty="0" smtClean="0"/>
              <a:t>comprová-lo     </a:t>
            </a:r>
            <a:endParaRPr lang="pt-PT" sz="5600" dirty="0"/>
          </a:p>
          <a:p>
            <a:endParaRPr lang="pt-PT" sz="4800" dirty="0"/>
          </a:p>
        </p:txBody>
      </p:sp>
    </p:spTree>
    <p:extLst>
      <p:ext uri="{BB962C8B-B14F-4D97-AF65-F5344CB8AC3E}">
        <p14:creationId xmlns:p14="http://schemas.microsoft.com/office/powerpoint/2010/main" val="244914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CONDIÇÕES DE LEGITIMIDADE</a:t>
            </a:r>
            <a:endParaRPr lang="pt-PT" dirty="0"/>
          </a:p>
        </p:txBody>
      </p:sp>
      <p:sp>
        <p:nvSpPr>
          <p:cNvPr id="3" name="Marcador de Posição de Conteúdo 2"/>
          <p:cNvSpPr>
            <a:spLocks noGrp="1"/>
          </p:cNvSpPr>
          <p:nvPr>
            <p:ph idx="1"/>
          </p:nvPr>
        </p:nvSpPr>
        <p:spPr/>
        <p:txBody>
          <a:bodyPr>
            <a:normAutofit fontScale="92500" lnSpcReduction="20000"/>
          </a:bodyPr>
          <a:lstStyle/>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Consentimento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Execução do contrato em que o titular de dados seja parte ou diligencias prévias à formação do contrato ou declaração de vontade negocial efetuadas a seu pedido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Cumprimento de obrigação jurídica a que o responsável pelo tratamento esteja sujeito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Proteção de interesses vitais do titular dos dados ou de outra pessoa singular</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Se o tratamento for necessário ao exercício de funções de interesse público ou ao exercício de autoridade pública em que esteja investido o responsável pelo tratamento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Prossecução de interesses legítimos do responsável ou de um terceiro, prevalecentes sobre os interesses ou direitos e liberdades fundamentais do titular dos dados que exijam a proteção de dados pessoais, em especial se o titular for uma criança</a:t>
            </a:r>
          </a:p>
          <a:p>
            <a:endParaRPr lang="pt-PT" dirty="0"/>
          </a:p>
        </p:txBody>
      </p:sp>
    </p:spTree>
    <p:extLst>
      <p:ext uri="{BB962C8B-B14F-4D97-AF65-F5344CB8AC3E}">
        <p14:creationId xmlns:p14="http://schemas.microsoft.com/office/powerpoint/2010/main" val="382850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1 </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Consentimento do titular</a:t>
            </a:r>
            <a:br>
              <a:rPr lang="pt-PT" dirty="0">
                <a:latin typeface="Arial Unicode MS" panose="020B0604020202020204" pitchFamily="34" charset="-128"/>
                <a:ea typeface="Arial Unicode MS" panose="020B0604020202020204" pitchFamily="34" charset="-128"/>
                <a:cs typeface="Arial Unicode MS" panose="020B0604020202020204" pitchFamily="34" charset="-128"/>
              </a:rPr>
            </a:br>
            <a:r>
              <a:rPr lang="es-ES" dirty="0">
                <a:latin typeface="Arial Unicode MS" panose="020B0604020202020204" pitchFamily="34" charset="-128"/>
                <a:ea typeface="Arial Unicode MS" panose="020B0604020202020204" pitchFamily="34" charset="-128"/>
                <a:cs typeface="Arial Unicode MS" panose="020B0604020202020204" pitchFamily="34" charset="-128"/>
              </a:rPr>
              <a:t>[artigo 6.º, n.º 1, </a:t>
            </a:r>
            <a:r>
              <a:rPr lang="es-ES" dirty="0" err="1">
                <a:latin typeface="Arial Unicode MS" panose="020B0604020202020204" pitchFamily="34" charset="-128"/>
                <a:ea typeface="Arial Unicode MS" panose="020B0604020202020204" pitchFamily="34" charset="-128"/>
                <a:cs typeface="Arial Unicode MS" panose="020B0604020202020204" pitchFamily="34" charset="-128"/>
              </a:rPr>
              <a:t>alínea</a:t>
            </a:r>
            <a:r>
              <a:rPr lang="es-ES" dirty="0">
                <a:latin typeface="Arial Unicode MS" panose="020B0604020202020204" pitchFamily="34" charset="-128"/>
                <a:ea typeface="Arial Unicode MS" panose="020B0604020202020204" pitchFamily="34" charset="-128"/>
                <a:cs typeface="Arial Unicode MS" panose="020B0604020202020204" pitchFamily="34" charset="-128"/>
              </a:rPr>
              <a:t> a]</a:t>
            </a:r>
            <a:endParaRPr lang="pt-PT" dirty="0"/>
          </a:p>
        </p:txBody>
      </p:sp>
      <p:sp>
        <p:nvSpPr>
          <p:cNvPr id="3" name="Marcador de Posição de Conteúdo 2"/>
          <p:cNvSpPr>
            <a:spLocks noGrp="1"/>
          </p:cNvSpPr>
          <p:nvPr>
            <p:ph idx="1"/>
          </p:nvPr>
        </p:nvSpPr>
        <p:spPr/>
        <p:txBody>
          <a:bodyPr/>
          <a:lstStyle/>
          <a:p>
            <a:pPr algn="just"/>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O titular dos dados tem de dar o consentimento para o tratamento dos seus dados pessoais para uma ou mais finalidades específicas</a:t>
            </a: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 Cabe ao RT fazer prova do consentimento do titular</a:t>
            </a: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e de que este foi obtido nos termos do RGPD</a:t>
            </a: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PT" dirty="0"/>
          </a:p>
        </p:txBody>
      </p:sp>
    </p:spTree>
    <p:extLst>
      <p:ext uri="{BB962C8B-B14F-4D97-AF65-F5344CB8AC3E}">
        <p14:creationId xmlns:p14="http://schemas.microsoft.com/office/powerpoint/2010/main" val="171173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2 </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Contrato</a:t>
            </a:r>
            <a:br>
              <a:rPr lang="pt-PT" dirty="0">
                <a:latin typeface="Arial Unicode MS" panose="020B0604020202020204" pitchFamily="34" charset="-128"/>
                <a:ea typeface="Arial Unicode MS" panose="020B0604020202020204" pitchFamily="34" charset="-128"/>
                <a:cs typeface="Arial Unicode MS" panose="020B0604020202020204" pitchFamily="34" charset="-128"/>
              </a:rPr>
            </a:br>
            <a:endParaRPr lang="pt-PT" dirty="0"/>
          </a:p>
        </p:txBody>
      </p:sp>
      <p:sp>
        <p:nvSpPr>
          <p:cNvPr id="3" name="Marcador de Posição de Conteúdo 2"/>
          <p:cNvSpPr>
            <a:spLocks noGrp="1"/>
          </p:cNvSpPr>
          <p:nvPr>
            <p:ph idx="1"/>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Execução de um contrato em que o titular dos dados é parte</a:t>
            </a: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 compra de roupa online</a:t>
            </a:r>
          </a:p>
          <a:p>
            <a:pPr marL="0" indent="0">
              <a:buNone/>
            </a:pP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Ou</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Diligências pré-contratuais a pedido do titular</a:t>
            </a: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 pedido de simulação de seguro automóvel</a:t>
            </a:r>
          </a:p>
          <a:p>
            <a:endParaRPr lang="pt-PT" dirty="0"/>
          </a:p>
        </p:txBody>
      </p:sp>
    </p:spTree>
    <p:extLst>
      <p:ext uri="{BB962C8B-B14F-4D97-AF65-F5344CB8AC3E}">
        <p14:creationId xmlns:p14="http://schemas.microsoft.com/office/powerpoint/2010/main" val="131136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3 </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Disposição legal</a:t>
            </a:r>
            <a:br>
              <a:rPr lang="pt-PT" dirty="0">
                <a:latin typeface="Arial Unicode MS" panose="020B0604020202020204" pitchFamily="34" charset="-128"/>
                <a:ea typeface="Arial Unicode MS" panose="020B0604020202020204" pitchFamily="34" charset="-128"/>
                <a:cs typeface="Arial Unicode MS" panose="020B0604020202020204" pitchFamily="34" charset="-128"/>
              </a:rPr>
            </a:br>
            <a:endParaRPr lang="pt-PT" dirty="0"/>
          </a:p>
        </p:txBody>
      </p:sp>
      <p:sp>
        <p:nvSpPr>
          <p:cNvPr id="3" name="Marcador de Posição de Conteúdo 2"/>
          <p:cNvSpPr>
            <a:spLocks noGrp="1"/>
          </p:cNvSpPr>
          <p:nvPr>
            <p:ph idx="1"/>
          </p:nvPr>
        </p:nvSpPr>
        <p:spPr/>
        <p:txBody>
          <a:bodyPr>
            <a:normAutofit fontScale="92500" lnSpcReduction="10000"/>
          </a:bodyPr>
          <a:lstStyle/>
          <a:p>
            <a:pPr marL="0" indent="0">
              <a:buNone/>
            </a:pP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Cumprimento de obrigação legal a que o responsável está sujeito</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 - Envio de dados de trabalhadores à segurança social e à AT</a:t>
            </a:r>
          </a:p>
          <a:p>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Exercício de funções de interesse público;</a:t>
            </a: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 - registo de profissionais pelas respetivas ordens</a:t>
            </a: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 </a:t>
            </a:r>
          </a:p>
          <a:p>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Exercício de autoridade pública de que está investido o responsável pelo tratamento</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 - controlo pela ACT de tempos de trabalho de trabalhadores</a:t>
            </a:r>
          </a:p>
          <a:p>
            <a:endParaRPr lang="pt-PT" dirty="0"/>
          </a:p>
        </p:txBody>
      </p:sp>
    </p:spTree>
    <p:extLst>
      <p:ext uri="{BB962C8B-B14F-4D97-AF65-F5344CB8AC3E}">
        <p14:creationId xmlns:p14="http://schemas.microsoft.com/office/powerpoint/2010/main" val="212629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609599"/>
            <a:ext cx="9799319" cy="3962401"/>
          </a:xfrm>
        </p:spPr>
        <p:txBody>
          <a:bodyPr/>
          <a:lstStyle/>
          <a:p>
            <a:r>
              <a:rPr lang="pt-PT" dirty="0" smtClean="0"/>
              <a:t>PARTE II – DIREITO DA INFORMÁTICA</a:t>
            </a:r>
            <a:endParaRPr lang="pt-PT" dirty="0"/>
          </a:p>
        </p:txBody>
      </p:sp>
      <p:pic>
        <p:nvPicPr>
          <p:cNvPr id="4" name="Marcador de Posição de Conteúdo 3" descr="SEGURIDAD &lt;strong&gt;INFORMÁTICA&lt;/strong&gt; – ΔLEHT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596" y="2052638"/>
            <a:ext cx="7342583" cy="4195762"/>
          </a:xfrm>
        </p:spPr>
      </p:pic>
      <p:pic>
        <p:nvPicPr>
          <p:cNvPr id="5" name="Imagem 4" descr="informática | foto1897 | Flick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36177"/>
            <a:ext cx="3420035" cy="1923770"/>
          </a:xfrm>
          <a:prstGeom prst="rect">
            <a:avLst/>
          </a:prstGeom>
        </p:spPr>
      </p:pic>
    </p:spTree>
    <p:extLst>
      <p:ext uri="{BB962C8B-B14F-4D97-AF65-F5344CB8AC3E}">
        <p14:creationId xmlns:p14="http://schemas.microsoft.com/office/powerpoint/2010/main" val="64008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4 </a:t>
            </a: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Interesse legítimo do responsável ou de terceiro</a:t>
            </a:r>
            <a:endParaRPr lang="pt-PT" dirty="0"/>
          </a:p>
        </p:txBody>
      </p:sp>
      <p:sp>
        <p:nvSpPr>
          <p:cNvPr id="3" name="Marcador de Posição de Conteúdo 2"/>
          <p:cNvSpPr>
            <a:spLocks noGrp="1"/>
          </p:cNvSpPr>
          <p:nvPr>
            <p:ph idx="1"/>
          </p:nvPr>
        </p:nvSpPr>
        <p:spPr/>
        <p:txBody>
          <a:bodyPr/>
          <a:lstStyle/>
          <a:p>
            <a:pPr marL="0" indent="0">
              <a:buNone/>
            </a:pPr>
            <a:r>
              <a:rPr lang="pt-PT" b="1" dirty="0">
                <a:latin typeface="Arial Unicode MS" panose="020B0604020202020204" pitchFamily="34" charset="-128"/>
                <a:ea typeface="Arial Unicode MS" panose="020B0604020202020204" pitchFamily="34" charset="-128"/>
                <a:cs typeface="Arial Unicode MS" panose="020B0604020202020204" pitchFamily="34" charset="-128"/>
              </a:rPr>
              <a:t>Quando o tratamento for necessário para efeito dos interesses legítimos</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 --do responsável pelo tratamento</a:t>
            </a:r>
          </a:p>
          <a:p>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--ou de terceiros</a:t>
            </a:r>
          </a:p>
          <a:p>
            <a:pPr marL="0" indent="0">
              <a:buNone/>
            </a:pPr>
            <a:endParaRPr lang="pt-PT"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Exceto se prevalecerem os interesses ou direitos e liberdades fundamentais do titular que exijam a proteção dos seus dados pessoais, em especial se o titular for uma criança</a:t>
            </a:r>
          </a:p>
          <a:p>
            <a:endParaRPr lang="pt-PT" dirty="0"/>
          </a:p>
        </p:txBody>
      </p:sp>
    </p:spTree>
    <p:extLst>
      <p:ext uri="{BB962C8B-B14F-4D97-AF65-F5344CB8AC3E}">
        <p14:creationId xmlns:p14="http://schemas.microsoft.com/office/powerpoint/2010/main" val="2478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Regime especial de dados sensíveis</a:t>
            </a:r>
            <a:endParaRPr lang="pt-PT" dirty="0"/>
          </a:p>
        </p:txBody>
      </p:sp>
      <p:sp>
        <p:nvSpPr>
          <p:cNvPr id="3" name="Marcador de Posição de Conteúdo 2"/>
          <p:cNvSpPr>
            <a:spLocks noGrp="1"/>
          </p:cNvSpPr>
          <p:nvPr>
            <p:ph idx="1"/>
          </p:nvPr>
        </p:nvSpPr>
        <p:spPr/>
        <p:txBody>
          <a:bodyPr>
            <a:normAutofit fontScale="62500" lnSpcReduction="20000"/>
          </a:bodyPr>
          <a:lstStyle/>
          <a:p>
            <a:r>
              <a:rPr lang="pt-PT" dirty="0">
                <a:latin typeface="Arial Unicode MS" pitchFamily="34" charset="-128"/>
                <a:ea typeface="Arial Unicode MS" pitchFamily="34" charset="-128"/>
                <a:cs typeface="Arial Unicode MS" pitchFamily="34" charset="-128"/>
              </a:rPr>
              <a:t>Proibição de tratamento de </a:t>
            </a:r>
            <a:r>
              <a:rPr lang="pt-PT" u="sng" dirty="0">
                <a:latin typeface="Arial Unicode MS" pitchFamily="34" charset="-128"/>
                <a:ea typeface="Arial Unicode MS" pitchFamily="34" charset="-128"/>
                <a:cs typeface="Arial Unicode MS" pitchFamily="34" charset="-128"/>
              </a:rPr>
              <a:t>dados sensíveis</a:t>
            </a:r>
            <a:r>
              <a:rPr lang="pt-PT" dirty="0">
                <a:latin typeface="Arial Unicode MS" pitchFamily="34" charset="-128"/>
                <a:ea typeface="Arial Unicode MS" pitchFamily="34" charset="-128"/>
                <a:cs typeface="Arial Unicode MS" pitchFamily="34" charset="-128"/>
              </a:rPr>
              <a:t> – artigo 9.º </a:t>
            </a:r>
            <a:r>
              <a:rPr lang="pt-PT" dirty="0" smtClean="0">
                <a:latin typeface="Arial Unicode MS" pitchFamily="34" charset="-128"/>
                <a:ea typeface="Arial Unicode MS" pitchFamily="34" charset="-128"/>
                <a:cs typeface="Arial Unicode MS" pitchFamily="34" charset="-128"/>
              </a:rPr>
              <a:t>Regulamento</a:t>
            </a:r>
          </a:p>
          <a:p>
            <a:r>
              <a:rPr lang="pt-PT" dirty="0" smtClean="0"/>
              <a:t>dados </a:t>
            </a:r>
            <a:r>
              <a:rPr lang="pt-PT" dirty="0"/>
              <a:t>que revelem a origem racial ou étnica, as opiniões políticas, as convicções religiosas ou filosóficas, ou a filiação sindical, bem como o tratamento de dados genéticos, dados biométricos, dados relativos à saúde ou dados relativos à vida sexual ou orientação sexual de uma pessoa</a:t>
            </a:r>
            <a:r>
              <a:rPr lang="pt-PT" dirty="0" smtClean="0"/>
              <a:t>.</a:t>
            </a:r>
            <a:endParaRPr lang="pt-PT" dirty="0">
              <a:latin typeface="Arial Unicode MS" pitchFamily="34" charset="-128"/>
              <a:ea typeface="Arial Unicode MS" pitchFamily="34" charset="-128"/>
              <a:cs typeface="Arial Unicode MS" pitchFamily="34" charset="-128"/>
            </a:endParaRPr>
          </a:p>
          <a:p>
            <a:pPr algn="just">
              <a:buNone/>
            </a:pPr>
            <a:r>
              <a:rPr lang="pt-PT" dirty="0">
                <a:latin typeface="Arial Unicode MS" pitchFamily="34" charset="-128"/>
                <a:ea typeface="Arial Unicode MS" pitchFamily="34" charset="-128"/>
                <a:cs typeface="Arial Unicode MS" pitchFamily="34" charset="-128"/>
              </a:rPr>
              <a:t> Exceções:</a:t>
            </a:r>
          </a:p>
          <a:p>
            <a:pPr algn="just">
              <a:buNone/>
            </a:pPr>
            <a:r>
              <a:rPr lang="pt-PT" dirty="0">
                <a:latin typeface="Arial Unicode MS" pitchFamily="34" charset="-128"/>
                <a:ea typeface="Arial Unicode MS" pitchFamily="34" charset="-128"/>
                <a:cs typeface="Arial Unicode MS" pitchFamily="34" charset="-128"/>
              </a:rPr>
              <a:t> </a:t>
            </a:r>
          </a:p>
          <a:p>
            <a:pPr algn="just"/>
            <a:r>
              <a:rPr lang="pt-PT" dirty="0">
                <a:latin typeface="Arial Unicode MS" pitchFamily="34" charset="-128"/>
                <a:ea typeface="Arial Unicode MS" pitchFamily="34" charset="-128"/>
                <a:cs typeface="Arial Unicode MS" pitchFamily="34" charset="-128"/>
              </a:rPr>
              <a:t>Consentimento explicito</a:t>
            </a:r>
          </a:p>
          <a:p>
            <a:pPr algn="just"/>
            <a:r>
              <a:rPr lang="pt-PT" dirty="0">
                <a:latin typeface="Arial Unicode MS" pitchFamily="34" charset="-128"/>
                <a:ea typeface="Arial Unicode MS" pitchFamily="34" charset="-128"/>
                <a:cs typeface="Arial Unicode MS" pitchFamily="34" charset="-128"/>
              </a:rPr>
              <a:t>Cumprimentos de obrigações e exercício de direitos específicos do responsável pelo tratamento ou do titular dos dados  em matéria de legislação laboral, segurança social e de proteção social</a:t>
            </a:r>
          </a:p>
          <a:p>
            <a:pPr algn="just"/>
            <a:r>
              <a:rPr lang="pt-PT" dirty="0">
                <a:latin typeface="Arial Unicode MS" pitchFamily="34" charset="-128"/>
                <a:ea typeface="Arial Unicode MS" pitchFamily="34" charset="-128"/>
                <a:cs typeface="Arial Unicode MS" pitchFamily="34" charset="-128"/>
              </a:rPr>
              <a:t>Se o tratamento for necessário para proteger interesses vitais do titular dos dados</a:t>
            </a:r>
          </a:p>
          <a:p>
            <a:pPr algn="just"/>
            <a:r>
              <a:rPr lang="pt-PT" dirty="0">
                <a:latin typeface="Arial Unicode MS" pitchFamily="34" charset="-128"/>
                <a:ea typeface="Arial Unicode MS" pitchFamily="34" charset="-128"/>
                <a:cs typeface="Arial Unicode MS" pitchFamily="34" charset="-128"/>
              </a:rPr>
              <a:t>Se o tratamento for efetuado por uma fundação ou associação sem fins lucrativos</a:t>
            </a:r>
          </a:p>
          <a:p>
            <a:pPr algn="just"/>
            <a:r>
              <a:rPr lang="pt-PT" dirty="0">
                <a:latin typeface="Arial Unicode MS" pitchFamily="34" charset="-128"/>
                <a:ea typeface="Arial Unicode MS" pitchFamily="34" charset="-128"/>
                <a:cs typeface="Arial Unicode MS" pitchFamily="34" charset="-128"/>
              </a:rPr>
              <a:t>Interesse público importante</a:t>
            </a:r>
          </a:p>
          <a:p>
            <a:pPr algn="just"/>
            <a:r>
              <a:rPr lang="pt-PT" dirty="0">
                <a:latin typeface="Arial Unicode MS" pitchFamily="34" charset="-128"/>
                <a:ea typeface="Arial Unicode MS" pitchFamily="34" charset="-128"/>
                <a:cs typeface="Arial Unicode MS" pitchFamily="34" charset="-128"/>
              </a:rPr>
              <a:t>Para efeitos de medicina preventiva ou de trabalho</a:t>
            </a:r>
          </a:p>
          <a:p>
            <a:pPr algn="just"/>
            <a:r>
              <a:rPr lang="pt-PT" dirty="0">
                <a:latin typeface="Arial Unicode MS" pitchFamily="34" charset="-128"/>
                <a:ea typeface="Arial Unicode MS" pitchFamily="34" charset="-128"/>
                <a:cs typeface="Arial Unicode MS" pitchFamily="34" charset="-128"/>
              </a:rPr>
              <a:t>Motivos de interesse público</a:t>
            </a:r>
          </a:p>
          <a:p>
            <a:pPr algn="just"/>
            <a:r>
              <a:rPr lang="pt-PT" dirty="0">
                <a:latin typeface="Arial Unicode MS" pitchFamily="34" charset="-128"/>
                <a:ea typeface="Arial Unicode MS" pitchFamily="34" charset="-128"/>
                <a:cs typeface="Arial Unicode MS" pitchFamily="34" charset="-128"/>
              </a:rPr>
              <a:t>Investigação científica ou histórica</a:t>
            </a:r>
          </a:p>
          <a:p>
            <a:endParaRPr lang="pt-PT" dirty="0"/>
          </a:p>
        </p:txBody>
      </p:sp>
    </p:spTree>
    <p:extLst>
      <p:ext uri="{BB962C8B-B14F-4D97-AF65-F5344CB8AC3E}">
        <p14:creationId xmlns:p14="http://schemas.microsoft.com/office/powerpoint/2010/main" val="67431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DIREITOS DOS TITULARES DOS DADOS</a:t>
            </a:r>
            <a:endParaRPr lang="pt-PT" dirty="0"/>
          </a:p>
        </p:txBody>
      </p:sp>
      <p:sp>
        <p:nvSpPr>
          <p:cNvPr id="3" name="Marcador de Posição de Conteúdo 2"/>
          <p:cNvSpPr>
            <a:spLocks noGrp="1"/>
          </p:cNvSpPr>
          <p:nvPr>
            <p:ph idx="1"/>
          </p:nvPr>
        </p:nvSpPr>
        <p:spPr/>
        <p:txBody>
          <a:bodyPr/>
          <a:lstStyle/>
          <a:p>
            <a:pPr marL="0" indent="0">
              <a:buNone/>
            </a:pPr>
            <a:r>
              <a:rPr lang="pt-PT" dirty="0">
                <a:latin typeface="Arial Unicode MS" panose="020B0604020202020204" pitchFamily="34" charset="-128"/>
                <a:ea typeface="Arial Unicode MS" panose="020B0604020202020204" pitchFamily="34" charset="-128"/>
                <a:cs typeface="Arial Unicode MS" panose="020B0604020202020204" pitchFamily="34" charset="-128"/>
              </a:rPr>
              <a:t>Para além dos direitos de informação, de acesso, de retificação surgem agora novos direitos:</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Direito ao esquecimento</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Direito à limitação do tratamento</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Direito de portabilidade dos dados</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Direito de oposição (definição de perfis)</a:t>
            </a:r>
          </a:p>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Direito a resposta no prazo</a:t>
            </a:r>
          </a:p>
          <a:p>
            <a:endParaRPr lang="pt-PT" dirty="0"/>
          </a:p>
        </p:txBody>
      </p:sp>
    </p:spTree>
    <p:extLst>
      <p:ext uri="{BB962C8B-B14F-4D97-AF65-F5344CB8AC3E}">
        <p14:creationId xmlns:p14="http://schemas.microsoft.com/office/powerpoint/2010/main" val="376514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OBRIGAÇÕES DOS RESPONSÁVEIS PELO TRATAMENTO </a:t>
            </a:r>
            <a:r>
              <a:rPr lang="pt-PT" smtClean="0"/>
              <a:t>DE DADOS</a:t>
            </a:r>
            <a:endParaRPr lang="pt-PT" dirty="0"/>
          </a:p>
        </p:txBody>
      </p:sp>
      <p:sp>
        <p:nvSpPr>
          <p:cNvPr id="3" name="Marcador de Posição de Conteúdo 2"/>
          <p:cNvSpPr>
            <a:spLocks noGrp="1"/>
          </p:cNvSpPr>
          <p:nvPr>
            <p:ph idx="1"/>
          </p:nvPr>
        </p:nvSpPr>
        <p:spPr/>
        <p:txBody>
          <a:bodyPr/>
          <a:lstStyle/>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Manter registos sobre tratamentos de dados que efetuem</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Adotar os princípios de proteção de dados desde a conceção e por defeito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Nomear um DPO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Obrigação de comunicar quebras de segurança</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Necessidade de realizar estudos de impacto sobre tratamentos de dados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Utilizar tecnologias tais como </a:t>
            </a:r>
            <a:r>
              <a:rPr lang="pt-PT" dirty="0" err="1">
                <a:latin typeface="Arial Unicode MS" panose="020B0604020202020204" pitchFamily="34" charset="-128"/>
                <a:ea typeface="Arial Unicode MS" panose="020B0604020202020204" pitchFamily="34" charset="-128"/>
                <a:cs typeface="Arial Unicode MS" panose="020B0604020202020204" pitchFamily="34" charset="-128"/>
              </a:rPr>
              <a:t>pseudonimização</a:t>
            </a:r>
            <a:r>
              <a:rPr lang="pt-PT" dirty="0">
                <a:latin typeface="Arial Unicode MS" panose="020B0604020202020204" pitchFamily="34" charset="-128"/>
                <a:ea typeface="Arial Unicode MS" panose="020B0604020202020204" pitchFamily="34" charset="-128"/>
                <a:cs typeface="Arial Unicode MS" panose="020B0604020202020204" pitchFamily="34" charset="-128"/>
              </a:rPr>
              <a:t> e cifragem de dados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Aplicabilidade do Regulamento a subcontratantes</a:t>
            </a:r>
          </a:p>
          <a:p>
            <a:endParaRPr lang="pt-PT" dirty="0"/>
          </a:p>
        </p:txBody>
      </p:sp>
    </p:spTree>
    <p:extLst>
      <p:ext uri="{BB962C8B-B14F-4D97-AF65-F5344CB8AC3E}">
        <p14:creationId xmlns:p14="http://schemas.microsoft.com/office/powerpoint/2010/main" val="411332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DESIGNAÇÃO DE EPD</a:t>
            </a:r>
            <a:endParaRPr lang="pt-PT" dirty="0"/>
          </a:p>
        </p:txBody>
      </p:sp>
      <p:sp>
        <p:nvSpPr>
          <p:cNvPr id="3" name="Marcador de Posição de Conteúdo 2"/>
          <p:cNvSpPr>
            <a:spLocks noGrp="1"/>
          </p:cNvSpPr>
          <p:nvPr>
            <p:ph idx="1"/>
          </p:nvPr>
        </p:nvSpPr>
        <p:spPr/>
        <p:txBody>
          <a:bodyPr/>
          <a:lstStyle/>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Quando o tratamento for efetuado por uma autoridade ou um organismo público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As atividades principais consistam em operações de tratamento que exijam um controlo regular e sistemático dos titulares dos dados em grande escala</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As atividades principais consistam em operações de tratamento em grande escala de categorias especiais de dados e de danos relacionados com condenações penais e infrações</a:t>
            </a:r>
          </a:p>
          <a:p>
            <a:endParaRPr lang="pt-PT" dirty="0"/>
          </a:p>
        </p:txBody>
      </p:sp>
    </p:spTree>
    <p:extLst>
      <p:ext uri="{BB962C8B-B14F-4D97-AF65-F5344CB8AC3E}">
        <p14:creationId xmlns:p14="http://schemas.microsoft.com/office/powerpoint/2010/main" val="299283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APTIDOES DO EPD</a:t>
            </a:r>
            <a:endParaRPr lang="pt-PT" dirty="0"/>
          </a:p>
        </p:txBody>
      </p:sp>
      <p:sp>
        <p:nvSpPr>
          <p:cNvPr id="3" name="Marcador de Posição de Conteúdo 2"/>
          <p:cNvSpPr>
            <a:spLocks noGrp="1"/>
          </p:cNvSpPr>
          <p:nvPr>
            <p:ph idx="1"/>
          </p:nvPr>
        </p:nvSpPr>
        <p:spPr/>
        <p:txBody>
          <a:bodyPr/>
          <a:lstStyle/>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Conhecimentos especializados no domínio do direito nacional e europeu de proteção de dados e das práticas de proteção de dados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Profundo conhecimento do RGPD</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Conhecimento do setor e da organização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Conhecimento dos sistemas de informação e das necessidades de segurança dos dados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Capacidades para desempenhar as suas funções: qualidades pessoais e posição dentro da organização</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Interno ou em prestação de serviços</a:t>
            </a:r>
          </a:p>
          <a:p>
            <a:endParaRPr lang="pt-PT" dirty="0"/>
          </a:p>
        </p:txBody>
      </p:sp>
    </p:spTree>
    <p:extLst>
      <p:ext uri="{BB962C8B-B14F-4D97-AF65-F5344CB8AC3E}">
        <p14:creationId xmlns:p14="http://schemas.microsoft.com/office/powerpoint/2010/main" val="1973764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POSIÇÃO DO EPD</a:t>
            </a:r>
            <a:endParaRPr lang="pt-PT" dirty="0"/>
          </a:p>
        </p:txBody>
      </p:sp>
      <p:sp>
        <p:nvSpPr>
          <p:cNvPr id="3" name="Marcador de Posição de Conteúdo 2"/>
          <p:cNvSpPr>
            <a:spLocks noGrp="1"/>
          </p:cNvSpPr>
          <p:nvPr>
            <p:ph idx="1"/>
          </p:nvPr>
        </p:nvSpPr>
        <p:spPr/>
        <p:txBody>
          <a:bodyPr/>
          <a:lstStyle/>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Envolvimento do DPO em todas as questões  relacionadas com proteção de dados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Recursos necessários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Exercício de funções com autonomia</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Não pode ser destituído nem penalizado pelo exercício das suas funções</a:t>
            </a:r>
          </a:p>
          <a:p>
            <a:pPr algn="just"/>
            <a:r>
              <a:rPr lang="pt-PT" dirty="0">
                <a:latin typeface="Arial Unicode MS" panose="020B0604020202020204" pitchFamily="34" charset="-128"/>
                <a:ea typeface="Arial Unicode MS" panose="020B0604020202020204" pitchFamily="34" charset="-128"/>
                <a:cs typeface="Arial Unicode MS" panose="020B0604020202020204" pitchFamily="34" charset="-128"/>
              </a:rPr>
              <a:t>O exercício de outras funções não pode resultar num conflito de interesses</a:t>
            </a:r>
          </a:p>
        </p:txBody>
      </p:sp>
    </p:spTree>
    <p:extLst>
      <p:ext uri="{BB962C8B-B14F-4D97-AF65-F5344CB8AC3E}">
        <p14:creationId xmlns:p14="http://schemas.microsoft.com/office/powerpoint/2010/main" val="40606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Registos das atividades de tratamento</a:t>
            </a:r>
            <a:r>
              <a:rPr lang="pt-PT" dirty="0"/>
              <a:t>  - </a:t>
            </a:r>
            <a:r>
              <a:rPr lang="pt-PT" dirty="0">
                <a:solidFill>
                  <a:schemeClr val="tx1"/>
                </a:solidFill>
                <a:latin typeface="Arial" panose="020B0604020202020204" pitchFamily="34" charset="0"/>
                <a:cs typeface="Arial" panose="020B0604020202020204" pitchFamily="34" charset="0"/>
              </a:rPr>
              <a:t>Artigo 30.º</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1. Cada responsável pelo tratamento e, sendo caso disso, o seu representante conserva um registo de todas as atividades de tratamento sob a sua responsabilidade. Desse registo constam todas seguintes informações: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a)O nome e os contactos do responsável pelo tratamento  (…);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b)As finalidades do tratamento dos dados;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c)A descrição das categorias de titulares de dados e das categorias de dados pessoais;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20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Registos das atividades de tratamento</a:t>
            </a:r>
            <a:r>
              <a:rPr lang="pt-PT" dirty="0"/>
              <a:t> - </a:t>
            </a:r>
            <a:r>
              <a:rPr lang="pt-PT" dirty="0">
                <a:solidFill>
                  <a:schemeClr val="tx1"/>
                </a:solidFill>
                <a:latin typeface="Arial" panose="020B0604020202020204" pitchFamily="34" charset="0"/>
                <a:cs typeface="Arial" panose="020B0604020202020204" pitchFamily="34" charset="0"/>
              </a:rPr>
              <a:t>Artigo 30.º</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2. Cada subcontratante e, sendo caso disso, o representante deste, conserva um registo de todas as categorias de atividades de tratamento realizadas em nome de um responsável pelo tratamento ;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3. Os registos são efetuados por escrito, incluindo em formato eletrónico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4. O responsável pelo tratamento e, sendo caso disso, o subcontratante, o representante do responsável pelo tratamento ou do subcontratante, disponibilizam, a pedido, o registo à autoridade de controlo.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557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Registos das atividades de tratamento</a:t>
            </a:r>
            <a:r>
              <a:rPr lang="pt-PT" dirty="0"/>
              <a:t> - </a:t>
            </a:r>
            <a:r>
              <a:rPr lang="pt-PT" dirty="0">
                <a:solidFill>
                  <a:schemeClr val="tx1"/>
                </a:solidFill>
                <a:latin typeface="Arial" panose="020B0604020202020204" pitchFamily="34" charset="0"/>
                <a:cs typeface="Arial" panose="020B0604020202020204" pitchFamily="34" charset="0"/>
              </a:rPr>
              <a:t>Artigo 30.º</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5. As obrigações a que se referem os </a:t>
            </a:r>
            <a:r>
              <a:rPr lang="pt-PT" i="1" dirty="0" err="1">
                <a:latin typeface="Arial" panose="020B0604020202020204" pitchFamily="34" charset="0"/>
                <a:cs typeface="Arial" panose="020B0604020202020204" pitchFamily="34" charset="0"/>
              </a:rPr>
              <a:t>n.os</a:t>
            </a:r>
            <a:r>
              <a:rPr lang="pt-PT" i="1" dirty="0">
                <a:latin typeface="Arial" panose="020B0604020202020204" pitchFamily="34" charset="0"/>
                <a:cs typeface="Arial" panose="020B0604020202020204" pitchFamily="34" charset="0"/>
              </a:rPr>
              <a:t> 1 e 2 não se aplicam às empresas ou organizações com menos de 250 trabalhadores, a menos que o tratamento efetuado seja suscetível de implicar um risco para os direitos e liberdades do titular dos dados, não seja ocasional ou abranja as categorias especiais de dados a que se refere o artigo 9.º, n.º 1, ou dados pessoais relativos a condenações penais e infrações referido no artigo 10.º.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18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DIREITO DA INFORMÁTICA</a:t>
            </a:r>
            <a:endParaRPr lang="pt-PT" dirty="0"/>
          </a:p>
        </p:txBody>
      </p:sp>
      <p:sp>
        <p:nvSpPr>
          <p:cNvPr id="3" name="Marcador de Posição de Conteúdo 2"/>
          <p:cNvSpPr>
            <a:spLocks noGrp="1"/>
          </p:cNvSpPr>
          <p:nvPr>
            <p:ph idx="1"/>
          </p:nvPr>
        </p:nvSpPr>
        <p:spPr/>
        <p:txBody>
          <a:bodyPr/>
          <a:lstStyle/>
          <a:p>
            <a:r>
              <a:rPr lang="pt-PT" dirty="0" smtClean="0"/>
              <a:t>NOÇÃO</a:t>
            </a:r>
          </a:p>
          <a:p>
            <a:endParaRPr lang="pt-PT" dirty="0"/>
          </a:p>
          <a:p>
            <a:pPr lvl="2"/>
            <a:r>
              <a:rPr lang="pt-PT" dirty="0"/>
              <a:t>Conjunto de normas jurídicas que regulam as situações da vida social que envolvem a utilização de meios informáticos (incluindo o comércio eletrónico)</a:t>
            </a:r>
          </a:p>
          <a:p>
            <a:endParaRPr lang="pt-PT" dirty="0"/>
          </a:p>
          <a:p>
            <a:pPr lvl="2"/>
            <a:r>
              <a:rPr lang="pt-PT" dirty="0" smtClean="0"/>
              <a:t>Conjunto </a:t>
            </a:r>
            <a:r>
              <a:rPr lang="pt-PT" dirty="0"/>
              <a:t>de regras jurídicas dispersas por vários ramos de direito público e privado que têm como denominador comum o facto de regularem </a:t>
            </a:r>
            <a:r>
              <a:rPr lang="pt-PT" dirty="0" smtClean="0"/>
              <a:t>aspetos </a:t>
            </a:r>
            <a:r>
              <a:rPr lang="pt-PT" dirty="0"/>
              <a:t>relacionados com o uso de meios automatizados:</a:t>
            </a:r>
          </a:p>
          <a:p>
            <a:endParaRPr lang="pt-PT" dirty="0"/>
          </a:p>
        </p:txBody>
      </p:sp>
    </p:spTree>
    <p:extLst>
      <p:ext uri="{BB962C8B-B14F-4D97-AF65-F5344CB8AC3E}">
        <p14:creationId xmlns:p14="http://schemas.microsoft.com/office/powerpoint/2010/main" val="3699303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Segurança do tratamento</a:t>
            </a:r>
            <a:r>
              <a:rPr lang="pt-PT" dirty="0"/>
              <a:t> </a:t>
            </a:r>
            <a:r>
              <a:rPr lang="pt-PT" dirty="0">
                <a:solidFill>
                  <a:schemeClr val="tx1"/>
                </a:solidFill>
                <a:latin typeface="Arial" panose="020B0604020202020204" pitchFamily="34" charset="0"/>
                <a:cs typeface="Arial" panose="020B0604020202020204" pitchFamily="34" charset="0"/>
              </a:rPr>
              <a:t>Artigo 32.º</a:t>
            </a:r>
            <a:endParaRPr lang="pt-PT" dirty="0"/>
          </a:p>
        </p:txBody>
      </p:sp>
      <p:sp>
        <p:nvSpPr>
          <p:cNvPr id="3" name="Marcador de Posição de Conteúdo 2"/>
          <p:cNvSpPr>
            <a:spLocks noGrp="1"/>
          </p:cNvSpPr>
          <p:nvPr>
            <p:ph idx="1"/>
          </p:nvPr>
        </p:nvSpPr>
        <p:spPr/>
        <p:txBody>
          <a:bodyPr/>
          <a:lstStyle/>
          <a:p>
            <a:pPr algn="just"/>
            <a:r>
              <a:rPr lang="pt-PT" i="1" dirty="0" smtClean="0">
                <a:latin typeface="Arial" panose="020B0604020202020204" pitchFamily="34" charset="0"/>
                <a:cs typeface="Arial" panose="020B0604020202020204" pitchFamily="34" charset="0"/>
              </a:rPr>
              <a:t>Tendo </a:t>
            </a:r>
            <a:r>
              <a:rPr lang="pt-PT" i="1" dirty="0">
                <a:latin typeface="Arial" panose="020B0604020202020204" pitchFamily="34" charset="0"/>
                <a:cs typeface="Arial" panose="020B0604020202020204" pitchFamily="34" charset="0"/>
              </a:rPr>
              <a:t>em conta as técnicas mais avançadas, os custos de aplicação e a natureza, o âmbito, o contexto e as finalidades do tratamento, bem como os riscos, de probabilidade e gravidade variável, para os direitos e liberdades das pessoas singulares, o responsável pelo tratamento e o subcontratante aplicam as medidas técnicas e organizativas adequadas para assegurar um nível de segurança adequado ao risco, incluindo, consoante o que for adequado: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60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Segurança do tratamento</a:t>
            </a:r>
            <a:r>
              <a:rPr lang="pt-PT" dirty="0"/>
              <a:t> </a:t>
            </a:r>
            <a:r>
              <a:rPr lang="pt-PT" dirty="0">
                <a:solidFill>
                  <a:schemeClr val="tx1"/>
                </a:solidFill>
                <a:latin typeface="Arial" panose="020B0604020202020204" pitchFamily="34" charset="0"/>
                <a:cs typeface="Arial" panose="020B0604020202020204" pitchFamily="34" charset="0"/>
              </a:rPr>
              <a:t>Artigo 32.º</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2. Ao avaliar o nível de segurança adequado, devem ser tidos em conta, designadamente, os riscos apresentados pelo tratamento, em particular devido à destruição, perda e alteração acidentais ou ilícitas, e à divulgação ou ao acesso não autorizados, de dados pessoais transmitidos, conservados ou sujeitos a qualquer outro tipo de tratamento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91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Avaliação de impacto sobre a proteção de dados - Artigo 35.º</a:t>
            </a:r>
            <a:endParaRPr lang="pt-PT" dirty="0"/>
          </a:p>
        </p:txBody>
      </p:sp>
      <p:sp>
        <p:nvSpPr>
          <p:cNvPr id="3" name="Marcador de Posição de Conteúdo 2"/>
          <p:cNvSpPr>
            <a:spLocks noGrp="1"/>
          </p:cNvSpPr>
          <p:nvPr>
            <p:ph idx="1"/>
          </p:nvPr>
        </p:nvSpPr>
        <p:spPr/>
        <p:txBody>
          <a:bodyPr/>
          <a:lstStyle/>
          <a:p>
            <a:pPr algn="just"/>
            <a:r>
              <a:rPr lang="pt-PT" dirty="0">
                <a:latin typeface="Arial" panose="020B0604020202020204" pitchFamily="34" charset="0"/>
                <a:cs typeface="Arial" panose="020B0604020202020204" pitchFamily="34" charset="0"/>
              </a:rPr>
              <a:t>Processo utilizado para analisar o tratamento de dados, avaliar a sua necessidade e proporcionalidade e ajudar a eliminar os riscos que esse tratamento pode colocar aos direitos, liberdades e garantias dos titulares; </a:t>
            </a:r>
          </a:p>
          <a:p>
            <a:pPr algn="just"/>
            <a:r>
              <a:rPr lang="pt-PT" dirty="0">
                <a:latin typeface="Arial" panose="020B0604020202020204" pitchFamily="34" charset="0"/>
                <a:cs typeface="Arial" panose="020B0604020202020204" pitchFamily="34" charset="0"/>
              </a:rPr>
              <a:t>É obrigatória para determinados tratamentos,</a:t>
            </a:r>
          </a:p>
          <a:p>
            <a:pPr algn="just"/>
            <a:r>
              <a:rPr lang="pt-PT" dirty="0">
                <a:latin typeface="Arial" panose="020B0604020202020204" pitchFamily="34" charset="0"/>
                <a:cs typeface="Arial" panose="020B0604020202020204" pitchFamily="34" charset="0"/>
              </a:rPr>
              <a:t> permite aos responsáveis demonstrar que aplicaram as medidas necessárias à proteção dos dados pessoais. </a:t>
            </a:r>
          </a:p>
        </p:txBody>
      </p:sp>
    </p:spTree>
    <p:extLst>
      <p:ext uri="{BB962C8B-B14F-4D97-AF65-F5344CB8AC3E}">
        <p14:creationId xmlns:p14="http://schemas.microsoft.com/office/powerpoint/2010/main" val="193800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Tratamentos sujeitos a uma análise de impacto </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Artigo 35 (3) - A realização de uma avaliação de impacto sobre a proteção de dados a que se refere o n.º 1 é obrigatória nomeadamente em caso de: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a) Avaliação sistemática e completa dos aspetos pessoais relacionados com pessoas singulares, baseada no tratamento automatizado, incluindo a definição de perfis, sendo com base nela adotadas decisões que produzem efeitos jurídicos relativamente à pessoa singular ou que a afetem significativamente de forma similar;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b) Operações de tratamento em grande escala de categorias especiais de dados a que se refere o artigo 9.º, n.º 1, ou de dados pessoais relacionados com condenações penais e infrações a que se refere o artigo 10.º; ou</a:t>
            </a:r>
          </a:p>
          <a:p>
            <a:pPr algn="just"/>
            <a:r>
              <a:rPr lang="pt-PT" i="1" dirty="0">
                <a:latin typeface="Arial" panose="020B0604020202020204" pitchFamily="34" charset="0"/>
                <a:cs typeface="Arial" panose="020B0604020202020204" pitchFamily="34" charset="0"/>
              </a:rPr>
              <a:t>C) Controlo sistemático de zonas acessíveis ao público em grande escala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85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Violação de dados pessoais</a:t>
            </a:r>
            <a:endParaRPr lang="pt-PT" dirty="0"/>
          </a:p>
        </p:txBody>
      </p:sp>
      <p:sp>
        <p:nvSpPr>
          <p:cNvPr id="3" name="Marcador de Posição de Conteúdo 2"/>
          <p:cNvSpPr>
            <a:spLocks noGrp="1"/>
          </p:cNvSpPr>
          <p:nvPr>
            <p:ph idx="1"/>
          </p:nvPr>
        </p:nvSpPr>
        <p:spPr/>
        <p:txBody>
          <a:bodyPr/>
          <a:lstStyle/>
          <a:p>
            <a:pPr algn="just"/>
            <a:r>
              <a:rPr lang="pt-PT" i="1" dirty="0">
                <a:latin typeface="Arial" panose="020B0604020202020204" pitchFamily="34" charset="0"/>
                <a:cs typeface="Arial" panose="020B0604020202020204" pitchFamily="34" charset="0"/>
              </a:rPr>
              <a:t>«Violação de dados pessoais», uma violação da segurança que provoque, de modo acidental ou ilícito, a destruição, a perda, a alteração, a divulgação ou o acesso, não autorizados, a dados pessoais transmitidos, conservados ou sujeitos a qualquer outro tipo de tratamento». Artigo 4.º n.º 12</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173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chemeClr val="tx1"/>
                </a:solidFill>
                <a:latin typeface="Arial" panose="020B0604020202020204" pitchFamily="34" charset="0"/>
                <a:cs typeface="Arial" panose="020B0604020202020204" pitchFamily="34" charset="0"/>
              </a:rPr>
              <a:t>Violação de dados pessoais</a:t>
            </a:r>
            <a:endParaRPr lang="pt-PT" dirty="0"/>
          </a:p>
        </p:txBody>
      </p:sp>
      <p:sp>
        <p:nvSpPr>
          <p:cNvPr id="3" name="Marcador de Posição de Conteúdo 2"/>
          <p:cNvSpPr>
            <a:spLocks noGrp="1"/>
          </p:cNvSpPr>
          <p:nvPr>
            <p:ph idx="1"/>
          </p:nvPr>
        </p:nvSpPr>
        <p:spPr/>
        <p:txBody>
          <a:bodyPr/>
          <a:lstStyle/>
          <a:p>
            <a:r>
              <a:rPr lang="pt-PT" i="1" dirty="0">
                <a:latin typeface="Arial" panose="020B0604020202020204" pitchFamily="34" charset="0"/>
                <a:cs typeface="Arial" panose="020B0604020202020204" pitchFamily="34" charset="0"/>
              </a:rPr>
              <a:t>Em caso de violação de dados pessoais, o responsável pelo tratamento notifica desse facto a autoridade de controlo competente nos termos do artigo 55.º, sem demora injustificada e, sempre que possível, até 72 horas após ter tido conhecimento da mesma, a menos que a violação dos dados pessoais não seja suscetível de resultar num risco para os direitos e liberdades das pessoas singulares. Se a notificação à autoridade de controlo não for transmitida no prazo de 72 horas, é acompanhada dos motivos do atraso. </a:t>
            </a:r>
            <a:endParaRPr lang="pt-PT" dirty="0">
              <a:latin typeface="Arial" panose="020B0604020202020204" pitchFamily="34" charset="0"/>
              <a:cs typeface="Arial" panose="020B0604020202020204" pitchFamily="34" charset="0"/>
            </a:endParaRPr>
          </a:p>
          <a:p>
            <a:endParaRPr lang="pt-PT" dirty="0"/>
          </a:p>
        </p:txBody>
      </p:sp>
    </p:spTree>
    <p:extLst>
      <p:ext uri="{BB962C8B-B14F-4D97-AF65-F5344CB8AC3E}">
        <p14:creationId xmlns:p14="http://schemas.microsoft.com/office/powerpoint/2010/main" val="138874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I</a:t>
            </a:r>
            <a:r>
              <a:rPr lang="pt-PT" dirty="0">
                <a:solidFill>
                  <a:schemeClr val="tx1"/>
                </a:solidFill>
                <a:latin typeface="Arial" panose="020B0604020202020204" pitchFamily="34" charset="0"/>
                <a:cs typeface="Arial" panose="020B0604020202020204" pitchFamily="34" charset="0"/>
              </a:rPr>
              <a:t>nformação a fornecer à autoridade supervisora</a:t>
            </a:r>
            <a:r>
              <a:rPr lang="pt-PT" dirty="0"/>
              <a:t> </a:t>
            </a:r>
          </a:p>
        </p:txBody>
      </p:sp>
      <p:sp>
        <p:nvSpPr>
          <p:cNvPr id="3" name="Marcador de Posição de Conteúdo 2"/>
          <p:cNvSpPr>
            <a:spLocks noGrp="1"/>
          </p:cNvSpPr>
          <p:nvPr>
            <p:ph idx="1"/>
          </p:nvPr>
        </p:nvSpPr>
        <p:spPr/>
        <p:txBody>
          <a:bodyPr>
            <a:normAutofit lnSpcReduction="10000"/>
          </a:bodyPr>
          <a:lstStyle/>
          <a:p>
            <a:pPr algn="just"/>
            <a:r>
              <a:rPr lang="pt-PT" i="1" dirty="0">
                <a:latin typeface="Arial" panose="020B0604020202020204" pitchFamily="34" charset="0"/>
                <a:cs typeface="Arial" panose="020B0604020202020204" pitchFamily="34" charset="0"/>
              </a:rPr>
              <a:t>Artigo 33.º, n.º3 - A notificação referida no n.º 1 deve, pelo menos: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a)Descrever a natureza da violação dos dados pessoais incluindo, se possível, as categorias e o número aproximado de titulares de dados afetados, bem como as categorias e o número aproximado de registos de dados pessoais em causa;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b)Comunicar o nome e os contactos do encarregado da proteção de dados ou de outro ponto de contacto onde possam ser obtidas mais informações;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c)Descrever as consequências prováveis da violação de dados pessoais; </a:t>
            </a:r>
            <a:endParaRPr lang="pt-PT" dirty="0">
              <a:latin typeface="Arial" panose="020B0604020202020204" pitchFamily="34" charset="0"/>
              <a:cs typeface="Arial" panose="020B0604020202020204" pitchFamily="34" charset="0"/>
            </a:endParaRPr>
          </a:p>
          <a:p>
            <a:pPr algn="just"/>
            <a:r>
              <a:rPr lang="pt-PT" i="1" dirty="0">
                <a:latin typeface="Arial" panose="020B0604020202020204" pitchFamily="34" charset="0"/>
                <a:cs typeface="Arial" panose="020B0604020202020204" pitchFamily="34" charset="0"/>
              </a:rPr>
              <a:t>d)Descrever as medidas adotadas ou propostas pelo responsável pelo tratamento para reparar a violação de dados pessoais, inclusive, se for caso disso, medidas para atenuar os seus eventuais efeitos negativos; </a:t>
            </a:r>
            <a:endParaRPr lang="pt-P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209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AUTORIDADE DE CONTROLO - CNPD</a:t>
            </a:r>
            <a:endParaRPr lang="pt-PT" dirty="0"/>
          </a:p>
        </p:txBody>
      </p:sp>
      <p:sp>
        <p:nvSpPr>
          <p:cNvPr id="3" name="Marcador de Posição de Conteúdo 2"/>
          <p:cNvSpPr>
            <a:spLocks noGrp="1"/>
          </p:cNvSpPr>
          <p:nvPr>
            <p:ph idx="1"/>
          </p:nvPr>
        </p:nvSpPr>
        <p:spPr>
          <a:xfrm>
            <a:off x="927464" y="1685109"/>
            <a:ext cx="10088408" cy="4410891"/>
          </a:xfrm>
        </p:spPr>
        <p:txBody>
          <a:bodyPr>
            <a:normAutofit fontScale="92500" lnSpcReduction="10000"/>
          </a:bodyPr>
          <a:lstStyle/>
          <a:p>
            <a:pPr lvl="0"/>
            <a:r>
              <a:rPr lang="pt-PT" dirty="0"/>
              <a:t>Cada Estado-membro deve nomear uma ou mais Autoridade de Controlo, independente, com a responsabilidade pela fiscalização da aplicação do RGPD, a fim de:</a:t>
            </a:r>
          </a:p>
          <a:p>
            <a:pPr lvl="0"/>
            <a:r>
              <a:rPr lang="pt-PT" dirty="0"/>
              <a:t>Defender os direitos e liberdades fundamentais das pessoas singulares relativamente ao tratamento</a:t>
            </a:r>
          </a:p>
          <a:p>
            <a:pPr lvl="0"/>
            <a:r>
              <a:rPr lang="pt-PT" dirty="0"/>
              <a:t>Facilitar a livre circulação dos dados na União </a:t>
            </a:r>
            <a:endParaRPr lang="pt-PT" dirty="0" smtClean="0"/>
          </a:p>
          <a:p>
            <a:pPr lvl="0"/>
            <a:endParaRPr lang="pt-PT" dirty="0"/>
          </a:p>
          <a:p>
            <a:r>
              <a:rPr lang="pt-PT" dirty="0"/>
              <a:t>Estatuto independente:</a:t>
            </a:r>
          </a:p>
          <a:p>
            <a:pPr lvl="0"/>
            <a:r>
              <a:rPr lang="pt-PT" dirty="0"/>
              <a:t>Independência na ação-  art.º 52.º </a:t>
            </a:r>
          </a:p>
          <a:p>
            <a:pPr lvl="0"/>
            <a:r>
              <a:rPr lang="pt-PT" dirty="0"/>
              <a:t>nomeação dos seus membros, prazo e termo dos mandatos - art.º 53.º </a:t>
            </a:r>
          </a:p>
          <a:p>
            <a:pPr lvl="0"/>
            <a:r>
              <a:rPr lang="pt-PT" dirty="0"/>
              <a:t>Regras aplicáveis à constituição da Autoridade de Controlo - art.º 54.º</a:t>
            </a:r>
          </a:p>
          <a:p>
            <a:r>
              <a:rPr lang="pt-PT" dirty="0"/>
              <a:t> </a:t>
            </a:r>
          </a:p>
          <a:p>
            <a:endParaRPr lang="pt-PT" dirty="0"/>
          </a:p>
          <a:p>
            <a:endParaRPr lang="pt-PT" dirty="0"/>
          </a:p>
        </p:txBody>
      </p:sp>
    </p:spTree>
    <p:extLst>
      <p:ext uri="{BB962C8B-B14F-4D97-AF65-F5344CB8AC3E}">
        <p14:creationId xmlns:p14="http://schemas.microsoft.com/office/powerpoint/2010/main" val="974581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Competências, atribuições e poderes</a:t>
            </a:r>
            <a:br>
              <a:rPr lang="pt-PT" dirty="0"/>
            </a:br>
            <a:endParaRPr lang="pt-PT" dirty="0"/>
          </a:p>
        </p:txBody>
      </p:sp>
      <p:sp>
        <p:nvSpPr>
          <p:cNvPr id="3" name="Marcador de Posição de Conteúdo 2"/>
          <p:cNvSpPr>
            <a:spLocks noGrp="1"/>
          </p:cNvSpPr>
          <p:nvPr>
            <p:ph idx="1"/>
          </p:nvPr>
        </p:nvSpPr>
        <p:spPr/>
        <p:txBody>
          <a:bodyPr>
            <a:normAutofit fontScale="92500" lnSpcReduction="10000"/>
          </a:bodyPr>
          <a:lstStyle/>
          <a:p>
            <a:r>
              <a:rPr lang="pt-PT" dirty="0"/>
              <a:t>Competência - Artigo 55.º </a:t>
            </a:r>
          </a:p>
          <a:p>
            <a:pPr lvl="0"/>
            <a:r>
              <a:rPr lang="pt-PT" dirty="0"/>
              <a:t>«1. As autoridades de controlo são competentes para prosseguir as atribuições e exercer os poderes que lhes são conferidos pelo presente regulamento no território do seu próprio Estado-Membro. </a:t>
            </a:r>
          </a:p>
          <a:p>
            <a:pPr lvl="0"/>
            <a:r>
              <a:rPr lang="pt-PT" dirty="0"/>
              <a:t>2. Quando o tratamento for efetuado por autoridades públicas ou por organismos privados que atuem ao abrigo do artigo 6.º, n.º 1, alínea c) (cumprimento de uma obrigação jurídica) ou e) (necessário ao exercício de funções de interesse público ou ao exercício da autoridade pública), é competente a autoridade de controlo do Estado-Membro em causa. Nesses casos, não é aplicável o artigo 56.º. </a:t>
            </a:r>
          </a:p>
          <a:p>
            <a:pPr lvl="0"/>
            <a:r>
              <a:rPr lang="pt-PT" dirty="0"/>
              <a:t>3. As autoridades de controlo não têm competência para controlar operações de tratamento efetuadas por tribunais que atuem no exercício da sua função jurisdicional.»</a:t>
            </a:r>
          </a:p>
        </p:txBody>
      </p:sp>
    </p:spTree>
    <p:extLst>
      <p:ext uri="{BB962C8B-B14F-4D97-AF65-F5344CB8AC3E}">
        <p14:creationId xmlns:p14="http://schemas.microsoft.com/office/powerpoint/2010/main" val="4158195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 Vias de recurso, responsabilidade civil e sanções</a:t>
            </a:r>
            <a:r>
              <a:rPr lang="pt-PT" dirty="0"/>
              <a:t/>
            </a:r>
            <a:br>
              <a:rPr lang="pt-PT" dirty="0"/>
            </a:br>
            <a:endParaRPr lang="pt-PT" dirty="0"/>
          </a:p>
        </p:txBody>
      </p:sp>
      <p:sp>
        <p:nvSpPr>
          <p:cNvPr id="3" name="Marcador de Posição de Conteúdo 2"/>
          <p:cNvSpPr>
            <a:spLocks noGrp="1"/>
          </p:cNvSpPr>
          <p:nvPr>
            <p:ph idx="1"/>
          </p:nvPr>
        </p:nvSpPr>
        <p:spPr/>
        <p:txBody>
          <a:bodyPr>
            <a:normAutofit fontScale="85000" lnSpcReduction="20000"/>
          </a:bodyPr>
          <a:lstStyle/>
          <a:p>
            <a:pPr lvl="0" fontAlgn="base"/>
            <a:r>
              <a:rPr lang="pt-PT" dirty="0"/>
              <a:t>Mecanismos de tutela</a:t>
            </a:r>
          </a:p>
          <a:p>
            <a:r>
              <a:rPr lang="pt-PT" dirty="0"/>
              <a:t>- direito a apresentar uma reclamação a uma autoridade de controlo – artigo 77.º do RGPD e 32.º da LERGPD</a:t>
            </a:r>
          </a:p>
          <a:p>
            <a:r>
              <a:rPr lang="pt-PT" dirty="0"/>
              <a:t>- ação judicial contra uma autoridade de controlo – artigo 78.º e 34.º da LERGPD</a:t>
            </a:r>
          </a:p>
          <a:p>
            <a:r>
              <a:rPr lang="pt-PT" dirty="0"/>
              <a:t>- ação judicial contra um responsável pelo tratamento ou subcontratante – artigo 79.º do RGPD e 34.º n.º 4 da LERGPD</a:t>
            </a:r>
          </a:p>
          <a:p>
            <a:r>
              <a:rPr lang="pt-PT" dirty="0"/>
              <a:t> </a:t>
            </a:r>
          </a:p>
          <a:p>
            <a:pPr lvl="0" fontAlgn="base"/>
            <a:r>
              <a:rPr lang="pt-PT" dirty="0"/>
              <a:t>Responsabilidade civil – artigo 82.º do RGPD e 33.º da LERGPD</a:t>
            </a:r>
          </a:p>
          <a:p>
            <a:pPr lvl="2" fontAlgn="base"/>
            <a:r>
              <a:rPr lang="pt-PT" dirty="0"/>
              <a:t>Qualquer pessoa que tenha sofrido danos materiais ou imateriais devido a uma violação do Regulamento tem direito a receber uma indemnização do responsável pelo tratamento ou do subcontratante pelos danos sofridos. Qualquer responsável pelo tratamento que esteja envolvido no tratamento é responsável pelos danos causados por um tratamento que viole o regulamento. O subcontratante é responsável apenas senão tiver cumprido as obrigações decorrentes do regulamento dirigidas especificamente aos subcontratantes ou se não tiver seguido as instruções lícitas do responsável pelo tratamento. </a:t>
            </a:r>
          </a:p>
          <a:p>
            <a:endParaRPr lang="pt-PT" dirty="0"/>
          </a:p>
        </p:txBody>
      </p:sp>
    </p:spTree>
    <p:extLst>
      <p:ext uri="{BB962C8B-B14F-4D97-AF65-F5344CB8AC3E}">
        <p14:creationId xmlns:p14="http://schemas.microsoft.com/office/powerpoint/2010/main" val="219732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DIREITO DA INFORMÁTICA</a:t>
            </a:r>
            <a:endParaRPr lang="pt-PT" dirty="0"/>
          </a:p>
        </p:txBody>
      </p:sp>
      <p:sp>
        <p:nvSpPr>
          <p:cNvPr id="3" name="Marcador de Posição de Conteúdo 2"/>
          <p:cNvSpPr>
            <a:spLocks noGrp="1"/>
          </p:cNvSpPr>
          <p:nvPr>
            <p:ph idx="1"/>
          </p:nvPr>
        </p:nvSpPr>
        <p:spPr/>
        <p:txBody>
          <a:bodyPr/>
          <a:lstStyle/>
          <a:p>
            <a:r>
              <a:rPr lang="pt-PT" dirty="0" smtClean="0"/>
              <a:t>CARATERÍSTICAS</a:t>
            </a:r>
          </a:p>
          <a:p>
            <a:endParaRPr lang="pt-PT" dirty="0"/>
          </a:p>
          <a:p>
            <a:pPr lvl="2"/>
            <a:r>
              <a:rPr lang="pt-PT" dirty="0"/>
              <a:t>Pluridisciplinaridade - engloba vários ramos do direito</a:t>
            </a:r>
          </a:p>
          <a:p>
            <a:pPr lvl="2"/>
            <a:r>
              <a:rPr lang="pt-PT" dirty="0"/>
              <a:t>Fragmentação e dispersão - coexistência de um regime jurídico comum com regras específicas novas, ou adaptação das antigas para abarcar as novas realidades da sociedade da informação</a:t>
            </a:r>
          </a:p>
          <a:p>
            <a:pPr lvl="2"/>
            <a:r>
              <a:rPr lang="pt-PT" dirty="0"/>
              <a:t>Dimensão internacional e transnacional dos casos concretos que o direito é chamado a regular</a:t>
            </a:r>
          </a:p>
          <a:p>
            <a:pPr lvl="2"/>
            <a:r>
              <a:rPr lang="pt-PT" dirty="0"/>
              <a:t>Carácter evolutivo – problemas recentes, em constante mutação exigem uma abertura a novas respostas e soluções</a:t>
            </a:r>
          </a:p>
          <a:p>
            <a:endParaRPr lang="pt-PT" dirty="0"/>
          </a:p>
        </p:txBody>
      </p:sp>
    </p:spTree>
    <p:extLst>
      <p:ext uri="{BB962C8B-B14F-4D97-AF65-F5344CB8AC3E}">
        <p14:creationId xmlns:p14="http://schemas.microsoft.com/office/powerpoint/2010/main" val="32728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COIMAS</a:t>
            </a:r>
            <a:endParaRPr lang="pt-PT" dirty="0"/>
          </a:p>
        </p:txBody>
      </p:sp>
      <p:sp>
        <p:nvSpPr>
          <p:cNvPr id="3" name="Marcador de Posição de Conteúdo 2"/>
          <p:cNvSpPr>
            <a:spLocks noGrp="1"/>
          </p:cNvSpPr>
          <p:nvPr>
            <p:ph idx="1"/>
          </p:nvPr>
        </p:nvSpPr>
        <p:spPr/>
        <p:txBody>
          <a:bodyPr>
            <a:normAutofit fontScale="85000" lnSpcReduction="10000"/>
          </a:bodyPr>
          <a:lstStyle/>
          <a:p>
            <a:r>
              <a:rPr lang="pt-PT" dirty="0"/>
              <a:t>RGPD (Art.º 83.º e 84.º) e 37.º e 38.º da LERGPD</a:t>
            </a:r>
          </a:p>
          <a:p>
            <a:r>
              <a:rPr lang="pt-PT" dirty="0"/>
              <a:t>Coimas até €20.000.000 ou 4% do volume de negócios anual a nível mundial, em caso de violação de:</a:t>
            </a:r>
          </a:p>
          <a:p>
            <a:pPr lvl="0"/>
            <a:r>
              <a:rPr lang="pt-PT" dirty="0"/>
              <a:t>Princípios básicos do tratamento, incluindo as condições do consentimento</a:t>
            </a:r>
          </a:p>
          <a:p>
            <a:pPr lvl="0"/>
            <a:r>
              <a:rPr lang="pt-PT" dirty="0"/>
              <a:t>Os direitos dos titulares dos dados</a:t>
            </a:r>
          </a:p>
          <a:p>
            <a:pPr lvl="0"/>
            <a:r>
              <a:rPr lang="pt-PT" dirty="0"/>
              <a:t>Transferências internacionais de dados </a:t>
            </a:r>
          </a:p>
          <a:p>
            <a:pPr lvl="0"/>
            <a:r>
              <a:rPr lang="pt-PT" dirty="0"/>
              <a:t>As obrigações ao abrigo do capítulo IX (situações específicas de tratamento)</a:t>
            </a:r>
          </a:p>
          <a:p>
            <a:pPr lvl="0"/>
            <a:r>
              <a:rPr lang="pt-PT" dirty="0"/>
              <a:t>Incumprimento de uma ordem de limitação ou suspensão de fluxos ou violação do direito de acesso</a:t>
            </a:r>
          </a:p>
          <a:p>
            <a:r>
              <a:rPr lang="pt-PT" dirty="0"/>
              <a:t> </a:t>
            </a:r>
          </a:p>
          <a:p>
            <a:r>
              <a:rPr lang="pt-PT" dirty="0"/>
              <a:t>As regras relativas às (outras) sanções (art.º 84.º) aplicáveis perante a violação das disposições do RGPD que não são sujeitas a coimas, são determinadas pelos Estados-Membros. </a:t>
            </a:r>
          </a:p>
          <a:p>
            <a:endParaRPr lang="pt-PT" dirty="0"/>
          </a:p>
        </p:txBody>
      </p:sp>
    </p:spTree>
    <p:extLst>
      <p:ext uri="{BB962C8B-B14F-4D97-AF65-F5344CB8AC3E}">
        <p14:creationId xmlns:p14="http://schemas.microsoft.com/office/powerpoint/2010/main" val="483325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PT" sz="3200" b="1" dirty="0"/>
              <a:t>Regime especial de proteção de dados pessoais no setor das comunicações eletrónicas</a:t>
            </a:r>
            <a:r>
              <a:rPr lang="pt-PT" sz="3200" dirty="0"/>
              <a:t/>
            </a:r>
            <a:br>
              <a:rPr lang="pt-PT" sz="3200" dirty="0"/>
            </a:br>
            <a:r>
              <a:rPr lang="pt-PT" sz="3200" b="1" dirty="0"/>
              <a:t>A Lei n.º 41/2004 de 18/08</a:t>
            </a:r>
            <a:r>
              <a:rPr lang="pt-PT" sz="3200" dirty="0"/>
              <a:t/>
            </a:r>
            <a:br>
              <a:rPr lang="pt-PT" sz="3200" dirty="0"/>
            </a:br>
            <a:endParaRPr lang="pt-PT" sz="3200" dirty="0"/>
          </a:p>
        </p:txBody>
      </p:sp>
      <p:sp>
        <p:nvSpPr>
          <p:cNvPr id="3" name="Marcador de Posição de Conteúdo 2"/>
          <p:cNvSpPr>
            <a:spLocks noGrp="1"/>
          </p:cNvSpPr>
          <p:nvPr>
            <p:ph idx="1"/>
          </p:nvPr>
        </p:nvSpPr>
        <p:spPr>
          <a:xfrm>
            <a:off x="699655" y="1965959"/>
            <a:ext cx="9872871" cy="4610331"/>
          </a:xfrm>
        </p:spPr>
        <p:txBody>
          <a:bodyPr/>
          <a:lstStyle/>
          <a:p>
            <a:pPr lvl="2"/>
            <a:r>
              <a:rPr lang="pt-PT" dirty="0"/>
              <a:t>Comunicações eletrónicas- </a:t>
            </a:r>
            <a:r>
              <a:rPr lang="pt-PT" dirty="0" smtClean="0"/>
              <a:t>noção</a:t>
            </a:r>
          </a:p>
          <a:p>
            <a:pPr lvl="2"/>
            <a:endParaRPr lang="pt-PT" dirty="0"/>
          </a:p>
          <a:p>
            <a:pPr lvl="2"/>
            <a:endParaRPr lang="pt-PT" dirty="0"/>
          </a:p>
          <a:p>
            <a:pPr lvl="3"/>
            <a:r>
              <a:rPr lang="pt-PT" dirty="0"/>
              <a:t>Qualquer informação trocada ou enviada entre um número finito de partes mediante a utilização de um serviço de comunicações </a:t>
            </a:r>
            <a:r>
              <a:rPr lang="pt-PT" dirty="0" err="1"/>
              <a:t>electrónicas</a:t>
            </a:r>
            <a:r>
              <a:rPr lang="pt-PT" dirty="0"/>
              <a:t> acessível ao público- </a:t>
            </a:r>
            <a:r>
              <a:rPr lang="pt-PT" dirty="0" err="1"/>
              <a:t>art</a:t>
            </a:r>
            <a:r>
              <a:rPr lang="pt-PT" dirty="0"/>
              <a:t>. 2º, n.º 1, al. a)</a:t>
            </a:r>
          </a:p>
          <a:p>
            <a:pPr lvl="3"/>
            <a:r>
              <a:rPr lang="pt-PT" dirty="0"/>
              <a:t>São serviços de comunicações eletrónicas os previstos no </a:t>
            </a:r>
            <a:r>
              <a:rPr lang="pt-PT" dirty="0" err="1"/>
              <a:t>art</a:t>
            </a:r>
            <a:r>
              <a:rPr lang="pt-PT" dirty="0"/>
              <a:t>. 3º, al. x) da Lei 5/2004 de 10/02: sistemas e equipamentos de comunicação por cabo (telefone, televisão e internet por cabo), por meios radioelétricos (radiodifusão sonora e televisiva), por meios óticos (fibra ótica), ou outros meios eletromagnéticos como redes de satélites e redes de telefone e internet móveis</a:t>
            </a:r>
          </a:p>
          <a:p>
            <a:endParaRPr lang="pt-PT" dirty="0"/>
          </a:p>
        </p:txBody>
      </p:sp>
      <p:pic>
        <p:nvPicPr>
          <p:cNvPr id="4" name="Imagem 3" descr="Transmissão de microondas - Microwave transmiss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000" y="4479635"/>
            <a:ext cx="3647910" cy="2096655"/>
          </a:xfrm>
          <a:prstGeom prst="rect">
            <a:avLst/>
          </a:prstGeom>
        </p:spPr>
      </p:pic>
    </p:spTree>
    <p:extLst>
      <p:ext uri="{BB962C8B-B14F-4D97-AF65-F5344CB8AC3E}">
        <p14:creationId xmlns:p14="http://schemas.microsoft.com/office/powerpoint/2010/main" val="2707322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1" algn="l" rtl="0">
              <a:lnSpc>
                <a:spcPct val="90000"/>
              </a:lnSpc>
              <a:spcBef>
                <a:spcPct val="0"/>
              </a:spcBef>
            </a:pPr>
            <a:r>
              <a:rPr lang="pt-PT" sz="3600" dirty="0" smtClean="0">
                <a:solidFill>
                  <a:schemeClr val="accent1"/>
                </a:solidFill>
              </a:rPr>
              <a:t>Obrigações das empresas que prestam serviços de comunicações eletrónicas:</a:t>
            </a:r>
            <a:br>
              <a:rPr lang="pt-PT" sz="3600" dirty="0" smtClean="0">
                <a:solidFill>
                  <a:schemeClr val="accent1"/>
                </a:solidFill>
              </a:rPr>
            </a:br>
            <a:endParaRPr lang="pt-PT" sz="3600" dirty="0">
              <a:solidFill>
                <a:schemeClr val="accent1"/>
              </a:solidFill>
            </a:endParaRPr>
          </a:p>
        </p:txBody>
      </p:sp>
      <p:sp>
        <p:nvSpPr>
          <p:cNvPr id="3" name="Marcador de Posição de Conteúdo 2"/>
          <p:cNvSpPr>
            <a:spLocks noGrp="1"/>
          </p:cNvSpPr>
          <p:nvPr>
            <p:ph idx="1"/>
          </p:nvPr>
        </p:nvSpPr>
        <p:spPr/>
        <p:txBody>
          <a:bodyPr/>
          <a:lstStyle/>
          <a:p>
            <a:pPr lvl="2" algn="just"/>
            <a:r>
              <a:rPr lang="pt-PT" dirty="0"/>
              <a:t>Dever de adotar </a:t>
            </a:r>
            <a:r>
              <a:rPr lang="pt-PT" u="sng" dirty="0"/>
              <a:t>medidas de segurança</a:t>
            </a:r>
            <a:r>
              <a:rPr lang="pt-PT" dirty="0"/>
              <a:t> técnicas e organizacionais eficazes para garantir a segurança dos seus serviços e a segurança da rede, adequadas à prevenção dos riscos existentes, pelo menos, o controlo do acesso a dados pessoais - </a:t>
            </a:r>
            <a:r>
              <a:rPr lang="pt-PT" dirty="0" err="1"/>
              <a:t>art</a:t>
            </a:r>
            <a:r>
              <a:rPr lang="pt-PT" dirty="0"/>
              <a:t>. 3º, n.º 1, 3, 9 – controlo das medidas através de auditorias realizadas pelo </a:t>
            </a:r>
            <a:r>
              <a:rPr lang="pt-PT" dirty="0" smtClean="0"/>
              <a:t>ICP-ANACOM</a:t>
            </a:r>
          </a:p>
          <a:p>
            <a:pPr lvl="2" algn="just"/>
            <a:endParaRPr lang="pt-PT" dirty="0"/>
          </a:p>
          <a:p>
            <a:pPr lvl="2" algn="just"/>
            <a:r>
              <a:rPr lang="pt-PT" dirty="0"/>
              <a:t>Dever de notificar </a:t>
            </a:r>
            <a:r>
              <a:rPr lang="pt-PT" u="sng" dirty="0"/>
              <a:t>a CNPD e o assinante ou utilizador da ocorrência de violação de dados pessoais</a:t>
            </a:r>
            <a:r>
              <a:rPr lang="pt-PT" dirty="0"/>
              <a:t> tratados no contexto da prestação do serviço de comunicações eletrónicas, isto é, falha de segurança que provoque, de modo acidental ou ilícito, a destruição, perda, alteração, divulgação, acesso não autorizado a dados pessoais dos utilizadores – </a:t>
            </a:r>
            <a:r>
              <a:rPr lang="pt-PT" dirty="0" err="1"/>
              <a:t>art</a:t>
            </a:r>
            <a:r>
              <a:rPr lang="pt-PT" dirty="0"/>
              <a:t>. 3º-A e </a:t>
            </a:r>
            <a:r>
              <a:rPr lang="pt-PT" dirty="0" err="1"/>
              <a:t>art</a:t>
            </a:r>
            <a:r>
              <a:rPr lang="pt-PT" dirty="0"/>
              <a:t>. 2 º, n.º 1, al. g) </a:t>
            </a:r>
          </a:p>
          <a:p>
            <a:pPr algn="just"/>
            <a:endParaRPr lang="pt-PT" dirty="0"/>
          </a:p>
        </p:txBody>
      </p:sp>
    </p:spTree>
    <p:extLst>
      <p:ext uri="{BB962C8B-B14F-4D97-AF65-F5344CB8AC3E}">
        <p14:creationId xmlns:p14="http://schemas.microsoft.com/office/powerpoint/2010/main" val="919326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normAutofit lnSpcReduction="10000"/>
          </a:bodyPr>
          <a:lstStyle/>
          <a:p>
            <a:pPr lvl="2" algn="just"/>
            <a:r>
              <a:rPr lang="pt-PT" dirty="0"/>
              <a:t>Dever de garantir a inviolabilidade do conteúdo das comunicações eletrónicas e respetivos dados de tráfego realizadas através de redes e serviços de comunicações eletrónicas acessíveis ao público- </a:t>
            </a:r>
            <a:r>
              <a:rPr lang="pt-PT" dirty="0" err="1"/>
              <a:t>art</a:t>
            </a:r>
            <a:r>
              <a:rPr lang="pt-PT" dirty="0"/>
              <a:t>. 4º, n.º 1 – proibição de </a:t>
            </a:r>
            <a:r>
              <a:rPr lang="pt-PT" u="sng" dirty="0"/>
              <a:t>escutas ou armazenamento de dados das comunicações</a:t>
            </a:r>
            <a:r>
              <a:rPr lang="pt-PT" dirty="0"/>
              <a:t>, com exceção das gravações legalmente autorizadas de comunicações e dados de tráfego realizadas, no âmbito de práticas comerciais lícitas, para prova de uma transação ou no âmbito de uma relação contratual, se o titular tiver sido informado e tiver dado o seu consentimento prévio e expresso – </a:t>
            </a:r>
            <a:r>
              <a:rPr lang="pt-PT" dirty="0" err="1"/>
              <a:t>art</a:t>
            </a:r>
            <a:r>
              <a:rPr lang="pt-PT" dirty="0"/>
              <a:t>. 4º, n.º 2 e 3 – </a:t>
            </a:r>
            <a:r>
              <a:rPr lang="pt-PT" dirty="0" err="1"/>
              <a:t>cfr</a:t>
            </a:r>
            <a:r>
              <a:rPr lang="pt-PT" dirty="0"/>
              <a:t>. DL 134/2009 (regime dos cal centres</a:t>
            </a:r>
            <a:r>
              <a:rPr lang="pt-PT" dirty="0" smtClean="0"/>
              <a:t>)</a:t>
            </a:r>
          </a:p>
          <a:p>
            <a:pPr lvl="2" algn="just"/>
            <a:endParaRPr lang="pt-PT" dirty="0"/>
          </a:p>
          <a:p>
            <a:pPr lvl="2" algn="just"/>
            <a:r>
              <a:rPr lang="pt-PT" dirty="0"/>
              <a:t>Dever de não armazenar e aceder à </a:t>
            </a:r>
            <a:r>
              <a:rPr lang="pt-PT" u="sng" dirty="0"/>
              <a:t>informação armazenada no equipamento terminal</a:t>
            </a:r>
            <a:r>
              <a:rPr lang="pt-PT" dirty="0"/>
              <a:t> de um assinante ou utilizador (exceto aquele armazenamento que for tecnicamente necessário para transmitir as comunicações eletrónicas pela rede ou para prestar um serviço expressamente solicitado pelo assinante ou utilizador, e desde que este tenha dado o seu consentimento prévio, livre e esclarecido sobre as finalidades do processamento) – </a:t>
            </a:r>
            <a:r>
              <a:rPr lang="pt-PT" dirty="0" err="1"/>
              <a:t>art</a:t>
            </a:r>
            <a:r>
              <a:rPr lang="pt-PT" dirty="0"/>
              <a:t>. 5º</a:t>
            </a:r>
          </a:p>
          <a:p>
            <a:endParaRPr lang="pt-PT" dirty="0"/>
          </a:p>
        </p:txBody>
      </p:sp>
    </p:spTree>
    <p:extLst>
      <p:ext uri="{BB962C8B-B14F-4D97-AF65-F5344CB8AC3E}">
        <p14:creationId xmlns:p14="http://schemas.microsoft.com/office/powerpoint/2010/main" val="1187628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lstStyle/>
          <a:p>
            <a:pPr lvl="2"/>
            <a:r>
              <a:rPr lang="pt-PT" dirty="0"/>
              <a:t>Dever de eliminar os </a:t>
            </a:r>
            <a:r>
              <a:rPr lang="pt-PT" u="sng" dirty="0"/>
              <a:t>dados de tráfego</a:t>
            </a:r>
            <a:r>
              <a:rPr lang="pt-PT" dirty="0"/>
              <a:t> dos assinantes e utilizadores depois de deixarem de ser necessários para a transmissão da comunicação, (ou torná-los anónimos)- </a:t>
            </a:r>
            <a:r>
              <a:rPr lang="pt-PT" dirty="0" err="1"/>
              <a:t>art</a:t>
            </a:r>
            <a:r>
              <a:rPr lang="pt-PT" dirty="0"/>
              <a:t>. 6º, n.º 1 - dados de tráfego são quaisquer dados tratados para efeitos de envio de uma comunicação através da rede de comunicações eletrónicas ou para efeitos de faturação da mesma- </a:t>
            </a:r>
            <a:r>
              <a:rPr lang="pt-PT" dirty="0" err="1"/>
              <a:t>art</a:t>
            </a:r>
            <a:r>
              <a:rPr lang="pt-PT" dirty="0"/>
              <a:t>- 2º, n.º 1, al. d); com exceção dos tratamentos de dados de tráfego permitidos:</a:t>
            </a:r>
          </a:p>
          <a:p>
            <a:pPr lvl="3"/>
            <a:r>
              <a:rPr lang="pt-PT" dirty="0"/>
              <a:t>Para efeitos de faturação dos assinantes e pagamentos de interligações, podem ser tratados os seguintes dados de tráfego: identificação, endereço e tipo de posto do assinante; número total de unidades a cobrar, tipo, hora de início e duração e volume de dados transmitidos; data do serviço e número chamado; pagamentos e avisos- </a:t>
            </a:r>
            <a:r>
              <a:rPr lang="pt-PT" dirty="0" err="1"/>
              <a:t>art</a:t>
            </a:r>
            <a:r>
              <a:rPr lang="pt-PT" dirty="0"/>
              <a:t>. 6º, n.º 2 – estes dados só podem ser tratados enquanto forem necessários para os fins a que se destinam, ou seja, enquanto a fatura puder ser contestada ou o pagamento reclamado – </a:t>
            </a:r>
            <a:r>
              <a:rPr lang="pt-PT" dirty="0" err="1"/>
              <a:t>art</a:t>
            </a:r>
            <a:r>
              <a:rPr lang="pt-PT" dirty="0"/>
              <a:t>. 6º, n.º 3 – e, antes do tratamento, as empresas devem informar os assinantes e utilizadores acerca dos dados a tratar, finalidades e duração do tratamento, e eventual comunicação a terceiros – </a:t>
            </a:r>
            <a:r>
              <a:rPr lang="pt-PT" dirty="0" err="1"/>
              <a:t>art</a:t>
            </a:r>
            <a:r>
              <a:rPr lang="pt-PT" dirty="0"/>
              <a:t>. 6º, n.º 4</a:t>
            </a:r>
          </a:p>
          <a:p>
            <a:endParaRPr lang="pt-PT" dirty="0"/>
          </a:p>
        </p:txBody>
      </p:sp>
    </p:spTree>
    <p:extLst>
      <p:ext uri="{BB962C8B-B14F-4D97-AF65-F5344CB8AC3E}">
        <p14:creationId xmlns:p14="http://schemas.microsoft.com/office/powerpoint/2010/main" val="2172383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lstStyle/>
          <a:p>
            <a:pPr lvl="3"/>
            <a:r>
              <a:rPr lang="pt-PT" dirty="0"/>
              <a:t>Para comercialização e fornecimento de serviços de comunicações eletrónicas ou para prestação de serviços de valor acrescentado, desde que o assinante ou utilizador tenha dado o seu prévio e expresso consentimento, com respeito pelos princípios da proporcionalidade e adequação do tratamento às finalidades visadas (o consentimento do utilizador ou assinante para este efeito é livremente revogável, em qualquer altura) - </a:t>
            </a:r>
            <a:r>
              <a:rPr lang="pt-PT" dirty="0" err="1"/>
              <a:t>art</a:t>
            </a:r>
            <a:r>
              <a:rPr lang="pt-PT" dirty="0"/>
              <a:t>. 6º, n.º 4</a:t>
            </a:r>
          </a:p>
          <a:p>
            <a:pPr lvl="3"/>
            <a:r>
              <a:rPr lang="pt-PT" dirty="0"/>
              <a:t>Para efeitos judiciais – </a:t>
            </a:r>
            <a:r>
              <a:rPr lang="pt-PT" dirty="0" err="1"/>
              <a:t>art</a:t>
            </a:r>
            <a:r>
              <a:rPr lang="pt-PT" dirty="0"/>
              <a:t>. 6º, n.º 7- para prevenção, investigação, </a:t>
            </a:r>
            <a:r>
              <a:rPr lang="pt-PT" dirty="0" err="1"/>
              <a:t>detecção</a:t>
            </a:r>
            <a:r>
              <a:rPr lang="pt-PT" dirty="0"/>
              <a:t> e repressão de </a:t>
            </a:r>
            <a:r>
              <a:rPr lang="pt-PT" dirty="0" err="1"/>
              <a:t>infracções</a:t>
            </a:r>
            <a:r>
              <a:rPr lang="pt-PT" dirty="0"/>
              <a:t> penais graves como terrorismo e criminalidade organizada (aplica-se aos dados de tráfego, dados de localização, dados de identificação do assinante e utilizador registado, mas já não ao conteúdo das comunicações)</a:t>
            </a:r>
          </a:p>
          <a:p>
            <a:endParaRPr lang="pt-PT" dirty="0"/>
          </a:p>
        </p:txBody>
      </p:sp>
    </p:spTree>
    <p:extLst>
      <p:ext uri="{BB962C8B-B14F-4D97-AF65-F5344CB8AC3E}">
        <p14:creationId xmlns:p14="http://schemas.microsoft.com/office/powerpoint/2010/main" val="3166420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lstStyle/>
          <a:p>
            <a:pPr lvl="2"/>
            <a:r>
              <a:rPr lang="pt-PT" dirty="0"/>
              <a:t>Dever de não proceder ao tratamento de </a:t>
            </a:r>
            <a:r>
              <a:rPr lang="pt-PT" u="sng" dirty="0"/>
              <a:t>dados de localização</a:t>
            </a:r>
            <a:r>
              <a:rPr lang="pt-PT" dirty="0"/>
              <a:t> que identifiquem o utilizador - </a:t>
            </a:r>
            <a:r>
              <a:rPr lang="pt-PT" dirty="0" err="1"/>
              <a:t>art</a:t>
            </a:r>
            <a:r>
              <a:rPr lang="pt-PT" dirty="0"/>
              <a:t>. 7º, n.º 1 - dados de localização são quaisquer dados que indicam a posição geográfica do equipamento terminal do utilizador do serviço de comunicações eletrónicas – </a:t>
            </a:r>
            <a:r>
              <a:rPr lang="pt-PT" dirty="0" err="1"/>
              <a:t>art</a:t>
            </a:r>
            <a:r>
              <a:rPr lang="pt-PT" dirty="0"/>
              <a:t>. 2º, n.º 1, al. e) – o tratamento destes dados só é permitido nos seguintes casos:</a:t>
            </a:r>
          </a:p>
          <a:p>
            <a:pPr lvl="3"/>
            <a:r>
              <a:rPr lang="pt-PT" dirty="0"/>
              <a:t>Chamadas de emergência médica (112) – </a:t>
            </a:r>
            <a:r>
              <a:rPr lang="pt-PT" dirty="0" err="1"/>
              <a:t>art</a:t>
            </a:r>
            <a:r>
              <a:rPr lang="pt-PT" dirty="0"/>
              <a:t>. 7º, n.º 2</a:t>
            </a:r>
          </a:p>
          <a:p>
            <a:pPr lvl="3"/>
            <a:r>
              <a:rPr lang="pt-PT" dirty="0"/>
              <a:t>Para prestação de serviços de valor acrescentado, desde que o assinante ou utilizador tenha dado o seu consentimento prévio e expresso – </a:t>
            </a:r>
            <a:r>
              <a:rPr lang="pt-PT" dirty="0" err="1"/>
              <a:t>art</a:t>
            </a:r>
            <a:r>
              <a:rPr lang="pt-PT" dirty="0"/>
              <a:t>. 7º, n.º 3 – o consentimento deve ser precedido da informação sobre os dados a tratar, fins e duração do tratamento, e eventuais transmissões – </a:t>
            </a:r>
            <a:r>
              <a:rPr lang="pt-PT" dirty="0" err="1"/>
              <a:t>art</a:t>
            </a:r>
            <a:r>
              <a:rPr lang="pt-PT" dirty="0"/>
              <a:t>. 7º, n.º 4 – o consentimento é livremente revogável e o utilizador deve ter ao seu alcance um meio simples de recusar o tratamento dos dados de localização em cada comunicação eletrónica que efetua – </a:t>
            </a:r>
            <a:r>
              <a:rPr lang="pt-PT" dirty="0" err="1"/>
              <a:t>art</a:t>
            </a:r>
            <a:r>
              <a:rPr lang="pt-PT" dirty="0"/>
              <a:t>. 7º, n.º 5</a:t>
            </a:r>
          </a:p>
          <a:p>
            <a:endParaRPr lang="pt-PT" dirty="0"/>
          </a:p>
        </p:txBody>
      </p:sp>
    </p:spTree>
    <p:extLst>
      <p:ext uri="{BB962C8B-B14F-4D97-AF65-F5344CB8AC3E}">
        <p14:creationId xmlns:p14="http://schemas.microsoft.com/office/powerpoint/2010/main" val="2286234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lstStyle/>
          <a:p>
            <a:pPr lvl="2"/>
            <a:r>
              <a:rPr lang="pt-PT" dirty="0"/>
              <a:t>Dever de emitir faturas não detalhadas, exceto se o assinante o solicitar; porém, devem ter em consideração o direito à privacidade dos utilizadores, que deve ser devidamente conciliado com o direito do assinante a receber uma fatura detalhada- </a:t>
            </a:r>
            <a:r>
              <a:rPr lang="pt-PT" dirty="0" err="1"/>
              <a:t>art</a:t>
            </a:r>
            <a:r>
              <a:rPr lang="pt-PT" dirty="0"/>
              <a:t>. 8º, n.º 1 e 2</a:t>
            </a:r>
          </a:p>
          <a:p>
            <a:pPr lvl="2"/>
            <a:r>
              <a:rPr lang="pt-PT" dirty="0"/>
              <a:t>Dever de disponibilizar aos utilizadores e assinantes um meio simples e gratuito que garanta a </a:t>
            </a:r>
            <a:r>
              <a:rPr lang="pt-PT" u="sng" dirty="0"/>
              <a:t>confidencialidade do número da linha chamadora</a:t>
            </a:r>
            <a:r>
              <a:rPr lang="pt-PT" dirty="0"/>
              <a:t>, linha a linha e chamada a chamada (a pedido do chamador ou do chamado), e rejeitar chamadas de entrada não identificadas - </a:t>
            </a:r>
            <a:r>
              <a:rPr lang="pt-PT" dirty="0" err="1"/>
              <a:t>art</a:t>
            </a:r>
            <a:r>
              <a:rPr lang="pt-PT" dirty="0"/>
              <a:t>. 9º, n.º 1 , 2 e 3 – exceto nos casos do </a:t>
            </a:r>
            <a:r>
              <a:rPr lang="pt-PT" dirty="0" err="1"/>
              <a:t>art</a:t>
            </a:r>
            <a:r>
              <a:rPr lang="pt-PT" dirty="0"/>
              <a:t>. 10º:</a:t>
            </a:r>
          </a:p>
          <a:p>
            <a:pPr lvl="3"/>
            <a:r>
              <a:rPr lang="pt-PT" dirty="0"/>
              <a:t>A pedido escrito, devidamente fundamentado, de um assinante que pretenda determinar a origem de chamadas perturbadoras da paz familiar ou intimidade da vida privada – </a:t>
            </a:r>
            <a:r>
              <a:rPr lang="pt-PT" dirty="0" err="1"/>
              <a:t>art</a:t>
            </a:r>
            <a:r>
              <a:rPr lang="pt-PT" dirty="0"/>
              <a:t>. 10º, n.º 1</a:t>
            </a:r>
          </a:p>
          <a:p>
            <a:pPr lvl="3"/>
            <a:r>
              <a:rPr lang="pt-PT" dirty="0"/>
              <a:t>Chamadas de emergência médica – </a:t>
            </a:r>
            <a:r>
              <a:rPr lang="pt-PT" dirty="0" err="1"/>
              <a:t>art</a:t>
            </a:r>
            <a:r>
              <a:rPr lang="pt-PT" dirty="0"/>
              <a:t>. 10º, n.º 2</a:t>
            </a:r>
          </a:p>
          <a:p>
            <a:endParaRPr lang="pt-PT" dirty="0"/>
          </a:p>
          <a:p>
            <a:endParaRPr lang="pt-PT" dirty="0"/>
          </a:p>
        </p:txBody>
      </p:sp>
    </p:spTree>
    <p:extLst>
      <p:ext uri="{BB962C8B-B14F-4D97-AF65-F5344CB8AC3E}">
        <p14:creationId xmlns:p14="http://schemas.microsoft.com/office/powerpoint/2010/main" val="3009164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a:t>Obrigações das empresas que prestam serviços de comunicações eletrónicas:</a:t>
            </a:r>
            <a:br>
              <a:rPr lang="pt-PT" dirty="0"/>
            </a:br>
            <a:endParaRPr lang="pt-PT" dirty="0"/>
          </a:p>
        </p:txBody>
      </p:sp>
      <p:sp>
        <p:nvSpPr>
          <p:cNvPr id="3" name="Marcador de Posição de Conteúdo 2"/>
          <p:cNvSpPr>
            <a:spLocks noGrp="1"/>
          </p:cNvSpPr>
          <p:nvPr>
            <p:ph idx="1"/>
          </p:nvPr>
        </p:nvSpPr>
        <p:spPr/>
        <p:txBody>
          <a:bodyPr/>
          <a:lstStyle/>
          <a:p>
            <a:pPr lvl="2"/>
            <a:r>
              <a:rPr lang="pt-PT" dirty="0"/>
              <a:t>Dever de disponibilizar um meio simples e gratuito que permita aos assinantes impedir o </a:t>
            </a:r>
            <a:r>
              <a:rPr lang="pt-PT" u="sng" dirty="0"/>
              <a:t>reencaminhamento de chamadas</a:t>
            </a:r>
            <a:r>
              <a:rPr lang="pt-PT" dirty="0"/>
              <a:t> efetuado para o seu equipamento terminal – </a:t>
            </a:r>
            <a:r>
              <a:rPr lang="pt-PT" dirty="0" err="1"/>
              <a:t>art</a:t>
            </a:r>
            <a:r>
              <a:rPr lang="pt-PT" dirty="0"/>
              <a:t>. 11º</a:t>
            </a:r>
          </a:p>
          <a:p>
            <a:pPr lvl="2"/>
            <a:r>
              <a:rPr lang="pt-PT" dirty="0"/>
              <a:t>Dever de não incluir os dados pessoais dos assinantes em </a:t>
            </a:r>
            <a:r>
              <a:rPr lang="pt-PT" u="sng" dirty="0"/>
              <a:t>listas (eletrónicas ou impressas)</a:t>
            </a:r>
            <a:r>
              <a:rPr lang="pt-PT" dirty="0"/>
              <a:t>– a não ser que os assinantes deem previamente o seu consentimento, depois de informados dos fins a que se destinam e das possibilidades de utilização das listas, decidindo sobre os dados a incluir – </a:t>
            </a:r>
            <a:r>
              <a:rPr lang="pt-PT" dirty="0" err="1"/>
              <a:t>art</a:t>
            </a:r>
            <a:r>
              <a:rPr lang="pt-PT" dirty="0"/>
              <a:t>. 13º, n.º 1 e 2 – além de garantir que os assinantes podem exercer os seus direitos de acesso, retificação, atualização e eliminação a todo o tempo – </a:t>
            </a:r>
            <a:r>
              <a:rPr lang="pt-PT" dirty="0" err="1"/>
              <a:t>art</a:t>
            </a:r>
            <a:r>
              <a:rPr lang="pt-PT" dirty="0"/>
              <a:t>. 13º, n.º 3</a:t>
            </a:r>
          </a:p>
          <a:p>
            <a:endParaRPr lang="pt-PT" dirty="0"/>
          </a:p>
        </p:txBody>
      </p:sp>
    </p:spTree>
    <p:extLst>
      <p:ext uri="{BB962C8B-B14F-4D97-AF65-F5344CB8AC3E}">
        <p14:creationId xmlns:p14="http://schemas.microsoft.com/office/powerpoint/2010/main" val="575902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1" algn="l" rtl="0">
              <a:lnSpc>
                <a:spcPct val="90000"/>
              </a:lnSpc>
              <a:spcBef>
                <a:spcPct val="0"/>
              </a:spcBef>
            </a:pPr>
            <a:r>
              <a:rPr lang="pt-PT" sz="4000" b="1" dirty="0" smtClean="0">
                <a:solidFill>
                  <a:schemeClr val="accent1"/>
                </a:solidFill>
                <a:latin typeface="+mj-lt"/>
              </a:rPr>
              <a:t>Comunicações eletrónicas não solicitadas</a:t>
            </a:r>
            <a:br>
              <a:rPr lang="pt-PT" sz="4000" b="1" dirty="0" smtClean="0">
                <a:solidFill>
                  <a:schemeClr val="accent1"/>
                </a:solidFill>
                <a:latin typeface="+mj-lt"/>
              </a:rPr>
            </a:br>
            <a:endParaRPr lang="pt-PT" sz="4000" b="1" dirty="0">
              <a:solidFill>
                <a:schemeClr val="accent1"/>
              </a:solidFill>
              <a:latin typeface="+mj-lt"/>
            </a:endParaRPr>
          </a:p>
        </p:txBody>
      </p:sp>
      <p:sp>
        <p:nvSpPr>
          <p:cNvPr id="3" name="Marcador de Posição de Conteúdo 2"/>
          <p:cNvSpPr>
            <a:spLocks noGrp="1"/>
          </p:cNvSpPr>
          <p:nvPr>
            <p:ph idx="1"/>
          </p:nvPr>
        </p:nvSpPr>
        <p:spPr/>
        <p:txBody>
          <a:bodyPr/>
          <a:lstStyle/>
          <a:p>
            <a:pPr lvl="2"/>
            <a:r>
              <a:rPr lang="pt-PT" dirty="0"/>
              <a:t>O direito à reserva da intimidade da vida privada engloba uma dimensão de direito ao sossego, recolhimento e a não ser perturbado por comunicações </a:t>
            </a:r>
            <a:r>
              <a:rPr lang="pt-PT" dirty="0" smtClean="0"/>
              <a:t>indesejadas.</a:t>
            </a:r>
          </a:p>
          <a:p>
            <a:pPr lvl="2"/>
            <a:endParaRPr lang="pt-PT" dirty="0"/>
          </a:p>
          <a:p>
            <a:pPr lvl="3"/>
            <a:r>
              <a:rPr lang="pt-PT" dirty="0"/>
              <a:t>O vulgarmente designado “spam” consiste no envio de comunicações eletrónicas em massa, com finalidades comerciais ou não (ajuda, informações, divulgação de eventos, etc.), sem prévia solicitação do destinatário – os principais incómodos para o recetor deste tipo de mensagens são a perda de tempo e a diminuição da capacidade de armazenamento dos sistemas eletrónicos, além de implicar um acréscimo indireto do custo de acesso às redes de comunicações eletrónicas tendo em conta o impacto no volume global de tráfego de dados- aos meios técnicos disponíveis (programas informáticos que filtram e bloqueiam mensagens não solicitadas) juntam-se os meios estritamente jurídicos (lei)</a:t>
            </a:r>
          </a:p>
          <a:p>
            <a:endParaRPr lang="pt-PT" dirty="0"/>
          </a:p>
        </p:txBody>
      </p:sp>
      <p:pic>
        <p:nvPicPr>
          <p:cNvPr id="4" name="Imagem 3" descr="Tux Vermelho: &lt;strong&gt;Spam&lt;/strong&gt; em telemóv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423" y="4572001"/>
            <a:ext cx="2407448" cy="2285999"/>
          </a:xfrm>
          <a:prstGeom prst="rect">
            <a:avLst/>
          </a:prstGeom>
        </p:spPr>
      </p:pic>
    </p:spTree>
    <p:extLst>
      <p:ext uri="{BB962C8B-B14F-4D97-AF65-F5344CB8AC3E}">
        <p14:creationId xmlns:p14="http://schemas.microsoft.com/office/powerpoint/2010/main" val="29378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INFORMÁTICA E DIREITOS FUNDAMENTAIS</a:t>
            </a:r>
            <a:endParaRPr lang="pt-PT" dirty="0"/>
          </a:p>
        </p:txBody>
      </p:sp>
      <p:sp>
        <p:nvSpPr>
          <p:cNvPr id="3" name="Marcador de Posição de Conteúdo 2"/>
          <p:cNvSpPr>
            <a:spLocks noGrp="1"/>
          </p:cNvSpPr>
          <p:nvPr>
            <p:ph idx="1"/>
          </p:nvPr>
        </p:nvSpPr>
        <p:spPr/>
        <p:txBody>
          <a:bodyPr>
            <a:normAutofit fontScale="55000" lnSpcReduction="20000"/>
          </a:bodyPr>
          <a:lstStyle/>
          <a:p>
            <a:pPr lvl="0"/>
            <a:r>
              <a:rPr lang="pt-PT" dirty="0"/>
              <a:t>A proteção jurídica dos direitos fundamentais que apresentam maior perigo de violação na sociedade da informação</a:t>
            </a:r>
          </a:p>
          <a:p>
            <a:endParaRPr lang="pt-PT" dirty="0"/>
          </a:p>
          <a:p>
            <a:pPr lvl="1"/>
            <a:r>
              <a:rPr lang="pt-PT" b="1" dirty="0"/>
              <a:t>Direito à honra</a:t>
            </a:r>
            <a:endParaRPr lang="pt-PT" dirty="0"/>
          </a:p>
          <a:p>
            <a:pPr lvl="1"/>
            <a:r>
              <a:rPr lang="pt-PT" dirty="0"/>
              <a:t>Previsão – </a:t>
            </a:r>
            <a:r>
              <a:rPr lang="pt-PT" dirty="0" err="1"/>
              <a:t>art</a:t>
            </a:r>
            <a:r>
              <a:rPr lang="pt-PT" dirty="0"/>
              <a:t>. 25º, n.º 1, 26º, n.º 1, CRP e 70º, n.º 1, do CC</a:t>
            </a:r>
          </a:p>
          <a:p>
            <a:pPr lvl="1"/>
            <a:r>
              <a:rPr lang="pt-PT" dirty="0"/>
              <a:t>Conteúdo</a:t>
            </a:r>
          </a:p>
          <a:p>
            <a:pPr lvl="2"/>
            <a:r>
              <a:rPr lang="pt-PT" dirty="0"/>
              <a:t>Direito ao respeito, ao bom nome e reputação</a:t>
            </a:r>
          </a:p>
          <a:p>
            <a:pPr lvl="2"/>
            <a:r>
              <a:rPr lang="pt-PT" dirty="0"/>
              <a:t>Poder de exigir a não imputação de factos ou formulação de juízos de valor, direta ou indireta, quer estes sejam verdadeiros ou não, que sejam, em abstrato, suscetíveis de afetar a sua personalidade moral ou consideração social</a:t>
            </a:r>
          </a:p>
          <a:p>
            <a:pPr lvl="1"/>
            <a:r>
              <a:rPr lang="pt-PT" dirty="0"/>
              <a:t>Tutela penal – crimes contra a honra</a:t>
            </a:r>
          </a:p>
          <a:p>
            <a:pPr lvl="2"/>
            <a:r>
              <a:rPr lang="pt-PT" dirty="0"/>
              <a:t>Crime de injúria – </a:t>
            </a:r>
            <a:r>
              <a:rPr lang="pt-PT" dirty="0" err="1"/>
              <a:t>art</a:t>
            </a:r>
            <a:r>
              <a:rPr lang="pt-PT" dirty="0"/>
              <a:t>. 181º e 182º CP (</a:t>
            </a:r>
            <a:r>
              <a:rPr lang="pt-PT" dirty="0" err="1"/>
              <a:t>directamente</a:t>
            </a:r>
            <a:r>
              <a:rPr lang="pt-PT" dirty="0"/>
              <a:t>)</a:t>
            </a:r>
          </a:p>
          <a:p>
            <a:pPr lvl="2"/>
            <a:r>
              <a:rPr lang="pt-PT" dirty="0"/>
              <a:t>Crime de difamação – </a:t>
            </a:r>
            <a:r>
              <a:rPr lang="pt-PT" dirty="0" err="1"/>
              <a:t>art</a:t>
            </a:r>
            <a:r>
              <a:rPr lang="pt-PT" dirty="0"/>
              <a:t>. 180º e 182º CP (dirigindo-se a terceiros)</a:t>
            </a:r>
          </a:p>
          <a:p>
            <a:pPr lvl="2"/>
            <a:r>
              <a:rPr lang="pt-PT" dirty="0"/>
              <a:t>A pena é agravada, nos termos do </a:t>
            </a:r>
            <a:r>
              <a:rPr lang="pt-PT" dirty="0" err="1"/>
              <a:t>art</a:t>
            </a:r>
            <a:r>
              <a:rPr lang="pt-PT" dirty="0"/>
              <a:t>. 183º, n.º 1 e 2, do CP, se estes crimes forem praticados através de meios que facilitem a sua divulgação, ou através de meios de comunicação social </a:t>
            </a:r>
          </a:p>
          <a:p>
            <a:pPr lvl="1"/>
            <a:r>
              <a:rPr lang="pt-PT" dirty="0"/>
              <a:t>Tutela civil</a:t>
            </a:r>
          </a:p>
          <a:p>
            <a:pPr lvl="2"/>
            <a:r>
              <a:rPr lang="pt-PT" dirty="0"/>
              <a:t>Responsabilidade civil por factos ilícitos – </a:t>
            </a:r>
            <a:r>
              <a:rPr lang="pt-PT" dirty="0" err="1"/>
              <a:t>art</a:t>
            </a:r>
            <a:r>
              <a:rPr lang="pt-PT" dirty="0"/>
              <a:t>. 70º, n.º 2, e 483º do CC (obrigação de indemnizar os danos causados com a ofensa culposa à honra)</a:t>
            </a:r>
          </a:p>
          <a:p>
            <a:pPr lvl="2"/>
            <a:r>
              <a:rPr lang="pt-PT" dirty="0"/>
              <a:t>Providências adequadas a evitar a consumação da ameaça ou atenuar os efeitos da ofensa já cometida- </a:t>
            </a:r>
            <a:r>
              <a:rPr lang="pt-PT" dirty="0" err="1"/>
              <a:t>art</a:t>
            </a:r>
            <a:r>
              <a:rPr lang="pt-PT" dirty="0"/>
              <a:t>. 70º, n.º 2, CC (exemplos: publicação de sentença condenatória, suspensão imediata de publicação periódica, retirada de obra do comércio jurídico, etc.)</a:t>
            </a:r>
          </a:p>
          <a:p>
            <a:endParaRPr lang="pt-PT" dirty="0"/>
          </a:p>
        </p:txBody>
      </p:sp>
    </p:spTree>
    <p:extLst>
      <p:ext uri="{BB962C8B-B14F-4D97-AF65-F5344CB8AC3E}">
        <p14:creationId xmlns:p14="http://schemas.microsoft.com/office/powerpoint/2010/main" val="3790777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Comunicações eletrónicas não solicitadas</a:t>
            </a:r>
            <a:br>
              <a:rPr lang="pt-PT" b="1" dirty="0"/>
            </a:br>
            <a:endParaRPr lang="pt-PT" dirty="0"/>
          </a:p>
        </p:txBody>
      </p:sp>
      <p:sp>
        <p:nvSpPr>
          <p:cNvPr id="3" name="Marcador de Posição de Conteúdo 2"/>
          <p:cNvSpPr>
            <a:spLocks noGrp="1"/>
          </p:cNvSpPr>
          <p:nvPr>
            <p:ph idx="1"/>
          </p:nvPr>
        </p:nvSpPr>
        <p:spPr/>
        <p:txBody>
          <a:bodyPr/>
          <a:lstStyle/>
          <a:p>
            <a:pPr lvl="1"/>
            <a:r>
              <a:rPr lang="pt-PT" dirty="0"/>
              <a:t>Âmbito </a:t>
            </a:r>
            <a:r>
              <a:rPr lang="pt-PT" dirty="0" err="1"/>
              <a:t>sujetivo</a:t>
            </a:r>
            <a:r>
              <a:rPr lang="pt-PT" dirty="0"/>
              <a:t>:</a:t>
            </a:r>
          </a:p>
          <a:p>
            <a:pPr lvl="2"/>
            <a:r>
              <a:rPr lang="pt-PT" dirty="0"/>
              <a:t>Pessoas singulares (e excecionalmente, pessoas coletivas - </a:t>
            </a:r>
            <a:r>
              <a:rPr lang="pt-PT" dirty="0" err="1"/>
              <a:t>art</a:t>
            </a:r>
            <a:r>
              <a:rPr lang="pt-PT" dirty="0"/>
              <a:t>. 1º, n.º 3)</a:t>
            </a:r>
          </a:p>
          <a:p>
            <a:pPr lvl="2"/>
            <a:r>
              <a:rPr lang="pt-PT" dirty="0"/>
              <a:t>Utilizador- pessoa singular que utiliza um serviço de comunicações </a:t>
            </a:r>
            <a:r>
              <a:rPr lang="pt-PT" dirty="0" err="1"/>
              <a:t>electrónicas</a:t>
            </a:r>
            <a:r>
              <a:rPr lang="pt-PT" dirty="0"/>
              <a:t> acessível ao público para fins privados ou comerciais, não sendo necessariamente o assinante – </a:t>
            </a:r>
            <a:r>
              <a:rPr lang="pt-PT" dirty="0" err="1"/>
              <a:t>art</a:t>
            </a:r>
            <a:r>
              <a:rPr lang="pt-PT" dirty="0"/>
              <a:t>. 2, n.º 1, c)</a:t>
            </a:r>
          </a:p>
          <a:p>
            <a:pPr lvl="3"/>
            <a:r>
              <a:rPr lang="pt-PT" dirty="0"/>
              <a:t>Assinante é a pessoa que é parte num contrato de fornecimento de redes ou serviços com uma empresa</a:t>
            </a:r>
          </a:p>
          <a:p>
            <a:pPr lvl="2"/>
            <a:r>
              <a:rPr lang="pt-PT" dirty="0"/>
              <a:t>Empresas que prestam serviços de comunicações eletrónicas acessíveis ao público e fornecedores de redes públicas de comunicações</a:t>
            </a:r>
          </a:p>
          <a:p>
            <a:endParaRPr lang="pt-PT" dirty="0"/>
          </a:p>
          <a:p>
            <a:endParaRPr lang="pt-PT" dirty="0"/>
          </a:p>
        </p:txBody>
      </p:sp>
    </p:spTree>
    <p:extLst>
      <p:ext uri="{BB962C8B-B14F-4D97-AF65-F5344CB8AC3E}">
        <p14:creationId xmlns:p14="http://schemas.microsoft.com/office/powerpoint/2010/main" val="3210883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Comunicações eletrónicas não solicitadas</a:t>
            </a:r>
            <a:br>
              <a:rPr lang="pt-PT" b="1" dirty="0"/>
            </a:br>
            <a:endParaRPr lang="pt-PT" dirty="0"/>
          </a:p>
        </p:txBody>
      </p:sp>
      <p:sp>
        <p:nvSpPr>
          <p:cNvPr id="3" name="Marcador de Posição de Conteúdo 2"/>
          <p:cNvSpPr>
            <a:spLocks noGrp="1"/>
          </p:cNvSpPr>
          <p:nvPr>
            <p:ph idx="1"/>
          </p:nvPr>
        </p:nvSpPr>
        <p:spPr/>
        <p:txBody>
          <a:bodyPr/>
          <a:lstStyle/>
          <a:p>
            <a:pPr lvl="2"/>
            <a:r>
              <a:rPr lang="pt-PT" dirty="0"/>
              <a:t>O endereço de correio eletrónico é um dado pessoal, nos termos do </a:t>
            </a:r>
            <a:r>
              <a:rPr lang="pt-PT" dirty="0" err="1"/>
              <a:t>art</a:t>
            </a:r>
            <a:r>
              <a:rPr lang="pt-PT" dirty="0"/>
              <a:t>. </a:t>
            </a:r>
            <a:r>
              <a:rPr lang="pt-PT" dirty="0" smtClean="0"/>
              <a:t>4º n.º 1, do RGPD </a:t>
            </a:r>
            <a:r>
              <a:rPr lang="pt-PT" dirty="0"/>
              <a:t>pelo que só pode ser tratado com consentimento prévio, expresso e esclarecido, do seu titular (</a:t>
            </a:r>
            <a:r>
              <a:rPr lang="pt-PT" dirty="0" err="1"/>
              <a:t>art</a:t>
            </a:r>
            <a:r>
              <a:rPr lang="pt-PT" dirty="0"/>
              <a:t>. 6º </a:t>
            </a:r>
            <a:r>
              <a:rPr lang="pt-PT" dirty="0" smtClean="0"/>
              <a:t>do RGPD, </a:t>
            </a:r>
            <a:r>
              <a:rPr lang="pt-PT" dirty="0"/>
              <a:t>que pode ser sempre revogado se o tratamento for feito para fins de marketing direto (</a:t>
            </a:r>
            <a:r>
              <a:rPr lang="pt-PT" dirty="0" err="1"/>
              <a:t>art</a:t>
            </a:r>
            <a:r>
              <a:rPr lang="pt-PT" dirty="0"/>
              <a:t>. </a:t>
            </a:r>
            <a:r>
              <a:rPr lang="pt-PT" dirty="0" smtClean="0"/>
              <a:t>7.º do RGPD</a:t>
            </a:r>
            <a:endParaRPr lang="pt-PT" dirty="0"/>
          </a:p>
          <a:p>
            <a:pPr lvl="2"/>
            <a:r>
              <a:rPr lang="pt-PT" dirty="0"/>
              <a:t>A lei 41/2004 foi alterada pela Lei 46/2012, que lhe aditou os </a:t>
            </a:r>
            <a:r>
              <a:rPr lang="pt-PT" dirty="0" err="1"/>
              <a:t>art</a:t>
            </a:r>
            <a:r>
              <a:rPr lang="pt-PT" dirty="0"/>
              <a:t>. 13ºA e 13ºB, destinados a regular a questão das comunicações eletrónicas não solicitadas, questão essa até então tratada pelo </a:t>
            </a:r>
            <a:r>
              <a:rPr lang="pt-PT" dirty="0" err="1"/>
              <a:t>art</a:t>
            </a:r>
            <a:r>
              <a:rPr lang="pt-PT" dirty="0"/>
              <a:t>. 22º do DL 7/2004 (Lei do Comércio Eletrónico), agora revogado</a:t>
            </a:r>
          </a:p>
          <a:p>
            <a:endParaRPr lang="pt-PT" dirty="0"/>
          </a:p>
        </p:txBody>
      </p:sp>
    </p:spTree>
    <p:extLst>
      <p:ext uri="{BB962C8B-B14F-4D97-AF65-F5344CB8AC3E}">
        <p14:creationId xmlns:p14="http://schemas.microsoft.com/office/powerpoint/2010/main" val="3023577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2" algn="l" rtl="0">
              <a:lnSpc>
                <a:spcPct val="90000"/>
              </a:lnSpc>
              <a:spcBef>
                <a:spcPct val="0"/>
              </a:spcBef>
            </a:pPr>
            <a:r>
              <a:rPr lang="pt-PT" dirty="0" smtClean="0">
                <a:solidFill>
                  <a:schemeClr val="accent1"/>
                </a:solidFill>
              </a:rPr>
              <a:t>Regime legal das </a:t>
            </a:r>
            <a:r>
              <a:rPr lang="pt-PT" u="sng" dirty="0" smtClean="0">
                <a:solidFill>
                  <a:schemeClr val="accent1"/>
                </a:solidFill>
              </a:rPr>
              <a:t>comunicações eletrónicas não solicitadas para fins de marketing direto</a:t>
            </a:r>
            <a:r>
              <a:rPr lang="pt-PT" dirty="0" smtClean="0">
                <a:solidFill>
                  <a:schemeClr val="accent1"/>
                </a:solidFill>
              </a:rPr>
              <a:t>- </a:t>
            </a:r>
            <a:r>
              <a:rPr lang="pt-PT" dirty="0" err="1" smtClean="0">
                <a:solidFill>
                  <a:schemeClr val="accent1"/>
                </a:solidFill>
              </a:rPr>
              <a:t>art</a:t>
            </a:r>
            <a:r>
              <a:rPr lang="pt-PT" dirty="0" smtClean="0">
                <a:solidFill>
                  <a:schemeClr val="accent1"/>
                </a:solidFill>
              </a:rPr>
              <a:t>. 13º-A e 13ºB:</a:t>
            </a:r>
            <a:br>
              <a:rPr lang="pt-PT" dirty="0" smtClean="0">
                <a:solidFill>
                  <a:schemeClr val="accent1"/>
                </a:solidFill>
              </a:rPr>
            </a:br>
            <a:endParaRPr lang="pt-PT" dirty="0">
              <a:solidFill>
                <a:schemeClr val="accent1"/>
              </a:solidFill>
            </a:endParaRPr>
          </a:p>
        </p:txBody>
      </p:sp>
      <p:sp>
        <p:nvSpPr>
          <p:cNvPr id="3" name="Marcador de Posição de Conteúdo 2"/>
          <p:cNvSpPr>
            <a:spLocks noGrp="1"/>
          </p:cNvSpPr>
          <p:nvPr>
            <p:ph idx="1"/>
          </p:nvPr>
        </p:nvSpPr>
        <p:spPr/>
        <p:txBody>
          <a:bodyPr>
            <a:normAutofit fontScale="92500"/>
          </a:bodyPr>
          <a:lstStyle/>
          <a:p>
            <a:pPr lvl="3"/>
            <a:r>
              <a:rPr lang="pt-PT" sz="2000" dirty="0" smtClean="0"/>
              <a:t>Noção</a:t>
            </a:r>
            <a:r>
              <a:rPr lang="pt-PT" sz="2000" dirty="0"/>
              <a:t>: comunicações não solicitadas para fins de marketing direto</a:t>
            </a:r>
          </a:p>
          <a:p>
            <a:pPr lvl="4"/>
            <a:r>
              <a:rPr lang="pt-PT" sz="2000" dirty="0"/>
              <a:t>Comunicações eletrónicas por telefone fixo ou móvel (chamadas automáticas e mensagens </a:t>
            </a:r>
            <a:r>
              <a:rPr lang="pt-PT" sz="2000" dirty="0" err="1"/>
              <a:t>sms</a:t>
            </a:r>
            <a:r>
              <a:rPr lang="pt-PT" sz="2000" dirty="0"/>
              <a:t>, </a:t>
            </a:r>
            <a:r>
              <a:rPr lang="pt-PT" sz="2000" dirty="0" err="1"/>
              <a:t>ems</a:t>
            </a:r>
            <a:r>
              <a:rPr lang="pt-PT" sz="2000" dirty="0"/>
              <a:t> e </a:t>
            </a:r>
            <a:r>
              <a:rPr lang="pt-PT" sz="2000" dirty="0" err="1"/>
              <a:t>mms</a:t>
            </a:r>
            <a:r>
              <a:rPr lang="pt-PT" sz="2000" dirty="0"/>
              <a:t>), por correio eletrónico (email), ou por telecópia (fax) </a:t>
            </a:r>
          </a:p>
          <a:p>
            <a:pPr lvl="4"/>
            <a:r>
              <a:rPr lang="pt-PT" sz="2000" dirty="0"/>
              <a:t>Mensagens enviadas sem haver um pedido prévio e expresso formulado pelo destinatário para receber uma mensagem concreta</a:t>
            </a:r>
          </a:p>
          <a:p>
            <a:pPr lvl="4"/>
            <a:r>
              <a:rPr lang="pt-PT" sz="2000" dirty="0"/>
              <a:t>Com objetivo de promover a comercialização de bens e serviços através do estabelecimento de uma relação personalizada com os clientes que permita conhecer adequar os bens e serviços às suas necessidades</a:t>
            </a:r>
          </a:p>
          <a:p>
            <a:endParaRPr lang="pt-PT" dirty="0"/>
          </a:p>
        </p:txBody>
      </p:sp>
    </p:spTree>
    <p:extLst>
      <p:ext uri="{BB962C8B-B14F-4D97-AF65-F5344CB8AC3E}">
        <p14:creationId xmlns:p14="http://schemas.microsoft.com/office/powerpoint/2010/main" val="1158027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PESSOAS SINGULARES</a:t>
            </a:r>
            <a:endParaRPr lang="pt-PT" dirty="0"/>
          </a:p>
        </p:txBody>
      </p:sp>
      <p:sp>
        <p:nvSpPr>
          <p:cNvPr id="3" name="Marcador de Posição de Conteúdo 2"/>
          <p:cNvSpPr>
            <a:spLocks noGrp="1"/>
          </p:cNvSpPr>
          <p:nvPr>
            <p:ph idx="1"/>
          </p:nvPr>
        </p:nvSpPr>
        <p:spPr/>
        <p:txBody>
          <a:bodyPr/>
          <a:lstStyle/>
          <a:p>
            <a:pPr lvl="3"/>
            <a:r>
              <a:rPr lang="pt-PT" dirty="0"/>
              <a:t>Adoção de um sistema de </a:t>
            </a:r>
            <a:r>
              <a:rPr lang="pt-PT" i="1" dirty="0" err="1"/>
              <a:t>opting</a:t>
            </a:r>
            <a:r>
              <a:rPr lang="pt-PT" i="1" dirty="0"/>
              <a:t> in</a:t>
            </a:r>
            <a:r>
              <a:rPr lang="pt-PT" dirty="0"/>
              <a:t>, ou listas brancas, para os destinatários que sejam </a:t>
            </a:r>
            <a:r>
              <a:rPr lang="pt-PT" u="sng" dirty="0"/>
              <a:t>pessoas singulares</a:t>
            </a:r>
            <a:endParaRPr lang="pt-PT" dirty="0"/>
          </a:p>
          <a:p>
            <a:pPr lvl="4"/>
            <a:r>
              <a:rPr lang="pt-PT" dirty="0"/>
              <a:t>A lei exige, como condição de legitimidade para o envio de mensagens eletrónicas não solicitadas, o consentimento prévio do destinatário- </a:t>
            </a:r>
            <a:r>
              <a:rPr lang="pt-PT" dirty="0" err="1"/>
              <a:t>art</a:t>
            </a:r>
            <a:r>
              <a:rPr lang="pt-PT" dirty="0"/>
              <a:t>. 13º-A, n.º 1</a:t>
            </a:r>
          </a:p>
          <a:p>
            <a:pPr lvl="4"/>
            <a:r>
              <a:rPr lang="pt-PT" dirty="0"/>
              <a:t>Excecionalmente, o </a:t>
            </a:r>
            <a:r>
              <a:rPr lang="pt-PT" dirty="0" err="1"/>
              <a:t>art</a:t>
            </a:r>
            <a:r>
              <a:rPr lang="pt-PT" dirty="0"/>
              <a:t>. 13ºA, n.º 3, admite a um fornecedor de produtos ou serviços o envio de comunicações eletrónicas não solicitadas a clientes, nas seguintes condições: </a:t>
            </a:r>
          </a:p>
          <a:p>
            <a:pPr lvl="5"/>
            <a:r>
              <a:rPr lang="pt-PT" dirty="0"/>
              <a:t>tenha obtido licitamente os dados pessoais dos clientes no momento da transação comercial, e lhes tenha dado, de forma clara e explícita, a possibilidade de recusarem a utilização dos seus dados de contacto eletrónicos, sem que estes tenham recusado</a:t>
            </a:r>
          </a:p>
          <a:p>
            <a:pPr lvl="5"/>
            <a:r>
              <a:rPr lang="pt-PT" dirty="0"/>
              <a:t>cada uma das mensagens não solicitadas se destine a promover a comercialização de bens e serviços análogos aos que o cliente adquiriu em virtude da transação anterior, e contenha um meio fácil e gratuito de recusar futuras mensagens do mesmo género</a:t>
            </a:r>
          </a:p>
          <a:p>
            <a:endParaRPr lang="pt-PT" dirty="0"/>
          </a:p>
        </p:txBody>
      </p:sp>
    </p:spTree>
    <p:extLst>
      <p:ext uri="{BB962C8B-B14F-4D97-AF65-F5344CB8AC3E}">
        <p14:creationId xmlns:p14="http://schemas.microsoft.com/office/powerpoint/2010/main" val="10332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PESSOAS COLETIVAS</a:t>
            </a:r>
            <a:endParaRPr lang="pt-PT" dirty="0"/>
          </a:p>
        </p:txBody>
      </p:sp>
      <p:sp>
        <p:nvSpPr>
          <p:cNvPr id="3" name="Marcador de Posição de Conteúdo 2"/>
          <p:cNvSpPr>
            <a:spLocks noGrp="1"/>
          </p:cNvSpPr>
          <p:nvPr>
            <p:ph idx="1"/>
          </p:nvPr>
        </p:nvSpPr>
        <p:spPr/>
        <p:txBody>
          <a:bodyPr/>
          <a:lstStyle/>
          <a:p>
            <a:pPr lvl="3"/>
            <a:r>
              <a:rPr lang="pt-PT" dirty="0"/>
              <a:t>Adoção do sistema de </a:t>
            </a:r>
            <a:r>
              <a:rPr lang="pt-PT" i="1" dirty="0" err="1"/>
              <a:t>opting</a:t>
            </a:r>
            <a:r>
              <a:rPr lang="pt-PT" i="1" dirty="0"/>
              <a:t> out</a:t>
            </a:r>
            <a:r>
              <a:rPr lang="pt-PT" dirty="0"/>
              <a:t>, ou listas negras, para os destinatários que sejam </a:t>
            </a:r>
            <a:r>
              <a:rPr lang="pt-PT" u="sng" dirty="0"/>
              <a:t>pessoas coletivas</a:t>
            </a:r>
            <a:r>
              <a:rPr lang="pt-PT" dirty="0"/>
              <a:t> (associações, fundações, sociedades comerciais, etc.)</a:t>
            </a:r>
          </a:p>
          <a:p>
            <a:pPr lvl="4"/>
            <a:r>
              <a:rPr lang="pt-PT" dirty="0"/>
              <a:t>O </a:t>
            </a:r>
            <a:r>
              <a:rPr lang="pt-PT" dirty="0" err="1"/>
              <a:t>art</a:t>
            </a:r>
            <a:r>
              <a:rPr lang="pt-PT" dirty="0"/>
              <a:t>. 13ºA, n.º 2, permite o envio de mensagens de marketing direto não solicitadas a pessoas coletivas, sem consentimento prévio</a:t>
            </a:r>
          </a:p>
          <a:p>
            <a:pPr lvl="4"/>
            <a:r>
              <a:rPr lang="pt-PT" dirty="0"/>
              <a:t>Contudo, as pessoas coletivas, através dos representantes legais, têm o direito de se opor ao envio deste tipo de comunicações para futuro, inscrevendo-se na lista da Direção Geral do Consumo- </a:t>
            </a:r>
            <a:r>
              <a:rPr lang="pt-PT" dirty="0" err="1"/>
              <a:t>art</a:t>
            </a:r>
            <a:r>
              <a:rPr lang="pt-PT" dirty="0"/>
              <a:t>. 13º A, n.º 2</a:t>
            </a:r>
          </a:p>
          <a:p>
            <a:pPr lvl="4"/>
            <a:r>
              <a:rPr lang="pt-PT" dirty="0"/>
              <a:t>O incumprimento do disposto no </a:t>
            </a:r>
            <a:r>
              <a:rPr lang="pt-PT" dirty="0" err="1"/>
              <a:t>art</a:t>
            </a:r>
            <a:r>
              <a:rPr lang="pt-PT" dirty="0"/>
              <a:t>. 13º, n.º 2, constitui contraordenação punível com coima, nos termos do </a:t>
            </a:r>
            <a:r>
              <a:rPr lang="pt-PT" dirty="0" err="1"/>
              <a:t>art</a:t>
            </a:r>
            <a:r>
              <a:rPr lang="pt-PT" dirty="0"/>
              <a:t>. 14º, n.º 1, al. f)</a:t>
            </a:r>
          </a:p>
          <a:p>
            <a:endParaRPr lang="pt-PT" dirty="0"/>
          </a:p>
        </p:txBody>
      </p:sp>
    </p:spTree>
    <p:extLst>
      <p:ext uri="{BB962C8B-B14F-4D97-AF65-F5344CB8AC3E}">
        <p14:creationId xmlns:p14="http://schemas.microsoft.com/office/powerpoint/2010/main" val="1844140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MARKETING DIRETO</a:t>
            </a:r>
            <a:endParaRPr lang="pt-PT" dirty="0"/>
          </a:p>
        </p:txBody>
      </p:sp>
      <p:sp>
        <p:nvSpPr>
          <p:cNvPr id="3" name="Marcador de Posição de Conteúdo 2"/>
          <p:cNvSpPr>
            <a:spLocks noGrp="1"/>
          </p:cNvSpPr>
          <p:nvPr>
            <p:ph idx="1"/>
          </p:nvPr>
        </p:nvSpPr>
        <p:spPr/>
        <p:txBody>
          <a:bodyPr>
            <a:normAutofit lnSpcReduction="10000"/>
          </a:bodyPr>
          <a:lstStyle/>
          <a:p>
            <a:pPr lvl="3"/>
            <a:r>
              <a:rPr lang="pt-PT" dirty="0"/>
              <a:t>É proibido, e portanto ilícito, o envio de mensagens de correio eletrónico para fins de marketing direto nas condições do </a:t>
            </a:r>
            <a:r>
              <a:rPr lang="pt-PT" dirty="0" err="1"/>
              <a:t>art</a:t>
            </a:r>
            <a:r>
              <a:rPr lang="pt-PT" dirty="0"/>
              <a:t>. 13º-A, n.º 4:</a:t>
            </a:r>
          </a:p>
          <a:p>
            <a:pPr lvl="5"/>
            <a:r>
              <a:rPr lang="pt-PT" dirty="0"/>
              <a:t>Ocultando ou dissimulando a identidade da pessoa em nome de quem é enviada a comunicação</a:t>
            </a:r>
          </a:p>
          <a:p>
            <a:pPr lvl="5"/>
            <a:r>
              <a:rPr lang="pt-PT" dirty="0"/>
              <a:t>Que não ostentem claramente quem é a entidade que promove a iniciativa (o anunciante), a natureza publicitária da comunicação, e as condições concretas das ofertas, concursos ou jogos promocionais (descontos, prémios, brindes, concursos…) – </a:t>
            </a:r>
            <a:r>
              <a:rPr lang="pt-PT" dirty="0" err="1"/>
              <a:t>art</a:t>
            </a:r>
            <a:r>
              <a:rPr lang="pt-PT" dirty="0"/>
              <a:t>. 21º, al. a), b) e c) DL 7/2004</a:t>
            </a:r>
          </a:p>
          <a:p>
            <a:pPr lvl="5"/>
            <a:r>
              <a:rPr lang="pt-PT" dirty="0"/>
              <a:t>Que não indique, em cada mensagem, um meio de contacto válido (endereço de email) para o qual o destinatário recusar o envio, para futuro, dessas comunicações</a:t>
            </a:r>
          </a:p>
          <a:p>
            <a:pPr lvl="5"/>
            <a:r>
              <a:rPr lang="pt-PT" dirty="0"/>
              <a:t>Que incentive os destinatários a visitar sítios na internet que não cumpram as condições acima referidas no </a:t>
            </a:r>
            <a:r>
              <a:rPr lang="pt-PT" dirty="0" err="1"/>
              <a:t>art</a:t>
            </a:r>
            <a:r>
              <a:rPr lang="pt-PT" dirty="0"/>
              <a:t>. 21º do DL 7/2004 – identificação inequívoca da entidade responsável pela informação prestada, do caráter publicitário da mensagem e descrição pormenorizada das condições promocionais</a:t>
            </a:r>
          </a:p>
          <a:p>
            <a:endParaRPr lang="pt-PT" dirty="0"/>
          </a:p>
        </p:txBody>
      </p:sp>
    </p:spTree>
    <p:extLst>
      <p:ext uri="{BB962C8B-B14F-4D97-AF65-F5344CB8AC3E}">
        <p14:creationId xmlns:p14="http://schemas.microsoft.com/office/powerpoint/2010/main" val="3457816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3"/>
            <a:r>
              <a:rPr lang="pt-PT" dirty="0"/>
              <a:t>Em qualquer dos casos de envio legítimo de comunicações de marketing direto (para pessoas singulares ou coletivas), o destinatário pode recusar, a qualquer momento, sem custos e encargos, e sem ter de indicar motivo, o envio dessas comunicações para o </a:t>
            </a:r>
            <a:r>
              <a:rPr lang="pt-PT" dirty="0" smtClean="0"/>
              <a:t>futuro.</a:t>
            </a:r>
          </a:p>
          <a:p>
            <a:pPr lvl="3"/>
            <a:endParaRPr lang="pt-PT" dirty="0"/>
          </a:p>
          <a:p>
            <a:pPr lvl="3"/>
            <a:r>
              <a:rPr lang="pt-PT" dirty="0"/>
              <a:t>A entidade que promove o envio de comunicações eletrónicas para fins de marketing direto está ainda obrigada a manter uma lista atualizada de todos os destinatários pessoas singulares a quem podem licitamente enviar estas comunicações (lista branca), porque as deram o seu consentimento expresso ou que não recusaram esse envio no momento em que realizaram certa transação comercial – </a:t>
            </a:r>
            <a:r>
              <a:rPr lang="pt-PT" dirty="0" err="1"/>
              <a:t>art</a:t>
            </a:r>
            <a:r>
              <a:rPr lang="pt-PT" dirty="0"/>
              <a:t>. 13ºB, n.º 1 e </a:t>
            </a:r>
            <a:r>
              <a:rPr lang="pt-PT" dirty="0" err="1"/>
              <a:t>art</a:t>
            </a:r>
            <a:r>
              <a:rPr lang="pt-PT" dirty="0"/>
              <a:t>. 13º-A, n.º 1 e 3</a:t>
            </a:r>
          </a:p>
          <a:p>
            <a:endParaRPr lang="pt-PT" dirty="0"/>
          </a:p>
        </p:txBody>
      </p:sp>
    </p:spTree>
    <p:extLst>
      <p:ext uri="{BB962C8B-B14F-4D97-AF65-F5344CB8AC3E}">
        <p14:creationId xmlns:p14="http://schemas.microsoft.com/office/powerpoint/2010/main" val="3071406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4"/>
            <a:r>
              <a:rPr lang="pt-PT" dirty="0"/>
              <a:t>A falta da lista em questão constitui contraordenação punível nos termos do </a:t>
            </a:r>
            <a:r>
              <a:rPr lang="pt-PT" dirty="0" err="1"/>
              <a:t>art</a:t>
            </a:r>
            <a:r>
              <a:rPr lang="pt-PT" dirty="0"/>
              <a:t>. 14º, n.º 1, al. i) (e a exigência de qualquer quantia aos destinatários como contrapartida da inclusão na lista é punida pela alínea j) do mesmo artigo)</a:t>
            </a:r>
          </a:p>
          <a:p>
            <a:pPr lvl="3"/>
            <a:r>
              <a:rPr lang="pt-PT" dirty="0"/>
              <a:t>A entidade que promove estas comunicações está também obrigada a consultar uma lista de pessoas coletivas que se opõem à receção de comunicações não solicitadas para fins de marketing direto (lista negra), disponibilizada a seu pedido pela Direção-Geral do Consumidor – </a:t>
            </a:r>
            <a:r>
              <a:rPr lang="pt-PT" dirty="0" err="1"/>
              <a:t>art</a:t>
            </a:r>
            <a:r>
              <a:rPr lang="pt-PT" dirty="0"/>
              <a:t>. 13ºB, n.º 2 a 5 (esta lista de âmbito nacional é atualizada mensalmente, sendo integrados os endereços eletrónicos das pessoas coletivas cujos representantes preencham um formulário eletrónico no portal do consumidor)</a:t>
            </a:r>
          </a:p>
          <a:p>
            <a:endParaRPr lang="pt-PT" dirty="0"/>
          </a:p>
        </p:txBody>
      </p:sp>
    </p:spTree>
    <p:extLst>
      <p:ext uri="{BB962C8B-B14F-4D97-AF65-F5344CB8AC3E}">
        <p14:creationId xmlns:p14="http://schemas.microsoft.com/office/powerpoint/2010/main" val="2501810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1"/>
            <a:r>
              <a:rPr lang="pt-PT" dirty="0"/>
              <a:t>Tutela administrativa e jurisdicional</a:t>
            </a:r>
          </a:p>
          <a:p>
            <a:pPr lvl="2"/>
            <a:r>
              <a:rPr lang="pt-PT" dirty="0"/>
              <a:t>O incumprimento da presente Lei 41/2004 é controlado e fiscalizado por duas entidades administrativas, com competências repartidas em função da matéria: </a:t>
            </a:r>
            <a:r>
              <a:rPr lang="pt-PT" dirty="0" err="1"/>
              <a:t>art</a:t>
            </a:r>
            <a:r>
              <a:rPr lang="pt-PT" dirty="0"/>
              <a:t>. 15º </a:t>
            </a:r>
          </a:p>
          <a:p>
            <a:pPr lvl="3"/>
            <a:r>
              <a:rPr lang="pt-PT" dirty="0"/>
              <a:t>ICP-ANACOM- entidade reguladora em matéria de telecomunicações e comunicações eletrónicas – fiscaliza e pune o incumprimento das regras relativas à prestação de serviços de comunicações eletrónicas (</a:t>
            </a:r>
            <a:r>
              <a:rPr lang="pt-PT" dirty="0" err="1"/>
              <a:t>art</a:t>
            </a:r>
            <a:r>
              <a:rPr lang="pt-PT" dirty="0"/>
              <a:t>. 3º, n.º 1, 2, 3 e 10, </a:t>
            </a:r>
            <a:r>
              <a:rPr lang="pt-PT" dirty="0" err="1"/>
              <a:t>art</a:t>
            </a:r>
            <a:r>
              <a:rPr lang="pt-PT" dirty="0"/>
              <a:t>. 4º, n.º 1 e 2, </a:t>
            </a:r>
            <a:r>
              <a:rPr lang="pt-PT" dirty="0" err="1"/>
              <a:t>art</a:t>
            </a:r>
            <a:r>
              <a:rPr lang="pt-PT" dirty="0"/>
              <a:t>. 9º, </a:t>
            </a:r>
            <a:r>
              <a:rPr lang="pt-PT" dirty="0" err="1"/>
              <a:t>art</a:t>
            </a:r>
            <a:r>
              <a:rPr lang="pt-PT" dirty="0"/>
              <a:t>. 11º, </a:t>
            </a:r>
            <a:r>
              <a:rPr lang="pt-PT" dirty="0" err="1"/>
              <a:t>art</a:t>
            </a:r>
            <a:r>
              <a:rPr lang="pt-PT" dirty="0"/>
              <a:t>. 13ºE e </a:t>
            </a:r>
            <a:r>
              <a:rPr lang="pt-PT" dirty="0" err="1"/>
              <a:t>art</a:t>
            </a:r>
            <a:r>
              <a:rPr lang="pt-PT" dirty="0"/>
              <a:t>. 14º, n.º 1, al. m))</a:t>
            </a:r>
          </a:p>
          <a:p>
            <a:pPr lvl="3"/>
            <a:r>
              <a:rPr lang="pt-PT" dirty="0"/>
              <a:t>CNPD- entidade com competência exclusiva em matéria de tratamento de dados pessoais – fiscaliza e pune o incumprimento das regras relativas à proteção de dados pessoais de pessoas singulares (</a:t>
            </a:r>
            <a:r>
              <a:rPr lang="pt-PT" dirty="0" err="1"/>
              <a:t>art</a:t>
            </a:r>
            <a:r>
              <a:rPr lang="pt-PT" dirty="0"/>
              <a:t>. 3º, n.º 9, 3ºA, </a:t>
            </a:r>
            <a:r>
              <a:rPr lang="pt-PT" dirty="0" err="1"/>
              <a:t>art</a:t>
            </a:r>
            <a:r>
              <a:rPr lang="pt-PT" dirty="0"/>
              <a:t>. 4º, n.º 3, </a:t>
            </a:r>
            <a:r>
              <a:rPr lang="pt-PT" dirty="0" err="1"/>
              <a:t>art</a:t>
            </a:r>
            <a:r>
              <a:rPr lang="pt-PT" dirty="0"/>
              <a:t>. 5º, </a:t>
            </a:r>
            <a:r>
              <a:rPr lang="pt-PT" dirty="0" err="1"/>
              <a:t>art</a:t>
            </a:r>
            <a:r>
              <a:rPr lang="pt-PT" dirty="0"/>
              <a:t>. 6º, </a:t>
            </a:r>
            <a:r>
              <a:rPr lang="pt-PT" dirty="0" err="1"/>
              <a:t>art</a:t>
            </a:r>
            <a:r>
              <a:rPr lang="pt-PT" dirty="0"/>
              <a:t>. 7º, </a:t>
            </a:r>
            <a:r>
              <a:rPr lang="pt-PT" dirty="0" err="1"/>
              <a:t>art</a:t>
            </a:r>
            <a:r>
              <a:rPr lang="pt-PT" dirty="0"/>
              <a:t>. 8º, n.º 1, 2 e 4, </a:t>
            </a:r>
            <a:r>
              <a:rPr lang="pt-PT" dirty="0" err="1"/>
              <a:t>art</a:t>
            </a:r>
            <a:r>
              <a:rPr lang="pt-PT" dirty="0"/>
              <a:t>. </a:t>
            </a:r>
            <a:r>
              <a:rPr lang="pt-PT" dirty="0" err="1"/>
              <a:t>art</a:t>
            </a:r>
            <a:r>
              <a:rPr lang="pt-PT" dirty="0"/>
              <a:t>. 10º, </a:t>
            </a:r>
            <a:r>
              <a:rPr lang="pt-PT" dirty="0" err="1"/>
              <a:t>art</a:t>
            </a:r>
            <a:r>
              <a:rPr lang="pt-PT" dirty="0"/>
              <a:t>. 13º, </a:t>
            </a:r>
            <a:r>
              <a:rPr lang="pt-PT" dirty="0" err="1"/>
              <a:t>art</a:t>
            </a:r>
            <a:r>
              <a:rPr lang="pt-PT" dirty="0"/>
              <a:t>. 13ºA, n.º 1 a 4, </a:t>
            </a:r>
            <a:r>
              <a:rPr lang="pt-PT" dirty="0" err="1"/>
              <a:t>art</a:t>
            </a:r>
            <a:r>
              <a:rPr lang="pt-PT" dirty="0"/>
              <a:t>. 13ºB, n.º 1 e 3, </a:t>
            </a:r>
            <a:r>
              <a:rPr lang="pt-PT" dirty="0" err="1"/>
              <a:t>art</a:t>
            </a:r>
            <a:r>
              <a:rPr lang="pt-PT" dirty="0"/>
              <a:t>. 14º, n.º 1, al. l))</a:t>
            </a:r>
          </a:p>
          <a:p>
            <a:endParaRPr lang="pt-PT" dirty="0"/>
          </a:p>
        </p:txBody>
      </p:sp>
    </p:spTree>
    <p:extLst>
      <p:ext uri="{BB962C8B-B14F-4D97-AF65-F5344CB8AC3E}">
        <p14:creationId xmlns:p14="http://schemas.microsoft.com/office/powerpoint/2010/main" val="4196038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261257"/>
            <a:ext cx="9872871" cy="1704703"/>
          </a:xfrm>
        </p:spPr>
        <p:txBody>
          <a:bodyPr>
            <a:normAutofit fontScale="90000"/>
          </a:bodyPr>
          <a:lstStyle/>
          <a:p>
            <a:r>
              <a:rPr lang="pt-PT" sz="4000" b="1" dirty="0"/>
              <a:t>Capítulo IV - A PROTEÇÃO JURÍDICA DA PROPRIEDADE INTELECTUAL E FIGURAS AFINS</a:t>
            </a:r>
            <a:r>
              <a:rPr lang="pt-PT" dirty="0"/>
              <a:t/>
            </a:r>
            <a:br>
              <a:rPr lang="pt-PT" dirty="0"/>
            </a:br>
            <a:endParaRPr lang="pt-PT" dirty="0"/>
          </a:p>
        </p:txBody>
      </p:sp>
      <p:pic>
        <p:nvPicPr>
          <p:cNvPr id="4" name="Marcador de Posição de Conteúdo 3" descr="Ler.na.Torga.com: Abril 20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399" y="1440872"/>
            <a:ext cx="10788072" cy="4812145"/>
          </a:xfrm>
        </p:spPr>
      </p:pic>
      <p:pic>
        <p:nvPicPr>
          <p:cNvPr id="5" name="Imagem 4" descr="Ler.na.Torga.com: &lt;strong&gt;Direitos de Autor&lt;/strong&gt; - conhecer para respeit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1440871"/>
            <a:ext cx="11092471" cy="5080002"/>
          </a:xfrm>
          <a:prstGeom prst="rect">
            <a:avLst/>
          </a:prstGeom>
        </p:spPr>
      </p:pic>
    </p:spTree>
    <p:extLst>
      <p:ext uri="{BB962C8B-B14F-4D97-AF65-F5344CB8AC3E}">
        <p14:creationId xmlns:p14="http://schemas.microsoft.com/office/powerpoint/2010/main" val="109309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INFORMÁTICA E DIREITOS FUNDAMENTAIS</a:t>
            </a:r>
            <a:endParaRPr lang="pt-PT" dirty="0"/>
          </a:p>
        </p:txBody>
      </p:sp>
      <p:sp>
        <p:nvSpPr>
          <p:cNvPr id="3" name="Marcador de Posição de Conteúdo 2"/>
          <p:cNvSpPr>
            <a:spLocks noGrp="1"/>
          </p:cNvSpPr>
          <p:nvPr>
            <p:ph idx="1"/>
          </p:nvPr>
        </p:nvSpPr>
        <p:spPr/>
        <p:txBody>
          <a:bodyPr>
            <a:normAutofit fontScale="62500" lnSpcReduction="20000"/>
          </a:bodyPr>
          <a:lstStyle/>
          <a:p>
            <a:pPr lvl="0"/>
            <a:r>
              <a:rPr lang="pt-PT" sz="2400" b="1" dirty="0"/>
              <a:t>Direito à reserva da intimidade da vida privada</a:t>
            </a:r>
            <a:endParaRPr lang="pt-PT" sz="2400" dirty="0"/>
          </a:p>
          <a:p>
            <a:pPr lvl="1"/>
            <a:r>
              <a:rPr lang="pt-PT" dirty="0"/>
              <a:t>Previsão - </a:t>
            </a:r>
            <a:r>
              <a:rPr lang="pt-PT" dirty="0" err="1"/>
              <a:t>art</a:t>
            </a:r>
            <a:r>
              <a:rPr lang="pt-PT" dirty="0"/>
              <a:t>. 26º, n.º 1 e 2, 34º, e 35º, n.º 4, da CRP, </a:t>
            </a:r>
            <a:r>
              <a:rPr lang="pt-PT" dirty="0" err="1"/>
              <a:t>art</a:t>
            </a:r>
            <a:r>
              <a:rPr lang="pt-PT" dirty="0"/>
              <a:t>. 80º CC</a:t>
            </a:r>
          </a:p>
          <a:p>
            <a:pPr lvl="1"/>
            <a:r>
              <a:rPr lang="pt-PT" dirty="0"/>
              <a:t>Conteúdo</a:t>
            </a:r>
          </a:p>
          <a:p>
            <a:pPr lvl="2"/>
            <a:r>
              <a:rPr lang="pt-PT" dirty="0"/>
              <a:t>Conceito de vida privada - conjunto de </a:t>
            </a:r>
            <a:r>
              <a:rPr lang="pt-PT" dirty="0" err="1"/>
              <a:t>actividades</a:t>
            </a:r>
            <a:r>
              <a:rPr lang="pt-PT" dirty="0"/>
              <a:t>, situações, atitudes e comportamentos individuais que não tem relação com a vida pública e dizem respeito estritamente a vida pessoal da pessoa (personalidade e modo de ser, sentimentos, vivências familiares, costumes e modos de vida, orientação sexual, política ou religiosa...), devendo subtrair-se ao conhecimento público por razões de resguardo, melindre e privacidade</a:t>
            </a:r>
          </a:p>
          <a:p>
            <a:pPr lvl="2"/>
            <a:r>
              <a:rPr lang="pt-PT" dirty="0"/>
              <a:t>Condutas proibidas: intromissões e ingerências na vida privada alheia, bem como a sua divulgação</a:t>
            </a:r>
          </a:p>
          <a:p>
            <a:pPr lvl="2"/>
            <a:r>
              <a:rPr lang="pt-PT" dirty="0"/>
              <a:t>Este direito abarca o direito à imagem e a outros dados pessoais</a:t>
            </a:r>
          </a:p>
          <a:p>
            <a:pPr lvl="2"/>
            <a:r>
              <a:rPr lang="pt-PT" dirty="0"/>
              <a:t>Este direito engloba ainda o </a:t>
            </a:r>
            <a:r>
              <a:rPr lang="pt-PT" i="1" dirty="0" err="1"/>
              <a:t>right</a:t>
            </a:r>
            <a:r>
              <a:rPr lang="pt-PT" i="1" dirty="0"/>
              <a:t> to </a:t>
            </a:r>
            <a:r>
              <a:rPr lang="pt-PT" i="1" dirty="0" err="1"/>
              <a:t>be</a:t>
            </a:r>
            <a:r>
              <a:rPr lang="pt-PT" i="1" dirty="0"/>
              <a:t> </a:t>
            </a:r>
            <a:r>
              <a:rPr lang="pt-PT" i="1" dirty="0" err="1"/>
              <a:t>let</a:t>
            </a:r>
            <a:r>
              <a:rPr lang="pt-PT" i="1" dirty="0"/>
              <a:t> </a:t>
            </a:r>
            <a:r>
              <a:rPr lang="pt-PT" i="1" dirty="0" err="1"/>
              <a:t>alone</a:t>
            </a:r>
            <a:r>
              <a:rPr lang="pt-PT" dirty="0"/>
              <a:t>- salvaguarda do isolamento, do sossego e da paz interior, liberdade de autodeterminação informacional - direito de se opor a interferências exteriores não consentidas que perturbem a pessoa (remissão para as mensagens publicitárias não solicitadas (</a:t>
            </a:r>
            <a:r>
              <a:rPr lang="pt-PT" i="1" dirty="0"/>
              <a:t>spam</a:t>
            </a:r>
            <a:r>
              <a:rPr lang="pt-PT" dirty="0"/>
              <a:t>))</a:t>
            </a:r>
          </a:p>
          <a:p>
            <a:pPr lvl="1"/>
            <a:r>
              <a:rPr lang="pt-PT" dirty="0"/>
              <a:t>Âmbito de </a:t>
            </a:r>
            <a:r>
              <a:rPr lang="pt-PT" dirty="0" err="1"/>
              <a:t>protecção</a:t>
            </a:r>
            <a:endParaRPr lang="pt-PT" dirty="0"/>
          </a:p>
          <a:p>
            <a:pPr lvl="2"/>
            <a:r>
              <a:rPr lang="pt-PT" dirty="0" err="1"/>
              <a:t>Art</a:t>
            </a:r>
            <a:r>
              <a:rPr lang="pt-PT" dirty="0"/>
              <a:t>. 26º, n.º 1, CRP e 80º CC – direito à reserva da vida privada (em sentido estrito)</a:t>
            </a:r>
          </a:p>
          <a:p>
            <a:pPr lvl="3"/>
            <a:r>
              <a:rPr lang="pt-PT" dirty="0"/>
              <a:t>Dever de guardar reserva quanto à intimidade da vida privada de outrem (</a:t>
            </a:r>
            <a:r>
              <a:rPr lang="pt-PT" dirty="0" err="1"/>
              <a:t>art</a:t>
            </a:r>
            <a:r>
              <a:rPr lang="pt-PT" dirty="0"/>
              <a:t>. 80, n.º 1 e 2, CC)</a:t>
            </a:r>
          </a:p>
          <a:p>
            <a:pPr lvl="4"/>
            <a:r>
              <a:rPr lang="pt-PT" dirty="0"/>
              <a:t>De acordo com a natureza do caso (finalidade da utilização da informação, objetivo visado, facto relatado, local onde o facto ocorreu)</a:t>
            </a:r>
          </a:p>
          <a:p>
            <a:pPr lvl="4"/>
            <a:r>
              <a:rPr lang="pt-PT" dirty="0"/>
              <a:t>De acordo com a condição das pessoas (pessoa anónima ou notoriedade devida ao exercício de cargos públicos ou de profissões na comunicação social) - NOTA: a notoriedade de certas pessoas faz com que não possam opor-se à divulgação de acontecimentos da sua vida pública e privada, desde que se verifique uma conexão entre o que se divulga e a atividade da pessoa que gera a sua notoriedade</a:t>
            </a:r>
          </a:p>
          <a:p>
            <a:endParaRPr lang="pt-PT" dirty="0"/>
          </a:p>
        </p:txBody>
      </p:sp>
    </p:spTree>
    <p:extLst>
      <p:ext uri="{BB962C8B-B14F-4D97-AF65-F5344CB8AC3E}">
        <p14:creationId xmlns:p14="http://schemas.microsoft.com/office/powerpoint/2010/main" val="3781142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normAutofit fontScale="85000" lnSpcReduction="20000"/>
          </a:bodyPr>
          <a:lstStyle/>
          <a:p>
            <a:r>
              <a:rPr lang="pt-PT" dirty="0"/>
              <a:t>O direito de propriedade pode incidir sobre            coisas corpóreas – regulado pelo CC</a:t>
            </a:r>
          </a:p>
          <a:p>
            <a:pPr marL="0" indent="0">
              <a:buNone/>
            </a:pPr>
            <a:r>
              <a:rPr lang="pt-PT" dirty="0"/>
              <a:t>                                                                                          coisas incorpóreas – regulado pelo CDADC e</a:t>
            </a:r>
          </a:p>
          <a:p>
            <a:pPr marL="0" indent="0">
              <a:buNone/>
            </a:pPr>
            <a:r>
              <a:rPr lang="pt-PT" dirty="0"/>
              <a:t>                                                                                                                               CPI</a:t>
            </a:r>
          </a:p>
          <a:p>
            <a:pPr marL="0" indent="0">
              <a:buNone/>
            </a:pPr>
            <a:r>
              <a:rPr lang="pt-PT" dirty="0"/>
              <a:t>A proteção jurídica do Direito do Autor ganhou novos contornos com o uso massificado de tecnologias de informação:</a:t>
            </a:r>
          </a:p>
          <a:p>
            <a:pPr marL="0" lvl="0" indent="0">
              <a:buNone/>
            </a:pPr>
            <a:r>
              <a:rPr lang="pt-PT" dirty="0"/>
              <a:t> - Mecanismos eletrónicos que permitem reproduzir, registar, gravar, e copiar obras protegidas estão disponíveis para qualquer cidadão, a preços acessíveis (fotocopiadoras, scanners, computadores, gravadores de CD e DVD, etc.)</a:t>
            </a:r>
          </a:p>
          <a:p>
            <a:pPr marL="0" lvl="0" indent="0">
              <a:buNone/>
            </a:pPr>
            <a:r>
              <a:rPr lang="pt-PT" dirty="0"/>
              <a:t> - A acessibilidade e facilidade de circulação de informação nas redes abertas de comunicação, designadamente na internet, veio alargar exponencialmente o círculo de destinatários, potenciais e efetivos, de conteúdos protegidos por direitos de autor e conexos </a:t>
            </a:r>
          </a:p>
          <a:p>
            <a:pPr marL="0" indent="0">
              <a:buNone/>
            </a:pPr>
            <a:r>
              <a:rPr lang="pt-PT" dirty="0"/>
              <a:t>                       </a:t>
            </a:r>
          </a:p>
          <a:p>
            <a:endParaRPr lang="pt-PT" dirty="0"/>
          </a:p>
        </p:txBody>
      </p:sp>
    </p:spTree>
    <p:extLst>
      <p:ext uri="{BB962C8B-B14F-4D97-AF65-F5344CB8AC3E}">
        <p14:creationId xmlns:p14="http://schemas.microsoft.com/office/powerpoint/2010/main" val="15634824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OS DIREITOS DE AUTOR</a:t>
            </a:r>
            <a:endParaRPr lang="pt-PT" dirty="0"/>
          </a:p>
        </p:txBody>
      </p:sp>
      <p:sp>
        <p:nvSpPr>
          <p:cNvPr id="3" name="Marcador de Posição de Conteúdo 2"/>
          <p:cNvSpPr>
            <a:spLocks noGrp="1"/>
          </p:cNvSpPr>
          <p:nvPr>
            <p:ph idx="1"/>
          </p:nvPr>
        </p:nvSpPr>
        <p:spPr/>
        <p:txBody>
          <a:bodyPr>
            <a:normAutofit lnSpcReduction="10000"/>
          </a:bodyPr>
          <a:lstStyle/>
          <a:p>
            <a:pPr lvl="1"/>
            <a:r>
              <a:rPr lang="pt-PT" dirty="0"/>
              <a:t>Direito de propriedade sobre uma obra</a:t>
            </a:r>
          </a:p>
          <a:p>
            <a:pPr lvl="2"/>
            <a:r>
              <a:rPr lang="pt-PT" dirty="0"/>
              <a:t>Conceito de obra: criação intelectual original do domínio literário, científico ou artístico, exteriorizada por qualquer modo (</a:t>
            </a:r>
            <a:r>
              <a:rPr lang="pt-PT" dirty="0" err="1"/>
              <a:t>art</a:t>
            </a:r>
            <a:r>
              <a:rPr lang="pt-PT" dirty="0"/>
              <a:t>. 1º, n.º 1, e </a:t>
            </a:r>
            <a:r>
              <a:rPr lang="pt-PT" dirty="0" err="1"/>
              <a:t>art</a:t>
            </a:r>
            <a:r>
              <a:rPr lang="pt-PT" dirty="0"/>
              <a:t>. 2º, n.º 1 CDA), por exemplo:</a:t>
            </a:r>
          </a:p>
          <a:p>
            <a:pPr lvl="3"/>
            <a:r>
              <a:rPr lang="pt-PT" dirty="0"/>
              <a:t>Livros, folhetos, revistas, jornais</a:t>
            </a:r>
          </a:p>
          <a:p>
            <a:pPr lvl="3"/>
            <a:r>
              <a:rPr lang="pt-PT" dirty="0"/>
              <a:t>Conferências, lições</a:t>
            </a:r>
          </a:p>
          <a:p>
            <a:pPr lvl="3"/>
            <a:r>
              <a:rPr lang="pt-PT" dirty="0"/>
              <a:t>Obras dramáticas e a sua encenação</a:t>
            </a:r>
          </a:p>
          <a:p>
            <a:pPr lvl="3"/>
            <a:r>
              <a:rPr lang="pt-PT" dirty="0"/>
              <a:t>Obras cinematográficas, televisivas, fonográficas, videográficas e radiofónicas</a:t>
            </a:r>
          </a:p>
          <a:p>
            <a:pPr lvl="3"/>
            <a:r>
              <a:rPr lang="pt-PT" dirty="0"/>
              <a:t>Desenho, pintura, escultura, arquitetura</a:t>
            </a:r>
          </a:p>
          <a:p>
            <a:pPr lvl="3"/>
            <a:r>
              <a:rPr lang="pt-PT" dirty="0"/>
              <a:t>Fotografia, desde que seja uma criação intelectual pela escolha do objeto ou condições de execução</a:t>
            </a:r>
          </a:p>
          <a:p>
            <a:pPr lvl="2"/>
            <a:r>
              <a:rPr lang="pt-PT" dirty="0"/>
              <a:t>Equiparação às originais de certas obras: traduções, arranjos, dramatizações, transformações da obra, sumários e compilações de obras protegidas e compilações de textos legais e outros (</a:t>
            </a:r>
            <a:r>
              <a:rPr lang="pt-PT" dirty="0" err="1"/>
              <a:t>art</a:t>
            </a:r>
            <a:r>
              <a:rPr lang="pt-PT" dirty="0"/>
              <a:t>. 3º CDA)</a:t>
            </a:r>
          </a:p>
          <a:p>
            <a:endParaRPr lang="pt-PT" dirty="0"/>
          </a:p>
        </p:txBody>
      </p:sp>
    </p:spTree>
    <p:extLst>
      <p:ext uri="{BB962C8B-B14F-4D97-AF65-F5344CB8AC3E}">
        <p14:creationId xmlns:p14="http://schemas.microsoft.com/office/powerpoint/2010/main" val="683399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OS DIREITOS DE AUTOR</a:t>
            </a:r>
          </a:p>
        </p:txBody>
      </p:sp>
      <p:sp>
        <p:nvSpPr>
          <p:cNvPr id="3" name="Marcador de Posição de Conteúdo 2"/>
          <p:cNvSpPr>
            <a:spLocks noGrp="1"/>
          </p:cNvSpPr>
          <p:nvPr>
            <p:ph idx="1"/>
          </p:nvPr>
        </p:nvSpPr>
        <p:spPr/>
        <p:txBody>
          <a:bodyPr>
            <a:normAutofit fontScale="92500" lnSpcReduction="20000"/>
          </a:bodyPr>
          <a:lstStyle/>
          <a:p>
            <a:pPr lvl="1"/>
            <a:r>
              <a:rPr lang="pt-PT" dirty="0"/>
              <a:t>Conteúdo do direito de autor- </a:t>
            </a:r>
            <a:r>
              <a:rPr lang="pt-PT" dirty="0" err="1"/>
              <a:t>art</a:t>
            </a:r>
            <a:r>
              <a:rPr lang="pt-PT" dirty="0"/>
              <a:t>. 9ª CDA- engloba dois tipos de </a:t>
            </a:r>
            <a:r>
              <a:rPr lang="pt-PT" dirty="0" err="1"/>
              <a:t>sub-direitos</a:t>
            </a:r>
            <a:r>
              <a:rPr lang="pt-PT" dirty="0"/>
              <a:t>:</a:t>
            </a:r>
          </a:p>
          <a:p>
            <a:pPr lvl="1"/>
            <a:endParaRPr lang="pt-PT" dirty="0"/>
          </a:p>
          <a:p>
            <a:pPr lvl="1" indent="0">
              <a:buNone/>
            </a:pPr>
            <a:r>
              <a:rPr lang="pt-PT" dirty="0"/>
              <a:t>      Direitos patrimoniais                                                              direitos de natureza moral ou pessoal</a:t>
            </a:r>
          </a:p>
          <a:p>
            <a:pPr lvl="2"/>
            <a:r>
              <a:rPr lang="pt-PT" b="1" dirty="0"/>
              <a:t>Direitos de natureza patrimonial</a:t>
            </a:r>
          </a:p>
          <a:p>
            <a:pPr lvl="3"/>
            <a:r>
              <a:rPr lang="pt-PT" dirty="0"/>
              <a:t>Compreende:</a:t>
            </a:r>
          </a:p>
          <a:p>
            <a:pPr lvl="4"/>
            <a:r>
              <a:rPr lang="pt-PT" dirty="0"/>
              <a:t>Direito ao uso, fruição e disposição da sua obra em exclusivo, no todo ou em parte- </a:t>
            </a:r>
            <a:r>
              <a:rPr lang="pt-PT" dirty="0" err="1"/>
              <a:t>art</a:t>
            </a:r>
            <a:r>
              <a:rPr lang="pt-PT" dirty="0"/>
              <a:t>. 67º CDA</a:t>
            </a:r>
          </a:p>
          <a:p>
            <a:pPr lvl="4"/>
            <a:r>
              <a:rPr lang="pt-PT" dirty="0"/>
              <a:t>Direito a autorizar o uso e fruição da obra por terceiro, total ou parcialmente</a:t>
            </a:r>
          </a:p>
          <a:p>
            <a:pPr lvl="3"/>
            <a:r>
              <a:rPr lang="pt-PT" dirty="0"/>
              <a:t>Direitos disponíveis- </a:t>
            </a:r>
            <a:r>
              <a:rPr lang="pt-PT" dirty="0" err="1"/>
              <a:t>art</a:t>
            </a:r>
            <a:r>
              <a:rPr lang="pt-PT" dirty="0"/>
              <a:t>. 40º CDA:</a:t>
            </a:r>
          </a:p>
          <a:p>
            <a:pPr lvl="4"/>
            <a:r>
              <a:rPr lang="pt-PT" dirty="0"/>
              <a:t>O autor pode autorizar a utilização da obra por terceiro- </a:t>
            </a:r>
            <a:r>
              <a:rPr lang="pt-PT" dirty="0" err="1"/>
              <a:t>art</a:t>
            </a:r>
            <a:r>
              <a:rPr lang="pt-PT" dirty="0"/>
              <a:t>. 41º CDA</a:t>
            </a:r>
          </a:p>
          <a:p>
            <a:pPr lvl="4"/>
            <a:r>
              <a:rPr lang="pt-PT" dirty="0"/>
              <a:t>O autor pode transmitir ou onerar, no todo ou em parte, o conteúdo patrimonial de seu direito sobre a obra- </a:t>
            </a:r>
            <a:r>
              <a:rPr lang="pt-PT" dirty="0" err="1"/>
              <a:t>art</a:t>
            </a:r>
            <a:r>
              <a:rPr lang="pt-PT" dirty="0"/>
              <a:t>. 42º, 43º, 44ª CDA</a:t>
            </a:r>
          </a:p>
          <a:p>
            <a:pPr lvl="3"/>
            <a:r>
              <a:rPr lang="pt-PT" dirty="0"/>
              <a:t>Direitos com duração limitada: 70 anos após a morte do autor- </a:t>
            </a:r>
            <a:r>
              <a:rPr lang="pt-PT" dirty="0" err="1"/>
              <a:t>art</a:t>
            </a:r>
            <a:r>
              <a:rPr lang="pt-PT" dirty="0"/>
              <a:t>. 31º CDA- findo esse prazo, a obra cai no domínio público- 38º CDA</a:t>
            </a:r>
          </a:p>
          <a:p>
            <a:endParaRPr lang="pt-PT" dirty="0"/>
          </a:p>
        </p:txBody>
      </p:sp>
    </p:spTree>
    <p:extLst>
      <p:ext uri="{BB962C8B-B14F-4D97-AF65-F5344CB8AC3E}">
        <p14:creationId xmlns:p14="http://schemas.microsoft.com/office/powerpoint/2010/main" val="139961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Direitos de natureza patrimonial</a:t>
            </a:r>
          </a:p>
        </p:txBody>
      </p:sp>
      <p:sp>
        <p:nvSpPr>
          <p:cNvPr id="3" name="Marcador de Posição de Conteúdo 2"/>
          <p:cNvSpPr>
            <a:spLocks noGrp="1"/>
          </p:cNvSpPr>
          <p:nvPr>
            <p:ph idx="1"/>
          </p:nvPr>
        </p:nvSpPr>
        <p:spPr/>
        <p:txBody>
          <a:bodyPr>
            <a:normAutofit lnSpcReduction="10000"/>
          </a:bodyPr>
          <a:lstStyle/>
          <a:p>
            <a:pPr lvl="3"/>
            <a:r>
              <a:rPr lang="pt-PT" sz="2400" dirty="0"/>
              <a:t>Exercício: a gestão dos direitos de autor e conexos pode ser feita diretamente pelo titular dos direitos ou por intermédio de entidades de gestão coletiva de direitos de autor (</a:t>
            </a:r>
            <a:r>
              <a:rPr lang="pt-PT" sz="2400" dirty="0" err="1"/>
              <a:t>art</a:t>
            </a:r>
            <a:r>
              <a:rPr lang="pt-PT" sz="2400" dirty="0"/>
              <a:t>. 72º CDA):</a:t>
            </a:r>
          </a:p>
          <a:p>
            <a:pPr lvl="4"/>
            <a:r>
              <a:rPr lang="pt-PT" sz="2400" dirty="0"/>
              <a:t>Entidades de gestão coletiva: associações e organismos nacionais ou estrangeiros que fazem a gestão dos direitos patrimoniais de autor e conexos e agem em defesa dos direitos morais- Lei 83/2001 de 30/08 (são consideradas pessoas coletivas de utilidade pública e estão sujeitas a inscrição do IGAC)</a:t>
            </a:r>
            <a:endParaRPr lang="pt-PT" sz="2400" dirty="0"/>
          </a:p>
        </p:txBody>
      </p:sp>
    </p:spTree>
    <p:extLst>
      <p:ext uri="{BB962C8B-B14F-4D97-AF65-F5344CB8AC3E}">
        <p14:creationId xmlns:p14="http://schemas.microsoft.com/office/powerpoint/2010/main" val="2529168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Direitos de natureza patrimonial</a:t>
            </a:r>
          </a:p>
        </p:txBody>
      </p:sp>
      <p:sp>
        <p:nvSpPr>
          <p:cNvPr id="3" name="Marcador de Posição de Conteúdo 2"/>
          <p:cNvSpPr>
            <a:spLocks noGrp="1"/>
          </p:cNvSpPr>
          <p:nvPr>
            <p:ph idx="1"/>
          </p:nvPr>
        </p:nvSpPr>
        <p:spPr/>
        <p:txBody>
          <a:bodyPr>
            <a:normAutofit fontScale="92500"/>
          </a:bodyPr>
          <a:lstStyle/>
          <a:p>
            <a:pPr lvl="1"/>
            <a:r>
              <a:rPr lang="pt-PT" dirty="0"/>
              <a:t>Titularidade</a:t>
            </a:r>
          </a:p>
          <a:p>
            <a:pPr lvl="2"/>
            <a:r>
              <a:rPr lang="pt-PT" dirty="0"/>
              <a:t>Os direitos morais pertencem sempre ao criador intelectual da obra (autoria), e em princípio, os direitos patrimoniais também (</a:t>
            </a:r>
            <a:r>
              <a:rPr lang="pt-PT" dirty="0" err="1"/>
              <a:t>art</a:t>
            </a:r>
            <a:r>
              <a:rPr lang="pt-PT" dirty="0"/>
              <a:t>. 11º, n.º 1 CDA), mas pode haver distinção entre autoria e titularidade quanto a estes em duas situações:</a:t>
            </a:r>
          </a:p>
          <a:p>
            <a:pPr lvl="3"/>
            <a:r>
              <a:rPr lang="pt-PT" dirty="0"/>
              <a:t>Obra feita por encomenda ou por conta de outrem (no âmbito de contrato de trabalho ou de contrato de prestação de serviços) - em princípio, os direitos patrimoniais cabem ao criador intelectual, mas as partes podem convencionar que estes ficam a pertencer originalmente ao destinatário da obra (</a:t>
            </a:r>
            <a:r>
              <a:rPr lang="pt-PT" dirty="0" err="1"/>
              <a:t>art</a:t>
            </a:r>
            <a:r>
              <a:rPr lang="pt-PT" dirty="0"/>
              <a:t>. 14º, n.º 1, CDA), sem prejuízo de ter de dar uma remuneração especial ao criador intelectual em certos casos (</a:t>
            </a:r>
            <a:r>
              <a:rPr lang="pt-PT" dirty="0" err="1"/>
              <a:t>art</a:t>
            </a:r>
            <a:r>
              <a:rPr lang="pt-PT" dirty="0"/>
              <a:t>. 14º, n.º 4 CDA)</a:t>
            </a:r>
          </a:p>
          <a:p>
            <a:pPr lvl="3"/>
            <a:r>
              <a:rPr lang="pt-PT" dirty="0"/>
              <a:t>Obras coletivas – os direitos patrimoniais de autor sobre as obras realizadas por vários autores sob organização de uma entidade e divulgadas e publicadas em seu nome pertencem a essa entidade (</a:t>
            </a:r>
            <a:r>
              <a:rPr lang="pt-PT" dirty="0" err="1"/>
              <a:t>art</a:t>
            </a:r>
            <a:r>
              <a:rPr lang="pt-PT" dirty="0"/>
              <a:t>. 16º e 19º CDA)</a:t>
            </a:r>
          </a:p>
          <a:p>
            <a:endParaRPr lang="pt-PT" dirty="0"/>
          </a:p>
          <a:p>
            <a:pPr lvl="3"/>
            <a:r>
              <a:rPr lang="pt-PT" dirty="0"/>
              <a:t>Nas obras em colaboração (obras criadas por vários autores que é divulgada e publicada em nome de todos ou algum dos colaboradores), os direitos patrimoniais cabem a todos eles, em compropriedade (</a:t>
            </a:r>
            <a:r>
              <a:rPr lang="pt-PT" dirty="0" err="1"/>
              <a:t>art</a:t>
            </a:r>
            <a:r>
              <a:rPr lang="pt-PT" dirty="0"/>
              <a:t>. 16º e 17º CDA)</a:t>
            </a:r>
          </a:p>
          <a:p>
            <a:endParaRPr lang="pt-PT" dirty="0"/>
          </a:p>
        </p:txBody>
      </p:sp>
    </p:spTree>
    <p:extLst>
      <p:ext uri="{BB962C8B-B14F-4D97-AF65-F5344CB8AC3E}">
        <p14:creationId xmlns:p14="http://schemas.microsoft.com/office/powerpoint/2010/main" val="179620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latin typeface="Arial Unicode MS" panose="020B0604020202020204" pitchFamily="34" charset="-128"/>
                <a:ea typeface="Arial Unicode MS" panose="020B0604020202020204" pitchFamily="34" charset="-128"/>
                <a:cs typeface="Arial Unicode MS" panose="020B0604020202020204" pitchFamily="34" charset="-128"/>
              </a:rPr>
              <a:t>Exceções previstas no artigo 75.º n.º 2 CDA</a:t>
            </a:r>
            <a:endParaRPr lang="pt-PT" dirty="0"/>
          </a:p>
        </p:txBody>
      </p:sp>
      <p:sp>
        <p:nvSpPr>
          <p:cNvPr id="3" name="Marcador de Posição de Conteúdo 2"/>
          <p:cNvSpPr>
            <a:spLocks noGrp="1"/>
          </p:cNvSpPr>
          <p:nvPr>
            <p:ph idx="1"/>
          </p:nvPr>
        </p:nvSpPr>
        <p:spPr>
          <a:xfrm>
            <a:off x="314036" y="1745673"/>
            <a:ext cx="11628582" cy="4830619"/>
          </a:xfrm>
        </p:spPr>
        <p:txBody>
          <a:bodyPr>
            <a:normAutofit fontScale="92500" lnSpcReduction="20000"/>
          </a:bodyPr>
          <a:lstStyle/>
          <a:p>
            <a:pPr lvl="2"/>
            <a:r>
              <a:rPr lang="pt-PT" dirty="0"/>
              <a:t>A regra da proibição de utilizar a obra protegida tem as exceções previstas no </a:t>
            </a:r>
            <a:r>
              <a:rPr lang="pt-PT" dirty="0" err="1"/>
              <a:t>art</a:t>
            </a:r>
            <a:r>
              <a:rPr lang="pt-PT" dirty="0"/>
              <a:t>. 75º, n.º 2 CDA, que constituem utilizações lícitas da obra, sem o consentimento do autor, tendo em conta os fins visados:</a:t>
            </a:r>
          </a:p>
          <a:p>
            <a:pPr lvl="3"/>
            <a:r>
              <a:rPr lang="pt-PT" dirty="0"/>
              <a:t>Fins privados</a:t>
            </a:r>
          </a:p>
          <a:p>
            <a:pPr lvl="4"/>
            <a:r>
              <a:rPr lang="pt-PT" dirty="0"/>
              <a:t>Reprodução, por qualquer meio, feita por pessoa singular para uso privado sem fins comerciais diretos ou indiretos (utilizações e cópias feitas por qualquer técnica, em qualquer tipo de suporte material, incluindo suporte eletrónico)</a:t>
            </a:r>
          </a:p>
          <a:p>
            <a:pPr lvl="3"/>
            <a:r>
              <a:rPr lang="pt-PT" dirty="0"/>
              <a:t>Fins informativos</a:t>
            </a:r>
          </a:p>
          <a:p>
            <a:pPr lvl="4"/>
            <a:r>
              <a:rPr lang="pt-PT" dirty="0"/>
              <a:t>Reprodução e colocação à disposição do público pelos meios de comunicação social de discursos e conferências ou de fragmentos de obras literárias ou artísticas integrada em relatos de acontecimentos atuais com fins informativos justificados</a:t>
            </a:r>
          </a:p>
          <a:p>
            <a:pPr lvl="3"/>
            <a:r>
              <a:rPr lang="pt-PT" dirty="0"/>
              <a:t>Fins científicos e educativos</a:t>
            </a:r>
          </a:p>
          <a:p>
            <a:pPr lvl="4"/>
            <a:r>
              <a:rPr lang="pt-PT" dirty="0"/>
              <a:t>Reprodução de obras por bibliotecas, museus, arquivos de centros de documentação e investigação públicos sem vantagens comerciais </a:t>
            </a:r>
            <a:r>
              <a:rPr lang="pt-PT" dirty="0" err="1"/>
              <a:t>directas</a:t>
            </a:r>
            <a:r>
              <a:rPr lang="pt-PT" dirty="0"/>
              <a:t> ou </a:t>
            </a:r>
            <a:r>
              <a:rPr lang="pt-PT" dirty="0" err="1"/>
              <a:t>indirectas</a:t>
            </a:r>
            <a:r>
              <a:rPr lang="pt-PT" dirty="0"/>
              <a:t> e comunicação à disposição do público das obras que possuem</a:t>
            </a:r>
          </a:p>
          <a:p>
            <a:pPr lvl="4"/>
            <a:r>
              <a:rPr lang="pt-PT" dirty="0"/>
              <a:t>Reprodução, distribuição e disponibilização públicas de partes de uma obra publicada para fins de ensino e educação e inclusão de obras e partes de obras em obras destinadas ao ensino</a:t>
            </a:r>
          </a:p>
          <a:p>
            <a:pPr lvl="3"/>
            <a:r>
              <a:rPr lang="pt-PT" dirty="0"/>
              <a:t>Fins de crítica e fundamentação</a:t>
            </a:r>
          </a:p>
          <a:p>
            <a:pPr lvl="4"/>
            <a:r>
              <a:rPr lang="pt-PT" dirty="0"/>
              <a:t>Citações ou resumos de obras alheias em obra própria para se apoiar nela ou para a criticar</a:t>
            </a:r>
          </a:p>
          <a:p>
            <a:pPr lvl="3"/>
            <a:r>
              <a:rPr lang="pt-PT" dirty="0"/>
              <a:t>Fins publicitários</a:t>
            </a:r>
          </a:p>
          <a:p>
            <a:pPr lvl="4"/>
            <a:r>
              <a:rPr lang="pt-PT" dirty="0"/>
              <a:t>Utilização da obra para efeitos de publicidade relacionada com a exibição pública ou venda de obras artísticas, na medida em que seja necessário para promover o evento e não vise qualquer outra finalidade comercial</a:t>
            </a:r>
            <a:endParaRPr lang="pt-PT" dirty="0"/>
          </a:p>
        </p:txBody>
      </p:sp>
    </p:spTree>
    <p:extLst>
      <p:ext uri="{BB962C8B-B14F-4D97-AF65-F5344CB8AC3E}">
        <p14:creationId xmlns:p14="http://schemas.microsoft.com/office/powerpoint/2010/main" val="1063692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1"/>
            <a:r>
              <a:rPr lang="pt-PT" dirty="0"/>
              <a:t>Proibição de usar e fruir uma obra protegida, sem autorização expressa e escrita do autor (</a:t>
            </a:r>
            <a:r>
              <a:rPr lang="pt-PT" dirty="0" err="1"/>
              <a:t>art</a:t>
            </a:r>
            <a:r>
              <a:rPr lang="pt-PT" dirty="0"/>
              <a:t>. 9º, n.º 2, e 67º CDA)</a:t>
            </a:r>
          </a:p>
          <a:p>
            <a:pPr lvl="2"/>
            <a:r>
              <a:rPr lang="pt-PT" dirty="0"/>
              <a:t>Proíbe-se a utilização da obra, por qualquer modo, segundo a sua espécie e natureza, que podemos sucintamente resumir em 3 modalidades fundamentais (68º CDA):</a:t>
            </a:r>
          </a:p>
          <a:p>
            <a:r>
              <a:rPr lang="pt-PT" dirty="0"/>
              <a:t>             Reprodução</a:t>
            </a:r>
          </a:p>
          <a:p>
            <a:r>
              <a:rPr lang="pt-PT" dirty="0"/>
              <a:t>             Comunicação pública</a:t>
            </a:r>
          </a:p>
          <a:p>
            <a:r>
              <a:rPr lang="pt-PT" dirty="0"/>
              <a:t>             Distribuição de originais ou cópias (</a:t>
            </a:r>
            <a:r>
              <a:rPr lang="pt-PT" dirty="0" err="1"/>
              <a:t>art</a:t>
            </a:r>
            <a:r>
              <a:rPr lang="pt-PT" dirty="0"/>
              <a:t>. 68º, n.º 2, al. f) CDA)</a:t>
            </a:r>
          </a:p>
          <a:p>
            <a:endParaRPr lang="pt-PT" dirty="0"/>
          </a:p>
        </p:txBody>
      </p:sp>
    </p:spTree>
    <p:extLst>
      <p:ext uri="{BB962C8B-B14F-4D97-AF65-F5344CB8AC3E}">
        <p14:creationId xmlns:p14="http://schemas.microsoft.com/office/powerpoint/2010/main" val="12729551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Direitos de natureza moral ou pessoal</a:t>
            </a:r>
          </a:p>
        </p:txBody>
      </p:sp>
      <p:sp>
        <p:nvSpPr>
          <p:cNvPr id="3" name="Marcador de Posição de Conteúdo 2"/>
          <p:cNvSpPr>
            <a:spLocks noGrp="1"/>
          </p:cNvSpPr>
          <p:nvPr>
            <p:ph idx="1"/>
          </p:nvPr>
        </p:nvSpPr>
        <p:spPr/>
        <p:txBody>
          <a:bodyPr/>
          <a:lstStyle/>
          <a:p>
            <a:pPr lvl="2"/>
            <a:r>
              <a:rPr lang="pt-PT" b="1" dirty="0"/>
              <a:t>Direitos de natureza moral ou pessoal</a:t>
            </a:r>
          </a:p>
          <a:p>
            <a:pPr lvl="3"/>
            <a:r>
              <a:rPr lang="pt-PT" dirty="0"/>
              <a:t>Compreendem:</a:t>
            </a:r>
          </a:p>
          <a:p>
            <a:pPr lvl="4"/>
            <a:r>
              <a:rPr lang="pt-PT" dirty="0"/>
              <a:t>Direito à paternidade da obra- </a:t>
            </a:r>
            <a:r>
              <a:rPr lang="pt-PT" dirty="0" err="1"/>
              <a:t>art</a:t>
            </a:r>
            <a:r>
              <a:rPr lang="pt-PT" dirty="0"/>
              <a:t>. 9º, n.º 3, 27º, 56º CDA</a:t>
            </a:r>
          </a:p>
          <a:p>
            <a:pPr lvl="4"/>
            <a:r>
              <a:rPr lang="pt-PT" dirty="0"/>
              <a:t>Direito à integridade e genuinidade da obra- </a:t>
            </a:r>
            <a:r>
              <a:rPr lang="pt-PT" dirty="0" err="1"/>
              <a:t>art</a:t>
            </a:r>
            <a:r>
              <a:rPr lang="pt-PT" dirty="0"/>
              <a:t>. 9º, n.º 3, e 56º, n.º 1, 59º CDA</a:t>
            </a:r>
          </a:p>
          <a:p>
            <a:pPr lvl="4"/>
            <a:r>
              <a:rPr lang="pt-PT" dirty="0"/>
              <a:t>Direito de retirada de circulação- </a:t>
            </a:r>
            <a:r>
              <a:rPr lang="pt-PT" dirty="0" err="1"/>
              <a:t>art</a:t>
            </a:r>
            <a:r>
              <a:rPr lang="pt-PT" dirty="0"/>
              <a:t>. 62º CDA</a:t>
            </a:r>
          </a:p>
          <a:p>
            <a:pPr lvl="3"/>
            <a:r>
              <a:rPr lang="pt-PT" dirty="0"/>
              <a:t>Direitos inalienáveis e irrenunciáveis- 56º CDA</a:t>
            </a:r>
          </a:p>
          <a:p>
            <a:pPr lvl="3"/>
            <a:r>
              <a:rPr lang="pt-PT" dirty="0"/>
              <a:t>Direitos imprescritíveis, perpetuando-se após morte do autor- 56º, n.º 2 CDA</a:t>
            </a:r>
          </a:p>
          <a:p>
            <a:r>
              <a:rPr lang="pt-PT" dirty="0"/>
              <a:t>Exercício por si mesmo, pelos herdeiros, ou pelo Estado (</a:t>
            </a:r>
            <a:r>
              <a:rPr lang="pt-PT" dirty="0" err="1"/>
              <a:t>art</a:t>
            </a:r>
            <a:r>
              <a:rPr lang="pt-PT" dirty="0"/>
              <a:t>. 57º CDA)</a:t>
            </a:r>
            <a:endParaRPr lang="pt-PT" dirty="0"/>
          </a:p>
        </p:txBody>
      </p:sp>
    </p:spTree>
    <p:extLst>
      <p:ext uri="{BB962C8B-B14F-4D97-AF65-F5344CB8AC3E}">
        <p14:creationId xmlns:p14="http://schemas.microsoft.com/office/powerpoint/2010/main" val="3505553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Proteção jurídica</a:t>
            </a:r>
          </a:p>
        </p:txBody>
      </p:sp>
      <p:sp>
        <p:nvSpPr>
          <p:cNvPr id="3" name="Marcador de Posição de Conteúdo 2"/>
          <p:cNvSpPr>
            <a:spLocks noGrp="1"/>
          </p:cNvSpPr>
          <p:nvPr>
            <p:ph idx="1"/>
          </p:nvPr>
        </p:nvSpPr>
        <p:spPr/>
        <p:txBody>
          <a:bodyPr/>
          <a:lstStyle/>
          <a:p>
            <a:pPr lvl="2"/>
            <a:r>
              <a:rPr lang="pt-PT" dirty="0"/>
              <a:t>Fundamento (</a:t>
            </a:r>
            <a:r>
              <a:rPr lang="pt-PT" dirty="0" err="1"/>
              <a:t>art</a:t>
            </a:r>
            <a:r>
              <a:rPr lang="pt-PT" dirty="0"/>
              <a:t>. 67º, n.º 2 CDA): garantia das vantagens patrimoniais da exploração da obra, como forma de estimular a criação de obras intelectuais e remunerar a criatividade do autor</a:t>
            </a:r>
          </a:p>
          <a:p>
            <a:pPr lvl="2"/>
            <a:r>
              <a:rPr lang="pt-PT" dirty="0"/>
              <a:t>A proteção dos direitos do autor sobre a obra é independente de registo, depósito ou outra formalidade- </a:t>
            </a:r>
            <a:r>
              <a:rPr lang="pt-PT" dirty="0" err="1"/>
              <a:t>art</a:t>
            </a:r>
            <a:r>
              <a:rPr lang="pt-PT" dirty="0"/>
              <a:t>. 12º e 213º CDA</a:t>
            </a:r>
          </a:p>
          <a:p>
            <a:pPr lvl="2"/>
            <a:r>
              <a:rPr lang="pt-PT" dirty="0"/>
              <a:t>Âmbito de proteção:</a:t>
            </a:r>
          </a:p>
          <a:p>
            <a:pPr lvl="3"/>
            <a:r>
              <a:rPr lang="pt-PT" dirty="0"/>
              <a:t>Abrange integralmente a obra e o título da obra, desde que seja original e não possa confundir-se com outro título de obra do mesmo género anteriormente divulgada ou publicada- </a:t>
            </a:r>
            <a:r>
              <a:rPr lang="pt-PT" dirty="0" err="1"/>
              <a:t>art</a:t>
            </a:r>
            <a:r>
              <a:rPr lang="pt-PT" dirty="0"/>
              <a:t>. 4º</a:t>
            </a:r>
          </a:p>
          <a:p>
            <a:pPr lvl="4"/>
            <a:r>
              <a:rPr lang="pt-PT" dirty="0"/>
              <a:t>Mas nota: o título pode ser livremente citado e utilizado, desde que não sirva para identificar uma outra obra do mesmo género!</a:t>
            </a:r>
          </a:p>
          <a:p>
            <a:pPr lvl="3"/>
            <a:r>
              <a:rPr lang="pt-PT" dirty="0"/>
              <a:t>Exclusão de proteção a certas obras: notícias do dia e relatos de acontecimentos diversos com carácter de simples informação, requerimentos e textos apresentados por escrito perante autoridades ou serviços públicos, textos proferidos em debates públicos e discursos políticos (</a:t>
            </a:r>
            <a:r>
              <a:rPr lang="pt-PT" dirty="0" err="1"/>
              <a:t>art</a:t>
            </a:r>
            <a:r>
              <a:rPr lang="pt-PT" dirty="0"/>
              <a:t>. 7ª CDA)</a:t>
            </a:r>
            <a:endParaRPr lang="pt-PT" dirty="0"/>
          </a:p>
        </p:txBody>
      </p:sp>
    </p:spTree>
    <p:extLst>
      <p:ext uri="{BB962C8B-B14F-4D97-AF65-F5344CB8AC3E}">
        <p14:creationId xmlns:p14="http://schemas.microsoft.com/office/powerpoint/2010/main" val="3417271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Os direitos conexos</a:t>
            </a:r>
            <a:r>
              <a:rPr lang="pt-PT" dirty="0"/>
              <a:t/>
            </a:r>
            <a:br>
              <a:rPr lang="pt-PT" dirty="0"/>
            </a:br>
            <a:endParaRPr lang="pt-PT" dirty="0"/>
          </a:p>
        </p:txBody>
      </p:sp>
      <p:sp>
        <p:nvSpPr>
          <p:cNvPr id="3" name="Marcador de Posição de Conteúdo 2"/>
          <p:cNvSpPr>
            <a:spLocks noGrp="1"/>
          </p:cNvSpPr>
          <p:nvPr>
            <p:ph idx="1"/>
          </p:nvPr>
        </p:nvSpPr>
        <p:spPr/>
        <p:txBody>
          <a:bodyPr/>
          <a:lstStyle/>
          <a:p>
            <a:pPr lvl="1"/>
            <a:r>
              <a:rPr lang="pt-PT" dirty="0"/>
              <a:t>Direitos que não incidem sobre uma obra propriamente dita, mas uma utilização que dela é feita ( </a:t>
            </a:r>
            <a:r>
              <a:rPr lang="pt-PT" dirty="0" err="1"/>
              <a:t>art</a:t>
            </a:r>
            <a:r>
              <a:rPr lang="pt-PT" dirty="0"/>
              <a:t>. 176º, n.º 1, CDA)- podem ser de 3 tipos:</a:t>
            </a:r>
          </a:p>
          <a:p>
            <a:pPr lvl="2"/>
            <a:r>
              <a:rPr lang="pt-PT" dirty="0"/>
              <a:t>Direitos sobre prestações de artistas, intérpretes ou executantes (</a:t>
            </a:r>
            <a:r>
              <a:rPr lang="pt-PT" dirty="0" err="1"/>
              <a:t>actores</a:t>
            </a:r>
            <a:r>
              <a:rPr lang="pt-PT" dirty="0"/>
              <a:t>, cantores, músicos, bailarinos, intérpretes ou executantes, por qualquer forma, de obras literárias e artísticas) - </a:t>
            </a:r>
            <a:r>
              <a:rPr lang="pt-PT" dirty="0" err="1"/>
              <a:t>art</a:t>
            </a:r>
            <a:r>
              <a:rPr lang="pt-PT" dirty="0"/>
              <a:t>. 176º, n.º 1 e 2 CDA</a:t>
            </a:r>
          </a:p>
          <a:p>
            <a:pPr lvl="2"/>
            <a:r>
              <a:rPr lang="pt-PT" dirty="0"/>
              <a:t>Direitos dos produtores de fonogramas e videogramas (pessoas que procedem ao registo de obras ou prestações constituídas por som e imagem, pela primeira vez, através fixação em suporte material) - </a:t>
            </a:r>
            <a:r>
              <a:rPr lang="pt-PT" dirty="0" err="1"/>
              <a:t>art</a:t>
            </a:r>
            <a:r>
              <a:rPr lang="pt-PT" dirty="0"/>
              <a:t>. 176º, n.º 1, 3, 4 e 5 CDA</a:t>
            </a:r>
          </a:p>
          <a:p>
            <a:pPr lvl="2"/>
            <a:r>
              <a:rPr lang="pt-PT" dirty="0"/>
              <a:t>Direitos dos organismos de radiodifusão (entidade que </a:t>
            </a:r>
            <a:r>
              <a:rPr lang="pt-PT" dirty="0" err="1"/>
              <a:t>efectua</a:t>
            </a:r>
            <a:r>
              <a:rPr lang="pt-PT" dirty="0"/>
              <a:t> emissões de radiodifusão sonora ou visual, por fios ou sem fios) - </a:t>
            </a:r>
            <a:r>
              <a:rPr lang="pt-PT" dirty="0" err="1"/>
              <a:t>art</a:t>
            </a:r>
            <a:r>
              <a:rPr lang="pt-PT" dirty="0"/>
              <a:t>. 176º, n.º 1 e 9 CDA </a:t>
            </a:r>
          </a:p>
          <a:p>
            <a:pPr lvl="1"/>
            <a:r>
              <a:rPr lang="pt-PT" dirty="0"/>
              <a:t>Nota: A concessão destes direitos não </a:t>
            </a:r>
            <a:r>
              <a:rPr lang="pt-PT" dirty="0" err="1"/>
              <a:t>afecta</a:t>
            </a:r>
            <a:r>
              <a:rPr lang="pt-PT" dirty="0"/>
              <a:t> a proteção jurídica dos direitos do autor da obra utilizada- </a:t>
            </a:r>
            <a:r>
              <a:rPr lang="pt-PT" dirty="0" err="1"/>
              <a:t>art</a:t>
            </a:r>
            <a:r>
              <a:rPr lang="pt-PT" dirty="0"/>
              <a:t>. 177º CDA (</a:t>
            </a:r>
            <a:r>
              <a:rPr lang="pt-PT" dirty="0" err="1"/>
              <a:t>protecção</a:t>
            </a:r>
            <a:r>
              <a:rPr lang="pt-PT" dirty="0"/>
              <a:t> cumulativa)</a:t>
            </a:r>
          </a:p>
          <a:p>
            <a:endParaRPr lang="pt-PT" dirty="0"/>
          </a:p>
        </p:txBody>
      </p:sp>
    </p:spTree>
    <p:extLst>
      <p:ext uri="{BB962C8B-B14F-4D97-AF65-F5344CB8AC3E}">
        <p14:creationId xmlns:p14="http://schemas.microsoft.com/office/powerpoint/2010/main" val="93415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INFORMÁTICA E DIREITOS FUNDAMENTAIS</a:t>
            </a:r>
            <a:endParaRPr lang="pt-PT" dirty="0"/>
          </a:p>
        </p:txBody>
      </p:sp>
      <p:sp>
        <p:nvSpPr>
          <p:cNvPr id="3" name="Marcador de Posição de Conteúdo 2"/>
          <p:cNvSpPr>
            <a:spLocks noGrp="1"/>
          </p:cNvSpPr>
          <p:nvPr>
            <p:ph idx="1"/>
          </p:nvPr>
        </p:nvSpPr>
        <p:spPr/>
        <p:txBody>
          <a:bodyPr/>
          <a:lstStyle/>
          <a:p>
            <a:endParaRPr lang="pt-PT" dirty="0"/>
          </a:p>
          <a:p>
            <a:pPr lvl="2"/>
            <a:r>
              <a:rPr lang="pt-PT" dirty="0"/>
              <a:t> </a:t>
            </a:r>
            <a:r>
              <a:rPr lang="pt-PT" dirty="0" smtClean="0"/>
              <a:t>Direito </a:t>
            </a:r>
            <a:r>
              <a:rPr lang="pt-PT" dirty="0"/>
              <a:t>à </a:t>
            </a:r>
            <a:r>
              <a:rPr lang="pt-PT" dirty="0" smtClean="0"/>
              <a:t>imagem - </a:t>
            </a:r>
            <a:r>
              <a:rPr lang="pt-PT" dirty="0" err="1" smtClean="0"/>
              <a:t>art</a:t>
            </a:r>
            <a:r>
              <a:rPr lang="pt-PT" dirty="0"/>
              <a:t>. 26º, n.º 1, CRP e 79º CC </a:t>
            </a:r>
            <a:r>
              <a:rPr lang="pt-PT" dirty="0" smtClean="0"/>
              <a:t>-</a:t>
            </a:r>
            <a:endParaRPr lang="pt-PT" dirty="0"/>
          </a:p>
          <a:p>
            <a:pPr lvl="3"/>
            <a:r>
              <a:rPr lang="pt-PT" dirty="0"/>
              <a:t>Proibição de exposição, reprodução ou lançamento no comércio do retrato (desenho, imagem fotográfica de uma pessoa em formato de papel ou eletrónico) de outrem, sem o seu consentimento (</a:t>
            </a:r>
            <a:r>
              <a:rPr lang="pt-PT" dirty="0" err="1"/>
              <a:t>art</a:t>
            </a:r>
            <a:r>
              <a:rPr lang="pt-PT" dirty="0"/>
              <a:t>. 79º, n.º 1, CC)</a:t>
            </a:r>
          </a:p>
          <a:p>
            <a:pPr lvl="3"/>
            <a:r>
              <a:rPr lang="pt-PT" dirty="0" err="1"/>
              <a:t>Excepções</a:t>
            </a:r>
            <a:r>
              <a:rPr lang="pt-PT" dirty="0"/>
              <a:t>: razões de notoriedade, o cargo que desempenhe, exigências de polícia ou de justiça, finalidades científicas, </a:t>
            </a:r>
            <a:r>
              <a:rPr lang="pt-PT" dirty="0" err="1"/>
              <a:t>didácticas</a:t>
            </a:r>
            <a:r>
              <a:rPr lang="pt-PT" dirty="0"/>
              <a:t> ou culturais ou quando a reprodução da imagem vier enquadrada na de lugares públicos ou de factos de interesse público que tenham decorrido publicamente- </a:t>
            </a:r>
            <a:r>
              <a:rPr lang="pt-PT" dirty="0" err="1"/>
              <a:t>art</a:t>
            </a:r>
            <a:r>
              <a:rPr lang="pt-PT" dirty="0"/>
              <a:t>. 79º, n.º 2, CC (exceto se daí decorrer prejuízo para honra e reputação da pessoa- n.º 3)</a:t>
            </a:r>
          </a:p>
          <a:p>
            <a:endParaRPr lang="pt-PT" dirty="0"/>
          </a:p>
        </p:txBody>
      </p:sp>
    </p:spTree>
    <p:extLst>
      <p:ext uri="{BB962C8B-B14F-4D97-AF65-F5344CB8AC3E}">
        <p14:creationId xmlns:p14="http://schemas.microsoft.com/office/powerpoint/2010/main" val="39738089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normAutofit fontScale="85000" lnSpcReduction="10000"/>
          </a:bodyPr>
          <a:lstStyle/>
          <a:p>
            <a:pPr lvl="1"/>
            <a:r>
              <a:rPr lang="pt-PT" dirty="0"/>
              <a:t>Conteúdo dos direitos conexos:</a:t>
            </a:r>
          </a:p>
          <a:p>
            <a:pPr lvl="2"/>
            <a:r>
              <a:rPr lang="pt-PT" dirty="0"/>
              <a:t>Direitos patrimoniais</a:t>
            </a:r>
          </a:p>
          <a:p>
            <a:pPr lvl="3"/>
            <a:r>
              <a:rPr lang="pt-PT" dirty="0"/>
              <a:t>O artista, intérprete ou executante tem o direito exclusivo de fazer ou autorizar a radiodifusão e comunicação ao público, a fixação da sua prestação, a reprodução, por qualquer meio, da fixação das suas prestações, e a colocação à disposição do público (</a:t>
            </a:r>
            <a:r>
              <a:rPr lang="pt-PT" dirty="0" err="1"/>
              <a:t>art</a:t>
            </a:r>
            <a:r>
              <a:rPr lang="pt-PT" dirty="0"/>
              <a:t>. 178º, n.º 1, CDA)</a:t>
            </a:r>
          </a:p>
          <a:p>
            <a:pPr lvl="3"/>
            <a:r>
              <a:rPr lang="pt-PT" dirty="0"/>
              <a:t>O produtor de fonogramas e videogramas tem o direito exclusivo de proceder à reprodução por qualquer meio, a distribuição ao público de cópias e a importação ou exportação, a difusão por qualquer meio e a colocação à disposição do público (</a:t>
            </a:r>
            <a:r>
              <a:rPr lang="pt-PT" dirty="0" err="1"/>
              <a:t>art</a:t>
            </a:r>
            <a:r>
              <a:rPr lang="pt-PT" dirty="0"/>
              <a:t>. 184º, n.º 1 e 2, CDA)</a:t>
            </a:r>
          </a:p>
          <a:p>
            <a:pPr lvl="3"/>
            <a:r>
              <a:rPr lang="pt-PT" dirty="0"/>
              <a:t>Os organismos de radiodifusão têm o direito exclusivo de autorizar ou não a retransmissão das emissões, a sua fixação em suporte material, a colocação à disposição do público em rede ou com entradas pagas (</a:t>
            </a:r>
            <a:r>
              <a:rPr lang="pt-PT" dirty="0" err="1"/>
              <a:t>art</a:t>
            </a:r>
            <a:r>
              <a:rPr lang="pt-PT" dirty="0"/>
              <a:t>. 187º CDA)</a:t>
            </a:r>
          </a:p>
          <a:p>
            <a:pPr lvl="3"/>
            <a:r>
              <a:rPr lang="pt-PT" dirty="0"/>
              <a:t>Direitos disponíveis e com duração limitada – 50 anos após a prestação, fixação ou emissão (</a:t>
            </a:r>
            <a:r>
              <a:rPr lang="pt-PT" dirty="0" err="1"/>
              <a:t>art</a:t>
            </a:r>
            <a:r>
              <a:rPr lang="pt-PT" dirty="0"/>
              <a:t>. 183º CDA)</a:t>
            </a:r>
          </a:p>
          <a:p>
            <a:pPr lvl="2"/>
            <a:r>
              <a:rPr lang="pt-PT" dirty="0"/>
              <a:t>Direitos morais</a:t>
            </a:r>
          </a:p>
          <a:p>
            <a:pPr lvl="3"/>
            <a:r>
              <a:rPr lang="pt-PT" dirty="0"/>
              <a:t>Direito a ser identificado como artista, intérprete ou executante da obra, em toda a divulgação da sua prestação (</a:t>
            </a:r>
            <a:r>
              <a:rPr lang="pt-PT" dirty="0" err="1"/>
              <a:t>art</a:t>
            </a:r>
            <a:r>
              <a:rPr lang="pt-PT" dirty="0"/>
              <a:t>. 179º CDA); direito a ser identificado como produtor (</a:t>
            </a:r>
            <a:r>
              <a:rPr lang="pt-PT" dirty="0" err="1"/>
              <a:t>art</a:t>
            </a:r>
            <a:r>
              <a:rPr lang="pt-PT" dirty="0"/>
              <a:t>. 185º, n.º 2 CDA)</a:t>
            </a:r>
          </a:p>
          <a:p>
            <a:pPr lvl="3"/>
            <a:r>
              <a:rPr lang="pt-PT" dirty="0"/>
              <a:t>Direitos irrenunciáveis, inalienáveis e perpétuos </a:t>
            </a:r>
            <a:endParaRPr lang="pt-PT" dirty="0"/>
          </a:p>
        </p:txBody>
      </p:sp>
    </p:spTree>
    <p:extLst>
      <p:ext uri="{BB962C8B-B14F-4D97-AF65-F5344CB8AC3E}">
        <p14:creationId xmlns:p14="http://schemas.microsoft.com/office/powerpoint/2010/main" val="22521835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1"/>
            <a:r>
              <a:rPr lang="pt-PT" dirty="0"/>
              <a:t>Proteção jurídica:</a:t>
            </a:r>
          </a:p>
          <a:p>
            <a:pPr lvl="2"/>
            <a:r>
              <a:rPr lang="pt-PT" dirty="0"/>
              <a:t>Proibição de usar e fruir da prestação, fonograma ou videograma, ou da emissão de radiodifusão</a:t>
            </a:r>
          </a:p>
          <a:p>
            <a:pPr lvl="2"/>
            <a:r>
              <a:rPr lang="pt-PT" dirty="0"/>
              <a:t>Utilizações livres (</a:t>
            </a:r>
            <a:r>
              <a:rPr lang="pt-PT" dirty="0" err="1"/>
              <a:t>art</a:t>
            </a:r>
            <a:r>
              <a:rPr lang="pt-PT" dirty="0"/>
              <a:t>. 189º CDA), entre outras:</a:t>
            </a:r>
          </a:p>
          <a:p>
            <a:pPr lvl="3"/>
            <a:r>
              <a:rPr lang="pt-PT" dirty="0"/>
              <a:t>Reprodução para uso privado</a:t>
            </a:r>
          </a:p>
          <a:p>
            <a:pPr lvl="3"/>
            <a:r>
              <a:rPr lang="pt-PT" dirty="0"/>
              <a:t>Reprodução de excertos para fins informativos ou críticos</a:t>
            </a:r>
          </a:p>
          <a:p>
            <a:pPr lvl="3"/>
            <a:r>
              <a:rPr lang="pt-PT" dirty="0"/>
              <a:t>Utilização para fins exclusivamente científicos ou pedagógicos</a:t>
            </a:r>
          </a:p>
          <a:p>
            <a:pPr lvl="3"/>
            <a:r>
              <a:rPr lang="pt-PT" dirty="0"/>
              <a:t>Nos casos em que é permitida a utilização sem consentimento do autor (</a:t>
            </a:r>
            <a:r>
              <a:rPr lang="pt-PT" dirty="0" err="1"/>
              <a:t>art</a:t>
            </a:r>
            <a:r>
              <a:rPr lang="pt-PT" dirty="0"/>
              <a:t>. 75º, n.º 2,  e 81º CDA)</a:t>
            </a:r>
          </a:p>
          <a:p>
            <a:endParaRPr lang="pt-PT" dirty="0"/>
          </a:p>
          <a:p>
            <a:endParaRPr lang="pt-PT" dirty="0"/>
          </a:p>
        </p:txBody>
      </p:sp>
    </p:spTree>
    <p:extLst>
      <p:ext uri="{BB962C8B-B14F-4D97-AF65-F5344CB8AC3E}">
        <p14:creationId xmlns:p14="http://schemas.microsoft.com/office/powerpoint/2010/main" val="1921735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2"/>
            <a:r>
              <a:rPr lang="pt-PT" dirty="0"/>
              <a:t>A lei permite ainda a reprodução de uma cópia de obra protegida pelo seu utilizador legítimo no </a:t>
            </a:r>
            <a:r>
              <a:rPr lang="pt-PT" dirty="0" err="1"/>
              <a:t>art</a:t>
            </a:r>
            <a:r>
              <a:rPr lang="pt-PT" dirty="0"/>
              <a:t>. 82º CDA:</a:t>
            </a:r>
          </a:p>
          <a:p>
            <a:pPr lvl="3"/>
            <a:r>
              <a:rPr lang="pt-PT" dirty="0"/>
              <a:t>Reprodução de um exemplar único para fins de interesse exclusivamente científico ou humanitário de obras não disponíveis no comércio ou de obtenção impossível</a:t>
            </a:r>
          </a:p>
          <a:p>
            <a:pPr lvl="3"/>
            <a:r>
              <a:rPr lang="pt-PT" dirty="0"/>
              <a:t>Reprodução para uso exclusivamente privado, desde que não atinja a exploração normal da obra e não cause prejuízo injustificado aos interesses legítimos do autor, não podendo ser utilizada para quaisquer fins de comunicação pública ou comercialização</a:t>
            </a:r>
          </a:p>
          <a:p>
            <a:endParaRPr lang="pt-PT" dirty="0"/>
          </a:p>
        </p:txBody>
      </p:sp>
    </p:spTree>
    <p:extLst>
      <p:ext uri="{BB962C8B-B14F-4D97-AF65-F5344CB8AC3E}">
        <p14:creationId xmlns:p14="http://schemas.microsoft.com/office/powerpoint/2010/main" val="3439745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Consequências da violação dos direitos de autor e direitos conexos</a:t>
            </a:r>
            <a:r>
              <a:rPr lang="pt-PT" dirty="0"/>
              <a:t/>
            </a:r>
            <a:br>
              <a:rPr lang="pt-PT" dirty="0"/>
            </a:br>
            <a:endParaRPr lang="pt-PT" dirty="0"/>
          </a:p>
        </p:txBody>
      </p:sp>
      <p:sp>
        <p:nvSpPr>
          <p:cNvPr id="3" name="Marcador de Posição de Conteúdo 2"/>
          <p:cNvSpPr>
            <a:spLocks noGrp="1"/>
          </p:cNvSpPr>
          <p:nvPr>
            <p:ph idx="1"/>
          </p:nvPr>
        </p:nvSpPr>
        <p:spPr/>
        <p:txBody>
          <a:bodyPr>
            <a:normAutofit fontScale="77500" lnSpcReduction="20000"/>
          </a:bodyPr>
          <a:lstStyle/>
          <a:p>
            <a:pPr lvl="1"/>
            <a:r>
              <a:rPr lang="pt-PT" dirty="0"/>
              <a:t>Consequências criminais</a:t>
            </a:r>
          </a:p>
          <a:p>
            <a:pPr lvl="2"/>
            <a:r>
              <a:rPr lang="pt-PT" dirty="0"/>
              <a:t>Crime de usurpação (</a:t>
            </a:r>
            <a:r>
              <a:rPr lang="pt-PT" dirty="0" err="1"/>
              <a:t>art</a:t>
            </a:r>
            <a:r>
              <a:rPr lang="pt-PT" dirty="0"/>
              <a:t>. 195º e 197º CDA)</a:t>
            </a:r>
          </a:p>
          <a:p>
            <a:pPr lvl="3"/>
            <a:r>
              <a:rPr lang="pt-PT" dirty="0"/>
              <a:t>Utilização de obra alheia sem autorização</a:t>
            </a:r>
          </a:p>
          <a:p>
            <a:pPr lvl="3"/>
            <a:r>
              <a:rPr lang="pt-PT" dirty="0"/>
              <a:t>Divulgação ou publicação abusiva e compilação de obras inéditas</a:t>
            </a:r>
          </a:p>
          <a:p>
            <a:pPr lvl="3"/>
            <a:r>
              <a:rPr lang="pt-PT" dirty="0"/>
              <a:t>Excesso dos limites de autorização (incluindo o próprio autor)</a:t>
            </a:r>
          </a:p>
          <a:p>
            <a:pPr lvl="2"/>
            <a:r>
              <a:rPr lang="pt-PT" dirty="0"/>
              <a:t>Crime de contrafação (</a:t>
            </a:r>
            <a:r>
              <a:rPr lang="pt-PT" dirty="0" err="1"/>
              <a:t>art</a:t>
            </a:r>
            <a:r>
              <a:rPr lang="pt-PT" dirty="0"/>
              <a:t>. 196º e 197º CDA)</a:t>
            </a:r>
          </a:p>
          <a:p>
            <a:pPr lvl="3"/>
            <a:r>
              <a:rPr lang="pt-PT" dirty="0"/>
              <a:t>Utilização não consentida de uma obra, como sendo criação sua (basta não indicar o autor) - violação de direitos patrimoniais e morais</a:t>
            </a:r>
          </a:p>
          <a:p>
            <a:pPr lvl="2"/>
            <a:r>
              <a:rPr lang="pt-PT" dirty="0"/>
              <a:t>Aproveitamento de obra contrafeita ou usurpada (</a:t>
            </a:r>
            <a:r>
              <a:rPr lang="pt-PT" dirty="0" err="1"/>
              <a:t>art</a:t>
            </a:r>
            <a:r>
              <a:rPr lang="pt-PT" dirty="0"/>
              <a:t>. 199º CDA)</a:t>
            </a:r>
          </a:p>
          <a:p>
            <a:pPr lvl="3"/>
            <a:r>
              <a:rPr lang="pt-PT" dirty="0"/>
              <a:t>Venda, exposição, importação e exportação, e distribuição ao público de obras contrafeitas e usurpadas e de cópias não autorizadas de fonogramas e videogramas</a:t>
            </a:r>
          </a:p>
          <a:p>
            <a:pPr lvl="2"/>
            <a:r>
              <a:rPr lang="pt-PT" dirty="0"/>
              <a:t>Violação de direito moral (</a:t>
            </a:r>
            <a:r>
              <a:rPr lang="pt-PT" dirty="0" err="1"/>
              <a:t>art</a:t>
            </a:r>
            <a:r>
              <a:rPr lang="pt-PT" dirty="0"/>
              <a:t>. 198º CDA)</a:t>
            </a:r>
          </a:p>
          <a:p>
            <a:pPr lvl="3"/>
            <a:r>
              <a:rPr lang="pt-PT" dirty="0"/>
              <a:t> Reivindicação da paternidade de obra que não lhe pertence</a:t>
            </a:r>
          </a:p>
          <a:p>
            <a:pPr lvl="3"/>
            <a:r>
              <a:rPr lang="pt-PT" dirty="0"/>
              <a:t>Atentados contra a genuinidade e integridade da obra, que a desvirtuem e possam </a:t>
            </a:r>
            <a:r>
              <a:rPr lang="pt-PT" dirty="0" err="1"/>
              <a:t>afectar</a:t>
            </a:r>
            <a:r>
              <a:rPr lang="pt-PT" dirty="0"/>
              <a:t> a honra e reputação do autor ou artista</a:t>
            </a:r>
          </a:p>
          <a:p>
            <a:pPr lvl="2"/>
            <a:r>
              <a:rPr lang="pt-PT" dirty="0"/>
              <a:t>Apreensão e perda de coisas relacionadas com a prática do crime como consequência da condenação por algum dos referidos crimes (</a:t>
            </a:r>
            <a:r>
              <a:rPr lang="pt-PT" dirty="0" err="1"/>
              <a:t>art</a:t>
            </a:r>
            <a:r>
              <a:rPr lang="pt-PT" dirty="0"/>
              <a:t>. 201º CDA)</a:t>
            </a:r>
            <a:endParaRPr lang="pt-PT" dirty="0"/>
          </a:p>
        </p:txBody>
      </p:sp>
    </p:spTree>
    <p:extLst>
      <p:ext uri="{BB962C8B-B14F-4D97-AF65-F5344CB8AC3E}">
        <p14:creationId xmlns:p14="http://schemas.microsoft.com/office/powerpoint/2010/main" val="13993815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Consequências da violação dos direitos de autor e direitos conexos</a:t>
            </a:r>
            <a:r>
              <a:rPr lang="pt-PT" dirty="0"/>
              <a:t/>
            </a:r>
            <a:br>
              <a:rPr lang="pt-PT" dirty="0"/>
            </a:br>
            <a:endParaRPr lang="pt-PT" dirty="0"/>
          </a:p>
        </p:txBody>
      </p:sp>
      <p:sp>
        <p:nvSpPr>
          <p:cNvPr id="3" name="Marcador de Posição de Conteúdo 2"/>
          <p:cNvSpPr>
            <a:spLocks noGrp="1"/>
          </p:cNvSpPr>
          <p:nvPr>
            <p:ph idx="1"/>
          </p:nvPr>
        </p:nvSpPr>
        <p:spPr/>
        <p:txBody>
          <a:bodyPr>
            <a:normAutofit lnSpcReduction="10000"/>
          </a:bodyPr>
          <a:lstStyle/>
          <a:p>
            <a:pPr lvl="1"/>
            <a:r>
              <a:rPr lang="pt-PT" dirty="0"/>
              <a:t>Consequências civis</a:t>
            </a:r>
          </a:p>
          <a:p>
            <a:pPr lvl="2"/>
            <a:r>
              <a:rPr lang="pt-PT" dirty="0"/>
              <a:t>Responsabilidade civil nos termos gerais (</a:t>
            </a:r>
            <a:r>
              <a:rPr lang="pt-PT" dirty="0" err="1"/>
              <a:t>art</a:t>
            </a:r>
            <a:r>
              <a:rPr lang="pt-PT" dirty="0"/>
              <a:t>. 211º CDA e 483º do CC)</a:t>
            </a:r>
          </a:p>
          <a:p>
            <a:pPr lvl="3"/>
            <a:r>
              <a:rPr lang="pt-PT" dirty="0"/>
              <a:t>Obrigação de indemnizar os danos patrimoniais e não patrimoniais causados por ato culposo (com dolo ou negligência) que viole os direitos de autor ou direitos conexos</a:t>
            </a:r>
          </a:p>
          <a:p>
            <a:pPr lvl="3"/>
            <a:r>
              <a:rPr lang="pt-PT" dirty="0"/>
              <a:t>No cálculo do valor indemnizatório, o tribunal deve ter em conta, além dos danos causados, o lucro obtido pelo </a:t>
            </a:r>
            <a:r>
              <a:rPr lang="pt-PT" dirty="0" err="1"/>
              <a:t>infractor</a:t>
            </a:r>
            <a:r>
              <a:rPr lang="pt-PT" dirty="0"/>
              <a:t>, as despesas suportadas para proteção dos direitos de autor, a gravidade da lesão e o grau de difusão ilícita da obra ou prestação</a:t>
            </a:r>
          </a:p>
          <a:p>
            <a:pPr lvl="2"/>
            <a:r>
              <a:rPr lang="pt-PT" dirty="0"/>
              <a:t>Medidas cautelares administrativas e judiciais destinadas a evitar a consumação de uma ameaça de violação iminente ou a impedir a continuação de uma violação efetiva de direitos de autor ou conexos (</a:t>
            </a:r>
            <a:r>
              <a:rPr lang="pt-PT" dirty="0" err="1"/>
              <a:t>art</a:t>
            </a:r>
            <a:r>
              <a:rPr lang="pt-PT" dirty="0"/>
              <a:t>. 209º e 210ºG CDA)</a:t>
            </a:r>
          </a:p>
          <a:p>
            <a:pPr lvl="2"/>
            <a:r>
              <a:rPr lang="pt-PT" dirty="0"/>
              <a:t>Medidas inibitórias cumulativas com a condenação, como a proibição de exercício de certas atividades ou profissões e encerramento temporário ou definitivo do estabelecimento 8art. 210º J CDA)</a:t>
            </a:r>
            <a:endParaRPr lang="pt-PT" dirty="0"/>
          </a:p>
        </p:txBody>
      </p:sp>
    </p:spTree>
    <p:extLst>
      <p:ext uri="{BB962C8B-B14F-4D97-AF65-F5344CB8AC3E}">
        <p14:creationId xmlns:p14="http://schemas.microsoft.com/office/powerpoint/2010/main" val="295451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0"/>
            <a:r>
              <a:rPr lang="pt-PT" dirty="0"/>
              <a:t>Na última alteração ao CDA, foram aditadas normas punitivas (</a:t>
            </a:r>
            <a:r>
              <a:rPr lang="pt-PT" dirty="0" err="1"/>
              <a:t>art</a:t>
            </a:r>
            <a:r>
              <a:rPr lang="pt-PT" dirty="0"/>
              <a:t>. 217º e ss. CDA) que visam prevenir e desencorajar a eliminação das </a:t>
            </a:r>
            <a:r>
              <a:rPr lang="pt-PT" dirty="0" err="1"/>
              <a:t>protecções</a:t>
            </a:r>
            <a:r>
              <a:rPr lang="pt-PT" dirty="0"/>
              <a:t> </a:t>
            </a:r>
            <a:r>
              <a:rPr lang="pt-PT" dirty="0" err="1"/>
              <a:t>electrónicas</a:t>
            </a:r>
            <a:r>
              <a:rPr lang="pt-PT" dirty="0"/>
              <a:t> que visam impedir a reprodução ilícita de obras protegidas ou provar a autenticidade dos exemplares licitamente distribuídas (</a:t>
            </a:r>
            <a:r>
              <a:rPr lang="pt-PT" i="1" dirty="0" err="1"/>
              <a:t>labels</a:t>
            </a:r>
            <a:r>
              <a:rPr lang="pt-PT" dirty="0"/>
              <a:t>)</a:t>
            </a:r>
          </a:p>
          <a:p>
            <a:pPr lvl="2"/>
            <a:r>
              <a:rPr lang="pt-PT" dirty="0"/>
              <a:t>Crime de neutralização de medidas eficazes de caráter tecnológico que se destinem a impedir ou restringir atos relativos a obras, prestações e produções protegidas não autorizados pelo seu titular - </a:t>
            </a:r>
            <a:r>
              <a:rPr lang="pt-PT" dirty="0" err="1"/>
              <a:t>art</a:t>
            </a:r>
            <a:r>
              <a:rPr lang="pt-PT" dirty="0"/>
              <a:t>. 217º e 218º CDA</a:t>
            </a:r>
          </a:p>
          <a:p>
            <a:pPr lvl="2"/>
            <a:r>
              <a:rPr lang="pt-PT" dirty="0"/>
              <a:t>Crime de detenção ou utilização de dispositivos, produtos ou componentes, ou de prestação de serviços concebidos, utilizados ou promovidos para neutralizar medidas eficazes de carácter tecnológico- </a:t>
            </a:r>
            <a:r>
              <a:rPr lang="pt-PT" dirty="0" err="1"/>
              <a:t>art</a:t>
            </a:r>
            <a:r>
              <a:rPr lang="pt-PT" dirty="0"/>
              <a:t>. 219º CDA</a:t>
            </a:r>
          </a:p>
          <a:p>
            <a:pPr lvl="2"/>
            <a:r>
              <a:rPr lang="pt-PT" dirty="0"/>
              <a:t>Crime de supressão, alteração das informações de gestão eletrónica dos direitos de autor e conexos ou de distribuição de prestações ou produções com alteração dessa informação (</a:t>
            </a:r>
            <a:r>
              <a:rPr lang="pt-PT" dirty="0" err="1"/>
              <a:t>art</a:t>
            </a:r>
            <a:r>
              <a:rPr lang="pt-PT" dirty="0"/>
              <a:t>. 223º e 224º CDA)</a:t>
            </a:r>
            <a:endParaRPr lang="pt-PT" dirty="0"/>
          </a:p>
        </p:txBody>
      </p:sp>
    </p:spTree>
    <p:extLst>
      <p:ext uri="{BB962C8B-B14F-4D97-AF65-F5344CB8AC3E}">
        <p14:creationId xmlns:p14="http://schemas.microsoft.com/office/powerpoint/2010/main" val="3323994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Os direitos conexos</a:t>
            </a:r>
            <a:r>
              <a:rPr lang="pt-PT" dirty="0"/>
              <a:t/>
            </a:r>
            <a:br>
              <a:rPr lang="pt-PT" dirty="0"/>
            </a:br>
            <a:endParaRPr lang="pt-PT" dirty="0"/>
          </a:p>
        </p:txBody>
      </p:sp>
      <p:sp>
        <p:nvSpPr>
          <p:cNvPr id="3" name="Marcador de Posição de Conteúdo 2"/>
          <p:cNvSpPr>
            <a:spLocks noGrp="1"/>
          </p:cNvSpPr>
          <p:nvPr>
            <p:ph idx="1"/>
          </p:nvPr>
        </p:nvSpPr>
        <p:spPr/>
        <p:txBody>
          <a:bodyPr/>
          <a:lstStyle/>
          <a:p>
            <a:pPr lvl="1"/>
            <a:r>
              <a:rPr lang="pt-PT" dirty="0"/>
              <a:t>Direitos que não incidem sobre uma obra propriamente dita, mas uma utilização que dela é feita ( </a:t>
            </a:r>
            <a:r>
              <a:rPr lang="pt-PT" dirty="0" err="1"/>
              <a:t>art</a:t>
            </a:r>
            <a:r>
              <a:rPr lang="pt-PT" dirty="0"/>
              <a:t>. 176º, n.º 1, CDA)- podem ser de 3 tipos:</a:t>
            </a:r>
          </a:p>
          <a:p>
            <a:pPr lvl="2"/>
            <a:r>
              <a:rPr lang="pt-PT" dirty="0"/>
              <a:t>Direitos sobre prestações de artistas, intérpretes ou executantes (</a:t>
            </a:r>
            <a:r>
              <a:rPr lang="pt-PT" dirty="0" err="1"/>
              <a:t>actores</a:t>
            </a:r>
            <a:r>
              <a:rPr lang="pt-PT" dirty="0"/>
              <a:t>, cantores, músicos, bailarinos, intérpretes ou executantes, por qualquer forma, de obras literárias e artísticas) - </a:t>
            </a:r>
            <a:r>
              <a:rPr lang="pt-PT" dirty="0" err="1"/>
              <a:t>art</a:t>
            </a:r>
            <a:r>
              <a:rPr lang="pt-PT" dirty="0"/>
              <a:t>. 176º, n.º 1 e 2 CDA</a:t>
            </a:r>
          </a:p>
          <a:p>
            <a:pPr lvl="2"/>
            <a:r>
              <a:rPr lang="pt-PT" dirty="0"/>
              <a:t>Direitos dos produtos de fonogramas e videogramas (pessoas que procedem ao registo de obras ou prestações constituídas por som e imagem, pela primeira vez, através fixação em suporte material) - </a:t>
            </a:r>
            <a:r>
              <a:rPr lang="pt-PT" dirty="0" err="1"/>
              <a:t>art</a:t>
            </a:r>
            <a:r>
              <a:rPr lang="pt-PT" dirty="0"/>
              <a:t>. 176º, n.º 1, 3, 4 e 5 CDA</a:t>
            </a:r>
          </a:p>
          <a:p>
            <a:pPr lvl="2"/>
            <a:r>
              <a:rPr lang="pt-PT" dirty="0"/>
              <a:t>Direitos dos organismos de radiodifusão (entidade que </a:t>
            </a:r>
            <a:r>
              <a:rPr lang="pt-PT" dirty="0" err="1"/>
              <a:t>efectua</a:t>
            </a:r>
            <a:r>
              <a:rPr lang="pt-PT" dirty="0"/>
              <a:t> emissões de radiodifusão sonora ou visual, por fios ou sem fios) - </a:t>
            </a:r>
            <a:r>
              <a:rPr lang="pt-PT" dirty="0" err="1"/>
              <a:t>art</a:t>
            </a:r>
            <a:r>
              <a:rPr lang="pt-PT" dirty="0"/>
              <a:t>. 176º, n.º 1 e 9 CDA </a:t>
            </a:r>
          </a:p>
          <a:p>
            <a:pPr lvl="1"/>
            <a:r>
              <a:rPr lang="pt-PT" dirty="0"/>
              <a:t>Nota: A concessão destes direitos não </a:t>
            </a:r>
            <a:r>
              <a:rPr lang="pt-PT" dirty="0" err="1"/>
              <a:t>afecta</a:t>
            </a:r>
            <a:r>
              <a:rPr lang="pt-PT" dirty="0"/>
              <a:t> a proteção jurídica dos direitos do autor da obra utilizada- </a:t>
            </a:r>
            <a:r>
              <a:rPr lang="pt-PT" dirty="0" err="1"/>
              <a:t>art</a:t>
            </a:r>
            <a:r>
              <a:rPr lang="pt-PT" dirty="0"/>
              <a:t>. 177º CDA (</a:t>
            </a:r>
            <a:r>
              <a:rPr lang="pt-PT" dirty="0" err="1"/>
              <a:t>protecção</a:t>
            </a:r>
            <a:r>
              <a:rPr lang="pt-PT" dirty="0"/>
              <a:t> cumulativa)</a:t>
            </a:r>
            <a:endParaRPr lang="pt-PT" dirty="0"/>
          </a:p>
        </p:txBody>
      </p:sp>
    </p:spTree>
    <p:extLst>
      <p:ext uri="{BB962C8B-B14F-4D97-AF65-F5344CB8AC3E}">
        <p14:creationId xmlns:p14="http://schemas.microsoft.com/office/powerpoint/2010/main" val="312416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1"/>
            <a:r>
              <a:rPr lang="pt-PT" dirty="0"/>
              <a:t>Conteúdo dos direitos conexos:</a:t>
            </a:r>
          </a:p>
          <a:p>
            <a:pPr lvl="2"/>
            <a:r>
              <a:rPr lang="pt-PT" dirty="0"/>
              <a:t>Direitos patrimoniais</a:t>
            </a:r>
          </a:p>
          <a:p>
            <a:pPr lvl="3"/>
            <a:r>
              <a:rPr lang="pt-PT" dirty="0"/>
              <a:t>O artista, intérprete ou executante tem o direito exclusivo de fazer ou autorizar a radiodifusão e comunicação ao público, a fixação da sua prestação, a reprodução, por qualquer meio, da fixação das suas prestações, e a colocação à disposição do público (</a:t>
            </a:r>
            <a:r>
              <a:rPr lang="pt-PT" dirty="0" err="1"/>
              <a:t>art</a:t>
            </a:r>
            <a:r>
              <a:rPr lang="pt-PT" dirty="0"/>
              <a:t>. 178º, n.º 1, CDA)</a:t>
            </a:r>
          </a:p>
          <a:p>
            <a:pPr lvl="3"/>
            <a:r>
              <a:rPr lang="pt-PT" dirty="0"/>
              <a:t>O produtor de fonogramas e videogramas tem o direito exclusivo de proceder à reprodução por qualquer meio, a distribuição ao público de cópias e a importação ou exportação, a difusão por qualquer meio e a colocação à disposição do público (</a:t>
            </a:r>
            <a:r>
              <a:rPr lang="pt-PT" dirty="0" err="1"/>
              <a:t>art</a:t>
            </a:r>
            <a:r>
              <a:rPr lang="pt-PT" dirty="0"/>
              <a:t>. 184º, n.º 1 e 2, CDA)</a:t>
            </a:r>
          </a:p>
          <a:p>
            <a:pPr lvl="3"/>
            <a:r>
              <a:rPr lang="pt-PT" dirty="0"/>
              <a:t>Os organismos de radiodifusão têm o direito exclusivo de autorizar ou não a retransmissão das emissões, a sua fixação em suporte material, a colocação à disposição do público em rede ou com entradas pagas (</a:t>
            </a:r>
            <a:r>
              <a:rPr lang="pt-PT" dirty="0" err="1"/>
              <a:t>art</a:t>
            </a:r>
            <a:r>
              <a:rPr lang="pt-PT" dirty="0"/>
              <a:t>. 187º CDA)</a:t>
            </a:r>
          </a:p>
          <a:p>
            <a:pPr lvl="3"/>
            <a:r>
              <a:rPr lang="pt-PT" dirty="0"/>
              <a:t>Direitos disponíveis e com duração limitada – 50 anos após a prestação, fixação ou emissão (</a:t>
            </a:r>
            <a:r>
              <a:rPr lang="pt-PT" dirty="0" err="1"/>
              <a:t>art</a:t>
            </a:r>
            <a:r>
              <a:rPr lang="pt-PT" dirty="0"/>
              <a:t>. 183º CDA)</a:t>
            </a:r>
            <a:endParaRPr lang="pt-PT" dirty="0"/>
          </a:p>
        </p:txBody>
      </p:sp>
    </p:spTree>
    <p:extLst>
      <p:ext uri="{BB962C8B-B14F-4D97-AF65-F5344CB8AC3E}">
        <p14:creationId xmlns:p14="http://schemas.microsoft.com/office/powerpoint/2010/main" val="2032071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2"/>
            <a:r>
              <a:rPr lang="pt-PT" dirty="0"/>
              <a:t>Direitos morais</a:t>
            </a:r>
          </a:p>
          <a:p>
            <a:pPr lvl="3"/>
            <a:r>
              <a:rPr lang="pt-PT" dirty="0"/>
              <a:t>Direito a ser identificado como artista, intérprete ou executante da obra, em toda a divulgação da sua prestação (</a:t>
            </a:r>
            <a:r>
              <a:rPr lang="pt-PT" dirty="0" err="1"/>
              <a:t>art</a:t>
            </a:r>
            <a:r>
              <a:rPr lang="pt-PT" dirty="0"/>
              <a:t>. 179º CDA); direito a ser identificado como produtor (</a:t>
            </a:r>
            <a:r>
              <a:rPr lang="pt-PT" dirty="0" err="1"/>
              <a:t>art</a:t>
            </a:r>
            <a:r>
              <a:rPr lang="pt-PT" dirty="0"/>
              <a:t>. 185º, n.º 2 CDA)</a:t>
            </a:r>
          </a:p>
          <a:p>
            <a:pPr lvl="3"/>
            <a:r>
              <a:rPr lang="pt-PT" dirty="0"/>
              <a:t>Direitos irrenunciáveis, inalienáveis e perpétuos </a:t>
            </a:r>
          </a:p>
          <a:p>
            <a:endParaRPr lang="pt-PT" dirty="0"/>
          </a:p>
        </p:txBody>
      </p:sp>
    </p:spTree>
    <p:extLst>
      <p:ext uri="{BB962C8B-B14F-4D97-AF65-F5344CB8AC3E}">
        <p14:creationId xmlns:p14="http://schemas.microsoft.com/office/powerpoint/2010/main" val="20835687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1"/>
            <a:r>
              <a:rPr lang="pt-PT" dirty="0"/>
              <a:t>Proteção jurídica:</a:t>
            </a:r>
          </a:p>
          <a:p>
            <a:pPr lvl="2"/>
            <a:r>
              <a:rPr lang="pt-PT" dirty="0"/>
              <a:t>Proibição de usar e fruir da prestação, fonograma ou videograma, ou da emissão de radiodifusão</a:t>
            </a:r>
          </a:p>
          <a:p>
            <a:pPr lvl="2"/>
            <a:r>
              <a:rPr lang="pt-PT" dirty="0"/>
              <a:t>Utilizações livres (</a:t>
            </a:r>
            <a:r>
              <a:rPr lang="pt-PT" dirty="0" err="1"/>
              <a:t>art</a:t>
            </a:r>
            <a:r>
              <a:rPr lang="pt-PT" dirty="0"/>
              <a:t>. 189º CDA), entre outras:</a:t>
            </a:r>
          </a:p>
          <a:p>
            <a:pPr lvl="3"/>
            <a:r>
              <a:rPr lang="pt-PT" dirty="0"/>
              <a:t>Reprodução para uso privado</a:t>
            </a:r>
          </a:p>
          <a:p>
            <a:pPr lvl="3"/>
            <a:r>
              <a:rPr lang="pt-PT" dirty="0"/>
              <a:t>Reprodução de excertos para fins informativos ou críticos</a:t>
            </a:r>
          </a:p>
          <a:p>
            <a:pPr lvl="3"/>
            <a:r>
              <a:rPr lang="pt-PT" dirty="0"/>
              <a:t>Utilização para fins exclusivamente científicos ou pedagógicos</a:t>
            </a:r>
          </a:p>
          <a:p>
            <a:pPr lvl="3"/>
            <a:r>
              <a:rPr lang="pt-PT" dirty="0"/>
              <a:t>Nos casos em que é permitida a utilização sem consentimento do autor (</a:t>
            </a:r>
            <a:r>
              <a:rPr lang="pt-PT" dirty="0" err="1"/>
              <a:t>art</a:t>
            </a:r>
            <a:r>
              <a:rPr lang="pt-PT" dirty="0"/>
              <a:t>. 75º, n.º 2,  e 81º CDA)</a:t>
            </a:r>
            <a:endParaRPr lang="pt-PT" dirty="0"/>
          </a:p>
        </p:txBody>
      </p:sp>
    </p:spTree>
    <p:extLst>
      <p:ext uri="{BB962C8B-B14F-4D97-AF65-F5344CB8AC3E}">
        <p14:creationId xmlns:p14="http://schemas.microsoft.com/office/powerpoint/2010/main" val="248722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INFORMÁTICA E DIREITOS FUNDAMENTAIS</a:t>
            </a:r>
            <a:endParaRPr lang="pt-PT" dirty="0"/>
          </a:p>
        </p:txBody>
      </p:sp>
      <p:sp>
        <p:nvSpPr>
          <p:cNvPr id="3" name="Marcador de Posição de Conteúdo 2"/>
          <p:cNvSpPr>
            <a:spLocks noGrp="1"/>
          </p:cNvSpPr>
          <p:nvPr>
            <p:ph idx="1"/>
          </p:nvPr>
        </p:nvSpPr>
        <p:spPr/>
        <p:txBody>
          <a:bodyPr/>
          <a:lstStyle/>
          <a:p>
            <a:endParaRPr lang="pt-PT" dirty="0"/>
          </a:p>
          <a:p>
            <a:pPr lvl="2"/>
            <a:r>
              <a:rPr lang="pt-PT" dirty="0" err="1"/>
              <a:t>Art</a:t>
            </a:r>
            <a:r>
              <a:rPr lang="pt-PT" dirty="0"/>
              <a:t>. 34º, n.º 1 CRP – direito à inviolabilidade da correspondência, telecomunicações e meios de comunicação</a:t>
            </a:r>
          </a:p>
          <a:p>
            <a:pPr lvl="3"/>
            <a:r>
              <a:rPr lang="pt-PT" dirty="0"/>
              <a:t>Proibição das autoridades públicas se ingerirem na correspondência, telecomunicações e meios de comunicação, salvo exceções legais previstas em matéria de direito criminal</a:t>
            </a:r>
          </a:p>
          <a:p>
            <a:pPr lvl="3"/>
            <a:r>
              <a:rPr lang="pt-PT" dirty="0"/>
              <a:t>Lei 41/2004 (lei de privacidade nas comunicações eletrónicas)- estabelece obrigações e restrições às empresas que fornecem o acesso a redes e serviços de comunicações eletrónicas</a:t>
            </a:r>
          </a:p>
          <a:p>
            <a:endParaRPr lang="pt-PT" dirty="0"/>
          </a:p>
        </p:txBody>
      </p:sp>
    </p:spTree>
    <p:extLst>
      <p:ext uri="{BB962C8B-B14F-4D97-AF65-F5344CB8AC3E}">
        <p14:creationId xmlns:p14="http://schemas.microsoft.com/office/powerpoint/2010/main" val="15289642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b="1" dirty="0"/>
              <a:t>Consequências da violação dos direitos de autor e direitos conexos</a:t>
            </a:r>
            <a:r>
              <a:rPr lang="pt-PT" dirty="0"/>
              <a:t/>
            </a:r>
            <a:br>
              <a:rPr lang="pt-PT" dirty="0"/>
            </a:br>
            <a:endParaRPr lang="pt-PT" dirty="0"/>
          </a:p>
        </p:txBody>
      </p:sp>
      <p:sp>
        <p:nvSpPr>
          <p:cNvPr id="3" name="Marcador de Posição de Conteúdo 2"/>
          <p:cNvSpPr>
            <a:spLocks noGrp="1"/>
          </p:cNvSpPr>
          <p:nvPr>
            <p:ph idx="1"/>
          </p:nvPr>
        </p:nvSpPr>
        <p:spPr/>
        <p:txBody>
          <a:bodyPr>
            <a:normAutofit fontScale="77500" lnSpcReduction="20000"/>
          </a:bodyPr>
          <a:lstStyle/>
          <a:p>
            <a:pPr lvl="1"/>
            <a:r>
              <a:rPr lang="pt-PT" dirty="0"/>
              <a:t>Consequências criminais</a:t>
            </a:r>
          </a:p>
          <a:p>
            <a:pPr lvl="2"/>
            <a:r>
              <a:rPr lang="pt-PT" dirty="0"/>
              <a:t>Crime de usurpação (</a:t>
            </a:r>
            <a:r>
              <a:rPr lang="pt-PT" dirty="0" err="1"/>
              <a:t>art</a:t>
            </a:r>
            <a:r>
              <a:rPr lang="pt-PT" dirty="0"/>
              <a:t>. 195º e 197º CDA)</a:t>
            </a:r>
          </a:p>
          <a:p>
            <a:pPr lvl="3"/>
            <a:r>
              <a:rPr lang="pt-PT" dirty="0"/>
              <a:t>Utilização de obra alheia sem autorização</a:t>
            </a:r>
          </a:p>
          <a:p>
            <a:pPr lvl="3"/>
            <a:r>
              <a:rPr lang="pt-PT" dirty="0"/>
              <a:t>Divulgação ou publicação abusiva e compilação de obras inéditas</a:t>
            </a:r>
          </a:p>
          <a:p>
            <a:pPr lvl="3"/>
            <a:r>
              <a:rPr lang="pt-PT" dirty="0"/>
              <a:t>Excesso dos limites de autorização (incluindo o próprio autor)</a:t>
            </a:r>
          </a:p>
          <a:p>
            <a:pPr lvl="2"/>
            <a:r>
              <a:rPr lang="pt-PT" dirty="0"/>
              <a:t>Crime de contrafação (</a:t>
            </a:r>
            <a:r>
              <a:rPr lang="pt-PT" dirty="0" err="1"/>
              <a:t>art</a:t>
            </a:r>
            <a:r>
              <a:rPr lang="pt-PT" dirty="0"/>
              <a:t>. 196º e 197º CDA)</a:t>
            </a:r>
          </a:p>
          <a:p>
            <a:pPr lvl="3"/>
            <a:r>
              <a:rPr lang="pt-PT" dirty="0"/>
              <a:t>Utilização não consentida de uma obra, como sendo criação sua (basta não indicar o autor) - violação de direitos patrimoniais e morais</a:t>
            </a:r>
          </a:p>
          <a:p>
            <a:pPr lvl="2"/>
            <a:r>
              <a:rPr lang="pt-PT" dirty="0"/>
              <a:t>Aproveitamento de obra contrafeita ou usurpada (</a:t>
            </a:r>
            <a:r>
              <a:rPr lang="pt-PT" dirty="0" err="1"/>
              <a:t>art</a:t>
            </a:r>
            <a:r>
              <a:rPr lang="pt-PT" dirty="0"/>
              <a:t>. 199º CDA)</a:t>
            </a:r>
          </a:p>
          <a:p>
            <a:pPr lvl="3"/>
            <a:r>
              <a:rPr lang="pt-PT" dirty="0"/>
              <a:t>Venda, exposição, importação e exportação, e distribuição ao público de obras contrafeitas e usurpadas e de cópias não autorizadas de fonogramas e videogramas</a:t>
            </a:r>
          </a:p>
          <a:p>
            <a:pPr lvl="2"/>
            <a:r>
              <a:rPr lang="pt-PT" dirty="0"/>
              <a:t>Violação de direito moral (</a:t>
            </a:r>
            <a:r>
              <a:rPr lang="pt-PT" dirty="0" err="1"/>
              <a:t>art</a:t>
            </a:r>
            <a:r>
              <a:rPr lang="pt-PT" dirty="0"/>
              <a:t>. 198º CDA)</a:t>
            </a:r>
          </a:p>
          <a:p>
            <a:pPr lvl="3"/>
            <a:r>
              <a:rPr lang="pt-PT" dirty="0"/>
              <a:t> Reivindicação da paternidade de obra que não lhe pertence</a:t>
            </a:r>
          </a:p>
          <a:p>
            <a:pPr lvl="3"/>
            <a:r>
              <a:rPr lang="pt-PT" dirty="0"/>
              <a:t>Atentados contra a genuinidade e integridade da obra, que a desvirtuem e possam </a:t>
            </a:r>
            <a:r>
              <a:rPr lang="pt-PT" dirty="0" err="1"/>
              <a:t>afectar</a:t>
            </a:r>
            <a:r>
              <a:rPr lang="pt-PT" dirty="0"/>
              <a:t> a honra e reputação do autor ou artista</a:t>
            </a:r>
          </a:p>
          <a:p>
            <a:pPr lvl="2"/>
            <a:r>
              <a:rPr lang="pt-PT" dirty="0"/>
              <a:t>Apreensão e perda de coisas relacionadas com a prática do crime como consequência da condenação por algum dos referidos crimes (</a:t>
            </a:r>
            <a:r>
              <a:rPr lang="pt-PT" dirty="0" err="1"/>
              <a:t>art</a:t>
            </a:r>
            <a:r>
              <a:rPr lang="pt-PT" dirty="0"/>
              <a:t>. 201º CDA)</a:t>
            </a:r>
            <a:endParaRPr lang="pt-PT" dirty="0"/>
          </a:p>
        </p:txBody>
      </p:sp>
    </p:spTree>
    <p:extLst>
      <p:ext uri="{BB962C8B-B14F-4D97-AF65-F5344CB8AC3E}">
        <p14:creationId xmlns:p14="http://schemas.microsoft.com/office/powerpoint/2010/main" val="12136435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2"/>
            <a:r>
              <a:rPr lang="pt-PT" dirty="0"/>
              <a:t>Responsabilidade civil nos termos gerais (</a:t>
            </a:r>
            <a:r>
              <a:rPr lang="pt-PT" dirty="0" err="1"/>
              <a:t>art</a:t>
            </a:r>
            <a:r>
              <a:rPr lang="pt-PT" dirty="0"/>
              <a:t>. 211º CDA e 483º do CC)</a:t>
            </a:r>
          </a:p>
          <a:p>
            <a:pPr lvl="3"/>
            <a:r>
              <a:rPr lang="pt-PT" dirty="0"/>
              <a:t>Obrigação de indemnizar os danos patrimoniais e não patrimoniais causados por ato culposo (com dolo ou negligência) que viole os direitos de autor ou direitos conexos</a:t>
            </a:r>
          </a:p>
          <a:p>
            <a:pPr lvl="3"/>
            <a:r>
              <a:rPr lang="pt-PT" dirty="0"/>
              <a:t>No cálculo do valor indemnizatório, o tribunal deve ter em conta, além dos danos causados, o lucro obtido pelo </a:t>
            </a:r>
            <a:r>
              <a:rPr lang="pt-PT" dirty="0" err="1"/>
              <a:t>infractor</a:t>
            </a:r>
            <a:r>
              <a:rPr lang="pt-PT" dirty="0"/>
              <a:t>, as despesas suportadas para proteção dos direitos de autor, a gravidade da lesão e o grau de difusão ilícita da obra ou prestação</a:t>
            </a:r>
            <a:endParaRPr lang="pt-PT" dirty="0"/>
          </a:p>
        </p:txBody>
      </p:sp>
    </p:spTree>
    <p:extLst>
      <p:ext uri="{BB962C8B-B14F-4D97-AF65-F5344CB8AC3E}">
        <p14:creationId xmlns:p14="http://schemas.microsoft.com/office/powerpoint/2010/main" val="3546786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PT"/>
          </a:p>
        </p:txBody>
      </p:sp>
      <p:sp>
        <p:nvSpPr>
          <p:cNvPr id="3" name="Marcador de Posição de Conteúdo 2"/>
          <p:cNvSpPr>
            <a:spLocks noGrp="1"/>
          </p:cNvSpPr>
          <p:nvPr>
            <p:ph idx="1"/>
          </p:nvPr>
        </p:nvSpPr>
        <p:spPr/>
        <p:txBody>
          <a:bodyPr/>
          <a:lstStyle/>
          <a:p>
            <a:pPr lvl="2"/>
            <a:r>
              <a:rPr lang="pt-PT" dirty="0"/>
              <a:t>Medidas cautelares administrativas e judiciais destinadas a evitar a consumação de uma ameaça de violação iminente ou a impedir a continuação de uma violação efetiva de direitos de autor ou conexos (</a:t>
            </a:r>
            <a:r>
              <a:rPr lang="pt-PT" dirty="0" err="1"/>
              <a:t>art</a:t>
            </a:r>
            <a:r>
              <a:rPr lang="pt-PT" dirty="0"/>
              <a:t>. 209º e 210ºG CDA)</a:t>
            </a:r>
          </a:p>
          <a:p>
            <a:pPr lvl="2"/>
            <a:r>
              <a:rPr lang="pt-PT" dirty="0"/>
              <a:t>Medidas inibitórias cumulativas com a condenação, como a proibição de exercício de certas atividades ou profissões e encerramento temporário ou definitivo do estabelecimento 8art. 210º J CDA)</a:t>
            </a:r>
            <a:endParaRPr lang="pt-PT" dirty="0"/>
          </a:p>
        </p:txBody>
      </p:sp>
    </p:spTree>
    <p:extLst>
      <p:ext uri="{BB962C8B-B14F-4D97-AF65-F5344CB8AC3E}">
        <p14:creationId xmlns:p14="http://schemas.microsoft.com/office/powerpoint/2010/main" val="26182630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CRIMINALIDADE INFORMÁTICA</a:t>
            </a:r>
            <a:endParaRPr lang="pt-PT" dirty="0"/>
          </a:p>
        </p:txBody>
      </p:sp>
      <p:sp>
        <p:nvSpPr>
          <p:cNvPr id="3" name="Marcador de Posição de Conteúdo 2"/>
          <p:cNvSpPr>
            <a:spLocks noGrp="1"/>
          </p:cNvSpPr>
          <p:nvPr>
            <p:ph idx="1"/>
          </p:nvPr>
        </p:nvSpPr>
        <p:spPr>
          <a:xfrm>
            <a:off x="1018904" y="2351314"/>
            <a:ext cx="9996968" cy="3744686"/>
          </a:xfrm>
        </p:spPr>
        <p:txBody>
          <a:bodyPr>
            <a:normAutofit lnSpcReduction="10000"/>
          </a:bodyPr>
          <a:lstStyle/>
          <a:p>
            <a:pPr lvl="1"/>
            <a:endParaRPr lang="pt-PT" dirty="0" smtClean="0"/>
          </a:p>
          <a:p>
            <a:pPr lvl="1"/>
            <a:endParaRPr lang="pt-PT" dirty="0"/>
          </a:p>
          <a:p>
            <a:pPr lvl="1"/>
            <a:endParaRPr lang="pt-PT" dirty="0" smtClean="0"/>
          </a:p>
          <a:p>
            <a:pPr lvl="1"/>
            <a:endParaRPr lang="pt-PT" dirty="0" smtClean="0"/>
          </a:p>
          <a:p>
            <a:pPr lvl="1"/>
            <a:endParaRPr lang="pt-PT" dirty="0"/>
          </a:p>
          <a:p>
            <a:pPr lvl="1"/>
            <a:r>
              <a:rPr lang="pt-PT" dirty="0" smtClean="0"/>
              <a:t>Em </a:t>
            </a:r>
            <a:r>
              <a:rPr lang="pt-PT" dirty="0"/>
              <a:t>sentido amplo – abrange todos os crimes praticados através de meios de processamento eletrónico de dados (informática)</a:t>
            </a:r>
          </a:p>
          <a:p>
            <a:pPr lvl="1"/>
            <a:r>
              <a:rPr lang="pt-PT" dirty="0"/>
              <a:t>Em sentido estrito – crimes praticados através de meios automatizados que têm como objeto a própria informática, isto é, que lesam bens jurídicos que se prendem com a segurança, integridade, funcionalidade dos meios de tratamento automatizado de informação</a:t>
            </a:r>
          </a:p>
          <a:p>
            <a:endParaRPr lang="pt-PT" dirty="0"/>
          </a:p>
        </p:txBody>
      </p:sp>
      <p:pic>
        <p:nvPicPr>
          <p:cNvPr id="4" name="Imagem 3" descr="Tipos de violencia | RINCON DEL BIBLIOTECARI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177" y="1463041"/>
            <a:ext cx="4536696" cy="2640876"/>
          </a:xfrm>
          <a:prstGeom prst="rect">
            <a:avLst/>
          </a:prstGeom>
        </p:spPr>
      </p:pic>
    </p:spTree>
    <p:extLst>
      <p:ext uri="{BB962C8B-B14F-4D97-AF65-F5344CB8AC3E}">
        <p14:creationId xmlns:p14="http://schemas.microsoft.com/office/powerpoint/2010/main" val="2165142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TIPOS DE CRIMES</a:t>
            </a:r>
            <a:endParaRPr lang="pt-PT" dirty="0"/>
          </a:p>
        </p:txBody>
      </p:sp>
      <p:sp>
        <p:nvSpPr>
          <p:cNvPr id="3" name="Marcador de Posição de Conteúdo 2"/>
          <p:cNvSpPr>
            <a:spLocks noGrp="1"/>
          </p:cNvSpPr>
          <p:nvPr>
            <p:ph idx="1"/>
          </p:nvPr>
        </p:nvSpPr>
        <p:spPr/>
        <p:txBody>
          <a:bodyPr>
            <a:normAutofit fontScale="92500" lnSpcReduction="20000"/>
          </a:bodyPr>
          <a:lstStyle/>
          <a:p>
            <a:pPr marL="914416" lvl="2" indent="0">
              <a:buNone/>
            </a:pPr>
            <a:r>
              <a:rPr lang="pt-PT" sz="2400" dirty="0"/>
              <a:t>Crimes contra a honra - difamação e injúria (</a:t>
            </a:r>
            <a:r>
              <a:rPr lang="pt-PT" sz="2400" dirty="0" err="1"/>
              <a:t>art</a:t>
            </a:r>
            <a:r>
              <a:rPr lang="pt-PT" sz="2400" dirty="0"/>
              <a:t>. 180º, 181º, 182º, e 183º CP)</a:t>
            </a:r>
          </a:p>
          <a:p>
            <a:pPr lvl="2"/>
            <a:r>
              <a:rPr lang="pt-PT" sz="2400" dirty="0"/>
              <a:t>Crimes contra a reserva da vida privada – devassa da vida privada (</a:t>
            </a:r>
            <a:r>
              <a:rPr lang="pt-PT" sz="2400" dirty="0" err="1"/>
              <a:t>art</a:t>
            </a:r>
            <a:r>
              <a:rPr lang="pt-PT" sz="2400" dirty="0"/>
              <a:t>. 192º e 193º CP), violação de correspondência e telecomunicações (</a:t>
            </a:r>
            <a:r>
              <a:rPr lang="pt-PT" sz="2400" dirty="0" err="1"/>
              <a:t>art</a:t>
            </a:r>
            <a:r>
              <a:rPr lang="pt-PT" sz="2400" dirty="0"/>
              <a:t>. 194º CP)</a:t>
            </a:r>
          </a:p>
          <a:p>
            <a:pPr lvl="3"/>
            <a:r>
              <a:rPr lang="pt-PT" sz="2400" dirty="0"/>
              <a:t>crime de perturbação da vida privada– </a:t>
            </a:r>
            <a:r>
              <a:rPr lang="pt-PT" sz="2400" dirty="0" err="1"/>
              <a:t>art</a:t>
            </a:r>
            <a:r>
              <a:rPr lang="pt-PT" sz="2400" dirty="0"/>
              <a:t>. 190º, n.º 2, do CP</a:t>
            </a:r>
          </a:p>
          <a:p>
            <a:pPr lvl="3"/>
            <a:r>
              <a:rPr lang="pt-PT" sz="2400" dirty="0"/>
              <a:t>crime de devassa da vida privada - </a:t>
            </a:r>
            <a:r>
              <a:rPr lang="pt-PT" sz="2400" dirty="0" err="1"/>
              <a:t>art</a:t>
            </a:r>
            <a:r>
              <a:rPr lang="pt-PT" sz="2400" dirty="0"/>
              <a:t>. 192º CP</a:t>
            </a:r>
          </a:p>
          <a:p>
            <a:pPr lvl="3"/>
            <a:r>
              <a:rPr lang="pt-PT" sz="2400" dirty="0"/>
              <a:t>crime de devassa por meio da informática – </a:t>
            </a:r>
            <a:r>
              <a:rPr lang="pt-PT" sz="2400" dirty="0" err="1"/>
              <a:t>art</a:t>
            </a:r>
            <a:r>
              <a:rPr lang="pt-PT" sz="2400" dirty="0"/>
              <a:t>. 193º do CP</a:t>
            </a:r>
          </a:p>
          <a:p>
            <a:pPr lvl="3"/>
            <a:r>
              <a:rPr lang="pt-PT" sz="2400" dirty="0"/>
              <a:t>crime de gravações e fotografias ilícitas - </a:t>
            </a:r>
            <a:r>
              <a:rPr lang="pt-PT" sz="2400" dirty="0" err="1"/>
              <a:t>art</a:t>
            </a:r>
            <a:r>
              <a:rPr lang="pt-PT" sz="2400" dirty="0"/>
              <a:t>. 199º do CP</a:t>
            </a:r>
          </a:p>
          <a:p>
            <a:endParaRPr lang="pt-PT" dirty="0"/>
          </a:p>
          <a:p>
            <a:endParaRPr lang="pt-PT" dirty="0"/>
          </a:p>
        </p:txBody>
      </p:sp>
    </p:spTree>
    <p:extLst>
      <p:ext uri="{BB962C8B-B14F-4D97-AF65-F5344CB8AC3E}">
        <p14:creationId xmlns:p14="http://schemas.microsoft.com/office/powerpoint/2010/main" val="2451006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CRIMINALIDADE INFORMÁTICA</a:t>
            </a:r>
            <a:endParaRPr lang="pt-PT" dirty="0"/>
          </a:p>
        </p:txBody>
      </p:sp>
      <p:sp>
        <p:nvSpPr>
          <p:cNvPr id="3" name="Marcador de Posição de Conteúdo 2"/>
          <p:cNvSpPr>
            <a:spLocks noGrp="1"/>
          </p:cNvSpPr>
          <p:nvPr>
            <p:ph idx="1"/>
          </p:nvPr>
        </p:nvSpPr>
        <p:spPr/>
        <p:txBody>
          <a:bodyPr/>
          <a:lstStyle/>
          <a:p>
            <a:pPr lvl="2"/>
            <a:r>
              <a:rPr lang="pt-PT" dirty="0"/>
              <a:t>Crimes contra o património – burla informática (</a:t>
            </a:r>
            <a:r>
              <a:rPr lang="pt-PT" dirty="0" err="1"/>
              <a:t>art</a:t>
            </a:r>
            <a:r>
              <a:rPr lang="pt-PT" dirty="0"/>
              <a:t>. 221º CP) e abuso de cartão de garantia ou de crédito (</a:t>
            </a:r>
            <a:r>
              <a:rPr lang="pt-PT" dirty="0" err="1"/>
              <a:t>art</a:t>
            </a:r>
            <a:r>
              <a:rPr lang="pt-PT" dirty="0"/>
              <a:t>. 225º CP)</a:t>
            </a:r>
          </a:p>
          <a:p>
            <a:pPr lvl="3"/>
            <a:r>
              <a:rPr lang="pt-PT" dirty="0"/>
              <a:t>Burla informática e nas telecomunicações – </a:t>
            </a:r>
            <a:r>
              <a:rPr lang="pt-PT" dirty="0" err="1"/>
              <a:t>art</a:t>
            </a:r>
            <a:r>
              <a:rPr lang="pt-PT" dirty="0"/>
              <a:t>. 221º CP:</a:t>
            </a:r>
          </a:p>
          <a:p>
            <a:pPr lvl="3"/>
            <a:r>
              <a:rPr lang="pt-PT" dirty="0"/>
              <a:t>Abuso de cartão de garantia ou de crédito – </a:t>
            </a:r>
            <a:r>
              <a:rPr lang="pt-PT" dirty="0" err="1"/>
              <a:t>art</a:t>
            </a:r>
            <a:r>
              <a:rPr lang="pt-PT" dirty="0"/>
              <a:t>. 225º CP</a:t>
            </a:r>
          </a:p>
          <a:p>
            <a:pPr lvl="2"/>
            <a:r>
              <a:rPr lang="pt-PT" dirty="0"/>
              <a:t>Crimes contra a autodeterminação sexual – pornografia infantil (</a:t>
            </a:r>
            <a:r>
              <a:rPr lang="pt-PT" dirty="0" err="1"/>
              <a:t>art</a:t>
            </a:r>
            <a:r>
              <a:rPr lang="pt-PT" dirty="0"/>
              <a:t>. 176º CP)</a:t>
            </a:r>
          </a:p>
          <a:p>
            <a:pPr lvl="2"/>
            <a:r>
              <a:rPr lang="pt-PT" dirty="0"/>
              <a:t>Crimes de usurpação, contrafação, e aproveitamento de obra contrafeita ou usurpada (</a:t>
            </a:r>
            <a:r>
              <a:rPr lang="pt-PT" dirty="0" err="1"/>
              <a:t>art</a:t>
            </a:r>
            <a:r>
              <a:rPr lang="pt-PT" dirty="0"/>
              <a:t>. 195º, 196º, 197º e 199º CDADC) e utilização param fins comerciais de bases de dados (</a:t>
            </a:r>
            <a:r>
              <a:rPr lang="pt-PT" dirty="0" err="1"/>
              <a:t>art</a:t>
            </a:r>
            <a:r>
              <a:rPr lang="pt-PT" dirty="0"/>
              <a:t>. 11º DL 122/2000) e programas de computador (</a:t>
            </a:r>
            <a:r>
              <a:rPr lang="pt-PT" dirty="0" err="1"/>
              <a:t>art</a:t>
            </a:r>
            <a:r>
              <a:rPr lang="pt-PT" dirty="0"/>
              <a:t>. 10º DL 252/94)</a:t>
            </a:r>
          </a:p>
          <a:p>
            <a:pPr lvl="2"/>
            <a:r>
              <a:rPr lang="pt-PT" dirty="0"/>
              <a:t>Crimes de acesso indevido (</a:t>
            </a:r>
            <a:r>
              <a:rPr lang="pt-PT" dirty="0" err="1"/>
              <a:t>art</a:t>
            </a:r>
            <a:r>
              <a:rPr lang="pt-PT" dirty="0"/>
              <a:t>. 47º LERGDP) e viciação e destruição de dados pessoais (</a:t>
            </a:r>
            <a:r>
              <a:rPr lang="pt-PT" dirty="0" err="1"/>
              <a:t>art</a:t>
            </a:r>
            <a:r>
              <a:rPr lang="pt-PT" dirty="0"/>
              <a:t>. 49º LERGPD)</a:t>
            </a:r>
          </a:p>
          <a:p>
            <a:endParaRPr lang="pt-PT" dirty="0"/>
          </a:p>
          <a:p>
            <a:endParaRPr lang="pt-PT" dirty="0"/>
          </a:p>
        </p:txBody>
      </p:sp>
    </p:spTree>
    <p:extLst>
      <p:ext uri="{BB962C8B-B14F-4D97-AF65-F5344CB8AC3E}">
        <p14:creationId xmlns:p14="http://schemas.microsoft.com/office/powerpoint/2010/main" val="39540351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CRIMINALIDADE INFORMÁTICA</a:t>
            </a:r>
            <a:br>
              <a:rPr lang="pt-PT" dirty="0"/>
            </a:br>
            <a:r>
              <a:rPr lang="pt-PT" dirty="0"/>
              <a:t>Lei do Cibercrime- Lei 109/2009 de 15/09</a:t>
            </a:r>
          </a:p>
        </p:txBody>
      </p:sp>
      <p:sp>
        <p:nvSpPr>
          <p:cNvPr id="3" name="Marcador de Posição de Conteúdo 2"/>
          <p:cNvSpPr>
            <a:spLocks noGrp="1"/>
          </p:cNvSpPr>
          <p:nvPr>
            <p:ph idx="1"/>
          </p:nvPr>
        </p:nvSpPr>
        <p:spPr/>
        <p:txBody>
          <a:bodyPr>
            <a:normAutofit fontScale="62500" lnSpcReduction="20000"/>
          </a:bodyPr>
          <a:lstStyle/>
          <a:p>
            <a:pPr lvl="2"/>
            <a:r>
              <a:rPr lang="pt-PT" sz="3400" dirty="0"/>
              <a:t>Crimes cujo objeto é a informática:</a:t>
            </a:r>
          </a:p>
          <a:p>
            <a:pPr lvl="2"/>
            <a:endParaRPr lang="pt-PT" sz="3400" dirty="0" smtClean="0"/>
          </a:p>
          <a:p>
            <a:pPr lvl="2"/>
            <a:endParaRPr lang="pt-PT" sz="3400" dirty="0" smtClean="0"/>
          </a:p>
          <a:p>
            <a:pPr lvl="2"/>
            <a:r>
              <a:rPr lang="pt-PT" sz="3400" dirty="0" smtClean="0"/>
              <a:t>Falsidade </a:t>
            </a:r>
            <a:r>
              <a:rPr lang="pt-PT" sz="3400" dirty="0"/>
              <a:t>informática </a:t>
            </a:r>
          </a:p>
          <a:p>
            <a:pPr lvl="2"/>
            <a:r>
              <a:rPr lang="pt-PT" sz="3400" dirty="0"/>
              <a:t>Dano e sabotagem informática o)</a:t>
            </a:r>
          </a:p>
          <a:p>
            <a:pPr lvl="2"/>
            <a:r>
              <a:rPr lang="pt-PT" sz="3400" dirty="0"/>
              <a:t>Acesso e intercetação ilegítimos</a:t>
            </a:r>
          </a:p>
          <a:p>
            <a:pPr lvl="2"/>
            <a:endParaRPr lang="pt-PT" sz="3400" dirty="0"/>
          </a:p>
          <a:p>
            <a:pPr lvl="2"/>
            <a:endParaRPr lang="pt-PT" dirty="0"/>
          </a:p>
          <a:p>
            <a:pPr marL="914416" lvl="2" indent="0">
              <a:buNone/>
            </a:pPr>
            <a:endParaRPr lang="pt-PT" dirty="0"/>
          </a:p>
          <a:p>
            <a:pPr marL="914416" lvl="2" indent="0">
              <a:buNone/>
            </a:pPr>
            <a:endParaRPr lang="pt-PT" dirty="0"/>
          </a:p>
          <a:p>
            <a:pPr lvl="1"/>
            <a:r>
              <a:rPr lang="pt-PT" sz="3200" dirty="0"/>
              <a:t>A criminalidade informática encontra-se prevista e punida em legislação vária: CP, CDADC, LERGPD..</a:t>
            </a:r>
            <a:r>
              <a:rPr lang="pt-PT" dirty="0"/>
              <a:t>.</a:t>
            </a:r>
          </a:p>
          <a:p>
            <a:endParaRPr lang="pt-PT" dirty="0"/>
          </a:p>
        </p:txBody>
      </p:sp>
    </p:spTree>
    <p:extLst>
      <p:ext uri="{BB962C8B-B14F-4D97-AF65-F5344CB8AC3E}">
        <p14:creationId xmlns:p14="http://schemas.microsoft.com/office/powerpoint/2010/main" val="2545339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Falsidade informática (</a:t>
            </a:r>
            <a:r>
              <a:rPr lang="pt-PT" sz="4800" dirty="0" err="1" smtClean="0">
                <a:solidFill>
                  <a:schemeClr val="accent1"/>
                </a:solidFill>
                <a:latin typeface="+mj-lt"/>
              </a:rPr>
              <a:t>art</a:t>
            </a:r>
            <a:r>
              <a:rPr lang="pt-PT" sz="4800" dirty="0" smtClean="0">
                <a:solidFill>
                  <a:schemeClr val="accent1"/>
                </a:solidFill>
                <a:latin typeface="+mj-lt"/>
              </a:rPr>
              <a:t>. 3º LC)</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normAutofit fontScale="77500" lnSpcReduction="20000"/>
          </a:bodyPr>
          <a:lstStyle/>
          <a:p>
            <a:pPr lvl="3"/>
            <a:r>
              <a:rPr lang="pt-PT" dirty="0" smtClean="0"/>
              <a:t>Espécie </a:t>
            </a:r>
            <a:r>
              <a:rPr lang="pt-PT" dirty="0"/>
              <a:t>de falsificação de dados e documentos eletrónicos, por introdução de dados falseados ou programas de computador que visam criar dados falsos, desde que tais dados sejam suscetíveis de servir como meio de prova ou para outras finalidades juridicamente relevantes – exemplos: transações bancárias, operações de contabilidade e pagamentos, dados académicos, deferimento de prestações sociais ou concessão de benefícios</a:t>
            </a:r>
          </a:p>
          <a:p>
            <a:pPr lvl="3"/>
            <a:r>
              <a:rPr lang="pt-PT" dirty="0"/>
              <a:t>Bens jurídicos protegidos: segurança, fiabilidade e força probatória de dados e documentos eletrónicos</a:t>
            </a:r>
          </a:p>
          <a:p>
            <a:pPr lvl="3"/>
            <a:r>
              <a:rPr lang="pt-PT" dirty="0"/>
              <a:t>Pressupostos (n.º 1):</a:t>
            </a:r>
          </a:p>
          <a:p>
            <a:pPr lvl="4"/>
            <a:r>
              <a:rPr lang="pt-PT" dirty="0"/>
              <a:t>Introdução, modificação, apagamento ou supressão de dados informáticos ou interferência com tratamento automatizado de dados de modo a produzir dados ou documentos não genuínos</a:t>
            </a:r>
          </a:p>
          <a:p>
            <a:pPr lvl="4"/>
            <a:r>
              <a:rPr lang="pt-PT" dirty="0"/>
              <a:t>Com a intenção de provocar engano nas relações jurídicas, fazendo com que os dados ou documentos não genuínos sejam considerados ou utilizados para finalidades juridicamente relevantes como se fossem verdadeiros</a:t>
            </a:r>
          </a:p>
          <a:p>
            <a:pPr lvl="3"/>
            <a:r>
              <a:rPr lang="pt-PT" dirty="0"/>
              <a:t>Agravação das penas em caso de falsificação de dados  incorporados em cartão bancário ou registados em dispositivos que permitam o acesso a meios eletrónicos de pagamento, sistema de comunicações ou serviços de acesso condicionado (n.º 2)</a:t>
            </a:r>
          </a:p>
          <a:p>
            <a:pPr lvl="3"/>
            <a:r>
              <a:rPr lang="pt-PT" dirty="0"/>
              <a:t>Agravação da pena se o crime for praticado por funcionário no exercício das suas funções (n.º 5) </a:t>
            </a:r>
          </a:p>
          <a:p>
            <a:pPr lvl="3"/>
            <a:r>
              <a:rPr lang="pt-PT" dirty="0"/>
              <a:t>Punição idêntica do uso de documentos ou dispositivos produzidos com dados informáticos falsos, desde que feito com intenção de causar prejuízo a outrem ou obter um benefício ilegítimo para si ou para terceiro (n.º 3) – quando não se consegue provar quem alterou os dados</a:t>
            </a:r>
          </a:p>
          <a:p>
            <a:endParaRPr lang="pt-PT" dirty="0"/>
          </a:p>
        </p:txBody>
      </p:sp>
    </p:spTree>
    <p:extLst>
      <p:ext uri="{BB962C8B-B14F-4D97-AF65-F5344CB8AC3E}">
        <p14:creationId xmlns:p14="http://schemas.microsoft.com/office/powerpoint/2010/main" val="28980625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400" dirty="0" smtClean="0">
                <a:solidFill>
                  <a:schemeClr val="accent1"/>
                </a:solidFill>
                <a:latin typeface="+mj-lt"/>
              </a:rPr>
              <a:t>Dano relativo a programas ou dados informáticos (</a:t>
            </a:r>
            <a:r>
              <a:rPr lang="pt-PT" sz="4400" dirty="0" err="1" smtClean="0">
                <a:solidFill>
                  <a:schemeClr val="accent1"/>
                </a:solidFill>
                <a:latin typeface="+mj-lt"/>
              </a:rPr>
              <a:t>art</a:t>
            </a:r>
            <a:r>
              <a:rPr lang="pt-PT" sz="4400" dirty="0" smtClean="0">
                <a:solidFill>
                  <a:schemeClr val="accent1"/>
                </a:solidFill>
                <a:latin typeface="+mj-lt"/>
              </a:rPr>
              <a:t>. 4º LC)</a:t>
            </a:r>
            <a:br>
              <a:rPr lang="pt-PT" sz="4400" dirty="0" smtClean="0">
                <a:solidFill>
                  <a:schemeClr val="accent1"/>
                </a:solidFill>
                <a:latin typeface="+mj-lt"/>
              </a:rPr>
            </a:br>
            <a:endParaRPr lang="pt-PT" sz="44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err="1" smtClean="0"/>
              <a:t>Afectação</a:t>
            </a:r>
            <a:r>
              <a:rPr lang="pt-PT" dirty="0" smtClean="0"/>
              <a:t> </a:t>
            </a:r>
            <a:r>
              <a:rPr lang="pt-PT" dirty="0"/>
              <a:t>do uso de dados ou programas informáticos alheios, por infeção de vírus que destroem ou alteram dados e programas ou por eliminação ou alteração de dados informáticos sem intenção de os usar para fins juridicamente relevantes</a:t>
            </a:r>
          </a:p>
          <a:p>
            <a:pPr lvl="3"/>
            <a:r>
              <a:rPr lang="pt-PT" dirty="0"/>
              <a:t>Bens jurídicos protegidos: integridade dos dados e programas informáticos</a:t>
            </a:r>
          </a:p>
          <a:p>
            <a:pPr lvl="3"/>
            <a:r>
              <a:rPr lang="pt-PT" dirty="0"/>
              <a:t>Pressupostos (n.º 1):</a:t>
            </a:r>
          </a:p>
          <a:p>
            <a:pPr lvl="4"/>
            <a:r>
              <a:rPr lang="pt-PT" dirty="0"/>
              <a:t>Apagamento, alteração, destruição total ou parcial, danificação, supressão, tornar não inutilizáveis ou inacessíveis, ou </a:t>
            </a:r>
            <a:r>
              <a:rPr lang="pt-PT" dirty="0" err="1"/>
              <a:t>afectar</a:t>
            </a:r>
            <a:r>
              <a:rPr lang="pt-PT" dirty="0"/>
              <a:t> a capacidade de uso de programas ou dados informáticos alheios</a:t>
            </a:r>
          </a:p>
          <a:p>
            <a:pPr lvl="4"/>
            <a:r>
              <a:rPr lang="pt-PT" dirty="0"/>
              <a:t> Sem autorização legal ou do titular dos dados ou programas</a:t>
            </a:r>
          </a:p>
          <a:p>
            <a:pPr lvl="3"/>
            <a:r>
              <a:rPr lang="pt-PT" dirty="0"/>
              <a:t>Agravação das penas se o dano causado for de valor elevado (5010€) ou consideravelmente elevado (2040€) (n.º 4 e 5)</a:t>
            </a:r>
          </a:p>
          <a:p>
            <a:endParaRPr lang="pt-PT" dirty="0"/>
          </a:p>
          <a:p>
            <a:endParaRPr lang="pt-PT" dirty="0"/>
          </a:p>
        </p:txBody>
      </p:sp>
    </p:spTree>
    <p:extLst>
      <p:ext uri="{BB962C8B-B14F-4D97-AF65-F5344CB8AC3E}">
        <p14:creationId xmlns:p14="http://schemas.microsoft.com/office/powerpoint/2010/main" val="30727266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Sabotagem informática (</a:t>
            </a:r>
            <a:r>
              <a:rPr lang="pt-PT" sz="4800" dirty="0" err="1" smtClean="0">
                <a:solidFill>
                  <a:schemeClr val="accent1"/>
                </a:solidFill>
                <a:latin typeface="+mj-lt"/>
              </a:rPr>
              <a:t>art</a:t>
            </a:r>
            <a:r>
              <a:rPr lang="pt-PT" sz="4800" dirty="0" smtClean="0">
                <a:solidFill>
                  <a:schemeClr val="accent1"/>
                </a:solidFill>
                <a:latin typeface="+mj-lt"/>
              </a:rPr>
              <a:t>. 5º LC)</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Perturbação </a:t>
            </a:r>
            <a:r>
              <a:rPr lang="pt-PT" dirty="0"/>
              <a:t>grave do funcionamento de um sistema informático (só no software e não no equipamento ou hardware) - infestação por vírus e bombas lógicas</a:t>
            </a:r>
          </a:p>
          <a:p>
            <a:pPr lvl="3"/>
            <a:r>
              <a:rPr lang="pt-PT" dirty="0"/>
              <a:t>Bem jurídico protegido: bom funcionamento dos sistemas informáticos</a:t>
            </a:r>
          </a:p>
          <a:p>
            <a:pPr lvl="3"/>
            <a:r>
              <a:rPr lang="pt-PT" dirty="0"/>
              <a:t>Pressupostos (n.º 1):</a:t>
            </a:r>
          </a:p>
          <a:p>
            <a:pPr lvl="4"/>
            <a:r>
              <a:rPr lang="pt-PT" dirty="0"/>
              <a:t>Entravamento, impedimento, interrupção, ou perturbação grave do funcionamento de sistema informático por introdução, alteração ou eliminação de programas ou dados informáticos</a:t>
            </a:r>
          </a:p>
          <a:p>
            <a:pPr lvl="4"/>
            <a:r>
              <a:rPr lang="pt-PT" dirty="0"/>
              <a:t>Sem autorização legal ou do titular do sistema informático</a:t>
            </a:r>
          </a:p>
          <a:p>
            <a:pPr lvl="3"/>
            <a:r>
              <a:rPr lang="pt-PT" dirty="0"/>
              <a:t>Agravação em caso de danos de valor elevado ou consideravelmente elevado e perturbação de sistema informático de apoio ao fornecimento de serviços públicos essenciais (água, luz, saúde, segurança, etc.) (n.º 4 e 5)</a:t>
            </a:r>
          </a:p>
          <a:p>
            <a:endParaRPr lang="pt-PT" dirty="0"/>
          </a:p>
        </p:txBody>
      </p:sp>
    </p:spTree>
    <p:extLst>
      <p:ext uri="{BB962C8B-B14F-4D97-AF65-F5344CB8AC3E}">
        <p14:creationId xmlns:p14="http://schemas.microsoft.com/office/powerpoint/2010/main" val="143777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INFORMÁTICA E DIREITOS FUNDAMENTAIS</a:t>
            </a:r>
            <a:endParaRPr lang="pt-PT" dirty="0"/>
          </a:p>
        </p:txBody>
      </p:sp>
      <p:sp>
        <p:nvSpPr>
          <p:cNvPr id="3" name="Marcador de Posição de Conteúdo 2"/>
          <p:cNvSpPr>
            <a:spLocks noGrp="1"/>
          </p:cNvSpPr>
          <p:nvPr>
            <p:ph idx="1"/>
          </p:nvPr>
        </p:nvSpPr>
        <p:spPr/>
        <p:txBody>
          <a:bodyPr>
            <a:normAutofit fontScale="92500" lnSpcReduction="10000"/>
          </a:bodyPr>
          <a:lstStyle/>
          <a:p>
            <a:endParaRPr lang="pt-PT" dirty="0"/>
          </a:p>
          <a:p>
            <a:pPr lvl="2"/>
            <a:r>
              <a:rPr lang="pt-PT" dirty="0"/>
              <a:t>. 26º, n.º 2, e 35º, n.º 4, da CRP- direito à proteção dos dados pessoais</a:t>
            </a:r>
          </a:p>
          <a:p>
            <a:pPr lvl="3"/>
            <a:r>
              <a:rPr lang="pt-PT" dirty="0"/>
              <a:t>Proibição de acesso a dados pessoais de terceiros, salvo os casos expressamente previstos na lei</a:t>
            </a:r>
          </a:p>
          <a:p>
            <a:pPr lvl="3"/>
            <a:r>
              <a:rPr lang="pt-PT" dirty="0"/>
              <a:t>Regulamento (UE) 2016/679,de 27/04 - RGPD</a:t>
            </a:r>
          </a:p>
          <a:p>
            <a:pPr lvl="3"/>
            <a:r>
              <a:rPr lang="pt-PT" dirty="0"/>
              <a:t>Lei 58/2019(lei de execução do RGPD)</a:t>
            </a:r>
          </a:p>
          <a:p>
            <a:pPr lvl="1"/>
            <a:r>
              <a:rPr lang="pt-PT" dirty="0"/>
              <a:t>Tutela penal - crimes contra a reserva da vida privada</a:t>
            </a:r>
          </a:p>
          <a:p>
            <a:pPr lvl="2"/>
            <a:r>
              <a:rPr lang="pt-PT" dirty="0"/>
              <a:t>Perturbação da vida privada – </a:t>
            </a:r>
            <a:r>
              <a:rPr lang="pt-PT" dirty="0" err="1"/>
              <a:t>art</a:t>
            </a:r>
            <a:r>
              <a:rPr lang="pt-PT" dirty="0"/>
              <a:t>. 190º, n.º 2, CP</a:t>
            </a:r>
          </a:p>
          <a:p>
            <a:pPr lvl="2"/>
            <a:r>
              <a:rPr lang="pt-PT" dirty="0"/>
              <a:t>Devassa da vida privada – </a:t>
            </a:r>
            <a:r>
              <a:rPr lang="pt-PT" dirty="0" err="1"/>
              <a:t>art</a:t>
            </a:r>
            <a:r>
              <a:rPr lang="pt-PT" dirty="0"/>
              <a:t>. 192º CP</a:t>
            </a:r>
          </a:p>
          <a:p>
            <a:pPr lvl="2"/>
            <a:r>
              <a:rPr lang="pt-PT" dirty="0"/>
              <a:t>Devassa por meio de informática – </a:t>
            </a:r>
            <a:r>
              <a:rPr lang="pt-PT" dirty="0" err="1"/>
              <a:t>art</a:t>
            </a:r>
            <a:r>
              <a:rPr lang="pt-PT" dirty="0"/>
              <a:t>. 193º CP</a:t>
            </a:r>
          </a:p>
          <a:p>
            <a:pPr lvl="2"/>
            <a:r>
              <a:rPr lang="pt-PT" dirty="0"/>
              <a:t>Violação de correspondência ou telecomunicações – </a:t>
            </a:r>
            <a:r>
              <a:rPr lang="pt-PT" dirty="0" err="1"/>
              <a:t>art</a:t>
            </a:r>
            <a:r>
              <a:rPr lang="pt-PT" dirty="0"/>
              <a:t>. 194º CP</a:t>
            </a:r>
          </a:p>
          <a:p>
            <a:pPr lvl="1"/>
            <a:r>
              <a:rPr lang="pt-PT" dirty="0"/>
              <a:t>Tutela civil</a:t>
            </a:r>
          </a:p>
          <a:p>
            <a:pPr lvl="2"/>
            <a:r>
              <a:rPr lang="pt-PT" dirty="0"/>
              <a:t>Responsabilidade civil e medidas inibitórias – </a:t>
            </a:r>
            <a:r>
              <a:rPr lang="pt-PT" dirty="0" err="1"/>
              <a:t>art</a:t>
            </a:r>
            <a:r>
              <a:rPr lang="pt-PT" dirty="0"/>
              <a:t>. 70º, n.º 1 e 2, do CC</a:t>
            </a:r>
          </a:p>
          <a:p>
            <a:endParaRPr lang="pt-PT" dirty="0"/>
          </a:p>
        </p:txBody>
      </p:sp>
    </p:spTree>
    <p:extLst>
      <p:ext uri="{BB962C8B-B14F-4D97-AF65-F5344CB8AC3E}">
        <p14:creationId xmlns:p14="http://schemas.microsoft.com/office/powerpoint/2010/main" val="1881187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Acesso ilegítimo (</a:t>
            </a:r>
            <a:r>
              <a:rPr lang="pt-PT" sz="4800" dirty="0" err="1" smtClean="0">
                <a:solidFill>
                  <a:schemeClr val="accent1"/>
                </a:solidFill>
                <a:latin typeface="+mj-lt"/>
              </a:rPr>
              <a:t>art</a:t>
            </a:r>
            <a:r>
              <a:rPr lang="pt-PT" sz="4800" dirty="0" smtClean="0">
                <a:solidFill>
                  <a:schemeClr val="accent1"/>
                </a:solidFill>
                <a:latin typeface="+mj-lt"/>
              </a:rPr>
              <a:t>. 6º LC)</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Acesso </a:t>
            </a:r>
            <a:r>
              <a:rPr lang="pt-PT" dirty="0"/>
              <a:t>ilícito a sistemas informáticos, </a:t>
            </a:r>
            <a:r>
              <a:rPr lang="pt-PT" dirty="0" err="1"/>
              <a:t>directo</a:t>
            </a:r>
            <a:r>
              <a:rPr lang="pt-PT" dirty="0"/>
              <a:t> ou </a:t>
            </a:r>
            <a:r>
              <a:rPr lang="pt-PT" dirty="0" err="1"/>
              <a:t>indirecto</a:t>
            </a:r>
            <a:r>
              <a:rPr lang="pt-PT" dirty="0"/>
              <a:t> (por apropriação ilícita de passwords de acesso, </a:t>
            </a:r>
            <a:r>
              <a:rPr lang="pt-PT" i="1" dirty="0" err="1"/>
              <a:t>trojan</a:t>
            </a:r>
            <a:r>
              <a:rPr lang="pt-PT" i="1" dirty="0"/>
              <a:t> </a:t>
            </a:r>
            <a:r>
              <a:rPr lang="pt-PT" i="1" dirty="0" err="1"/>
              <a:t>horse</a:t>
            </a:r>
            <a:r>
              <a:rPr lang="pt-PT" i="1" dirty="0"/>
              <a:t>, </a:t>
            </a:r>
            <a:r>
              <a:rPr lang="pt-PT" dirty="0"/>
              <a:t>etc.)- não releva a intenção (pode ser com objetivo de retirar algum proveito económico, ou simplesmente pelo jogo e desafio)</a:t>
            </a:r>
          </a:p>
          <a:p>
            <a:pPr lvl="3"/>
            <a:r>
              <a:rPr lang="pt-PT" dirty="0"/>
              <a:t>Bem jurídico protegido: segurança dos sistemas informáticos</a:t>
            </a:r>
          </a:p>
          <a:p>
            <a:pPr lvl="3"/>
            <a:r>
              <a:rPr lang="pt-PT" dirty="0"/>
              <a:t>Pressupostos (n.º 1):</a:t>
            </a:r>
          </a:p>
          <a:p>
            <a:pPr lvl="4"/>
            <a:r>
              <a:rPr lang="pt-PT" dirty="0"/>
              <a:t>Acesso, de qualquer modo, a sistema informático</a:t>
            </a:r>
          </a:p>
          <a:p>
            <a:pPr lvl="4"/>
            <a:r>
              <a:rPr lang="pt-PT" dirty="0"/>
              <a:t>Sem autorização legal ou do titular do sistema</a:t>
            </a:r>
          </a:p>
          <a:p>
            <a:pPr lvl="3"/>
            <a:r>
              <a:rPr lang="pt-PT" dirty="0"/>
              <a:t>Agravação da pena em função:</a:t>
            </a:r>
          </a:p>
          <a:p>
            <a:pPr lvl="4"/>
            <a:r>
              <a:rPr lang="pt-PT" dirty="0"/>
              <a:t>Do meio usado – violação de regras técnicas de segurança (n.º 3)</a:t>
            </a:r>
          </a:p>
          <a:p>
            <a:pPr lvl="4"/>
            <a:r>
              <a:rPr lang="pt-PT" dirty="0"/>
              <a:t>Do resultado – conhecimento de segredo comercial ou industrial ou dados confidenciais protegidos por lei (segredo de Estado, sigilo profissional, etc.); e benefício ou vantagem patrimonial de valor consideravelmente elevados (n.º 4)</a:t>
            </a:r>
          </a:p>
          <a:p>
            <a:endParaRPr lang="pt-PT" dirty="0"/>
          </a:p>
          <a:p>
            <a:endParaRPr lang="pt-PT" dirty="0"/>
          </a:p>
        </p:txBody>
      </p:sp>
    </p:spTree>
    <p:extLst>
      <p:ext uri="{BB962C8B-B14F-4D97-AF65-F5344CB8AC3E}">
        <p14:creationId xmlns:p14="http://schemas.microsoft.com/office/powerpoint/2010/main" val="4975427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Interceção ilegítima (</a:t>
            </a:r>
            <a:r>
              <a:rPr lang="pt-PT" sz="4800" dirty="0" err="1" smtClean="0">
                <a:solidFill>
                  <a:schemeClr val="accent1"/>
                </a:solidFill>
                <a:latin typeface="+mj-lt"/>
              </a:rPr>
              <a:t>art</a:t>
            </a:r>
            <a:r>
              <a:rPr lang="pt-PT" sz="4800" dirty="0" smtClean="0">
                <a:solidFill>
                  <a:schemeClr val="accent1"/>
                </a:solidFill>
                <a:latin typeface="+mj-lt"/>
              </a:rPr>
              <a:t>. 7º LC)</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3"/>
            <a:r>
              <a:rPr lang="pt-PT" dirty="0" smtClean="0"/>
              <a:t>Captação </a:t>
            </a:r>
            <a:r>
              <a:rPr lang="pt-PT" dirty="0"/>
              <a:t>por meios técnicos dos dados de tráfego e conteúdo de comunicações eletrónicas (espionagem informática)</a:t>
            </a:r>
          </a:p>
          <a:p>
            <a:pPr lvl="3"/>
            <a:r>
              <a:rPr lang="pt-PT" dirty="0"/>
              <a:t>Bem jurídico protegido: segurança das comunicações eletrónicas de dados</a:t>
            </a:r>
          </a:p>
          <a:p>
            <a:pPr lvl="3"/>
            <a:r>
              <a:rPr lang="pt-PT" dirty="0"/>
              <a:t>Pressupostos (n.º 1):</a:t>
            </a:r>
          </a:p>
          <a:p>
            <a:pPr lvl="4"/>
            <a:r>
              <a:rPr lang="pt-PT" dirty="0" err="1"/>
              <a:t>Intercepção</a:t>
            </a:r>
            <a:r>
              <a:rPr lang="pt-PT" dirty="0"/>
              <a:t> de transmissões de dados informáticos por meios técnicos, através de dispositivos eletromagnéticos, acústicos, mecânicos ou outros- </a:t>
            </a:r>
            <a:r>
              <a:rPr lang="pt-PT" dirty="0" err="1"/>
              <a:t>art</a:t>
            </a:r>
            <a:r>
              <a:rPr lang="pt-PT" dirty="0"/>
              <a:t>. 2º, al. e) LC</a:t>
            </a:r>
          </a:p>
          <a:p>
            <a:pPr lvl="4"/>
            <a:r>
              <a:rPr lang="pt-PT" dirty="0"/>
              <a:t>Sem autorização legal ou do titular do sistema</a:t>
            </a:r>
          </a:p>
          <a:p>
            <a:endParaRPr lang="pt-PT" dirty="0"/>
          </a:p>
          <a:p>
            <a:endParaRPr lang="pt-PT" dirty="0"/>
          </a:p>
        </p:txBody>
      </p:sp>
    </p:spTree>
    <p:extLst>
      <p:ext uri="{BB962C8B-B14F-4D97-AF65-F5344CB8AC3E}">
        <p14:creationId xmlns:p14="http://schemas.microsoft.com/office/powerpoint/2010/main" val="397961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2" algn="l" rtl="0">
              <a:lnSpc>
                <a:spcPct val="90000"/>
              </a:lnSpc>
              <a:spcBef>
                <a:spcPct val="0"/>
              </a:spcBef>
            </a:pPr>
            <a:r>
              <a:rPr lang="pt-PT" sz="4800" dirty="0" smtClean="0">
                <a:solidFill>
                  <a:schemeClr val="accent1"/>
                </a:solidFill>
                <a:latin typeface="+mj-lt"/>
              </a:rPr>
              <a:t>Reprodução ilegítima de programa protegido (</a:t>
            </a:r>
            <a:r>
              <a:rPr lang="pt-PT" sz="4800" dirty="0" err="1" smtClean="0">
                <a:solidFill>
                  <a:schemeClr val="accent1"/>
                </a:solidFill>
                <a:latin typeface="+mj-lt"/>
              </a:rPr>
              <a:t>art</a:t>
            </a:r>
            <a:r>
              <a:rPr lang="pt-PT" sz="4800" dirty="0" smtClean="0">
                <a:solidFill>
                  <a:schemeClr val="accent1"/>
                </a:solidFill>
                <a:latin typeface="+mj-lt"/>
              </a:rPr>
              <a:t>. 8º LC)</a:t>
            </a:r>
            <a:br>
              <a:rPr lang="pt-PT" sz="4800" dirty="0" smtClean="0">
                <a:solidFill>
                  <a:schemeClr val="accent1"/>
                </a:solidFill>
                <a:latin typeface="+mj-lt"/>
              </a:rPr>
            </a:br>
            <a:endParaRPr lang="pt-PT" sz="4800" dirty="0">
              <a:solidFill>
                <a:schemeClr val="accent1"/>
              </a:solidFill>
              <a:latin typeface="+mj-lt"/>
            </a:endParaRPr>
          </a:p>
        </p:txBody>
      </p:sp>
      <p:sp>
        <p:nvSpPr>
          <p:cNvPr id="3" name="Marcador de Posição de Conteúdo 2"/>
          <p:cNvSpPr>
            <a:spLocks noGrp="1"/>
          </p:cNvSpPr>
          <p:nvPr>
            <p:ph idx="1"/>
          </p:nvPr>
        </p:nvSpPr>
        <p:spPr/>
        <p:txBody>
          <a:bodyPr/>
          <a:lstStyle/>
          <a:p>
            <a:pPr lvl="2"/>
            <a:r>
              <a:rPr lang="pt-PT" dirty="0"/>
              <a:t>Reprodução ilegítima de programa protegido (</a:t>
            </a:r>
            <a:r>
              <a:rPr lang="pt-PT" dirty="0" err="1"/>
              <a:t>art</a:t>
            </a:r>
            <a:r>
              <a:rPr lang="pt-PT" dirty="0"/>
              <a:t>. 8º LC)</a:t>
            </a:r>
          </a:p>
          <a:p>
            <a:pPr lvl="3"/>
            <a:r>
              <a:rPr lang="pt-PT" dirty="0"/>
              <a:t>Bem jurídico protegido: direito de autor de programa de computador (tutela do investimento e criatividade)</a:t>
            </a:r>
          </a:p>
          <a:p>
            <a:pPr lvl="4"/>
            <a:r>
              <a:rPr lang="pt-PT" dirty="0"/>
              <a:t>Reprodução (gravação e obtenção de cópias, totais ou parciais – a mera utilização de programa não é considerada reprodução), divulgação pública (colocação de exemplares à disposição do público através de venda, aluguer, empréstimo ou cedência), ou comunicação pública (realização de atividades que permitam o acesso público sem distribuição de exemplares)</a:t>
            </a:r>
          </a:p>
          <a:p>
            <a:pPr lvl="4"/>
            <a:r>
              <a:rPr lang="pt-PT" dirty="0"/>
              <a:t>Programa informático protegido pelo DL 252/94 (só os programas criativos!)</a:t>
            </a:r>
          </a:p>
          <a:p>
            <a:pPr lvl="4"/>
            <a:r>
              <a:rPr lang="pt-PT" dirty="0"/>
              <a:t>Sem a devida autorização</a:t>
            </a:r>
          </a:p>
          <a:p>
            <a:pPr lvl="3"/>
            <a:r>
              <a:rPr lang="pt-PT" dirty="0"/>
              <a:t>Proteção dos direitos de propriedade industrial sobre topografias de semicondutores (circuitos eletrónicos- hardware)- n.º </a:t>
            </a:r>
            <a:r>
              <a:rPr lang="pt-PT" dirty="0" smtClean="0"/>
              <a:t>2</a:t>
            </a:r>
          </a:p>
          <a:p>
            <a:pPr lvl="3"/>
            <a:r>
              <a:rPr lang="pt-PT" dirty="0"/>
              <a:t>Produção, distribuição, e introdução em sistemas informáticos de dispositivos, programas ou dados informáticos destinados a cometer os crimes informáticos previstos nos </a:t>
            </a:r>
            <a:r>
              <a:rPr lang="pt-PT" dirty="0" err="1"/>
              <a:t>art</a:t>
            </a:r>
            <a:r>
              <a:rPr lang="pt-PT" dirty="0"/>
              <a:t>. 3º a 7º LC</a:t>
            </a:r>
          </a:p>
          <a:p>
            <a:pPr lvl="3"/>
            <a:endParaRPr lang="pt-PT" dirty="0"/>
          </a:p>
          <a:p>
            <a:endParaRPr lang="pt-PT" dirty="0"/>
          </a:p>
        </p:txBody>
      </p:sp>
    </p:spTree>
    <p:extLst>
      <p:ext uri="{BB962C8B-B14F-4D97-AF65-F5344CB8AC3E}">
        <p14:creationId xmlns:p14="http://schemas.microsoft.com/office/powerpoint/2010/main" val="13719866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609600"/>
            <a:ext cx="9875520" cy="1349829"/>
          </a:xfrm>
        </p:spPr>
        <p:txBody>
          <a:bodyPr>
            <a:normAutofit fontScale="90000"/>
          </a:bodyPr>
          <a:lstStyle/>
          <a:p>
            <a:r>
              <a:rPr lang="pt-PT" b="1" dirty="0" smtClean="0"/>
              <a:t/>
            </a:r>
            <a:br>
              <a:rPr lang="pt-PT" b="1" dirty="0" smtClean="0"/>
            </a:br>
            <a:r>
              <a:rPr lang="pt-PT" b="1" dirty="0"/>
              <a:t/>
            </a:r>
            <a:br>
              <a:rPr lang="pt-PT" b="1" dirty="0"/>
            </a:br>
            <a:r>
              <a:rPr lang="pt-PT" b="1" dirty="0" smtClean="0"/>
              <a:t/>
            </a:r>
            <a:br>
              <a:rPr lang="pt-PT" b="1" dirty="0" smtClean="0"/>
            </a:br>
            <a:r>
              <a:rPr lang="pt-PT" b="1" smtClean="0"/>
              <a:t>PARTE III </a:t>
            </a:r>
            <a:r>
              <a:rPr lang="pt-PT" b="1" dirty="0" smtClean="0"/>
              <a:t>- DIREITO </a:t>
            </a:r>
            <a:r>
              <a:rPr lang="pt-PT" b="1" dirty="0"/>
              <a:t>DO COMÉRCIO </a:t>
            </a:r>
            <a:r>
              <a:rPr lang="pt-PT" b="1" dirty="0" smtClean="0"/>
              <a:t/>
            </a:r>
            <a:br>
              <a:rPr lang="pt-PT" b="1" dirty="0" smtClean="0"/>
            </a:br>
            <a:r>
              <a:rPr lang="pt-PT" b="1" dirty="0" smtClean="0"/>
              <a:t>ELETRÓNICO</a:t>
            </a:r>
            <a:r>
              <a:rPr lang="pt-PT" b="1" dirty="0"/>
              <a:t/>
            </a:r>
            <a:br>
              <a:rPr lang="pt-PT" b="1" dirty="0"/>
            </a:br>
            <a:r>
              <a:rPr lang="pt-PT" dirty="0"/>
              <a:t> </a:t>
            </a:r>
            <a:br>
              <a:rPr lang="pt-PT" dirty="0"/>
            </a:br>
            <a:endParaRPr lang="pt-PT" dirty="0"/>
          </a:p>
        </p:txBody>
      </p:sp>
      <p:sp>
        <p:nvSpPr>
          <p:cNvPr id="3" name="Marcador de Posição de Conteúdo 2"/>
          <p:cNvSpPr>
            <a:spLocks noGrp="1"/>
          </p:cNvSpPr>
          <p:nvPr>
            <p:ph idx="1"/>
          </p:nvPr>
        </p:nvSpPr>
        <p:spPr>
          <a:xfrm>
            <a:off x="1358537" y="2913016"/>
            <a:ext cx="9657334" cy="3182983"/>
          </a:xfrm>
        </p:spPr>
        <p:txBody>
          <a:bodyPr/>
          <a:lstStyle/>
          <a:p>
            <a:pPr lvl="0"/>
            <a:endParaRPr lang="pt-PT" b="1" dirty="0" smtClean="0"/>
          </a:p>
          <a:p>
            <a:pPr lvl="0"/>
            <a:endParaRPr lang="pt-PT" b="1" dirty="0"/>
          </a:p>
          <a:p>
            <a:pPr lvl="0"/>
            <a:endParaRPr lang="pt-PT" b="1" dirty="0" smtClean="0"/>
          </a:p>
          <a:p>
            <a:pPr marL="45720" lvl="0" indent="0">
              <a:buNone/>
            </a:pPr>
            <a:endParaRPr lang="pt-PT" b="1" dirty="0" smtClean="0"/>
          </a:p>
          <a:p>
            <a:pPr lvl="0"/>
            <a:endParaRPr lang="pt-PT" b="1" dirty="0"/>
          </a:p>
          <a:p>
            <a:pPr lvl="0"/>
            <a:endParaRPr lang="pt-PT" b="1" dirty="0" smtClean="0"/>
          </a:p>
        </p:txBody>
      </p:sp>
      <p:pic>
        <p:nvPicPr>
          <p:cNvPr id="4" name="Imagem 3" descr="Comércio eletrônico para 2020 comportará nova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595" y="3084058"/>
            <a:ext cx="5447210" cy="3038067"/>
          </a:xfrm>
          <a:prstGeom prst="rect">
            <a:avLst/>
          </a:prstGeom>
        </p:spPr>
      </p:pic>
    </p:spTree>
    <p:extLst>
      <p:ext uri="{BB962C8B-B14F-4D97-AF65-F5344CB8AC3E}">
        <p14:creationId xmlns:p14="http://schemas.microsoft.com/office/powerpoint/2010/main" val="977965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COMÉRCIO ELETRÓNICO</a:t>
            </a:r>
            <a:br>
              <a:rPr lang="pt-PT" dirty="0" smtClean="0"/>
            </a:br>
            <a:endParaRPr lang="pt-PT" dirty="0"/>
          </a:p>
        </p:txBody>
      </p:sp>
      <p:sp>
        <p:nvSpPr>
          <p:cNvPr id="3" name="Marcador de Posição de Conteúdo 2"/>
          <p:cNvSpPr>
            <a:spLocks noGrp="1"/>
          </p:cNvSpPr>
          <p:nvPr>
            <p:ph idx="1"/>
          </p:nvPr>
        </p:nvSpPr>
        <p:spPr/>
        <p:txBody>
          <a:bodyPr>
            <a:normAutofit fontScale="92500" lnSpcReduction="10000"/>
          </a:bodyPr>
          <a:lstStyle/>
          <a:p>
            <a:pPr lvl="1"/>
            <a:r>
              <a:rPr lang="pt-PT" dirty="0" smtClean="0"/>
              <a:t>Noção</a:t>
            </a:r>
          </a:p>
          <a:p>
            <a:pPr marL="274320" lvl="1" indent="0">
              <a:buNone/>
            </a:pPr>
            <a:r>
              <a:rPr lang="pt-PT" dirty="0"/>
              <a:t>Pode-se definir comércio eletrónico, em sentido amplo, como o conjunto de atividades de comercialização de produtos e serviços e outras com elas relacionadas levadas a cabo por meios automatizados ou eletrónicos</a:t>
            </a:r>
          </a:p>
          <a:p>
            <a:pPr lvl="1"/>
            <a:endParaRPr lang="pt-PT" dirty="0" smtClean="0"/>
          </a:p>
          <a:p>
            <a:pPr lvl="1"/>
            <a:r>
              <a:rPr lang="pt-PT" dirty="0" smtClean="0"/>
              <a:t>Vantagens </a:t>
            </a:r>
            <a:endParaRPr lang="pt-PT" dirty="0"/>
          </a:p>
          <a:p>
            <a:pPr lvl="2"/>
            <a:r>
              <a:rPr lang="pt-PT" dirty="0"/>
              <a:t>Redução de custos com pessoal, instalações, publicidade e marketing</a:t>
            </a:r>
          </a:p>
          <a:p>
            <a:pPr lvl="2"/>
            <a:r>
              <a:rPr lang="pt-PT" dirty="0"/>
              <a:t>Grande número e diversidade de destinatários e possíveis consumidores ou fornecedores</a:t>
            </a:r>
          </a:p>
          <a:p>
            <a:pPr lvl="2"/>
            <a:r>
              <a:rPr lang="pt-PT" dirty="0"/>
              <a:t>Acessibilidade 24h por dia, todos os dias, a partir de qualquer local onde haja acesso à tecnologia eletrónica utilizada</a:t>
            </a:r>
          </a:p>
          <a:p>
            <a:pPr lvl="2"/>
            <a:r>
              <a:rPr lang="pt-PT" dirty="0"/>
              <a:t>Possibilidade de comparação dos preços e caraterísticas de produtos e serviços</a:t>
            </a:r>
          </a:p>
          <a:p>
            <a:pPr lvl="2"/>
            <a:r>
              <a:rPr lang="pt-PT" dirty="0"/>
              <a:t>Disponibilização de informação adicional sobre produtos e serviços, com fins informativos ou publicitários</a:t>
            </a:r>
          </a:p>
          <a:p>
            <a:endParaRPr lang="pt-PT" dirty="0"/>
          </a:p>
          <a:p>
            <a:endParaRPr lang="pt-PT" dirty="0"/>
          </a:p>
        </p:txBody>
      </p:sp>
    </p:spTree>
    <p:extLst>
      <p:ext uri="{BB962C8B-B14F-4D97-AF65-F5344CB8AC3E}">
        <p14:creationId xmlns:p14="http://schemas.microsoft.com/office/powerpoint/2010/main" val="21429642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COMÉRCIO ELETRÓNICO</a:t>
            </a:r>
            <a:br>
              <a:rPr lang="pt-PT" dirty="0"/>
            </a:br>
            <a:endParaRPr lang="pt-PT" dirty="0"/>
          </a:p>
        </p:txBody>
      </p:sp>
      <p:sp>
        <p:nvSpPr>
          <p:cNvPr id="3" name="Marcador de Posição de Conteúdo 2"/>
          <p:cNvSpPr>
            <a:spLocks noGrp="1"/>
          </p:cNvSpPr>
          <p:nvPr>
            <p:ph idx="1"/>
          </p:nvPr>
        </p:nvSpPr>
        <p:spPr/>
        <p:txBody>
          <a:bodyPr>
            <a:normAutofit fontScale="92500" lnSpcReduction="10000"/>
          </a:bodyPr>
          <a:lstStyle/>
          <a:p>
            <a:pPr lvl="1"/>
            <a:r>
              <a:rPr lang="pt-PT" dirty="0"/>
              <a:t>Desvantagens ou riscos</a:t>
            </a:r>
          </a:p>
          <a:p>
            <a:pPr lvl="2"/>
            <a:r>
              <a:rPr lang="pt-PT" dirty="0"/>
              <a:t>Erro, engano ou fraude quanto aos bens adquiridos (não correspondem às características anunciadas, ou têm defeitos)</a:t>
            </a:r>
          </a:p>
          <a:p>
            <a:pPr lvl="2"/>
            <a:r>
              <a:rPr lang="pt-PT" dirty="0"/>
              <a:t>Falta de transparência nas condições de pagamento (taxas, impostos, custos de envio, etc.)</a:t>
            </a:r>
          </a:p>
          <a:p>
            <a:pPr lvl="2"/>
            <a:r>
              <a:rPr lang="pt-PT" dirty="0"/>
              <a:t>Uso indevido de meios de pagamento eletrónico (cartões de crédito e códigos furtados)</a:t>
            </a:r>
          </a:p>
          <a:p>
            <a:pPr lvl="2"/>
            <a:r>
              <a:rPr lang="pt-PT" dirty="0"/>
              <a:t>Identificação de fornecedores e consumidores (uso de identidades falsas e menores de idade)</a:t>
            </a:r>
          </a:p>
          <a:p>
            <a:pPr lvl="2"/>
            <a:r>
              <a:rPr lang="pt-PT" dirty="0" err="1"/>
              <a:t>Intercepção</a:t>
            </a:r>
            <a:r>
              <a:rPr lang="pt-PT" dirty="0"/>
              <a:t> ilícita de informação pessoal e financeira (</a:t>
            </a:r>
            <a:r>
              <a:rPr lang="pt-PT" dirty="0" err="1"/>
              <a:t>phishing</a:t>
            </a:r>
            <a:r>
              <a:rPr lang="pt-PT" dirty="0"/>
              <a:t>, </a:t>
            </a:r>
            <a:r>
              <a:rPr lang="pt-PT" dirty="0" err="1"/>
              <a:t>hacking</a:t>
            </a:r>
            <a:r>
              <a:rPr lang="pt-PT" dirty="0"/>
              <a:t> e </a:t>
            </a:r>
            <a:r>
              <a:rPr lang="pt-PT" dirty="0" err="1"/>
              <a:t>spyware</a:t>
            </a:r>
            <a:r>
              <a:rPr lang="pt-PT" dirty="0"/>
              <a:t>) e falta de segurança das redes</a:t>
            </a:r>
          </a:p>
          <a:p>
            <a:pPr lvl="2"/>
            <a:r>
              <a:rPr lang="pt-PT" dirty="0"/>
              <a:t>Tratamentos ilícitos de dados pessoais (spam, cessão ilícita a terceiros, captação de dados de tráfego invisíveis)</a:t>
            </a:r>
          </a:p>
          <a:p>
            <a:pPr lvl="2"/>
            <a:r>
              <a:rPr lang="pt-PT" dirty="0"/>
              <a:t>Prova das transações </a:t>
            </a:r>
            <a:r>
              <a:rPr lang="pt-PT" dirty="0" err="1"/>
              <a:t>efectuadas</a:t>
            </a:r>
            <a:r>
              <a:rPr lang="pt-PT" dirty="0"/>
              <a:t> (imaterialidade na comunicação e emissão das declarações negociais)</a:t>
            </a:r>
          </a:p>
          <a:p>
            <a:endParaRPr lang="pt-PT" dirty="0"/>
          </a:p>
        </p:txBody>
      </p:sp>
    </p:spTree>
    <p:extLst>
      <p:ext uri="{BB962C8B-B14F-4D97-AF65-F5344CB8AC3E}">
        <p14:creationId xmlns:p14="http://schemas.microsoft.com/office/powerpoint/2010/main" val="4407264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Objetivos a desenvolver no âmbito do comércio eletrónico</a:t>
            </a:r>
          </a:p>
        </p:txBody>
      </p:sp>
      <p:sp>
        <p:nvSpPr>
          <p:cNvPr id="3" name="Marcador de Posição de Conteúdo 2"/>
          <p:cNvSpPr>
            <a:spLocks noGrp="1"/>
          </p:cNvSpPr>
          <p:nvPr>
            <p:ph idx="1"/>
          </p:nvPr>
        </p:nvSpPr>
        <p:spPr/>
        <p:txBody>
          <a:bodyPr>
            <a:normAutofit fontScale="77500" lnSpcReduction="20000"/>
          </a:bodyPr>
          <a:lstStyle/>
          <a:p>
            <a:pPr lvl="1"/>
            <a:r>
              <a:rPr lang="pt-PT" dirty="0"/>
              <a:t>Reforço da confiança de utilizadores e consumidores</a:t>
            </a:r>
          </a:p>
          <a:p>
            <a:pPr lvl="2"/>
            <a:r>
              <a:rPr lang="pt-PT" dirty="0"/>
              <a:t>proteção de dados pessoais</a:t>
            </a:r>
          </a:p>
          <a:p>
            <a:pPr lvl="2"/>
            <a:r>
              <a:rPr lang="pt-PT" dirty="0"/>
              <a:t>segurança das redes e sistemas informáticos</a:t>
            </a:r>
          </a:p>
          <a:p>
            <a:pPr lvl="2"/>
            <a:r>
              <a:rPr lang="pt-PT" dirty="0"/>
              <a:t>proteção do consumidor</a:t>
            </a:r>
          </a:p>
          <a:p>
            <a:pPr lvl="2"/>
            <a:r>
              <a:rPr lang="pt-PT" dirty="0"/>
              <a:t>práticas comerciais lícitas</a:t>
            </a:r>
          </a:p>
          <a:p>
            <a:pPr lvl="2"/>
            <a:r>
              <a:rPr lang="pt-PT" dirty="0"/>
              <a:t>identificação fidedigna dos intervenientes, confidencialidade e autenticidade dos dados transmitidos</a:t>
            </a:r>
          </a:p>
          <a:p>
            <a:pPr lvl="1"/>
            <a:r>
              <a:rPr lang="pt-PT" dirty="0"/>
              <a:t>Estabelecimento de regras jurídicas do mercado digital</a:t>
            </a:r>
          </a:p>
          <a:p>
            <a:pPr lvl="2"/>
            <a:r>
              <a:rPr lang="pt-PT" dirty="0"/>
              <a:t>Enquadramento legal adequado e harmonizado ao nível global, em matéria de tributação, propriedade intelectual, política comercial, sistemas de pagamento eletrónico</a:t>
            </a:r>
          </a:p>
          <a:p>
            <a:pPr lvl="1"/>
            <a:r>
              <a:rPr lang="pt-PT" dirty="0"/>
              <a:t>Desenvolvimento da estrutura tecnológica</a:t>
            </a:r>
          </a:p>
          <a:p>
            <a:pPr lvl="2"/>
            <a:r>
              <a:rPr lang="pt-PT" dirty="0"/>
              <a:t>Crescimento e capacidade da rede, </a:t>
            </a:r>
            <a:r>
              <a:rPr lang="pt-PT" dirty="0" err="1"/>
              <a:t>interconectividade</a:t>
            </a:r>
            <a:r>
              <a:rPr lang="pt-PT" dirty="0"/>
              <a:t> e convergência de redes, governo da internet, livre concorrência no mercado das telecomunicações</a:t>
            </a:r>
          </a:p>
          <a:p>
            <a:pPr lvl="1"/>
            <a:r>
              <a:rPr lang="pt-PT" dirty="0"/>
              <a:t>Maximização de benefícios ao nível global</a:t>
            </a:r>
          </a:p>
          <a:p>
            <a:pPr lvl="2"/>
            <a:r>
              <a:rPr lang="pt-PT" dirty="0"/>
              <a:t>Desenvolvimento económico proporcionado por novas relações com consumidores, sem limites físicos ou espaciais, com novas oportunidades de mercado para pequenas e médias empresas</a:t>
            </a:r>
          </a:p>
          <a:p>
            <a:endParaRPr lang="pt-PT" dirty="0"/>
          </a:p>
        </p:txBody>
      </p:sp>
    </p:spTree>
    <p:extLst>
      <p:ext uri="{BB962C8B-B14F-4D97-AF65-F5344CB8AC3E}">
        <p14:creationId xmlns:p14="http://schemas.microsoft.com/office/powerpoint/2010/main" val="26022721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1" algn="l" rtl="0">
              <a:lnSpc>
                <a:spcPct val="90000"/>
              </a:lnSpc>
              <a:spcBef>
                <a:spcPct val="0"/>
              </a:spcBef>
            </a:pPr>
            <a:r>
              <a:rPr lang="pt-PT" sz="5400" dirty="0" smtClean="0">
                <a:solidFill>
                  <a:schemeClr val="accent1"/>
                </a:solidFill>
                <a:latin typeface="+mj-lt"/>
              </a:rPr>
              <a:t>Regime geral: </a:t>
            </a:r>
            <a:br>
              <a:rPr lang="pt-PT" sz="5400" dirty="0" smtClean="0">
                <a:solidFill>
                  <a:schemeClr val="accent1"/>
                </a:solidFill>
                <a:latin typeface="+mj-lt"/>
              </a:rPr>
            </a:br>
            <a:endParaRPr lang="pt-PT" sz="5400" dirty="0">
              <a:solidFill>
                <a:schemeClr val="accent1"/>
              </a:solidFill>
              <a:latin typeface="+mj-lt"/>
            </a:endParaRPr>
          </a:p>
        </p:txBody>
      </p:sp>
      <p:sp>
        <p:nvSpPr>
          <p:cNvPr id="3" name="Marcador de Posição de Conteúdo 2"/>
          <p:cNvSpPr>
            <a:spLocks noGrp="1"/>
          </p:cNvSpPr>
          <p:nvPr>
            <p:ph idx="1"/>
          </p:nvPr>
        </p:nvSpPr>
        <p:spPr/>
        <p:txBody>
          <a:bodyPr>
            <a:normAutofit fontScale="85000" lnSpcReduction="20000"/>
          </a:bodyPr>
          <a:lstStyle/>
          <a:p>
            <a:pPr lvl="2"/>
            <a:r>
              <a:rPr lang="pt-PT" dirty="0" smtClean="0"/>
              <a:t>Princípio </a:t>
            </a:r>
            <a:r>
              <a:rPr lang="pt-PT" dirty="0"/>
              <a:t>da liberdade de exercício da prestação de serviços da SI- </a:t>
            </a:r>
            <a:r>
              <a:rPr lang="pt-PT" dirty="0" err="1"/>
              <a:t>art</a:t>
            </a:r>
            <a:r>
              <a:rPr lang="pt-PT" dirty="0"/>
              <a:t>. 3º </a:t>
            </a:r>
          </a:p>
          <a:p>
            <a:pPr lvl="3"/>
            <a:r>
              <a:rPr lang="pt-PT" dirty="0"/>
              <a:t>Não depende de autorização para prestar serviços da SI- </a:t>
            </a:r>
            <a:r>
              <a:rPr lang="pt-PT" dirty="0" err="1"/>
              <a:t>art</a:t>
            </a:r>
            <a:r>
              <a:rPr lang="pt-PT" dirty="0"/>
              <a:t>. 3º, n.º 3</a:t>
            </a:r>
          </a:p>
          <a:p>
            <a:pPr lvl="3"/>
            <a:r>
              <a:rPr lang="pt-PT" dirty="0"/>
              <a:t>Exceto se a lei exigir autorização legal ou administrativa especificamente para a atividade exercida (telecomunicações, atividade farmacêutica, atividade financeira, etc...) - </a:t>
            </a:r>
            <a:r>
              <a:rPr lang="pt-PT" dirty="0" err="1"/>
              <a:t>art</a:t>
            </a:r>
            <a:r>
              <a:rPr lang="pt-PT" dirty="0"/>
              <a:t>. 3º, n.º 4, e 4º, n.º 4</a:t>
            </a:r>
          </a:p>
          <a:p>
            <a:pPr lvl="2"/>
            <a:r>
              <a:rPr lang="pt-PT" dirty="0"/>
              <a:t>Obrigação de disponibilizar, de forma permanente, os seus elementos completos de identificação - </a:t>
            </a:r>
            <a:r>
              <a:rPr lang="pt-PT" dirty="0" err="1"/>
              <a:t>art</a:t>
            </a:r>
            <a:r>
              <a:rPr lang="pt-PT" dirty="0"/>
              <a:t>. 10º, n.º 1:</a:t>
            </a:r>
          </a:p>
          <a:p>
            <a:pPr lvl="3"/>
            <a:r>
              <a:rPr lang="pt-PT" dirty="0"/>
              <a:t>Nome ou denominação social</a:t>
            </a:r>
          </a:p>
          <a:p>
            <a:pPr lvl="3"/>
            <a:r>
              <a:rPr lang="pt-PT" dirty="0"/>
              <a:t>NIF (número de contribuinte)</a:t>
            </a:r>
          </a:p>
          <a:p>
            <a:pPr lvl="3"/>
            <a:r>
              <a:rPr lang="pt-PT" dirty="0"/>
              <a:t>Endereço geográfico onde se encontra estabelecido</a:t>
            </a:r>
          </a:p>
          <a:p>
            <a:pPr lvl="3"/>
            <a:r>
              <a:rPr lang="pt-PT" dirty="0"/>
              <a:t>Endereço eletrónico</a:t>
            </a:r>
          </a:p>
          <a:p>
            <a:pPr lvl="3"/>
            <a:r>
              <a:rPr lang="pt-PT" dirty="0"/>
              <a:t>Autorizações exigidas por lei para a atividade ou informações relativas a profissão liberal (</a:t>
            </a:r>
            <a:r>
              <a:rPr lang="pt-PT" dirty="0" err="1"/>
              <a:t>art</a:t>
            </a:r>
            <a:r>
              <a:rPr lang="pt-PT" dirty="0"/>
              <a:t>. 10º, n.º 2 e 3)</a:t>
            </a:r>
          </a:p>
          <a:p>
            <a:pPr lvl="2"/>
            <a:r>
              <a:rPr lang="pt-PT" dirty="0"/>
              <a:t>Obrigação de informar, de forma clara, antes da prestação de serviços, dos custos dos serviços prestados, incluindo impostos e despesas de entrega – </a:t>
            </a:r>
            <a:r>
              <a:rPr lang="pt-PT" dirty="0" err="1"/>
              <a:t>art</a:t>
            </a:r>
            <a:r>
              <a:rPr lang="pt-PT" dirty="0"/>
              <a:t>. 10º, n.º 4</a:t>
            </a:r>
          </a:p>
          <a:p>
            <a:pPr lvl="2"/>
            <a:r>
              <a:rPr lang="pt-PT" dirty="0"/>
              <a:t>O incumprimento destes deveres de informação constitui contraordenação, punível nos termos do </a:t>
            </a:r>
            <a:r>
              <a:rPr lang="pt-PT" dirty="0" err="1"/>
              <a:t>art</a:t>
            </a:r>
            <a:r>
              <a:rPr lang="pt-PT" dirty="0"/>
              <a:t>. 37º, n.º 1, al. a)</a:t>
            </a:r>
          </a:p>
          <a:p>
            <a:endParaRPr lang="pt-PT" dirty="0"/>
          </a:p>
        </p:txBody>
      </p:sp>
    </p:spTree>
    <p:extLst>
      <p:ext uri="{BB962C8B-B14F-4D97-AF65-F5344CB8AC3E}">
        <p14:creationId xmlns:p14="http://schemas.microsoft.com/office/powerpoint/2010/main" val="28962667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Contratos eletrónicos</a:t>
            </a:r>
            <a:br>
              <a:rPr lang="pt-PT" dirty="0"/>
            </a:br>
            <a:endParaRPr lang="pt-PT" dirty="0"/>
          </a:p>
        </p:txBody>
      </p:sp>
      <p:sp>
        <p:nvSpPr>
          <p:cNvPr id="3" name="Marcador de Posição de Conteúdo 2"/>
          <p:cNvSpPr>
            <a:spLocks noGrp="1"/>
          </p:cNvSpPr>
          <p:nvPr>
            <p:ph idx="1"/>
          </p:nvPr>
        </p:nvSpPr>
        <p:spPr/>
        <p:txBody>
          <a:bodyPr>
            <a:normAutofit fontScale="92500" lnSpcReduction="10000"/>
          </a:bodyPr>
          <a:lstStyle/>
          <a:p>
            <a:pPr lvl="1"/>
            <a:r>
              <a:rPr lang="pt-PT" b="1" dirty="0"/>
              <a:t>Noção geral de contrato</a:t>
            </a:r>
            <a:r>
              <a:rPr lang="pt-PT" dirty="0"/>
              <a:t>: negócio jurídico constituído por duas declarações de vontade de sentido oposto, mas convergente, que se cruzam num ponto de consenso, de modo a satisfazer interesses legítimos das partes</a:t>
            </a:r>
          </a:p>
          <a:p>
            <a:pPr lvl="2"/>
            <a:r>
              <a:rPr lang="pt-PT" dirty="0"/>
              <a:t>Essas declarações chamam-se proposta e aceitação (exemplo: no contrato de compra e venda, o vendedor diz “eu vendo isto nestas condições”, e o comprador diz “eu compro isso nessas condições”)</a:t>
            </a:r>
          </a:p>
          <a:p>
            <a:pPr lvl="2"/>
            <a:r>
              <a:rPr lang="pt-PT" dirty="0"/>
              <a:t>Tem que haver coincidência total entre proposta e aceitação, para haver consenso</a:t>
            </a:r>
          </a:p>
          <a:p>
            <a:pPr lvl="2"/>
            <a:r>
              <a:rPr lang="pt-PT" dirty="0"/>
              <a:t>Em regra, o contrato está concluído no momento em que proposta e aceitação se encontram</a:t>
            </a:r>
          </a:p>
          <a:p>
            <a:pPr lvl="1"/>
            <a:endParaRPr lang="pt-PT" dirty="0" smtClean="0"/>
          </a:p>
          <a:p>
            <a:pPr lvl="1"/>
            <a:r>
              <a:rPr lang="pt-PT" b="1" dirty="0" smtClean="0"/>
              <a:t>Contrato </a:t>
            </a:r>
            <a:r>
              <a:rPr lang="pt-PT" b="1" dirty="0"/>
              <a:t>eletrónico</a:t>
            </a:r>
            <a:r>
              <a:rPr lang="pt-PT" dirty="0"/>
              <a:t> é o contrato celebrado exclusivamente por meios automatizados</a:t>
            </a:r>
          </a:p>
          <a:p>
            <a:pPr lvl="2"/>
            <a:r>
              <a:rPr lang="pt-PT" dirty="0"/>
              <a:t>especialidade do meio utilizado para contratar- ambiente virtual, utilização de novas tecnologias da informação e comunicação</a:t>
            </a:r>
          </a:p>
          <a:p>
            <a:endParaRPr lang="pt-PT" dirty="0"/>
          </a:p>
          <a:p>
            <a:endParaRPr lang="pt-PT" dirty="0"/>
          </a:p>
        </p:txBody>
      </p:sp>
    </p:spTree>
    <p:extLst>
      <p:ext uri="{BB962C8B-B14F-4D97-AF65-F5344CB8AC3E}">
        <p14:creationId xmlns:p14="http://schemas.microsoft.com/office/powerpoint/2010/main" val="17353439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Regime jurídico dos contratos eletrónicos</a:t>
            </a:r>
          </a:p>
        </p:txBody>
      </p:sp>
      <p:sp>
        <p:nvSpPr>
          <p:cNvPr id="3" name="Marcador de Posição de Conteúdo 2"/>
          <p:cNvSpPr>
            <a:spLocks noGrp="1"/>
          </p:cNvSpPr>
          <p:nvPr>
            <p:ph idx="1"/>
          </p:nvPr>
        </p:nvSpPr>
        <p:spPr/>
        <p:txBody>
          <a:bodyPr>
            <a:normAutofit fontScale="70000" lnSpcReduction="20000"/>
          </a:bodyPr>
          <a:lstStyle/>
          <a:p>
            <a:pPr lvl="1"/>
            <a:r>
              <a:rPr lang="pt-PT" dirty="0"/>
              <a:t>Aplicação das regras gerais de direito civil (</a:t>
            </a:r>
            <a:r>
              <a:rPr lang="pt-PT" dirty="0" err="1"/>
              <a:t>CCivil</a:t>
            </a:r>
            <a:r>
              <a:rPr lang="pt-PT" dirty="0"/>
              <a:t>, etc.)</a:t>
            </a:r>
          </a:p>
          <a:p>
            <a:pPr lvl="1"/>
            <a:r>
              <a:rPr lang="pt-PT" dirty="0"/>
              <a:t>Regime específico dos contratos celebrados por via eletrónica, previsto nos </a:t>
            </a:r>
            <a:r>
              <a:rPr lang="pt-PT" dirty="0" err="1"/>
              <a:t>art</a:t>
            </a:r>
            <a:r>
              <a:rPr lang="pt-PT" dirty="0"/>
              <a:t>. 24º a 34º da Lei 7/2004 de 7/01</a:t>
            </a:r>
          </a:p>
          <a:p>
            <a:pPr lvl="1"/>
            <a:r>
              <a:rPr lang="pt-PT" dirty="0"/>
              <a:t>Princípio da liberdade de celebração de contratos através de meios eletrónicos - </a:t>
            </a:r>
            <a:r>
              <a:rPr lang="pt-PT" dirty="0" err="1"/>
              <a:t>art</a:t>
            </a:r>
            <a:r>
              <a:rPr lang="pt-PT" dirty="0"/>
              <a:t>. 25º LCE</a:t>
            </a:r>
          </a:p>
          <a:p>
            <a:pPr lvl="2"/>
            <a:endParaRPr lang="pt-PT" dirty="0" smtClean="0"/>
          </a:p>
          <a:p>
            <a:pPr lvl="2"/>
            <a:r>
              <a:rPr lang="pt-PT" dirty="0" smtClean="0"/>
              <a:t>Todos </a:t>
            </a:r>
            <a:r>
              <a:rPr lang="pt-PT" dirty="0"/>
              <a:t>os contratos civis e comerciais (entre particulares ou operadores económicos que exercem atividades comerciais), independentemente do tipo contratual, podem ser celebrados por via eletrónica – </a:t>
            </a:r>
            <a:r>
              <a:rPr lang="pt-PT" dirty="0" err="1"/>
              <a:t>art</a:t>
            </a:r>
            <a:r>
              <a:rPr lang="pt-PT" dirty="0"/>
              <a:t>. 24º  e 25º, n.º 1, LCE</a:t>
            </a:r>
          </a:p>
          <a:p>
            <a:pPr lvl="3"/>
            <a:r>
              <a:rPr lang="pt-PT" dirty="0"/>
              <a:t>Exceto os previstos no </a:t>
            </a:r>
            <a:r>
              <a:rPr lang="pt-PT" dirty="0" err="1"/>
              <a:t>art</a:t>
            </a:r>
            <a:r>
              <a:rPr lang="pt-PT" dirty="0"/>
              <a:t>. 25º, n.º 2, LCE:</a:t>
            </a:r>
          </a:p>
          <a:p>
            <a:pPr lvl="4"/>
            <a:r>
              <a:rPr lang="pt-PT" dirty="0"/>
              <a:t>Contratos com efeitos familiares e sucessórios (casamento, adoção, contratos sucessórios)</a:t>
            </a:r>
          </a:p>
          <a:p>
            <a:pPr lvl="4"/>
            <a:r>
              <a:rPr lang="pt-PT" dirty="0"/>
              <a:t>Contratos que exijam a intervenção de uma autoridade pública (designadamente um tribunal ou um notário)</a:t>
            </a:r>
          </a:p>
          <a:p>
            <a:pPr lvl="4"/>
            <a:r>
              <a:rPr lang="pt-PT" dirty="0"/>
              <a:t>Contratos de transmissão da propriedade e outros direitos reais sobre imóveis (compra e venda ou doação de imóveis, por exemplo)- mas já não o arrendamento</a:t>
            </a:r>
          </a:p>
          <a:p>
            <a:pPr lvl="4"/>
            <a:r>
              <a:rPr lang="pt-PT" dirty="0"/>
              <a:t>Contratos de caução e garantia celebrados por não profissionais</a:t>
            </a:r>
          </a:p>
          <a:p>
            <a:pPr lvl="2"/>
            <a:r>
              <a:rPr lang="pt-PT" dirty="0"/>
              <a:t>Os contratos celebrados por via eletrónica são válidos e eficazes- </a:t>
            </a:r>
            <a:r>
              <a:rPr lang="pt-PT" dirty="0" err="1"/>
              <a:t>art</a:t>
            </a:r>
            <a:r>
              <a:rPr lang="pt-PT" dirty="0"/>
              <a:t>. 25º, n.º 1</a:t>
            </a:r>
          </a:p>
          <a:p>
            <a:pPr lvl="2"/>
            <a:r>
              <a:rPr lang="pt-PT" dirty="0"/>
              <a:t>Por outro lado, ninguém está obrigado a contratar por via exclusivamente eletrónica (salvo se for um profissional e se tiver vinculado previamente a isso, nos termos do </a:t>
            </a:r>
            <a:r>
              <a:rPr lang="pt-PT" dirty="0" err="1"/>
              <a:t>art</a:t>
            </a:r>
            <a:r>
              <a:rPr lang="pt-PT" dirty="0"/>
              <a:t>. 25º, n.º 3 e 4 LCE)</a:t>
            </a:r>
          </a:p>
          <a:p>
            <a:endParaRPr lang="pt-PT" dirty="0"/>
          </a:p>
        </p:txBody>
      </p:sp>
    </p:spTree>
    <p:extLst>
      <p:ext uri="{BB962C8B-B14F-4D97-AF65-F5344CB8AC3E}">
        <p14:creationId xmlns:p14="http://schemas.microsoft.com/office/powerpoint/2010/main" val="3641070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ão">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2806</TotalTime>
  <Words>15785</Words>
  <Application>Microsoft Office PowerPoint</Application>
  <PresentationFormat>Ecrã Panorâmico</PresentationFormat>
  <Paragraphs>852</Paragraphs>
  <Slides>127</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127</vt:i4>
      </vt:variant>
    </vt:vector>
  </HeadingPairs>
  <TitlesOfParts>
    <vt:vector size="132" baseType="lpstr">
      <vt:lpstr>Arial</vt:lpstr>
      <vt:lpstr>Arial Unicode MS</vt:lpstr>
      <vt:lpstr>Century Gothic</vt:lpstr>
      <vt:lpstr>Wingdings 3</vt:lpstr>
      <vt:lpstr>Ião</vt:lpstr>
      <vt:lpstr>DIREITO DA ORGANIZAÇÃO E DA SEGURANÇA</vt:lpstr>
      <vt:lpstr>PARTE II – DIREITO DA INFORMÁTICA</vt:lpstr>
      <vt:lpstr>DIREITO DA INFORMÁTICA</vt:lpstr>
      <vt:lpstr>DIREITO DA INFORMÁTICA</vt:lpstr>
      <vt:lpstr>INFORMÁTICA E DIREITOS FUNDAMENTAIS</vt:lpstr>
      <vt:lpstr>INFORMÁTICA E DIREITOS FUNDAMENTAIS</vt:lpstr>
      <vt:lpstr>INFORMÁTICA E DIREITOS FUNDAMENTAIS</vt:lpstr>
      <vt:lpstr>INFORMÁTICA E DIREITOS FUNDAMENTAIS</vt:lpstr>
      <vt:lpstr>INFORMÁTICA E DIREITOS FUNDAMENTAIS</vt:lpstr>
      <vt:lpstr>REGIME JURÍDICO DE PROTEÇÃO DE DADOS PESSOAIS</vt:lpstr>
      <vt:lpstr>DIREITO FUNDAMENTAL</vt:lpstr>
      <vt:lpstr>CONCEITOS BÁSICOS</vt:lpstr>
      <vt:lpstr>CONCEITOS BÁSICOS</vt:lpstr>
      <vt:lpstr>SUJEITOS INTERVENIENTES</vt:lpstr>
      <vt:lpstr>PRINCÍPIOS DE PROTEÇÃO DE DADOS</vt:lpstr>
      <vt:lpstr>CONDIÇÕES DE LEGITIMIDADE</vt:lpstr>
      <vt:lpstr>1 Consentimento do titular [artigo 6.º, n.º 1, alínea a]</vt:lpstr>
      <vt:lpstr>2 Contrato </vt:lpstr>
      <vt:lpstr>3 Disposição legal </vt:lpstr>
      <vt:lpstr>4 Interesse legítimo do responsável ou de terceiro</vt:lpstr>
      <vt:lpstr>Regime especial de dados sensíveis</vt:lpstr>
      <vt:lpstr>DIREITOS DOS TITULARES DOS DADOS</vt:lpstr>
      <vt:lpstr>OBRIGAÇÕES DOS RESPONSÁVEIS PELO TRATAMENTO DE DADOS</vt:lpstr>
      <vt:lpstr>DESIGNAÇÃO DE EPD</vt:lpstr>
      <vt:lpstr>APTIDOES DO EPD</vt:lpstr>
      <vt:lpstr>POSIÇÃO DO EPD</vt:lpstr>
      <vt:lpstr>Registos das atividades de tratamento  - Artigo 30.º</vt:lpstr>
      <vt:lpstr>Registos das atividades de tratamento - Artigo 30.º</vt:lpstr>
      <vt:lpstr>Registos das atividades de tratamento - Artigo 30.º</vt:lpstr>
      <vt:lpstr>Segurança do tratamento Artigo 32.º</vt:lpstr>
      <vt:lpstr>Segurança do tratamento Artigo 32.º</vt:lpstr>
      <vt:lpstr>Avaliação de impacto sobre a proteção de dados - Artigo 35.º</vt:lpstr>
      <vt:lpstr>Tratamentos sujeitos a uma análise de impacto </vt:lpstr>
      <vt:lpstr>Violação de dados pessoais</vt:lpstr>
      <vt:lpstr>Violação de dados pessoais</vt:lpstr>
      <vt:lpstr>Informação a fornecer à autoridade supervisora </vt:lpstr>
      <vt:lpstr>AUTORIDADE DE CONTROLO - CNPD</vt:lpstr>
      <vt:lpstr>Competências, atribuições e poderes </vt:lpstr>
      <vt:lpstr> Vias de recurso, responsabilidade civil e sanções </vt:lpstr>
      <vt:lpstr>COIMAS</vt:lpstr>
      <vt:lpstr>Regime especial de proteção de dados pessoais no setor das comunicações eletrónicas A Lei n.º 41/2004 de 18/08 </vt:lpstr>
      <vt:lpstr>Obrigações das empresas que prestam serviços de comunicações eletrónicas: </vt:lpstr>
      <vt:lpstr>Obrigações das empresas que prestam serviços de comunicações eletrónicas: </vt:lpstr>
      <vt:lpstr>Obrigações das empresas que prestam serviços de comunicações eletrónicas: </vt:lpstr>
      <vt:lpstr>Obrigações das empresas que prestam serviços de comunicações eletrónicas: </vt:lpstr>
      <vt:lpstr>Obrigações das empresas que prestam serviços de comunicações eletrónicas: </vt:lpstr>
      <vt:lpstr>Obrigações das empresas que prestam serviços de comunicações eletrónicas: </vt:lpstr>
      <vt:lpstr>Obrigações das empresas que prestam serviços de comunicações eletrónicas: </vt:lpstr>
      <vt:lpstr>Comunicações eletrónicas não solicitadas </vt:lpstr>
      <vt:lpstr>Comunicações eletrónicas não solicitadas </vt:lpstr>
      <vt:lpstr>Comunicações eletrónicas não solicitadas </vt:lpstr>
      <vt:lpstr>Regime legal das comunicações eletrónicas não solicitadas para fins de marketing direto- art. 13º-A e 13ºB: </vt:lpstr>
      <vt:lpstr>PESSOAS SINGULARES</vt:lpstr>
      <vt:lpstr>PESSOAS COLETIVAS</vt:lpstr>
      <vt:lpstr>MARKETING DIRETO</vt:lpstr>
      <vt:lpstr>Apresentação do PowerPoint</vt:lpstr>
      <vt:lpstr>Apresentação do PowerPoint</vt:lpstr>
      <vt:lpstr>Apresentação do PowerPoint</vt:lpstr>
      <vt:lpstr>Capítulo IV - A PROTEÇÃO JURÍDICA DA PROPRIEDADE INTELECTUAL E FIGURAS AFINS </vt:lpstr>
      <vt:lpstr>Apresentação do PowerPoint</vt:lpstr>
      <vt:lpstr>OS DIREITOS DE AUTOR</vt:lpstr>
      <vt:lpstr>OS DIREITOS DE AUTOR</vt:lpstr>
      <vt:lpstr>Direitos de natureza patrimonial</vt:lpstr>
      <vt:lpstr>Direitos de natureza patrimonial</vt:lpstr>
      <vt:lpstr>Exceções previstas no artigo 75.º n.º 2 CDA</vt:lpstr>
      <vt:lpstr>Apresentação do PowerPoint</vt:lpstr>
      <vt:lpstr>Direitos de natureza moral ou pessoal</vt:lpstr>
      <vt:lpstr>Proteção jurídica</vt:lpstr>
      <vt:lpstr>Os direitos conexos </vt:lpstr>
      <vt:lpstr>Apresentação do PowerPoint</vt:lpstr>
      <vt:lpstr>Apresentação do PowerPoint</vt:lpstr>
      <vt:lpstr>Apresentação do PowerPoint</vt:lpstr>
      <vt:lpstr>Consequências da violação dos direitos de autor e direitos conexos </vt:lpstr>
      <vt:lpstr>Consequências da violação dos direitos de autor e direitos conexos </vt:lpstr>
      <vt:lpstr>Apresentação do PowerPoint</vt:lpstr>
      <vt:lpstr>Os direitos conexos </vt:lpstr>
      <vt:lpstr>Apresentação do PowerPoint</vt:lpstr>
      <vt:lpstr>Apresentação do PowerPoint</vt:lpstr>
      <vt:lpstr>Apresentação do PowerPoint</vt:lpstr>
      <vt:lpstr>Consequências da violação dos direitos de autor e direitos conexos </vt:lpstr>
      <vt:lpstr>Apresentação do PowerPoint</vt:lpstr>
      <vt:lpstr>Apresentação do PowerPoint</vt:lpstr>
      <vt:lpstr>CRIMINALIDADE INFORMÁTICA</vt:lpstr>
      <vt:lpstr>TIPOS DE CRIMES</vt:lpstr>
      <vt:lpstr>CRIMINALIDADE INFORMÁTICA</vt:lpstr>
      <vt:lpstr>CRIMINALIDADE INFORMÁTICA Lei do Cibercrime- Lei 109/2009 de 15/09</vt:lpstr>
      <vt:lpstr>Falsidade informática (art. 3º LC) </vt:lpstr>
      <vt:lpstr>Dano relativo a programas ou dados informáticos (art. 4º LC) </vt:lpstr>
      <vt:lpstr>Sabotagem informática (art. 5º LC) </vt:lpstr>
      <vt:lpstr>Acesso ilegítimo (art. 6º LC) </vt:lpstr>
      <vt:lpstr>Interceção ilegítima (art. 7º LC) </vt:lpstr>
      <vt:lpstr>Reprodução ilegítima de programa protegido (art. 8º LC) </vt:lpstr>
      <vt:lpstr>   PARTE III - DIREITO DO COMÉRCIO  ELETRÓNICO   </vt:lpstr>
      <vt:lpstr>COMÉRCIO ELETRÓNICO </vt:lpstr>
      <vt:lpstr>COMÉRCIO ELETRÓNICO </vt:lpstr>
      <vt:lpstr>Objetivos a desenvolver no âmbito do comércio eletrónico</vt:lpstr>
      <vt:lpstr>Regime geral:  </vt:lpstr>
      <vt:lpstr>Contratos eletrónicos </vt:lpstr>
      <vt:lpstr>Regime jurídico dos contratos eletrónicos</vt:lpstr>
      <vt:lpstr>FORMA DOS CONTRATOS ELETRÓNICOS</vt:lpstr>
      <vt:lpstr>Obrigações do prestador de serviços de celebração de contratos eletrónicos em linha </vt:lpstr>
      <vt:lpstr>Procedimento de celebração de contratos eletrónicos em linha  </vt:lpstr>
      <vt:lpstr>Ordem de encomenda </vt:lpstr>
      <vt:lpstr>Aviso de receção </vt:lpstr>
      <vt:lpstr>Confirmação da ordem de encomenda </vt:lpstr>
      <vt:lpstr>Apresentação do PowerPoint</vt:lpstr>
      <vt:lpstr>Contra-ordenações </vt:lpstr>
      <vt:lpstr>Contratos celebrados à distância - DL 24/2014, de 14 de fevereiro  </vt:lpstr>
      <vt:lpstr>Contratos celebrados à distância</vt:lpstr>
      <vt:lpstr>Contratos celebrados à distância</vt:lpstr>
      <vt:lpstr>Regime dos contratos à distância previsto Regime dos contratos à distância previsto nos art. 4º a 21º do DL 24/2014  </vt:lpstr>
      <vt:lpstr>Regime dos contratos à distância</vt:lpstr>
      <vt:lpstr>Regime dos contratos à distância</vt:lpstr>
      <vt:lpstr>Regime dos contratos à distância</vt:lpstr>
      <vt:lpstr>Regime dos contratos à distância</vt:lpstr>
      <vt:lpstr>Regime dos contratos à distância</vt:lpstr>
      <vt:lpstr>Regime dos contratos à distância</vt:lpstr>
      <vt:lpstr>Regime dos contratos à distância</vt:lpstr>
      <vt:lpstr>Regime dos contratos à distância</vt:lpstr>
      <vt:lpstr>Venda de bens de consumo - DL 67/2003 de 8/04</vt:lpstr>
      <vt:lpstr>Venda de bens de consumo - DL 67/2003 de 8/04</vt:lpstr>
      <vt:lpstr>Venda de bens de consumo - DL 67/2003 de 8/04</vt:lpstr>
      <vt:lpstr>Venda de bens de consumo - DL 67/2003 de 8/04</vt:lpstr>
      <vt:lpstr>Venda de bens de consumo - DL 67/2003 de 8/04</vt:lpstr>
      <vt:lpstr>Venda de bens de consumo - DL 67/2003 de 8/04</vt:lpstr>
      <vt:lpstr>Venda de bens de consumo - DL 67/2003 de 8/04</vt:lpstr>
      <vt:lpstr>Venda de bens de consumo  - DL 67/2003 de 8/04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Marta Frias Borges</dc:creator>
  <cp:lastModifiedBy>Maria Candida Oliveira</cp:lastModifiedBy>
  <cp:revision>152</cp:revision>
  <cp:lastPrinted>2019-02-11T18:40:38Z</cp:lastPrinted>
  <dcterms:created xsi:type="dcterms:W3CDTF">2019-02-09T16:38:22Z</dcterms:created>
  <dcterms:modified xsi:type="dcterms:W3CDTF">2022-05-04T14:43:20Z</dcterms:modified>
</cp:coreProperties>
</file>