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DM Sans Bold" charset="1" panose="00000000000000000000"/>
      <p:regular r:id="rId16"/>
    </p:embeddedFont>
    <p:embeddedFont>
      <p:font typeface="Open Sans Bold" charset="1" panose="020B0806030504020204"/>
      <p:regular r:id="rId17"/>
    </p:embeddedFont>
    <p:embeddedFont>
      <p:font typeface="DM Sans" charset="1" panose="00000000000000000000"/>
      <p:regular r:id="rId18"/>
    </p:embeddedFont>
    <p:embeddedFont>
      <p:font typeface="Cairo" charset="1" panose="00000500000000000000"/>
      <p:regular r:id="rId19"/>
    </p:embeddedFont>
    <p:embeddedFont>
      <p:font typeface="Cairo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4737926" y="3267216"/>
            <a:ext cx="8949544" cy="311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6435">
                <a:solidFill>
                  <a:srgbClr val="000000"/>
                </a:solidFill>
                <a:latin typeface="DM Sans Bold"/>
              </a:rPr>
              <a:t>Salary Prediction of</a:t>
            </a:r>
          </a:p>
          <a:p>
            <a:pPr algn="ctr">
              <a:lnSpc>
                <a:spcPts val="6049"/>
              </a:lnSpc>
            </a:pPr>
          </a:p>
          <a:p>
            <a:pPr algn="ctr">
              <a:lnSpc>
                <a:spcPts val="6049"/>
              </a:lnSpc>
            </a:pPr>
            <a:r>
              <a:rPr lang="en-US" sz="6435">
                <a:solidFill>
                  <a:srgbClr val="000000"/>
                </a:solidFill>
                <a:latin typeface="DM Sans Bold"/>
              </a:rPr>
              <a:t> Data Professions</a:t>
            </a:r>
          </a:p>
          <a:p>
            <a:pPr algn="ctr">
              <a:lnSpc>
                <a:spcPts val="604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4860641" y="6495600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Presented by Maria Mohamed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824729"/>
            <a:ext cx="10910396" cy="1754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7585" y="2100493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09"/>
                </a:lnTo>
                <a:lnTo>
                  <a:pt x="0" y="61049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66140" y="8549584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461505" y="-1063183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3"/>
                </a:lnTo>
                <a:lnTo>
                  <a:pt x="0" y="30685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356651" y="9267747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216599" y="-1881153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282649">
            <a:off x="16216936" y="274822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8" y="0"/>
                </a:lnTo>
                <a:lnTo>
                  <a:pt x="4017208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984792" y="2955530"/>
            <a:ext cx="9031180" cy="1130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39"/>
              </a:lnSpc>
            </a:pPr>
            <a:r>
              <a:rPr lang="en-US" sz="8700">
                <a:solidFill>
                  <a:srgbClr val="000000"/>
                </a:solidFill>
                <a:latin typeface="DM Sans Bold"/>
              </a:rPr>
              <a:t>INTRODUCTION: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84792" y="4524297"/>
            <a:ext cx="10409994" cy="3905250"/>
            <a:chOff x="0" y="0"/>
            <a:chExt cx="13879993" cy="520700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28575"/>
              <a:ext cx="13879993" cy="866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799" indent="-215899" lvl="1">
                <a:lnSpc>
                  <a:spcPts val="2699"/>
                </a:lnSpc>
                <a:buFont typeface="Arial"/>
                <a:buChar char="•"/>
              </a:pPr>
              <a:r>
                <a:rPr lang="en-US" sz="1999" spc="119">
                  <a:solidFill>
                    <a:srgbClr val="000000"/>
                  </a:solidFill>
                  <a:latin typeface="DM Sans Bold"/>
                </a:rPr>
                <a:t>Welcome to the presentation on "Salary Prediction of Data Professionals.”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384300"/>
              <a:ext cx="13228983" cy="910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799" indent="-215899" lvl="1">
                <a:lnSpc>
                  <a:spcPts val="2799"/>
                </a:lnSpc>
                <a:buFont typeface="Arial"/>
                <a:buChar char="•"/>
              </a:pPr>
              <a:r>
                <a:rPr lang="en-US" sz="1999">
                  <a:solidFill>
                    <a:srgbClr val="000000"/>
                  </a:solidFill>
                  <a:latin typeface="Open Sans Bold"/>
                </a:rPr>
                <a:t>Focus: - This project centers around analyzing factors influencing salaries in data professions.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840567"/>
              <a:ext cx="13537913" cy="910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799" indent="-215899" lvl="1">
                <a:lnSpc>
                  <a:spcPts val="2799"/>
                </a:lnSpc>
                <a:buFont typeface="Arial"/>
                <a:buChar char="•"/>
              </a:pPr>
              <a:r>
                <a:rPr lang="en-US" sz="1999">
                  <a:solidFill>
                    <a:srgbClr val="000000"/>
                  </a:solidFill>
                  <a:latin typeface="Open Sans Bold"/>
                </a:rPr>
                <a:t>Experience: - Throughout this project, we've gained insights into data exploration, feature engineering, and machine learning model development.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296834"/>
              <a:ext cx="13757957" cy="910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799" indent="-215899" lvl="1">
                <a:lnSpc>
                  <a:spcPts val="2799"/>
                </a:lnSpc>
                <a:buFont typeface="Arial"/>
                <a:buChar char="•"/>
              </a:pPr>
              <a:r>
                <a:rPr lang="en-US" sz="1999">
                  <a:solidFill>
                    <a:srgbClr val="000000"/>
                  </a:solidFill>
                  <a:latin typeface="Open Sans Bold"/>
                </a:rPr>
                <a:t>Goal: - Our goal is to develop accurate models that predict salaries based on various factors such as experience, job role, and performance ratings.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49640" y="1652574"/>
            <a:ext cx="8729232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Data overview: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748756" y="3196479"/>
            <a:ext cx="16073213" cy="2561528"/>
            <a:chOff x="0" y="0"/>
            <a:chExt cx="21430951" cy="341537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0997329" cy="3415370"/>
              <a:chOff x="0" y="0"/>
              <a:chExt cx="5271772" cy="85749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271772" cy="857492"/>
              </a:xfrm>
              <a:custGeom>
                <a:avLst/>
                <a:gdLst/>
                <a:ahLst/>
                <a:cxnLst/>
                <a:rect r="r" b="b" t="t" l="l"/>
                <a:pathLst>
                  <a:path h="857492" w="5271772">
                    <a:moveTo>
                      <a:pt x="7374" y="0"/>
                    </a:moveTo>
                    <a:lnTo>
                      <a:pt x="5264397" y="0"/>
                    </a:lnTo>
                    <a:cubicBezTo>
                      <a:pt x="5268470" y="0"/>
                      <a:pt x="5271772" y="3302"/>
                      <a:pt x="5271772" y="7374"/>
                    </a:cubicBezTo>
                    <a:lnTo>
                      <a:pt x="5271772" y="850118"/>
                    </a:lnTo>
                    <a:cubicBezTo>
                      <a:pt x="5271772" y="852074"/>
                      <a:pt x="5270995" y="853950"/>
                      <a:pt x="5269612" y="855333"/>
                    </a:cubicBezTo>
                    <a:cubicBezTo>
                      <a:pt x="5268229" y="856716"/>
                      <a:pt x="5266353" y="857492"/>
                      <a:pt x="5264397" y="857492"/>
                    </a:cubicBezTo>
                    <a:lnTo>
                      <a:pt x="7374" y="857492"/>
                    </a:lnTo>
                    <a:cubicBezTo>
                      <a:pt x="5418" y="857492"/>
                      <a:pt x="3543" y="856716"/>
                      <a:pt x="2160" y="855333"/>
                    </a:cubicBezTo>
                    <a:cubicBezTo>
                      <a:pt x="777" y="853950"/>
                      <a:pt x="0" y="852074"/>
                      <a:pt x="0" y="850118"/>
                    </a:cubicBezTo>
                    <a:lnTo>
                      <a:pt x="0" y="7374"/>
                    </a:lnTo>
                    <a:cubicBezTo>
                      <a:pt x="0" y="5418"/>
                      <a:pt x="777" y="3543"/>
                      <a:pt x="2160" y="2160"/>
                    </a:cubicBezTo>
                    <a:cubicBezTo>
                      <a:pt x="3543" y="777"/>
                      <a:pt x="5418" y="0"/>
                      <a:pt x="7374" y="0"/>
                    </a:cubicBez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85725"/>
                <a:ext cx="5271772" cy="7717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3465754" y="725145"/>
              <a:ext cx="17965197" cy="1178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000000"/>
                  </a:solidFill>
                  <a:latin typeface="DM Sans"/>
                </a:rPr>
                <a:t>first name, last name, Doj, Sex, CURRENT DATE, DESIGNATION, AGE, SALARY, UNIT, LEAVES USED, LEAVES REMAINING, RATINGS, PAST EXP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4864588" y="2482816"/>
              <a:ext cx="1586230" cy="569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000000"/>
                  </a:solidFill>
                  <a:latin typeface="DM Sans"/>
                </a:rPr>
                <a:t>SALARY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41577" y="706095"/>
              <a:ext cx="3024178" cy="836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379"/>
                </a:lnSpc>
                <a:spcBef>
                  <a:spcPct val="0"/>
                </a:spcBef>
              </a:pPr>
              <a:r>
                <a:rPr lang="en-US" sz="3842">
                  <a:solidFill>
                    <a:srgbClr val="000000"/>
                  </a:solidFill>
                  <a:latin typeface="DM Sans Bold"/>
                </a:rPr>
                <a:t>columns: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441577" y="2353911"/>
              <a:ext cx="4270539" cy="6980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Open Sans Bold"/>
                </a:rPr>
                <a:t>Target variable: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99808" y="1949300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5"/>
                </a:lnTo>
                <a:lnTo>
                  <a:pt x="0" y="42471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302569" y="2614643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90723" y="406415"/>
            <a:ext cx="15261572" cy="327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73"/>
              </a:lnSpc>
            </a:pPr>
            <a:r>
              <a:rPr lang="en-US" sz="8941">
                <a:solidFill>
                  <a:srgbClr val="000000"/>
                </a:solidFill>
                <a:latin typeface="DM Sans Bold"/>
              </a:rPr>
              <a:t>Exploratory Data Analysis</a:t>
            </a:r>
          </a:p>
          <a:p>
            <a:pPr algn="l">
              <a:lnSpc>
                <a:spcPts val="8067"/>
              </a:lnSpc>
            </a:pPr>
          </a:p>
          <a:p>
            <a:pPr algn="l">
              <a:lnSpc>
                <a:spcPts val="867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108381" y="276546"/>
            <a:ext cx="2797373" cy="1351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60"/>
              </a:lnSpc>
              <a:spcBef>
                <a:spcPct val="0"/>
              </a:spcBef>
            </a:pPr>
            <a:r>
              <a:rPr lang="en-US" sz="7900">
                <a:solidFill>
                  <a:srgbClr val="000000"/>
                </a:solidFill>
                <a:latin typeface="DM Sans Bold"/>
              </a:rPr>
              <a:t>(EDA)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0723" y="2370168"/>
            <a:ext cx="7630786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7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Cairo"/>
              </a:rPr>
              <a:t>Conducted thorough analysis of the dataset.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0723" y="3438211"/>
            <a:ext cx="8609172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7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Cairo"/>
              </a:rPr>
              <a:t>Unveiled insights about data professionals' salaries.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0723" y="4507551"/>
            <a:ext cx="8348782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iro"/>
              </a:rPr>
              <a:t>Utilized data visualization and summary statistics.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0723" y="5380765"/>
            <a:ext cx="7040642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iro"/>
              </a:rPr>
              <a:t>Identified patterns and trends in the data.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915369" y="3454812"/>
            <a:ext cx="0" cy="540977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64341" y="6247855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64341" y="4043703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77184" y="8053379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5" y="0"/>
                </a:lnTo>
                <a:lnTo>
                  <a:pt x="4051335" y="2765035"/>
                </a:lnTo>
                <a:lnTo>
                  <a:pt x="0" y="2765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321003" y="1725072"/>
            <a:ext cx="1394985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Feature Engineering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27066" y="4047919"/>
            <a:ext cx="7224117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Cairo Bold"/>
              </a:rPr>
              <a:t>Label Encoding for Categorical Variable (SEX):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59128" y="4924651"/>
            <a:ext cx="1126962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</a:rPr>
              <a:t>Utilized LabelEncoder to convert the categorical variable 'SEX' into numerical representation.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59128" y="5419725"/>
            <a:ext cx="765357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</a:rPr>
              <a:t>Transformed 'SEX' into binary values (0 for Female, 1 for Male).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27066" y="6254408"/>
            <a:ext cx="6617613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Cairo Bold"/>
              </a:rPr>
              <a:t>Standard Scaling for Numerical Variables: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659128" y="7074417"/>
            <a:ext cx="793492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</a:rPr>
              <a:t>Implemented StandardScaler to standardize numerical features.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659128" y="7704129"/>
            <a:ext cx="955738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</a:rPr>
              <a:t>Ensured all numerical features have a mean of 0 and a standard deviation of 1.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293269" y="2232930"/>
            <a:ext cx="10158966" cy="2561528"/>
            <a:chOff x="0" y="0"/>
            <a:chExt cx="3400798" cy="857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00797" cy="857492"/>
            </a:xfrm>
            <a:custGeom>
              <a:avLst/>
              <a:gdLst/>
              <a:ahLst/>
              <a:cxnLst/>
              <a:rect r="r" b="b" t="t" l="l"/>
              <a:pathLst>
                <a:path h="857492" w="3400797">
                  <a:moveTo>
                    <a:pt x="11431" y="0"/>
                  </a:moveTo>
                  <a:lnTo>
                    <a:pt x="3389366" y="0"/>
                  </a:lnTo>
                  <a:cubicBezTo>
                    <a:pt x="3395680" y="0"/>
                    <a:pt x="3400797" y="5118"/>
                    <a:pt x="3400797" y="11431"/>
                  </a:cubicBezTo>
                  <a:lnTo>
                    <a:pt x="3400797" y="846061"/>
                  </a:lnTo>
                  <a:cubicBezTo>
                    <a:pt x="3400797" y="849093"/>
                    <a:pt x="3399593" y="852001"/>
                    <a:pt x="3397449" y="854144"/>
                  </a:cubicBezTo>
                  <a:cubicBezTo>
                    <a:pt x="3395306" y="856288"/>
                    <a:pt x="3392398" y="857492"/>
                    <a:pt x="3389366" y="857492"/>
                  </a:cubicBezTo>
                  <a:lnTo>
                    <a:pt x="11431" y="857492"/>
                  </a:lnTo>
                  <a:cubicBezTo>
                    <a:pt x="5118" y="857492"/>
                    <a:pt x="0" y="852375"/>
                    <a:pt x="0" y="846061"/>
                  </a:cubicBezTo>
                  <a:lnTo>
                    <a:pt x="0" y="11431"/>
                  </a:lnTo>
                  <a:cubicBezTo>
                    <a:pt x="0" y="5118"/>
                    <a:pt x="5118" y="0"/>
                    <a:pt x="11431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5725"/>
              <a:ext cx="3400798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293269" y="5526708"/>
            <a:ext cx="10158966" cy="2561528"/>
            <a:chOff x="0" y="0"/>
            <a:chExt cx="3400798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400797" cy="857492"/>
            </a:xfrm>
            <a:custGeom>
              <a:avLst/>
              <a:gdLst/>
              <a:ahLst/>
              <a:cxnLst/>
              <a:rect r="r" b="b" t="t" l="l"/>
              <a:pathLst>
                <a:path h="857492" w="3400797">
                  <a:moveTo>
                    <a:pt x="11431" y="0"/>
                  </a:moveTo>
                  <a:lnTo>
                    <a:pt x="3389366" y="0"/>
                  </a:lnTo>
                  <a:cubicBezTo>
                    <a:pt x="3395680" y="0"/>
                    <a:pt x="3400797" y="5118"/>
                    <a:pt x="3400797" y="11431"/>
                  </a:cubicBezTo>
                  <a:lnTo>
                    <a:pt x="3400797" y="846061"/>
                  </a:lnTo>
                  <a:cubicBezTo>
                    <a:pt x="3400797" y="849093"/>
                    <a:pt x="3399593" y="852001"/>
                    <a:pt x="3397449" y="854144"/>
                  </a:cubicBezTo>
                  <a:cubicBezTo>
                    <a:pt x="3395306" y="856288"/>
                    <a:pt x="3392398" y="857492"/>
                    <a:pt x="3389366" y="857492"/>
                  </a:cubicBezTo>
                  <a:lnTo>
                    <a:pt x="11431" y="857492"/>
                  </a:lnTo>
                  <a:cubicBezTo>
                    <a:pt x="5118" y="857492"/>
                    <a:pt x="0" y="852375"/>
                    <a:pt x="0" y="846061"/>
                  </a:cubicBezTo>
                  <a:lnTo>
                    <a:pt x="0" y="11431"/>
                  </a:lnTo>
                  <a:cubicBezTo>
                    <a:pt x="0" y="5118"/>
                    <a:pt x="5118" y="0"/>
                    <a:pt x="11431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3400798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174658" y="535305"/>
            <a:ext cx="11277577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Data preprocessing: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85140" y="3216514"/>
            <a:ext cx="8056613" cy="54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62" indent="-356231" lvl="1">
              <a:lnSpc>
                <a:spcPts val="4454"/>
              </a:lnSpc>
              <a:buFont typeface="Arial"/>
              <a:buChar char="•"/>
            </a:pPr>
            <a:r>
              <a:rPr lang="en-US" sz="3299" spc="197">
                <a:solidFill>
                  <a:srgbClr val="000000"/>
                </a:solidFill>
                <a:latin typeface="DM Sans"/>
              </a:rPr>
              <a:t>prepare data for model training.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85140" y="6201681"/>
            <a:ext cx="9474160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5" indent="-356233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DM Sans"/>
              </a:rPr>
              <a:t>Handle missing values, encode categorical variables, scale/Normalize feature 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5587239" cy="2662922"/>
            <a:chOff x="0" y="0"/>
            <a:chExt cx="2065940" cy="9846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7900054">
            <a:off x="7348622" y="2133028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700000">
            <a:off x="10017119" y="214449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3209977">
            <a:off x="9982257" y="7689589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866361">
            <a:off x="7243302" y="766545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672061" y="1025292"/>
            <a:ext cx="5597906" cy="2662922"/>
            <a:chOff x="0" y="0"/>
            <a:chExt cx="7463875" cy="355056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7449652" cy="3550563"/>
              <a:chOff x="0" y="0"/>
              <a:chExt cx="2065940" cy="984643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065940" cy="984643"/>
              </a:xfrm>
              <a:custGeom>
                <a:avLst/>
                <a:gdLst/>
                <a:ahLst/>
                <a:cxnLst/>
                <a:rect r="r" b="b" t="t" l="l"/>
                <a:pathLst>
                  <a:path h="984643" w="2065940">
                    <a:moveTo>
                      <a:pt x="20785" y="0"/>
                    </a:moveTo>
                    <a:lnTo>
                      <a:pt x="2045156" y="0"/>
                    </a:lnTo>
                    <a:cubicBezTo>
                      <a:pt x="2056635" y="0"/>
                      <a:pt x="2065940" y="9306"/>
                      <a:pt x="2065940" y="20785"/>
                    </a:cubicBezTo>
                    <a:lnTo>
                      <a:pt x="2065940" y="963859"/>
                    </a:lnTo>
                    <a:cubicBezTo>
                      <a:pt x="2065940" y="975338"/>
                      <a:pt x="2056635" y="984643"/>
                      <a:pt x="2045156" y="984643"/>
                    </a:cubicBezTo>
                    <a:lnTo>
                      <a:pt x="20785" y="984643"/>
                    </a:lnTo>
                    <a:cubicBezTo>
                      <a:pt x="9306" y="984643"/>
                      <a:pt x="0" y="975338"/>
                      <a:pt x="0" y="963859"/>
                    </a:cubicBezTo>
                    <a:lnTo>
                      <a:pt x="0" y="20785"/>
                    </a:lnTo>
                    <a:cubicBezTo>
                      <a:pt x="0" y="9306"/>
                      <a:pt x="9306" y="0"/>
                      <a:pt x="20785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2065940" cy="10227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278602" y="398558"/>
              <a:ext cx="6892449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000000"/>
                  </a:solidFill>
                  <a:latin typeface="DM Sans Bold"/>
                </a:rPr>
                <a:t>Training a Linear Regression Model: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459460" y="1113417"/>
              <a:ext cx="6711591" cy="720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45443" indent="-172721" lvl="1">
                <a:lnSpc>
                  <a:spcPts val="2240"/>
                </a:lnSpc>
                <a:buFont typeface="Arial"/>
                <a:buChar char="•"/>
              </a:pPr>
              <a:r>
                <a:rPr lang="en-US" sz="1600">
                  <a:solidFill>
                    <a:srgbClr val="000000"/>
                  </a:solidFill>
                  <a:latin typeface="DM Sans"/>
                </a:rPr>
                <a:t>Utilized Linear Regression algorithm for predicting salaries based on various features.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459460" y="2305524"/>
              <a:ext cx="7004415" cy="720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45443" indent="-172721" lvl="1">
                <a:lnSpc>
                  <a:spcPts val="2240"/>
                </a:lnSpc>
                <a:buFont typeface="Arial"/>
                <a:buChar char="•"/>
              </a:pPr>
              <a:r>
                <a:rPr lang="en-US" sz="1600">
                  <a:solidFill>
                    <a:srgbClr val="000000"/>
                  </a:solidFill>
                  <a:latin typeface="DM Sans"/>
                </a:rPr>
                <a:t>Chose Linear Regression due to its simplicity and interpretability.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7361735"/>
            <a:ext cx="5841699" cy="2662922"/>
            <a:chOff x="0" y="0"/>
            <a:chExt cx="7788932" cy="3550563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7449652" cy="3550563"/>
              <a:chOff x="0" y="0"/>
              <a:chExt cx="2065940" cy="984643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065940" cy="984643"/>
              </a:xfrm>
              <a:custGeom>
                <a:avLst/>
                <a:gdLst/>
                <a:ahLst/>
                <a:cxnLst/>
                <a:rect r="r" b="b" t="t" l="l"/>
                <a:pathLst>
                  <a:path h="984643" w="2065940">
                    <a:moveTo>
                      <a:pt x="20785" y="0"/>
                    </a:moveTo>
                    <a:lnTo>
                      <a:pt x="2045156" y="0"/>
                    </a:lnTo>
                    <a:cubicBezTo>
                      <a:pt x="2056635" y="0"/>
                      <a:pt x="2065940" y="9306"/>
                      <a:pt x="2065940" y="20785"/>
                    </a:cubicBezTo>
                    <a:lnTo>
                      <a:pt x="2065940" y="963859"/>
                    </a:lnTo>
                    <a:cubicBezTo>
                      <a:pt x="2065940" y="975338"/>
                      <a:pt x="2056635" y="984643"/>
                      <a:pt x="2045156" y="984643"/>
                    </a:cubicBezTo>
                    <a:lnTo>
                      <a:pt x="20785" y="984643"/>
                    </a:lnTo>
                    <a:cubicBezTo>
                      <a:pt x="9306" y="984643"/>
                      <a:pt x="0" y="975338"/>
                      <a:pt x="0" y="963859"/>
                    </a:cubicBezTo>
                    <a:lnTo>
                      <a:pt x="0" y="20785"/>
                    </a:lnTo>
                    <a:cubicBezTo>
                      <a:pt x="0" y="9306"/>
                      <a:pt x="9306" y="0"/>
                      <a:pt x="20785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2065940" cy="10227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289351" y="312519"/>
              <a:ext cx="2889726" cy="547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DM Sans Bold"/>
                </a:rPr>
                <a:t>Data Splitting: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67118" y="1133712"/>
              <a:ext cx="7421814" cy="720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45443" indent="-172721" lvl="1">
                <a:lnSpc>
                  <a:spcPts val="2240"/>
                </a:lnSpc>
                <a:buFont typeface="Arial"/>
                <a:buChar char="•"/>
              </a:pPr>
              <a:r>
                <a:rPr lang="en-US" sz="1600">
                  <a:solidFill>
                    <a:srgbClr val="000000"/>
                  </a:solidFill>
                  <a:latin typeface="DM Sans"/>
                </a:rPr>
                <a:t>Segmented the dataset into features (X) and target variable (y).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367118" y="2336825"/>
              <a:ext cx="6792340" cy="720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45439" indent="-172720" lvl="1">
                <a:lnSpc>
                  <a:spcPts val="2239"/>
                </a:lnSpc>
                <a:buFont typeface="Arial"/>
                <a:buChar char="•"/>
              </a:pPr>
              <a:r>
                <a:rPr lang="en-US" sz="1599">
                  <a:solidFill>
                    <a:srgbClr val="000000"/>
                  </a:solidFill>
                  <a:latin typeface="DM Sans"/>
                </a:rPr>
                <a:t>Utilized the train_test_split function to create training and testing sets with a 80:20 ratio.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672061" y="7374605"/>
            <a:ext cx="5587239" cy="2662922"/>
            <a:chOff x="0" y="0"/>
            <a:chExt cx="7449652" cy="3550563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7449652" cy="3550563"/>
              <a:chOff x="0" y="0"/>
              <a:chExt cx="2065940" cy="984643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2065940" cy="984643"/>
              </a:xfrm>
              <a:custGeom>
                <a:avLst/>
                <a:gdLst/>
                <a:ahLst/>
                <a:cxnLst/>
                <a:rect r="r" b="b" t="t" l="l"/>
                <a:pathLst>
                  <a:path h="984643" w="2065940">
                    <a:moveTo>
                      <a:pt x="20785" y="0"/>
                    </a:moveTo>
                    <a:lnTo>
                      <a:pt x="2045156" y="0"/>
                    </a:lnTo>
                    <a:cubicBezTo>
                      <a:pt x="2056635" y="0"/>
                      <a:pt x="2065940" y="9306"/>
                      <a:pt x="2065940" y="20785"/>
                    </a:cubicBezTo>
                    <a:lnTo>
                      <a:pt x="2065940" y="963859"/>
                    </a:lnTo>
                    <a:cubicBezTo>
                      <a:pt x="2065940" y="975338"/>
                      <a:pt x="2056635" y="984643"/>
                      <a:pt x="2045156" y="984643"/>
                    </a:cubicBezTo>
                    <a:lnTo>
                      <a:pt x="20785" y="984643"/>
                    </a:lnTo>
                    <a:cubicBezTo>
                      <a:pt x="9306" y="984643"/>
                      <a:pt x="0" y="975338"/>
                      <a:pt x="0" y="963859"/>
                    </a:cubicBezTo>
                    <a:lnTo>
                      <a:pt x="0" y="20785"/>
                    </a:lnTo>
                    <a:cubicBezTo>
                      <a:pt x="0" y="9306"/>
                      <a:pt x="9306" y="0"/>
                      <a:pt x="20785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2065940" cy="10227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329798" y="317063"/>
              <a:ext cx="3611404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DM Sans Bold"/>
                </a:rPr>
                <a:t>Model Evaluation: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459460" y="1138256"/>
              <a:ext cx="4626134" cy="18254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DM Sans Bold"/>
                </a:rPr>
                <a:t>Utilized evaluation metrics such as:</a:t>
              </a:r>
            </a:p>
            <a:p>
              <a:pPr algn="l" marL="345439" indent="-172720" lvl="1">
                <a:lnSpc>
                  <a:spcPts val="2239"/>
                </a:lnSpc>
                <a:buAutoNum type="arabicPeriod" startAt="1"/>
              </a:pPr>
              <a:r>
                <a:rPr lang="en-US" sz="1599">
                  <a:solidFill>
                    <a:srgbClr val="000000"/>
                  </a:solidFill>
                  <a:latin typeface="DM Sans Bold"/>
                </a:rPr>
                <a:t> </a:t>
              </a:r>
              <a:r>
                <a:rPr lang="en-US" sz="1599">
                  <a:solidFill>
                    <a:srgbClr val="000000"/>
                  </a:solidFill>
                  <a:latin typeface="DM Sans Bold"/>
                </a:rPr>
                <a:t>Mean Absolute Error (MAE)</a:t>
              </a:r>
            </a:p>
            <a:p>
              <a:pPr algn="l" marL="345439" indent="-172720" lvl="1">
                <a:lnSpc>
                  <a:spcPts val="2239"/>
                </a:lnSpc>
                <a:buAutoNum type="arabicPeriod" startAt="1"/>
              </a:pPr>
              <a:r>
                <a:rPr lang="en-US" sz="1599">
                  <a:solidFill>
                    <a:srgbClr val="000000"/>
                  </a:solidFill>
                  <a:latin typeface="DM Sans Bold"/>
                </a:rPr>
                <a:t> Mean Squared Error (MSE)</a:t>
              </a:r>
            </a:p>
            <a:p>
              <a:pPr algn="l" marL="345439" indent="-172720" lvl="1">
                <a:lnSpc>
                  <a:spcPts val="2239"/>
                </a:lnSpc>
                <a:buAutoNum type="arabicPeriod" startAt="1"/>
              </a:pPr>
              <a:r>
                <a:rPr lang="en-US" sz="1599">
                  <a:solidFill>
                    <a:srgbClr val="000000"/>
                  </a:solidFill>
                  <a:latin typeface="DM Sans Bold"/>
                </a:rPr>
                <a:t>and R-squared (R2)</a:t>
              </a:r>
            </a:p>
            <a:p>
              <a:pPr algn="l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DM Sans Bold"/>
                </a:rPr>
                <a:t> to assess model performance.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245713" y="1283729"/>
            <a:ext cx="2336840" cy="45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24"/>
              </a:lnSpc>
            </a:pPr>
            <a:r>
              <a:rPr lang="en-US" sz="2499">
                <a:solidFill>
                  <a:srgbClr val="000000"/>
                </a:solidFill>
                <a:latin typeface="DM Sans Bold"/>
              </a:rPr>
              <a:t>Model Training: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995244" y="3466269"/>
            <a:ext cx="4297511" cy="2882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469"/>
              </a:lnSpc>
              <a:spcBef>
                <a:spcPct val="0"/>
              </a:spcBef>
            </a:pPr>
            <a:r>
              <a:rPr lang="en-US" sz="7700">
                <a:solidFill>
                  <a:srgbClr val="000000"/>
                </a:solidFill>
                <a:latin typeface="DM Sans Bold"/>
              </a:rPr>
              <a:t>Model Development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04039" y="1845965"/>
            <a:ext cx="5311900" cy="5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43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DM Sans"/>
              </a:rPr>
              <a:t>Developed a Linear Regression model within a Pipeline.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04039" y="2744910"/>
            <a:ext cx="5094255" cy="5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43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DM Sans"/>
              </a:rPr>
              <a:t>Integrated preprocessing steps seamlessly into the model training process.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86576" y="2026549"/>
            <a:ext cx="1105153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Recommendations: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17" id="17"/>
          <p:cNvSpPr/>
          <p:nvPr/>
        </p:nvSpPr>
        <p:spPr>
          <a:xfrm flipV="true">
            <a:off x="1686576" y="3203839"/>
            <a:ext cx="15022118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2850488" y="4170097"/>
            <a:ext cx="8723709" cy="620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Cairo"/>
              </a:rPr>
              <a:t>provide actionable insights based on finding.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766237" y="5948336"/>
            <a:ext cx="13942457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DM Sans"/>
              </a:rPr>
              <a:t>Factors influencing salaries and Strategies to improve earnings. 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222257" y="3991879"/>
            <a:ext cx="4456709" cy="5266421"/>
          </a:xfrm>
          <a:custGeom>
            <a:avLst/>
            <a:gdLst/>
            <a:ahLst/>
            <a:cxnLst/>
            <a:rect r="r" b="b" t="t" l="l"/>
            <a:pathLst>
              <a:path h="5266421" w="4456709">
                <a:moveTo>
                  <a:pt x="0" y="0"/>
                </a:moveTo>
                <a:lnTo>
                  <a:pt x="4456709" y="0"/>
                </a:lnTo>
                <a:lnTo>
                  <a:pt x="4456709" y="5266421"/>
                </a:lnTo>
                <a:lnTo>
                  <a:pt x="0" y="52664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4950" y="2859405"/>
            <a:ext cx="8751165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conclusion: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4950" y="4632637"/>
            <a:ext cx="6507611" cy="510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3653" indent="-326827" lvl="1">
              <a:lnSpc>
                <a:spcPts val="4238"/>
              </a:lnSpc>
              <a:buFont typeface="Arial"/>
              <a:buChar char="•"/>
            </a:pPr>
            <a:r>
              <a:rPr lang="en-US" sz="3027">
                <a:solidFill>
                  <a:srgbClr val="000000"/>
                </a:solidFill>
                <a:latin typeface="DM Sans"/>
              </a:rPr>
              <a:t>summury of the project.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4950" y="5743575"/>
            <a:ext cx="7051527" cy="1046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496" indent="-329248" lvl="1">
              <a:lnSpc>
                <a:spcPts val="4270"/>
              </a:lnSpc>
              <a:buFont typeface="Arial"/>
              <a:buChar char="•"/>
            </a:pPr>
            <a:r>
              <a:rPr lang="en-US" sz="3050">
                <a:solidFill>
                  <a:srgbClr val="000000"/>
                </a:solidFill>
                <a:latin typeface="DM Sans"/>
              </a:rPr>
              <a:t>skills gained and impact on the job market.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DAGHt_B3tc4</dc:identifier>
  <dcterms:modified xsi:type="dcterms:W3CDTF">2011-08-01T06:04:30Z</dcterms:modified>
  <cp:revision>1</cp:revision>
  <dc:title>Salary Prediction of Data Professions</dc:title>
</cp:coreProperties>
</file>