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AF47CE-DC58-495A-B588-2DF78EE6D5A4}">
  <a:tblStyle styleId="{A1AF47CE-DC58-495A-B588-2DF78EE6D5A4}"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7EFED"/>
          </a:solidFill>
        </a:fill>
      </a:tcStyle>
    </a:wholeTbl>
    <a:band1H>
      <a:tcTxStyle/>
      <a:tcStyle>
        <a:fill>
          <a:solidFill>
            <a:srgbClr val="CBDDD9"/>
          </a:solidFill>
        </a:fill>
      </a:tcStyle>
    </a:band1H>
    <a:band2H>
      <a:tcTxStyle/>
    </a:band2H>
    <a:band1V>
      <a:tcTxStyle/>
      <a:tcStyle>
        <a:fill>
          <a:solidFill>
            <a:srgbClr val="CBDDD9"/>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7EFED"/>
          </a:solidFill>
        </a:fill>
      </a:tcStyle>
    </a:lastRow>
    <a:seCell>
      <a:tcTxStyle/>
    </a:seCell>
    <a:swCell>
      <a:tcTxStyle/>
    </a:swCell>
    <a:firstRow>
      <a:tcTxStyle b="on" i="off"/>
      <a:tcStyle>
        <a:fill>
          <a:solidFill>
            <a:srgbClr val="E7EFED"/>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4.xml"/><Relationship Id="rId33" Type="http://schemas.openxmlformats.org/officeDocument/2006/relationships/font" Target="fonts/Raleway-boldItalic.fntdata"/><Relationship Id="rId10" Type="http://schemas.openxmlformats.org/officeDocument/2006/relationships/slide" Target="slides/slide3.xml"/><Relationship Id="rId32" Type="http://schemas.openxmlformats.org/officeDocument/2006/relationships/font" Target="fonts/Raleway-italic.fntdata"/><Relationship Id="rId13" Type="http://schemas.openxmlformats.org/officeDocument/2006/relationships/slide" Target="slides/slide6.xml"/><Relationship Id="rId35" Type="http://schemas.openxmlformats.org/officeDocument/2006/relationships/font" Target="fonts/Lato-bold.fntdata"/><Relationship Id="rId12" Type="http://schemas.openxmlformats.org/officeDocument/2006/relationships/slide" Target="slides/slide5.xml"/><Relationship Id="rId34" Type="http://schemas.openxmlformats.org/officeDocument/2006/relationships/font" Target="fonts/Lato-regular.fntdata"/><Relationship Id="rId15" Type="http://schemas.openxmlformats.org/officeDocument/2006/relationships/slide" Target="slides/slide8.xml"/><Relationship Id="rId37" Type="http://schemas.openxmlformats.org/officeDocument/2006/relationships/font" Target="fonts/Lato-boldItalic.fntdata"/><Relationship Id="rId14" Type="http://schemas.openxmlformats.org/officeDocument/2006/relationships/slide" Target="slides/slide7.xml"/><Relationship Id="rId36" Type="http://schemas.openxmlformats.org/officeDocument/2006/relationships/font" Target="fonts/La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7bbb62a80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b7bbb62a80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0c41bcf7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3" name="Google Shape;193;gc0c41bcf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0c41bcf75_13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2" name="Google Shape;202;gc0c41bcf75_13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7bbb62a80_2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b7bbb62a80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0c41bcf75_1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c0c41bcf75_1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7bbb62a80_2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4" name="Google Shape;224;gb7bbb62a80_2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107da2ef3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6" name="Google Shape;246;gc107da2ef3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0c41bcf75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c0c41bcf75_8_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107da2ef3_3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9" name="Google Shape;259;gc107da2ef3_3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0c41bcf75_6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9" name="Google Shape;269;gc0c41bcf75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0c41bcf75_6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6" name="Google Shape;276;gc0c41bcf75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0c41bcf75_2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1" name="Google Shape;101;gc0c41bcf75_2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0c41bcf75_6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2" name="Google Shape;282;gc0c41bcf75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0c41bcf75_6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0" name="Google Shape;290;gc0c41bcf75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7bbb62a80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8" name="Google Shape;298;gb7bbb62a80_2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0c41bcf75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7" name="Google Shape;107;gc0c41bcf75_2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0c41bcf75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3" name="Google Shape;113;gc0c41bcf75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0c41bcf75_1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c0c41bcf75_1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Include a flowchart</a:t>
            </a:r>
            <a:endParaRPr/>
          </a:p>
          <a:p>
            <a:pPr indent="0" lvl="0" marL="0" rtl="0" algn="l">
              <a:lnSpc>
                <a:spcPct val="100000"/>
              </a:lnSpc>
              <a:spcBef>
                <a:spcPts val="0"/>
              </a:spcBef>
              <a:spcAft>
                <a:spcPts val="0"/>
              </a:spcAft>
              <a:buSzPts val="1400"/>
              <a:buNone/>
            </a:pPr>
            <a:r>
              <a:rPr lang="en-US"/>
              <a:t>In the following slides, take an example sentence and demonstrate what happens when it goes through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7bbb62a80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5" name="Google Shape;155;gb7bbb62a80_2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0c41bcf7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3" name="Google Shape;173;gc0c41bcf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0c41bcf7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9" name="Google Shape;179;gc0c41bcf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7a13730b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7" name="Google Shape;187;gb7a13730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12"/>
          <p:cNvGrpSpPr/>
          <p:nvPr/>
        </p:nvGrpSpPr>
        <p:grpSpPr>
          <a:xfrm>
            <a:off x="830392" y="1191256"/>
            <a:ext cx="745763" cy="45826"/>
            <a:chOff x="4580561" y="2589004"/>
            <a:chExt cx="1064464" cy="25200"/>
          </a:xfrm>
        </p:grpSpPr>
        <p:sp>
          <p:nvSpPr>
            <p:cNvPr id="79" name="Google Shape;79;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2"/>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82" name="Google Shape;82;p12"/>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3" name="Google Shape;83;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4" name="Shape 84"/>
        <p:cNvGrpSpPr/>
        <p:nvPr/>
      </p:nvGrpSpPr>
      <p:grpSpPr>
        <a:xfrm>
          <a:off x="0" y="0"/>
          <a:ext cx="0" cy="0"/>
          <a:chOff x="0" y="0"/>
          <a:chExt cx="0" cy="0"/>
        </a:xfrm>
      </p:grpSpPr>
      <p:grpSp>
        <p:nvGrpSpPr>
          <p:cNvPr id="85" name="Google Shape;85;p13"/>
          <p:cNvGrpSpPr/>
          <p:nvPr/>
        </p:nvGrpSpPr>
        <p:grpSpPr>
          <a:xfrm>
            <a:off x="830392" y="4169130"/>
            <a:ext cx="745763" cy="45826"/>
            <a:chOff x="4580561" y="2589004"/>
            <a:chExt cx="1064464" cy="25200"/>
          </a:xfrm>
        </p:grpSpPr>
        <p:sp>
          <p:nvSpPr>
            <p:cNvPr id="86" name="Google Shape;86;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1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90" name="Google Shape;90;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4"/>
          <p:cNvGrpSpPr/>
          <p:nvPr/>
        </p:nvGrpSpPr>
        <p:grpSpPr>
          <a:xfrm>
            <a:off x="830392" y="1191256"/>
            <a:ext cx="745763" cy="45826"/>
            <a:chOff x="4580561" y="2589004"/>
            <a:chExt cx="1064464" cy="25200"/>
          </a:xfrm>
        </p:grpSpPr>
        <p:sp>
          <p:nvSpPr>
            <p:cNvPr id="28" name="Google Shape;28;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1" name="Google Shape;31;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8" name="Google Shape;38;p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0" name="Shape 40"/>
        <p:cNvGrpSpPr/>
        <p:nvPr/>
      </p:nvGrpSpPr>
      <p:grpSpPr>
        <a:xfrm>
          <a:off x="0" y="0"/>
          <a:ext cx="0" cy="0"/>
          <a:chOff x="0" y="0"/>
          <a:chExt cx="0" cy="0"/>
        </a:xfrm>
      </p:grpSpPr>
      <p:grpSp>
        <p:nvGrpSpPr>
          <p:cNvPr id="41" name="Google Shape;41;p6"/>
          <p:cNvGrpSpPr/>
          <p:nvPr/>
        </p:nvGrpSpPr>
        <p:grpSpPr>
          <a:xfrm>
            <a:off x="830392" y="4169130"/>
            <a:ext cx="745763" cy="45826"/>
            <a:chOff x="4580561" y="2589004"/>
            <a:chExt cx="1064464" cy="25200"/>
          </a:xfrm>
        </p:grpSpPr>
        <p:sp>
          <p:nvSpPr>
            <p:cNvPr id="42" name="Google Shape;42;p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45" name="Google Shape;45;p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3" name="Shape 53"/>
        <p:cNvGrpSpPr/>
        <p:nvPr/>
      </p:nvGrpSpPr>
      <p:grpSpPr>
        <a:xfrm>
          <a:off x="0" y="0"/>
          <a:ext cx="0" cy="0"/>
          <a:chOff x="0" y="0"/>
          <a:chExt cx="0" cy="0"/>
        </a:xfrm>
      </p:grpSpPr>
      <p:sp>
        <p:nvSpPr>
          <p:cNvPr id="54" name="Google Shape;54;p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9"/>
          <p:cNvGrpSpPr/>
          <p:nvPr/>
        </p:nvGrpSpPr>
        <p:grpSpPr>
          <a:xfrm>
            <a:off x="830392" y="1191256"/>
            <a:ext cx="745763" cy="45826"/>
            <a:chOff x="4580561" y="2589004"/>
            <a:chExt cx="1064464" cy="25200"/>
          </a:xfrm>
        </p:grpSpPr>
        <p:sp>
          <p:nvSpPr>
            <p:cNvPr id="56" name="Google Shape;56;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59" name="Google Shape;59;p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0" name="Google Shape;60;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0"/>
          <p:cNvGrpSpPr/>
          <p:nvPr/>
        </p:nvGrpSpPr>
        <p:grpSpPr>
          <a:xfrm>
            <a:off x="830392" y="1191256"/>
            <a:ext cx="745763" cy="45826"/>
            <a:chOff x="4580561" y="2589004"/>
            <a:chExt cx="1064464" cy="25200"/>
          </a:xfrm>
        </p:grpSpPr>
        <p:sp>
          <p:nvSpPr>
            <p:cNvPr id="64" name="Google Shape;64;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1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11"/>
          <p:cNvGrpSpPr/>
          <p:nvPr/>
        </p:nvGrpSpPr>
        <p:grpSpPr>
          <a:xfrm>
            <a:off x="830392" y="1191256"/>
            <a:ext cx="745763" cy="45826"/>
            <a:chOff x="4580561" y="2589004"/>
            <a:chExt cx="1064464" cy="25200"/>
          </a:xfrm>
        </p:grpSpPr>
        <p:sp>
          <p:nvSpPr>
            <p:cNvPr id="72" name="Google Shape;72;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1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5" name="Google Shape;75;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49" name="Shape 49"/>
        <p:cNvGrpSpPr/>
        <p:nvPr/>
      </p:nvGrpSpPr>
      <p:grpSpPr>
        <a:xfrm>
          <a:off x="0" y="0"/>
          <a:ext cx="0" cy="0"/>
          <a:chOff x="0" y="0"/>
          <a:chExt cx="0" cy="0"/>
        </a:xfrm>
      </p:grpSpPr>
      <p:sp>
        <p:nvSpPr>
          <p:cNvPr id="50" name="Google Shape;5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51" name="Google Shape;5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52" name="Google Shape;52;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jp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b="0" lang="en-US" sz="2800"/>
              <a:t>Text Extraction from Geological Documents</a:t>
            </a:r>
            <a:endParaRPr sz="2800"/>
          </a:p>
        </p:txBody>
      </p:sp>
      <p:sp>
        <p:nvSpPr>
          <p:cNvPr id="98" name="Google Shape;98;p1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a:t>Shubham Biswas</a:t>
            </a:r>
            <a:endParaRPr/>
          </a:p>
          <a:p>
            <a:pPr indent="0" lvl="0" marL="0" rtl="0" algn="l">
              <a:lnSpc>
                <a:spcPct val="100000"/>
              </a:lnSpc>
              <a:spcBef>
                <a:spcPts val="0"/>
              </a:spcBef>
              <a:spcAft>
                <a:spcPts val="0"/>
              </a:spcAft>
              <a:buSzPts val="1600"/>
              <a:buNone/>
            </a:pPr>
            <a:r>
              <a:rPr lang="en-US"/>
              <a:t>Maria Terrah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Table Detection in Image</a:t>
            </a:r>
            <a:endParaRPr/>
          </a:p>
        </p:txBody>
      </p:sp>
      <p:sp>
        <p:nvSpPr>
          <p:cNvPr id="196" name="Google Shape;196;p24"/>
          <p:cNvSpPr txBox="1"/>
          <p:nvPr>
            <p:ph idx="1" type="body"/>
          </p:nvPr>
        </p:nvSpPr>
        <p:spPr>
          <a:xfrm>
            <a:off x="548580" y="1382254"/>
            <a:ext cx="7688700" cy="27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sz="1400">
                <a:solidFill>
                  <a:srgbClr val="0A0A0A"/>
                </a:solidFill>
                <a:highlight>
                  <a:srgbClr val="FFFFFF"/>
                </a:highlight>
              </a:rPr>
              <a:t>Detection of vertical and horizontal lines:</a:t>
            </a:r>
            <a:endParaRPr sz="1400">
              <a:solidFill>
                <a:srgbClr val="0A0A0A"/>
              </a:solidFill>
              <a:highlight>
                <a:srgbClr val="FFFFFF"/>
              </a:highlight>
            </a:endParaRPr>
          </a:p>
          <a:p>
            <a:pPr indent="0" lvl="0" marL="457200" rtl="0" algn="l">
              <a:lnSpc>
                <a:spcPct val="115000"/>
              </a:lnSpc>
              <a:spcBef>
                <a:spcPts val="0"/>
              </a:spcBef>
              <a:spcAft>
                <a:spcPts val="0"/>
              </a:spcAft>
              <a:buSzPts val="1300"/>
              <a:buNone/>
            </a:pPr>
            <a:r>
              <a:t/>
            </a:r>
            <a:endParaRPr sz="1400">
              <a:solidFill>
                <a:srgbClr val="0A0A0A"/>
              </a:solidFill>
              <a:highlight>
                <a:srgbClr val="FFFFFF"/>
              </a:highlight>
            </a:endParaRPr>
          </a:p>
          <a:p>
            <a:pPr indent="0" lvl="0" marL="457200" rtl="0" algn="l">
              <a:lnSpc>
                <a:spcPct val="115000"/>
              </a:lnSpc>
              <a:spcBef>
                <a:spcPts val="0"/>
              </a:spcBef>
              <a:spcAft>
                <a:spcPts val="0"/>
              </a:spcAft>
              <a:buSzPts val="1300"/>
              <a:buNone/>
            </a:pPr>
            <a:r>
              <a:t/>
            </a:r>
            <a:endParaRPr sz="1600">
              <a:solidFill>
                <a:srgbClr val="0A0A0A"/>
              </a:solidFill>
              <a:highlight>
                <a:srgbClr val="FFFFFF"/>
              </a:highlight>
            </a:endParaRPr>
          </a:p>
          <a:p>
            <a:pPr indent="0" lvl="0" marL="0" rtl="0" algn="l">
              <a:lnSpc>
                <a:spcPct val="115000"/>
              </a:lnSpc>
              <a:spcBef>
                <a:spcPts val="0"/>
              </a:spcBef>
              <a:spcAft>
                <a:spcPts val="0"/>
              </a:spcAft>
              <a:buSzPts val="1300"/>
              <a:buNone/>
            </a:pPr>
            <a:r>
              <a:t/>
            </a:r>
            <a:endParaRPr sz="1400">
              <a:solidFill>
                <a:srgbClr val="0A0A0A"/>
              </a:solidFill>
              <a:highlight>
                <a:srgbClr val="FFFFFF"/>
              </a:highlight>
            </a:endParaRPr>
          </a:p>
          <a:p>
            <a:pPr indent="0" lvl="0" marL="146050" rtl="0" algn="l">
              <a:lnSpc>
                <a:spcPct val="115000"/>
              </a:lnSpc>
              <a:spcBef>
                <a:spcPts val="0"/>
              </a:spcBef>
              <a:spcAft>
                <a:spcPts val="0"/>
              </a:spcAft>
              <a:buSzPts val="1300"/>
              <a:buNone/>
            </a:pPr>
            <a:r>
              <a:t/>
            </a:r>
            <a:endParaRPr sz="1400">
              <a:solidFill>
                <a:schemeClr val="dk2"/>
              </a:solidFill>
            </a:endParaRPr>
          </a:p>
          <a:p>
            <a:pPr indent="0" lvl="0" marL="45720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t/>
            </a:r>
            <a:endParaRPr>
              <a:solidFill>
                <a:schemeClr val="dk2"/>
              </a:solidFill>
            </a:endParaRPr>
          </a:p>
        </p:txBody>
      </p:sp>
      <p:pic>
        <p:nvPicPr>
          <p:cNvPr id="197" name="Google Shape;197;p24"/>
          <p:cNvPicPr preferRelativeResize="0"/>
          <p:nvPr/>
        </p:nvPicPr>
        <p:blipFill rotWithShape="1">
          <a:blip r:embed="rId3">
            <a:alphaModFix/>
          </a:blip>
          <a:srcRect b="0" l="0" r="0" t="0"/>
          <a:stretch/>
        </p:blipFill>
        <p:spPr>
          <a:xfrm>
            <a:off x="1176925" y="1990062"/>
            <a:ext cx="2127801" cy="3010322"/>
          </a:xfrm>
          <a:prstGeom prst="rect">
            <a:avLst/>
          </a:prstGeom>
          <a:noFill/>
          <a:ln>
            <a:noFill/>
          </a:ln>
        </p:spPr>
      </p:pic>
      <p:sp>
        <p:nvSpPr>
          <p:cNvPr id="198" name="Google Shape;198;p24"/>
          <p:cNvSpPr/>
          <p:nvPr/>
        </p:nvSpPr>
        <p:spPr>
          <a:xfrm>
            <a:off x="4417800" y="3214680"/>
            <a:ext cx="308400" cy="206100"/>
          </a:xfrm>
          <a:prstGeom prst="notchedRightArrow">
            <a:avLst>
              <a:gd fmla="val 50000" name="adj1"/>
              <a:gd fmla="val 50000" name="adj2"/>
            </a:avLst>
          </a:prstGeom>
          <a:solidFill>
            <a:schemeClr val="accent1"/>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99" name="Google Shape;199;p24"/>
          <p:cNvPicPr preferRelativeResize="0"/>
          <p:nvPr/>
        </p:nvPicPr>
        <p:blipFill rotWithShape="1">
          <a:blip r:embed="rId4">
            <a:alphaModFix/>
          </a:blip>
          <a:srcRect b="0" l="0" r="0" t="0"/>
          <a:stretch/>
        </p:blipFill>
        <p:spPr>
          <a:xfrm>
            <a:off x="5839282" y="2097963"/>
            <a:ext cx="1975244" cy="27944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Section detection</a:t>
            </a:r>
            <a:endParaRPr/>
          </a:p>
        </p:txBody>
      </p:sp>
      <p:sp>
        <p:nvSpPr>
          <p:cNvPr id="205" name="Google Shape;205;p25"/>
          <p:cNvSpPr txBox="1"/>
          <p:nvPr>
            <p:ph idx="1" type="body"/>
          </p:nvPr>
        </p:nvSpPr>
        <p:spPr>
          <a:xfrm>
            <a:off x="548580" y="1596554"/>
            <a:ext cx="7688700" cy="279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400">
              <a:solidFill>
                <a:srgbClr val="0A0A0A"/>
              </a:solidFill>
              <a:highlight>
                <a:srgbClr val="FFFFFF"/>
              </a:highlight>
            </a:endParaRPr>
          </a:p>
          <a:p>
            <a:pPr indent="0" lvl="0" marL="45720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t/>
            </a:r>
            <a:endParaRPr>
              <a:solidFill>
                <a:schemeClr val="dk2"/>
              </a:solidFill>
            </a:endParaRPr>
          </a:p>
        </p:txBody>
      </p:sp>
      <p:sp>
        <p:nvSpPr>
          <p:cNvPr id="206" name="Google Shape;206;p25"/>
          <p:cNvSpPr txBox="1"/>
          <p:nvPr/>
        </p:nvSpPr>
        <p:spPr>
          <a:xfrm>
            <a:off x="528019" y="1340216"/>
            <a:ext cx="7696344" cy="2946900"/>
          </a:xfrm>
          <a:prstGeom prst="rect">
            <a:avLst/>
          </a:prstGeom>
          <a:noFill/>
          <a:ln>
            <a:noFill/>
          </a:ln>
        </p:spPr>
        <p:txBody>
          <a:bodyPr anchorCtr="0" anchor="t" bIns="91425" lIns="91425" spcFirstLastPara="1" rIns="91425" wrap="square" tIns="91425">
            <a:noAutofit/>
          </a:bodyPr>
          <a:lstStyle/>
          <a:p>
            <a:pPr indent="0" lvl="0" marL="146050" marR="0" rtl="0" algn="l">
              <a:lnSpc>
                <a:spcPct val="115000"/>
              </a:lnSpc>
              <a:spcBef>
                <a:spcPts val="0"/>
              </a:spcBef>
              <a:spcAft>
                <a:spcPts val="0"/>
              </a:spcAft>
              <a:buClr>
                <a:schemeClr val="accent1"/>
              </a:buClr>
              <a:buSzPts val="1300"/>
              <a:buFont typeface="Lato"/>
              <a:buNone/>
            </a:pPr>
            <a:r>
              <a:rPr b="0" i="0" lang="en-US" sz="1300" u="none" cap="none" strike="noStrike">
                <a:solidFill>
                  <a:schemeClr val="dk2"/>
                </a:solidFill>
                <a:latin typeface="Lato"/>
                <a:ea typeface="Lato"/>
                <a:cs typeface="Lato"/>
                <a:sym typeface="Lato"/>
              </a:rPr>
              <a:t>Using Open CV</a:t>
            </a:r>
            <a:endParaRPr/>
          </a:p>
          <a:p>
            <a:pPr indent="0" lvl="0" marL="14605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dk2"/>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en-US" sz="1300" u="none" cap="none" strike="noStrike">
                <a:solidFill>
                  <a:schemeClr val="dk2"/>
                </a:solidFill>
                <a:latin typeface="Lato"/>
                <a:ea typeface="Lato"/>
                <a:cs typeface="Lato"/>
                <a:sym typeface="Lato"/>
              </a:rPr>
              <a:t>Gaussian</a:t>
            </a:r>
            <a:r>
              <a:rPr lang="en-US"/>
              <a:t> </a:t>
            </a:r>
            <a:r>
              <a:rPr b="0" i="0" lang="en-US" sz="1300" u="none" cap="none" strike="noStrike">
                <a:solidFill>
                  <a:schemeClr val="dk2"/>
                </a:solidFill>
                <a:latin typeface="Lato"/>
                <a:ea typeface="Lato"/>
                <a:cs typeface="Lato"/>
                <a:sym typeface="Lato"/>
              </a:rPr>
              <a:t>Blur and </a:t>
            </a:r>
            <a:r>
              <a:rPr lang="en-US" sz="1300">
                <a:solidFill>
                  <a:schemeClr val="dk2"/>
                </a:solidFill>
                <a:latin typeface="Lato"/>
                <a:ea typeface="Lato"/>
                <a:cs typeface="Lato"/>
                <a:sym typeface="Lato"/>
              </a:rPr>
              <a:t>Adaptive threshold</a:t>
            </a:r>
            <a:endParaRPr/>
          </a:p>
          <a:p>
            <a:pPr indent="-311150" lvl="0" marL="457200" marR="0" rtl="0" algn="l">
              <a:lnSpc>
                <a:spcPct val="115000"/>
              </a:lnSpc>
              <a:spcBef>
                <a:spcPts val="0"/>
              </a:spcBef>
              <a:spcAft>
                <a:spcPts val="0"/>
              </a:spcAft>
              <a:buClr>
                <a:schemeClr val="accent1"/>
              </a:buClr>
              <a:buSzPts val="1300"/>
              <a:buFont typeface="Lato"/>
              <a:buChar char="●"/>
            </a:pPr>
            <a:r>
              <a:rPr b="0" i="0" lang="en-US" sz="1300" u="none" cap="none" strike="noStrike">
                <a:solidFill>
                  <a:schemeClr val="dk2"/>
                </a:solidFill>
                <a:latin typeface="Lato"/>
                <a:ea typeface="Lato"/>
                <a:cs typeface="Lato"/>
                <a:sym typeface="Lato"/>
              </a:rPr>
              <a:t>Adaptive threshold</a:t>
            </a:r>
            <a:endParaRPr/>
          </a:p>
          <a:p>
            <a:pPr indent="-311150" lvl="0" marL="457200" marR="0" rtl="0" algn="l">
              <a:lnSpc>
                <a:spcPct val="115000"/>
              </a:lnSpc>
              <a:spcBef>
                <a:spcPts val="0"/>
              </a:spcBef>
              <a:spcAft>
                <a:spcPts val="0"/>
              </a:spcAft>
              <a:buClr>
                <a:schemeClr val="accent1"/>
              </a:buClr>
              <a:buSzPts val="1300"/>
              <a:buFont typeface="Lato"/>
              <a:buChar char="●"/>
            </a:pPr>
            <a:r>
              <a:rPr b="0" i="0" lang="en-US" sz="1300" u="none" cap="none" strike="noStrike">
                <a:solidFill>
                  <a:schemeClr val="dk2"/>
                </a:solidFill>
                <a:latin typeface="Lato"/>
                <a:ea typeface="Lato"/>
                <a:cs typeface="Lato"/>
                <a:sym typeface="Lato"/>
              </a:rPr>
              <a:t>Dilat</a:t>
            </a:r>
            <a:r>
              <a:rPr lang="en-US" sz="1300">
                <a:solidFill>
                  <a:schemeClr val="dk2"/>
                </a:solidFill>
                <a:latin typeface="Lato"/>
                <a:ea typeface="Lato"/>
                <a:cs typeface="Lato"/>
                <a:sym typeface="Lato"/>
              </a:rPr>
              <a:t>ion</a:t>
            </a:r>
            <a:endParaRPr b="0" i="0" sz="1300" u="none" cap="none" strike="noStrike">
              <a:solidFill>
                <a:schemeClr val="dk2"/>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lang="en-US" sz="1300">
                <a:solidFill>
                  <a:schemeClr val="dk2"/>
                </a:solidFill>
                <a:latin typeface="Lato"/>
                <a:ea typeface="Lato"/>
                <a:cs typeface="Lato"/>
                <a:sym typeface="Lato"/>
              </a:rPr>
              <a:t>Contouring </a:t>
            </a:r>
            <a:endParaRPr/>
          </a:p>
          <a:p>
            <a:pPr indent="0" lvl="0" marL="14605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dk2"/>
              </a:solidFill>
              <a:latin typeface="Lato"/>
              <a:ea typeface="Lato"/>
              <a:cs typeface="Lato"/>
              <a:sym typeface="Lato"/>
            </a:endParaRPr>
          </a:p>
        </p:txBody>
      </p:sp>
      <p:pic>
        <p:nvPicPr>
          <p:cNvPr id="207" name="Google Shape;207;p25"/>
          <p:cNvPicPr preferRelativeResize="0"/>
          <p:nvPr/>
        </p:nvPicPr>
        <p:blipFill rotWithShape="1">
          <a:blip r:embed="rId3">
            <a:alphaModFix/>
          </a:blip>
          <a:srcRect b="0" l="12804" r="0" t="0"/>
          <a:stretch/>
        </p:blipFill>
        <p:spPr>
          <a:xfrm>
            <a:off x="4089294" y="1266094"/>
            <a:ext cx="2472279" cy="3817116"/>
          </a:xfrm>
          <a:prstGeom prst="rect">
            <a:avLst/>
          </a:prstGeom>
          <a:noFill/>
          <a:ln>
            <a:noFill/>
          </a:ln>
        </p:spPr>
      </p:pic>
      <p:pic>
        <p:nvPicPr>
          <p:cNvPr id="208" name="Google Shape;208;p25"/>
          <p:cNvPicPr preferRelativeResize="0"/>
          <p:nvPr/>
        </p:nvPicPr>
        <p:blipFill rotWithShape="1">
          <a:blip r:embed="rId4">
            <a:alphaModFix/>
          </a:blip>
          <a:srcRect b="0" l="11916" r="0" t="0"/>
          <a:stretch/>
        </p:blipFill>
        <p:spPr>
          <a:xfrm>
            <a:off x="6561573" y="1266094"/>
            <a:ext cx="2509647" cy="36527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72945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US"/>
              <a:t>Image Preprocessing</a:t>
            </a:r>
            <a:endParaRPr/>
          </a:p>
        </p:txBody>
      </p:sp>
      <p:sp>
        <p:nvSpPr>
          <p:cNvPr id="214" name="Google Shape;214;p26"/>
          <p:cNvSpPr txBox="1"/>
          <p:nvPr>
            <p:ph idx="1" type="body"/>
          </p:nvPr>
        </p:nvSpPr>
        <p:spPr>
          <a:xfrm>
            <a:off x="407903" y="1788051"/>
            <a:ext cx="6786717" cy="2673417"/>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Noto Sans Symbols"/>
              <a:buChar char="▪"/>
            </a:pPr>
            <a:r>
              <a:rPr lang="en-US" sz="1800">
                <a:solidFill>
                  <a:srgbClr val="000000"/>
                </a:solidFill>
                <a:highlight>
                  <a:srgbClr val="FFFFFF"/>
                </a:highlight>
              </a:rPr>
              <a:t>Avoid errors : </a:t>
            </a:r>
            <a:r>
              <a:rPr lang="en-US" sz="1800">
                <a:solidFill>
                  <a:schemeClr val="dk2"/>
                </a:solidFill>
                <a:highlight>
                  <a:srgbClr val="FFFFFF"/>
                </a:highlight>
              </a:rPr>
              <a:t>m</a:t>
            </a:r>
            <a:r>
              <a:rPr lang="en-US" sz="1800">
                <a:solidFill>
                  <a:schemeClr val="dk2"/>
                </a:solidFill>
              </a:rPr>
              <a:t>isspelled characters (substitutions), spurious symbols (insertions), lost or missing text (deletions).</a:t>
            </a:r>
            <a:endParaRPr/>
          </a:p>
          <a:p>
            <a:pPr indent="-311150" lvl="0" marL="457200" rtl="0" algn="l">
              <a:lnSpc>
                <a:spcPct val="115000"/>
              </a:lnSpc>
              <a:spcBef>
                <a:spcPts val="0"/>
              </a:spcBef>
              <a:spcAft>
                <a:spcPts val="0"/>
              </a:spcAft>
              <a:buSzPts val="1300"/>
              <a:buFont typeface="Noto Sans Symbols"/>
              <a:buChar char="▪"/>
            </a:pPr>
            <a:r>
              <a:rPr lang="en-US" sz="1800">
                <a:solidFill>
                  <a:schemeClr val="dk2"/>
                </a:solidFill>
                <a:highlight>
                  <a:srgbClr val="FFFFFF"/>
                </a:highlight>
              </a:rPr>
              <a:t>Improve OCR extraction</a:t>
            </a:r>
            <a:endParaRPr/>
          </a:p>
          <a:p>
            <a:pPr indent="-311150" lvl="0" marL="457200" rtl="0" algn="l">
              <a:lnSpc>
                <a:spcPct val="115000"/>
              </a:lnSpc>
              <a:spcBef>
                <a:spcPts val="0"/>
              </a:spcBef>
              <a:spcAft>
                <a:spcPts val="0"/>
              </a:spcAft>
              <a:buSzPts val="1300"/>
              <a:buFont typeface="Noto Sans Symbols"/>
              <a:buChar char="▪"/>
            </a:pPr>
            <a:r>
              <a:rPr lang="en-US" sz="1800">
                <a:solidFill>
                  <a:srgbClr val="000000"/>
                </a:solidFill>
                <a:highlight>
                  <a:srgbClr val="FFFFFF"/>
                </a:highlight>
              </a:rPr>
              <a:t>Achieve higher extraction accuracy and therefore better results</a:t>
            </a:r>
            <a:endParaRPr sz="1800"/>
          </a:p>
        </p:txBody>
      </p:sp>
      <p:sp>
        <p:nvSpPr>
          <p:cNvPr id="215" name="Google Shape;215;p26"/>
          <p:cNvSpPr txBox="1"/>
          <p:nvPr>
            <p:ph type="title"/>
          </p:nvPr>
        </p:nvSpPr>
        <p:spPr>
          <a:xfrm>
            <a:off x="833450" y="13124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US"/>
              <a:t>Why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US"/>
              <a:t>Preprocessing the Image</a:t>
            </a:r>
            <a:endParaRPr/>
          </a:p>
        </p:txBody>
      </p:sp>
      <p:sp>
        <p:nvSpPr>
          <p:cNvPr id="221" name="Google Shape;221;p27"/>
          <p:cNvSpPr txBox="1"/>
          <p:nvPr>
            <p:ph idx="1" type="body"/>
          </p:nvPr>
        </p:nvSpPr>
        <p:spPr>
          <a:xfrm>
            <a:off x="729450" y="2078874"/>
            <a:ext cx="5962752" cy="2653899"/>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lang="en-US" sz="1600">
                <a:solidFill>
                  <a:srgbClr val="14191A"/>
                </a:solidFill>
              </a:rPr>
              <a:t>Thresholding : </a:t>
            </a:r>
            <a:r>
              <a:rPr lang="en-US" sz="1600">
                <a:solidFill>
                  <a:schemeClr val="dk2"/>
                </a:solidFill>
              </a:rPr>
              <a:t>Otsu’s Algorithm</a:t>
            </a:r>
            <a:endParaRPr sz="1600">
              <a:solidFill>
                <a:srgbClr val="14191A"/>
              </a:solidFill>
            </a:endParaRPr>
          </a:p>
          <a:p>
            <a:pPr indent="-317500" lvl="0" marL="457200" rtl="0" algn="l">
              <a:lnSpc>
                <a:spcPct val="115000"/>
              </a:lnSpc>
              <a:spcBef>
                <a:spcPts val="0"/>
              </a:spcBef>
              <a:spcAft>
                <a:spcPts val="0"/>
              </a:spcAft>
              <a:buSzPts val="1400"/>
              <a:buAutoNum type="arabicPeriod"/>
            </a:pPr>
            <a:r>
              <a:rPr lang="en-US" sz="1600">
                <a:solidFill>
                  <a:srgbClr val="14191A"/>
                </a:solidFill>
              </a:rPr>
              <a:t>Noise removal : adaptive Gaussian (5,5) kernel</a:t>
            </a:r>
            <a:endParaRPr sz="1600">
              <a:solidFill>
                <a:srgbClr val="14191A"/>
              </a:solidFill>
            </a:endParaRPr>
          </a:p>
          <a:p>
            <a:pPr indent="-317500" lvl="0" marL="457200" rtl="0" algn="l">
              <a:lnSpc>
                <a:spcPct val="115000"/>
              </a:lnSpc>
              <a:spcBef>
                <a:spcPts val="0"/>
              </a:spcBef>
              <a:spcAft>
                <a:spcPts val="0"/>
              </a:spcAft>
              <a:buSzPts val="1400"/>
              <a:buAutoNum type="arabicPeriod"/>
            </a:pPr>
            <a:r>
              <a:rPr lang="en-US" sz="1600">
                <a:solidFill>
                  <a:srgbClr val="14191A"/>
                </a:solidFill>
              </a:rPr>
              <a:t>Skew Detection/Correction : Projection Profile Method</a:t>
            </a:r>
            <a:endParaRPr/>
          </a:p>
          <a:p>
            <a:pPr indent="-228600" lvl="0" marL="457200" rtl="0" algn="l">
              <a:lnSpc>
                <a:spcPct val="115000"/>
              </a:lnSpc>
              <a:spcBef>
                <a:spcPts val="0"/>
              </a:spcBef>
              <a:spcAft>
                <a:spcPts val="0"/>
              </a:spcAft>
              <a:buSzPts val="1400"/>
              <a:buNone/>
            </a:pPr>
            <a:r>
              <a:t/>
            </a:r>
            <a:endParaRPr sz="1600">
              <a:solidFill>
                <a:srgbClr val="14191A"/>
              </a:solidFill>
            </a:endParaRPr>
          </a:p>
          <a:p>
            <a:pPr indent="0" lvl="0" marL="139700" rtl="0" algn="l">
              <a:lnSpc>
                <a:spcPct val="115000"/>
              </a:lnSpc>
              <a:spcBef>
                <a:spcPts val="0"/>
              </a:spcBef>
              <a:spcAft>
                <a:spcPts val="0"/>
              </a:spcAft>
              <a:buSzPts val="1400"/>
              <a:buNone/>
            </a:pPr>
            <a:r>
              <a:t/>
            </a:r>
            <a:endParaRPr sz="1600">
              <a:solidFill>
                <a:srgbClr val="14191A"/>
              </a:solidFill>
            </a:endParaRPr>
          </a:p>
          <a:p>
            <a:pPr indent="0" lvl="0" marL="139700" rtl="0" algn="l">
              <a:lnSpc>
                <a:spcPct val="115000"/>
              </a:lnSpc>
              <a:spcBef>
                <a:spcPts val="0"/>
              </a:spcBef>
              <a:spcAft>
                <a:spcPts val="0"/>
              </a:spcAft>
              <a:buSzPts val="1400"/>
              <a:buNone/>
            </a:pPr>
            <a:r>
              <a:rPr lang="en-US" sz="1600">
                <a:solidFill>
                  <a:srgbClr val="14191A"/>
                </a:solidFill>
              </a:rPr>
              <a:t>Quality of image preprocessing : Structural Similarity Index </a:t>
            </a:r>
            <a:endParaRPr sz="1600">
              <a:solidFill>
                <a:srgbClr val="14191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729450" y="57723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Extract Text from Images</a:t>
            </a:r>
            <a:endParaRPr/>
          </a:p>
        </p:txBody>
      </p:sp>
      <p:sp>
        <p:nvSpPr>
          <p:cNvPr id="227" name="Google Shape;227;p28"/>
          <p:cNvSpPr txBox="1"/>
          <p:nvPr>
            <p:ph idx="1" type="body"/>
          </p:nvPr>
        </p:nvSpPr>
        <p:spPr>
          <a:xfrm>
            <a:off x="705274" y="1366867"/>
            <a:ext cx="7423363" cy="101106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US" sz="1400">
                <a:solidFill>
                  <a:srgbClr val="290900"/>
                </a:solidFill>
              </a:rPr>
              <a:t>Used a python library </a:t>
            </a:r>
            <a:r>
              <a:rPr b="1" lang="en-US" sz="1400">
                <a:solidFill>
                  <a:srgbClr val="290900"/>
                </a:solidFill>
              </a:rPr>
              <a:t>: pytesseract </a:t>
            </a:r>
            <a:endParaRPr/>
          </a:p>
          <a:p>
            <a:pPr indent="-311150" lvl="0" marL="457200" rtl="0" algn="l">
              <a:lnSpc>
                <a:spcPct val="115000"/>
              </a:lnSpc>
              <a:spcBef>
                <a:spcPts val="0"/>
              </a:spcBef>
              <a:spcAft>
                <a:spcPts val="0"/>
              </a:spcAft>
              <a:buSzPts val="1300"/>
              <a:buChar char="●"/>
            </a:pPr>
            <a:r>
              <a:rPr lang="en-US" sz="1400">
                <a:solidFill>
                  <a:srgbClr val="290900"/>
                </a:solidFill>
              </a:rPr>
              <a:t>Python-tesseract or pytesseract is an optical character recognition (OCR) tool for python used to recognize and read the text embedded in images.</a:t>
            </a:r>
            <a:endParaRPr b="1" sz="1400">
              <a:solidFill>
                <a:srgbClr val="290900"/>
              </a:solidFill>
            </a:endParaRPr>
          </a:p>
        </p:txBody>
      </p:sp>
      <p:cxnSp>
        <p:nvCxnSpPr>
          <p:cNvPr id="228" name="Google Shape;228;p28"/>
          <p:cNvCxnSpPr/>
          <p:nvPr/>
        </p:nvCxnSpPr>
        <p:spPr>
          <a:xfrm flipH="1" rot="10800000">
            <a:off x="2733152" y="3594451"/>
            <a:ext cx="1840648" cy="10048"/>
          </a:xfrm>
          <a:prstGeom prst="straightConnector1">
            <a:avLst/>
          </a:prstGeom>
          <a:noFill/>
          <a:ln cap="flat" cmpd="sng" w="9525">
            <a:solidFill>
              <a:srgbClr val="565656"/>
            </a:solidFill>
            <a:prstDash val="solid"/>
            <a:round/>
            <a:headEnd len="sm" w="sm" type="none"/>
            <a:tailEnd len="med" w="med" type="triangle"/>
          </a:ln>
        </p:spPr>
      </p:cxnSp>
      <p:cxnSp>
        <p:nvCxnSpPr>
          <p:cNvPr id="229" name="Google Shape;229;p28"/>
          <p:cNvCxnSpPr/>
          <p:nvPr/>
        </p:nvCxnSpPr>
        <p:spPr>
          <a:xfrm flipH="1" rot="10800000">
            <a:off x="2733152" y="3128626"/>
            <a:ext cx="1840648" cy="10048"/>
          </a:xfrm>
          <a:prstGeom prst="straightConnector1">
            <a:avLst/>
          </a:prstGeom>
          <a:noFill/>
          <a:ln cap="flat" cmpd="sng" w="9525">
            <a:solidFill>
              <a:srgbClr val="565656"/>
            </a:solidFill>
            <a:prstDash val="solid"/>
            <a:round/>
            <a:headEnd len="sm" w="sm" type="none"/>
            <a:tailEnd len="med" w="med" type="triangle"/>
          </a:ln>
        </p:spPr>
      </p:cxnSp>
      <p:cxnSp>
        <p:nvCxnSpPr>
          <p:cNvPr id="230" name="Google Shape;230;p28"/>
          <p:cNvCxnSpPr/>
          <p:nvPr/>
        </p:nvCxnSpPr>
        <p:spPr>
          <a:xfrm flipH="1" rot="10800000">
            <a:off x="2733152" y="4089263"/>
            <a:ext cx="1840648" cy="10048"/>
          </a:xfrm>
          <a:prstGeom prst="straightConnector1">
            <a:avLst/>
          </a:prstGeom>
          <a:noFill/>
          <a:ln cap="flat" cmpd="sng" w="9525">
            <a:solidFill>
              <a:srgbClr val="565656"/>
            </a:solidFill>
            <a:prstDash val="solid"/>
            <a:round/>
            <a:headEnd len="sm" w="sm" type="none"/>
            <a:tailEnd len="med" w="med" type="triangle"/>
          </a:ln>
        </p:spPr>
      </p:cxnSp>
      <p:cxnSp>
        <p:nvCxnSpPr>
          <p:cNvPr id="231" name="Google Shape;231;p28"/>
          <p:cNvCxnSpPr/>
          <p:nvPr/>
        </p:nvCxnSpPr>
        <p:spPr>
          <a:xfrm flipH="1" rot="10800000">
            <a:off x="2733152" y="4595119"/>
            <a:ext cx="1840648" cy="10048"/>
          </a:xfrm>
          <a:prstGeom prst="straightConnector1">
            <a:avLst/>
          </a:prstGeom>
          <a:noFill/>
          <a:ln cap="flat" cmpd="sng" w="9525">
            <a:solidFill>
              <a:srgbClr val="565656"/>
            </a:solidFill>
            <a:prstDash val="solid"/>
            <a:round/>
            <a:headEnd len="sm" w="sm" type="none"/>
            <a:tailEnd len="med" w="med" type="triangle"/>
          </a:ln>
        </p:spPr>
      </p:cxnSp>
      <p:pic>
        <p:nvPicPr>
          <p:cNvPr id="232" name="Google Shape;232;p28"/>
          <p:cNvPicPr preferRelativeResize="0"/>
          <p:nvPr/>
        </p:nvPicPr>
        <p:blipFill rotWithShape="1">
          <a:blip r:embed="rId3">
            <a:alphaModFix/>
          </a:blip>
          <a:srcRect b="0" l="0" r="0" t="0"/>
          <a:stretch/>
        </p:blipFill>
        <p:spPr>
          <a:xfrm>
            <a:off x="1868991" y="2632358"/>
            <a:ext cx="601018" cy="601018"/>
          </a:xfrm>
          <a:prstGeom prst="rect">
            <a:avLst/>
          </a:prstGeom>
          <a:noFill/>
          <a:ln>
            <a:noFill/>
          </a:ln>
        </p:spPr>
      </p:pic>
      <p:pic>
        <p:nvPicPr>
          <p:cNvPr id="233" name="Google Shape;233;p28"/>
          <p:cNvPicPr preferRelativeResize="0"/>
          <p:nvPr/>
        </p:nvPicPr>
        <p:blipFill rotWithShape="1">
          <a:blip r:embed="rId3">
            <a:alphaModFix/>
          </a:blip>
          <a:srcRect b="0" l="0" r="0" t="0"/>
          <a:stretch/>
        </p:blipFill>
        <p:spPr>
          <a:xfrm>
            <a:off x="1868991" y="3373679"/>
            <a:ext cx="601018" cy="601018"/>
          </a:xfrm>
          <a:prstGeom prst="rect">
            <a:avLst/>
          </a:prstGeom>
          <a:noFill/>
          <a:ln>
            <a:noFill/>
          </a:ln>
        </p:spPr>
      </p:pic>
      <p:pic>
        <p:nvPicPr>
          <p:cNvPr id="234" name="Google Shape;234;p28"/>
          <p:cNvPicPr preferRelativeResize="0"/>
          <p:nvPr/>
        </p:nvPicPr>
        <p:blipFill rotWithShape="1">
          <a:blip r:embed="rId3">
            <a:alphaModFix/>
          </a:blip>
          <a:srcRect b="0" l="0" r="0" t="0"/>
          <a:stretch/>
        </p:blipFill>
        <p:spPr>
          <a:xfrm>
            <a:off x="1868991" y="4342827"/>
            <a:ext cx="601018" cy="601018"/>
          </a:xfrm>
          <a:prstGeom prst="rect">
            <a:avLst/>
          </a:prstGeom>
          <a:noFill/>
          <a:ln>
            <a:noFill/>
          </a:ln>
        </p:spPr>
      </p:pic>
      <p:pic>
        <p:nvPicPr>
          <p:cNvPr id="235" name="Google Shape;235;p28"/>
          <p:cNvPicPr preferRelativeResize="0"/>
          <p:nvPr/>
        </p:nvPicPr>
        <p:blipFill rotWithShape="1">
          <a:blip r:embed="rId4">
            <a:alphaModFix/>
          </a:blip>
          <a:srcRect b="0" l="0" r="0" t="0"/>
          <a:stretch/>
        </p:blipFill>
        <p:spPr>
          <a:xfrm flipH="1" rot="10800000">
            <a:off x="2105011" y="4193783"/>
            <a:ext cx="128977" cy="128977"/>
          </a:xfrm>
          <a:prstGeom prst="rect">
            <a:avLst/>
          </a:prstGeom>
          <a:noFill/>
          <a:ln>
            <a:noFill/>
          </a:ln>
        </p:spPr>
      </p:pic>
      <p:pic>
        <p:nvPicPr>
          <p:cNvPr id="236" name="Google Shape;236;p28"/>
          <p:cNvPicPr preferRelativeResize="0"/>
          <p:nvPr/>
        </p:nvPicPr>
        <p:blipFill rotWithShape="1">
          <a:blip r:embed="rId4">
            <a:alphaModFix/>
          </a:blip>
          <a:srcRect b="0" l="0" r="0" t="0"/>
          <a:stretch/>
        </p:blipFill>
        <p:spPr>
          <a:xfrm flipH="1" rot="10800000">
            <a:off x="2105011" y="4029799"/>
            <a:ext cx="128977" cy="128977"/>
          </a:xfrm>
          <a:prstGeom prst="rect">
            <a:avLst/>
          </a:prstGeom>
          <a:noFill/>
          <a:ln>
            <a:noFill/>
          </a:ln>
        </p:spPr>
      </p:pic>
      <p:sp>
        <p:nvSpPr>
          <p:cNvPr id="237" name="Google Shape;237;p28"/>
          <p:cNvSpPr txBox="1"/>
          <p:nvPr/>
        </p:nvSpPr>
        <p:spPr>
          <a:xfrm>
            <a:off x="1776904" y="2319536"/>
            <a:ext cx="106512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 images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8" name="Google Shape;238;p28"/>
          <p:cNvPicPr preferRelativeResize="0"/>
          <p:nvPr/>
        </p:nvPicPr>
        <p:blipFill rotWithShape="1">
          <a:blip r:embed="rId5">
            <a:alphaModFix/>
          </a:blip>
          <a:srcRect b="0" l="0" r="0" t="0"/>
          <a:stretch/>
        </p:blipFill>
        <p:spPr>
          <a:xfrm>
            <a:off x="4836943" y="2581146"/>
            <a:ext cx="648389" cy="648389"/>
          </a:xfrm>
          <a:prstGeom prst="rect">
            <a:avLst/>
          </a:prstGeom>
          <a:noFill/>
          <a:ln>
            <a:noFill/>
          </a:ln>
        </p:spPr>
      </p:pic>
      <p:pic>
        <p:nvPicPr>
          <p:cNvPr id="239" name="Google Shape;239;p28"/>
          <p:cNvPicPr preferRelativeResize="0"/>
          <p:nvPr/>
        </p:nvPicPr>
        <p:blipFill rotWithShape="1">
          <a:blip r:embed="rId5">
            <a:alphaModFix/>
          </a:blip>
          <a:srcRect b="0" l="0" r="0" t="0"/>
          <a:stretch/>
        </p:blipFill>
        <p:spPr>
          <a:xfrm>
            <a:off x="4865047" y="3280304"/>
            <a:ext cx="648389" cy="648389"/>
          </a:xfrm>
          <a:prstGeom prst="rect">
            <a:avLst/>
          </a:prstGeom>
          <a:noFill/>
          <a:ln>
            <a:noFill/>
          </a:ln>
        </p:spPr>
      </p:pic>
      <p:pic>
        <p:nvPicPr>
          <p:cNvPr id="240" name="Google Shape;240;p28"/>
          <p:cNvPicPr preferRelativeResize="0"/>
          <p:nvPr/>
        </p:nvPicPr>
        <p:blipFill rotWithShape="1">
          <a:blip r:embed="rId5">
            <a:alphaModFix/>
          </a:blip>
          <a:srcRect b="0" l="0" r="0" t="0"/>
          <a:stretch/>
        </p:blipFill>
        <p:spPr>
          <a:xfrm>
            <a:off x="4836942" y="4342827"/>
            <a:ext cx="648389" cy="648389"/>
          </a:xfrm>
          <a:prstGeom prst="rect">
            <a:avLst/>
          </a:prstGeom>
          <a:noFill/>
          <a:ln>
            <a:noFill/>
          </a:ln>
        </p:spPr>
      </p:pic>
      <p:pic>
        <p:nvPicPr>
          <p:cNvPr id="241" name="Google Shape;241;p28"/>
          <p:cNvPicPr preferRelativeResize="0"/>
          <p:nvPr/>
        </p:nvPicPr>
        <p:blipFill rotWithShape="1">
          <a:blip r:embed="rId4">
            <a:alphaModFix/>
          </a:blip>
          <a:srcRect b="0" l="0" r="0" t="0"/>
          <a:stretch/>
        </p:blipFill>
        <p:spPr>
          <a:xfrm flipH="1" rot="10800000">
            <a:off x="5101092" y="4182199"/>
            <a:ext cx="128977" cy="128977"/>
          </a:xfrm>
          <a:prstGeom prst="rect">
            <a:avLst/>
          </a:prstGeom>
          <a:noFill/>
          <a:ln>
            <a:noFill/>
          </a:ln>
        </p:spPr>
      </p:pic>
      <p:pic>
        <p:nvPicPr>
          <p:cNvPr id="242" name="Google Shape;242;p28"/>
          <p:cNvPicPr preferRelativeResize="0"/>
          <p:nvPr/>
        </p:nvPicPr>
        <p:blipFill rotWithShape="1">
          <a:blip r:embed="rId4">
            <a:alphaModFix/>
          </a:blip>
          <a:srcRect b="0" l="0" r="0" t="0"/>
          <a:stretch/>
        </p:blipFill>
        <p:spPr>
          <a:xfrm flipH="1" rot="10800000">
            <a:off x="5096647" y="4021571"/>
            <a:ext cx="128977" cy="128977"/>
          </a:xfrm>
          <a:prstGeom prst="rect">
            <a:avLst/>
          </a:prstGeom>
          <a:noFill/>
          <a:ln>
            <a:noFill/>
          </a:ln>
        </p:spPr>
      </p:pic>
      <p:sp>
        <p:nvSpPr>
          <p:cNvPr id="243" name="Google Shape;243;p28"/>
          <p:cNvSpPr txBox="1"/>
          <p:nvPr/>
        </p:nvSpPr>
        <p:spPr>
          <a:xfrm>
            <a:off x="4823176" y="2254278"/>
            <a:ext cx="106512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 text files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Text Correction</a:t>
            </a:r>
            <a:endParaRPr/>
          </a:p>
        </p:txBody>
      </p:sp>
      <p:sp>
        <p:nvSpPr>
          <p:cNvPr id="249" name="Google Shape;249;p29"/>
          <p:cNvSpPr txBox="1"/>
          <p:nvPr>
            <p:ph idx="1" type="body"/>
          </p:nvPr>
        </p:nvSpPr>
        <p:spPr>
          <a:xfrm>
            <a:off x="548580" y="1596554"/>
            <a:ext cx="7688700" cy="279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400">
              <a:solidFill>
                <a:srgbClr val="0A0A0A"/>
              </a:solidFill>
              <a:highlight>
                <a:srgbClr val="FFFFFF"/>
              </a:highlight>
            </a:endParaRPr>
          </a:p>
          <a:p>
            <a:pPr indent="0" lvl="0" marL="45720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t/>
            </a:r>
            <a:endParaRPr>
              <a:solidFill>
                <a:schemeClr val="dk2"/>
              </a:solidFill>
            </a:endParaRPr>
          </a:p>
        </p:txBody>
      </p:sp>
      <p:sp>
        <p:nvSpPr>
          <p:cNvPr id="250" name="Google Shape;250;p29"/>
          <p:cNvSpPr txBox="1"/>
          <p:nvPr/>
        </p:nvSpPr>
        <p:spPr>
          <a:xfrm>
            <a:off x="693336" y="1596554"/>
            <a:ext cx="7696344" cy="29469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chemeClr val="accent1"/>
              </a:buClr>
              <a:buSzPts val="1300"/>
              <a:buFont typeface="Lato"/>
              <a:buNone/>
            </a:pPr>
            <a:r>
              <a:rPr b="0" i="0" lang="en-US" sz="1600" u="none" cap="none" strike="noStrike">
                <a:solidFill>
                  <a:schemeClr val="dk2"/>
                </a:solidFill>
                <a:latin typeface="Lato"/>
                <a:ea typeface="Lato"/>
                <a:cs typeface="Lato"/>
                <a:sym typeface="Lato"/>
              </a:rPr>
              <a:t>Uses the NLTK corpus </a:t>
            </a:r>
            <a:endParaRPr/>
          </a:p>
          <a:p>
            <a:pPr indent="0" lvl="0" marL="457200" marR="0" rtl="0" algn="l">
              <a:lnSpc>
                <a:spcPct val="115000"/>
              </a:lnSpc>
              <a:spcBef>
                <a:spcPts val="0"/>
              </a:spcBef>
              <a:spcAft>
                <a:spcPts val="0"/>
              </a:spcAft>
              <a:buClr>
                <a:schemeClr val="accent1"/>
              </a:buClr>
              <a:buSzPts val="1300"/>
              <a:buFont typeface="Lato"/>
              <a:buNone/>
            </a:pPr>
            <a:r>
              <a:t/>
            </a:r>
            <a:endParaRPr b="0" i="0" sz="1600" u="none" cap="none" strike="noStrike">
              <a:solidFill>
                <a:schemeClr val="dk2"/>
              </a:solidFill>
              <a:latin typeface="Lato"/>
              <a:ea typeface="Lato"/>
              <a:cs typeface="Lato"/>
              <a:sym typeface="Lato"/>
            </a:endParaRPr>
          </a:p>
          <a:p>
            <a:pPr indent="0" lvl="0" marL="457200" marR="0" rtl="0" algn="l">
              <a:lnSpc>
                <a:spcPct val="115000"/>
              </a:lnSpc>
              <a:spcBef>
                <a:spcPts val="0"/>
              </a:spcBef>
              <a:spcAft>
                <a:spcPts val="0"/>
              </a:spcAft>
              <a:buClr>
                <a:schemeClr val="accent1"/>
              </a:buClr>
              <a:buSzPts val="1300"/>
              <a:buFont typeface="Lato"/>
              <a:buNone/>
            </a:pPr>
            <a:r>
              <a:rPr b="0" i="0" lang="en-US" sz="1600" u="none" cap="none" strike="noStrike">
                <a:solidFill>
                  <a:schemeClr val="dk2"/>
                </a:solidFill>
                <a:latin typeface="Lato"/>
                <a:ea typeface="Lato"/>
                <a:cs typeface="Lato"/>
                <a:sym typeface="Lato"/>
              </a:rPr>
              <a:t>1. Identify the misspelled tokens : as example a misspelled word w</a:t>
            </a:r>
            <a:endParaRPr/>
          </a:p>
          <a:p>
            <a:pPr indent="0" lvl="0" marL="457200" marR="0" rtl="0" algn="l">
              <a:lnSpc>
                <a:spcPct val="115000"/>
              </a:lnSpc>
              <a:spcBef>
                <a:spcPts val="0"/>
              </a:spcBef>
              <a:spcAft>
                <a:spcPts val="0"/>
              </a:spcAft>
              <a:buClr>
                <a:schemeClr val="accent1"/>
              </a:buClr>
              <a:buSzPts val="1300"/>
              <a:buFont typeface="Lato"/>
              <a:buNone/>
            </a:pPr>
            <a:r>
              <a:rPr b="0" i="0" lang="en-US" sz="1600" u="none" cap="none" strike="noStrike">
                <a:solidFill>
                  <a:schemeClr val="dk2"/>
                </a:solidFill>
                <a:latin typeface="Lato"/>
                <a:ea typeface="Lato"/>
                <a:cs typeface="Lato"/>
                <a:sym typeface="Lato"/>
              </a:rPr>
              <a:t>2. Compare the word w with the candidate words in the dictionary of words : </a:t>
            </a:r>
            <a:endParaRPr/>
          </a:p>
          <a:p>
            <a:pPr indent="0" lvl="0" marL="457200" marR="0" rtl="0" algn="l">
              <a:lnSpc>
                <a:spcPct val="115000"/>
              </a:lnSpc>
              <a:spcBef>
                <a:spcPts val="0"/>
              </a:spcBef>
              <a:spcAft>
                <a:spcPts val="0"/>
              </a:spcAft>
              <a:buClr>
                <a:schemeClr val="accent1"/>
              </a:buClr>
              <a:buSzPts val="1300"/>
              <a:buFont typeface="Lato"/>
              <a:buNone/>
            </a:pPr>
            <a:r>
              <a:rPr b="0" i="0" lang="en-US" sz="1600" u="none" cap="none" strike="noStrike">
                <a:solidFill>
                  <a:schemeClr val="dk2"/>
                </a:solidFill>
                <a:latin typeface="Lato"/>
                <a:ea typeface="Lato"/>
                <a:cs typeface="Lato"/>
                <a:sym typeface="Lato"/>
              </a:rPr>
              <a:t>  Example : w=‘lates’ , candidate words = [ ‘late’ , ‘latest’ , ‘lattes’]</a:t>
            </a:r>
            <a:endParaRPr b="0" i="0" sz="1600" u="none" cap="none" strike="noStrike">
              <a:solidFill>
                <a:schemeClr val="dk2"/>
              </a:solidFill>
              <a:latin typeface="Lato"/>
              <a:ea typeface="Lato"/>
              <a:cs typeface="Lato"/>
              <a:sym typeface="Lato"/>
            </a:endParaRPr>
          </a:p>
          <a:p>
            <a:pPr indent="0" lvl="0" marL="457200" marR="0" rtl="0" algn="l">
              <a:lnSpc>
                <a:spcPct val="115000"/>
              </a:lnSpc>
              <a:spcBef>
                <a:spcPts val="0"/>
              </a:spcBef>
              <a:spcAft>
                <a:spcPts val="0"/>
              </a:spcAft>
              <a:buClr>
                <a:schemeClr val="accent1"/>
              </a:buClr>
              <a:buSzPts val="1300"/>
              <a:buFont typeface="Lato"/>
              <a:buNone/>
            </a:pPr>
            <a:r>
              <a:rPr b="0" i="0" lang="en-US" sz="1600" u="none" cap="none" strike="noStrike">
                <a:solidFill>
                  <a:schemeClr val="dk2"/>
                </a:solidFill>
                <a:latin typeface="Lato"/>
                <a:ea typeface="Lato"/>
                <a:cs typeface="Lato"/>
                <a:sym typeface="Lato"/>
              </a:rPr>
              <a:t>3. Choose the correction c that maximizes the probability p(c|w)</a:t>
            </a:r>
            <a:endParaRPr/>
          </a:p>
          <a:p>
            <a:pPr indent="0" lvl="0" marL="457200" marR="0" rtl="0" algn="l">
              <a:lnSpc>
                <a:spcPct val="115000"/>
              </a:lnSpc>
              <a:spcBef>
                <a:spcPts val="0"/>
              </a:spcBef>
              <a:spcAft>
                <a:spcPts val="0"/>
              </a:spcAft>
              <a:buClr>
                <a:schemeClr val="accent1"/>
              </a:buClr>
              <a:buSzPts val="1300"/>
              <a:buFont typeface="Lato"/>
              <a:buNone/>
            </a:pPr>
            <a:r>
              <a:rPr b="0" i="0" lang="en-US" sz="1600" u="none" cap="none" strike="noStrike">
                <a:solidFill>
                  <a:schemeClr val="dk2"/>
                </a:solidFill>
                <a:latin typeface="Lato"/>
                <a:ea typeface="Lato"/>
                <a:cs typeface="Lato"/>
                <a:sym typeface="Lato"/>
              </a:rPr>
              <a:t>4. Update the text by substituting the chosen correction c to the word w</a:t>
            </a:r>
            <a:endParaRPr/>
          </a:p>
          <a:p>
            <a:pPr indent="0" lvl="0" marL="14605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dk2"/>
              </a:solidFill>
              <a:latin typeface="Lato"/>
              <a:ea typeface="Lato"/>
              <a:cs typeface="Lato"/>
              <a:sym typeface="Lato"/>
            </a:endParaRPr>
          </a:p>
          <a:p>
            <a:pPr indent="0" lvl="0" marL="14605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0"/>
          <p:cNvPicPr preferRelativeResize="0"/>
          <p:nvPr/>
        </p:nvPicPr>
        <p:blipFill rotWithShape="1">
          <a:blip r:embed="rId3">
            <a:alphaModFix/>
          </a:blip>
          <a:srcRect b="0" l="0" r="0" t="0"/>
          <a:stretch/>
        </p:blipFill>
        <p:spPr>
          <a:xfrm>
            <a:off x="1055077" y="1336257"/>
            <a:ext cx="7028351" cy="3613446"/>
          </a:xfrm>
          <a:prstGeom prst="rect">
            <a:avLst/>
          </a:prstGeom>
          <a:noFill/>
          <a:ln>
            <a:noFill/>
          </a:ln>
        </p:spPr>
      </p:pic>
      <p:sp>
        <p:nvSpPr>
          <p:cNvPr id="256" name="Google Shape;256;p30"/>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Text Correction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Text Correction Results</a:t>
            </a:r>
            <a:endParaRPr/>
          </a:p>
        </p:txBody>
      </p:sp>
      <p:sp>
        <p:nvSpPr>
          <p:cNvPr id="262" name="Google Shape;262;p31"/>
          <p:cNvSpPr txBox="1"/>
          <p:nvPr>
            <p:ph idx="1" type="body"/>
          </p:nvPr>
        </p:nvSpPr>
        <p:spPr>
          <a:xfrm>
            <a:off x="529193" y="1187412"/>
            <a:ext cx="7688700" cy="279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400">
              <a:solidFill>
                <a:srgbClr val="0A0A0A"/>
              </a:solidFill>
              <a:highlight>
                <a:srgbClr val="FFFFFF"/>
              </a:highlight>
            </a:endParaRPr>
          </a:p>
          <a:p>
            <a:pPr indent="0" lvl="0" marL="45720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t/>
            </a:r>
            <a:endParaRPr>
              <a:solidFill>
                <a:schemeClr val="dk2"/>
              </a:solidFill>
            </a:endParaRPr>
          </a:p>
        </p:txBody>
      </p:sp>
      <p:graphicFrame>
        <p:nvGraphicFramePr>
          <p:cNvPr id="263" name="Google Shape;263;p31"/>
          <p:cNvGraphicFramePr/>
          <p:nvPr/>
        </p:nvGraphicFramePr>
        <p:xfrm>
          <a:off x="1064678" y="1947457"/>
          <a:ext cx="3000000" cy="3000000"/>
        </p:xfrm>
        <a:graphic>
          <a:graphicData uri="http://schemas.openxmlformats.org/drawingml/2006/table">
            <a:tbl>
              <a:tblPr bandRow="1" firstRow="1">
                <a:noFill/>
                <a:tableStyleId>{A1AF47CE-DC58-495A-B588-2DF78EE6D5A4}</a:tableStyleId>
              </a:tblPr>
              <a:tblGrid>
                <a:gridCol w="3041300"/>
                <a:gridCol w="3041300"/>
              </a:tblGrid>
              <a:tr h="257650">
                <a:tc>
                  <a:txBody>
                    <a:bodyPr/>
                    <a:lstStyle/>
                    <a:p>
                      <a:pPr indent="0" lvl="0" marL="0" marR="0" rtl="0" algn="l">
                        <a:lnSpc>
                          <a:spcPct val="100000"/>
                        </a:lnSpc>
                        <a:spcBef>
                          <a:spcPts val="0"/>
                        </a:spcBef>
                        <a:spcAft>
                          <a:spcPts val="0"/>
                        </a:spcAft>
                        <a:buNone/>
                      </a:pPr>
                      <a:r>
                        <a:rPr lang="en-US" sz="1200" u="none" cap="none" strike="noStrike">
                          <a:solidFill>
                            <a:schemeClr val="dk2"/>
                          </a:solidFill>
                        </a:rPr>
                        <a:t>Document</a:t>
                      </a:r>
                      <a:endParaRPr sz="12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2"/>
                          </a:solidFill>
                        </a:rPr>
                        <a:t>Average</a:t>
                      </a:r>
                      <a:r>
                        <a:rPr lang="en-US" sz="1200" u="none" cap="none" strike="noStrike">
                          <a:solidFill>
                            <a:schemeClr val="dk2"/>
                          </a:solidFill>
                        </a:rPr>
                        <a:t> </a:t>
                      </a:r>
                      <a:r>
                        <a:rPr lang="en-US" sz="1200" u="none" cap="none" strike="noStrike">
                          <a:solidFill>
                            <a:schemeClr val="dk2"/>
                          </a:solidFill>
                        </a:rPr>
                        <a:t>% of corrected mistakes</a:t>
                      </a:r>
                      <a:endParaRPr sz="1200" u="none" cap="none" strike="noStrike">
                        <a:solidFill>
                          <a:schemeClr val="dk2"/>
                        </a:solidFill>
                      </a:endParaRPr>
                    </a:p>
                  </a:txBody>
                  <a:tcPr marT="45725" marB="45725" marR="91450" marL="91450"/>
                </a:tc>
              </a:tr>
              <a:tr h="257650">
                <a:tc>
                  <a:txBody>
                    <a:bodyPr/>
                    <a:lstStyle/>
                    <a:p>
                      <a:pPr indent="0" lvl="0" marL="0" marR="0" rtl="0" algn="l">
                        <a:lnSpc>
                          <a:spcPct val="100000"/>
                        </a:lnSpc>
                        <a:spcBef>
                          <a:spcPts val="0"/>
                        </a:spcBef>
                        <a:spcAft>
                          <a:spcPts val="0"/>
                        </a:spcAft>
                        <a:buNone/>
                      </a:pPr>
                      <a:r>
                        <a:rPr lang="en-US" sz="1200" u="none" cap="none" strike="noStrike">
                          <a:solidFill>
                            <a:schemeClr val="dk2"/>
                          </a:solidFill>
                        </a:rPr>
                        <a:t>Document 1</a:t>
                      </a:r>
                      <a:endParaRPr sz="12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2"/>
                          </a:solidFill>
                        </a:rPr>
                        <a:t>19,62</a:t>
                      </a:r>
                      <a:endParaRPr sz="1200" u="none" cap="none" strike="noStrike">
                        <a:solidFill>
                          <a:schemeClr val="dk2"/>
                        </a:solidFill>
                      </a:endParaRPr>
                    </a:p>
                  </a:txBody>
                  <a:tcPr marT="45725" marB="45725" marR="91450" marL="91450"/>
                </a:tc>
              </a:tr>
              <a:tr h="257650">
                <a:tc>
                  <a:txBody>
                    <a:bodyPr/>
                    <a:lstStyle/>
                    <a:p>
                      <a:pPr indent="0" lvl="0" marL="0" marR="0" rtl="0" algn="l">
                        <a:lnSpc>
                          <a:spcPct val="100000"/>
                        </a:lnSpc>
                        <a:spcBef>
                          <a:spcPts val="0"/>
                        </a:spcBef>
                        <a:spcAft>
                          <a:spcPts val="0"/>
                        </a:spcAft>
                        <a:buNone/>
                      </a:pPr>
                      <a:r>
                        <a:rPr lang="en-US" sz="1200" u="none" cap="none" strike="noStrike">
                          <a:solidFill>
                            <a:schemeClr val="dk2"/>
                          </a:solidFill>
                        </a:rPr>
                        <a:t>Document 2</a:t>
                      </a:r>
                      <a:endParaRPr sz="12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2"/>
                          </a:solidFill>
                        </a:rPr>
                        <a:t>21,52</a:t>
                      </a:r>
                      <a:endParaRPr sz="1200" u="none" cap="none" strike="noStrike">
                        <a:solidFill>
                          <a:schemeClr val="dk2"/>
                        </a:solidFill>
                      </a:endParaRPr>
                    </a:p>
                  </a:txBody>
                  <a:tcPr marT="45725" marB="45725" marR="91450" marL="91450"/>
                </a:tc>
              </a:tr>
              <a:tr h="257650">
                <a:tc>
                  <a:txBody>
                    <a:bodyPr/>
                    <a:lstStyle/>
                    <a:p>
                      <a:pPr indent="0" lvl="0" marL="0" marR="0" rtl="0" algn="l">
                        <a:lnSpc>
                          <a:spcPct val="100000"/>
                        </a:lnSpc>
                        <a:spcBef>
                          <a:spcPts val="0"/>
                        </a:spcBef>
                        <a:spcAft>
                          <a:spcPts val="0"/>
                        </a:spcAft>
                        <a:buNone/>
                      </a:pPr>
                      <a:r>
                        <a:rPr lang="en-US" sz="1200" u="none" cap="none" strike="noStrike">
                          <a:solidFill>
                            <a:schemeClr val="dk2"/>
                          </a:solidFill>
                        </a:rPr>
                        <a:t>Document 3</a:t>
                      </a:r>
                      <a:endParaRPr sz="12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2"/>
                          </a:solidFill>
                        </a:rPr>
                        <a:t>22,93</a:t>
                      </a:r>
                      <a:endParaRPr sz="1200" u="none" cap="none" strike="noStrike">
                        <a:solidFill>
                          <a:schemeClr val="dk2"/>
                        </a:solidFill>
                      </a:endParaRPr>
                    </a:p>
                  </a:txBody>
                  <a:tcPr marT="45725" marB="45725" marR="91450" marL="91450"/>
                </a:tc>
              </a:tr>
              <a:tr h="257650">
                <a:tc>
                  <a:txBody>
                    <a:bodyPr/>
                    <a:lstStyle/>
                    <a:p>
                      <a:pPr indent="0" lvl="0" marL="0" marR="0" rtl="0" algn="l">
                        <a:lnSpc>
                          <a:spcPct val="100000"/>
                        </a:lnSpc>
                        <a:spcBef>
                          <a:spcPts val="0"/>
                        </a:spcBef>
                        <a:spcAft>
                          <a:spcPts val="0"/>
                        </a:spcAft>
                        <a:buNone/>
                      </a:pPr>
                      <a:r>
                        <a:rPr lang="en-US" sz="1200" u="none" cap="none" strike="noStrike">
                          <a:solidFill>
                            <a:schemeClr val="dk2"/>
                          </a:solidFill>
                        </a:rPr>
                        <a:t>Document 4</a:t>
                      </a:r>
                      <a:endParaRPr sz="12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2"/>
                          </a:solidFill>
                        </a:rPr>
                        <a:t>12,67</a:t>
                      </a:r>
                      <a:endParaRPr sz="1200" u="none" cap="none" strike="noStrike">
                        <a:solidFill>
                          <a:schemeClr val="dk2"/>
                        </a:solidFill>
                      </a:endParaRPr>
                    </a:p>
                  </a:txBody>
                  <a:tcPr marT="45725" marB="45725" marR="91450" marL="91450"/>
                </a:tc>
              </a:tr>
              <a:tr h="257650">
                <a:tc>
                  <a:txBody>
                    <a:bodyPr/>
                    <a:lstStyle/>
                    <a:p>
                      <a:pPr indent="0" lvl="0" marL="0" marR="0" rtl="0" algn="l">
                        <a:lnSpc>
                          <a:spcPct val="100000"/>
                        </a:lnSpc>
                        <a:spcBef>
                          <a:spcPts val="0"/>
                        </a:spcBef>
                        <a:spcAft>
                          <a:spcPts val="0"/>
                        </a:spcAft>
                        <a:buNone/>
                      </a:pPr>
                      <a:r>
                        <a:rPr lang="en-US" sz="1200" u="none" cap="none" strike="noStrike">
                          <a:solidFill>
                            <a:schemeClr val="dk2"/>
                          </a:solidFill>
                        </a:rPr>
                        <a:t>Document 5</a:t>
                      </a:r>
                      <a:endParaRPr sz="12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solidFill>
                            <a:schemeClr val="dk2"/>
                          </a:solidFill>
                        </a:rPr>
                        <a:t>24,19</a:t>
                      </a:r>
                      <a:endParaRPr sz="1200" u="none" cap="none" strike="noStrike">
                        <a:solidFill>
                          <a:schemeClr val="dk2"/>
                        </a:solidFill>
                      </a:endParaRPr>
                    </a:p>
                  </a:txBody>
                  <a:tcPr marT="45725" marB="45725" marR="91450" marL="91450"/>
                </a:tc>
              </a:tr>
            </a:tbl>
          </a:graphicData>
        </a:graphic>
      </p:graphicFrame>
      <p:sp>
        <p:nvSpPr>
          <p:cNvPr id="264" name="Google Shape;264;p31"/>
          <p:cNvSpPr txBox="1"/>
          <p:nvPr/>
        </p:nvSpPr>
        <p:spPr>
          <a:xfrm>
            <a:off x="348340" y="1391688"/>
            <a:ext cx="4505014" cy="3077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Average percentage(%) of corrected mistakes =</a:t>
            </a:r>
            <a:endParaRPr b="1" i="0" sz="1400" u="none" cap="none" strike="noStrike">
              <a:solidFill>
                <a:srgbClr val="000000"/>
              </a:solidFill>
              <a:latin typeface="Arial"/>
              <a:ea typeface="Arial"/>
              <a:cs typeface="Arial"/>
              <a:sym typeface="Arial"/>
            </a:endParaRPr>
          </a:p>
        </p:txBody>
      </p:sp>
      <p:sp>
        <p:nvSpPr>
          <p:cNvPr id="265" name="Google Shape;265;p31"/>
          <p:cNvSpPr txBox="1"/>
          <p:nvPr/>
        </p:nvSpPr>
        <p:spPr>
          <a:xfrm>
            <a:off x="4463871" y="1327001"/>
            <a:ext cx="443896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sum( percentage of corrected mistakes in each page)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number of pages</a:t>
            </a:r>
            <a:endParaRPr/>
          </a:p>
        </p:txBody>
      </p:sp>
      <p:sp>
        <p:nvSpPr>
          <p:cNvPr id="266" name="Google Shape;266;p31"/>
          <p:cNvSpPr/>
          <p:nvPr/>
        </p:nvSpPr>
        <p:spPr>
          <a:xfrm>
            <a:off x="548580" y="3841369"/>
            <a:ext cx="7390563"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Main challenges : </a:t>
            </a:r>
            <a:endParaRPr b="0" i="0" sz="14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2"/>
                </a:solidFill>
                <a:latin typeface="Arial"/>
                <a:ea typeface="Arial"/>
                <a:cs typeface="Arial"/>
                <a:sym typeface="Arial"/>
              </a:rPr>
              <a:t>Existence of rare words in the documents ( the geological technical words , proper nouns) : don’t exist in the dictionary of words of TextBlob 🡪 not corrected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2"/>
                </a:solidFill>
                <a:latin typeface="Arial"/>
                <a:ea typeface="Arial"/>
                <a:cs typeface="Arial"/>
                <a:sym typeface="Arial"/>
              </a:rPr>
              <a:t>Poor quality of the image</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Topic Analysis </a:t>
            </a:r>
            <a:endParaRPr/>
          </a:p>
        </p:txBody>
      </p:sp>
      <p:sp>
        <p:nvSpPr>
          <p:cNvPr id="272" name="Google Shape;272;p32"/>
          <p:cNvSpPr txBox="1"/>
          <p:nvPr>
            <p:ph idx="1" type="body"/>
          </p:nvPr>
        </p:nvSpPr>
        <p:spPr>
          <a:xfrm>
            <a:off x="548580" y="1933329"/>
            <a:ext cx="7688700" cy="279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400">
              <a:solidFill>
                <a:srgbClr val="0A0A0A"/>
              </a:solidFill>
              <a:highlight>
                <a:srgbClr val="FFFFFF"/>
              </a:highlight>
            </a:endParaRPr>
          </a:p>
          <a:p>
            <a:pPr indent="-330200" lvl="0" marL="457200" rtl="0" algn="l">
              <a:lnSpc>
                <a:spcPct val="200000"/>
              </a:lnSpc>
              <a:spcBef>
                <a:spcPts val="0"/>
              </a:spcBef>
              <a:spcAft>
                <a:spcPts val="0"/>
              </a:spcAft>
              <a:buClr>
                <a:srgbClr val="0A0A0A"/>
              </a:buClr>
              <a:buSzPts val="1600"/>
              <a:buChar char="●"/>
            </a:pPr>
            <a:r>
              <a:rPr lang="en-US" sz="1600">
                <a:solidFill>
                  <a:srgbClr val="0A0A0A"/>
                </a:solidFill>
                <a:highlight>
                  <a:srgbClr val="FFFFFF"/>
                </a:highlight>
              </a:rPr>
              <a:t>Gain insightful information from extracted text</a:t>
            </a:r>
            <a:endParaRPr sz="1600">
              <a:solidFill>
                <a:srgbClr val="0A0A0A"/>
              </a:solidFill>
              <a:highlight>
                <a:srgbClr val="FFFFFF"/>
              </a:highlight>
            </a:endParaRPr>
          </a:p>
          <a:p>
            <a:pPr indent="-330200" lvl="0" marL="457200" rtl="0" algn="l">
              <a:lnSpc>
                <a:spcPct val="200000"/>
              </a:lnSpc>
              <a:spcBef>
                <a:spcPts val="0"/>
              </a:spcBef>
              <a:spcAft>
                <a:spcPts val="0"/>
              </a:spcAft>
              <a:buClr>
                <a:srgbClr val="0A0A0A"/>
              </a:buClr>
              <a:buSzPts val="1600"/>
              <a:buChar char="●"/>
            </a:pPr>
            <a:r>
              <a:rPr lang="en-US" sz="1600">
                <a:solidFill>
                  <a:srgbClr val="0A0A0A"/>
                </a:solidFill>
                <a:highlight>
                  <a:srgbClr val="FFFFFF"/>
                </a:highlight>
              </a:rPr>
              <a:t>Implementation of TF_IDF word frequency </a:t>
            </a:r>
            <a:endParaRPr sz="1600">
              <a:solidFill>
                <a:srgbClr val="0A0A0A"/>
              </a:solidFill>
              <a:highlight>
                <a:srgbClr val="FFFFFF"/>
              </a:highlight>
            </a:endParaRPr>
          </a:p>
          <a:p>
            <a:pPr indent="-330200" lvl="0" marL="457200" rtl="0" algn="l">
              <a:lnSpc>
                <a:spcPct val="200000"/>
              </a:lnSpc>
              <a:spcBef>
                <a:spcPts val="0"/>
              </a:spcBef>
              <a:spcAft>
                <a:spcPts val="0"/>
              </a:spcAft>
              <a:buClr>
                <a:srgbClr val="0A0A0A"/>
              </a:buClr>
              <a:buSzPts val="1600"/>
              <a:buChar char="●"/>
            </a:pPr>
            <a:r>
              <a:rPr lang="en-US" sz="1600">
                <a:solidFill>
                  <a:srgbClr val="0A0A0A"/>
                </a:solidFill>
                <a:highlight>
                  <a:srgbClr val="FFFFFF"/>
                </a:highlight>
              </a:rPr>
              <a:t>Good indicator of importance</a:t>
            </a:r>
            <a:endParaRPr sz="1600">
              <a:solidFill>
                <a:srgbClr val="0A0A0A"/>
              </a:solidFill>
              <a:highlight>
                <a:srgbClr val="FFFFFF"/>
              </a:highlight>
            </a:endParaRPr>
          </a:p>
          <a:p>
            <a:pPr indent="0" lvl="0" marL="45720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t/>
            </a:r>
            <a:endParaRPr>
              <a:solidFill>
                <a:schemeClr val="dk2"/>
              </a:solidFill>
            </a:endParaRPr>
          </a:p>
        </p:txBody>
      </p:sp>
      <p:sp>
        <p:nvSpPr>
          <p:cNvPr id="273" name="Google Shape;273;p32"/>
          <p:cNvSpPr txBox="1"/>
          <p:nvPr>
            <p:ph type="title"/>
          </p:nvPr>
        </p:nvSpPr>
        <p:spPr>
          <a:xfrm>
            <a:off x="664655" y="13366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Why</a:t>
            </a: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TF-IDF Word Frequency</a:t>
            </a:r>
            <a:endParaRPr/>
          </a:p>
        </p:txBody>
      </p:sp>
      <p:sp>
        <p:nvSpPr>
          <p:cNvPr id="279" name="Google Shape;279;p33"/>
          <p:cNvSpPr txBox="1"/>
          <p:nvPr>
            <p:ph idx="1" type="body"/>
          </p:nvPr>
        </p:nvSpPr>
        <p:spPr>
          <a:xfrm>
            <a:off x="548580" y="1596554"/>
            <a:ext cx="7688700" cy="279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400">
              <a:solidFill>
                <a:srgbClr val="0A0A0A"/>
              </a:solidFill>
              <a:highlight>
                <a:srgbClr val="FFFFFF"/>
              </a:highlight>
            </a:endParaRPr>
          </a:p>
          <a:p>
            <a:pPr indent="0" lvl="0" marL="0" rtl="0" algn="l">
              <a:lnSpc>
                <a:spcPct val="115000"/>
              </a:lnSpc>
              <a:spcBef>
                <a:spcPts val="0"/>
              </a:spcBef>
              <a:spcAft>
                <a:spcPts val="0"/>
              </a:spcAft>
              <a:buSzPts val="1300"/>
              <a:buNone/>
            </a:pPr>
            <a:r>
              <a:rPr lang="en-US" sz="1400">
                <a:solidFill>
                  <a:srgbClr val="0A0A0A"/>
                </a:solidFill>
                <a:highlight>
                  <a:srgbClr val="FFFFFF"/>
                </a:highlight>
              </a:rPr>
              <a:t>Term Frequency - </a:t>
            </a:r>
            <a:r>
              <a:rPr lang="en-US" sz="1400">
                <a:solidFill>
                  <a:srgbClr val="202122"/>
                </a:solidFill>
                <a:highlight>
                  <a:srgbClr val="FFFFFF"/>
                </a:highlight>
              </a:rPr>
              <a:t>the number of times a term occurs in a document</a:t>
            </a:r>
            <a:endParaRPr sz="1400">
              <a:solidFill>
                <a:srgbClr val="0A0A0A"/>
              </a:solidFill>
              <a:highlight>
                <a:srgbClr val="FFFFFF"/>
              </a:highlight>
            </a:endParaRPr>
          </a:p>
          <a:p>
            <a:pPr indent="0" lvl="0" marL="0" rtl="0" algn="l">
              <a:lnSpc>
                <a:spcPct val="115000"/>
              </a:lnSpc>
              <a:spcBef>
                <a:spcPts val="0"/>
              </a:spcBef>
              <a:spcAft>
                <a:spcPts val="0"/>
              </a:spcAft>
              <a:buSzPts val="1300"/>
              <a:buNone/>
            </a:pPr>
            <a:r>
              <a:rPr lang="en-US" sz="1400">
                <a:solidFill>
                  <a:srgbClr val="0A0A0A"/>
                </a:solidFill>
                <a:highlight>
                  <a:srgbClr val="FFFFFF"/>
                </a:highlight>
              </a:rPr>
              <a:t>Inverse Document Frequency - </a:t>
            </a:r>
            <a:r>
              <a:rPr lang="en-US" sz="1400">
                <a:solidFill>
                  <a:srgbClr val="202122"/>
                </a:solidFill>
                <a:highlight>
                  <a:srgbClr val="FFFFFF"/>
                </a:highlight>
              </a:rPr>
              <a:t> increases the weight of terms that occur rarely.</a:t>
            </a:r>
            <a:endParaRPr sz="1400">
              <a:solidFill>
                <a:srgbClr val="0A0A0A"/>
              </a:solidFill>
              <a:highlight>
                <a:srgbClr val="FFFFFF"/>
              </a:highlight>
            </a:endParaRPr>
          </a:p>
          <a:p>
            <a:pPr indent="0" lvl="0" marL="0" rtl="0" algn="l">
              <a:lnSpc>
                <a:spcPct val="115000"/>
              </a:lnSpc>
              <a:spcBef>
                <a:spcPts val="0"/>
              </a:spcBef>
              <a:spcAft>
                <a:spcPts val="0"/>
              </a:spcAft>
              <a:buSzPts val="1300"/>
              <a:buNone/>
            </a:pPr>
            <a:r>
              <a:t/>
            </a:r>
            <a:endParaRPr sz="1400">
              <a:solidFill>
                <a:srgbClr val="0A0A0A"/>
              </a:solidFill>
              <a:highlight>
                <a:srgbClr val="FFFFFF"/>
              </a:highlight>
            </a:endParaRPr>
          </a:p>
          <a:p>
            <a:pPr indent="-317500" lvl="0" marL="457200" rtl="0" algn="l">
              <a:lnSpc>
                <a:spcPct val="150000"/>
              </a:lnSpc>
              <a:spcBef>
                <a:spcPts val="0"/>
              </a:spcBef>
              <a:spcAft>
                <a:spcPts val="0"/>
              </a:spcAft>
              <a:buClr>
                <a:srgbClr val="0A0A0A"/>
              </a:buClr>
              <a:buSzPts val="1400"/>
              <a:buChar char="●"/>
            </a:pPr>
            <a:r>
              <a:rPr lang="en-US" sz="1400">
                <a:solidFill>
                  <a:srgbClr val="0A0A0A"/>
                </a:solidFill>
                <a:highlight>
                  <a:srgbClr val="FFFFFF"/>
                </a:highlight>
              </a:rPr>
              <a:t>Preprocess and remove non-letter characters from the input</a:t>
            </a:r>
            <a:endParaRPr sz="1400">
              <a:solidFill>
                <a:srgbClr val="0A0A0A"/>
              </a:solidFill>
              <a:highlight>
                <a:srgbClr val="FFFFFF"/>
              </a:highlight>
            </a:endParaRPr>
          </a:p>
          <a:p>
            <a:pPr indent="-317500" lvl="0" marL="457200" rtl="0" algn="l">
              <a:lnSpc>
                <a:spcPct val="150000"/>
              </a:lnSpc>
              <a:spcBef>
                <a:spcPts val="0"/>
              </a:spcBef>
              <a:spcAft>
                <a:spcPts val="0"/>
              </a:spcAft>
              <a:buClr>
                <a:srgbClr val="0A0A0A"/>
              </a:buClr>
              <a:buSzPts val="1400"/>
              <a:buChar char="●"/>
            </a:pPr>
            <a:r>
              <a:rPr lang="en-US" sz="1400">
                <a:solidFill>
                  <a:srgbClr val="0A0A0A"/>
                </a:solidFill>
                <a:highlight>
                  <a:srgbClr val="FFFFFF"/>
                </a:highlight>
              </a:rPr>
              <a:t>Remove stopwords from the word </a:t>
            </a:r>
            <a:r>
              <a:rPr lang="en-US" sz="1400">
                <a:solidFill>
                  <a:srgbClr val="0A0A0A"/>
                </a:solidFill>
                <a:highlight>
                  <a:srgbClr val="FFFFFF"/>
                </a:highlight>
              </a:rPr>
              <a:t>occurrences</a:t>
            </a:r>
            <a:endParaRPr sz="1400">
              <a:solidFill>
                <a:srgbClr val="0A0A0A"/>
              </a:solidFill>
              <a:highlight>
                <a:srgbClr val="FFFFFF"/>
              </a:highlight>
            </a:endParaRPr>
          </a:p>
          <a:p>
            <a:pPr indent="-317500" lvl="0" marL="457200" rtl="0" algn="l">
              <a:lnSpc>
                <a:spcPct val="150000"/>
              </a:lnSpc>
              <a:spcBef>
                <a:spcPts val="0"/>
              </a:spcBef>
              <a:spcAft>
                <a:spcPts val="0"/>
              </a:spcAft>
              <a:buClr>
                <a:srgbClr val="0A0A0A"/>
              </a:buClr>
              <a:buSzPts val="1400"/>
              <a:buChar char="●"/>
            </a:pPr>
            <a:r>
              <a:rPr lang="en-US" sz="1400">
                <a:solidFill>
                  <a:srgbClr val="0A0A0A"/>
                </a:solidFill>
                <a:highlight>
                  <a:srgbClr val="FFFFFF"/>
                </a:highlight>
              </a:rPr>
              <a:t>Correlate words with the occurences</a:t>
            </a:r>
            <a:endParaRPr sz="1400">
              <a:solidFill>
                <a:srgbClr val="0A0A0A"/>
              </a:solidFill>
              <a:highlight>
                <a:srgbClr val="FFFFFF"/>
              </a:highlight>
            </a:endParaRPr>
          </a:p>
          <a:p>
            <a:pPr indent="0" lvl="0" marL="146050" rtl="0" algn="l">
              <a:lnSpc>
                <a:spcPct val="115000"/>
              </a:lnSpc>
              <a:spcBef>
                <a:spcPts val="0"/>
              </a:spcBef>
              <a:spcAft>
                <a:spcPts val="0"/>
              </a:spcAft>
              <a:buSzPts val="1300"/>
              <a:buNone/>
            </a:pPr>
            <a:r>
              <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solidFill>
                  <a:srgbClr val="290900"/>
                </a:solidFill>
              </a:rPr>
              <a:t>Context and aim of project</a:t>
            </a:r>
            <a:endParaRPr>
              <a:solidFill>
                <a:srgbClr val="290900"/>
              </a:solidFill>
            </a:endParaRPr>
          </a:p>
        </p:txBody>
      </p:sp>
      <p:sp>
        <p:nvSpPr>
          <p:cNvPr id="104" name="Google Shape;104;p16"/>
          <p:cNvSpPr txBox="1"/>
          <p:nvPr>
            <p:ph idx="1" type="body"/>
          </p:nvPr>
        </p:nvSpPr>
        <p:spPr>
          <a:xfrm>
            <a:off x="508386" y="195829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300000"/>
              </a:lnSpc>
              <a:spcBef>
                <a:spcPts val="0"/>
              </a:spcBef>
              <a:spcAft>
                <a:spcPts val="0"/>
              </a:spcAft>
              <a:buSzPts val="1300"/>
              <a:buNone/>
            </a:pPr>
            <a:r>
              <a:rPr lang="en-US" sz="1600">
                <a:solidFill>
                  <a:schemeClr val="dk2"/>
                </a:solidFill>
              </a:rPr>
              <a:t>Extraction of formation description from geological documents</a:t>
            </a:r>
            <a:endParaRPr sz="1600">
              <a:solidFill>
                <a:schemeClr val="dk2"/>
              </a:solidFill>
            </a:endParaRPr>
          </a:p>
          <a:p>
            <a:pPr indent="-311150" lvl="0" marL="457200" rtl="0" algn="l">
              <a:lnSpc>
                <a:spcPct val="200000"/>
              </a:lnSpc>
              <a:spcBef>
                <a:spcPts val="0"/>
              </a:spcBef>
              <a:spcAft>
                <a:spcPts val="0"/>
              </a:spcAft>
              <a:buSzPts val="1300"/>
              <a:buChar char="●"/>
            </a:pPr>
            <a:r>
              <a:rPr lang="en-US" sz="1600">
                <a:solidFill>
                  <a:schemeClr val="dk2"/>
                </a:solidFill>
              </a:rPr>
              <a:t>Extract text from scanned PDF files in an efficient way</a:t>
            </a:r>
            <a:endParaRPr sz="1600">
              <a:solidFill>
                <a:schemeClr val="dk2"/>
              </a:solidFill>
            </a:endParaRPr>
          </a:p>
          <a:p>
            <a:pPr indent="-311150" lvl="0" marL="457200" rtl="0" algn="l">
              <a:lnSpc>
                <a:spcPct val="200000"/>
              </a:lnSpc>
              <a:spcBef>
                <a:spcPts val="0"/>
              </a:spcBef>
              <a:spcAft>
                <a:spcPts val="0"/>
              </a:spcAft>
              <a:buSzPts val="1300"/>
              <a:buChar char="●"/>
            </a:pPr>
            <a:r>
              <a:rPr lang="en-US" sz="1600">
                <a:solidFill>
                  <a:schemeClr val="dk2"/>
                </a:solidFill>
              </a:rPr>
              <a:t>Use of OCR techniques and tools : TESSERACT OCR</a:t>
            </a:r>
            <a:endParaRPr sz="1600">
              <a:solidFill>
                <a:schemeClr val="dk2"/>
              </a:solidFill>
            </a:endParaRPr>
          </a:p>
          <a:p>
            <a:pPr indent="-330200" lvl="0" marL="457200" rtl="0" algn="l">
              <a:lnSpc>
                <a:spcPct val="200000"/>
              </a:lnSpc>
              <a:spcBef>
                <a:spcPts val="0"/>
              </a:spcBef>
              <a:spcAft>
                <a:spcPts val="0"/>
              </a:spcAft>
              <a:buClr>
                <a:schemeClr val="dk2"/>
              </a:buClr>
              <a:buSzPts val="1600"/>
              <a:buChar char="●"/>
            </a:pPr>
            <a:r>
              <a:rPr lang="en-US" sz="1600">
                <a:solidFill>
                  <a:schemeClr val="dk2"/>
                </a:solidFill>
              </a:rPr>
              <a:t>Finding insights from the extracted text</a:t>
            </a:r>
            <a:endParaRPr sz="1600">
              <a:solidFill>
                <a:schemeClr val="dk2"/>
              </a:solidFill>
            </a:endParaRPr>
          </a:p>
          <a:p>
            <a:pPr indent="0" lvl="0" marL="0" rtl="0" algn="l">
              <a:lnSpc>
                <a:spcPct val="150000"/>
              </a:lnSpc>
              <a:spcBef>
                <a:spcPts val="0"/>
              </a:spcBef>
              <a:spcAft>
                <a:spcPts val="0"/>
              </a:spcAft>
              <a:buNone/>
            </a:pPr>
            <a:r>
              <a:t/>
            </a:r>
            <a:endParaRPr sz="1600">
              <a:solidFill>
                <a:schemeClr val="dk2"/>
              </a:solidFill>
            </a:endParaRPr>
          </a:p>
          <a:p>
            <a:pPr indent="0" lvl="0" marL="0" rtl="0" algn="l">
              <a:lnSpc>
                <a:spcPct val="150000"/>
              </a:lnSpc>
              <a:spcBef>
                <a:spcPts val="0"/>
              </a:spcBef>
              <a:spcAft>
                <a:spcPts val="0"/>
              </a:spcAft>
              <a:buNone/>
            </a:pPr>
            <a:r>
              <a:t/>
            </a:r>
            <a:endParaRPr sz="16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Stop Words Removal</a:t>
            </a:r>
            <a:endParaRPr/>
          </a:p>
        </p:txBody>
      </p:sp>
      <p:sp>
        <p:nvSpPr>
          <p:cNvPr id="285" name="Google Shape;285;p34"/>
          <p:cNvSpPr txBox="1"/>
          <p:nvPr>
            <p:ph idx="1" type="body"/>
          </p:nvPr>
        </p:nvSpPr>
        <p:spPr>
          <a:xfrm>
            <a:off x="548580" y="1382254"/>
            <a:ext cx="7688700" cy="279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rPr lang="en-US" sz="1600">
                <a:solidFill>
                  <a:srgbClr val="0A0A0A"/>
                </a:solidFill>
                <a:highlight>
                  <a:srgbClr val="FFFFFF"/>
                </a:highlight>
              </a:rPr>
              <a:t>Removal of stopwords from the documents:</a:t>
            </a:r>
            <a:endParaRPr sz="1600">
              <a:solidFill>
                <a:srgbClr val="0A0A0A"/>
              </a:solidFill>
              <a:highlight>
                <a:srgbClr val="FFFFFF"/>
              </a:highlight>
            </a:endParaRPr>
          </a:p>
          <a:p>
            <a:pPr indent="0" lvl="0" marL="45720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t/>
            </a:r>
            <a:endParaRPr>
              <a:solidFill>
                <a:schemeClr val="dk2"/>
              </a:solidFill>
            </a:endParaRPr>
          </a:p>
        </p:txBody>
      </p:sp>
      <p:pic>
        <p:nvPicPr>
          <p:cNvPr id="286" name="Google Shape;286;p34"/>
          <p:cNvPicPr preferRelativeResize="0"/>
          <p:nvPr/>
        </p:nvPicPr>
        <p:blipFill>
          <a:blip r:embed="rId3">
            <a:alphaModFix/>
          </a:blip>
          <a:stretch>
            <a:fillRect/>
          </a:stretch>
        </p:blipFill>
        <p:spPr>
          <a:xfrm>
            <a:off x="1224650" y="2036625"/>
            <a:ext cx="2887550" cy="2433300"/>
          </a:xfrm>
          <a:prstGeom prst="rect">
            <a:avLst/>
          </a:prstGeom>
          <a:noFill/>
          <a:ln>
            <a:noFill/>
          </a:ln>
        </p:spPr>
      </p:pic>
      <p:pic>
        <p:nvPicPr>
          <p:cNvPr id="287" name="Google Shape;287;p34"/>
          <p:cNvPicPr preferRelativeResize="0"/>
          <p:nvPr/>
        </p:nvPicPr>
        <p:blipFill>
          <a:blip r:embed="rId4">
            <a:alphaModFix/>
          </a:blip>
          <a:stretch>
            <a:fillRect/>
          </a:stretch>
        </p:blipFill>
        <p:spPr>
          <a:xfrm>
            <a:off x="4439325" y="1857400"/>
            <a:ext cx="4133176" cy="253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Topic words</a:t>
            </a:r>
            <a:endParaRPr/>
          </a:p>
        </p:txBody>
      </p:sp>
      <p:sp>
        <p:nvSpPr>
          <p:cNvPr id="293" name="Google Shape;293;p35"/>
          <p:cNvSpPr txBox="1"/>
          <p:nvPr>
            <p:ph idx="1" type="body"/>
          </p:nvPr>
        </p:nvSpPr>
        <p:spPr>
          <a:xfrm>
            <a:off x="548580" y="1305704"/>
            <a:ext cx="7688700" cy="27945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lang="en-US">
                <a:solidFill>
                  <a:schemeClr val="dk2"/>
                </a:solidFill>
              </a:rPr>
              <a:t>Most frequent words used in a page of document:</a:t>
            </a:r>
            <a:endParaRPr>
              <a:solidFill>
                <a:schemeClr val="dk2"/>
              </a:solidFill>
            </a:endParaRPr>
          </a:p>
        </p:txBody>
      </p:sp>
      <p:pic>
        <p:nvPicPr>
          <p:cNvPr id="294" name="Google Shape;294;p35"/>
          <p:cNvPicPr preferRelativeResize="0"/>
          <p:nvPr/>
        </p:nvPicPr>
        <p:blipFill>
          <a:blip r:embed="rId3">
            <a:alphaModFix/>
          </a:blip>
          <a:stretch>
            <a:fillRect/>
          </a:stretch>
        </p:blipFill>
        <p:spPr>
          <a:xfrm>
            <a:off x="214325" y="1867575"/>
            <a:ext cx="5357826" cy="3061624"/>
          </a:xfrm>
          <a:prstGeom prst="rect">
            <a:avLst/>
          </a:prstGeom>
          <a:noFill/>
          <a:ln>
            <a:noFill/>
          </a:ln>
        </p:spPr>
      </p:pic>
      <p:pic>
        <p:nvPicPr>
          <p:cNvPr id="295" name="Google Shape;295;p35"/>
          <p:cNvPicPr preferRelativeResize="0"/>
          <p:nvPr/>
        </p:nvPicPr>
        <p:blipFill>
          <a:blip r:embed="rId4">
            <a:alphaModFix/>
          </a:blip>
          <a:stretch>
            <a:fillRect/>
          </a:stretch>
        </p:blipFill>
        <p:spPr>
          <a:xfrm>
            <a:off x="5694600" y="2234975"/>
            <a:ext cx="3275900" cy="2326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1061046" y="2634984"/>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Thank you for your attention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Main steps of the work </a:t>
            </a:r>
            <a:endParaRPr/>
          </a:p>
        </p:txBody>
      </p:sp>
      <p:sp>
        <p:nvSpPr>
          <p:cNvPr id="110" name="Google Shape;110;p1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t/>
            </a:r>
            <a:endParaRPr sz="2000">
              <a:solidFill>
                <a:schemeClr val="dk2"/>
              </a:solidFill>
            </a:endParaRPr>
          </a:p>
          <a:p>
            <a:pPr indent="-311150" lvl="0" marL="457200" rtl="0" algn="l">
              <a:lnSpc>
                <a:spcPct val="115000"/>
              </a:lnSpc>
              <a:spcBef>
                <a:spcPts val="0"/>
              </a:spcBef>
              <a:spcAft>
                <a:spcPts val="0"/>
              </a:spcAft>
              <a:buSzPts val="1300"/>
              <a:buChar char="●"/>
            </a:pPr>
            <a:r>
              <a:rPr lang="en-US" sz="2000">
                <a:solidFill>
                  <a:schemeClr val="dk2"/>
                </a:solidFill>
              </a:rPr>
              <a:t>Table Detection</a:t>
            </a:r>
            <a:endParaRPr/>
          </a:p>
          <a:p>
            <a:pPr indent="-311150" lvl="0" marL="457200" rtl="0" algn="l">
              <a:lnSpc>
                <a:spcPct val="115000"/>
              </a:lnSpc>
              <a:spcBef>
                <a:spcPts val="0"/>
              </a:spcBef>
              <a:spcAft>
                <a:spcPts val="0"/>
              </a:spcAft>
              <a:buSzPts val="1300"/>
              <a:buChar char="●"/>
            </a:pPr>
            <a:r>
              <a:rPr lang="en-US" sz="2000">
                <a:solidFill>
                  <a:schemeClr val="dk2"/>
                </a:solidFill>
              </a:rPr>
              <a:t>Image Pre-processing</a:t>
            </a:r>
            <a:endParaRPr/>
          </a:p>
          <a:p>
            <a:pPr indent="-311150" lvl="0" marL="457200" rtl="0" algn="l">
              <a:lnSpc>
                <a:spcPct val="115000"/>
              </a:lnSpc>
              <a:spcBef>
                <a:spcPts val="0"/>
              </a:spcBef>
              <a:spcAft>
                <a:spcPts val="0"/>
              </a:spcAft>
              <a:buSzPts val="1300"/>
              <a:buChar char="●"/>
            </a:pPr>
            <a:r>
              <a:rPr lang="en-US" sz="2000">
                <a:solidFill>
                  <a:schemeClr val="dk2"/>
                </a:solidFill>
              </a:rPr>
              <a:t>Text Extraction</a:t>
            </a:r>
            <a:endParaRPr/>
          </a:p>
          <a:p>
            <a:pPr indent="-311150" lvl="0" marL="457200" rtl="0" algn="l">
              <a:lnSpc>
                <a:spcPct val="115000"/>
              </a:lnSpc>
              <a:spcBef>
                <a:spcPts val="0"/>
              </a:spcBef>
              <a:spcAft>
                <a:spcPts val="0"/>
              </a:spcAft>
              <a:buSzPts val="1300"/>
              <a:buChar char="●"/>
            </a:pPr>
            <a:r>
              <a:rPr lang="en-US" sz="2000">
                <a:solidFill>
                  <a:schemeClr val="dk2"/>
                </a:solidFill>
              </a:rPr>
              <a:t>Text Correction</a:t>
            </a:r>
            <a:endParaRPr/>
          </a:p>
          <a:p>
            <a:pPr indent="-311150" lvl="0" marL="457200" rtl="0" algn="l">
              <a:lnSpc>
                <a:spcPct val="115000"/>
              </a:lnSpc>
              <a:spcBef>
                <a:spcPts val="0"/>
              </a:spcBef>
              <a:spcAft>
                <a:spcPts val="0"/>
              </a:spcAft>
              <a:buSzPts val="1300"/>
              <a:buChar char="●"/>
            </a:pPr>
            <a:r>
              <a:rPr lang="en-US" sz="2000">
                <a:solidFill>
                  <a:schemeClr val="dk2"/>
                </a:solidFill>
              </a:rPr>
              <a:t>Topic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598821" y="595168"/>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Tools </a:t>
            </a:r>
            <a:endParaRPr/>
          </a:p>
        </p:txBody>
      </p:sp>
      <p:sp>
        <p:nvSpPr>
          <p:cNvPr id="116" name="Google Shape;116;p18"/>
          <p:cNvSpPr txBox="1"/>
          <p:nvPr>
            <p:ph idx="1" type="body"/>
          </p:nvPr>
        </p:nvSpPr>
        <p:spPr>
          <a:xfrm>
            <a:off x="2023193" y="2307023"/>
            <a:ext cx="1778559" cy="2390594"/>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lang="en-US" sz="1050">
                <a:solidFill>
                  <a:schemeClr val="dk2"/>
                </a:solidFill>
              </a:rPr>
              <a:t>OpenCV is a library of programming functions mainly aimed at real-time computer vision.</a:t>
            </a:r>
            <a:endParaRPr sz="1050"/>
          </a:p>
          <a:p>
            <a:pPr indent="0" lvl="0" marL="146050" rtl="0" algn="l">
              <a:lnSpc>
                <a:spcPct val="115000"/>
              </a:lnSpc>
              <a:spcBef>
                <a:spcPts val="0"/>
              </a:spcBef>
              <a:spcAft>
                <a:spcPts val="0"/>
              </a:spcAft>
              <a:buSzPts val="1300"/>
              <a:buNone/>
            </a:pPr>
            <a:r>
              <a:rPr lang="en-US" sz="1050">
                <a:solidFill>
                  <a:schemeClr val="dk2"/>
                </a:solidFill>
              </a:rPr>
              <a:t>It was used for Image preprocessing tasks </a:t>
            </a:r>
            <a:endParaRPr sz="1050">
              <a:solidFill>
                <a:schemeClr val="dk2"/>
              </a:solidFill>
            </a:endParaRPr>
          </a:p>
        </p:txBody>
      </p:sp>
      <p:sp>
        <p:nvSpPr>
          <p:cNvPr id="117" name="Google Shape;117;p18"/>
          <p:cNvSpPr txBox="1"/>
          <p:nvPr/>
        </p:nvSpPr>
        <p:spPr>
          <a:xfrm>
            <a:off x="200168" y="2056808"/>
            <a:ext cx="1678874" cy="2555385"/>
          </a:xfrm>
          <a:prstGeom prst="rect">
            <a:avLst/>
          </a:prstGeom>
          <a:noFill/>
          <a:ln>
            <a:noFill/>
          </a:ln>
        </p:spPr>
        <p:txBody>
          <a:bodyPr anchorCtr="0" anchor="t" bIns="91425" lIns="91425" spcFirstLastPara="1" rIns="91425" wrap="square" tIns="91425">
            <a:noAutofit/>
          </a:bodyPr>
          <a:lstStyle/>
          <a:p>
            <a:pPr indent="0" lvl="0" marL="146050" marR="0" rtl="0" algn="l">
              <a:lnSpc>
                <a:spcPct val="100000"/>
              </a:lnSpc>
              <a:spcBef>
                <a:spcPts val="0"/>
              </a:spcBef>
              <a:spcAft>
                <a:spcPts val="0"/>
              </a:spcAft>
              <a:buClr>
                <a:schemeClr val="accent1"/>
              </a:buClr>
              <a:buSzPts val="1300"/>
              <a:buFont typeface="Lato"/>
              <a:buNone/>
            </a:pPr>
            <a:r>
              <a:rPr b="0" i="0" lang="en-US" sz="1050" u="none" cap="none" strike="noStrike">
                <a:solidFill>
                  <a:schemeClr val="dk2"/>
                </a:solidFill>
                <a:latin typeface="Lato"/>
                <a:ea typeface="Lato"/>
                <a:cs typeface="Lato"/>
                <a:sym typeface="Lato"/>
              </a:rPr>
              <a:t>Tesseract is an open source text recognition (OCR) Engine, available under the Apache 2.0 license. It can be used directly, or (for programmers) using an API to extract printed text from images. It supports a wide variety of languages.</a:t>
            </a:r>
            <a:endParaRPr b="0" i="0" sz="1050" u="none" cap="none" strike="noStrike">
              <a:solidFill>
                <a:schemeClr val="accent1"/>
              </a:solidFill>
              <a:latin typeface="Lato"/>
              <a:ea typeface="Lato"/>
              <a:cs typeface="Lato"/>
              <a:sym typeface="Lato"/>
            </a:endParaRPr>
          </a:p>
        </p:txBody>
      </p:sp>
      <p:pic>
        <p:nvPicPr>
          <p:cNvPr id="118" name="Google Shape;118;p18"/>
          <p:cNvPicPr preferRelativeResize="0"/>
          <p:nvPr/>
        </p:nvPicPr>
        <p:blipFill rotWithShape="1">
          <a:blip r:embed="rId3">
            <a:alphaModFix/>
          </a:blip>
          <a:srcRect b="0" l="0" r="0" t="0"/>
          <a:stretch/>
        </p:blipFill>
        <p:spPr>
          <a:xfrm>
            <a:off x="2408446" y="1284606"/>
            <a:ext cx="983017" cy="868179"/>
          </a:xfrm>
          <a:prstGeom prst="rect">
            <a:avLst/>
          </a:prstGeom>
          <a:noFill/>
          <a:ln>
            <a:noFill/>
          </a:ln>
        </p:spPr>
      </p:pic>
      <p:pic>
        <p:nvPicPr>
          <p:cNvPr id="119" name="Google Shape;119;p18"/>
          <p:cNvPicPr preferRelativeResize="0"/>
          <p:nvPr/>
        </p:nvPicPr>
        <p:blipFill rotWithShape="1">
          <a:blip r:embed="rId4">
            <a:alphaModFix/>
          </a:blip>
          <a:srcRect b="0" l="0" r="0" t="0"/>
          <a:stretch/>
        </p:blipFill>
        <p:spPr>
          <a:xfrm>
            <a:off x="3800889" y="1335394"/>
            <a:ext cx="1352444" cy="676222"/>
          </a:xfrm>
          <a:prstGeom prst="rect">
            <a:avLst/>
          </a:prstGeom>
          <a:noFill/>
          <a:ln>
            <a:noFill/>
          </a:ln>
        </p:spPr>
      </p:pic>
      <p:sp>
        <p:nvSpPr>
          <p:cNvPr id="120" name="Google Shape;120;p18"/>
          <p:cNvSpPr txBox="1"/>
          <p:nvPr/>
        </p:nvSpPr>
        <p:spPr>
          <a:xfrm>
            <a:off x="3653583" y="2062760"/>
            <a:ext cx="1668964" cy="2390594"/>
          </a:xfrm>
          <a:prstGeom prst="rect">
            <a:avLst/>
          </a:prstGeom>
          <a:noFill/>
          <a:ln>
            <a:noFill/>
          </a:ln>
        </p:spPr>
        <p:txBody>
          <a:bodyPr anchorCtr="0" anchor="t" bIns="91425" lIns="91425" spcFirstLastPara="1" rIns="91425" wrap="square" tIns="91425">
            <a:noAutofit/>
          </a:bodyPr>
          <a:lstStyle/>
          <a:p>
            <a:pPr indent="0" lvl="0" marL="146050" marR="0" rtl="0" algn="l">
              <a:lnSpc>
                <a:spcPct val="115000"/>
              </a:lnSpc>
              <a:spcBef>
                <a:spcPts val="0"/>
              </a:spcBef>
              <a:spcAft>
                <a:spcPts val="0"/>
              </a:spcAft>
              <a:buClr>
                <a:schemeClr val="accent1"/>
              </a:buClr>
              <a:buSzPts val="1300"/>
              <a:buFont typeface="Lato"/>
              <a:buNone/>
            </a:pPr>
            <a:r>
              <a:rPr b="0" i="0" lang="en-US" sz="1050" u="none" cap="none" strike="noStrike">
                <a:solidFill>
                  <a:schemeClr val="dk2"/>
                </a:solidFill>
                <a:latin typeface="Lato"/>
                <a:ea typeface="Lato"/>
                <a:cs typeface="Lato"/>
                <a:sym typeface="Lato"/>
              </a:rPr>
              <a:t>Pillow is the Python Imaging Library (abbreviated as PIL) is a library for Python that adds support for opening, manipulating and saving many different image file formats.</a:t>
            </a:r>
            <a:endParaRPr b="0" i="0" sz="1050" u="none" cap="none" strike="noStrike">
              <a:solidFill>
                <a:srgbClr val="000000"/>
              </a:solidFill>
              <a:latin typeface="Arial"/>
              <a:ea typeface="Arial"/>
              <a:cs typeface="Arial"/>
              <a:sym typeface="Arial"/>
            </a:endParaRPr>
          </a:p>
          <a:p>
            <a:pPr indent="0" lvl="0" marL="146050" marR="0" rtl="0" algn="l">
              <a:lnSpc>
                <a:spcPct val="115000"/>
              </a:lnSpc>
              <a:spcBef>
                <a:spcPts val="0"/>
              </a:spcBef>
              <a:spcAft>
                <a:spcPts val="0"/>
              </a:spcAft>
              <a:buClr>
                <a:schemeClr val="accent1"/>
              </a:buClr>
              <a:buSzPts val="1300"/>
              <a:buFont typeface="Lato"/>
              <a:buNone/>
            </a:pPr>
            <a:r>
              <a:rPr b="0" i="0" lang="en-US" sz="1050" u="none" cap="none" strike="noStrike">
                <a:solidFill>
                  <a:schemeClr val="dk2"/>
                </a:solidFill>
                <a:latin typeface="Lato"/>
                <a:ea typeface="Lato"/>
                <a:cs typeface="Lato"/>
                <a:sym typeface="Lato"/>
              </a:rPr>
              <a:t>It was used for image manipulation and processing</a:t>
            </a:r>
            <a:r>
              <a:rPr b="0" i="0" lang="en-US" sz="1100" u="none" cap="none" strike="noStrike">
                <a:solidFill>
                  <a:schemeClr val="dk2"/>
                </a:solidFill>
                <a:latin typeface="Lato"/>
                <a:ea typeface="Lato"/>
                <a:cs typeface="Lato"/>
                <a:sym typeface="Lato"/>
              </a:rPr>
              <a:t>.</a:t>
            </a:r>
            <a:endParaRPr b="0" i="0" sz="1100" u="none" cap="none" strike="noStrike">
              <a:solidFill>
                <a:schemeClr val="dk2"/>
              </a:solidFill>
              <a:latin typeface="Lato"/>
              <a:ea typeface="Lato"/>
              <a:cs typeface="Lato"/>
              <a:sym typeface="Lato"/>
            </a:endParaRPr>
          </a:p>
        </p:txBody>
      </p:sp>
      <p:pic>
        <p:nvPicPr>
          <p:cNvPr id="121" name="Google Shape;121;p18"/>
          <p:cNvPicPr preferRelativeResize="0"/>
          <p:nvPr/>
        </p:nvPicPr>
        <p:blipFill rotWithShape="1">
          <a:blip r:embed="rId5">
            <a:alphaModFix/>
          </a:blip>
          <a:srcRect b="0" l="0" r="0" t="0"/>
          <a:stretch/>
        </p:blipFill>
        <p:spPr>
          <a:xfrm>
            <a:off x="273619" y="1335394"/>
            <a:ext cx="1872707" cy="766605"/>
          </a:xfrm>
          <a:prstGeom prst="rect">
            <a:avLst/>
          </a:prstGeom>
          <a:noFill/>
          <a:ln>
            <a:noFill/>
          </a:ln>
        </p:spPr>
      </p:pic>
      <p:pic>
        <p:nvPicPr>
          <p:cNvPr id="122" name="Google Shape;122;p18"/>
          <p:cNvPicPr preferRelativeResize="0"/>
          <p:nvPr/>
        </p:nvPicPr>
        <p:blipFill rotWithShape="1">
          <a:blip r:embed="rId6">
            <a:alphaModFix/>
          </a:blip>
          <a:srcRect b="0" l="0" r="0" t="0"/>
          <a:stretch/>
        </p:blipFill>
        <p:spPr>
          <a:xfrm>
            <a:off x="5322547" y="960282"/>
            <a:ext cx="1347270" cy="1237876"/>
          </a:xfrm>
          <a:prstGeom prst="rect">
            <a:avLst/>
          </a:prstGeom>
          <a:noFill/>
          <a:ln>
            <a:noFill/>
          </a:ln>
        </p:spPr>
      </p:pic>
      <p:sp>
        <p:nvSpPr>
          <p:cNvPr id="123" name="Google Shape;123;p18"/>
          <p:cNvSpPr txBox="1"/>
          <p:nvPr/>
        </p:nvSpPr>
        <p:spPr>
          <a:xfrm>
            <a:off x="5229246" y="2139203"/>
            <a:ext cx="1723691" cy="2390594"/>
          </a:xfrm>
          <a:prstGeom prst="rect">
            <a:avLst/>
          </a:prstGeom>
          <a:noFill/>
          <a:ln>
            <a:noFill/>
          </a:ln>
        </p:spPr>
        <p:txBody>
          <a:bodyPr anchorCtr="0" anchor="t" bIns="91425" lIns="91425" spcFirstLastPara="1" rIns="91425" wrap="square" tIns="91425">
            <a:noAutofit/>
          </a:bodyPr>
          <a:lstStyle/>
          <a:p>
            <a:pPr indent="0" lvl="0" marL="146050" marR="0" rtl="0" algn="l">
              <a:lnSpc>
                <a:spcPct val="115000"/>
              </a:lnSpc>
              <a:spcBef>
                <a:spcPts val="0"/>
              </a:spcBef>
              <a:spcAft>
                <a:spcPts val="0"/>
              </a:spcAft>
              <a:buNone/>
            </a:pPr>
            <a:r>
              <a:rPr b="0" i="0" lang="en-US" sz="1050" u="none" cap="none" strike="noStrike">
                <a:solidFill>
                  <a:schemeClr val="dk2"/>
                </a:solidFill>
                <a:latin typeface="Lato"/>
                <a:ea typeface="Lato"/>
                <a:cs typeface="Lato"/>
                <a:sym typeface="Lato"/>
              </a:rPr>
              <a:t>TextBlob is a an NLP Python library , built on top of NLTK for processing textual data.</a:t>
            </a:r>
            <a:endParaRPr/>
          </a:p>
          <a:p>
            <a:pPr indent="0" lvl="0" marL="146050" marR="0" rtl="0" algn="l">
              <a:lnSpc>
                <a:spcPct val="115000"/>
              </a:lnSpc>
              <a:spcBef>
                <a:spcPts val="0"/>
              </a:spcBef>
              <a:spcAft>
                <a:spcPts val="0"/>
              </a:spcAft>
              <a:buNone/>
            </a:pPr>
            <a:r>
              <a:rPr b="0" i="0" lang="en-US" sz="1050" u="none" cap="none" strike="noStrike">
                <a:solidFill>
                  <a:schemeClr val="dk2"/>
                </a:solidFill>
                <a:latin typeface="Lato"/>
                <a:ea typeface="Lato"/>
                <a:cs typeface="Lato"/>
                <a:sym typeface="Lato"/>
              </a:rPr>
              <a:t>It was used on the spelling correction module to correct spellings mistakes produced after the extraction. </a:t>
            </a:r>
            <a:endParaRPr b="0" i="0" sz="1100" u="none" cap="none" strike="noStrike">
              <a:solidFill>
                <a:schemeClr val="dk2"/>
              </a:solidFill>
              <a:latin typeface="Lato"/>
              <a:ea typeface="Lato"/>
              <a:cs typeface="Lato"/>
              <a:sym typeface="Lato"/>
            </a:endParaRPr>
          </a:p>
        </p:txBody>
      </p:sp>
      <p:sp>
        <p:nvSpPr>
          <p:cNvPr id="124" name="Google Shape;124;p18"/>
          <p:cNvSpPr txBox="1"/>
          <p:nvPr/>
        </p:nvSpPr>
        <p:spPr>
          <a:xfrm>
            <a:off x="7245150" y="1032375"/>
            <a:ext cx="1216800" cy="9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25" name="Google Shape;125;p18"/>
          <p:cNvPicPr preferRelativeResize="0"/>
          <p:nvPr/>
        </p:nvPicPr>
        <p:blipFill>
          <a:blip r:embed="rId7">
            <a:alphaModFix/>
          </a:blip>
          <a:stretch>
            <a:fillRect/>
          </a:stretch>
        </p:blipFill>
        <p:spPr>
          <a:xfrm>
            <a:off x="6964275" y="1145125"/>
            <a:ext cx="1778550" cy="868176"/>
          </a:xfrm>
          <a:prstGeom prst="rect">
            <a:avLst/>
          </a:prstGeom>
          <a:noFill/>
          <a:ln>
            <a:noFill/>
          </a:ln>
        </p:spPr>
      </p:pic>
      <p:sp>
        <p:nvSpPr>
          <p:cNvPr id="126" name="Google Shape;126;p18"/>
          <p:cNvSpPr txBox="1"/>
          <p:nvPr/>
        </p:nvSpPr>
        <p:spPr>
          <a:xfrm>
            <a:off x="7245150" y="2193825"/>
            <a:ext cx="1531800" cy="19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highlight>
                  <a:srgbClr val="FFFFFF"/>
                </a:highlight>
                <a:latin typeface="Lato"/>
                <a:ea typeface="Lato"/>
                <a:cs typeface="Lato"/>
                <a:sym typeface="Lato"/>
              </a:rPr>
              <a:t>Apache Spark is a unified analytics engine for big data processing, with built-in modules for streaming, SQL, machine learning and graph processing. It was used on the topic analysis module to create input RDDs.</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p:nvPr/>
        </p:nvSpPr>
        <p:spPr>
          <a:xfrm>
            <a:off x="3794013" y="1304292"/>
            <a:ext cx="1051531" cy="533702"/>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Table detection </a:t>
            </a:r>
            <a:endParaRPr b="0" i="0" sz="1500" u="none" cap="none" strike="noStrike">
              <a:solidFill>
                <a:srgbClr val="000000"/>
              </a:solidFill>
              <a:latin typeface="Arial"/>
              <a:ea typeface="Arial"/>
              <a:cs typeface="Arial"/>
              <a:sym typeface="Arial"/>
            </a:endParaRPr>
          </a:p>
        </p:txBody>
      </p:sp>
      <p:sp>
        <p:nvSpPr>
          <p:cNvPr id="132" name="Google Shape;132;p19"/>
          <p:cNvSpPr/>
          <p:nvPr/>
        </p:nvSpPr>
        <p:spPr>
          <a:xfrm>
            <a:off x="3669740" y="2272897"/>
            <a:ext cx="1213083" cy="56934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Image Pre-processing</a:t>
            </a:r>
            <a:endParaRPr b="0" i="0" sz="1500" u="none" cap="none" strike="noStrike">
              <a:solidFill>
                <a:srgbClr val="000000"/>
              </a:solidFill>
              <a:latin typeface="Arial"/>
              <a:ea typeface="Arial"/>
              <a:cs typeface="Arial"/>
              <a:sym typeface="Arial"/>
            </a:endParaRPr>
          </a:p>
        </p:txBody>
      </p:sp>
      <p:sp>
        <p:nvSpPr>
          <p:cNvPr id="133" name="Google Shape;133;p19"/>
          <p:cNvSpPr/>
          <p:nvPr/>
        </p:nvSpPr>
        <p:spPr>
          <a:xfrm>
            <a:off x="3801169" y="3486045"/>
            <a:ext cx="1075357" cy="530177"/>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Text correction</a:t>
            </a:r>
            <a:endParaRPr b="0" i="0" sz="1500" u="none" cap="none" strike="noStrike">
              <a:solidFill>
                <a:srgbClr val="000000"/>
              </a:solidFill>
              <a:latin typeface="Arial"/>
              <a:ea typeface="Arial"/>
              <a:cs typeface="Arial"/>
              <a:sym typeface="Arial"/>
            </a:endParaRPr>
          </a:p>
        </p:txBody>
      </p:sp>
      <p:sp>
        <p:nvSpPr>
          <p:cNvPr id="134" name="Google Shape;134;p19"/>
          <p:cNvSpPr/>
          <p:nvPr/>
        </p:nvSpPr>
        <p:spPr>
          <a:xfrm>
            <a:off x="3769194" y="4452743"/>
            <a:ext cx="1111538" cy="523964"/>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Topic Analysis</a:t>
            </a:r>
            <a:endParaRPr b="0" i="0" sz="1500" u="none" cap="none" strike="noStrike">
              <a:solidFill>
                <a:srgbClr val="000000"/>
              </a:solidFill>
              <a:latin typeface="Arial"/>
              <a:ea typeface="Arial"/>
              <a:cs typeface="Arial"/>
              <a:sym typeface="Arial"/>
            </a:endParaRPr>
          </a:p>
        </p:txBody>
      </p:sp>
      <p:cxnSp>
        <p:nvCxnSpPr>
          <p:cNvPr id="135" name="Google Shape;135;p19"/>
          <p:cNvCxnSpPr/>
          <p:nvPr/>
        </p:nvCxnSpPr>
        <p:spPr>
          <a:xfrm>
            <a:off x="4276281" y="1831247"/>
            <a:ext cx="0" cy="441650"/>
          </a:xfrm>
          <a:prstGeom prst="straightConnector1">
            <a:avLst/>
          </a:prstGeom>
          <a:noFill/>
          <a:ln cap="flat" cmpd="sng" w="19050">
            <a:solidFill>
              <a:srgbClr val="060606"/>
            </a:solidFill>
            <a:prstDash val="solid"/>
            <a:round/>
            <a:headEnd len="sm" w="sm" type="none"/>
            <a:tailEnd len="med" w="med" type="triangle"/>
          </a:ln>
        </p:spPr>
      </p:cxnSp>
      <p:cxnSp>
        <p:nvCxnSpPr>
          <p:cNvPr id="136" name="Google Shape;136;p19"/>
          <p:cNvCxnSpPr/>
          <p:nvPr/>
        </p:nvCxnSpPr>
        <p:spPr>
          <a:xfrm flipH="1">
            <a:off x="4270458" y="2853732"/>
            <a:ext cx="5824" cy="632887"/>
          </a:xfrm>
          <a:prstGeom prst="straightConnector1">
            <a:avLst/>
          </a:prstGeom>
          <a:noFill/>
          <a:ln cap="flat" cmpd="sng" w="19050">
            <a:solidFill>
              <a:srgbClr val="060606"/>
            </a:solidFill>
            <a:prstDash val="solid"/>
            <a:round/>
            <a:headEnd len="sm" w="sm" type="none"/>
            <a:tailEnd len="med" w="med" type="triangle"/>
          </a:ln>
        </p:spPr>
      </p:cxnSp>
      <p:cxnSp>
        <p:nvCxnSpPr>
          <p:cNvPr id="137" name="Google Shape;137;p19"/>
          <p:cNvCxnSpPr/>
          <p:nvPr/>
        </p:nvCxnSpPr>
        <p:spPr>
          <a:xfrm>
            <a:off x="4269518" y="4026528"/>
            <a:ext cx="0" cy="441650"/>
          </a:xfrm>
          <a:prstGeom prst="straightConnector1">
            <a:avLst/>
          </a:prstGeom>
          <a:noFill/>
          <a:ln cap="flat" cmpd="sng" w="19050">
            <a:solidFill>
              <a:srgbClr val="060606"/>
            </a:solidFill>
            <a:prstDash val="solid"/>
            <a:round/>
            <a:headEnd len="sm" w="sm" type="none"/>
            <a:tailEnd len="med" w="med" type="triangle"/>
          </a:ln>
        </p:spPr>
      </p:cxnSp>
      <p:cxnSp>
        <p:nvCxnSpPr>
          <p:cNvPr id="138" name="Google Shape;138;p19"/>
          <p:cNvCxnSpPr>
            <a:stCxn id="139" idx="3"/>
            <a:endCxn id="131" idx="1"/>
          </p:cNvCxnSpPr>
          <p:nvPr/>
        </p:nvCxnSpPr>
        <p:spPr>
          <a:xfrm>
            <a:off x="2726862" y="1571143"/>
            <a:ext cx="1067100" cy="0"/>
          </a:xfrm>
          <a:prstGeom prst="straightConnector1">
            <a:avLst/>
          </a:prstGeom>
          <a:noFill/>
          <a:ln cap="flat" cmpd="sng" w="19050">
            <a:solidFill>
              <a:srgbClr val="3D7FA7"/>
            </a:solidFill>
            <a:prstDash val="solid"/>
            <a:round/>
            <a:headEnd len="sm" w="sm" type="none"/>
            <a:tailEnd len="med" w="med" type="triangle"/>
          </a:ln>
        </p:spPr>
      </p:cxnSp>
      <p:sp>
        <p:nvSpPr>
          <p:cNvPr id="139" name="Google Shape;139;p19"/>
          <p:cNvSpPr/>
          <p:nvPr/>
        </p:nvSpPr>
        <p:spPr>
          <a:xfrm>
            <a:off x="1635765" y="1339087"/>
            <a:ext cx="1091097" cy="464112"/>
          </a:xfrm>
          <a:prstGeom prst="roundRect">
            <a:avLst>
              <a:gd fmla="val 16667" name="adj"/>
            </a:avLst>
          </a:prstGeom>
          <a:solidFill>
            <a:srgbClr val="E0EC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Input Documents</a:t>
            </a:r>
            <a:endParaRPr b="0" i="0" sz="1050" u="none" cap="none" strike="noStrike">
              <a:solidFill>
                <a:srgbClr val="000000"/>
              </a:solidFill>
              <a:latin typeface="Arial"/>
              <a:ea typeface="Arial"/>
              <a:cs typeface="Arial"/>
              <a:sym typeface="Arial"/>
            </a:endParaRPr>
          </a:p>
        </p:txBody>
      </p:sp>
      <p:sp>
        <p:nvSpPr>
          <p:cNvPr id="140" name="Google Shape;140;p19"/>
          <p:cNvSpPr/>
          <p:nvPr/>
        </p:nvSpPr>
        <p:spPr>
          <a:xfrm>
            <a:off x="6552999" y="3181793"/>
            <a:ext cx="1075357" cy="866775"/>
          </a:xfrm>
          <a:prstGeom prst="roundRect">
            <a:avLst>
              <a:gd fmla="val 16667" name="adj"/>
            </a:avLst>
          </a:prstGeom>
          <a:solidFill>
            <a:srgbClr val="BCBC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Text after spelling correction</a:t>
            </a:r>
            <a:endParaRPr b="0" i="0" sz="1050" u="none" cap="none" strike="noStrike">
              <a:solidFill>
                <a:srgbClr val="000000"/>
              </a:solidFill>
              <a:latin typeface="Arial"/>
              <a:ea typeface="Arial"/>
              <a:cs typeface="Arial"/>
              <a:sym typeface="Arial"/>
            </a:endParaRPr>
          </a:p>
        </p:txBody>
      </p:sp>
      <p:cxnSp>
        <p:nvCxnSpPr>
          <p:cNvPr id="141" name="Google Shape;141;p19"/>
          <p:cNvCxnSpPr>
            <a:stCxn id="134" idx="3"/>
          </p:cNvCxnSpPr>
          <p:nvPr/>
        </p:nvCxnSpPr>
        <p:spPr>
          <a:xfrm>
            <a:off x="4880732" y="4714725"/>
            <a:ext cx="1582200" cy="0"/>
          </a:xfrm>
          <a:prstGeom prst="straightConnector1">
            <a:avLst/>
          </a:prstGeom>
          <a:noFill/>
          <a:ln cap="flat" cmpd="sng" w="19050">
            <a:solidFill>
              <a:srgbClr val="424242"/>
            </a:solidFill>
            <a:prstDash val="solid"/>
            <a:round/>
            <a:headEnd len="sm" w="sm" type="none"/>
            <a:tailEnd len="med" w="med" type="triangle"/>
          </a:ln>
        </p:spPr>
      </p:cxnSp>
      <p:sp>
        <p:nvSpPr>
          <p:cNvPr id="142" name="Google Shape;142;p19"/>
          <p:cNvSpPr/>
          <p:nvPr/>
        </p:nvSpPr>
        <p:spPr>
          <a:xfrm>
            <a:off x="6462855" y="4209067"/>
            <a:ext cx="1111538" cy="866775"/>
          </a:xfrm>
          <a:prstGeom prst="roundRect">
            <a:avLst>
              <a:gd fmla="val 16667" name="adj"/>
            </a:avLst>
          </a:prstGeom>
          <a:solidFill>
            <a:srgbClr val="BCBC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Information about the text data</a:t>
            </a:r>
            <a:endParaRPr b="0" i="0" sz="1050" u="none" cap="none" strike="noStrike">
              <a:solidFill>
                <a:srgbClr val="000000"/>
              </a:solidFill>
              <a:latin typeface="Arial"/>
              <a:ea typeface="Arial"/>
              <a:cs typeface="Arial"/>
              <a:sym typeface="Arial"/>
            </a:endParaRPr>
          </a:p>
        </p:txBody>
      </p:sp>
      <p:cxnSp>
        <p:nvCxnSpPr>
          <p:cNvPr id="143" name="Google Shape;143;p19"/>
          <p:cNvCxnSpPr>
            <a:stCxn id="133" idx="3"/>
          </p:cNvCxnSpPr>
          <p:nvPr/>
        </p:nvCxnSpPr>
        <p:spPr>
          <a:xfrm>
            <a:off x="4876526" y="3751133"/>
            <a:ext cx="1676400" cy="0"/>
          </a:xfrm>
          <a:prstGeom prst="straightConnector1">
            <a:avLst/>
          </a:prstGeom>
          <a:noFill/>
          <a:ln cap="flat" cmpd="sng" w="19050">
            <a:solidFill>
              <a:srgbClr val="424242"/>
            </a:solidFill>
            <a:prstDash val="solid"/>
            <a:round/>
            <a:headEnd len="sm" w="sm" type="none"/>
            <a:tailEnd len="med" w="med" type="triangle"/>
          </a:ln>
        </p:spPr>
      </p:cxnSp>
      <p:sp>
        <p:nvSpPr>
          <p:cNvPr id="144" name="Google Shape;144;p19"/>
          <p:cNvSpPr txBox="1"/>
          <p:nvPr/>
        </p:nvSpPr>
        <p:spPr>
          <a:xfrm>
            <a:off x="5447794" y="3468180"/>
            <a:ext cx="7524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outputs</a:t>
            </a:r>
            <a:endParaRPr/>
          </a:p>
        </p:txBody>
      </p:sp>
      <p:sp>
        <p:nvSpPr>
          <p:cNvPr id="145" name="Google Shape;145;p19"/>
          <p:cNvSpPr txBox="1"/>
          <p:nvPr/>
        </p:nvSpPr>
        <p:spPr>
          <a:xfrm>
            <a:off x="5447795" y="4450663"/>
            <a:ext cx="7524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outputs</a:t>
            </a:r>
            <a:endParaRPr/>
          </a:p>
        </p:txBody>
      </p:sp>
      <p:sp>
        <p:nvSpPr>
          <p:cNvPr id="146" name="Google Shape;146;p19"/>
          <p:cNvSpPr txBox="1"/>
          <p:nvPr/>
        </p:nvSpPr>
        <p:spPr>
          <a:xfrm>
            <a:off x="5221580" y="2267632"/>
            <a:ext cx="7524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outputs</a:t>
            </a:r>
            <a:endParaRPr/>
          </a:p>
        </p:txBody>
      </p:sp>
      <p:cxnSp>
        <p:nvCxnSpPr>
          <p:cNvPr id="147" name="Google Shape;147;p19"/>
          <p:cNvCxnSpPr/>
          <p:nvPr/>
        </p:nvCxnSpPr>
        <p:spPr>
          <a:xfrm>
            <a:off x="4876526" y="2557567"/>
            <a:ext cx="1612699" cy="0"/>
          </a:xfrm>
          <a:prstGeom prst="straightConnector1">
            <a:avLst/>
          </a:prstGeom>
          <a:noFill/>
          <a:ln cap="flat" cmpd="sng" w="19050">
            <a:solidFill>
              <a:srgbClr val="424242"/>
            </a:solidFill>
            <a:prstDash val="solid"/>
            <a:round/>
            <a:headEnd len="sm" w="sm" type="none"/>
            <a:tailEnd len="med" w="med" type="triangle"/>
          </a:ln>
        </p:spPr>
      </p:cxnSp>
      <p:sp>
        <p:nvSpPr>
          <p:cNvPr id="148" name="Google Shape;148;p19"/>
          <p:cNvSpPr/>
          <p:nvPr/>
        </p:nvSpPr>
        <p:spPr>
          <a:xfrm>
            <a:off x="6480945" y="2138588"/>
            <a:ext cx="1075357" cy="866775"/>
          </a:xfrm>
          <a:prstGeom prst="roundRect">
            <a:avLst>
              <a:gd fmla="val 16667" name="adj"/>
            </a:avLst>
          </a:prstGeom>
          <a:solidFill>
            <a:srgbClr val="BCBC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Extracted text after image pre-processing</a:t>
            </a:r>
            <a:endParaRPr b="0" i="0" sz="1050" u="none" cap="none" strike="noStrike">
              <a:solidFill>
                <a:srgbClr val="000000"/>
              </a:solidFill>
              <a:latin typeface="Arial"/>
              <a:ea typeface="Arial"/>
              <a:cs typeface="Arial"/>
              <a:sym typeface="Arial"/>
            </a:endParaRPr>
          </a:p>
        </p:txBody>
      </p:sp>
      <p:sp>
        <p:nvSpPr>
          <p:cNvPr id="149" name="Google Shape;149;p19"/>
          <p:cNvSpPr/>
          <p:nvPr/>
        </p:nvSpPr>
        <p:spPr>
          <a:xfrm>
            <a:off x="3204281" y="2950428"/>
            <a:ext cx="1992945" cy="2125414"/>
          </a:xfrm>
          <a:prstGeom prst="rect">
            <a:avLst/>
          </a:prstGeom>
          <a:noFill/>
          <a:ln cap="flat" cmpd="sng" w="25400">
            <a:solidFill>
              <a:srgbClr val="1BA69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50" name="Google Shape;150;p19"/>
          <p:cNvSpPr/>
          <p:nvPr/>
        </p:nvSpPr>
        <p:spPr>
          <a:xfrm>
            <a:off x="3204282" y="3045050"/>
            <a:ext cx="907001" cy="391955"/>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US" sz="900" u="none" cap="none" strike="noStrike">
                <a:solidFill>
                  <a:schemeClr val="dk1"/>
                </a:solidFill>
                <a:latin typeface="Arial"/>
                <a:ea typeface="Arial"/>
                <a:cs typeface="Arial"/>
                <a:sym typeface="Arial"/>
              </a:rPr>
              <a:t>Post-processing steps</a:t>
            </a:r>
            <a:endParaRPr/>
          </a:p>
        </p:txBody>
      </p:sp>
      <p:sp>
        <p:nvSpPr>
          <p:cNvPr id="151" name="Google Shape;151;p19"/>
          <p:cNvSpPr txBox="1"/>
          <p:nvPr>
            <p:ph type="title"/>
          </p:nvPr>
        </p:nvSpPr>
        <p:spPr>
          <a:xfrm>
            <a:off x="598821" y="595168"/>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Global Architecture </a:t>
            </a:r>
            <a:endParaRPr/>
          </a:p>
        </p:txBody>
      </p:sp>
      <p:sp>
        <p:nvSpPr>
          <p:cNvPr id="152" name="Google Shape;152;p19"/>
          <p:cNvSpPr/>
          <p:nvPr/>
        </p:nvSpPr>
        <p:spPr>
          <a:xfrm>
            <a:off x="1477108" y="1304292"/>
            <a:ext cx="6903217" cy="3839208"/>
          </a:xfrm>
          <a:prstGeom prst="rect">
            <a:avLst/>
          </a:prstGeom>
          <a:no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729450" y="6504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Before the image preprocessing</a:t>
            </a:r>
            <a:endParaRPr/>
          </a:p>
        </p:txBody>
      </p:sp>
      <p:sp>
        <p:nvSpPr>
          <p:cNvPr id="158" name="Google Shape;158;p20"/>
          <p:cNvSpPr txBox="1"/>
          <p:nvPr>
            <p:ph idx="1" type="body"/>
          </p:nvPr>
        </p:nvSpPr>
        <p:spPr>
          <a:xfrm>
            <a:off x="659112" y="1576310"/>
            <a:ext cx="7423363" cy="503551"/>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lang="en-US" sz="1600">
                <a:solidFill>
                  <a:srgbClr val="290900"/>
                </a:solidFill>
              </a:rPr>
              <a:t>Used a python library </a:t>
            </a:r>
            <a:r>
              <a:rPr b="1" lang="en-US" sz="1600">
                <a:solidFill>
                  <a:srgbClr val="290900"/>
                </a:solidFill>
              </a:rPr>
              <a:t>: pdf2image </a:t>
            </a:r>
            <a:endParaRPr b="1" sz="1600">
              <a:solidFill>
                <a:srgbClr val="290900"/>
              </a:solidFill>
            </a:endParaRPr>
          </a:p>
        </p:txBody>
      </p:sp>
      <p:pic>
        <p:nvPicPr>
          <p:cNvPr id="159" name="Google Shape;159;p20"/>
          <p:cNvPicPr preferRelativeResize="0"/>
          <p:nvPr/>
        </p:nvPicPr>
        <p:blipFill rotWithShape="1">
          <a:blip r:embed="rId3">
            <a:alphaModFix/>
          </a:blip>
          <a:srcRect b="0" l="0" r="0" t="0"/>
          <a:stretch/>
        </p:blipFill>
        <p:spPr>
          <a:xfrm>
            <a:off x="1038926" y="2903393"/>
            <a:ext cx="1556239" cy="1666658"/>
          </a:xfrm>
          <a:prstGeom prst="rect">
            <a:avLst/>
          </a:prstGeom>
          <a:noFill/>
          <a:ln>
            <a:noFill/>
          </a:ln>
        </p:spPr>
      </p:pic>
      <p:cxnSp>
        <p:nvCxnSpPr>
          <p:cNvPr id="160" name="Google Shape;160;p20"/>
          <p:cNvCxnSpPr/>
          <p:nvPr/>
        </p:nvCxnSpPr>
        <p:spPr>
          <a:xfrm flipH="1" rot="10800000">
            <a:off x="2733152" y="3664140"/>
            <a:ext cx="1840648" cy="10048"/>
          </a:xfrm>
          <a:prstGeom prst="straightConnector1">
            <a:avLst/>
          </a:prstGeom>
          <a:noFill/>
          <a:ln cap="flat" cmpd="sng" w="9525">
            <a:solidFill>
              <a:srgbClr val="565656"/>
            </a:solidFill>
            <a:prstDash val="solid"/>
            <a:round/>
            <a:headEnd len="sm" w="sm" type="none"/>
            <a:tailEnd len="med" w="med" type="triangle"/>
          </a:ln>
        </p:spPr>
      </p:cxnSp>
      <p:cxnSp>
        <p:nvCxnSpPr>
          <p:cNvPr id="161" name="Google Shape;161;p20"/>
          <p:cNvCxnSpPr/>
          <p:nvPr/>
        </p:nvCxnSpPr>
        <p:spPr>
          <a:xfrm flipH="1" rot="10800000">
            <a:off x="2733152" y="3128626"/>
            <a:ext cx="1840648" cy="10048"/>
          </a:xfrm>
          <a:prstGeom prst="straightConnector1">
            <a:avLst/>
          </a:prstGeom>
          <a:noFill/>
          <a:ln cap="flat" cmpd="sng" w="9525">
            <a:solidFill>
              <a:srgbClr val="565656"/>
            </a:solidFill>
            <a:prstDash val="solid"/>
            <a:round/>
            <a:headEnd len="sm" w="sm" type="none"/>
            <a:tailEnd len="med" w="med" type="triangle"/>
          </a:ln>
        </p:spPr>
      </p:cxnSp>
      <p:cxnSp>
        <p:nvCxnSpPr>
          <p:cNvPr id="162" name="Google Shape;162;p20"/>
          <p:cNvCxnSpPr/>
          <p:nvPr/>
        </p:nvCxnSpPr>
        <p:spPr>
          <a:xfrm flipH="1" rot="10800000">
            <a:off x="2733152" y="4129294"/>
            <a:ext cx="1840648" cy="10048"/>
          </a:xfrm>
          <a:prstGeom prst="straightConnector1">
            <a:avLst/>
          </a:prstGeom>
          <a:noFill/>
          <a:ln cap="flat" cmpd="sng" w="9525">
            <a:solidFill>
              <a:srgbClr val="565656"/>
            </a:solidFill>
            <a:prstDash val="solid"/>
            <a:round/>
            <a:headEnd len="sm" w="sm" type="none"/>
            <a:tailEnd len="med" w="med" type="triangle"/>
          </a:ln>
        </p:spPr>
      </p:cxnSp>
      <p:cxnSp>
        <p:nvCxnSpPr>
          <p:cNvPr id="163" name="Google Shape;163;p20"/>
          <p:cNvCxnSpPr/>
          <p:nvPr/>
        </p:nvCxnSpPr>
        <p:spPr>
          <a:xfrm flipH="1" rot="10800000">
            <a:off x="2733152" y="4595119"/>
            <a:ext cx="1840648" cy="10048"/>
          </a:xfrm>
          <a:prstGeom prst="straightConnector1">
            <a:avLst/>
          </a:prstGeom>
          <a:noFill/>
          <a:ln cap="flat" cmpd="sng" w="9525">
            <a:solidFill>
              <a:srgbClr val="565656"/>
            </a:solidFill>
            <a:prstDash val="solid"/>
            <a:round/>
            <a:headEnd len="sm" w="sm" type="none"/>
            <a:tailEnd len="med" w="med" type="triangle"/>
          </a:ln>
        </p:spPr>
      </p:cxnSp>
      <p:pic>
        <p:nvPicPr>
          <p:cNvPr id="164" name="Google Shape;164;p20"/>
          <p:cNvPicPr preferRelativeResize="0"/>
          <p:nvPr/>
        </p:nvPicPr>
        <p:blipFill rotWithShape="1">
          <a:blip r:embed="rId4">
            <a:alphaModFix/>
          </a:blip>
          <a:srcRect b="0" l="0" r="0" t="0"/>
          <a:stretch/>
        </p:blipFill>
        <p:spPr>
          <a:xfrm>
            <a:off x="4849774" y="2705317"/>
            <a:ext cx="601018" cy="601018"/>
          </a:xfrm>
          <a:prstGeom prst="rect">
            <a:avLst/>
          </a:prstGeom>
          <a:noFill/>
          <a:ln>
            <a:noFill/>
          </a:ln>
        </p:spPr>
      </p:pic>
      <p:pic>
        <p:nvPicPr>
          <p:cNvPr id="165" name="Google Shape;165;p20"/>
          <p:cNvPicPr preferRelativeResize="0"/>
          <p:nvPr/>
        </p:nvPicPr>
        <p:blipFill rotWithShape="1">
          <a:blip r:embed="rId4">
            <a:alphaModFix/>
          </a:blip>
          <a:srcRect b="0" l="0" r="0" t="0"/>
          <a:stretch/>
        </p:blipFill>
        <p:spPr>
          <a:xfrm>
            <a:off x="4849774" y="3373679"/>
            <a:ext cx="601018" cy="601018"/>
          </a:xfrm>
          <a:prstGeom prst="rect">
            <a:avLst/>
          </a:prstGeom>
          <a:noFill/>
          <a:ln>
            <a:noFill/>
          </a:ln>
        </p:spPr>
      </p:pic>
      <p:pic>
        <p:nvPicPr>
          <p:cNvPr id="166" name="Google Shape;166;p20"/>
          <p:cNvPicPr preferRelativeResize="0"/>
          <p:nvPr/>
        </p:nvPicPr>
        <p:blipFill rotWithShape="1">
          <a:blip r:embed="rId4">
            <a:alphaModFix/>
          </a:blip>
          <a:srcRect b="0" l="0" r="0" t="0"/>
          <a:stretch/>
        </p:blipFill>
        <p:spPr>
          <a:xfrm>
            <a:off x="4838395" y="4432936"/>
            <a:ext cx="601018" cy="601018"/>
          </a:xfrm>
          <a:prstGeom prst="rect">
            <a:avLst/>
          </a:prstGeom>
          <a:noFill/>
          <a:ln>
            <a:noFill/>
          </a:ln>
        </p:spPr>
      </p:pic>
      <p:pic>
        <p:nvPicPr>
          <p:cNvPr id="167" name="Google Shape;167;p20"/>
          <p:cNvPicPr preferRelativeResize="0"/>
          <p:nvPr/>
        </p:nvPicPr>
        <p:blipFill rotWithShape="1">
          <a:blip r:embed="rId5">
            <a:alphaModFix/>
          </a:blip>
          <a:srcRect b="0" l="0" r="0" t="0"/>
          <a:stretch/>
        </p:blipFill>
        <p:spPr>
          <a:xfrm flipH="1" rot="10800000">
            <a:off x="5074416" y="4213850"/>
            <a:ext cx="128977" cy="128977"/>
          </a:xfrm>
          <a:prstGeom prst="rect">
            <a:avLst/>
          </a:prstGeom>
          <a:noFill/>
          <a:ln>
            <a:noFill/>
          </a:ln>
        </p:spPr>
      </p:pic>
      <p:pic>
        <p:nvPicPr>
          <p:cNvPr id="168" name="Google Shape;168;p20"/>
          <p:cNvPicPr preferRelativeResize="0"/>
          <p:nvPr/>
        </p:nvPicPr>
        <p:blipFill rotWithShape="1">
          <a:blip r:embed="rId5">
            <a:alphaModFix/>
          </a:blip>
          <a:srcRect b="0" l="0" r="0" t="0"/>
          <a:stretch/>
        </p:blipFill>
        <p:spPr>
          <a:xfrm flipH="1" rot="10800000">
            <a:off x="5076095" y="4064806"/>
            <a:ext cx="128977" cy="128977"/>
          </a:xfrm>
          <a:prstGeom prst="rect">
            <a:avLst/>
          </a:prstGeom>
          <a:noFill/>
          <a:ln>
            <a:noFill/>
          </a:ln>
        </p:spPr>
      </p:pic>
      <p:sp>
        <p:nvSpPr>
          <p:cNvPr id="169" name="Google Shape;169;p20"/>
          <p:cNvSpPr txBox="1"/>
          <p:nvPr/>
        </p:nvSpPr>
        <p:spPr>
          <a:xfrm>
            <a:off x="1406769" y="2551428"/>
            <a:ext cx="98473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 pages </a:t>
            </a:r>
            <a:endParaRPr b="0" i="0" sz="1400" u="none" cap="none" strike="noStrike">
              <a:solidFill>
                <a:srgbClr val="000000"/>
              </a:solidFill>
              <a:latin typeface="Arial"/>
              <a:ea typeface="Arial"/>
              <a:cs typeface="Arial"/>
              <a:sym typeface="Arial"/>
            </a:endParaRPr>
          </a:p>
        </p:txBody>
      </p:sp>
      <p:sp>
        <p:nvSpPr>
          <p:cNvPr id="170" name="Google Shape;170;p20"/>
          <p:cNvSpPr txBox="1"/>
          <p:nvPr/>
        </p:nvSpPr>
        <p:spPr>
          <a:xfrm>
            <a:off x="4670830" y="2342594"/>
            <a:ext cx="106512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 images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Table Detection in Image</a:t>
            </a:r>
            <a:endParaRPr/>
          </a:p>
        </p:txBody>
      </p:sp>
      <p:sp>
        <p:nvSpPr>
          <p:cNvPr id="176" name="Google Shape;176;p21"/>
          <p:cNvSpPr txBox="1"/>
          <p:nvPr>
            <p:ph idx="1" type="body"/>
          </p:nvPr>
        </p:nvSpPr>
        <p:spPr>
          <a:xfrm>
            <a:off x="548580" y="1596554"/>
            <a:ext cx="7688700" cy="279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400">
              <a:solidFill>
                <a:srgbClr val="0A0A0A"/>
              </a:solidFill>
              <a:highlight>
                <a:srgbClr val="FFFFFF"/>
              </a:highlight>
            </a:endParaRPr>
          </a:p>
          <a:p>
            <a:pPr indent="0" lvl="0" marL="0" rtl="0" algn="l">
              <a:lnSpc>
                <a:spcPct val="200000"/>
              </a:lnSpc>
              <a:spcBef>
                <a:spcPts val="0"/>
              </a:spcBef>
              <a:spcAft>
                <a:spcPts val="0"/>
              </a:spcAft>
              <a:buSzPts val="1300"/>
              <a:buNone/>
            </a:pPr>
            <a:r>
              <a:t/>
            </a:r>
            <a:endParaRPr sz="1400">
              <a:solidFill>
                <a:srgbClr val="0A0A0A"/>
              </a:solidFill>
              <a:highlight>
                <a:srgbClr val="FFFFFF"/>
              </a:highlight>
            </a:endParaRPr>
          </a:p>
          <a:p>
            <a:pPr indent="-317500" lvl="0" marL="457200" rtl="0" algn="l">
              <a:lnSpc>
                <a:spcPct val="200000"/>
              </a:lnSpc>
              <a:spcBef>
                <a:spcPts val="0"/>
              </a:spcBef>
              <a:spcAft>
                <a:spcPts val="0"/>
              </a:spcAft>
              <a:buClr>
                <a:srgbClr val="0A0A0A"/>
              </a:buClr>
              <a:buSzPts val="1400"/>
              <a:buChar char="●"/>
            </a:pPr>
            <a:r>
              <a:rPr lang="en-US" sz="1400">
                <a:solidFill>
                  <a:srgbClr val="0A0A0A"/>
                </a:solidFill>
                <a:highlight>
                  <a:srgbClr val="FFFFFF"/>
                </a:highlight>
              </a:rPr>
              <a:t>Detect the cells that are the horizontal and vertical lines. </a:t>
            </a:r>
            <a:endParaRPr sz="1400">
              <a:solidFill>
                <a:srgbClr val="0A0A0A"/>
              </a:solidFill>
              <a:highlight>
                <a:srgbClr val="FFFFFF"/>
              </a:highlight>
            </a:endParaRPr>
          </a:p>
          <a:p>
            <a:pPr indent="-304800" lvl="0" marL="457200" rtl="0" algn="l">
              <a:lnSpc>
                <a:spcPct val="200000"/>
              </a:lnSpc>
              <a:spcBef>
                <a:spcPts val="0"/>
              </a:spcBef>
              <a:spcAft>
                <a:spcPts val="0"/>
              </a:spcAft>
              <a:buClr>
                <a:srgbClr val="0A0A0A"/>
              </a:buClr>
              <a:buSzPts val="1200"/>
              <a:buChar char="●"/>
            </a:pPr>
            <a:r>
              <a:rPr lang="en-US" sz="1400">
                <a:solidFill>
                  <a:srgbClr val="0A0A0A"/>
                </a:solidFill>
                <a:highlight>
                  <a:srgbClr val="FFFFFF"/>
                </a:highlight>
              </a:rPr>
              <a:t>Convert the image to binary and turn them into grayscale with OpenCV</a:t>
            </a:r>
            <a:r>
              <a:rPr lang="en-US" sz="1200">
                <a:solidFill>
                  <a:srgbClr val="0A0A0A"/>
                </a:solidFill>
                <a:highlight>
                  <a:srgbClr val="FFFFFF"/>
                </a:highlight>
              </a:rPr>
              <a:t>.</a:t>
            </a:r>
            <a:endParaRPr sz="1200">
              <a:solidFill>
                <a:srgbClr val="0A0A0A"/>
              </a:solidFill>
              <a:highlight>
                <a:srgbClr val="FFFFFF"/>
              </a:highlight>
            </a:endParaRPr>
          </a:p>
          <a:p>
            <a:pPr indent="-317500" lvl="0" marL="457200" rtl="0" algn="l">
              <a:lnSpc>
                <a:spcPct val="200000"/>
              </a:lnSpc>
              <a:spcBef>
                <a:spcPts val="0"/>
              </a:spcBef>
              <a:spcAft>
                <a:spcPts val="0"/>
              </a:spcAft>
              <a:buClr>
                <a:srgbClr val="0A0A0A"/>
              </a:buClr>
              <a:buSzPts val="1400"/>
              <a:buChar char="●"/>
            </a:pPr>
            <a:r>
              <a:rPr lang="en-US" sz="1400">
                <a:solidFill>
                  <a:srgbClr val="0A0A0A"/>
                </a:solidFill>
                <a:highlight>
                  <a:srgbClr val="FFFFFF"/>
                </a:highlight>
              </a:rPr>
              <a:t>Define two kernels to extract the horizontal and vertical lines</a:t>
            </a:r>
            <a:endParaRPr sz="1400">
              <a:solidFill>
                <a:srgbClr val="0A0A0A"/>
              </a:solidFill>
              <a:highlight>
                <a:srgbClr val="FFFFFF"/>
              </a:highlight>
            </a:endParaRPr>
          </a:p>
          <a:p>
            <a:pPr indent="0" lvl="0" marL="457200" rtl="0" algn="l">
              <a:lnSpc>
                <a:spcPct val="115000"/>
              </a:lnSpc>
              <a:spcBef>
                <a:spcPts val="0"/>
              </a:spcBef>
              <a:spcAft>
                <a:spcPts val="0"/>
              </a:spcAft>
              <a:buNone/>
            </a:pPr>
            <a:r>
              <a:t/>
            </a:r>
            <a:endParaRPr sz="1400">
              <a:solidFill>
                <a:schemeClr val="dk2"/>
              </a:solidFill>
            </a:endParaRPr>
          </a:p>
          <a:p>
            <a:pPr indent="0" lvl="0" marL="45720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Table Detection in Image</a:t>
            </a:r>
            <a:endParaRPr/>
          </a:p>
        </p:txBody>
      </p:sp>
      <p:sp>
        <p:nvSpPr>
          <p:cNvPr id="182" name="Google Shape;182;p22"/>
          <p:cNvSpPr txBox="1"/>
          <p:nvPr>
            <p:ph idx="1" type="body"/>
          </p:nvPr>
        </p:nvSpPr>
        <p:spPr>
          <a:xfrm>
            <a:off x="548580" y="1596554"/>
            <a:ext cx="7688700" cy="27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sz="1400">
                <a:solidFill>
                  <a:srgbClr val="0A0A0A"/>
                </a:solidFill>
                <a:highlight>
                  <a:srgbClr val="FFFFFF"/>
                </a:highlight>
              </a:rPr>
              <a:t>Functions to detect lines in  an image:</a:t>
            </a:r>
            <a:endParaRPr sz="1400">
              <a:solidFill>
                <a:srgbClr val="0A0A0A"/>
              </a:solidFill>
              <a:highlight>
                <a:srgbClr val="FFFFFF"/>
              </a:highlight>
            </a:endParaRPr>
          </a:p>
          <a:p>
            <a:pPr indent="0" lvl="0" marL="457200" rtl="0" algn="l">
              <a:lnSpc>
                <a:spcPct val="115000"/>
              </a:lnSpc>
              <a:spcBef>
                <a:spcPts val="0"/>
              </a:spcBef>
              <a:spcAft>
                <a:spcPts val="0"/>
              </a:spcAft>
              <a:buSzPts val="1300"/>
              <a:buNone/>
            </a:pPr>
            <a:r>
              <a:t/>
            </a:r>
            <a:endParaRPr sz="1400">
              <a:solidFill>
                <a:srgbClr val="0A0A0A"/>
              </a:solidFill>
              <a:highlight>
                <a:srgbClr val="FFFFFF"/>
              </a:highlight>
            </a:endParaRPr>
          </a:p>
          <a:p>
            <a:pPr indent="-349250" lvl="0" marL="457200" marR="114300" rtl="0" algn="l">
              <a:lnSpc>
                <a:spcPct val="115000"/>
              </a:lnSpc>
              <a:spcBef>
                <a:spcPts val="0"/>
              </a:spcBef>
              <a:spcAft>
                <a:spcPts val="0"/>
              </a:spcAft>
              <a:buClr>
                <a:srgbClr val="0A0A0A"/>
              </a:buClr>
              <a:buSzPts val="1900"/>
              <a:buChar char="●"/>
            </a:pPr>
            <a:r>
              <a:rPr b="1" lang="en-US" sz="1400">
                <a:solidFill>
                  <a:srgbClr val="404040"/>
                </a:solidFill>
                <a:highlight>
                  <a:srgbClr val="FCFCFC"/>
                </a:highlight>
              </a:rPr>
              <a:t>erode - </a:t>
            </a:r>
            <a:r>
              <a:rPr lang="en-US" sz="1400">
                <a:solidFill>
                  <a:srgbClr val="404040"/>
                </a:solidFill>
                <a:highlight>
                  <a:srgbClr val="FCFCFC"/>
                </a:highlight>
              </a:rPr>
              <a:t>all the pixels near boundary will be discarded depending upon the size of kernel</a:t>
            </a:r>
            <a:endParaRPr sz="1600">
              <a:solidFill>
                <a:srgbClr val="404040"/>
              </a:solidFill>
              <a:highlight>
                <a:srgbClr val="FCFCFC"/>
              </a:highlight>
            </a:endParaRPr>
          </a:p>
          <a:p>
            <a:pPr indent="-349250" lvl="0" marL="457200" marR="114300" rtl="0" algn="l">
              <a:lnSpc>
                <a:spcPct val="115000"/>
              </a:lnSpc>
              <a:spcBef>
                <a:spcPts val="0"/>
              </a:spcBef>
              <a:spcAft>
                <a:spcPts val="0"/>
              </a:spcAft>
              <a:buClr>
                <a:srgbClr val="0A0A0A"/>
              </a:buClr>
              <a:buSzPts val="1900"/>
              <a:buChar char="●"/>
            </a:pPr>
            <a:r>
              <a:rPr b="1" lang="en-US" sz="1400">
                <a:solidFill>
                  <a:srgbClr val="404040"/>
                </a:solidFill>
                <a:highlight>
                  <a:srgbClr val="FCFCFC"/>
                </a:highlight>
              </a:rPr>
              <a:t>dilate - </a:t>
            </a:r>
            <a:r>
              <a:rPr lang="en-US" sz="1400">
                <a:solidFill>
                  <a:srgbClr val="404040"/>
                </a:solidFill>
                <a:highlight>
                  <a:srgbClr val="FCFCFC"/>
                </a:highlight>
              </a:rPr>
              <a:t>a pixel element is ‘1’ if atleast one pixel under the kernel is ‘1’</a:t>
            </a:r>
            <a:endParaRPr b="1" sz="1600">
              <a:solidFill>
                <a:srgbClr val="404040"/>
              </a:solidFill>
              <a:highlight>
                <a:srgbClr val="FCFCFC"/>
              </a:highlight>
            </a:endParaRPr>
          </a:p>
          <a:p>
            <a:pPr indent="-330200" lvl="0" marL="457200" rtl="0" algn="l">
              <a:lnSpc>
                <a:spcPct val="115000"/>
              </a:lnSpc>
              <a:spcBef>
                <a:spcPts val="0"/>
              </a:spcBef>
              <a:spcAft>
                <a:spcPts val="0"/>
              </a:spcAft>
              <a:buClr>
                <a:srgbClr val="0A0A0A"/>
              </a:buClr>
              <a:buSzPts val="1600"/>
              <a:buChar char="●"/>
            </a:pPr>
            <a:r>
              <a:rPr b="1" lang="en-US" sz="1400">
                <a:solidFill>
                  <a:srgbClr val="404040"/>
                </a:solidFill>
                <a:highlight>
                  <a:srgbClr val="FCFCFC"/>
                </a:highlight>
              </a:rPr>
              <a:t>getStructuringElement - </a:t>
            </a:r>
            <a:r>
              <a:rPr lang="en-US" sz="1400">
                <a:solidFill>
                  <a:srgbClr val="404040"/>
                </a:solidFill>
                <a:highlight>
                  <a:srgbClr val="FCFCFC"/>
                </a:highlight>
              </a:rPr>
              <a:t>structure the shape and size of the kernel, in our case it is rectangle</a:t>
            </a:r>
            <a:endParaRPr sz="1600">
              <a:solidFill>
                <a:srgbClr val="0A0A0A"/>
              </a:solidFill>
              <a:highlight>
                <a:srgbClr val="FFFFFF"/>
              </a:highlight>
            </a:endParaRPr>
          </a:p>
          <a:p>
            <a:pPr indent="0" lvl="0" marL="0" rtl="0" algn="l">
              <a:lnSpc>
                <a:spcPct val="115000"/>
              </a:lnSpc>
              <a:spcBef>
                <a:spcPts val="0"/>
              </a:spcBef>
              <a:spcAft>
                <a:spcPts val="0"/>
              </a:spcAft>
              <a:buSzPts val="1300"/>
              <a:buNone/>
            </a:pPr>
            <a:r>
              <a:t/>
            </a:r>
            <a:endParaRPr sz="1400">
              <a:solidFill>
                <a:srgbClr val="0A0A0A"/>
              </a:solidFill>
              <a:highlight>
                <a:srgbClr val="FFFFFF"/>
              </a:highlight>
            </a:endParaRPr>
          </a:p>
          <a:p>
            <a:pPr indent="0" lvl="0" marL="146050" rtl="0" algn="l">
              <a:lnSpc>
                <a:spcPct val="115000"/>
              </a:lnSpc>
              <a:spcBef>
                <a:spcPts val="0"/>
              </a:spcBef>
              <a:spcAft>
                <a:spcPts val="0"/>
              </a:spcAft>
              <a:buSzPts val="1300"/>
              <a:buNone/>
            </a:pPr>
            <a:r>
              <a:t/>
            </a:r>
            <a:endParaRPr sz="1400">
              <a:solidFill>
                <a:schemeClr val="dk2"/>
              </a:solidFill>
            </a:endParaRPr>
          </a:p>
          <a:p>
            <a:pPr indent="0" lvl="0" marL="45720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t/>
            </a:r>
            <a:endParaRPr>
              <a:solidFill>
                <a:schemeClr val="dk2"/>
              </a:solidFill>
            </a:endParaRPr>
          </a:p>
        </p:txBody>
      </p:sp>
      <p:pic>
        <p:nvPicPr>
          <p:cNvPr id="183" name="Google Shape;183;p22"/>
          <p:cNvPicPr preferRelativeResize="0"/>
          <p:nvPr/>
        </p:nvPicPr>
        <p:blipFill>
          <a:blip r:embed="rId3">
            <a:alphaModFix/>
          </a:blip>
          <a:stretch>
            <a:fillRect/>
          </a:stretch>
        </p:blipFill>
        <p:spPr>
          <a:xfrm>
            <a:off x="2755426" y="3275925"/>
            <a:ext cx="1263376" cy="1760424"/>
          </a:xfrm>
          <a:prstGeom prst="rect">
            <a:avLst/>
          </a:prstGeom>
          <a:noFill/>
          <a:ln>
            <a:noFill/>
          </a:ln>
        </p:spPr>
      </p:pic>
      <p:pic>
        <p:nvPicPr>
          <p:cNvPr id="184" name="Google Shape;184;p22"/>
          <p:cNvPicPr preferRelativeResize="0"/>
          <p:nvPr/>
        </p:nvPicPr>
        <p:blipFill>
          <a:blip r:embed="rId4">
            <a:alphaModFix/>
          </a:blip>
          <a:stretch>
            <a:fillRect/>
          </a:stretch>
        </p:blipFill>
        <p:spPr>
          <a:xfrm>
            <a:off x="4874287" y="3275925"/>
            <a:ext cx="1222063" cy="1760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548580" y="55497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US"/>
              <a:t>Bounding cell detection</a:t>
            </a:r>
            <a:endParaRPr/>
          </a:p>
        </p:txBody>
      </p:sp>
      <p:sp>
        <p:nvSpPr>
          <p:cNvPr id="190" name="Google Shape;190;p23"/>
          <p:cNvSpPr txBox="1"/>
          <p:nvPr>
            <p:ph idx="1" type="body"/>
          </p:nvPr>
        </p:nvSpPr>
        <p:spPr>
          <a:xfrm>
            <a:off x="548580" y="1596554"/>
            <a:ext cx="7688700" cy="279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400">
              <a:solidFill>
                <a:srgbClr val="0A0A0A"/>
              </a:solidFill>
              <a:highlight>
                <a:srgbClr val="FFFFFF"/>
              </a:highlight>
            </a:endParaRPr>
          </a:p>
          <a:p>
            <a:pPr indent="0" lvl="0" marL="0" rtl="0" algn="l">
              <a:lnSpc>
                <a:spcPct val="115000"/>
              </a:lnSpc>
              <a:spcBef>
                <a:spcPts val="0"/>
              </a:spcBef>
              <a:spcAft>
                <a:spcPts val="0"/>
              </a:spcAft>
              <a:buSzPts val="1300"/>
              <a:buNone/>
            </a:pPr>
            <a:r>
              <a:t/>
            </a:r>
            <a:endParaRPr sz="1400">
              <a:solidFill>
                <a:srgbClr val="0A0A0A"/>
              </a:solidFill>
              <a:highlight>
                <a:srgbClr val="FFFFFF"/>
              </a:highlight>
            </a:endParaRPr>
          </a:p>
          <a:p>
            <a:pPr indent="-317500" lvl="0" marL="457200" rtl="0" algn="l">
              <a:lnSpc>
                <a:spcPct val="200000"/>
              </a:lnSpc>
              <a:spcBef>
                <a:spcPts val="0"/>
              </a:spcBef>
              <a:spcAft>
                <a:spcPts val="0"/>
              </a:spcAft>
              <a:buClr>
                <a:srgbClr val="0A0A0A"/>
              </a:buClr>
              <a:buSzPts val="1400"/>
              <a:buChar char="●"/>
            </a:pPr>
            <a:r>
              <a:rPr lang="en-US" sz="1400">
                <a:solidFill>
                  <a:srgbClr val="0A0A0A"/>
                </a:solidFill>
                <a:highlight>
                  <a:srgbClr val="FFFFFF"/>
                </a:highlight>
              </a:rPr>
              <a:t>We use Contours to highlight the cells created by the horizontal and vertical lines.</a:t>
            </a:r>
            <a:endParaRPr sz="1400">
              <a:solidFill>
                <a:srgbClr val="0A0A0A"/>
              </a:solidFill>
              <a:highlight>
                <a:srgbClr val="FFFFFF"/>
              </a:highlight>
            </a:endParaRPr>
          </a:p>
          <a:p>
            <a:pPr indent="-317500" lvl="0" marL="457200" rtl="0" algn="l">
              <a:lnSpc>
                <a:spcPct val="200000"/>
              </a:lnSpc>
              <a:spcBef>
                <a:spcPts val="0"/>
              </a:spcBef>
              <a:spcAft>
                <a:spcPts val="0"/>
              </a:spcAft>
              <a:buClr>
                <a:srgbClr val="0A0A0A"/>
              </a:buClr>
              <a:buSzPts val="1400"/>
              <a:buChar char="●"/>
            </a:pPr>
            <a:r>
              <a:rPr lang="en-US" sz="1400">
                <a:solidFill>
                  <a:srgbClr val="0A0A0A"/>
                </a:solidFill>
                <a:highlight>
                  <a:srgbClr val="FFFFFF"/>
                </a:highlight>
              </a:rPr>
              <a:t>Contours -  curve joining all the continuous points (along the boundary),</a:t>
            </a:r>
            <a:endParaRPr sz="1400">
              <a:solidFill>
                <a:srgbClr val="0A0A0A"/>
              </a:solidFill>
              <a:highlight>
                <a:srgbClr val="FFFFFF"/>
              </a:highlight>
            </a:endParaRPr>
          </a:p>
          <a:p>
            <a:pPr indent="-330200" lvl="0" marL="457200" rtl="0" algn="l">
              <a:lnSpc>
                <a:spcPct val="200000"/>
              </a:lnSpc>
              <a:spcBef>
                <a:spcPts val="0"/>
              </a:spcBef>
              <a:spcAft>
                <a:spcPts val="0"/>
              </a:spcAft>
              <a:buClr>
                <a:srgbClr val="0A0A0A"/>
              </a:buClr>
              <a:buSzPts val="1600"/>
              <a:buChar char="●"/>
            </a:pPr>
            <a:r>
              <a:rPr lang="en-US" sz="1400">
                <a:solidFill>
                  <a:srgbClr val="0A0A0A"/>
                </a:solidFill>
                <a:highlight>
                  <a:srgbClr val="FFFFFF"/>
                </a:highlight>
              </a:rPr>
              <a:t>Retrieve the four side dimensions of the contours</a:t>
            </a:r>
            <a:endParaRPr sz="1400">
              <a:solidFill>
                <a:srgbClr val="0A0A0A"/>
              </a:solidFill>
              <a:highlight>
                <a:srgbClr val="FFFFFF"/>
              </a:highlight>
            </a:endParaRPr>
          </a:p>
          <a:p>
            <a:pPr indent="-317500" lvl="0" marL="457200" rtl="0" algn="l">
              <a:lnSpc>
                <a:spcPct val="200000"/>
              </a:lnSpc>
              <a:spcBef>
                <a:spcPts val="0"/>
              </a:spcBef>
              <a:spcAft>
                <a:spcPts val="0"/>
              </a:spcAft>
              <a:buClr>
                <a:srgbClr val="0A0A0A"/>
              </a:buClr>
              <a:buSzPts val="1400"/>
              <a:buChar char="●"/>
            </a:pPr>
            <a:r>
              <a:rPr lang="en-US" sz="1400">
                <a:solidFill>
                  <a:srgbClr val="0A0A0A"/>
                </a:solidFill>
                <a:highlight>
                  <a:schemeClr val="lt1"/>
                </a:highlight>
              </a:rPr>
              <a:t>Filter images on the basis of the  detected cells</a:t>
            </a:r>
            <a:endParaRPr sz="1400">
              <a:solidFill>
                <a:srgbClr val="0A0A0A"/>
              </a:solidFill>
              <a:highlight>
                <a:srgbClr val="FFFFFF"/>
              </a:highlight>
            </a:endParaRPr>
          </a:p>
          <a:p>
            <a:pPr indent="0" lvl="0" marL="45720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