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2124" y="44"/>
      </p:cViewPr>
      <p:guideLst>
        <p:guide orient="horz" pos="4032"/>
        <p:guide pos="3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71EF-585F-4F9B-AA46-95249F81CB83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7BF3-7CD8-40B8-BC16-8F3E662D8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1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71EF-585F-4F9B-AA46-95249F81CB83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7BF3-7CD8-40B8-BC16-8F3E662D8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04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71EF-585F-4F9B-AA46-95249F81CB83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7BF3-7CD8-40B8-BC16-8F3E662D8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58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71EF-585F-4F9B-AA46-95249F81CB83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7BF3-7CD8-40B8-BC16-8F3E662D8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22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71EF-585F-4F9B-AA46-95249F81CB83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7BF3-7CD8-40B8-BC16-8F3E662D8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95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71EF-585F-4F9B-AA46-95249F81CB83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7BF3-7CD8-40B8-BC16-8F3E662D8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96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71EF-585F-4F9B-AA46-95249F81CB83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7BF3-7CD8-40B8-BC16-8F3E662D8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24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71EF-585F-4F9B-AA46-95249F81CB83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7BF3-7CD8-40B8-BC16-8F3E662D8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01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71EF-585F-4F9B-AA46-95249F81CB83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7BF3-7CD8-40B8-BC16-8F3E662D8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83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71EF-585F-4F9B-AA46-95249F81CB83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7BF3-7CD8-40B8-BC16-8F3E662D8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48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71EF-585F-4F9B-AA46-95249F81CB83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7BF3-7CD8-40B8-BC16-8F3E662D8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71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71EF-585F-4F9B-AA46-95249F81CB83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C7BF3-7CD8-40B8-BC16-8F3E662D8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55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5E0633A-D2CB-C3B9-666A-685BB5D7B1D9}"/>
              </a:ext>
            </a:extLst>
          </p:cNvPr>
          <p:cNvSpPr/>
          <p:nvPr/>
        </p:nvSpPr>
        <p:spPr>
          <a:xfrm>
            <a:off x="-104774" y="0"/>
            <a:ext cx="9705974" cy="12801600"/>
          </a:xfrm>
          <a:prstGeom prst="rect">
            <a:avLst/>
          </a:prstGeom>
          <a:solidFill>
            <a:srgbClr val="E5EC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0D679D52-B881-0DA2-2F29-25F81EBD1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774" y="1488996"/>
            <a:ext cx="9601200" cy="9710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C50A08A-5528-C132-76C1-401886F13DD2}"/>
              </a:ext>
            </a:extLst>
          </p:cNvPr>
          <p:cNvSpPr txBox="1"/>
          <p:nvPr/>
        </p:nvSpPr>
        <p:spPr>
          <a:xfrm>
            <a:off x="781050" y="381000"/>
            <a:ext cx="754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Psicologia Positiva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7DF026-078D-65FB-345D-B6111065B091}"/>
              </a:ext>
            </a:extLst>
          </p:cNvPr>
          <p:cNvSpPr txBox="1"/>
          <p:nvPr/>
        </p:nvSpPr>
        <p:spPr>
          <a:xfrm>
            <a:off x="1695450" y="1349238"/>
            <a:ext cx="6096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Desperte Seu Potencial para Viver Melhor</a:t>
            </a:r>
            <a:endParaRPr lang="pt-BR" sz="40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2C7D19-1B14-897C-2D69-441C2561C5EC}"/>
              </a:ext>
            </a:extLst>
          </p:cNvPr>
          <p:cNvSpPr txBox="1"/>
          <p:nvPr/>
        </p:nvSpPr>
        <p:spPr>
          <a:xfrm>
            <a:off x="2609851" y="11370369"/>
            <a:ext cx="443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Maria Thayana Galiazzi</a:t>
            </a:r>
          </a:p>
        </p:txBody>
      </p:sp>
    </p:spTree>
    <p:extLst>
      <p:ext uri="{BB962C8B-B14F-4D97-AF65-F5344CB8AC3E}">
        <p14:creationId xmlns:p14="http://schemas.microsoft.com/office/powerpoint/2010/main" val="336397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325397C-E84D-1605-01FA-74B721CA2FE2}"/>
              </a:ext>
            </a:extLst>
          </p:cNvPr>
          <p:cNvSpPr/>
          <p:nvPr/>
        </p:nvSpPr>
        <p:spPr>
          <a:xfrm>
            <a:off x="-36512" y="0"/>
            <a:ext cx="9601200" cy="137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EB0725-B492-CCBE-B559-0DDFFC006ACB}"/>
              </a:ext>
            </a:extLst>
          </p:cNvPr>
          <p:cNvSpPr txBox="1"/>
          <p:nvPr/>
        </p:nvSpPr>
        <p:spPr>
          <a:xfrm>
            <a:off x="381000" y="5295900"/>
            <a:ext cx="88582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/>
              <a:t>Como Aplicar a Psicologia Positiva no Dia a Dia?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365684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DF45F65-4CD7-8F98-A99A-B3D17CE3E383}"/>
              </a:ext>
            </a:extLst>
          </p:cNvPr>
          <p:cNvSpPr txBox="1"/>
          <p:nvPr/>
        </p:nvSpPr>
        <p:spPr>
          <a:xfrm>
            <a:off x="0" y="0"/>
            <a:ext cx="9601200" cy="1169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b="1" dirty="0"/>
          </a:p>
          <a:p>
            <a:pPr algn="just"/>
            <a:r>
              <a:rPr lang="pt-BR" sz="2400" dirty="0"/>
              <a:t>Uma das grandes vantagens da psicologia positiva é que ela oferece práticas simples para serem incorporadas no cotidiano  para promover bem-estar, felicidade e uma mentalidade positiva.  Algumas sugestões incluem: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>
              <a:buFont typeface="+mj-lt"/>
              <a:buAutoNum type="arabicPeriod"/>
            </a:pPr>
            <a:r>
              <a:rPr lang="pt-BR" sz="2400" b="1" dirty="0"/>
              <a:t>Gratidão Diária</a:t>
            </a:r>
            <a:r>
              <a:rPr lang="pt-BR" sz="2400" dirty="0"/>
              <a:t>: Reserve alguns minutos todos os dias para refletir sobre as coisas pelas quais você é grato. Isso pode incluir pessoas, experiências, ou até mesmo pequenos momentos do cotidiano.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2.Atos de Bondade</a:t>
            </a:r>
            <a:r>
              <a:rPr lang="pt-BR" sz="2400" dirty="0"/>
              <a:t>: Realizar pequenos gestos de bondade, como ajudar alguém, oferecer um elogio ou fazer algo inesperado para outra pessoa, pode aumentar o bem-estar e a sensação de conexão.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3. </a:t>
            </a:r>
            <a:r>
              <a:rPr lang="pt-BR" sz="2400" b="1" dirty="0" err="1"/>
              <a:t>Mindfulness</a:t>
            </a:r>
            <a:r>
              <a:rPr lang="pt-BR" sz="2400" b="1" dirty="0"/>
              <a:t> (Atenção Plena)</a:t>
            </a:r>
            <a:r>
              <a:rPr lang="pt-BR" sz="2400" dirty="0"/>
              <a:t>: Praticar </a:t>
            </a:r>
            <a:r>
              <a:rPr lang="pt-BR" sz="2400" dirty="0" err="1"/>
              <a:t>mindfulness</a:t>
            </a:r>
            <a:r>
              <a:rPr lang="pt-BR" sz="2400" dirty="0"/>
              <a:t> envolve focar no momento presente de maneira consciente, sem julgamentos. Isso pode incluir exercícios de respiração ou observação do ambiente ao redor.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4. Visualização Positiva</a:t>
            </a:r>
            <a:r>
              <a:rPr lang="pt-BR" sz="2400" dirty="0"/>
              <a:t>: Dedique tempo para visualizar seu futuro ideal ou suas metas. Imagine-se alcançando esses objetivos e sinta as emoções positivas associadas a esse sucesso.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5. Reformulação Cognitiva (Reenquadramento)</a:t>
            </a:r>
            <a:r>
              <a:rPr lang="pt-BR" sz="2400" dirty="0"/>
              <a:t>: Mude a forma como você pensa sobre desafios ou situações negativas, procurando o lado positivo ou a lição que pode ser aprendida.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6. Exercícios de Forças Pessoais</a:t>
            </a:r>
            <a:r>
              <a:rPr lang="pt-BR" sz="2400" dirty="0"/>
              <a:t>: Identifique suas principais forças (como coragem, empatia ou criatividade) e procure usá-las de maneira mais consciente em sua vida diária.</a:t>
            </a:r>
          </a:p>
          <a:p>
            <a:pPr algn="just"/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1859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DF45F65-4CD7-8F98-A99A-B3D17CE3E383}"/>
              </a:ext>
            </a:extLst>
          </p:cNvPr>
          <p:cNvSpPr txBox="1"/>
          <p:nvPr/>
        </p:nvSpPr>
        <p:spPr>
          <a:xfrm>
            <a:off x="0" y="0"/>
            <a:ext cx="9601200" cy="1132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4000" b="1" dirty="0"/>
          </a:p>
          <a:p>
            <a:pPr algn="just"/>
            <a:r>
              <a:rPr lang="pt-BR" sz="2400" b="1" dirty="0"/>
              <a:t>7. Diário de Emoções Positivas</a:t>
            </a:r>
            <a:r>
              <a:rPr lang="pt-BR" sz="2400" dirty="0"/>
              <a:t>: Escreva sobre suas experiências de alegria, satisfação ou entusiasmo, focando nos sentimentos positivos que elas trouxeram para sua vida.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8. Estabelecimento de Metas Significativas</a:t>
            </a:r>
            <a:r>
              <a:rPr lang="pt-BR" sz="2400" dirty="0"/>
              <a:t>: Defina objetivos que sejam significativos para você e que estejam alinhados com seus valores. Isso pode aumentar a sensação de propósito e motivação.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9; Conexões Sociais</a:t>
            </a:r>
            <a:r>
              <a:rPr lang="pt-BR" sz="2400" dirty="0"/>
              <a:t>: Dedique tempo para fortalecer seus relacionamentos com familiares, amigos ou colegas, criando uma rede de apoio emocional e promovendo o sentimento de pertencimento.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10. Prática de Otimismo</a:t>
            </a:r>
            <a:r>
              <a:rPr lang="pt-BR" sz="2400" dirty="0"/>
              <a:t>: Tente focar nos aspectos positivos de sua vida e nas possíveis soluções para os problemas. Ao enfrentar dificuldades, procure olhar para o futuro com otimismo e confiança.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psicologia positiva oferece uma nova forma de entender a saúde mental e o bem-estar, focando não apenas em tratar doenças, mas em promover o florescimento humano. Ao aplicar seus princípios e práticas, podemos cultivar uma vida mais gratificante, com mais emoções positivas, sentido e propósito, e com relações mais profundas e significativas.</a:t>
            </a:r>
          </a:p>
          <a:p>
            <a:pPr algn="just"/>
            <a:r>
              <a:rPr lang="pt-BR" sz="2400" dirty="0"/>
              <a:t>Ao integrar essas ideias na nossa rotina, podemos não apenas alcançar um maior equilíbrio emocional, mas também contribuir para uma sociedade mais feliz e solidária.</a:t>
            </a:r>
          </a:p>
          <a:p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53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325397C-E84D-1605-01FA-74B721CA2FE2}"/>
              </a:ext>
            </a:extLst>
          </p:cNvPr>
          <p:cNvSpPr/>
          <p:nvPr/>
        </p:nvSpPr>
        <p:spPr>
          <a:xfrm>
            <a:off x="-36512" y="0"/>
            <a:ext cx="9601200" cy="137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07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325397C-E84D-1605-01FA-74B721CA2FE2}"/>
              </a:ext>
            </a:extLst>
          </p:cNvPr>
          <p:cNvSpPr/>
          <p:nvPr/>
        </p:nvSpPr>
        <p:spPr>
          <a:xfrm>
            <a:off x="-36512" y="0"/>
            <a:ext cx="9601200" cy="1280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EB0725-B492-CCBE-B559-0DDFFC006ACB}"/>
              </a:ext>
            </a:extLst>
          </p:cNvPr>
          <p:cNvSpPr txBox="1"/>
          <p:nvPr/>
        </p:nvSpPr>
        <p:spPr>
          <a:xfrm>
            <a:off x="381000" y="4743450"/>
            <a:ext cx="88582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/>
              <a:t>A Psicologia Positiva: </a:t>
            </a:r>
            <a:r>
              <a:rPr lang="pt-BR" sz="5000" dirty="0"/>
              <a:t>Desvendando o Potencial Humano</a:t>
            </a:r>
          </a:p>
        </p:txBody>
      </p:sp>
    </p:spTree>
    <p:extLst>
      <p:ext uri="{BB962C8B-B14F-4D97-AF65-F5344CB8AC3E}">
        <p14:creationId xmlns:p14="http://schemas.microsoft.com/office/powerpoint/2010/main" val="363841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DF45F65-4CD7-8F98-A99A-B3D17CE3E383}"/>
              </a:ext>
            </a:extLst>
          </p:cNvPr>
          <p:cNvSpPr txBox="1"/>
          <p:nvPr/>
        </p:nvSpPr>
        <p:spPr>
          <a:xfrm>
            <a:off x="0" y="0"/>
            <a:ext cx="9601200" cy="874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 que é Psicologia Positiva?</a:t>
            </a:r>
          </a:p>
          <a:p>
            <a:endParaRPr lang="pt-BR" sz="4000" b="1" dirty="0"/>
          </a:p>
          <a:p>
            <a:endParaRPr lang="pt-BR" sz="4000" b="1" dirty="0"/>
          </a:p>
          <a:p>
            <a:endParaRPr lang="pt-BR" sz="4000" b="1" dirty="0">
              <a:solidFill>
                <a:srgbClr val="002060"/>
              </a:solidFill>
            </a:endParaRP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A psicologia positiva é uma área da psicologia que foca no estudo das forças e qualidades humanas que contribuem para o bem-estar, a felicidade e a realização. Diferente de outras abordagens psicológicas que se concentram nas doenças mentais e nos aspectos negativos da experiência humana, a psicologia positiva busca compreender e promover o que torna a vida digna de ser vivida. Ela propõe uma mudança de paradigma, afastando-se da ideia de que a psicologia deve se limitar a tratar problemas e, em vez disso, explorar o que faz as pessoas prosperarem.</a:t>
            </a:r>
          </a:p>
          <a:p>
            <a:pPr algn="just"/>
            <a:endParaRPr lang="pt-BR" sz="2400" dirty="0">
              <a:solidFill>
                <a:srgbClr val="002060"/>
              </a:solidFill>
            </a:endParaRPr>
          </a:p>
          <a:p>
            <a:pPr algn="just"/>
            <a:endParaRPr lang="pt-BR" sz="2400" dirty="0">
              <a:solidFill>
                <a:srgbClr val="002060"/>
              </a:solidFill>
            </a:endParaRP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Criada pelo psicólogo Martin Seligman no final da década de 1990, a psicologia positiva ganhou relevância por sua ênfase em estudar os aspectos que podem ser cultivados para promover uma vida plena. Ao invés de focar apenas nas dificuldades e patologia, a psicologia positiva oferece uma abordagem que visa potencializar as forças do ser humano, ajudando-o a atingir um estado de bem-estar sustentável.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15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325397C-E84D-1605-01FA-74B721CA2FE2}"/>
              </a:ext>
            </a:extLst>
          </p:cNvPr>
          <p:cNvSpPr/>
          <p:nvPr/>
        </p:nvSpPr>
        <p:spPr>
          <a:xfrm>
            <a:off x="-36512" y="0"/>
            <a:ext cx="9601200" cy="1280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EB0725-B492-CCBE-B559-0DDFFC006ACB}"/>
              </a:ext>
            </a:extLst>
          </p:cNvPr>
          <p:cNvSpPr txBox="1"/>
          <p:nvPr/>
        </p:nvSpPr>
        <p:spPr>
          <a:xfrm>
            <a:off x="381000" y="4743450"/>
            <a:ext cx="88582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/>
              <a:t>As Premissas Centrais da Psicologia Positiva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155007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DF45F65-4CD7-8F98-A99A-B3D17CE3E383}"/>
              </a:ext>
            </a:extLst>
          </p:cNvPr>
          <p:cNvSpPr txBox="1"/>
          <p:nvPr/>
        </p:nvSpPr>
        <p:spPr>
          <a:xfrm>
            <a:off x="0" y="0"/>
            <a:ext cx="9601200" cy="1206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A psicologia positiva é sustentada por algumas premissas fundamentais que formam sua base teórica. Vamos conhecer as principais:</a:t>
            </a:r>
          </a:p>
          <a:p>
            <a:pPr algn="just"/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Foco nas Forças e Virtudes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: Ao invés de olhar para os aspectos negativos ou disfuncionais da vida humana, a psicologia positiva foca nas forças, virtudes e aspectos saudáveis dos indivíduos. Isso inclui características como otimismo, resiliência, gratidão, compaixão e autoestima. Essas qualidades são vistas como essenciais para uma vida bem-sucedida.</a:t>
            </a:r>
          </a:p>
          <a:p>
            <a:pPr algn="just"/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2. Bem-Estar e Felicidade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: A psicologia positiva tem um profundo interesse no conceito de bem-estar, definido como um estado de equilíbrio entre as emoções positivas e negativas. Ela sugere que a felicidade é uma meta possível e real, e não um estado permanente, mas uma jornada que depende de atitudes, escolhas e da maneira como reagimos aos desafios da vida.</a:t>
            </a:r>
          </a:p>
          <a:p>
            <a:pPr algn="just"/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3. Engajamento e Fluidez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: A psicologia positiva estuda o conceito de "fluxo", que é aquele estado de imersão e engajamento total em uma atividade, onde o tempo parece passar sem que a pessoa perceba. Esse estado está relacionado à satisfação profunda e à sensação de competência. O engajamento é um dos pilares do bem-estar, pois ajuda a desenvolver habilidades e cria uma sensação de realização.</a:t>
            </a:r>
          </a:p>
          <a:p>
            <a:pPr algn="just"/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77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DF45F65-4CD7-8F98-A99A-B3D17CE3E383}"/>
              </a:ext>
            </a:extLst>
          </p:cNvPr>
          <p:cNvSpPr txBox="1"/>
          <p:nvPr/>
        </p:nvSpPr>
        <p:spPr>
          <a:xfrm>
            <a:off x="0" y="0"/>
            <a:ext cx="9601200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b="1" dirty="0"/>
          </a:p>
          <a:p>
            <a:endParaRPr lang="pt-BR" sz="2400" b="1" dirty="0"/>
          </a:p>
          <a:p>
            <a:endParaRPr lang="pt-BR" sz="2400" b="1" dirty="0"/>
          </a:p>
          <a:p>
            <a:r>
              <a:rPr lang="pt-BR" sz="2400" b="1" dirty="0"/>
              <a:t>4</a:t>
            </a:r>
            <a:r>
              <a:rPr lang="pt-BR" sz="2400" dirty="0"/>
              <a:t> </a:t>
            </a:r>
            <a:r>
              <a:rPr lang="pt-BR" sz="2400" b="1" dirty="0"/>
              <a:t>. Sentido e Propósito</a:t>
            </a:r>
            <a:r>
              <a:rPr lang="pt-BR" sz="2400" dirty="0"/>
              <a:t>: Outro ponto central da psicologia positiva é a busca por significado e propósito na vida. Não se trata apenas de atingir metas e acumular bens materiais, mas de viver de acordo com valores pessoais e contribuir para algo maior do que nós mesmos. Isso pode envolver a prática de ações altruístas, viver de forma ética ou até mesmo seguir uma carreira que traga realização pessoal e coletiva.</a:t>
            </a:r>
          </a:p>
          <a:p>
            <a:endParaRPr lang="pt-BR" sz="2400" b="1" dirty="0"/>
          </a:p>
          <a:p>
            <a:endParaRPr lang="pt-BR" sz="2400" b="1" dirty="0"/>
          </a:p>
          <a:p>
            <a:endParaRPr lang="pt-BR" sz="2400" b="1" dirty="0"/>
          </a:p>
          <a:p>
            <a:endParaRPr lang="pt-BR" sz="2400" b="1" dirty="0"/>
          </a:p>
          <a:p>
            <a:endParaRPr lang="pt-BR" sz="2400" b="1" dirty="0"/>
          </a:p>
          <a:p>
            <a:r>
              <a:rPr lang="pt-BR" sz="2400" b="1" dirty="0"/>
              <a:t>5. Relacionamentos Saudáveis</a:t>
            </a:r>
            <a:r>
              <a:rPr lang="pt-BR" sz="2400" dirty="0"/>
              <a:t>: A psicologia positiva destaca a importância dos relacionamentos interpessoais de qualidade. A presença de apoio social e a conexão com outros seres humanos são essenciais para a felicidade e o bem-estar psicológico. Amizades, relações familiares e vínculos românticos saudáveis são cruciais para a construção de uma vida plena.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8DD63F-AB92-3087-9C13-96BF5AC5F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88" y="7386638"/>
            <a:ext cx="5181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2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325397C-E84D-1605-01FA-74B721CA2FE2}"/>
              </a:ext>
            </a:extLst>
          </p:cNvPr>
          <p:cNvSpPr/>
          <p:nvPr/>
        </p:nvSpPr>
        <p:spPr>
          <a:xfrm>
            <a:off x="-36512" y="0"/>
            <a:ext cx="9601200" cy="137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EB0725-B492-CCBE-B559-0DDFFC006ACB}"/>
              </a:ext>
            </a:extLst>
          </p:cNvPr>
          <p:cNvSpPr txBox="1"/>
          <p:nvPr/>
        </p:nvSpPr>
        <p:spPr>
          <a:xfrm>
            <a:off x="381000" y="5772150"/>
            <a:ext cx="8858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/>
              <a:t>O Embasamento Teórico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309182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DF45F65-4CD7-8F98-A99A-B3D17CE3E383}"/>
              </a:ext>
            </a:extLst>
          </p:cNvPr>
          <p:cNvSpPr txBox="1"/>
          <p:nvPr/>
        </p:nvSpPr>
        <p:spPr>
          <a:xfrm>
            <a:off x="0" y="0"/>
            <a:ext cx="9601200" cy="1132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b="1" dirty="0"/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A psicologia positiva se apoia em um conjunto robusto de teorias e pesquisas científicas que abordam os temas do bem-estar, das emoções positivas e do desenvolvimento humano. Vamos conhecer um pouco do que embasa essa abordagem:</a:t>
            </a:r>
          </a:p>
          <a:p>
            <a:pPr algn="just"/>
            <a:endParaRPr lang="pt-BR" sz="2400" dirty="0">
              <a:solidFill>
                <a:srgbClr val="002060"/>
              </a:solidFill>
            </a:endParaRPr>
          </a:p>
          <a:p>
            <a:pPr algn="just"/>
            <a:endParaRPr lang="pt-BR" sz="2400" dirty="0">
              <a:solidFill>
                <a:srgbClr val="002060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pt-BR" sz="2400" b="1" dirty="0">
                <a:solidFill>
                  <a:srgbClr val="002060"/>
                </a:solidFill>
              </a:rPr>
              <a:t>Teoria das Emoções Positivas de Barbara </a:t>
            </a:r>
            <a:r>
              <a:rPr lang="pt-BR" sz="2400" b="1" dirty="0" err="1">
                <a:solidFill>
                  <a:srgbClr val="002060"/>
                </a:solidFill>
              </a:rPr>
              <a:t>Fredrickson</a:t>
            </a:r>
            <a:r>
              <a:rPr lang="pt-BR" sz="2400" dirty="0">
                <a:solidFill>
                  <a:srgbClr val="002060"/>
                </a:solidFill>
              </a:rPr>
              <a:t>: Uma das grandes contribuições para a psicologia positiva é a teoria das emoções positivas, proposta por Barbara </a:t>
            </a:r>
            <a:r>
              <a:rPr lang="pt-BR" sz="2400" dirty="0" err="1">
                <a:solidFill>
                  <a:srgbClr val="002060"/>
                </a:solidFill>
              </a:rPr>
              <a:t>Fredrickson</a:t>
            </a:r>
            <a:r>
              <a:rPr lang="pt-BR" sz="2400" dirty="0">
                <a:solidFill>
                  <a:srgbClr val="002060"/>
                </a:solidFill>
              </a:rPr>
              <a:t>. Ela sugeriu que as emoções positivas não apenas tornam as pessoas mais felizes, mas também ampliam os seus repertórios de pensamento e ação. Isso, por sua vez, cria uma "espiral ascendente", onde mais experiências positivas geram mais recursos e oportunidades de crescimento. Isso inclui a capacidade de se adaptar melhor a desafios, aumentar a criatividade e fortalecer os relacionamentos.</a:t>
            </a:r>
          </a:p>
          <a:p>
            <a:pPr algn="just"/>
            <a:endParaRPr lang="pt-BR" sz="2400" dirty="0">
              <a:solidFill>
                <a:srgbClr val="002060"/>
              </a:solidFill>
            </a:endParaRPr>
          </a:p>
          <a:p>
            <a:pPr algn="just"/>
            <a:endParaRPr lang="pt-BR" sz="2400" dirty="0">
              <a:solidFill>
                <a:srgbClr val="002060"/>
              </a:solidFill>
            </a:endParaRPr>
          </a:p>
          <a:p>
            <a:pPr algn="just"/>
            <a:r>
              <a:rPr lang="pt-BR" sz="2400" b="1" dirty="0">
                <a:solidFill>
                  <a:srgbClr val="002060"/>
                </a:solidFill>
              </a:rPr>
              <a:t>2. A </a:t>
            </a:r>
            <a:r>
              <a:rPr lang="pt-BR" sz="2400" b="1" dirty="0" err="1">
                <a:solidFill>
                  <a:srgbClr val="002060"/>
                </a:solidFill>
              </a:rPr>
              <a:t>Perma</a:t>
            </a:r>
            <a:r>
              <a:rPr lang="pt-BR" sz="2400" b="1" dirty="0">
                <a:solidFill>
                  <a:srgbClr val="002060"/>
                </a:solidFill>
              </a:rPr>
              <a:t> de Martin Seligman</a:t>
            </a:r>
            <a:r>
              <a:rPr lang="pt-BR" sz="2400" dirty="0">
                <a:solidFill>
                  <a:srgbClr val="002060"/>
                </a:solidFill>
              </a:rPr>
              <a:t>: Uma das abordagens mais conhecidas dentro da psicologia positiva é o modelo PERMA, proposto por Martin Seligman. O modelo sugere que o bem-estar é composto por cinco elementos fundamentais: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sz="2400" b="1" dirty="0">
                <a:solidFill>
                  <a:srgbClr val="002060"/>
                </a:solidFill>
              </a:rPr>
              <a:t>P (Positive </a:t>
            </a:r>
            <a:r>
              <a:rPr lang="pt-BR" sz="2400" b="1" dirty="0" err="1">
                <a:solidFill>
                  <a:srgbClr val="002060"/>
                </a:solidFill>
              </a:rPr>
              <a:t>Emotion</a:t>
            </a:r>
            <a:r>
              <a:rPr lang="pt-BR" sz="2400" b="1" dirty="0">
                <a:solidFill>
                  <a:srgbClr val="002060"/>
                </a:solidFill>
              </a:rPr>
              <a:t>)</a:t>
            </a:r>
            <a:r>
              <a:rPr lang="pt-BR" sz="2400" dirty="0">
                <a:solidFill>
                  <a:srgbClr val="002060"/>
                </a:solidFill>
              </a:rPr>
              <a:t>: Emoções positivas, como alegria, gratidão e esperança.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sz="2400" b="1" dirty="0">
                <a:solidFill>
                  <a:srgbClr val="002060"/>
                </a:solidFill>
              </a:rPr>
              <a:t>E (</a:t>
            </a:r>
            <a:r>
              <a:rPr lang="pt-BR" sz="2400" b="1" dirty="0" err="1">
                <a:solidFill>
                  <a:srgbClr val="002060"/>
                </a:solidFill>
              </a:rPr>
              <a:t>Engagement</a:t>
            </a:r>
            <a:r>
              <a:rPr lang="pt-BR" sz="2400" b="1" dirty="0">
                <a:solidFill>
                  <a:srgbClr val="002060"/>
                </a:solidFill>
              </a:rPr>
              <a:t>)</a:t>
            </a:r>
            <a:r>
              <a:rPr lang="pt-BR" sz="2400" dirty="0">
                <a:solidFill>
                  <a:srgbClr val="002060"/>
                </a:solidFill>
              </a:rPr>
              <a:t>: Engajamento profundo em atividades que nos desafiem e nos mantenham imersos.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sz="2400" b="1" dirty="0">
                <a:solidFill>
                  <a:srgbClr val="002060"/>
                </a:solidFill>
              </a:rPr>
              <a:t>R (</a:t>
            </a:r>
            <a:r>
              <a:rPr lang="pt-BR" sz="2400" b="1" dirty="0" err="1">
                <a:solidFill>
                  <a:srgbClr val="002060"/>
                </a:solidFill>
              </a:rPr>
              <a:t>Relationships</a:t>
            </a:r>
            <a:r>
              <a:rPr lang="pt-BR" sz="2400" b="1" dirty="0">
                <a:solidFill>
                  <a:srgbClr val="002060"/>
                </a:solidFill>
              </a:rPr>
              <a:t>)</a:t>
            </a:r>
            <a:r>
              <a:rPr lang="pt-BR" sz="2400" dirty="0">
                <a:solidFill>
                  <a:srgbClr val="002060"/>
                </a:solidFill>
              </a:rPr>
              <a:t>: Relacionamentos saudáveis e de apoio.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sz="2400" b="1" dirty="0">
                <a:solidFill>
                  <a:srgbClr val="002060"/>
                </a:solidFill>
              </a:rPr>
              <a:t>M (</a:t>
            </a:r>
            <a:r>
              <a:rPr lang="pt-BR" sz="2400" b="1" dirty="0" err="1">
                <a:solidFill>
                  <a:srgbClr val="002060"/>
                </a:solidFill>
              </a:rPr>
              <a:t>Meaning</a:t>
            </a:r>
            <a:r>
              <a:rPr lang="pt-BR" sz="2400" b="1" dirty="0">
                <a:solidFill>
                  <a:srgbClr val="002060"/>
                </a:solidFill>
              </a:rPr>
              <a:t>)</a:t>
            </a:r>
            <a:r>
              <a:rPr lang="pt-BR" sz="2400" dirty="0">
                <a:solidFill>
                  <a:srgbClr val="002060"/>
                </a:solidFill>
              </a:rPr>
              <a:t>: Sentido e propósito na vida.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sz="2400" b="1" dirty="0">
                <a:solidFill>
                  <a:srgbClr val="002060"/>
                </a:solidFill>
              </a:rPr>
              <a:t>A (</a:t>
            </a:r>
            <a:r>
              <a:rPr lang="pt-BR" sz="2400" b="1" dirty="0" err="1">
                <a:solidFill>
                  <a:srgbClr val="002060"/>
                </a:solidFill>
              </a:rPr>
              <a:t>Accomplishment</a:t>
            </a:r>
            <a:r>
              <a:rPr lang="pt-BR" sz="2400" b="1" dirty="0">
                <a:solidFill>
                  <a:srgbClr val="002060"/>
                </a:solidFill>
              </a:rPr>
              <a:t>)</a:t>
            </a:r>
            <a:r>
              <a:rPr lang="pt-BR" sz="2400" dirty="0">
                <a:solidFill>
                  <a:srgbClr val="002060"/>
                </a:solidFill>
              </a:rPr>
              <a:t>: Realização e progresso pessoal em áreas importantes da vida.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512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DF45F65-4CD7-8F98-A99A-B3D17CE3E383}"/>
              </a:ext>
            </a:extLst>
          </p:cNvPr>
          <p:cNvSpPr txBox="1"/>
          <p:nvPr/>
        </p:nvSpPr>
        <p:spPr>
          <a:xfrm>
            <a:off x="0" y="0"/>
            <a:ext cx="9601200" cy="1034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endParaRPr lang="pt-BR" sz="2400" b="1" dirty="0"/>
          </a:p>
          <a:p>
            <a:pPr lvl="1"/>
            <a:endParaRPr lang="pt-BR" sz="2400" dirty="0"/>
          </a:p>
          <a:p>
            <a:pPr algn="just"/>
            <a:r>
              <a:rPr lang="pt-BR" sz="2400" b="1" dirty="0">
                <a:solidFill>
                  <a:srgbClr val="002060"/>
                </a:solidFill>
              </a:rPr>
              <a:t>3. A Teoria do Fluxo de </a:t>
            </a:r>
            <a:r>
              <a:rPr lang="pt-BR" sz="2400" b="1" dirty="0" err="1">
                <a:solidFill>
                  <a:srgbClr val="002060"/>
                </a:solidFill>
              </a:rPr>
              <a:t>Mihaly</a:t>
            </a:r>
            <a:r>
              <a:rPr lang="pt-BR" sz="2400" b="1" dirty="0">
                <a:solidFill>
                  <a:srgbClr val="002060"/>
                </a:solidFill>
              </a:rPr>
              <a:t> </a:t>
            </a:r>
            <a:r>
              <a:rPr lang="pt-BR" sz="2400" b="1" dirty="0" err="1">
                <a:solidFill>
                  <a:srgbClr val="002060"/>
                </a:solidFill>
              </a:rPr>
              <a:t>Csikszentmihalyi</a:t>
            </a:r>
            <a:r>
              <a:rPr lang="pt-BR" sz="2400" dirty="0">
                <a:solidFill>
                  <a:srgbClr val="002060"/>
                </a:solidFill>
              </a:rPr>
              <a:t>: O conceito de "fluxo" foi desenvolvido por </a:t>
            </a:r>
            <a:r>
              <a:rPr lang="pt-BR" sz="2400" dirty="0" err="1">
                <a:solidFill>
                  <a:srgbClr val="002060"/>
                </a:solidFill>
              </a:rPr>
              <a:t>Csikszentmihalyi</a:t>
            </a:r>
            <a:r>
              <a:rPr lang="pt-BR" sz="2400" dirty="0">
                <a:solidFill>
                  <a:srgbClr val="002060"/>
                </a:solidFill>
              </a:rPr>
              <a:t>, que descreve este estado como uma experiência em que a pessoa está completamente imersa em uma atividade que é desafiadora, mas ao mesmo tempo gratificante. Ele argumenta que o fluxo é uma das chaves para alcançar um estado duradouro de felicidade e satisfação.</a:t>
            </a:r>
          </a:p>
          <a:p>
            <a:pPr algn="just">
              <a:buFont typeface="+mj-lt"/>
              <a:buAutoNum type="arabicPeriod"/>
            </a:pPr>
            <a:endParaRPr lang="pt-BR" sz="2400" b="1" dirty="0">
              <a:solidFill>
                <a:srgbClr val="002060"/>
              </a:solidFill>
            </a:endParaRPr>
          </a:p>
          <a:p>
            <a:pPr algn="just">
              <a:buFont typeface="+mj-lt"/>
              <a:buAutoNum type="arabicPeriod"/>
            </a:pPr>
            <a:endParaRPr lang="pt-BR" sz="2400" b="1" dirty="0">
              <a:solidFill>
                <a:srgbClr val="002060"/>
              </a:solidFill>
            </a:endParaRPr>
          </a:p>
          <a:p>
            <a:pPr algn="just"/>
            <a:r>
              <a:rPr lang="pt-BR" sz="2400" b="1" dirty="0">
                <a:solidFill>
                  <a:srgbClr val="002060"/>
                </a:solidFill>
              </a:rPr>
              <a:t>4. A Psicologia da Gratidão</a:t>
            </a:r>
            <a:r>
              <a:rPr lang="pt-BR" sz="2400" dirty="0">
                <a:solidFill>
                  <a:srgbClr val="002060"/>
                </a:solidFill>
              </a:rPr>
              <a:t>: Diversos estudos têm mostrado os benefícios psicológicos de cultivar a gratidão, que é uma das emoções positivas mais estudadas dentro da psicologia positiva. A gratidão tem sido associada à melhora da saúde mental, ao aumento da resiliência e à redução de emoções negativas, como a inveja e o ressentimento.</a:t>
            </a:r>
          </a:p>
          <a:p>
            <a:pPr algn="just"/>
            <a:endParaRPr lang="pt-BR" sz="2400" dirty="0">
              <a:solidFill>
                <a:srgbClr val="002060"/>
              </a:solidFill>
            </a:endParaRPr>
          </a:p>
          <a:p>
            <a:pPr algn="just"/>
            <a:endParaRPr lang="pt-BR" sz="2400" dirty="0">
              <a:solidFill>
                <a:srgbClr val="002060"/>
              </a:solidFill>
            </a:endParaRPr>
          </a:p>
          <a:p>
            <a:pPr algn="just"/>
            <a:r>
              <a:rPr lang="pt-BR" sz="2400" b="1" dirty="0">
                <a:solidFill>
                  <a:srgbClr val="002060"/>
                </a:solidFill>
              </a:rPr>
              <a:t>5. Teoria da Autodeterminação (Self-</a:t>
            </a:r>
            <a:r>
              <a:rPr lang="pt-BR" sz="2400" b="1" dirty="0" err="1">
                <a:solidFill>
                  <a:srgbClr val="002060"/>
                </a:solidFill>
              </a:rPr>
              <a:t>Determination</a:t>
            </a:r>
            <a:r>
              <a:rPr lang="pt-BR" sz="2400" b="1" dirty="0">
                <a:solidFill>
                  <a:srgbClr val="002060"/>
                </a:solidFill>
              </a:rPr>
              <a:t> </a:t>
            </a:r>
            <a:r>
              <a:rPr lang="pt-BR" sz="2400" b="1" dirty="0" err="1">
                <a:solidFill>
                  <a:srgbClr val="002060"/>
                </a:solidFill>
              </a:rPr>
              <a:t>Theory</a:t>
            </a:r>
            <a:r>
              <a:rPr lang="pt-BR" sz="2400" b="1" dirty="0">
                <a:solidFill>
                  <a:srgbClr val="002060"/>
                </a:solidFill>
              </a:rPr>
              <a:t>)</a:t>
            </a:r>
            <a:r>
              <a:rPr lang="pt-BR" sz="2400" dirty="0">
                <a:solidFill>
                  <a:srgbClr val="002060"/>
                </a:solidFill>
              </a:rPr>
              <a:t>: Esta teoria, proposta por </a:t>
            </a:r>
            <a:r>
              <a:rPr lang="pt-BR" sz="2400" dirty="0" err="1">
                <a:solidFill>
                  <a:srgbClr val="002060"/>
                </a:solidFill>
              </a:rPr>
              <a:t>Deci</a:t>
            </a:r>
            <a:r>
              <a:rPr lang="pt-BR" sz="2400" dirty="0">
                <a:solidFill>
                  <a:srgbClr val="002060"/>
                </a:solidFill>
              </a:rPr>
              <a:t> e Ryan, sugere que as pessoas se sentem mais realizadas quando suas necessidades básicas de autonomia, competência e relacionamento social são atendidas. A psicologia positiva explora como a satisfação dessas necessidades pode contribuir para uma vida mais saudável e feliz.</a:t>
            </a:r>
          </a:p>
          <a:p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04F96E-699D-DC44-9D07-345DDF95D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96300"/>
            <a:ext cx="9601200" cy="414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221</TotalTime>
  <Words>1441</Words>
  <Application>Microsoft Office PowerPoint</Application>
  <PresentationFormat>Papel A3 (297 x 420 mm)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Thayana Galiazzi</dc:creator>
  <cp:lastModifiedBy>Maria Thayana Galiazzi</cp:lastModifiedBy>
  <cp:revision>4</cp:revision>
  <dcterms:created xsi:type="dcterms:W3CDTF">2025-01-07T23:12:41Z</dcterms:created>
  <dcterms:modified xsi:type="dcterms:W3CDTF">2025-01-08T22:25:37Z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2025-01-07T23:47:08Z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f5130427-f05b-45d6-bf9f-8793f5565fba</vt:lpwstr>
  </property>
  <property fmtid="{D5CDD505-2E9C-101B-9397-08002B2CF9AE}" pid="8" name="MSIP_Label_fde7aacd-7cc4-4c31-9e6f-7ef306428f09_ContentBits">
    <vt:lpwstr>1</vt:lpwstr>
  </property>
</Properties>
</file>