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y="5143500" cx="9144000"/>
  <p:notesSz cx="6858000" cy="9144000"/>
  <p:embeddedFontLst>
    <p:embeddedFont>
      <p:font typeface="Raleway"/>
      <p:regular r:id="rId45"/>
      <p:bold r:id="rId46"/>
      <p:italic r:id="rId47"/>
      <p:boldItalic r:id="rId48"/>
    </p:embeddedFont>
    <p:embeddedFont>
      <p:font typeface="Lat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Mary Tsa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CCC458E-7B7D-44C8-906B-F5F9EE3D4A62}">
  <a:tblStyle styleId="{ACCC458E-7B7D-44C8-906B-F5F9EE3D4A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71A3C7A-854D-4566-A298-1520B98EAE54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font" Target="fonts/Raleway-bold.fntdata"/><Relationship Id="rId45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Raleway-boldItalic.fntdata"/><Relationship Id="rId47" Type="http://schemas.openxmlformats.org/officeDocument/2006/relationships/font" Target="fonts/Raleway-italic.fntdata"/><Relationship Id="rId49" Type="http://schemas.openxmlformats.org/officeDocument/2006/relationships/font" Target="fonts/Lato-regular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Lato-italic.fntdata"/><Relationship Id="rId50" Type="http://schemas.openxmlformats.org/officeDocument/2006/relationships/font" Target="fonts/Lato-bold.fntdata"/><Relationship Id="rId52" Type="http://schemas.openxmlformats.org/officeDocument/2006/relationships/font" Target="fonts/Lat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6-17T22:17:26.711">
    <p:pos x="6000" y="0"/>
    <p:text>посмотреть значения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b7b3e540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b7b3e540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b7b3e540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b7b3e540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b7b3e540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b7b3e540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b7b3e540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b7b3e540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b7b3e540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b7b3e540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b7b3e540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b7b3e540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b7b3e540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b7b3e540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b7b3e540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b7b3e540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b7b3e540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b7b3e540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b7b3e540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b7b3e540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b79ea1cf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b79ea1cf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b7b3e540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b7b3e540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b7b3e540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b7b3e540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b7b3e540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b7b3e540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b7b3e540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b7b3e540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b7b3e540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b7b3e540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b7b3e540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b7b3e540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b7b3e540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b7b3e540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b7b3e5405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b7b3e5405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b7b3e5405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b7b3e5405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b7b3e5405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b7b3e5405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b79ea1cf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b79ea1cf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b7b3e540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b7b3e540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b7b3e5405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b7b3e540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b7b3e5405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b7b3e5405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b7b3e5405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b7b3e5405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b7b3e5405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b7b3e5405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b7b3e5405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b7b3e5405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b7b3e5405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b7b3e5405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b7b3e5405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b7b3e5405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b79ea1cf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b79ea1cf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b79ea1cf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b79ea1cf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b79ea1cf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b79ea1cf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b7b3e540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b7b3e54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b7b3e540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b7b3e540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b7b3e540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b7b3e540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comments" Target="../comments/comment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Автоматическое составление словарного минимума для обучения математике</a:t>
            </a:r>
            <a:endParaRPr sz="3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Царева Мария, БКЛ-152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Научный руководитель: Толдова С. Ю.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выделения выражений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3576600" cy="28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Ассоциативные меры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ru" sz="1800"/>
              <a:t>PMI</a:t>
            </a:r>
            <a:br>
              <a:rPr lang="ru" sz="1800"/>
            </a:br>
            <a:endParaRPr sz="1800"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843825"/>
            <a:ext cx="2950775" cy="16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4572000" y="2843813"/>
            <a:ext cx="3576600" cy="28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P(x’y’) – вероятность появления этих слов как коллокации, Р(х’) – вероятность появления слова х’, Р(у’) – вероятность появления слова у’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lang="ru" sz="1800"/>
            </a:b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выделения выражений. PMI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7650" y="1853850"/>
            <a:ext cx="3237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/>
              <a:t>Биграммы								</a:t>
            </a:r>
            <a:endParaRPr sz="1800"/>
          </a:p>
        </p:txBody>
      </p:sp>
      <p:graphicFrame>
        <p:nvGraphicFramePr>
          <p:cNvPr id="151" name="Google Shape;151;p23"/>
          <p:cNvGraphicFramePr/>
          <p:nvPr/>
        </p:nvGraphicFramePr>
        <p:xfrm>
          <a:off x="729450" y="236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{ACCC458E-7B7D-44C8-906B-F5F9EE3D4A62}</a:tableStyleId>
              </a:tblPr>
              <a:tblGrid>
                <a:gridCol w="2612850"/>
                <a:gridCol w="801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последовый_а тельность_s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13.13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крайней мере_adv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13.04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коля_s васин_s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12.95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диаграмма_s юнга_s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12.74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предметный_а указатель_s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12.10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4572000" y="1853850"/>
            <a:ext cx="3237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/>
              <a:t>Тр</a:t>
            </a:r>
            <a:r>
              <a:rPr lang="ru" sz="1800"/>
              <a:t>играммы								</a:t>
            </a:r>
            <a:endParaRPr sz="1800"/>
          </a:p>
        </p:txBody>
      </p:sp>
      <p:graphicFrame>
        <p:nvGraphicFramePr>
          <p:cNvPr id="153" name="Google Shape;153;p23"/>
          <p:cNvGraphicFramePr/>
          <p:nvPr/>
        </p:nvGraphicFramePr>
        <p:xfrm>
          <a:off x="4572000" y="236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{ACCC458E-7B7D-44C8-906B-F5F9EE3D4A62}</a:tableStyleId>
              </a:tblPr>
              <a:tblGrid>
                <a:gridCol w="3105850"/>
                <a:gridCol w="740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матем кружок_s вып_sk_pr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27.50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против_pr часовой_a стрелка_s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25.91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по крайней мере_adv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25.52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кружок_s вып_sk_pr журнал_s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25.50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без_pr ограничение_s общность_s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23.83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выделения выражений. T-score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729450" y="3299800"/>
            <a:ext cx="76887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P(w1w2) - вероятность появления биграммы в корпусе, N - общее количество биграмм, P(w1) - вероятность появления первого слова в корпусе, P(w2) - вероятность появления второго слова в корпусе. </a:t>
            </a:r>
            <a:endParaRPr sz="1600"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838" y="2172909"/>
            <a:ext cx="4850325" cy="9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727650" y="1853850"/>
            <a:ext cx="3237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/>
              <a:t>Биграммы								</a:t>
            </a:r>
            <a:endParaRPr sz="1800"/>
          </a:p>
        </p:txBody>
      </p:sp>
      <p:graphicFrame>
        <p:nvGraphicFramePr>
          <p:cNvPr id="166" name="Google Shape;166;p25"/>
          <p:cNvGraphicFramePr/>
          <p:nvPr/>
        </p:nvGraphicFramePr>
        <p:xfrm>
          <a:off x="729450" y="236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{ACCC458E-7B7D-44C8-906B-F5F9EE3D4A62}</a:tableStyleId>
              </a:tblPr>
              <a:tblGrid>
                <a:gridCol w="2751850"/>
                <a:gridCol w="655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доказать_v что_conj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20.98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линейный_а алгебра_s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17.81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аналитический_а геометрия_s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17.59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 виде_pr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15.25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линейный</a:t>
                      </a:r>
                      <a:r>
                        <a:rPr lang="ru"/>
                        <a:t>_а пространство_s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14.51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4572000" y="1853850"/>
            <a:ext cx="3237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/>
              <a:t>Триграммы								</a:t>
            </a:r>
            <a:endParaRPr sz="1800"/>
          </a:p>
        </p:txBody>
      </p:sp>
      <p:graphicFrame>
        <p:nvGraphicFramePr>
          <p:cNvPr id="168" name="Google Shape;168;p25"/>
          <p:cNvGraphicFramePr/>
          <p:nvPr/>
        </p:nvGraphicFramePr>
        <p:xfrm>
          <a:off x="4572000" y="236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{ACCC458E-7B7D-44C8-906B-F5F9EE3D4A62}</a:tableStyleId>
              </a:tblPr>
              <a:tblGrid>
                <a:gridCol w="3684625"/>
                <a:gridCol w="6406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геометрия_s линейный_а алгебра_s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16.58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аналитический_а геометрия_s линейный_а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16.55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система_s линейный_а уравнение_s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12.06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a_s a_s т_s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10.44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доказать_v что_conj если_conj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23.83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9" name="Google Shape;16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выделения выражений. T-score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выделения выражений. Хи квадрат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729450" y="3054150"/>
            <a:ext cx="8000400" cy="16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N – общее количество слов в корпусе, а – частотность исследуемой биграммы, </a:t>
            </a:r>
            <a:br>
              <a:rPr lang="ru" sz="1600"/>
            </a:br>
            <a:r>
              <a:rPr lang="ru" sz="1600"/>
              <a:t>b – частота вхождения первого слова во все остальные сочетания, кроме исследуемого, </a:t>
            </a:r>
            <a:br>
              <a:rPr lang="ru" sz="1600"/>
            </a:br>
            <a:r>
              <a:rPr lang="ru" sz="1600"/>
              <a:t>c – частота вхождения второго слова во все остальные сочетания, кроме исследуемого, </a:t>
            </a:r>
            <a:br>
              <a:rPr lang="ru" sz="1600"/>
            </a:br>
            <a:r>
              <a:rPr lang="ru" sz="1600"/>
              <a:t>d – количество слов в корпусе без учёта количества обоих слов во всех сочетаниях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663" y="1907425"/>
            <a:ext cx="5096675" cy="8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выделения выражений. Хи квадрат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727650" y="1853850"/>
            <a:ext cx="3237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/>
              <a:t>Биграммы								</a:t>
            </a:r>
            <a:endParaRPr sz="1800"/>
          </a:p>
        </p:txBody>
      </p:sp>
      <p:graphicFrame>
        <p:nvGraphicFramePr>
          <p:cNvPr id="183" name="Google Shape;183;p27"/>
          <p:cNvGraphicFramePr/>
          <p:nvPr/>
        </p:nvGraphicFramePr>
        <p:xfrm>
          <a:off x="729450" y="236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{ACCC458E-7B7D-44C8-906B-F5F9EE3D4A62}</a:tableStyleId>
              </a:tblPr>
              <a:tblGrid>
                <a:gridCol w="2590775"/>
                <a:gridCol w="6444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доказать_v что_conj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5.08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геометрия</a:t>
                      </a:r>
                      <a:r>
                        <a:rPr lang="ru"/>
                        <a:t>_s линейный_а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2.33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делиться_v на_pr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1.84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комплексный_а число_s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1.41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показать_v что_conj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1.38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4572000" y="1853850"/>
            <a:ext cx="3237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/>
              <a:t>Триграммы								</a:t>
            </a:r>
            <a:endParaRPr sz="1800"/>
          </a:p>
        </p:txBody>
      </p:sp>
      <p:graphicFrame>
        <p:nvGraphicFramePr>
          <p:cNvPr id="185" name="Google Shape;185;p27"/>
          <p:cNvGraphicFramePr/>
          <p:nvPr/>
        </p:nvGraphicFramePr>
        <p:xfrm>
          <a:off x="4572000" y="236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{ACCC458E-7B7D-44C8-906B-F5F9EE3D4A62}</a:tableStyleId>
              </a:tblPr>
              <a:tblGrid>
                <a:gridCol w="3287300"/>
                <a:gridCol w="6191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число_s доказать_v что_conj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3.06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бы_part доказать_v что_conj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2.93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также_adv </a:t>
                      </a:r>
                      <a:r>
                        <a:rPr lang="ru"/>
                        <a:t>доказать_v что_conj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2.91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на_pr </a:t>
                      </a:r>
                      <a:r>
                        <a:rPr lang="ru"/>
                        <a:t>доказать_v что_conj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2.90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равенство_s </a:t>
                      </a:r>
                      <a:r>
                        <a:rPr lang="ru"/>
                        <a:t>доказать_v что_conj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2.89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выделения выражений. Z-score</a:t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729450" y="3150400"/>
            <a:ext cx="76887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N – общее количество слов в корпусе, а – частотность исследуемой биграммы, </a:t>
            </a:r>
            <a:br>
              <a:rPr lang="ru" sz="1600"/>
            </a:br>
            <a:r>
              <a:rPr lang="ru" sz="1600"/>
              <a:t>b – частота вхождения первого слова во все остальные сочетания, кроме исследуемого, </a:t>
            </a:r>
            <a:br>
              <a:rPr lang="ru" sz="1600"/>
            </a:br>
            <a:r>
              <a:rPr lang="ru" sz="1600"/>
              <a:t>c – частота вхождения второго слова во все остальные сочетания, кроме исследуемого, d – количество слов в корпусе без учёта количества обоих слов во всех сочетаниях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878" y="1981525"/>
            <a:ext cx="5755848" cy="10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выделения выражений. Z-score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727650" y="1853850"/>
            <a:ext cx="3237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/>
              <a:t>Биграммы								</a:t>
            </a:r>
            <a:endParaRPr sz="1800"/>
          </a:p>
        </p:txBody>
      </p:sp>
      <p:graphicFrame>
        <p:nvGraphicFramePr>
          <p:cNvPr id="199" name="Google Shape;199;p29"/>
          <p:cNvGraphicFramePr/>
          <p:nvPr/>
        </p:nvGraphicFramePr>
        <p:xfrm>
          <a:off x="729450" y="236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{ACCC458E-7B7D-44C8-906B-F5F9EE3D4A62}</a:tableStyleId>
              </a:tblPr>
              <a:tblGrid>
                <a:gridCol w="2590775"/>
                <a:gridCol w="7303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последовый_а тельность_s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256.56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крайней мере_adv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256.55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при помощи_pr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256.35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таким образом_adv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256.20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хотя бы_adv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253.60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4572000" y="1853850"/>
            <a:ext cx="3237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/>
              <a:t>Триграммы								</a:t>
            </a:r>
            <a:endParaRPr sz="1800"/>
          </a:p>
        </p:txBody>
      </p:sp>
      <p:graphicFrame>
        <p:nvGraphicFramePr>
          <p:cNvPr id="201" name="Google Shape;201;p29"/>
          <p:cNvGraphicFramePr/>
          <p:nvPr/>
        </p:nvGraphicFramePr>
        <p:xfrm>
          <a:off x="4700875" y="236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{ACCC458E-7B7D-44C8-906B-F5F9EE3D4A62}</a:tableStyleId>
              </a:tblPr>
              <a:tblGrid>
                <a:gridCol w="3158425"/>
                <a:gridCol w="8876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матем кружок_s вып_sk_pr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32678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против_pr часовой_a стрелка_s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22640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по крайней мере_adv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21752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кружок_s вып_sk_pr журнал_s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16339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без_pr ограничение_s общность_s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11257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выделения выражений. LLR</a:t>
            </a:r>
            <a:endParaRPr/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729450" y="3566275"/>
            <a:ext cx="7688700" cy="10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а – частотность исследуемой биграммы, b – частота вхождения первого слова во все остальные сочетания, кроме исследуемого, c – частота вхождения второго слова во все остальные сочетания, кроме исследуемого, d – количество слов в корпусе без учёта количества обоих слов во всех сочетаниях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3752" y="1853850"/>
            <a:ext cx="3542273" cy="171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выделения выражений. LLR</a:t>
            </a:r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2910550" y="1971975"/>
            <a:ext cx="3237000" cy="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/>
              <a:t>Биграммы								</a:t>
            </a:r>
            <a:endParaRPr sz="1800"/>
          </a:p>
        </p:txBody>
      </p:sp>
      <p:graphicFrame>
        <p:nvGraphicFramePr>
          <p:cNvPr id="215" name="Google Shape;215;p31"/>
          <p:cNvGraphicFramePr/>
          <p:nvPr/>
        </p:nvGraphicFramePr>
        <p:xfrm>
          <a:off x="179875" y="245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{ACCC458E-7B7D-44C8-906B-F5F9EE3D4A62}</a:tableStyleId>
              </a:tblPr>
              <a:tblGrid>
                <a:gridCol w="2633375"/>
                <a:gridCol w="827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аналитический_а геометрия_s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5554.11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доказать_v что_conj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5536.44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линейный_a алгебра_s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4352.18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геометрия_s линейный_a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3480.72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линейный_а пространство_s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2510.89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6" name="Google Shape;216;p31"/>
          <p:cNvGraphicFramePr/>
          <p:nvPr/>
        </p:nvGraphicFramePr>
        <p:xfrm>
          <a:off x="3997025" y="247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{ACCC458E-7B7D-44C8-906B-F5F9EE3D4A62}</a:tableStyleId>
              </a:tblPr>
              <a:tblGrid>
                <a:gridCol w="2976900"/>
                <a:gridCol w="949625"/>
              </a:tblGrid>
              <a:tr h="423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система</a:t>
                      </a:r>
                      <a:r>
                        <a:rPr lang="ru"/>
                        <a:t>_s координата_s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2415</a:t>
                      </a:r>
                      <a:r>
                        <a:rPr lang="ru"/>
                        <a:t>.10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в_pr точка_s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2270.57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линейный_a оператор_s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2231</a:t>
                      </a:r>
                      <a:r>
                        <a:rPr lang="ru"/>
                        <a:t>.66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квадратичный</a:t>
                      </a:r>
                      <a:r>
                        <a:rPr lang="ru"/>
                        <a:t>_а функционал_s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2203</a:t>
                      </a:r>
                      <a:r>
                        <a:rPr lang="ru"/>
                        <a:t>.06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мочь</a:t>
                      </a:r>
                      <a:r>
                        <a:rPr lang="ru"/>
                        <a:t>_v быть_v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2141</a:t>
                      </a:r>
                      <a:r>
                        <a:rPr lang="ru"/>
                        <a:t>.23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/>
              <a:t>Цель исследования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/>
              <a:t>Работа с данными. </a:t>
            </a:r>
            <a:r>
              <a:rPr lang="ru" sz="2000"/>
              <a:t>Составление и оценка “Золотого стандарта”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/>
              <a:t>Методы выделения выражений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/>
              <a:t>Оценка полученных результатов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/>
              <a:t>Выводы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выделения выражений. C/NC-value</a:t>
            </a:r>
            <a:endParaRPr/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729450" y="3038850"/>
            <a:ext cx="3705300" cy="17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а – строка-кандидат, f () – частота встречаемости в корпусе, </a:t>
            </a:r>
            <a:br>
              <a:rPr lang="ru" sz="1600"/>
            </a:br>
            <a:r>
              <a:rPr lang="ru" sz="1600"/>
              <a:t>b – термин-кандидат, Ta – это набор извлеченных терминов-кандидатов, которые содержат a, P (Ta) – количество этих терминов-кандидатов.</a:t>
            </a:r>
            <a:endParaRPr/>
          </a:p>
        </p:txBody>
      </p:sp>
      <p:pic>
        <p:nvPicPr>
          <p:cNvPr id="223" name="Google Shape;2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250" y="1941525"/>
            <a:ext cx="369570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16700"/>
            <a:ext cx="4132460" cy="6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2"/>
          <p:cNvSpPr txBox="1"/>
          <p:nvPr/>
        </p:nvSpPr>
        <p:spPr>
          <a:xfrm>
            <a:off x="5276500" y="2834825"/>
            <a:ext cx="3695700" cy="21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а — кандидат в термин, Ca — это множество различных контекстных слов у a, b — слово из Ca, fa (b) — частота b в качестве контекстного слова у a, weight (b) — это вес b в качестве контекстного слова у a.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выделения выражений. C/NC-value</a:t>
            </a:r>
            <a:endParaRPr/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727650" y="1853850"/>
            <a:ext cx="3237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/>
              <a:t>Биграммы								</a:t>
            </a:r>
            <a:endParaRPr sz="1800"/>
          </a:p>
        </p:txBody>
      </p:sp>
      <p:graphicFrame>
        <p:nvGraphicFramePr>
          <p:cNvPr id="232" name="Google Shape;232;p33"/>
          <p:cNvGraphicFramePr/>
          <p:nvPr/>
        </p:nvGraphicFramePr>
        <p:xfrm>
          <a:off x="729450" y="236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{ACCC458E-7B7D-44C8-906B-F5F9EE3D4A62}</a:tableStyleId>
              </a:tblPr>
              <a:tblGrid>
                <a:gridCol w="2590775"/>
                <a:gridCol w="7303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последовый_а тельность_s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256.56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крайней мере_adv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256.55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при помощи_pr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256.35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таким образом_adv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256.20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хотя бы_adv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253.60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4572000" y="1853850"/>
            <a:ext cx="3237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/>
              <a:t>Триграммы								</a:t>
            </a:r>
            <a:endParaRPr sz="1800"/>
          </a:p>
        </p:txBody>
      </p:sp>
      <p:graphicFrame>
        <p:nvGraphicFramePr>
          <p:cNvPr id="234" name="Google Shape;234;p33"/>
          <p:cNvGraphicFramePr/>
          <p:nvPr/>
        </p:nvGraphicFramePr>
        <p:xfrm>
          <a:off x="4700875" y="236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{ACCC458E-7B7D-44C8-906B-F5F9EE3D4A62}</a:tableStyleId>
              </a:tblPr>
              <a:tblGrid>
                <a:gridCol w="3158425"/>
                <a:gridCol w="919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матем кружок_s вып_sk_pr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32678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против_pr часовой_a стрелка_s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22640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по крайней мере_adv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21752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кружок_s вып_sk_pr журнал_s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16339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без_pr ограничение_s общность_s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11257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Замена лексико-грамматических шаблонов</a:t>
            </a:r>
            <a:endParaRPr/>
          </a:p>
        </p:txBody>
      </p:sp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729450" y="1944825"/>
            <a:ext cx="7688700" cy="15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Выделены самые частотные POS паттерны корпуса</a:t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/>
              <a:t>Биграммы: </a:t>
            </a:r>
            <a:r>
              <a:rPr i="1" lang="ru" sz="1600"/>
              <a:t>noun + noun и adj + noun|noun + adj</a:t>
            </a:r>
            <a:endParaRPr i="1" sz="1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600"/>
              <a:t>Триграммы: </a:t>
            </a:r>
            <a:r>
              <a:rPr i="1" lang="ru" sz="1600"/>
              <a:t>noun + noun + noun и noun + adj + noun</a:t>
            </a:r>
            <a:endParaRPr i="1" sz="1600"/>
          </a:p>
        </p:txBody>
      </p:sp>
      <p:sp>
        <p:nvSpPr>
          <p:cNvPr id="241" name="Google Shape;241;p34"/>
          <p:cNvSpPr/>
          <p:nvPr/>
        </p:nvSpPr>
        <p:spPr>
          <a:xfrm>
            <a:off x="4319700" y="3344100"/>
            <a:ext cx="504600" cy="590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2053500" y="4020700"/>
            <a:ext cx="5037000" cy="9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/>
              <a:t>Термины: </a:t>
            </a:r>
            <a:r>
              <a:rPr i="1" lang="ru" sz="1600"/>
              <a:t>система линейных уравнений, линейная геометрия</a:t>
            </a:r>
            <a:r>
              <a:rPr lang="ru" sz="1600"/>
              <a:t> и т.д. </a:t>
            </a:r>
            <a:br>
              <a:rPr lang="ru" sz="1600"/>
            </a:br>
            <a:r>
              <a:rPr b="1" lang="ru" sz="1600"/>
              <a:t>Замена на единый тег &lt;x&gt;</a:t>
            </a:r>
            <a:endParaRPr b="1"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727650" y="110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Замена лексико-грамматического шаблона</a:t>
            </a:r>
            <a:endParaRPr/>
          </a:p>
        </p:txBody>
      </p:sp>
      <p:graphicFrame>
        <p:nvGraphicFramePr>
          <p:cNvPr id="248" name="Google Shape;248;p35"/>
          <p:cNvGraphicFramePr/>
          <p:nvPr/>
        </p:nvGraphicFramePr>
        <p:xfrm>
          <a:off x="127575" y="163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{871A3C7A-854D-4566-A298-1520B98EAE54}</a:tableStyleId>
              </a:tblPr>
              <a:tblGrid>
                <a:gridCol w="2509075"/>
                <a:gridCol w="636675"/>
              </a:tblGrid>
              <a:tr h="548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доказать_v что_conj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20.35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то есть_adv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12.94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мочь_v быть_v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12.83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в_pr точка_s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12.09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такой_a что_conj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11.87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теорема_s доказать_partcp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11.38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9" name="Google Shape;249;p35"/>
          <p:cNvGraphicFramePr/>
          <p:nvPr/>
        </p:nvGraphicFramePr>
        <p:xfrm>
          <a:off x="3476925" y="163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{871A3C7A-854D-4566-A298-1520B98EAE54}</a:tableStyleId>
              </a:tblPr>
              <a:tblGrid>
                <a:gridCol w="2227525"/>
                <a:gridCol w="616275"/>
              </a:tblGrid>
              <a:tr h="505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один_a из_pr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11.25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4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делиться_v на_pr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11.12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4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иметь_v вид_s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11.08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8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следовать_v что_conj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10.97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4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на_pr плоскость_s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10.66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0" name="Google Shape;250;p35"/>
          <p:cNvGraphicFramePr/>
          <p:nvPr/>
        </p:nvGraphicFramePr>
        <p:xfrm>
          <a:off x="6399625" y="163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{871A3C7A-854D-4566-A298-1520B98EAE54}</a:tableStyleId>
              </a:tblPr>
              <a:tblGrid>
                <a:gridCol w="2022275"/>
                <a:gridCol w="722100"/>
              </a:tblGrid>
              <a:tr h="627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таким образом_adv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10.46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для_pr любой_a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10.40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см также_adv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10.38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на_pr отрезок_s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10.19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показать_v что_conj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9.76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5" name="Google Shape;255;p36"/>
          <p:cNvGraphicFramePr/>
          <p:nvPr/>
        </p:nvGraphicFramePr>
        <p:xfrm>
          <a:off x="2380663" y="242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{ACCC458E-7B7D-44C8-906B-F5F9EE3D4A62}</a:tableStyleId>
              </a:tblPr>
              <a:tblGrid>
                <a:gridCol w="3275900"/>
                <a:gridCol w="1106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&lt;x&gt; доказать_v что_conj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11.48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доказать_v что_conj если_conj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8.85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доказать_v что_conj &lt;x&gt;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8.45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 ответ_s указание_s решение_s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8.42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только_part тогда_adv когда_conj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727650" y="1607400"/>
            <a:ext cx="76887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/>
              <a:t>T-score. Триграммы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idx="1" type="body"/>
          </p:nvPr>
        </p:nvSpPr>
        <p:spPr>
          <a:xfrm>
            <a:off x="777763" y="1566900"/>
            <a:ext cx="76887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/>
              <a:t>C/NC-value</a:t>
            </a:r>
            <a:endParaRPr sz="1800"/>
          </a:p>
        </p:txBody>
      </p:sp>
      <p:graphicFrame>
        <p:nvGraphicFramePr>
          <p:cNvPr id="262" name="Google Shape;262;p37"/>
          <p:cNvGraphicFramePr/>
          <p:nvPr/>
        </p:nvGraphicFramePr>
        <p:xfrm>
          <a:off x="3295175" y="236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{ACCC458E-7B7D-44C8-906B-F5F9EE3D4A62}</a:tableStyleId>
              </a:tblPr>
              <a:tblGrid>
                <a:gridCol w="1418225"/>
                <a:gridCol w="12356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&lt;x&gt; &lt;x&gt;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4957.7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в_pr &lt;x&gt;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1447.0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&lt;x&gt; в_pr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717.02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на_pr &lt;x&gt;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421.02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для_pr &lt;x&gt;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394.89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Контрастный корпус. Коэффициент G2</a:t>
            </a:r>
            <a:endParaRPr/>
          </a:p>
        </p:txBody>
      </p:sp>
      <p:sp>
        <p:nvSpPr>
          <p:cNvPr id="268" name="Google Shape;268;p38"/>
          <p:cNvSpPr txBox="1"/>
          <p:nvPr>
            <p:ph idx="1" type="body"/>
          </p:nvPr>
        </p:nvSpPr>
        <p:spPr>
          <a:xfrm>
            <a:off x="729450" y="2078875"/>
            <a:ext cx="7688700" cy="10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/>
              <a:t>Контрастный корпус состоит из текстов учебных пособий по </a:t>
            </a:r>
            <a:r>
              <a:rPr i="1" lang="ru" sz="1800"/>
              <a:t>биологии</a:t>
            </a:r>
            <a:r>
              <a:rPr lang="ru" sz="1800"/>
              <a:t> и </a:t>
            </a:r>
            <a:r>
              <a:rPr i="1" lang="ru" sz="1800"/>
              <a:t>химии</a:t>
            </a:r>
            <a:br>
              <a:rPr i="1" lang="ru" sz="1800"/>
            </a:br>
            <a:r>
              <a:rPr lang="ru" sz="1800"/>
              <a:t>~ 1.2 млн токенов</a:t>
            </a:r>
            <a:endParaRPr sz="1800"/>
          </a:p>
        </p:txBody>
      </p:sp>
      <p:pic>
        <p:nvPicPr>
          <p:cNvPr id="269" name="Google Shape;26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030" y="3124675"/>
            <a:ext cx="2887550" cy="63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8"/>
          <p:cNvSpPr txBox="1"/>
          <p:nvPr/>
        </p:nvSpPr>
        <p:spPr>
          <a:xfrm>
            <a:off x="467550" y="3651175"/>
            <a:ext cx="82125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Е1 - ожидаемая частота для кандидата в термины в основном корпусе, Е2 - ожидаемая частота для кандидата в термины в контрастном корпусе, a - частота кандидата в основном корпусе, b - частота кандидата в контрастном корпусе.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Контрастный корпус</a:t>
            </a:r>
            <a:endParaRPr/>
          </a:p>
        </p:txBody>
      </p:sp>
      <p:sp>
        <p:nvSpPr>
          <p:cNvPr id="276" name="Google Shape;276;p39"/>
          <p:cNvSpPr txBox="1"/>
          <p:nvPr>
            <p:ph idx="1" type="body"/>
          </p:nvPr>
        </p:nvSpPr>
        <p:spPr>
          <a:xfrm>
            <a:off x="727650" y="1853850"/>
            <a:ext cx="3237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/>
              <a:t>Биграммы								</a:t>
            </a:r>
            <a:endParaRPr sz="1800"/>
          </a:p>
        </p:txBody>
      </p:sp>
      <p:graphicFrame>
        <p:nvGraphicFramePr>
          <p:cNvPr id="277" name="Google Shape;277;p39"/>
          <p:cNvGraphicFramePr/>
          <p:nvPr/>
        </p:nvGraphicFramePr>
        <p:xfrm>
          <a:off x="536575" y="236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{ACCC458E-7B7D-44C8-906B-F5F9EE3D4A62}</a:tableStyleId>
              </a:tblPr>
              <a:tblGrid>
                <a:gridCol w="2783650"/>
                <a:gridCol w="7303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доказать_v что_conj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182.75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аналитический_а геометрия_s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123.95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в_pr точка_s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123.74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геометрия_s линейный_a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117.36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линейный_а алгебра_s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104.96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8" name="Google Shape;278;p39"/>
          <p:cNvSpPr txBox="1"/>
          <p:nvPr>
            <p:ph idx="1" type="body"/>
          </p:nvPr>
        </p:nvSpPr>
        <p:spPr>
          <a:xfrm>
            <a:off x="4572000" y="1853850"/>
            <a:ext cx="3237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/>
              <a:t>Триграммы								</a:t>
            </a:r>
            <a:endParaRPr sz="1800"/>
          </a:p>
        </p:txBody>
      </p:sp>
      <p:graphicFrame>
        <p:nvGraphicFramePr>
          <p:cNvPr id="279" name="Google Shape;279;p39"/>
          <p:cNvGraphicFramePr/>
          <p:nvPr/>
        </p:nvGraphicFramePr>
        <p:xfrm>
          <a:off x="4572000" y="231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{ACCC458E-7B7D-44C8-906B-F5F9EE3D4A62}</a:tableStyleId>
              </a:tblPr>
              <a:tblGrid>
                <a:gridCol w="3469450"/>
                <a:gridCol w="930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аналитический_а геометрия_s линейный_а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229.38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г</a:t>
                      </a:r>
                      <a:r>
                        <a:rPr lang="ru"/>
                        <a:t>еометрия_s линейный_а алгебра_s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202.94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система_s линейный_а уравнение_s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83.42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a_s a_s т_s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52.27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доказать_v что_conj если_conj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30.41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title"/>
          </p:nvPr>
        </p:nvSpPr>
        <p:spPr>
          <a:xfrm>
            <a:off x="729450" y="1318650"/>
            <a:ext cx="8129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Соответствие лексико-грамматическим шаблонам</a:t>
            </a:r>
            <a:endParaRPr sz="2400"/>
          </a:p>
        </p:txBody>
      </p:sp>
      <p:sp>
        <p:nvSpPr>
          <p:cNvPr id="285" name="Google Shape;285;p40"/>
          <p:cNvSpPr txBox="1"/>
          <p:nvPr>
            <p:ph idx="1" type="body"/>
          </p:nvPr>
        </p:nvSpPr>
        <p:spPr>
          <a:xfrm>
            <a:off x="727650" y="17894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В “золотом стандарте” были выделены самые частотные POS паттерны.</a:t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/>
              <a:t>На основе этого - извлечение таких конструкций из корпуса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/>
              <a:t>- </a:t>
            </a:r>
            <a:r>
              <a:rPr lang="ru" sz="1600"/>
              <a:t>наречие + глагол,  </a:t>
            </a:r>
            <a:br>
              <a:rPr lang="ru" sz="1600"/>
            </a:br>
            <a:r>
              <a:rPr lang="ru" sz="1600"/>
              <a:t>- глагол + существительное (термин) в тв. п.,  </a:t>
            </a:r>
            <a:br>
              <a:rPr lang="ru" sz="1600"/>
            </a:br>
            <a:r>
              <a:rPr lang="ru" sz="1600"/>
              <a:t>- глагол + предлог + термин, </a:t>
            </a:r>
            <a:br>
              <a:rPr lang="ru" sz="1600"/>
            </a:br>
            <a:r>
              <a:rPr lang="ru" sz="1600"/>
              <a:t>- глагол + существительное (термин) в в. п., </a:t>
            </a:r>
            <a:br>
              <a:rPr lang="ru" sz="1600"/>
            </a:br>
            <a:endParaRPr sz="1600"/>
          </a:p>
        </p:txBody>
      </p:sp>
      <p:sp>
        <p:nvSpPr>
          <p:cNvPr id="286" name="Google Shape;286;p40"/>
          <p:cNvSpPr txBox="1"/>
          <p:nvPr/>
        </p:nvSpPr>
        <p:spPr>
          <a:xfrm>
            <a:off x="4735425" y="2746600"/>
            <a:ext cx="4005300" cy="13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 глагол + союз,  </a:t>
            </a:r>
            <a:br>
              <a:rPr lang="ru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ru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 причастие + предлог + термин, </a:t>
            </a:r>
            <a:br>
              <a:rPr lang="ru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ru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 предлог + прилагательное,  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 предлог + существительное + термин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методов</a:t>
            </a:r>
            <a:endParaRPr/>
          </a:p>
        </p:txBody>
      </p:sp>
      <p:sp>
        <p:nvSpPr>
          <p:cNvPr id="292" name="Google Shape;292;p41"/>
          <p:cNvSpPr txBox="1"/>
          <p:nvPr>
            <p:ph idx="1" type="body"/>
          </p:nvPr>
        </p:nvSpPr>
        <p:spPr>
          <a:xfrm>
            <a:off x="729450" y="2078875"/>
            <a:ext cx="7688700" cy="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Каждый метод оценивался по проценту вхождений </a:t>
            </a:r>
            <a:r>
              <a:rPr lang="ru" sz="1800"/>
              <a:t>(части) </a:t>
            </a:r>
            <a:r>
              <a:rPr lang="ru" sz="1800"/>
              <a:t>выражений из золотого стандарта в ТОП-50 результатов 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/>
              <a:t>Биграммы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293" name="Google Shape;293;p41"/>
          <p:cNvGraphicFramePr/>
          <p:nvPr/>
        </p:nvGraphicFramePr>
        <p:xfrm>
          <a:off x="952500" y="339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{ACCC458E-7B7D-44C8-906B-F5F9EE3D4A62}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PMI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T-score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Z-score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LLR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Xi square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C/NC-value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22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22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16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21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21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40%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44%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44%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32%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42%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42%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Нахождение оптимальных автоматических методов для извлечения математических конструкций и последующего составления лексических списков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Эффективны ли методы выделения терминов и ключевых слов для извлечения общенаучных конструкций из тематических текстов?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Какие выражения входят в понятие “специальный язык математики”?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методов</a:t>
            </a:r>
            <a:endParaRPr/>
          </a:p>
        </p:txBody>
      </p:sp>
      <p:graphicFrame>
        <p:nvGraphicFramePr>
          <p:cNvPr id="299" name="Google Shape;299;p42"/>
          <p:cNvGraphicFramePr/>
          <p:nvPr/>
        </p:nvGraphicFramePr>
        <p:xfrm>
          <a:off x="1264463" y="283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{871A3C7A-854D-4566-A298-1520B98EAE54}</a:tableStyleId>
              </a:tblPr>
              <a:tblGrid>
                <a:gridCol w="1123950"/>
                <a:gridCol w="1276350"/>
                <a:gridCol w="1419225"/>
                <a:gridCol w="1291825"/>
                <a:gridCol w="1507325"/>
              </a:tblGrid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PMI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T-score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Z-score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Xi square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C/NC-value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56%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0" name="Google Shape;300;p42"/>
          <p:cNvSpPr txBox="1"/>
          <p:nvPr/>
        </p:nvSpPr>
        <p:spPr>
          <a:xfrm>
            <a:off x="3072000" y="2077350"/>
            <a:ext cx="3000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Тр</a:t>
            </a:r>
            <a:r>
              <a:rPr lang="ru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играммы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методов</a:t>
            </a:r>
            <a:endParaRPr/>
          </a:p>
        </p:txBody>
      </p:sp>
      <p:sp>
        <p:nvSpPr>
          <p:cNvPr id="306" name="Google Shape;306;p43"/>
          <p:cNvSpPr txBox="1"/>
          <p:nvPr/>
        </p:nvSpPr>
        <p:spPr>
          <a:xfrm>
            <a:off x="3072000" y="2100275"/>
            <a:ext cx="32823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Биграммы. Корпус с тегом &lt;x&gt;</a:t>
            </a:r>
            <a:endParaRPr/>
          </a:p>
        </p:txBody>
      </p:sp>
      <p:graphicFrame>
        <p:nvGraphicFramePr>
          <p:cNvPr id="307" name="Google Shape;307;p43"/>
          <p:cNvGraphicFramePr/>
          <p:nvPr/>
        </p:nvGraphicFramePr>
        <p:xfrm>
          <a:off x="1093650" y="275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{ACCC458E-7B7D-44C8-906B-F5F9EE3D4A62}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PMI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T-score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Z-score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Xi square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LLR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C/NC-value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56%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76%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методов</a:t>
            </a:r>
            <a:endParaRPr/>
          </a:p>
        </p:txBody>
      </p:sp>
      <p:sp>
        <p:nvSpPr>
          <p:cNvPr id="313" name="Google Shape;313;p44"/>
          <p:cNvSpPr txBox="1"/>
          <p:nvPr/>
        </p:nvSpPr>
        <p:spPr>
          <a:xfrm>
            <a:off x="2912850" y="2162175"/>
            <a:ext cx="3321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Тр</a:t>
            </a:r>
            <a:r>
              <a:rPr lang="ru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играммы. Корпус с тегом &lt;x&gt;</a:t>
            </a:r>
            <a:endParaRPr/>
          </a:p>
        </p:txBody>
      </p:sp>
      <p:graphicFrame>
        <p:nvGraphicFramePr>
          <p:cNvPr id="314" name="Google Shape;314;p44"/>
          <p:cNvGraphicFramePr/>
          <p:nvPr/>
        </p:nvGraphicFramePr>
        <p:xfrm>
          <a:off x="952500" y="287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{ACCC458E-7B7D-44C8-906B-F5F9EE3D4A62}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PMI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T-score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Z-score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Xi square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C/NC-value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24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36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27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30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23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48%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72%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54%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60%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46%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методов</a:t>
            </a:r>
            <a:endParaRPr/>
          </a:p>
        </p:txBody>
      </p:sp>
      <p:graphicFrame>
        <p:nvGraphicFramePr>
          <p:cNvPr id="320" name="Google Shape;320;p45"/>
          <p:cNvGraphicFramePr/>
          <p:nvPr/>
        </p:nvGraphicFramePr>
        <p:xfrm>
          <a:off x="952538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{ACCC458E-7B7D-44C8-906B-F5F9EE3D4A62}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1083350"/>
                <a:gridCol w="1008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Prtcp + pr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Adv + verb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Verb + noun</a:t>
                      </a:r>
                      <a:r>
                        <a:rPr baseline="-25000" lang="ru"/>
                        <a:t>ins</a:t>
                      </a:r>
                      <a:endParaRPr baseline="-25000"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Verb + pr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Verb + conj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Pr + noun + term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Pr + adj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Verb + noun</a:t>
                      </a:r>
                      <a:r>
                        <a:rPr baseline="-25000" lang="ru"/>
                        <a:t>acc</a:t>
                      </a:r>
                      <a:endParaRPr baseline="-25000"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Prtcp + pr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24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48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48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23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24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45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26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24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48%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96%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96%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40%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46%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48%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90%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52%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48%</a:t>
                      </a:r>
                      <a:endParaRPr/>
                    </a:p>
                  </a:txBody>
                  <a:tcPr marT="91425" marB="91425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326" name="Google Shape;326;p46"/>
          <p:cNvSpPr txBox="1"/>
          <p:nvPr>
            <p:ph idx="1" type="body"/>
          </p:nvPr>
        </p:nvSpPr>
        <p:spPr>
          <a:xfrm>
            <a:off x="675775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ru" sz="1600"/>
              <a:t>При работе с оригинальными текстами в корпусе наилучший результат для биграмм показывают z-score и t-score, для триграмм – хи квадрат и C/NC-value. </a:t>
            </a:r>
            <a:endParaRPr sz="16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ru" sz="1600"/>
              <a:t>Эксперимент с контрастным корпусом не принес видимых улучшений в итоговом списке. Процент вхождения в топ-50 примерно равен результатам работы метрик к непреобразованному корпусу.</a:t>
            </a:r>
            <a:endParaRPr sz="16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ru" sz="1600"/>
              <a:t>Процент покрытия для биграмм и триграмм в корпусе с тегом вместо терминологических выражений для метрик вырос, а для t-score и z-score – примерно в два раза; выдача результатов для хи квадрат стала менее осмысленной и содержала большое количество тегов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332" name="Google Shape;332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ru" sz="1600"/>
              <a:t>Получившийся список для метрики t-score можно использовать как основу для составления лексических листов для изучающих РКИ.</a:t>
            </a:r>
            <a:endParaRPr sz="16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ru" sz="1600"/>
              <a:t>Для составления списка терминологических выражений лучше свего подойдут результаты работы LogLikelihood Ratio. Он показал самый маленький процент вхождения выражений математического языка.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Литература</a:t>
            </a:r>
            <a:endParaRPr/>
          </a:p>
        </p:txBody>
      </p:sp>
      <p:sp>
        <p:nvSpPr>
          <p:cNvPr id="338" name="Google Shape;338;p48"/>
          <p:cNvSpPr txBox="1"/>
          <p:nvPr>
            <p:ph idx="1" type="body"/>
          </p:nvPr>
        </p:nvSpPr>
        <p:spPr>
          <a:xfrm>
            <a:off x="7276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ru" sz="1200"/>
              <a:t>Frantzi 2000 — K. Frantzi, S, Ananiadou, and H. Mima. Automatic recognition of multi-word terms: the C-value/NC-value method. International Journal on Digital Libraries, 3(2):115–130, 2000.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ru" sz="1200"/>
              <a:t>Manning and Schütze 1999 — C. D. Manning and H. Schütze. Foundations of statistical natural language processing. MIT Press, Cambridge, USA, 1999. ISBN 0-262-13360-1.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ru" sz="1200"/>
              <a:t>Sag et al. 2002 — I. Sag, T. Baldwin, F. Bond, A. Copestake, and D. Flickinger. Multiword expressions: A pain in the neck for NLP. In Proceedings of the 3rd International Conference on Intelligent Text Processing and Computational Linguistics </a:t>
            </a:r>
            <a:br>
              <a:rPr lang="ru" sz="1200"/>
            </a:br>
            <a:r>
              <a:rPr lang="ru" sz="1200"/>
              <a:t>Ramisch 2009 — C. Ramisch. Multi-word terminology extraction for domain-specific documents.Master’s thesis. École Nationale Supérieure d’Informatique, Mathématiques Appliqueées et Télécommunications LIG – Laboratoires d’Informatique de Grenoble, 2009.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ru" sz="1200"/>
              <a:t>Seretan 2008 — V. Seretan. Collocation extraction based on syntactic parsing. Ph.D. thesis, University of Geneva, 2008.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"/>
          <p:cNvSpPr txBox="1"/>
          <p:nvPr>
            <p:ph type="ctrTitle"/>
          </p:nvPr>
        </p:nvSpPr>
        <p:spPr>
          <a:xfrm>
            <a:off x="729450" y="1703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Спасибо за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внимание!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(1)</a:t>
            </a: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i="1" lang="ru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Неправильная дробь – это дробь, у которой числитель или больше знаменателя, или равен ему.</a:t>
            </a:r>
            <a:endParaRPr i="1"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(2)</a:t>
            </a: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1" lang="ru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Результатом</a:t>
            </a:r>
            <a:r>
              <a:rPr i="1" lang="ru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сложения двух матриц </a:t>
            </a:r>
            <a:r>
              <a:rPr b="1" i="1" lang="ru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является</a:t>
            </a:r>
            <a:r>
              <a:rPr i="1" lang="ru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матрица, каждый элемент которой </a:t>
            </a:r>
            <a:r>
              <a:rPr b="1" i="1" lang="ru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представляет собой</a:t>
            </a:r>
            <a:r>
              <a:rPr i="1" lang="ru" sz="18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сумму соответствующих элементов матриц.</a:t>
            </a:r>
            <a:endParaRPr i="1"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данными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15 документов - 12 учебников и 3 видео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/>
              <a:t>4 раздела математики: аналитическая геометрия, математический анализ, линейная алгебра, теория вероятностей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/>
              <a:t>1009136 токенов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данными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Сложности: 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ru" sz="1800"/>
              <a:t>исходные материалы только в PDF → конвертация в .TXT дала большое количество “мусорных” значений (формулы, склеенные слова, переносы) → полуавтоматическая очистка текстов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sz="1800"/>
              <a:t>в открытом доступе нет большого количества подходящих учебников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Составление “золотого стандарта”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sz="1800"/>
              <a:t>Эталонный с</a:t>
            </a:r>
            <a:r>
              <a:rPr lang="ru" sz="1800"/>
              <a:t>писок математических выражений.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/>
              <a:t>Основа - учебные материалы математического английского А. Б. Сосинского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/>
              <a:t>Содержат такие конструкции на английском, как: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i="1" lang="ru" sz="1800"/>
              <a:t>    FOR ANY (понятие) SUCH THAT [штамп 1],</a:t>
            </a:r>
            <a:endParaRPr i="1" sz="1800"/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/>
              <a:t>IT FOLLOWS THAT [штамп 2]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Составление “золотого стандарта”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Также автор приводит списки математических штампов на двух языках: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129" name="Google Shape;129;p20"/>
          <p:cNvGraphicFramePr/>
          <p:nvPr/>
        </p:nvGraphicFramePr>
        <p:xfrm>
          <a:off x="729450" y="268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{ACCC458E-7B7D-44C8-906B-F5F9EE3D4A62}</a:tableStyleId>
              </a:tblPr>
              <a:tblGrid>
                <a:gridCol w="3351050"/>
                <a:gridCol w="41886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sz="18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CONSIDER (термин)</a:t>
                      </a:r>
                      <a:br>
                        <a:rPr lang="ru" sz="18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i="1" lang="ru" sz="18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Consider the point (1,1) Î R</a:t>
                      </a:r>
                      <a:r>
                        <a:rPr baseline="30000" i="1" lang="ru" sz="18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r>
                        <a:rPr i="1" lang="ru" sz="18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.</a:t>
                      </a:r>
                      <a:br>
                        <a:rPr lang="ru" sz="18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ru" sz="18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Рассмотрим точку (1,1) Î R</a:t>
                      </a:r>
                      <a:r>
                        <a:rPr baseline="30000" lang="ru" sz="18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r>
                        <a:rPr lang="ru" sz="1100"/>
                        <a:t>.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(термин) HAS THE FORM (формула или ссылка).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8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 simplest parabola has the form x</a:t>
                      </a:r>
                      <a:r>
                        <a:rPr baseline="30000" i="1" lang="ru" sz="18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r>
                        <a:rPr i="1" lang="ru" sz="18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= y.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Простейшая парабола имеет вид</a:t>
                      </a:r>
                      <a:br>
                        <a:rPr lang="ru" sz="18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ru" sz="18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x</a:t>
                      </a:r>
                      <a:r>
                        <a:rPr baseline="30000" lang="ru" sz="18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r>
                        <a:rPr lang="ru" sz="18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= y.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Составление “золотого стандарта”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Список, </a:t>
            </a:r>
            <a:r>
              <a:rPr lang="ru" sz="1800"/>
              <a:t>совмещающий термины и математический язык был </a:t>
            </a:r>
            <a:r>
              <a:rPr lang="ru" sz="1800"/>
              <a:t> отдан на пр</a:t>
            </a:r>
            <a:r>
              <a:rPr lang="ru" sz="1800"/>
              <a:t>оверку дву</a:t>
            </a:r>
            <a:r>
              <a:rPr lang="ru" sz="1800"/>
              <a:t>м экспертам</a:t>
            </a:r>
            <a:br>
              <a:rPr lang="ru" sz="1800"/>
            </a:br>
            <a:r>
              <a:rPr lang="ru" sz="1800"/>
              <a:t>Процент согласия равен 0.8 </a:t>
            </a:r>
            <a:r>
              <a:rPr lang="ru" sz="1800"/>
              <a:t>→ посчитан коэффициент Кохена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400"/>
              <a:t>Pr(a) – наблюдаемое согласие между экспертами, Pr(e) – вероятность согласия между экспертами, если бы они проставляли свои оценки случайным образом.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8788" y="3184925"/>
            <a:ext cx="1930025" cy="6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