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ncode Sans"/>
      <p:regular r:id="rId11"/>
      <p:bold r:id="rId12"/>
    </p:embeddedFont>
    <p:embeddedFont>
      <p:font typeface="Encode Sans SemiBold"/>
      <p:regular r:id="rId13"/>
      <p:bold r:id="rId14"/>
    </p:embeddedFont>
    <p:embeddedFont>
      <p:font typeface="IBM Plex Mono Light"/>
      <p:regular r:id="rId15"/>
      <p:bold r:id="rId16"/>
      <p:italic r:id="rId17"/>
      <p:boldItalic r:id="rId18"/>
    </p:embeddedFont>
    <p:embeddedFont>
      <p:font typeface="IBM Plex Mono ExtraLight"/>
      <p:regular r:id="rId19"/>
      <p:bold r:id="rId20"/>
      <p:italic r:id="rId21"/>
      <p:boldItalic r:id="rId22"/>
    </p:embeddedFont>
    <p:embeddedFont>
      <p:font typeface="IBM Plex Mono Thin"/>
      <p:regular r:id="rId23"/>
      <p:bold r:id="rId24"/>
      <p:italic r:id="rId25"/>
      <p:boldItalic r:id="rId26"/>
    </p:embeddedFont>
    <p:embeddedFont>
      <p:font typeface="IBM Plex Mono SemiBold"/>
      <p:regular r:id="rId27"/>
      <p:bold r:id="rId28"/>
      <p:italic r:id="rId29"/>
      <p:boldItalic r:id="rId30"/>
    </p:embeddedFont>
    <p:embeddedFont>
      <p:font typeface="IBM Plex Mono"/>
      <p:regular r:id="rId31"/>
      <p:bold r:id="rId32"/>
      <p:italic r:id="rId33"/>
      <p:boldItalic r:id="rId34"/>
    </p:embeddedFont>
    <p:embeddedFont>
      <p:font typeface="Encode Sans Ligh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ExtraLight-bold.fntdata"/><Relationship Id="rId22" Type="http://schemas.openxmlformats.org/officeDocument/2006/relationships/font" Target="fonts/IBMPlexMonoExtraLight-boldItalic.fntdata"/><Relationship Id="rId21" Type="http://schemas.openxmlformats.org/officeDocument/2006/relationships/font" Target="fonts/IBMPlexMonoExtraLight-italic.fntdata"/><Relationship Id="rId24" Type="http://schemas.openxmlformats.org/officeDocument/2006/relationships/font" Target="fonts/IBMPlexMonoThin-bold.fntdata"/><Relationship Id="rId23" Type="http://schemas.openxmlformats.org/officeDocument/2006/relationships/font" Target="fonts/IBMPlexMono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Thin-boldItalic.fntdata"/><Relationship Id="rId25" Type="http://schemas.openxmlformats.org/officeDocument/2006/relationships/font" Target="fonts/IBMPlexMonoThin-italic.fntdata"/><Relationship Id="rId28" Type="http://schemas.openxmlformats.org/officeDocument/2006/relationships/font" Target="fonts/IBMPlexMonoSemiBold-bold.fntdata"/><Relationship Id="rId27" Type="http://schemas.openxmlformats.org/officeDocument/2006/relationships/font" Target="fonts/IBMPlexMon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regular.fntdata"/><Relationship Id="rId30" Type="http://schemas.openxmlformats.org/officeDocument/2006/relationships/font" Target="fonts/IBMPlexMonoSemiBold-boldItalic.fntdata"/><Relationship Id="rId11" Type="http://schemas.openxmlformats.org/officeDocument/2006/relationships/font" Target="fonts/EncodeSans-regular.fntdata"/><Relationship Id="rId33" Type="http://schemas.openxmlformats.org/officeDocument/2006/relationships/font" Target="fonts/IBMPlexMono-italic.fntdata"/><Relationship Id="rId10" Type="http://schemas.openxmlformats.org/officeDocument/2006/relationships/slide" Target="slides/slide5.xml"/><Relationship Id="rId32" Type="http://schemas.openxmlformats.org/officeDocument/2006/relationships/font" Target="fonts/IBMPlexMono-bold.fntdata"/><Relationship Id="rId13" Type="http://schemas.openxmlformats.org/officeDocument/2006/relationships/font" Target="fonts/EncodeSansSemiBold-regular.fntdata"/><Relationship Id="rId35" Type="http://schemas.openxmlformats.org/officeDocument/2006/relationships/font" Target="fonts/EncodeSansLight-regular.fntdata"/><Relationship Id="rId12" Type="http://schemas.openxmlformats.org/officeDocument/2006/relationships/font" Target="fonts/EncodeSans-bold.fntdata"/><Relationship Id="rId34" Type="http://schemas.openxmlformats.org/officeDocument/2006/relationships/font" Target="fonts/IBMPlexMono-boldItalic.fntdata"/><Relationship Id="rId15" Type="http://schemas.openxmlformats.org/officeDocument/2006/relationships/font" Target="fonts/IBMPlexMonoLight-regular.fntdata"/><Relationship Id="rId14" Type="http://schemas.openxmlformats.org/officeDocument/2006/relationships/font" Target="fonts/EncodeSansSemiBold-bold.fntdata"/><Relationship Id="rId36" Type="http://schemas.openxmlformats.org/officeDocument/2006/relationships/font" Target="fonts/EncodeSansLight-bold.fntdata"/><Relationship Id="rId17" Type="http://schemas.openxmlformats.org/officeDocument/2006/relationships/font" Target="fonts/IBMPlexMonoLight-italic.fntdata"/><Relationship Id="rId16" Type="http://schemas.openxmlformats.org/officeDocument/2006/relationships/font" Target="fonts/IBMPlexMonoLight-bold.fntdata"/><Relationship Id="rId19" Type="http://schemas.openxmlformats.org/officeDocument/2006/relationships/font" Target="fonts/IBMPlexMonoExtraLight-regular.fntdata"/><Relationship Id="rId18" Type="http://schemas.openxmlformats.org/officeDocument/2006/relationships/font" Target="fonts/IBMPlex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153dfdb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153dfdb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8c454c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8c454c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6c35d2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6c35d2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6c35d2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6c35d2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125025"/>
            <a:ext cx="8520600" cy="13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Informaciones</a:t>
            </a:r>
            <a:endParaRPr sz="36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2º Examen  </a:t>
            </a:r>
            <a:endParaRPr sz="3640"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42235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Fechas: </a:t>
            </a:r>
            <a:endParaRPr sz="25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2º Examen:					 Lunes   17 de Abril 		de 19:00 a 20:00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						   </a:t>
            </a:r>
            <a:r>
              <a:rPr lang="en" sz="1700">
                <a:latin typeface="Encode Sans Light"/>
                <a:ea typeface="Encode Sans Light"/>
                <a:cs typeface="Encode Sans Light"/>
                <a:sym typeface="Encode Sans Light"/>
              </a:rPr>
              <a:t>(Martes 18 de Abril		 de 20:30 a 21:30)</a:t>
            </a:r>
            <a:endParaRPr sz="1700"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Recuperatorio 2º examen:         Lunes   24 de Abril		de 19:00 a 20:00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Contenido, aprobación y entrega de resultados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690750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 temas que entran en el 2º Examen son los vistos hasta el Lunes 10 de Abril inclusive (Semanas 1-8 + Matplotlib conceptual).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 examen consistirá de 10 preguntas de multiple choice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 duración total será de 1 h y el link será colocado en </a:t>
            </a:r>
            <a:r>
              <a:rPr lang="en" sz="1500"/>
              <a:t>#Examen (como siempre)	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 examen se considerará aprobado con el 60% o más de respuestas correctas</a:t>
            </a:r>
            <a:endParaRPr sz="1500"/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O sea, necesitan tener 6 o más respuestas correctas del total de 10</a:t>
            </a:r>
            <a:endParaRPr sz="8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 resultados serán publicados en Discord  una vez que todos/as hayan rendido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Tener en cuenta:</a:t>
            </a:r>
            <a:endParaRPr sz="1500"/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El 2º examen es similar al 1º examen (más fácil que los ejercicios que están haciendo en la cursada)</a:t>
            </a:r>
            <a:endParaRPr sz="1350"/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Recomendamos fuertemente que </a:t>
            </a:r>
            <a:r>
              <a:rPr b="1" lang="en" sz="1350">
                <a:latin typeface="Encode Sans"/>
                <a:ea typeface="Encode Sans"/>
                <a:cs typeface="Encode Sans"/>
                <a:sym typeface="Encode Sans"/>
              </a:rPr>
              <a:t>hagan el examen el </a:t>
            </a:r>
            <a:r>
              <a:rPr b="1" lang="en" sz="1350"/>
              <a:t>Lunes</a:t>
            </a:r>
            <a:r>
              <a:rPr b="1" lang="en" sz="1350">
                <a:latin typeface="Encode Sans"/>
                <a:ea typeface="Encode Sans"/>
                <a:cs typeface="Encode Sans"/>
                <a:sym typeface="Encode Sans"/>
              </a:rPr>
              <a:t> 17 ! </a:t>
            </a:r>
            <a:endParaRPr b="1" sz="1350">
              <a:latin typeface="Encode Sans"/>
              <a:ea typeface="Encode Sans"/>
              <a:cs typeface="Encode Sans"/>
              <a:sym typeface="Encode Sans"/>
            </a:endParaRPr>
          </a:p>
          <a:p>
            <a:pPr indent="-3143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IBM Plex Mono SemiBold"/>
              <a:buChar char="■"/>
            </a:pPr>
            <a:r>
              <a:rPr lang="en" sz="1350"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Quien no puede hacerlo en este día lo </a:t>
            </a:r>
            <a:r>
              <a:rPr lang="en" sz="1350"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podrá</a:t>
            </a:r>
            <a:r>
              <a:rPr lang="en" sz="1350"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hacer el Martes 18</a:t>
            </a:r>
            <a:endParaRPr sz="1350"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En el día del examen NO tendremos clase y daremos consulta de 18:00 a 18:45 </a:t>
            </a:r>
            <a:endParaRPr sz="1350"/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 u="sng"/>
              <a:t>Aclaración:</a:t>
            </a:r>
            <a:r>
              <a:rPr lang="en" sz="1350"/>
              <a:t> Prestar especial atención cuando completan sus informaciones personales, principalmente el número del DNI.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Cronograma a partir de hoy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79600" y="760575"/>
            <a:ext cx="7979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Jueves 13 de Abril: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18:00 - 20:00    </a:t>
            </a: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Clase de consultas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Lunes 17 de Abril: 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18:00 - 18:45 	Clase de consultas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19:00 - 20:00	2º Examen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Martes 18 de Abril: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18:00 - 20:00	C</a:t>
            </a: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lase de consultas (como siempre)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20:30 - 21:30	2º Examen para quien no lo hizo el Lunes 17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Cronograma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79600" y="760575"/>
            <a:ext cx="7979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Miércoles 19 de Abril: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18:00 - 20:00   CLASES NORMALES  (Clases y objetos)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		Cierre de Clases Módulo 1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		Posteo de ejercicios resueltos Semana 9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Jueves</a:t>
            </a: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 19 de Abril: 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	18:00 - 20:00 	Clase de consultas (última clase)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Lunes 24 de Abril: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19:00 - 20:00  	Recuperatorio 2º Examen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Cronograma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79600" y="760575"/>
            <a:ext cx="79794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Semanas del 24 de Abril al 5 de Mayo:   Vacaciones / Descanso !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Lunes 8 de Mayo: 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18:00 - 20:00	Primera clase del Módulo 2  (con novedades!)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500"/>
              <a:buFont typeface="Encode Sans SemiBold"/>
              <a:buChar char="●"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¿Quiénes pueden seguir en el Módulo 2? 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500"/>
              <a:buFont typeface="Encode Sans SemiBold"/>
              <a:buChar char="○"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Todos/as que aprobaron el Módulo 1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ncode Sans SemiBold"/>
              <a:buChar char="○"/>
            </a:pPr>
            <a:r>
              <a:t/>
            </a:r>
            <a:endParaRPr sz="1500">
              <a:solidFill>
                <a:schemeClr val="lt1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500"/>
              <a:buFont typeface="Encode Sans SemiBold"/>
              <a:buChar char="●"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Inscriptos en AP 4.0 van a recibir un email para confirmar permanencia, respondan lo antes posible! Todos/as tienen la vacante garantizada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500"/>
              <a:buFont typeface="Encode Sans SemiBold"/>
              <a:buChar char="●"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Comunidad UNSAM, tienen que pre-inscribirse en AP4.0, serán contactados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