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Encode Sans"/>
      <p:regular r:id="rId10"/>
      <p:bold r:id="rId11"/>
    </p:embeddedFont>
    <p:embeddedFont>
      <p:font typeface="Encode Sans SemiBold"/>
      <p:regular r:id="rId12"/>
      <p:bold r:id="rId13"/>
    </p:embeddedFont>
    <p:embeddedFont>
      <p:font typeface="IBM Plex Mono Light"/>
      <p:regular r:id="rId14"/>
      <p:bold r:id="rId15"/>
      <p:italic r:id="rId16"/>
      <p:boldItalic r:id="rId17"/>
    </p:embeddedFont>
    <p:embeddedFont>
      <p:font typeface="IBM Plex Mono ExtraLight"/>
      <p:regular r:id="rId18"/>
      <p:bold r:id="rId19"/>
      <p:italic r:id="rId20"/>
      <p:boldItalic r:id="rId21"/>
    </p:embeddedFont>
    <p:embeddedFont>
      <p:font typeface="IBM Plex Mono Thin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ExtraLight-italic.fntdata"/><Relationship Id="rId22" Type="http://schemas.openxmlformats.org/officeDocument/2006/relationships/font" Target="fonts/IBMPlexMonoThin-regular.fntdata"/><Relationship Id="rId21" Type="http://schemas.openxmlformats.org/officeDocument/2006/relationships/font" Target="fonts/IBMPlexMonoExtraLight-boldItalic.fntdata"/><Relationship Id="rId24" Type="http://schemas.openxmlformats.org/officeDocument/2006/relationships/font" Target="fonts/IBMPlexMonoThin-italic.fntdata"/><Relationship Id="rId23" Type="http://schemas.openxmlformats.org/officeDocument/2006/relationships/font" Target="fonts/IBMPlexMonoThin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-regular.fntdata"/><Relationship Id="rId25" Type="http://schemas.openxmlformats.org/officeDocument/2006/relationships/font" Target="fonts/IBMPlexMonoThin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EncodeSans-bold.fntdata"/><Relationship Id="rId10" Type="http://schemas.openxmlformats.org/officeDocument/2006/relationships/font" Target="fonts/EncodeSans-regular.fntdata"/><Relationship Id="rId13" Type="http://schemas.openxmlformats.org/officeDocument/2006/relationships/font" Target="fonts/EncodeSansSemiBold-bold.fntdata"/><Relationship Id="rId12" Type="http://schemas.openxmlformats.org/officeDocument/2006/relationships/font" Target="fonts/EncodeSansSemiBold-regular.fntdata"/><Relationship Id="rId15" Type="http://schemas.openxmlformats.org/officeDocument/2006/relationships/font" Target="fonts/IBMPlexMonoLight-bold.fntdata"/><Relationship Id="rId14" Type="http://schemas.openxmlformats.org/officeDocument/2006/relationships/font" Target="fonts/IBMPlexMonoLight-regular.fntdata"/><Relationship Id="rId17" Type="http://schemas.openxmlformats.org/officeDocument/2006/relationships/font" Target="fonts/IBMPlexMonoLight-boldItalic.fntdata"/><Relationship Id="rId16" Type="http://schemas.openxmlformats.org/officeDocument/2006/relationships/font" Target="fonts/IBMPlexMonoLight-italic.fntdata"/><Relationship Id="rId19" Type="http://schemas.openxmlformats.org/officeDocument/2006/relationships/font" Target="fonts/IBMPlexMonoExtraLight-bold.fntdata"/><Relationship Id="rId18" Type="http://schemas.openxmlformats.org/officeDocument/2006/relationships/font" Target="fonts/IBMPlexMono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b8c454c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b8c454c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8c454c7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8c454c7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153dfdbb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d153dfdbb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4481200"/>
            <a:ext cx="9144000" cy="662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900" y="4255500"/>
            <a:ext cx="1790000" cy="1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9575" y="4224670"/>
            <a:ext cx="1790000" cy="1171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0" y="4270049"/>
            <a:ext cx="1651400" cy="1081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674EA7">
              <a:alpha val="27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4200"/>
              <a:buNone/>
              <a:defRPr sz="4200">
                <a:solidFill>
                  <a:srgbClr val="674EA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None/>
              <a:defRPr sz="21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11700" y="1785625"/>
            <a:ext cx="8520600" cy="10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Encode Sans"/>
              <a:buNone/>
              <a:defRPr b="1" sz="4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53725" y="2843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ncode Sans"/>
              <a:buNone/>
              <a:defRPr sz="2800">
                <a:solidFill>
                  <a:srgbClr val="F3F3F3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311708" y="1196775"/>
            <a:ext cx="8520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34908" l="13018" r="11770" t="35892"/>
          <a:stretch/>
        </p:blipFill>
        <p:spPr>
          <a:xfrm>
            <a:off x="415900" y="207275"/>
            <a:ext cx="2495550" cy="9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 b="26579" l="0" r="0" t="22869"/>
          <a:stretch/>
        </p:blipFill>
        <p:spPr>
          <a:xfrm>
            <a:off x="5976900" y="279013"/>
            <a:ext cx="2495549" cy="82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396358" y="464993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11700" y="834038"/>
            <a:ext cx="8520600" cy="3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800"/>
              <a:buChar char="●"/>
              <a:defRPr>
                <a:solidFill>
                  <a:srgbClr val="674EA7"/>
                </a:solidFill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/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  <a:defRPr/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◇"/>
              <a:defRPr/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96358" y="4656815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9" name="Google Shape;39;p5"/>
          <p:cNvPicPr preferRelativeResize="0"/>
          <p:nvPr/>
        </p:nvPicPr>
        <p:blipFill rotWithShape="1">
          <a:blip r:embed="rId3">
            <a:alphaModFix/>
          </a:blip>
          <a:srcRect b="8592" l="0" r="0" t="0"/>
          <a:stretch/>
        </p:blipFill>
        <p:spPr>
          <a:xfrm>
            <a:off x="500550" y="4663225"/>
            <a:ext cx="1158451" cy="44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68" y="4679766"/>
            <a:ext cx="1220144" cy="442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400"/>
              <a:buChar char="●"/>
              <a:defRPr sz="1400">
                <a:solidFill>
                  <a:srgbClr val="674EA7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□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▸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▹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◆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◇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▪"/>
              <a:defRPr sz="1200"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76600"/>
            <a:ext cx="85206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b="1"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ncode Sans SemiBold"/>
              <a:buChar char="●"/>
              <a:defRPr sz="1800">
                <a:solidFill>
                  <a:schemeClr val="dk2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Encode Sans"/>
              <a:buChar char="○"/>
              <a:defRPr>
                <a:solidFill>
                  <a:schemeClr val="dk2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Light"/>
              <a:buChar char="□"/>
              <a:defRPr>
                <a:solidFill>
                  <a:schemeClr val="dk2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ExtraLight"/>
              <a:buChar char="▸"/>
              <a:defRPr>
                <a:solidFill>
                  <a:schemeClr val="dk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▹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◆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◇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 Thin"/>
              <a:buChar char="▪"/>
              <a:defRPr>
                <a:solidFill>
                  <a:schemeClr val="dk2"/>
                </a:solidFill>
                <a:latin typeface="IBM Plex Mono Thin"/>
                <a:ea typeface="IBM Plex Mono Thin"/>
                <a:cs typeface="IBM Plex Mono Thin"/>
                <a:sym typeface="IBM Plex Mono Th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iscord.gg/nhCexNcS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1125025"/>
            <a:ext cx="8520600" cy="136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40"/>
              <a:t>Recuperatorio y 2º Examen  Informaciones</a:t>
            </a:r>
            <a:endParaRPr sz="3640"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422350"/>
            <a:ext cx="8520600" cy="19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Fechas: </a:t>
            </a:r>
            <a:endParaRPr sz="25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Recuperatorio 1º examen: 	 Lunes   10 de Abril 		de 20:30 a 21:30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2º Examen:					 Lunes   17 de Abril 		de 19:00 a 20:00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							(Martes 18 de Abril		de 20:30 a 21:30)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Recuperatorio 2º examen:         Lunes   24 de Abril		de 19:00 a 20:00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/>
              <a:t>¿Quién puede hacer el recuperatorio del 1º Examen?</a:t>
            </a:r>
            <a:endParaRPr sz="26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10000" y="948150"/>
            <a:ext cx="87240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El recuperatorio del 1º examen será el día Lunes 10 de Abril de 20:30 a 21:30 h. </a:t>
            </a:r>
            <a:endParaRPr sz="1700"/>
          </a:p>
          <a:p>
            <a:pPr indent="-3270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Es para aquellos que no aprobaron el examen o quienes no se presentaron al mismo.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Los temas que entran son los mismos que para el 1º Examen, o sea, son los vistos hasta la Semana 4 inclusive (Clase del 8 de Marzo inclusive).</a:t>
            </a:r>
            <a:endParaRPr sz="1550"/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 u="sng"/>
              <a:t>Aclaración:</a:t>
            </a:r>
            <a:r>
              <a:rPr lang="en" sz="1550"/>
              <a:t> Prestar especial atención cuando completan sus informaciones personales, principalmente el número del DNI.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66175"/>
            <a:ext cx="9144000" cy="59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2º Examen 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42975" y="782875"/>
            <a:ext cx="8454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Será igual que para el 1º Examen, vamos a tener 2 días pero recomendamos fuertemente que el mismo sea realizado en la primera fecha.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El examen se considerará aprobado con el 60% o más de respuestas correctas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0" y="2571750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   Importante</a:t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63050" y="3373675"/>
            <a:ext cx="797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Miérc</a:t>
            </a: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oles 19 de Abril:  CLASES NORMALES  de 18:00 a 20:00 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674EA7"/>
                </a:solidFill>
                <a:latin typeface="Encode Sans SemiBold"/>
                <a:ea typeface="Encode Sans SemiBold"/>
                <a:cs typeface="Encode Sans SemiBold"/>
                <a:sym typeface="Encode Sans SemiBold"/>
              </a:rPr>
              <a:t>Martes 18 y Jueves 20, clases de consultas (como siempre)</a:t>
            </a:r>
            <a:endParaRPr sz="1500">
              <a:solidFill>
                <a:srgbClr val="674EA7"/>
              </a:solidFill>
              <a:latin typeface="Encode Sans SemiBold"/>
              <a:ea typeface="Encode Sans SemiBold"/>
              <a:cs typeface="Encode Sans SemiBold"/>
              <a:sym typeface="Encod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76600"/>
            <a:ext cx="8520600" cy="4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Modalidad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766950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El examen consistirá de 10 preguntas de multiple </a:t>
            </a:r>
            <a:r>
              <a:rPr lang="en" sz="1500"/>
              <a:t>choice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La duración total será de 1 h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El link para la realización del mismo será enviado por Discord (#Examen) en el momento de comienzo del examen. </a:t>
            </a:r>
            <a:endParaRPr sz="1500"/>
          </a:p>
          <a:p>
            <a:pPr indent="-3169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92"/>
              <a:buChar char="●"/>
            </a:pPr>
            <a:r>
              <a:rPr lang="en" sz="1391"/>
              <a:t>Si </a:t>
            </a:r>
            <a:r>
              <a:rPr lang="en" sz="1391"/>
              <a:t>alguien</a:t>
            </a:r>
            <a:r>
              <a:rPr lang="en" sz="1391"/>
              <a:t> todavía no está en Discord registrarse con este link: </a:t>
            </a:r>
            <a:r>
              <a:rPr lang="en" sz="1391" u="sng">
                <a:solidFill>
                  <a:schemeClr val="hlink"/>
                </a:solidFill>
                <a:hlinkClick r:id="rId3"/>
              </a:rPr>
              <a:t>https://discord.gg/nhCexNcSp3</a:t>
            </a:r>
            <a:endParaRPr sz="1391"/>
          </a:p>
          <a:p>
            <a:pPr indent="-3169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2"/>
              <a:buChar char="●"/>
            </a:pPr>
            <a:r>
              <a:rPr lang="en" sz="1391"/>
              <a:t>Es necesario tener una cuenta de gmail para acceder a la plataforma interactiva que utilizaremos para hacer el examen, la misma que usan con Colab.</a:t>
            </a:r>
            <a:endParaRPr sz="139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Los resultados serán publicados en Discord una vez que todos hayan rendido.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