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Encode Sans"/>
      <p:regular r:id="rId11"/>
      <p:bold r:id="rId12"/>
    </p:embeddedFont>
    <p:embeddedFont>
      <p:font typeface="Encode Sans SemiBold"/>
      <p:regular r:id="rId13"/>
      <p:bold r:id="rId14"/>
    </p:embeddedFont>
    <p:embeddedFont>
      <p:font typeface="IBM Plex Mono Light"/>
      <p:regular r:id="rId15"/>
      <p:bold r:id="rId16"/>
      <p:italic r:id="rId17"/>
      <p:boldItalic r:id="rId18"/>
    </p:embeddedFont>
    <p:embeddedFont>
      <p:font typeface="IBM Plex Mono ExtraLight"/>
      <p:regular r:id="rId19"/>
      <p:bold r:id="rId20"/>
      <p:italic r:id="rId21"/>
      <p:boldItalic r:id="rId22"/>
    </p:embeddedFont>
    <p:embeddedFont>
      <p:font typeface="IBM Plex Mono Thin"/>
      <p:regular r:id="rId23"/>
      <p:bold r:id="rId24"/>
      <p:italic r:id="rId25"/>
      <p:boldItalic r:id="rId26"/>
    </p:embeddedFont>
    <p:embeddedFont>
      <p:font typeface="IBM Plex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MonoExtraLight-bold.fntdata"/><Relationship Id="rId22" Type="http://schemas.openxmlformats.org/officeDocument/2006/relationships/font" Target="fonts/IBMPlexMonoExtraLight-boldItalic.fntdata"/><Relationship Id="rId21" Type="http://schemas.openxmlformats.org/officeDocument/2006/relationships/font" Target="fonts/IBMPlexMonoExtraLight-italic.fntdata"/><Relationship Id="rId24" Type="http://schemas.openxmlformats.org/officeDocument/2006/relationships/font" Target="fonts/IBMPlexMonoThin-bold.fntdata"/><Relationship Id="rId23" Type="http://schemas.openxmlformats.org/officeDocument/2006/relationships/font" Target="fonts/IBMPlexMonoThin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BMPlexMonoThin-boldItalic.fntdata"/><Relationship Id="rId25" Type="http://schemas.openxmlformats.org/officeDocument/2006/relationships/font" Target="fonts/IBMPlexMonoThin-italic.fntdata"/><Relationship Id="rId28" Type="http://schemas.openxmlformats.org/officeDocument/2006/relationships/font" Target="fonts/IBMPlexMono-bold.fntdata"/><Relationship Id="rId27" Type="http://schemas.openxmlformats.org/officeDocument/2006/relationships/font" Target="fonts/IBMPlex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BMPlex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IBMPlexMono-boldItalic.fntdata"/><Relationship Id="rId11" Type="http://schemas.openxmlformats.org/officeDocument/2006/relationships/font" Target="fonts/EncodeSans-regular.fntdata"/><Relationship Id="rId10" Type="http://schemas.openxmlformats.org/officeDocument/2006/relationships/slide" Target="slides/slide5.xml"/><Relationship Id="rId13" Type="http://schemas.openxmlformats.org/officeDocument/2006/relationships/font" Target="fonts/EncodeSansSemiBold-regular.fntdata"/><Relationship Id="rId12" Type="http://schemas.openxmlformats.org/officeDocument/2006/relationships/font" Target="fonts/EncodeSans-bold.fntdata"/><Relationship Id="rId15" Type="http://schemas.openxmlformats.org/officeDocument/2006/relationships/font" Target="fonts/IBMPlexMonoLight-regular.fntdata"/><Relationship Id="rId14" Type="http://schemas.openxmlformats.org/officeDocument/2006/relationships/font" Target="fonts/EncodeSansSemiBold-bold.fntdata"/><Relationship Id="rId17" Type="http://schemas.openxmlformats.org/officeDocument/2006/relationships/font" Target="fonts/IBMPlexMonoLight-italic.fntdata"/><Relationship Id="rId16" Type="http://schemas.openxmlformats.org/officeDocument/2006/relationships/font" Target="fonts/IBMPlexMonoLight-bold.fntdata"/><Relationship Id="rId19" Type="http://schemas.openxmlformats.org/officeDocument/2006/relationships/font" Target="fonts/IBMPlexMonoExtraLight-regular.fntdata"/><Relationship Id="rId18" Type="http://schemas.openxmlformats.org/officeDocument/2006/relationships/font" Target="fonts/IBMPlexMonoLigh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c27cbf8db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c27cbf8db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b7e53e598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b7e53e598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c27cbf8db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c27cbf8db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c27cbf8db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c27cbf8db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1785625"/>
            <a:ext cx="8520600" cy="10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Encode Sans"/>
              <a:buNone/>
              <a:defRPr b="1" sz="46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53725" y="2843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Encode Sans"/>
              <a:buNone/>
              <a:defRPr sz="2800">
                <a:solidFill>
                  <a:srgbClr val="F3F3F3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11708" y="1196775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b="34908" l="13018" r="11770" t="35892"/>
          <a:stretch/>
        </p:blipFill>
        <p:spPr>
          <a:xfrm>
            <a:off x="415900" y="207275"/>
            <a:ext cx="2495550" cy="96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4481200"/>
            <a:ext cx="9144000" cy="66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9900" y="4255500"/>
            <a:ext cx="1790000" cy="11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9575" y="4224670"/>
            <a:ext cx="1790000" cy="1171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800" y="4270049"/>
            <a:ext cx="1651400" cy="1081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74EA7">
              <a:alpha val="27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4200"/>
              <a:buNone/>
              <a:defRPr sz="4200">
                <a:solidFill>
                  <a:srgbClr val="674EA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Char char="●"/>
              <a:defRPr>
                <a:solidFill>
                  <a:srgbClr val="674EA7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▹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◇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8" name="Google Shape;6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None/>
              <a:defRPr sz="21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Char char="●"/>
              <a:defRPr>
                <a:solidFill>
                  <a:srgbClr val="674EA7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311700" y="1785625"/>
            <a:ext cx="8520600" cy="10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Encode Sans"/>
              <a:buNone/>
              <a:defRPr b="1" sz="46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353725" y="2843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Encode Sans"/>
              <a:buNone/>
              <a:defRPr sz="2800">
                <a:solidFill>
                  <a:srgbClr val="F3F3F3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" name="Google Shape;23;p3"/>
          <p:cNvCxnSpPr/>
          <p:nvPr/>
        </p:nvCxnSpPr>
        <p:spPr>
          <a:xfrm>
            <a:off x="311708" y="1196775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" name="Google Shape;24;p3"/>
          <p:cNvPicPr preferRelativeResize="0"/>
          <p:nvPr/>
        </p:nvPicPr>
        <p:blipFill rotWithShape="1">
          <a:blip r:embed="rId3">
            <a:alphaModFix/>
          </a:blip>
          <a:srcRect b="34908" l="13018" r="11770" t="35892"/>
          <a:stretch/>
        </p:blipFill>
        <p:spPr>
          <a:xfrm>
            <a:off x="415900" y="207275"/>
            <a:ext cx="2495550" cy="96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4">
            <a:alphaModFix/>
          </a:blip>
          <a:srcRect b="26579" l="0" r="0" t="22869"/>
          <a:stretch/>
        </p:blipFill>
        <p:spPr>
          <a:xfrm>
            <a:off x="5976900" y="279013"/>
            <a:ext cx="2495549" cy="825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8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396358" y="464993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" name="Google Shape;31;p4"/>
          <p:cNvPicPr preferRelativeResize="0"/>
          <p:nvPr/>
        </p:nvPicPr>
        <p:blipFill rotWithShape="1">
          <a:blip r:embed="rId3">
            <a:alphaModFix/>
          </a:blip>
          <a:srcRect b="8592" l="0" r="0" t="0"/>
          <a:stretch/>
        </p:blipFill>
        <p:spPr>
          <a:xfrm>
            <a:off x="500550" y="4663225"/>
            <a:ext cx="1158451" cy="442227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Char char="●"/>
              <a:defRPr>
                <a:solidFill>
                  <a:srgbClr val="674EA7"/>
                </a:solidFill>
              </a:defRPr>
            </a:lvl1pPr>
            <a:lvl2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4pPr>
            <a:lvl5pPr indent="-3175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5pPr>
            <a:lvl6pPr indent="-3175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/>
            </a:lvl6pPr>
            <a:lvl7pPr indent="-3175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7pPr>
            <a:lvl8pPr indent="-3175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  <a:defRPr/>
            </a:lvl8pPr>
            <a:lvl9pPr indent="-3175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pic>
        <p:nvPicPr>
          <p:cNvPr id="33" name="Google Shape;3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968" y="4679766"/>
            <a:ext cx="1220144" cy="442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3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9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396358" y="465681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" name="Google Shape;39;p5"/>
          <p:cNvPicPr preferRelativeResize="0"/>
          <p:nvPr/>
        </p:nvPicPr>
        <p:blipFill rotWithShape="1">
          <a:blip r:embed="rId3">
            <a:alphaModFix/>
          </a:blip>
          <a:srcRect b="8592" l="0" r="0" t="0"/>
          <a:stretch/>
        </p:blipFill>
        <p:spPr>
          <a:xfrm>
            <a:off x="500550" y="4663225"/>
            <a:ext cx="1158451" cy="44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968" y="4679766"/>
            <a:ext cx="1220144" cy="442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400"/>
              <a:buChar char="●"/>
              <a:defRPr sz="1400">
                <a:solidFill>
                  <a:srgbClr val="674EA7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▸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▹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◇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▪"/>
              <a:defRPr sz="12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400"/>
              <a:buChar char="●"/>
              <a:defRPr sz="1400">
                <a:solidFill>
                  <a:srgbClr val="674EA7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▸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▹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◇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▪"/>
              <a:defRPr sz="1200"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75835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/>
          <p:nvPr>
            <p:ph type="title"/>
          </p:nvPr>
        </p:nvSpPr>
        <p:spPr>
          <a:xfrm>
            <a:off x="311700" y="76600"/>
            <a:ext cx="8520600" cy="6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b="1"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Encode Sans SemiBold"/>
              <a:buChar char="●"/>
              <a:defRPr sz="1800">
                <a:solidFill>
                  <a:schemeClr val="dk2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○"/>
              <a:defRPr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■"/>
              <a:defRPr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Light"/>
              <a:buChar char="□"/>
              <a:defRPr>
                <a:solidFill>
                  <a:schemeClr val="dk2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ExtraLight"/>
              <a:buChar char="▸"/>
              <a:defRPr>
                <a:solidFill>
                  <a:schemeClr val="dk2"/>
                </a:solidFill>
                <a:latin typeface="IBM Plex Mono ExtraLight"/>
                <a:ea typeface="IBM Plex Mono ExtraLight"/>
                <a:cs typeface="IBM Plex Mono ExtraLight"/>
                <a:sym typeface="IBM Plex Mono ExtraLigh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▹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◆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◇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▪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0" y="1785625"/>
            <a:ext cx="8520600" cy="10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Ciclos, bucles, iteraciones</a:t>
            </a:r>
            <a:endParaRPr/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53725" y="2843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ctrTitle"/>
          </p:nvPr>
        </p:nvSpPr>
        <p:spPr>
          <a:xfrm>
            <a:off x="311700" y="1785625"/>
            <a:ext cx="8520600" cy="10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idx="1" type="subTitle"/>
          </p:nvPr>
        </p:nvSpPr>
        <p:spPr>
          <a:xfrm>
            <a:off x="353725" y="2843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idx="4294967295"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vocales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[‘a’, ‘e’, ‘i’, ‘o’, ‘u’]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vocal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in </a:t>
            </a:r>
            <a:r>
              <a:rPr b="1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vocales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vocal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(“Terminamos!”)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iteracion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vocal = ‘a’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iteracion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vocal = ‘e’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iteracion 3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...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Armamos una lista de valores (en este caso vocales).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Iteramos uno a uno por cada valor.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 cada paso (iteración), imprimimos en pantalla el valor.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 cada iteración el valor es guardado en la variable ‘vocal’, reemplazando el valor anterior.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76600"/>
            <a:ext cx="8520600" cy="6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