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ncode Sans"/>
      <p:regular r:id="rId18"/>
      <p:bold r:id="rId19"/>
    </p:embeddedFont>
    <p:embeddedFont>
      <p:font typeface="Encode Sans SemiBold"/>
      <p:regular r:id="rId20"/>
      <p:bold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IBM Plex Mono Light"/>
      <p:regular r:id="rId26"/>
      <p:bold r:id="rId27"/>
      <p:italic r:id="rId28"/>
      <p:boldItalic r:id="rId29"/>
    </p:embeddedFont>
    <p:embeddedFont>
      <p:font typeface="IBM Plex Mono ExtraLight"/>
      <p:regular r:id="rId30"/>
      <p:bold r:id="rId31"/>
      <p:italic r:id="rId32"/>
      <p:boldItalic r:id="rId33"/>
    </p:embeddedFont>
    <p:embeddedFont>
      <p:font typeface="IBM Plex Mono Thin"/>
      <p:regular r:id="rId34"/>
      <p:bold r:id="rId35"/>
      <p:italic r:id="rId36"/>
      <p:boldItalic r:id="rId37"/>
    </p:embeddedFont>
    <p:embeddedFont>
      <p:font typeface="IBM Plex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italic.fntdata"/><Relationship Id="rId20" Type="http://schemas.openxmlformats.org/officeDocument/2006/relationships/font" Target="fonts/EncodeSansSemiBold-regular.fntdata"/><Relationship Id="rId41" Type="http://schemas.openxmlformats.org/officeDocument/2006/relationships/font" Target="fonts/IBMPlexMono-bold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EncodeSansSemiBold-bold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Ligh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IBMPlexMonoLight-italic.fntdata"/><Relationship Id="rId27" Type="http://schemas.openxmlformats.org/officeDocument/2006/relationships/font" Target="fonts/IBMPlexMon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ExtraLight-bold.fntdata"/><Relationship Id="rId30" Type="http://schemas.openxmlformats.org/officeDocument/2006/relationships/font" Target="fonts/IBMPlexMonoExtraLight-regular.fntdata"/><Relationship Id="rId11" Type="http://schemas.openxmlformats.org/officeDocument/2006/relationships/slide" Target="slides/slide6.xml"/><Relationship Id="rId33" Type="http://schemas.openxmlformats.org/officeDocument/2006/relationships/font" Target="fonts/IBMPlexMonoExtra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IBMPlexMonoExtraLight-italic.fntdata"/><Relationship Id="rId13" Type="http://schemas.openxmlformats.org/officeDocument/2006/relationships/slide" Target="slides/slide8.xml"/><Relationship Id="rId35" Type="http://schemas.openxmlformats.org/officeDocument/2006/relationships/font" Target="fonts/IBMPlexMonoThin-bold.fntdata"/><Relationship Id="rId12" Type="http://schemas.openxmlformats.org/officeDocument/2006/relationships/slide" Target="slides/slide7.xml"/><Relationship Id="rId34" Type="http://schemas.openxmlformats.org/officeDocument/2006/relationships/font" Target="fonts/IBMPlexMonoThin-regular.fntdata"/><Relationship Id="rId15" Type="http://schemas.openxmlformats.org/officeDocument/2006/relationships/slide" Target="slides/slide10.xml"/><Relationship Id="rId37" Type="http://schemas.openxmlformats.org/officeDocument/2006/relationships/font" Target="fonts/IBMPlexMonoThin-boldItalic.fntdata"/><Relationship Id="rId14" Type="http://schemas.openxmlformats.org/officeDocument/2006/relationships/slide" Target="slides/slide9.xml"/><Relationship Id="rId36" Type="http://schemas.openxmlformats.org/officeDocument/2006/relationships/font" Target="fonts/IBMPlexMonoThin-italic.fntdata"/><Relationship Id="rId17" Type="http://schemas.openxmlformats.org/officeDocument/2006/relationships/slide" Target="slides/slide12.xml"/><Relationship Id="rId39" Type="http://schemas.openxmlformats.org/officeDocument/2006/relationships/font" Target="fonts/IBMPlexMono-bold.fntdata"/><Relationship Id="rId16" Type="http://schemas.openxmlformats.org/officeDocument/2006/relationships/slide" Target="slides/slide11.xml"/><Relationship Id="rId38" Type="http://schemas.openxmlformats.org/officeDocument/2006/relationships/font" Target="fonts/IBMPlexMono-regular.fntdata"/><Relationship Id="rId19" Type="http://schemas.openxmlformats.org/officeDocument/2006/relationships/font" Target="fonts/EncodeSans-bold.fntdata"/><Relationship Id="rId18" Type="http://schemas.openxmlformats.org/officeDocument/2006/relationships/font" Target="fonts/Encod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101f27a7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101f27a7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101f27a7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101f27a7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101f27a7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101f27a7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101f27a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101f27a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101f27a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101f27a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101f27a7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101f27a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101f27a7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101f27a7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101f27a7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101f27a7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101f27a7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101f27a7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101f27a7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101f27a7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101f27a7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101f27a7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8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orientada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objetos</a:t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- Métodos - Herencia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 ejemplo:</a:t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48675" y="732650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Creamos la clase Cuenta</a:t>
            </a:r>
            <a:endParaRPr sz="1400"/>
          </a:p>
          <a:p>
            <a:pPr indent="-3111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Atributos: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Métodos: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resumen()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	  (imprime CC número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tiene saldo  saldo)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extraccion(valor)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(sustrae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deposito(valor)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(adiciona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Creamos el objeto c1 con CC 1234-5 y saldo de $100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	c1 = Cuenta (1234-5, 100)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Le pedimos el saldo en cuenta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c1.resumen()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Retiramos de la cuenta $30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c1.extraccion(30)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</p:txBody>
      </p:sp>
      <p:cxnSp>
        <p:nvCxnSpPr>
          <p:cNvPr id="204" name="Google Shape;204;p24"/>
          <p:cNvCxnSpPr/>
          <p:nvPr/>
        </p:nvCxnSpPr>
        <p:spPr>
          <a:xfrm flipH="1">
            <a:off x="4099900" y="3475600"/>
            <a:ext cx="9300" cy="122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/>
        </p:nvSpPr>
        <p:spPr>
          <a:xfrm>
            <a:off x="4425075" y="3342300"/>
            <a:ext cx="4509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Encode Sans SemiBold"/>
              <a:buChar char="●"/>
            </a:pPr>
            <a:r>
              <a:rPr lang="en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Le pedimos nuevamente el saldo en cuenta</a:t>
            </a:r>
            <a:endParaRPr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c1.resumen()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 ejemplo:</a:t>
            </a:r>
            <a:endParaRPr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48675" y="732650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Creamos la clase Cuenta</a:t>
            </a:r>
            <a:endParaRPr sz="1400"/>
          </a:p>
          <a:p>
            <a:pPr indent="-3111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Atributos: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Métodos: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resumen()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	  (imprime CC número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tiene saldo  saldo)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extraccion(valor)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(sustrae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deposito(valor)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(adiciona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Creamos el objeto c1 con CC 1234-5 y saldo de $100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	c1 = Cuenta (1234-5, 100)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Le pedimos el saldo en cuenta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c1.resumen()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Retiramos de la cuenta $30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c1.extraccion(30)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 flipH="1">
            <a:off x="4099900" y="3475600"/>
            <a:ext cx="9300" cy="122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5"/>
          <p:cNvSpPr txBox="1"/>
          <p:nvPr/>
        </p:nvSpPr>
        <p:spPr>
          <a:xfrm>
            <a:off x="4425075" y="3342300"/>
            <a:ext cx="4509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Encode Sans SemiBold"/>
              <a:buChar char="●"/>
            </a:pPr>
            <a:r>
              <a:rPr lang="en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Le pedimos nuevamente el saldo en cuenta</a:t>
            </a:r>
            <a:endParaRPr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c1.resumen()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132500" y="3993900"/>
            <a:ext cx="34197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CC número  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1234-5</a:t>
            </a: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tiene saldo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 de la POO</a:t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Usamos clases y objetos para facilitar la construcción de programas más complejos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Notemos que en los métodos de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extraccion</a:t>
            </a:r>
            <a:r>
              <a:rPr lang="en"/>
              <a:t> y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deposito</a:t>
            </a:r>
            <a:r>
              <a:rPr lang="en"/>
              <a:t> no es necesario pasar el saldo como parámetro, solo pasamos el valor a ser sacado o depositado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Este efecto de </a:t>
            </a:r>
            <a:r>
              <a:rPr lang="en"/>
              <a:t>memoria</a:t>
            </a:r>
            <a:r>
              <a:rPr lang="en"/>
              <a:t> o de permanencia de los atributos es intencionado para evitar estar pasando muchos parámetros cuando estamos lidiando con informaciones complejas en nuestros programas.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 idea es imitar el comportamiento de objetos del mundo real: al hacer un depósito o extracción en una cuenta, no necesitamos informar al banco </a:t>
            </a:r>
            <a:r>
              <a:rPr lang="en"/>
              <a:t>cuál</a:t>
            </a:r>
            <a:r>
              <a:rPr lang="en"/>
              <a:t> es el saldo de la cuenta.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Una clase puede ser instanciada varias veces: o sea podemos tener muchos objetos, en nuestro ejemplo diferentes personas: c1, c2, c3, …. , cN (todos los clientes del banco)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 programa en ejecución es como una tela de objetos que se comunican entre sí a través de mensajes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Limitaciones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descomposición de programas en funciones no es suficiente para conseguir la reusabilidad de código.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 difícil entender, mantener y actualizar un programa que consiste de una gran colección de funciones.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Programación orientada a objetos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Estilo de programación en el que las tareas se resuelven mediante la colaboración de objetos.</a:t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</a:t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842700" y="1829725"/>
            <a:ext cx="3518713" cy="2022675"/>
            <a:chOff x="647375" y="1628500"/>
            <a:chExt cx="3518713" cy="2022675"/>
          </a:xfrm>
        </p:grpSpPr>
        <p:sp>
          <p:nvSpPr>
            <p:cNvPr id="93" name="Google Shape;93;p16"/>
            <p:cNvSpPr/>
            <p:nvPr/>
          </p:nvSpPr>
          <p:spPr>
            <a:xfrm>
              <a:off x="2810688" y="2397150"/>
              <a:ext cx="1355400" cy="501600"/>
            </a:xfrm>
            <a:prstGeom prst="ellipse">
              <a:avLst/>
            </a:prstGeom>
            <a:noFill/>
            <a:ln cap="flat" cmpd="sng" w="19050">
              <a:solidFill>
                <a:srgbClr val="BB0E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47375" y="1628500"/>
              <a:ext cx="1497000" cy="400200"/>
            </a:xfrm>
            <a:prstGeom prst="rect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Función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647375" y="2169325"/>
              <a:ext cx="1497000" cy="400200"/>
            </a:xfrm>
            <a:prstGeom prst="rect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Función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647375" y="2710150"/>
              <a:ext cx="1497000" cy="400200"/>
            </a:xfrm>
            <a:prstGeom prst="rect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Función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647375" y="3250975"/>
              <a:ext cx="1497000" cy="400200"/>
            </a:xfrm>
            <a:prstGeom prst="rect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Función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98" name="Google Shape;98;p16"/>
            <p:cNvCxnSpPr/>
            <p:nvPr/>
          </p:nvCxnSpPr>
          <p:spPr>
            <a:xfrm>
              <a:off x="2220575" y="1828600"/>
              <a:ext cx="698100" cy="584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p16"/>
            <p:cNvCxnSpPr/>
            <p:nvPr/>
          </p:nvCxnSpPr>
          <p:spPr>
            <a:xfrm flipH="1" rot="10800000">
              <a:off x="2255500" y="2989400"/>
              <a:ext cx="597000" cy="478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" name="Google Shape;100;p16"/>
            <p:cNvCxnSpPr/>
            <p:nvPr/>
          </p:nvCxnSpPr>
          <p:spPr>
            <a:xfrm flipH="1" rot="10800000">
              <a:off x="2271125" y="2837700"/>
              <a:ext cx="419400" cy="102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2271125" y="2420725"/>
              <a:ext cx="358800" cy="93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" name="Google Shape;102;p16"/>
            <p:cNvSpPr txBox="1"/>
            <p:nvPr/>
          </p:nvSpPr>
          <p:spPr>
            <a:xfrm>
              <a:off x="2781650" y="2447850"/>
              <a:ext cx="135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Datos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03" name="Google Shape;103;p16"/>
          <p:cNvSpPr txBox="1"/>
          <p:nvPr/>
        </p:nvSpPr>
        <p:spPr>
          <a:xfrm>
            <a:off x="1155075" y="1016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Estructurada</a:t>
            </a:r>
            <a:endParaRPr sz="1600"/>
          </a:p>
        </p:txBody>
      </p:sp>
      <p:sp>
        <p:nvSpPr>
          <p:cNvPr id="104" name="Google Shape;104;p16"/>
          <p:cNvSpPr txBox="1"/>
          <p:nvPr/>
        </p:nvSpPr>
        <p:spPr>
          <a:xfrm>
            <a:off x="842700" y="4305700"/>
            <a:ext cx="24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Ej: Fortran, C, pascal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</a:t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842700" y="1829725"/>
            <a:ext cx="3518713" cy="2022675"/>
            <a:chOff x="647375" y="1628500"/>
            <a:chExt cx="3518713" cy="2022675"/>
          </a:xfrm>
        </p:grpSpPr>
        <p:sp>
          <p:nvSpPr>
            <p:cNvPr id="112" name="Google Shape;112;p17"/>
            <p:cNvSpPr/>
            <p:nvPr/>
          </p:nvSpPr>
          <p:spPr>
            <a:xfrm>
              <a:off x="2810688" y="2397150"/>
              <a:ext cx="1355400" cy="501600"/>
            </a:xfrm>
            <a:prstGeom prst="ellipse">
              <a:avLst/>
            </a:prstGeom>
            <a:noFill/>
            <a:ln cap="flat" cmpd="sng" w="19050">
              <a:solidFill>
                <a:srgbClr val="BB0E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647375" y="1628500"/>
              <a:ext cx="1497000" cy="400200"/>
            </a:xfrm>
            <a:prstGeom prst="rect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Función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647375" y="2169325"/>
              <a:ext cx="1497000" cy="400200"/>
            </a:xfrm>
            <a:prstGeom prst="rect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Función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47375" y="2710150"/>
              <a:ext cx="1497000" cy="400200"/>
            </a:xfrm>
            <a:prstGeom prst="rect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Función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647375" y="3250975"/>
              <a:ext cx="1497000" cy="400200"/>
            </a:xfrm>
            <a:prstGeom prst="rect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Función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17" name="Google Shape;117;p17"/>
            <p:cNvCxnSpPr/>
            <p:nvPr/>
          </p:nvCxnSpPr>
          <p:spPr>
            <a:xfrm>
              <a:off x="2220575" y="1828600"/>
              <a:ext cx="698100" cy="584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7"/>
            <p:cNvCxnSpPr/>
            <p:nvPr/>
          </p:nvCxnSpPr>
          <p:spPr>
            <a:xfrm flipH="1" rot="10800000">
              <a:off x="2255500" y="2989400"/>
              <a:ext cx="597000" cy="478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7"/>
            <p:cNvCxnSpPr/>
            <p:nvPr/>
          </p:nvCxnSpPr>
          <p:spPr>
            <a:xfrm flipH="1" rot="10800000">
              <a:off x="2271125" y="2837700"/>
              <a:ext cx="419400" cy="102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2271125" y="2420725"/>
              <a:ext cx="358800" cy="93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17"/>
            <p:cNvSpPr txBox="1"/>
            <p:nvPr/>
          </p:nvSpPr>
          <p:spPr>
            <a:xfrm>
              <a:off x="2781650" y="2447850"/>
              <a:ext cx="135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Datos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22" name="Google Shape;122;p17"/>
          <p:cNvSpPr txBox="1"/>
          <p:nvPr/>
        </p:nvSpPr>
        <p:spPr>
          <a:xfrm>
            <a:off x="1155075" y="1016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Estructurada</a:t>
            </a:r>
            <a:endParaRPr sz="1600"/>
          </a:p>
        </p:txBody>
      </p:sp>
      <p:sp>
        <p:nvSpPr>
          <p:cNvPr id="123" name="Google Shape;123;p17"/>
          <p:cNvSpPr txBox="1"/>
          <p:nvPr/>
        </p:nvSpPr>
        <p:spPr>
          <a:xfrm>
            <a:off x="5302425" y="1016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Orientada a objetos (POO)</a:t>
            </a:r>
            <a:endParaRPr sz="16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664775" y="1552300"/>
            <a:ext cx="19518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Aplicación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608175" y="2225300"/>
            <a:ext cx="2003400" cy="198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934513" y="2710150"/>
            <a:ext cx="1355400" cy="501600"/>
          </a:xfrm>
          <a:prstGeom prst="ellipse">
            <a:avLst/>
          </a:prstGeom>
          <a:noFill/>
          <a:ln cap="flat" cmpd="sng" w="19050">
            <a:solidFill>
              <a:srgbClr val="BB0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919688" y="2741175"/>
            <a:ext cx="13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Datos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679000" y="2191075"/>
            <a:ext cx="16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Objeto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843500" y="3651175"/>
            <a:ext cx="1497000" cy="4002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Métodos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 flipH="1" rot="10800000">
            <a:off x="5763413" y="3287950"/>
            <a:ext cx="1200" cy="2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/>
          <p:nvPr/>
        </p:nvCxnSpPr>
        <p:spPr>
          <a:xfrm flipH="1" rot="10800000">
            <a:off x="6057413" y="3296463"/>
            <a:ext cx="1200" cy="2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/>
          <p:nvPr/>
        </p:nvCxnSpPr>
        <p:spPr>
          <a:xfrm flipH="1" rot="10800000">
            <a:off x="5188188" y="3296450"/>
            <a:ext cx="1200" cy="2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 flipH="1" rot="10800000">
            <a:off x="5475800" y="3296463"/>
            <a:ext cx="1200" cy="2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/>
          <p:nvPr/>
        </p:nvSpPr>
        <p:spPr>
          <a:xfrm>
            <a:off x="6803475" y="2225300"/>
            <a:ext cx="2003400" cy="198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874300" y="21910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Objeto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129813" y="2710150"/>
            <a:ext cx="1355400" cy="501600"/>
          </a:xfrm>
          <a:prstGeom prst="ellipse">
            <a:avLst/>
          </a:prstGeom>
          <a:noFill/>
          <a:ln cap="flat" cmpd="sng" w="19050">
            <a:solidFill>
              <a:srgbClr val="BB0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7114988" y="2741175"/>
            <a:ext cx="13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Datos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7038800" y="3651175"/>
            <a:ext cx="1497000" cy="4002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Métodos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flipH="1" rot="10800000">
            <a:off x="7958713" y="3287950"/>
            <a:ext cx="1200" cy="2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 flipH="1" rot="10800000">
            <a:off x="8252713" y="3296463"/>
            <a:ext cx="1200" cy="2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/>
          <p:nvPr/>
        </p:nvCxnSpPr>
        <p:spPr>
          <a:xfrm flipH="1" rot="10800000">
            <a:off x="7383488" y="3296450"/>
            <a:ext cx="1200" cy="2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 flipH="1" rot="10800000">
            <a:off x="7671100" y="3296463"/>
            <a:ext cx="1200" cy="2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3" name="Google Shape;143;p17"/>
          <p:cNvGrpSpPr/>
          <p:nvPr/>
        </p:nvGrpSpPr>
        <p:grpSpPr>
          <a:xfrm>
            <a:off x="5482875" y="1881400"/>
            <a:ext cx="749400" cy="630900"/>
            <a:chOff x="5482875" y="1881400"/>
            <a:chExt cx="749400" cy="630900"/>
          </a:xfrm>
        </p:grpSpPr>
        <p:cxnSp>
          <p:nvCxnSpPr>
            <p:cNvPr id="144" name="Google Shape;144;p17"/>
            <p:cNvCxnSpPr/>
            <p:nvPr/>
          </p:nvCxnSpPr>
          <p:spPr>
            <a:xfrm flipH="1" rot="10800000">
              <a:off x="5482875" y="1881400"/>
              <a:ext cx="597000" cy="4785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5" name="Google Shape;145;p17"/>
            <p:cNvCxnSpPr/>
            <p:nvPr/>
          </p:nvCxnSpPr>
          <p:spPr>
            <a:xfrm flipH="1" rot="10800000">
              <a:off x="5635275" y="2033800"/>
              <a:ext cx="597000" cy="4785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146" name="Google Shape;146;p17"/>
          <p:cNvGrpSpPr/>
          <p:nvPr/>
        </p:nvGrpSpPr>
        <p:grpSpPr>
          <a:xfrm rot="-5400000">
            <a:off x="7223450" y="1805200"/>
            <a:ext cx="673200" cy="707100"/>
            <a:chOff x="5482875" y="1881400"/>
            <a:chExt cx="673200" cy="707100"/>
          </a:xfrm>
        </p:grpSpPr>
        <p:cxnSp>
          <p:nvCxnSpPr>
            <p:cNvPr id="147" name="Google Shape;147;p17"/>
            <p:cNvCxnSpPr/>
            <p:nvPr/>
          </p:nvCxnSpPr>
          <p:spPr>
            <a:xfrm flipH="1" rot="10800000">
              <a:off x="5482875" y="1881400"/>
              <a:ext cx="597000" cy="4785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8" name="Google Shape;148;p17"/>
            <p:cNvCxnSpPr/>
            <p:nvPr/>
          </p:nvCxnSpPr>
          <p:spPr>
            <a:xfrm flipH="1" rot="10800000">
              <a:off x="5559075" y="2110000"/>
              <a:ext cx="597000" cy="4785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49" name="Google Shape;149;p17"/>
          <p:cNvSpPr txBox="1"/>
          <p:nvPr/>
        </p:nvSpPr>
        <p:spPr>
          <a:xfrm>
            <a:off x="4608175" y="4271675"/>
            <a:ext cx="24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Ej: </a:t>
            </a:r>
            <a:r>
              <a:rPr lang="en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Java, C++, Python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842700" y="4305700"/>
            <a:ext cx="24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Ej: Fortran, C, pascal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2" name="Google Shape;152;p17"/>
          <p:cNvCxnSpPr/>
          <p:nvPr/>
        </p:nvCxnSpPr>
        <p:spPr>
          <a:xfrm rot="10800000">
            <a:off x="6441800" y="2390875"/>
            <a:ext cx="479400" cy="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3" name="Google Shape;153;p17"/>
          <p:cNvCxnSpPr/>
          <p:nvPr/>
        </p:nvCxnSpPr>
        <p:spPr>
          <a:xfrm rot="10800000">
            <a:off x="6441800" y="2543275"/>
            <a:ext cx="479400" cy="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orientada a objetos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Es una plantilla o molde de entidades del mismo tipo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Una </a:t>
            </a:r>
            <a:r>
              <a:rPr lang="en" sz="1500"/>
              <a:t>realización</a:t>
            </a:r>
            <a:r>
              <a:rPr lang="en" sz="1500"/>
              <a:t> particular de una clase se llama instancia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Para crear una instancia se invoca el constructor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/>
              <a:t>      	</a:t>
            </a:r>
            <a:r>
              <a:rPr lang="en" sz="15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rPr>
              <a:t>ejemplo: nombre_instancia = nombre_clase(args)</a:t>
            </a:r>
            <a:endParaRPr sz="1500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Objeto: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Es una instancia particular de una clase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Formada por: atributos de datos (variables) y comportamiento (métodos)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Para acceder un atributo/método se usa el operador punto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/>
              <a:t>      	</a:t>
            </a:r>
            <a:r>
              <a:rPr lang="en" sz="15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rPr>
              <a:t>ejemplo: nombre_objeto.nombre_atributo</a:t>
            </a:r>
            <a:endParaRPr sz="1500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5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rPr>
              <a:t>   	   	      nombre_objeto.nombre_método</a:t>
            </a:r>
            <a:endParaRPr sz="1500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 - Un ejemplo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Creamos una clase llamada Mascota</a:t>
            </a:r>
            <a:endParaRPr sz="14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Dentro de la clase vamos a definir los atributos</a:t>
            </a:r>
            <a:endParaRPr sz="1300"/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Nombre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Especie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Peso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rPr>
              <a:t>Atención:</a:t>
            </a:r>
            <a:r>
              <a:rPr lang="en" sz="13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rPr>
              <a:t> Cuando creamos una nueva mascota, necesitamos dar estas informaciones </a:t>
            </a:r>
            <a:endParaRPr sz="1300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rPr>
              <a:t>(atributos de datos)</a:t>
            </a:r>
            <a:endParaRPr sz="1300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También dentro de clase vamos a definir los métodos: funciones que nos van a permitir interactuar con nuestros datos</a:t>
            </a:r>
            <a:endParaRPr sz="1300"/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PuedeCorrer()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Identificacion()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Una vez definida la clase, la vamos a usar: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Creamos una instancia:</a:t>
            </a:r>
            <a:endParaRPr sz="1400"/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tito = Mascota("Tito","Perro",6)  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 aplicamos un método a la instancia creada:</a:t>
            </a:r>
            <a:endParaRPr sz="1400"/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tito.Identificacion()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 ejemplo: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Queremos hacer un programa de control de cuentas de clientes en una red bancaria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Necesitamos guardar las informaciones sobre cada cuenta bancaria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Creamos una clase para representar exactamente este tipo de dato cuenta que agregue las informaciones y comportamientos básicos de una cuenta corriente.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Creamos la clase Cuenta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Atributos:</a:t>
            </a:r>
            <a:endParaRPr sz="1400"/>
          </a:p>
          <a:p>
            <a:pPr indent="0" lvl="0" marL="1371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Métodos:</a:t>
            </a:r>
            <a:endParaRPr sz="1400"/>
          </a:p>
          <a:p>
            <a:pPr indent="0" lvl="0" marL="1371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resumen()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	  (imprime CC número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tiene saldo  saldo)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extraccion(valor)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(sustrae el valor dado a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deposito(valor)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4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(adiciona el valor dado a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 ejemplo:</a:t>
            </a: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48675" y="732650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Creamos la clase Cuenta</a:t>
            </a:r>
            <a:endParaRPr sz="1400"/>
          </a:p>
          <a:p>
            <a:pPr indent="-3111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Atributos: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Métodos: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resumen()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	  (imprime CC número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tiene saldo  saldo)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extraccion(valor)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(sustrae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deposito(valor)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(adiciona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Creamos el objeto c1 con CC 1234-5 y saldo de $100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	c1 = Cuenta (1234-5, 100)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Le pedimos el saldo en cuenta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c1.resumen()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 ejemplo:</a:t>
            </a:r>
            <a:endParaRPr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48675" y="732650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Creamos la clase Cuenta</a:t>
            </a:r>
            <a:endParaRPr sz="1400"/>
          </a:p>
          <a:p>
            <a:pPr indent="-3111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Atributos: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Métodos: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resumen()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	  (imprime CC número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tiene saldo  saldo)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extraccion(valor)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(sustrae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deposito(valor)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(adiciona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Creamos el objeto c1 con CC 1234-5 y saldo de $100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	c1 = Cuenta (1234-5, 100)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Le pedimos el saldo en cuenta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c1.resumen()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688600" y="3478975"/>
            <a:ext cx="34197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CC número  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1234-5</a:t>
            </a:r>
            <a:r>
              <a:rPr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tiene saldo  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 ejemplo:</a:t>
            </a:r>
            <a:endParaRPr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348675" y="732650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Creamos la clase Cuenta</a:t>
            </a:r>
            <a:endParaRPr sz="1400"/>
          </a:p>
          <a:p>
            <a:pPr indent="-3111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Atributos: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Métodos: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resumen()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	  (imprime CC número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tiene saldo  saldo)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extraccion(valor)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(sustrae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deposito(valor)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(adiciona el valor dado 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Creamos el objeto c1 con CC 1234-5 y saldo de $100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	c1 = Cuenta (1234-5, 100)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Le pedimos el saldo en cuenta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c1.resumen()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400">
                <a:solidFill>
                  <a:srgbClr val="674EA7"/>
                </a:solidFill>
              </a:rPr>
              <a:t>Retiramos de la cuenta $30</a:t>
            </a:r>
            <a:endParaRPr sz="1400">
              <a:solidFill>
                <a:srgbClr val="674EA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 c1.extraccion(30)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