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ncode Sans"/>
      <p:regular r:id="rId17"/>
      <p:bold r:id="rId18"/>
    </p:embeddedFont>
    <p:embeddedFont>
      <p:font typeface="Encode Sans SemiBold"/>
      <p:regular r:id="rId19"/>
      <p:bold r:id="rId20"/>
    </p:embeddedFont>
    <p:embeddedFont>
      <p:font typeface="IBM Plex Mono Light"/>
      <p:regular r:id="rId21"/>
      <p:bold r:id="rId22"/>
      <p:italic r:id="rId23"/>
      <p:boldItalic r:id="rId24"/>
    </p:embeddedFont>
    <p:embeddedFont>
      <p:font typeface="IBM Plex Mono ExtraLight"/>
      <p:regular r:id="rId25"/>
      <p:bold r:id="rId26"/>
      <p:italic r:id="rId27"/>
      <p:boldItalic r:id="rId28"/>
    </p:embeddedFont>
    <p:embeddedFont>
      <p:font typeface="IBM Plex Mono Thin"/>
      <p:regular r:id="rId29"/>
      <p:bold r:id="rId30"/>
      <p:italic r:id="rId31"/>
      <p:boldItalic r:id="rId32"/>
    </p:embeddedFont>
    <p:embeddedFont>
      <p:font typeface="IBM Plex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Bold-bold.fntdata"/><Relationship Id="rId22" Type="http://schemas.openxmlformats.org/officeDocument/2006/relationships/font" Target="fonts/IBMPlexMonoLight-bold.fntdata"/><Relationship Id="rId21" Type="http://schemas.openxmlformats.org/officeDocument/2006/relationships/font" Target="fonts/IBMPlexMonoLight-regular.fntdata"/><Relationship Id="rId24" Type="http://schemas.openxmlformats.org/officeDocument/2006/relationships/font" Target="fonts/IBMPlexMonoLight-boldItalic.fntdata"/><Relationship Id="rId23" Type="http://schemas.openxmlformats.org/officeDocument/2006/relationships/font" Target="fonts/IBMPlexMon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ExtraLight-bold.fntdata"/><Relationship Id="rId25" Type="http://schemas.openxmlformats.org/officeDocument/2006/relationships/font" Target="fonts/IBMPlexMonoExtraLight-regular.fntdata"/><Relationship Id="rId28" Type="http://schemas.openxmlformats.org/officeDocument/2006/relationships/font" Target="fonts/IBMPlexMonoExtraLight-boldItalic.fntdata"/><Relationship Id="rId27" Type="http://schemas.openxmlformats.org/officeDocument/2006/relationships/font" Target="fonts/IBMPlexMonoExtra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Th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Thin-italic.fntdata"/><Relationship Id="rId30" Type="http://schemas.openxmlformats.org/officeDocument/2006/relationships/font" Target="fonts/IBMPlexMonoThin-bold.fntdata"/><Relationship Id="rId11" Type="http://schemas.openxmlformats.org/officeDocument/2006/relationships/slide" Target="slides/slide6.xml"/><Relationship Id="rId33" Type="http://schemas.openxmlformats.org/officeDocument/2006/relationships/font" Target="fonts/IBMPlexMono-regular.fntdata"/><Relationship Id="rId10" Type="http://schemas.openxmlformats.org/officeDocument/2006/relationships/slide" Target="slides/slide5.xml"/><Relationship Id="rId32" Type="http://schemas.openxmlformats.org/officeDocument/2006/relationships/font" Target="fonts/IBMPlexMonoThin-boldItalic.fntdata"/><Relationship Id="rId13" Type="http://schemas.openxmlformats.org/officeDocument/2006/relationships/slide" Target="slides/slide8.xml"/><Relationship Id="rId35" Type="http://schemas.openxmlformats.org/officeDocument/2006/relationships/font" Target="fonts/IBMPlexMono-italic.fntdata"/><Relationship Id="rId12" Type="http://schemas.openxmlformats.org/officeDocument/2006/relationships/slide" Target="slides/slide7.xml"/><Relationship Id="rId34" Type="http://schemas.openxmlformats.org/officeDocument/2006/relationships/font" Target="fonts/IBMPlex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BMPlexMono-boldItalic.fntdata"/><Relationship Id="rId17" Type="http://schemas.openxmlformats.org/officeDocument/2006/relationships/font" Target="fonts/EncodeSans-regular.fntdata"/><Relationship Id="rId16" Type="http://schemas.openxmlformats.org/officeDocument/2006/relationships/slide" Target="slides/slide11.xml"/><Relationship Id="rId19" Type="http://schemas.openxmlformats.org/officeDocument/2006/relationships/font" Target="fonts/EncodeSansSemiBold-regular.fntdata"/><Relationship Id="rId18" Type="http://schemas.openxmlformats.org/officeDocument/2006/relationships/font" Target="fonts/Encod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cd24cce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cd24cce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d24ccec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cd24ccec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d24cce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d24cce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d24cce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cd24cce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cd24cce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cd24cce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d24cce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cd24cce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cd24cce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cd24cce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cd24cce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cd24cce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d24cce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d24cce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d24cce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d24cce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search.google.com/colaboratory/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gentinaprograma.unsam.edu.a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es-es/pycharm/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Argentina programa 4.0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– Programación en Python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320825" y="3520275"/>
            <a:ext cx="45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Del 13 de Febrero al 19 de Abril.</a:t>
            </a:r>
            <a:endParaRPr>
              <a:solidFill>
                <a:schemeClr val="lt1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 Lunes y Miércoles de 18 a 20 hs.</a:t>
            </a:r>
            <a:endParaRPr>
              <a:solidFill>
                <a:schemeClr val="lt1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Entornos de programación Python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786262"/>
            <a:ext cx="85206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83"/>
              <a:t>Notebooks</a:t>
            </a:r>
            <a:endParaRPr sz="1283"/>
          </a:p>
          <a:p>
            <a:pPr indent="-3101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84"/>
              <a:buChar char="●"/>
            </a:pPr>
            <a:r>
              <a:rPr lang="en" sz="1283"/>
              <a:t>Varios disponibles: Jupyter Lab, Google Colab</a:t>
            </a:r>
            <a:endParaRPr sz="1283"/>
          </a:p>
          <a:p>
            <a:pPr indent="-3101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84"/>
              <a:buFont typeface="Encode Sans SemiBold"/>
              <a:buChar char="○"/>
            </a:pPr>
            <a:r>
              <a:rPr lang="en" sz="1283">
                <a:latin typeface="Encode Sans SemiBold"/>
                <a:ea typeface="Encode Sans SemiBold"/>
                <a:cs typeface="Encode Sans SemiBold"/>
                <a:sym typeface="Encode Sans SemiBold"/>
              </a:rPr>
              <a:t>En el curso vamos a usar Google Colab!</a:t>
            </a:r>
            <a:endParaRPr sz="1283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-3101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84"/>
              <a:buChar char="○"/>
            </a:pPr>
            <a:r>
              <a:rPr lang="en" sz="1283" u="sng">
                <a:solidFill>
                  <a:schemeClr val="hlink"/>
                </a:solidFill>
                <a:hlinkClick r:id="rId3"/>
              </a:rPr>
              <a:t>https://research.google.com/colaboratory/</a:t>
            </a:r>
            <a:endParaRPr sz="128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Escribimos código en una celda 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dentro de la notebook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Ejecutamos el código de la celda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070450" y="3351463"/>
            <a:ext cx="4998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100" y="2102300"/>
            <a:ext cx="6327950" cy="2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en Python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834050"/>
            <a:ext cx="47529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17"/>
              <a:buFont typeface="Arial"/>
              <a:buNone/>
            </a:pPr>
            <a:r>
              <a:rPr lang="en" sz="1942"/>
              <a:t>Breve y rápido listado de conceptos</a:t>
            </a:r>
            <a:endParaRPr sz="1942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Los comentarios se marcan con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#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El final de línea termina una instrucción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Opcionalmente una instrucción puede terminarse con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;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Indentación: el espacio importa!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○"/>
            </a:pPr>
            <a:r>
              <a:rPr lang="en"/>
              <a:t>D</a:t>
            </a: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elimita </a:t>
            </a:r>
            <a:r>
              <a:rPr b="1" lang="en"/>
              <a:t>bloques</a:t>
            </a: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 de código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○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Está precedido de </a:t>
            </a:r>
            <a:r>
              <a:rPr b="1" lang="en"/>
              <a:t>:</a:t>
            </a:r>
            <a:endParaRPr b="1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Pero: dentro de una línea de código, el espacio no cuenta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x=1+2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x   =   1   +    2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ncode Sans"/>
              <a:buChar char="●"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Los paréntesis se usan para agrupar y para hacer llamadas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700" y="1229388"/>
            <a:ext cx="3705600" cy="274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Estudios – Programa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 entorno y las variables: Diferentes entornos de programación Python (consola, IDE, notebooks). Sintaxis del lenguaje. Tipos de datos básicos. Funciones y su documentación.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Estructuras de control: Condicionales. Iteraciones. Comprensión de listas. Recursión.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Estructuras de datos: Diccionarios, listas, tuplas, vectores, matrices y árboles.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Programación orientada a objetos: Concepto de objeto. Métodos. Herencia.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para el análisis de datos: Archivos de entrada/salida. Cómputo de estadísticos. Regresión lineal.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Visualización de datos. Aplicaciones con Numpy, SciPy y Matplotlib.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Testeo y Debuggeo de programas: Diseño de experimentos. Manejos de excepciones. Control de flujos.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Introducción a la complejidad de algoritmos: Concepto de complejidad. Algoritmos de búsqueda. Algoritmos de ordenamiento.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Aplicaciones de la programación a diversos ámbitos: Negocios, finanzas, seguros, ciencia.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37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942"/>
              <a:t>Más informaciones en </a:t>
            </a:r>
            <a:r>
              <a:rPr lang="en" sz="1942" u="sng">
                <a:solidFill>
                  <a:schemeClr val="hlink"/>
                </a:solidFill>
                <a:hlinkClick r:id="rId3"/>
              </a:rPr>
              <a:t>https://argentinaprograma.unsam.edu.ar/</a:t>
            </a:r>
            <a:endParaRPr sz="1942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de la programación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86449"/>
            <a:ext cx="85206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El objetivo final de la programación es producir un programa. Para que el programa ejecute correctamente lo que desea, es necesario seguir algunos pasos: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Comprender bien el problema, cuáles son los datos de entrada y qué se quiere obtener como resultado (salida).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Desarrollar una forma de resolver el problema – Algoritmo. Esta forma debe ser lógica, clara y enlazada.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Probar el algoritmo "en el papel", pensando en las diversas posibilidades de los datos de entrada y el flujo del programa.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Transcribir el algoritmo a un lenguaje de programación, obedeciendo las reglas de sintaxis.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50"/>
              <a:buChar char="●"/>
            </a:pPr>
            <a:r>
              <a:rPr lang="en" sz="1350"/>
              <a:t>Probar el programa hasta el agotamiento, con diferentes valores de entrada. Debuggear.</a:t>
            </a:r>
            <a:endParaRPr sz="1350"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062649"/>
            <a:ext cx="85206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Es una estrategia o secuencia de procedimientos que sirve para resolver un problema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La resolución de problemas complicados hizo con que el estudio de los algoritmos se transforme en un campo importante de las matemáticas.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En el fondo siempre creamos y seguimos un algoritmo para resolver problemas: presentarlo de forma explícita hace que sea mucho más fácil verificar si la solución es correcta.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El concepto de algoritmo es fundamental para la computación.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Las computadoras siguen órdenes y procesan operaciones lógicas.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Las computadoras necesitan instrucciones claras y precisas.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Puede existir más de un algoritmo posible para resolver un mismo problema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50"/>
              <a:buChar char="●"/>
            </a:pPr>
            <a:r>
              <a:rPr lang="en" sz="1350"/>
              <a:t>Los algoritmos se pueden expresar en distintos lenguajes</a:t>
            </a:r>
            <a:endParaRPr sz="135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Un programa es un archivo de texto plano (.txt)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Que contiene instrucciones (código) en algún lenguaje (</a:t>
            </a:r>
            <a:r>
              <a:rPr lang="en" sz="1300">
                <a:solidFill>
                  <a:srgbClr val="E30675"/>
                </a:solidFill>
              </a:rPr>
              <a:t>“source code”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El código es </a:t>
            </a:r>
            <a:r>
              <a:rPr lang="en" sz="1300">
                <a:solidFill>
                  <a:srgbClr val="E30675"/>
                </a:solidFill>
              </a:rPr>
              <a:t>interpretado</a:t>
            </a:r>
            <a:r>
              <a:rPr lang="en" sz="1300"/>
              <a:t> y </a:t>
            </a:r>
            <a:r>
              <a:rPr lang="en" sz="1300">
                <a:solidFill>
                  <a:srgbClr val="E30675"/>
                </a:solidFill>
              </a:rPr>
              <a:t>ejecutado</a:t>
            </a:r>
            <a:r>
              <a:rPr lang="en" sz="1300"/>
              <a:t> por alguien que entiende el lenguaje.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Si el lenguaje es Python, el intérprete de Python (python.exe, python3, etc.) es el que se encarga de leer, interpretar (entender) y ejecutar (correr) el código.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El intérprete es un programa que debe estar ya instalado en la máquina (ej python3)</a:t>
            </a:r>
            <a:endParaRPr sz="13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programa?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75" y="1059525"/>
            <a:ext cx="4481426" cy="252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11700" y="3981600"/>
            <a:ext cx="84291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6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Para escribir un programa es necesario aprender las reglas, la sintaxis de cada lenguaje, para que las instrucciones que se pasan a la computadora sean precisas.</a:t>
            </a:r>
            <a:endParaRPr sz="136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Python?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856800"/>
            <a:ext cx="85206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/>
              <a:t>Python es un lenguaje de programación moderno, de propósito general, orientado a objetos y de alto nivel.</a:t>
            </a:r>
            <a:endParaRPr sz="1360"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Lenguaje limpio y simple: código intuitivo y fácil de leer, sintaxis minimalista fácil de aprender, la facilidad de mantenimiento se adapta bien al tamaño de los proyectos.</a:t>
            </a:r>
            <a:endParaRPr sz="1260"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Lenguaje expresivo: Menos líneas de código, menos errores, más fácil de mantener.</a:t>
            </a:r>
            <a:endParaRPr sz="126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60"/>
              <a:t>Ventajas técnicas:</a:t>
            </a:r>
            <a:endParaRPr sz="1360"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No es necesario definir el tipo de variables, argumentos de función o tipos de devolución.</a:t>
            </a:r>
            <a:endParaRPr sz="1260"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60"/>
              <a:buChar char="●"/>
            </a:pPr>
            <a:r>
              <a:rPr lang="en" sz="1260"/>
              <a:t>No es necesario asignar y desasignar memoria explícitamente para variables y matrices de datos. No hay errores de pérdida de memoria.</a:t>
            </a:r>
            <a:endParaRPr sz="1260"/>
          </a:p>
          <a:p>
            <a:pPr indent="-30861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60"/>
              <a:buChar char="●"/>
            </a:pPr>
            <a:r>
              <a:rPr lang="en" sz="1260"/>
              <a:t>No es necesario compilar el código. El intérprete de Python lee y ejecuta el código de Python directamente.</a:t>
            </a:r>
            <a:endParaRPr sz="136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Python?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656850"/>
            <a:ext cx="8520600" cy="3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Python no es solo un lenguaje de programación, sino que también se refiere a la implementación estándar del intérprete que realmente ejecuta el código de Python en una computadora.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/>
              <a:t>También hay muchos entornos diferentes a través de los cuales se puede usar el intérprete de python. Cada entorno tiene diferentes ventajas y es adecuado para diferentes flujos de trabajo.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/>
              <a:t>Entornos:</a:t>
            </a:r>
            <a:endParaRPr sz="125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Intérprete de Python: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La forma estándar de usar el lenguaje de programación Python es usar el intérprete de Python para ejecutar el código de Python. El intérprete de python es un programa que lee y ejecuta el código de python en los archivos que se le pasan como argumentos. En el símbolo del sistema, el comando python se usa para invocar al intérprete de Python.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IPython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Es un shell interactivo que aborda la limitación del intérprete estándar de python y es un caballo de batalla para el uso científico de python. Proporciona un indicador interactivo para el intérprete de python con una facilidad de uso muy mejorada.</a:t>
            </a:r>
            <a:endParaRPr sz="11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Notebook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Es un entorno de cuaderno basado en HTML para Python. Proporciona un entorno basado en celdas con gran interactividad, donde los cálculos se pueden organizar y documentar de forma estructurada. En nuestro curso vamos a utilizar este tipo de entorno, en particular Google Colab (</a:t>
            </a:r>
            <a:r>
              <a:rPr lang="en" sz="1100" u="sng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https://colab.research.google.com</a:t>
            </a: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)</a:t>
            </a:r>
            <a:endParaRPr sz="11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Entornos de programación Python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834059"/>
            <a:ext cx="8520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Editor de Texto + Consola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Escribimos código en el editor (Notepad++, Sublime, Atom, etc)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Y ejecutamos programa.py en la consola (PowerShell, Terminal, etc)</a:t>
            </a:r>
            <a:endParaRPr sz="13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38" y="1649163"/>
            <a:ext cx="74961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550" y="3601700"/>
            <a:ext cx="4753125" cy="6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822800" y="1317875"/>
            <a:ext cx="169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ncode Sans SemiBold"/>
                <a:ea typeface="Encode Sans SemiBold"/>
                <a:cs typeface="Encode Sans SemiBold"/>
                <a:sym typeface="Encode Sans SemiBold"/>
              </a:rPr>
              <a:t>programa.py</a:t>
            </a:r>
            <a:endParaRPr sz="11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Entornos de programación Python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6816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83"/>
              <a:t>IDE (Integraded Development Environment)</a:t>
            </a:r>
            <a:endParaRPr sz="1283"/>
          </a:p>
          <a:p>
            <a:pPr indent="-3101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84"/>
              <a:buChar char="●"/>
            </a:pPr>
            <a:r>
              <a:rPr lang="en" sz="1283"/>
              <a:t>Varios disponibles: Microsoft Visual Studio Code (VSCode), PyCharm/JetBrains, etc.</a:t>
            </a:r>
            <a:endParaRPr sz="1283"/>
          </a:p>
          <a:p>
            <a:pPr indent="-3101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84"/>
              <a:buChar char="○"/>
            </a:pPr>
            <a:r>
              <a:rPr lang="en" sz="1283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 sz="1283"/>
          </a:p>
          <a:p>
            <a:pPr indent="-3101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84"/>
              <a:buChar char="○"/>
            </a:pPr>
            <a:r>
              <a:rPr lang="en" sz="1283" u="sng">
                <a:solidFill>
                  <a:schemeClr val="hlink"/>
                </a:solidFill>
                <a:hlinkClick r:id="rId4"/>
              </a:rPr>
              <a:t>https://www.jetbrains.com/es-es/pycharm/</a:t>
            </a:r>
            <a:endParaRPr sz="128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Escribimos código en el editor 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integrado dentro del IDE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Ejecutamos el código en la consola </a:t>
            </a:r>
            <a:endParaRPr sz="1283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83">
                <a:latin typeface="Encode Sans"/>
                <a:ea typeface="Encode Sans"/>
                <a:cs typeface="Encode Sans"/>
                <a:sym typeface="Encode Sans"/>
              </a:rPr>
              <a:t>integrada dentro del IDE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125" y="1880850"/>
            <a:ext cx="5379124" cy="271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 rot="10800000">
            <a:off x="2403375" y="2631975"/>
            <a:ext cx="4998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 rot="10800000">
            <a:off x="2403375" y="4218025"/>
            <a:ext cx="4998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