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ncode Sans"/>
      <p:regular r:id="rId18"/>
      <p:bold r:id="rId19"/>
    </p:embeddedFont>
    <p:embeddedFont>
      <p:font typeface="Encode Sans SemiBold"/>
      <p:regular r:id="rId20"/>
      <p:bold r:id="rId21"/>
    </p:embeddedFont>
    <p:embeddedFont>
      <p:font typeface="IBM Plex Mono Light"/>
      <p:regular r:id="rId22"/>
      <p:bold r:id="rId23"/>
      <p:italic r:id="rId24"/>
      <p:boldItalic r:id="rId25"/>
    </p:embeddedFont>
    <p:embeddedFont>
      <p:font typeface="IBM Plex Mono ExtraLight"/>
      <p:regular r:id="rId26"/>
      <p:bold r:id="rId27"/>
      <p:italic r:id="rId28"/>
      <p:boldItalic r:id="rId29"/>
    </p:embeddedFont>
    <p:embeddedFont>
      <p:font typeface="IBM Plex Mono Thin"/>
      <p:regular r:id="rId30"/>
      <p:bold r:id="rId31"/>
      <p:italic r:id="rId32"/>
      <p:boldItalic r:id="rId33"/>
    </p:embeddedFont>
    <p:embeddedFont>
      <p:font typeface="IBM Plex Mono"/>
      <p:regular r:id="rId34"/>
      <p:bold r:id="rId35"/>
      <p:italic r:id="rId36"/>
      <p:boldItalic r:id="rId37"/>
    </p:embeddedFont>
    <p:embeddedFont>
      <p:font typeface="Encode Sans Medium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ncodeSansSemiBold-regular.fntdata"/><Relationship Id="rId22" Type="http://schemas.openxmlformats.org/officeDocument/2006/relationships/font" Target="fonts/IBMPlexMonoLight-regular.fntdata"/><Relationship Id="rId21" Type="http://schemas.openxmlformats.org/officeDocument/2006/relationships/font" Target="fonts/EncodeSansSemiBold-bold.fntdata"/><Relationship Id="rId24" Type="http://schemas.openxmlformats.org/officeDocument/2006/relationships/font" Target="fonts/IBMPlexMonoLight-italic.fntdata"/><Relationship Id="rId23" Type="http://schemas.openxmlformats.org/officeDocument/2006/relationships/font" Target="fonts/IBMPlexMon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BMPlexMonoExtraLight-regular.fntdata"/><Relationship Id="rId25" Type="http://schemas.openxmlformats.org/officeDocument/2006/relationships/font" Target="fonts/IBMPlexMonoLight-boldItalic.fntdata"/><Relationship Id="rId28" Type="http://schemas.openxmlformats.org/officeDocument/2006/relationships/font" Target="fonts/IBMPlexMonoExtraLight-italic.fntdata"/><Relationship Id="rId27" Type="http://schemas.openxmlformats.org/officeDocument/2006/relationships/font" Target="fonts/IBMPlexMonoExtra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BMPlexMonoExtra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BMPlexMonoThin-bold.fntdata"/><Relationship Id="rId30" Type="http://schemas.openxmlformats.org/officeDocument/2006/relationships/font" Target="fonts/IBMPlexMonoThin-regular.fntdata"/><Relationship Id="rId11" Type="http://schemas.openxmlformats.org/officeDocument/2006/relationships/slide" Target="slides/slide6.xml"/><Relationship Id="rId33" Type="http://schemas.openxmlformats.org/officeDocument/2006/relationships/font" Target="fonts/IBMPlexMonoThin-boldItalic.fntdata"/><Relationship Id="rId10" Type="http://schemas.openxmlformats.org/officeDocument/2006/relationships/slide" Target="slides/slide5.xml"/><Relationship Id="rId32" Type="http://schemas.openxmlformats.org/officeDocument/2006/relationships/font" Target="fonts/IBMPlexMonoThin-italic.fntdata"/><Relationship Id="rId13" Type="http://schemas.openxmlformats.org/officeDocument/2006/relationships/slide" Target="slides/slide8.xml"/><Relationship Id="rId35" Type="http://schemas.openxmlformats.org/officeDocument/2006/relationships/font" Target="fonts/IBMPlexMono-bold.fntdata"/><Relationship Id="rId12" Type="http://schemas.openxmlformats.org/officeDocument/2006/relationships/slide" Target="slides/slide7.xml"/><Relationship Id="rId34" Type="http://schemas.openxmlformats.org/officeDocument/2006/relationships/font" Target="fonts/IBMPlexMono-regular.fntdata"/><Relationship Id="rId15" Type="http://schemas.openxmlformats.org/officeDocument/2006/relationships/slide" Target="slides/slide10.xml"/><Relationship Id="rId37" Type="http://schemas.openxmlformats.org/officeDocument/2006/relationships/font" Target="fonts/IBMPlexMono-boldItalic.fntdata"/><Relationship Id="rId14" Type="http://schemas.openxmlformats.org/officeDocument/2006/relationships/slide" Target="slides/slide9.xml"/><Relationship Id="rId36" Type="http://schemas.openxmlformats.org/officeDocument/2006/relationships/font" Target="fonts/IBMPlexMono-italic.fntdata"/><Relationship Id="rId17" Type="http://schemas.openxmlformats.org/officeDocument/2006/relationships/slide" Target="slides/slide12.xml"/><Relationship Id="rId39" Type="http://schemas.openxmlformats.org/officeDocument/2006/relationships/font" Target="fonts/EncodeSansMedium-bold.fntdata"/><Relationship Id="rId16" Type="http://schemas.openxmlformats.org/officeDocument/2006/relationships/slide" Target="slides/slide11.xml"/><Relationship Id="rId38" Type="http://schemas.openxmlformats.org/officeDocument/2006/relationships/font" Target="fonts/EncodeSansMedium-regular.fntdata"/><Relationship Id="rId19" Type="http://schemas.openxmlformats.org/officeDocument/2006/relationships/font" Target="fonts/EncodeSans-bold.fntdata"/><Relationship Id="rId18" Type="http://schemas.openxmlformats.org/officeDocument/2006/relationships/font" Target="fonts/Encode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d5722cf4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d5722cf4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d5722cf4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d5722cf4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c27cbf8db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c27cbf8db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7e53e598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7e53e598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d5722cf4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d5722cf4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27cbf8db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27cbf8db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d5722cf4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d5722cf4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d5722cf4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d5722cf4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d5722cf4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d5722cf4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d5722cf4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d5722cf4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d5722cf4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d5722cf4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17856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Encode Sans"/>
              <a:buNone/>
              <a:defRPr b="1" sz="46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53725" y="2843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Encode Sans"/>
              <a:buNone/>
              <a:defRPr sz="2800">
                <a:solidFill>
                  <a:srgbClr val="F3F3F3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11708" y="1196775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b="34908" l="13018" r="11770" t="35892"/>
          <a:stretch/>
        </p:blipFill>
        <p:spPr>
          <a:xfrm>
            <a:off x="415900" y="207275"/>
            <a:ext cx="2495550" cy="96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4481200"/>
            <a:ext cx="9144000" cy="66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9900" y="4255500"/>
            <a:ext cx="1790000" cy="11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9575" y="4224670"/>
            <a:ext cx="1790000" cy="1171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800" y="4270049"/>
            <a:ext cx="1651400" cy="1081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74EA7">
              <a:alpha val="27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4200"/>
              <a:buNone/>
              <a:defRPr sz="4200">
                <a:solidFill>
                  <a:srgbClr val="674EA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  <a:defRPr>
                <a:solidFill>
                  <a:srgbClr val="674EA7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▹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◇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None/>
              <a:defRPr sz="21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  <a:defRPr>
                <a:solidFill>
                  <a:srgbClr val="674EA7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311700" y="17856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Encode Sans"/>
              <a:buNone/>
              <a:defRPr b="1" sz="46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353725" y="2843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Encode Sans"/>
              <a:buNone/>
              <a:defRPr sz="2800">
                <a:solidFill>
                  <a:srgbClr val="F3F3F3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" name="Google Shape;23;p3"/>
          <p:cNvCxnSpPr/>
          <p:nvPr/>
        </p:nvCxnSpPr>
        <p:spPr>
          <a:xfrm>
            <a:off x="311708" y="1196775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 b="34908" l="13018" r="11770" t="35892"/>
          <a:stretch/>
        </p:blipFill>
        <p:spPr>
          <a:xfrm>
            <a:off x="415900" y="207275"/>
            <a:ext cx="2495550" cy="96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 b="26579" l="0" r="0" t="22869"/>
          <a:stretch/>
        </p:blipFill>
        <p:spPr>
          <a:xfrm>
            <a:off x="5976900" y="279013"/>
            <a:ext cx="2495549" cy="825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8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396358" y="464993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" name="Google Shape;31;p4"/>
          <p:cNvPicPr preferRelativeResize="0"/>
          <p:nvPr/>
        </p:nvPicPr>
        <p:blipFill rotWithShape="1">
          <a:blip r:embed="rId3">
            <a:alphaModFix/>
          </a:blip>
          <a:srcRect b="8592" l="0" r="0" t="0"/>
          <a:stretch/>
        </p:blipFill>
        <p:spPr>
          <a:xfrm>
            <a:off x="500550" y="4663225"/>
            <a:ext cx="1158451" cy="44222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  <a:defRPr>
                <a:solidFill>
                  <a:srgbClr val="674EA7"/>
                </a:solidFill>
              </a:defRPr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5pPr>
            <a:lvl6pPr indent="-3175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/>
            </a:lvl6pPr>
            <a:lvl7pPr indent="-3175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7pPr>
            <a:lvl8pPr indent="-3175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  <a:defRPr/>
            </a:lvl8pPr>
            <a:lvl9pPr indent="-3175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pic>
        <p:nvPicPr>
          <p:cNvPr id="33" name="Google Shape;3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968" y="4679766"/>
            <a:ext cx="1220144" cy="44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3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9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396358" y="465681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" name="Google Shape;39;p5"/>
          <p:cNvPicPr preferRelativeResize="0"/>
          <p:nvPr/>
        </p:nvPicPr>
        <p:blipFill rotWithShape="1">
          <a:blip r:embed="rId3">
            <a:alphaModFix/>
          </a:blip>
          <a:srcRect b="8592" l="0" r="0" t="0"/>
          <a:stretch/>
        </p:blipFill>
        <p:spPr>
          <a:xfrm>
            <a:off x="500550" y="4663225"/>
            <a:ext cx="1158451" cy="44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968" y="4679766"/>
            <a:ext cx="1220144" cy="44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400"/>
              <a:buChar char="●"/>
              <a:defRPr sz="1400">
                <a:solidFill>
                  <a:srgbClr val="674EA7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▸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▹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◇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400"/>
              <a:buChar char="●"/>
              <a:defRPr sz="1400">
                <a:solidFill>
                  <a:srgbClr val="674EA7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▸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▹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◇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75835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/>
          <p:nvPr>
            <p:ph type="title"/>
          </p:nvPr>
        </p:nvSpPr>
        <p:spPr>
          <a:xfrm>
            <a:off x="311700" y="76600"/>
            <a:ext cx="8520600" cy="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b="1"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Encode Sans SemiBold"/>
              <a:buChar char="●"/>
              <a:defRPr sz="1800">
                <a:solidFill>
                  <a:schemeClr val="dk2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○"/>
              <a:defRPr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■"/>
              <a:defRPr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Light"/>
              <a:buChar char="□"/>
              <a:defRPr>
                <a:solidFill>
                  <a:schemeClr val="dk2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ExtraLight"/>
              <a:buChar char="▸"/>
              <a:defRPr>
                <a:solidFill>
                  <a:schemeClr val="dk2"/>
                </a:solidFill>
                <a:latin typeface="IBM Plex Mono ExtraLight"/>
                <a:ea typeface="IBM Plex Mono ExtraLight"/>
                <a:cs typeface="IBM Plex Mono ExtraLight"/>
                <a:sym typeface="IBM Plex Mono ExtraLigh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▹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◆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◇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▪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5"/>
          <p:cNvSpPr txBox="1"/>
          <p:nvPr>
            <p:ph type="ctrTitle"/>
          </p:nvPr>
        </p:nvSpPr>
        <p:spPr>
          <a:xfrm>
            <a:off x="311700" y="17856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Conceptos Computación</a:t>
            </a:r>
            <a:endParaRPr/>
          </a:p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353725" y="2843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 ejemplo</a:t>
            </a:r>
            <a:endParaRPr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834050"/>
            <a:ext cx="73314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1155CC"/>
                </a:solidFill>
                <a:latin typeface="Encode Sans"/>
                <a:ea typeface="Encode Sans"/>
                <a:cs typeface="Encode Sans"/>
                <a:sym typeface="Encode Sans"/>
              </a:rPr>
              <a:t>Dado un conjunto de números, existe algún subconjunto cuya suma sea</a:t>
            </a:r>
            <a:r>
              <a:rPr lang="en" sz="2400">
                <a:solidFill>
                  <a:srgbClr val="0000FF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r>
              <a:rPr b="1" i="1" lang="en" sz="2400">
                <a:solidFill>
                  <a:srgbClr val="980000"/>
                </a:solidFill>
                <a:latin typeface="Encode Sans"/>
                <a:ea typeface="Encode Sans"/>
                <a:cs typeface="Encode Sans"/>
                <a:sym typeface="Encode Sans"/>
              </a:rPr>
              <a:t>N?</a:t>
            </a:r>
            <a:endParaRPr sz="16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Una instancia del problema:</a:t>
            </a:r>
            <a:endParaRPr sz="24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Encode Sans"/>
              <a:buChar char="●"/>
            </a:pPr>
            <a:r>
              <a:rPr b="1" lang="en" sz="2000">
                <a:solidFill>
                  <a:srgbClr val="C00000"/>
                </a:solidFill>
                <a:latin typeface="Encode Sans"/>
                <a:ea typeface="Encode Sans"/>
                <a:cs typeface="Encode Sans"/>
                <a:sym typeface="Encode Sans"/>
              </a:rPr>
              <a:t>Conjunto:</a:t>
            </a:r>
            <a:r>
              <a:rPr lang="en" sz="2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[1, 2, 4, 5, 8, 9, 10, 11, 23, 76, 89]</a:t>
            </a:r>
            <a:endParaRPr sz="20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Encode Sans"/>
              <a:buChar char="●"/>
            </a:pPr>
            <a:r>
              <a:rPr b="1" lang="en" sz="2000">
                <a:solidFill>
                  <a:srgbClr val="C00000"/>
                </a:solidFill>
                <a:latin typeface="Encode Sans"/>
                <a:ea typeface="Encode Sans"/>
                <a:cs typeface="Encode Sans"/>
                <a:sym typeface="Encode Sans"/>
              </a:rPr>
              <a:t>N: </a:t>
            </a:r>
            <a:r>
              <a:rPr lang="en" sz="2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119</a:t>
            </a:r>
            <a:endParaRPr sz="20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Qué hacemos?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b="1" lang="en" sz="3200">
                <a:solidFill>
                  <a:srgbClr val="666699"/>
                </a:solidFill>
                <a:latin typeface="Encode Sans"/>
                <a:ea typeface="Encode Sans"/>
                <a:cs typeface="Encode Sans"/>
                <a:sym typeface="Encode Sans"/>
              </a:rPr>
              <a:t>Evaluar y Analizar</a:t>
            </a:r>
            <a:endParaRPr b="1" sz="3200">
              <a:solidFill>
                <a:srgbClr val="666699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Encode Sans"/>
              <a:buAutoNum type="arabicPeriod"/>
            </a:pPr>
            <a:r>
              <a:rPr b="1" lang="en" sz="2400">
                <a:solidFill>
                  <a:srgbClr val="C00000"/>
                </a:solidFill>
                <a:latin typeface="Encode Sans"/>
                <a:ea typeface="Encode Sans"/>
                <a:cs typeface="Encode Sans"/>
                <a:sym typeface="Encode Sans"/>
              </a:rPr>
              <a:t>Viabilidad</a:t>
            </a:r>
            <a:endParaRPr b="1" sz="2400">
              <a:solidFill>
                <a:srgbClr val="C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6956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Encode Sans Medium"/>
              <a:buAutoNum type="alphaLcPeriod"/>
            </a:pPr>
            <a:r>
              <a:rPr lang="en" sz="24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Existen impedimentos teóricos?</a:t>
            </a:r>
            <a:endParaRPr sz="2400">
              <a:solidFill>
                <a:schemeClr val="dk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indent="-36956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Encode Sans Medium"/>
              <a:buAutoNum type="alphaLcPeriod"/>
            </a:pPr>
            <a:r>
              <a:rPr lang="en" sz="24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Responder SI/NO</a:t>
            </a:r>
            <a:endParaRPr sz="2400">
              <a:solidFill>
                <a:schemeClr val="dk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Encode Sans"/>
              <a:buAutoNum type="arabicPeriod"/>
            </a:pPr>
            <a:r>
              <a:rPr b="1" lang="en" sz="2400">
                <a:solidFill>
                  <a:srgbClr val="C00000"/>
                </a:solidFill>
                <a:latin typeface="Encode Sans"/>
                <a:ea typeface="Encode Sans"/>
                <a:cs typeface="Encode Sans"/>
                <a:sym typeface="Encode Sans"/>
              </a:rPr>
              <a:t>Solución (algoritmo)</a:t>
            </a:r>
            <a:endParaRPr b="1" sz="2400">
              <a:solidFill>
                <a:srgbClr val="C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6956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Encode Sans Medium"/>
              <a:buAutoNum type="alphaLcPeriod"/>
            </a:pPr>
            <a:r>
              <a:rPr lang="en" sz="24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Tomar subconjuntos y evaluar la suma</a:t>
            </a:r>
            <a:endParaRPr sz="2400">
              <a:solidFill>
                <a:schemeClr val="dk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indent="-36956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Encode Sans Medium"/>
              <a:buAutoNum type="alphaLcPeriod"/>
            </a:pPr>
            <a:r>
              <a:rPr lang="en" sz="24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Responder SI/NO</a:t>
            </a:r>
            <a:endParaRPr sz="2400">
              <a:solidFill>
                <a:schemeClr val="dk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Encode Sans"/>
              <a:buAutoNum type="arabicPeriod"/>
            </a:pPr>
            <a:r>
              <a:rPr b="1" lang="en" sz="2400">
                <a:solidFill>
                  <a:srgbClr val="C00000"/>
                </a:solidFill>
                <a:latin typeface="Encode Sans"/>
                <a:ea typeface="Encode Sans"/>
                <a:cs typeface="Encode Sans"/>
                <a:sym typeface="Encode Sans"/>
              </a:rPr>
              <a:t>Complejidad</a:t>
            </a:r>
            <a:endParaRPr b="1" sz="2400">
              <a:solidFill>
                <a:srgbClr val="C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6956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Encode Sans Medium"/>
              <a:buAutoNum type="alphaLcPeriod"/>
            </a:pPr>
            <a:r>
              <a:rPr lang="en" sz="24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C</a:t>
            </a:r>
            <a:r>
              <a:rPr lang="en" sz="24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ómo escala con el input?</a:t>
            </a:r>
            <a:endParaRPr sz="2400">
              <a:solidFill>
                <a:schemeClr val="dk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Ciencias de la computación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666699"/>
                </a:solidFill>
                <a:latin typeface="Calibri"/>
                <a:ea typeface="Calibri"/>
                <a:cs typeface="Calibri"/>
                <a:sym typeface="Calibri"/>
              </a:rPr>
              <a:t>Es la disciplina que estudia como resolver problemas con computadoras</a:t>
            </a:r>
            <a:endParaRPr b="1" sz="2400">
              <a:solidFill>
                <a:srgbClr val="6666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Deriva de las Matemáticas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Char char="●"/>
            </a:pPr>
            <a:r>
              <a:rPr b="1" lang="en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Resolución de problemas</a:t>
            </a:r>
            <a:endParaRPr sz="2400">
              <a:solidFill>
                <a:srgbClr val="66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Char char="●"/>
            </a:pPr>
            <a:r>
              <a:rPr b="1" lang="en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endParaRPr b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66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Qué es un Algoritmo?</a:t>
            </a:r>
            <a:endParaRPr b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Informalmente: </a:t>
            </a:r>
            <a:r>
              <a:rPr i="1"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“una serie de reglas que definen en forma precisa una secuencia de operaciones”</a:t>
            </a:r>
            <a:endParaRPr i="1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Qué es un algoritmo?</a:t>
            </a:r>
            <a:endParaRPr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666699"/>
                </a:solidFill>
                <a:latin typeface="Encode Sans"/>
                <a:ea typeface="Encode Sans"/>
                <a:cs typeface="Encode Sans"/>
                <a:sym typeface="Encode Sans"/>
              </a:rPr>
              <a:t>Un algoritmo puede ser especificado</a:t>
            </a:r>
            <a:endParaRPr b="1" sz="2400">
              <a:solidFill>
                <a:srgbClr val="666699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Encode Sans"/>
              <a:buChar char="●"/>
            </a:pPr>
            <a:r>
              <a:rPr lang="en" sz="2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En inglés, español, francés, etc.</a:t>
            </a:r>
            <a:endParaRPr sz="20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Encode Sans"/>
              <a:buChar char="●"/>
            </a:pPr>
            <a:r>
              <a:rPr lang="en" sz="2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En un lenguaje formal: matemático, o de programación</a:t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365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○"/>
            </a:pPr>
            <a:r>
              <a:rPr i="1" lang="en" sz="2000">
                <a:solidFill>
                  <a:srgbClr val="C00000"/>
                </a:solidFill>
              </a:rPr>
              <a:t>C, Java, Perl, Python </a:t>
            </a:r>
            <a:r>
              <a:rPr lang="en" sz="2000">
                <a:solidFill>
                  <a:srgbClr val="C00000"/>
                </a:solidFill>
              </a:rPr>
              <a:t>🐍</a:t>
            </a:r>
            <a:endParaRPr sz="2000">
              <a:solidFill>
                <a:srgbClr val="C00000"/>
              </a:solidFill>
            </a:endParaRPr>
          </a:p>
          <a:p>
            <a:pPr indent="-3365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000">
                <a:solidFill>
                  <a:schemeClr val="dk1"/>
                </a:solidFill>
              </a:rPr>
              <a:t>En forma de un diseño de hardware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666699"/>
                </a:solidFill>
                <a:latin typeface="Encode Sans"/>
                <a:ea typeface="Encode Sans"/>
                <a:cs typeface="Encode Sans"/>
                <a:sym typeface="Encode Sans"/>
              </a:rPr>
              <a:t>A qué se parece?</a:t>
            </a:r>
            <a:endParaRPr b="1" sz="2400">
              <a:solidFill>
                <a:srgbClr val="666699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Encode Sans"/>
              <a:buChar char="●"/>
            </a:pPr>
            <a:r>
              <a:rPr lang="en" sz="2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A una receta de cocina</a:t>
            </a:r>
            <a:endParaRPr sz="20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Encode Sans"/>
              <a:buChar char="○"/>
            </a:pPr>
            <a:r>
              <a:rPr lang="en" sz="2000">
                <a:solidFill>
                  <a:schemeClr val="dk1"/>
                </a:solidFill>
              </a:rPr>
              <a:t>I</a:t>
            </a:r>
            <a:r>
              <a:rPr lang="en" sz="2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nput = ingredientes + materiales</a:t>
            </a:r>
            <a:endParaRPr sz="20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○"/>
            </a:pPr>
            <a:r>
              <a:rPr b="1" lang="en" sz="2000">
                <a:solidFill>
                  <a:srgbClr val="38761D"/>
                </a:solidFill>
              </a:rPr>
              <a:t>Algoritmo = receta (instrucciones, pasos, operaciones, parámetros)</a:t>
            </a:r>
            <a:endParaRPr b="1" sz="2000">
              <a:solidFill>
                <a:srgbClr val="38761D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000">
                <a:solidFill>
                  <a:schemeClr val="dk1"/>
                </a:solidFill>
              </a:rPr>
              <a:t>Output = comida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Programas vs Algoritmos</a:t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99"/>
                </a:solidFill>
                <a:latin typeface="Encode Sans"/>
                <a:ea typeface="Encode Sans"/>
                <a:cs typeface="Encode Sans"/>
                <a:sym typeface="Encode Sans"/>
              </a:rPr>
              <a:t>Un algoritmo es nuestra </a:t>
            </a:r>
            <a:r>
              <a:rPr b="1" i="1" lang="en" sz="2400">
                <a:solidFill>
                  <a:srgbClr val="980000"/>
                </a:solidFill>
                <a:latin typeface="Encode Sans"/>
                <a:ea typeface="Encode Sans"/>
                <a:cs typeface="Encode Sans"/>
                <a:sym typeface="Encode Sans"/>
              </a:rPr>
              <a:t>receta</a:t>
            </a:r>
            <a:r>
              <a:rPr lang="en" sz="2400">
                <a:solidFill>
                  <a:srgbClr val="666699"/>
                </a:solidFill>
                <a:latin typeface="Encode Sans"/>
                <a:ea typeface="Encode Sans"/>
                <a:cs typeface="Encode Sans"/>
                <a:sym typeface="Encode Sans"/>
              </a:rPr>
              <a:t> para resolver un problema. </a:t>
            </a:r>
            <a:endParaRPr sz="2400">
              <a:solidFill>
                <a:srgbClr val="666699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99"/>
                </a:solidFill>
                <a:latin typeface="Encode Sans"/>
                <a:ea typeface="Encode Sans"/>
                <a:cs typeface="Encode Sans"/>
                <a:sym typeface="Encode Sans"/>
              </a:rPr>
              <a:t>Si escribimos esa receta en Python, tenemos un </a:t>
            </a:r>
            <a:r>
              <a:rPr b="1" i="1" lang="en" sz="2400">
                <a:solidFill>
                  <a:srgbClr val="45818E"/>
                </a:solidFill>
                <a:latin typeface="Encode Sans"/>
                <a:ea typeface="Encode Sans"/>
                <a:cs typeface="Encode Sans"/>
                <a:sym typeface="Encode Sans"/>
              </a:rPr>
              <a:t>programa.</a:t>
            </a:r>
            <a:r>
              <a:rPr lang="en" sz="2400">
                <a:solidFill>
                  <a:srgbClr val="666699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endParaRPr sz="2400">
              <a:solidFill>
                <a:srgbClr val="666699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99"/>
                </a:solidFill>
                <a:latin typeface="Encode Sans"/>
                <a:ea typeface="Encode Sans"/>
                <a:cs typeface="Encode Sans"/>
                <a:sym typeface="Encode Sans"/>
              </a:rPr>
              <a:t>Si escribimos esa receta en Java, tenemos </a:t>
            </a:r>
            <a:r>
              <a:rPr b="1" i="1" lang="en" sz="2400">
                <a:solidFill>
                  <a:schemeClr val="accent1"/>
                </a:solidFill>
                <a:latin typeface="Encode Sans"/>
                <a:ea typeface="Encode Sans"/>
                <a:cs typeface="Encode Sans"/>
                <a:sym typeface="Encode Sans"/>
              </a:rPr>
              <a:t>otro programa</a:t>
            </a:r>
            <a:r>
              <a:rPr lang="en" sz="2400">
                <a:solidFill>
                  <a:srgbClr val="666699"/>
                </a:solidFill>
                <a:latin typeface="Encode Sans"/>
                <a:ea typeface="Encode Sans"/>
                <a:cs typeface="Encode Sans"/>
                <a:sym typeface="Encode Sans"/>
              </a:rPr>
              <a:t>. </a:t>
            </a:r>
            <a:endParaRPr sz="2400">
              <a:solidFill>
                <a:srgbClr val="666699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99"/>
                </a:solidFill>
                <a:latin typeface="Encode Sans"/>
                <a:ea typeface="Encode Sans"/>
                <a:cs typeface="Encode Sans"/>
                <a:sym typeface="Encode Sans"/>
              </a:rPr>
              <a:t>Si re-escribimos nuestro programa en Python para mejorarlo, tenemos </a:t>
            </a:r>
            <a:r>
              <a:rPr b="1" i="1" lang="en" sz="2400">
                <a:solidFill>
                  <a:srgbClr val="6AA84F"/>
                </a:solidFill>
                <a:latin typeface="Encode Sans"/>
                <a:ea typeface="Encode Sans"/>
                <a:cs typeface="Encode Sans"/>
                <a:sym typeface="Encode Sans"/>
              </a:rPr>
              <a:t>otro programa</a:t>
            </a:r>
            <a:r>
              <a:rPr i="1" lang="en" sz="2400">
                <a:solidFill>
                  <a:srgbClr val="666699"/>
                </a:solidFill>
                <a:latin typeface="Encode Sans"/>
                <a:ea typeface="Encode Sans"/>
                <a:cs typeface="Encode Sans"/>
                <a:sym typeface="Encode Sans"/>
              </a:rPr>
              <a:t>.</a:t>
            </a:r>
            <a:endParaRPr i="1" sz="2400">
              <a:solidFill>
                <a:srgbClr val="666699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99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99"/>
                </a:solidFill>
                <a:latin typeface="Encode Sans"/>
                <a:ea typeface="Encode Sans"/>
                <a:cs typeface="Encode Sans"/>
                <a:sym typeface="Encode Sans"/>
              </a:rPr>
              <a:t>Un </a:t>
            </a:r>
            <a:r>
              <a:rPr b="1" i="1" lang="en" sz="2400">
                <a:solidFill>
                  <a:srgbClr val="A64D79"/>
                </a:solidFill>
                <a:latin typeface="Encode Sans"/>
                <a:ea typeface="Encode Sans"/>
                <a:cs typeface="Encode Sans"/>
                <a:sym typeface="Encode Sans"/>
              </a:rPr>
              <a:t>programa</a:t>
            </a:r>
            <a:r>
              <a:rPr lang="en" sz="2400">
                <a:solidFill>
                  <a:srgbClr val="666699"/>
                </a:solidFill>
                <a:latin typeface="Encode Sans"/>
                <a:ea typeface="Encode Sans"/>
                <a:cs typeface="Encode Sans"/>
                <a:sym typeface="Encode Sans"/>
              </a:rPr>
              <a:t> es una implementación de un algoritmo!</a:t>
            </a:r>
            <a:endParaRPr sz="2400">
              <a:solidFill>
                <a:srgbClr val="666699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666699"/>
                </a:solidFill>
                <a:latin typeface="Encode Sans"/>
                <a:ea typeface="Encode Sans"/>
                <a:cs typeface="Encode Sans"/>
                <a:sym typeface="Encode Sans"/>
              </a:rPr>
              <a:t>Puede haber varias implementaciones!</a:t>
            </a:r>
            <a:endParaRPr sz="20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 computacionales</a:t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Tienen que cumplir con las siguientes condiciones</a:t>
            </a:r>
            <a:endParaRPr sz="24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Encode Sans"/>
              <a:buChar char="●"/>
            </a:pPr>
            <a:r>
              <a:rPr lang="en" sz="2000">
                <a:solidFill>
                  <a:srgbClr val="C00000"/>
                </a:solidFill>
                <a:latin typeface="Encode Sans"/>
                <a:ea typeface="Encode Sans"/>
                <a:cs typeface="Encode Sans"/>
                <a:sym typeface="Encode Sans"/>
              </a:rPr>
              <a:t>Tiene que estar bien definido</a:t>
            </a:r>
            <a:endParaRPr sz="20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Encode Sans"/>
              <a:buChar char="●"/>
            </a:pPr>
            <a:r>
              <a:rPr lang="en" sz="2000">
                <a:solidFill>
                  <a:srgbClr val="C00000"/>
                </a:solidFill>
                <a:latin typeface="Encode Sans"/>
                <a:ea typeface="Encode Sans"/>
                <a:cs typeface="Encode Sans"/>
                <a:sym typeface="Encode Sans"/>
              </a:rPr>
              <a:t>Tiene que tener una solución</a:t>
            </a:r>
            <a:endParaRPr sz="2000">
              <a:solidFill>
                <a:srgbClr val="C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Encode Sans"/>
              <a:buChar char="●"/>
            </a:pPr>
            <a:r>
              <a:rPr lang="en" sz="2000">
                <a:solidFill>
                  <a:srgbClr val="C00000"/>
                </a:solidFill>
                <a:latin typeface="Encode Sans"/>
                <a:ea typeface="Encode Sans"/>
                <a:cs typeface="Encode Sans"/>
                <a:sym typeface="Encode Sans"/>
              </a:rPr>
              <a:t>Tiene que ser genérico </a:t>
            </a:r>
            <a:endParaRPr sz="2000">
              <a:solidFill>
                <a:srgbClr val="C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i="1" lang="en" sz="2000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rPr>
              <a:t>Un problema es una colección infinita de instancias, junto con una solución para cada una de esas instancias</a:t>
            </a:r>
            <a:endParaRPr b="1" i="1" sz="2000">
              <a:solidFill>
                <a:schemeClr val="dk2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Ejemplo: ordenar números en forma creciente</a:t>
            </a:r>
            <a:endParaRPr sz="20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Encode Sans"/>
              <a:buChar char="●"/>
            </a:pPr>
            <a:r>
              <a:rPr lang="en" sz="2000">
                <a:solidFill>
                  <a:srgbClr val="0070C0"/>
                </a:solidFill>
                <a:latin typeface="Encode Sans"/>
                <a:ea typeface="Encode Sans"/>
                <a:cs typeface="Encode Sans"/>
                <a:sym typeface="Encode Sans"/>
              </a:rPr>
              <a:t>Input: una secuencia de n números (a1, a2, …, an)</a:t>
            </a:r>
            <a:endParaRPr sz="20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Encode Sans"/>
              <a:buChar char="●"/>
            </a:pPr>
            <a:r>
              <a:rPr lang="en" sz="2000">
                <a:solidFill>
                  <a:srgbClr val="0070C0"/>
                </a:solidFill>
                <a:latin typeface="Encode Sans"/>
                <a:ea typeface="Encode Sans"/>
                <a:cs typeface="Encode Sans"/>
                <a:sym typeface="Encode Sans"/>
              </a:rPr>
              <a:t>Output: una permutación de la secuencia original (a1’, a2’, …, an’) tal que a1’ &gt; a2’ &gt;  … &gt; an’</a:t>
            </a:r>
            <a:endParaRPr sz="2000">
              <a:solidFill>
                <a:srgbClr val="0070C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Una instancia del problema:</a:t>
            </a:r>
            <a:endParaRPr sz="20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00037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Encode Sans"/>
              <a:buChar char="●"/>
            </a:pPr>
            <a:r>
              <a:rPr lang="en">
                <a:solidFill>
                  <a:srgbClr val="0070C0"/>
                </a:solidFill>
                <a:latin typeface="Encode Sans"/>
                <a:ea typeface="Encode Sans"/>
                <a:cs typeface="Encode Sans"/>
                <a:sym typeface="Encode Sans"/>
              </a:rPr>
              <a:t>Input: (31, 41, 59, 26, 41, 58)</a:t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000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Encode Sans"/>
              <a:buChar char="●"/>
            </a:pPr>
            <a:r>
              <a:rPr lang="en">
                <a:solidFill>
                  <a:srgbClr val="0070C0"/>
                </a:solidFill>
                <a:latin typeface="Encode Sans"/>
                <a:ea typeface="Encode Sans"/>
                <a:cs typeface="Encode Sans"/>
                <a:sym typeface="Encode Sans"/>
              </a:rPr>
              <a:t>Output: (26, 31, 41, 41, 58, 59)</a:t>
            </a:r>
            <a:endParaRPr>
              <a:solidFill>
                <a:srgbClr val="0070C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666699"/>
                </a:solidFill>
                <a:latin typeface="Calibri"/>
                <a:ea typeface="Calibri"/>
                <a:cs typeface="Calibri"/>
                <a:sym typeface="Calibri"/>
              </a:rPr>
              <a:t>Hay muchas maneras de ordenar datos!</a:t>
            </a:r>
            <a:endParaRPr b="1" sz="2400">
              <a:solidFill>
                <a:srgbClr val="6666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Algoritmos para ordenar: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Char char="●"/>
            </a:pPr>
            <a:r>
              <a:rPr b="1" lang="en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Insertion sort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Char char="●"/>
            </a:pPr>
            <a:r>
              <a:rPr b="1" lang="en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Merge sort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Char char="●"/>
            </a:pPr>
            <a:r>
              <a:rPr b="1" lang="en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Selection sort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Char char="●"/>
            </a:pPr>
            <a:r>
              <a:rPr b="1" lang="en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Bubble sort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Char char="●"/>
            </a:pPr>
            <a:r>
              <a:rPr b="1" lang="en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Cuál es el mejor?</a:t>
            </a:r>
            <a:endParaRPr b="1" sz="2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Hay que analizar el algoritmo!</a:t>
            </a:r>
            <a:endParaRPr b="1" sz="2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b="1" sz="2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175" y="882124"/>
            <a:ext cx="2240675" cy="36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Wikipedia es un libro de algoritmos!</a:t>
            </a:r>
            <a:endParaRPr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00" y="642925"/>
            <a:ext cx="6905226" cy="39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Complejidad de algoritmos</a:t>
            </a:r>
            <a:endParaRPr/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834050"/>
            <a:ext cx="49257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666699"/>
              </a:buClr>
              <a:buSzPts val="2000"/>
              <a:buFont typeface="Trebuchet MS"/>
              <a:buChar char="●"/>
            </a:pPr>
            <a:r>
              <a:rPr b="1" lang="en" sz="2000">
                <a:solidFill>
                  <a:srgbClr val="666699"/>
                </a:solidFill>
                <a:latin typeface="Trebuchet MS"/>
                <a:ea typeface="Trebuchet MS"/>
                <a:cs typeface="Trebuchet MS"/>
                <a:sym typeface="Trebuchet MS"/>
              </a:rPr>
              <a:t>Es una métrica para comparar algoritmos</a:t>
            </a:r>
            <a:endParaRPr sz="2000">
              <a:solidFill>
                <a:srgbClr val="6666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2000"/>
              <a:buFont typeface="Trebuchet MS"/>
              <a:buChar char="●"/>
            </a:pPr>
            <a:r>
              <a:rPr b="1" lang="en" sz="2000">
                <a:solidFill>
                  <a:srgbClr val="666699"/>
                </a:solidFill>
                <a:latin typeface="Trebuchet MS"/>
                <a:ea typeface="Trebuchet MS"/>
                <a:cs typeface="Trebuchet MS"/>
                <a:sym typeface="Trebuchet MS"/>
              </a:rPr>
              <a:t>Mide relación entre cantidad de datos de entrada (input) y alguna otra variable relacionada al costo computacional </a:t>
            </a:r>
            <a:endParaRPr b="1" sz="2000">
              <a:solidFill>
                <a:srgbClr val="6666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2000"/>
              <a:buFont typeface="Trebuchet MS"/>
              <a:buChar char="○"/>
            </a:pPr>
            <a:r>
              <a:rPr b="1" lang="en" sz="2000">
                <a:solidFill>
                  <a:srgbClr val="666699"/>
                </a:solidFill>
                <a:latin typeface="Trebuchet MS"/>
                <a:ea typeface="Trebuchet MS"/>
                <a:cs typeface="Trebuchet MS"/>
                <a:sym typeface="Trebuchet MS"/>
              </a:rPr>
              <a:t>tiempo</a:t>
            </a:r>
            <a:endParaRPr b="1" sz="2000">
              <a:solidFill>
                <a:srgbClr val="6666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2000"/>
              <a:buFont typeface="Trebuchet MS"/>
              <a:buChar char="○"/>
            </a:pPr>
            <a:r>
              <a:rPr b="1" lang="en" sz="2000">
                <a:solidFill>
                  <a:srgbClr val="666699"/>
                </a:solidFill>
                <a:latin typeface="Trebuchet MS"/>
                <a:ea typeface="Trebuchet MS"/>
                <a:cs typeface="Trebuchet MS"/>
                <a:sym typeface="Trebuchet MS"/>
              </a:rPr>
              <a:t>espacio </a:t>
            </a:r>
            <a:endParaRPr b="1" sz="2000">
              <a:solidFill>
                <a:srgbClr val="6666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2000"/>
              <a:buFont typeface="Trebuchet MS"/>
              <a:buChar char="○"/>
            </a:pPr>
            <a:r>
              <a:rPr b="1" lang="en" sz="2000">
                <a:solidFill>
                  <a:srgbClr val="666699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b="1" sz="2000">
              <a:solidFill>
                <a:srgbClr val="6666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2000"/>
              <a:buFont typeface="Trebuchet MS"/>
              <a:buChar char="○"/>
            </a:pPr>
            <a:r>
              <a:rPr b="1" lang="en" sz="2000">
                <a:solidFill>
                  <a:srgbClr val="666699"/>
                </a:solidFill>
                <a:latin typeface="Trebuchet MS"/>
                <a:ea typeface="Trebuchet MS"/>
                <a:cs typeface="Trebuchet MS"/>
                <a:sym typeface="Trebuchet MS"/>
              </a:rPr>
              <a:t>RAM</a:t>
            </a:r>
            <a:endParaRPr b="1" sz="2000">
              <a:solidFill>
                <a:srgbClr val="6666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464" y="810550"/>
            <a:ext cx="3381761" cy="35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Complejidad </a:t>
            </a:r>
            <a:endParaRPr/>
          </a:p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666699"/>
              </a:buClr>
              <a:buSzPts val="2000"/>
              <a:buFont typeface="Trebuchet MS"/>
              <a:buChar char="●"/>
            </a:pPr>
            <a:r>
              <a:rPr b="1" lang="en" sz="2000">
                <a:solidFill>
                  <a:srgbClr val="666699"/>
                </a:solidFill>
                <a:latin typeface="Trebuchet MS"/>
                <a:ea typeface="Trebuchet MS"/>
                <a:cs typeface="Trebuchet MS"/>
                <a:sym typeface="Trebuchet MS"/>
              </a:rPr>
              <a:t>Además de la relación con la cantidad de datos (input)</a:t>
            </a:r>
            <a:endParaRPr b="1" sz="2000">
              <a:solidFill>
                <a:srgbClr val="6666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000"/>
              <a:buFont typeface="Trebuchet MS"/>
              <a:buChar char="○"/>
            </a:pPr>
            <a:r>
              <a:rPr lang="en" sz="2000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n, </a:t>
            </a:r>
            <a:r>
              <a:rPr lang="en" sz="2000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 n, </a:t>
            </a:r>
            <a:r>
              <a:rPr lang="en" sz="2000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aseline="30000" lang="en" sz="2000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n" sz="2000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, n</a:t>
            </a:r>
            <a:r>
              <a:rPr baseline="30000" lang="en" sz="2000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r>
              <a:rPr lang="en" sz="2000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, 2</a:t>
            </a:r>
            <a:r>
              <a:rPr baseline="30000" lang="en" sz="2000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" sz="2000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, n!</a:t>
            </a:r>
            <a:endParaRPr baseline="30000" sz="2000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2000"/>
              <a:buFont typeface="Trebuchet MS"/>
              <a:buChar char="●"/>
            </a:pPr>
            <a:r>
              <a:rPr b="1" lang="en" sz="2000">
                <a:solidFill>
                  <a:srgbClr val="666699"/>
                </a:solidFill>
                <a:latin typeface="Trebuchet MS"/>
                <a:ea typeface="Trebuchet MS"/>
                <a:cs typeface="Trebuchet MS"/>
                <a:sym typeface="Trebuchet MS"/>
              </a:rPr>
              <a:t>Normalmente se especifica para</a:t>
            </a:r>
            <a:endParaRPr sz="1600">
              <a:solidFill>
                <a:srgbClr val="6666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2000"/>
              <a:buFont typeface="Trebuchet MS"/>
              <a:buChar char="○"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</a:t>
            </a:r>
            <a:r>
              <a:rPr b="1"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mejor caso (best case)</a:t>
            </a:r>
            <a:endParaRPr sz="1600">
              <a:solidFill>
                <a:srgbClr val="6666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2000"/>
              <a:buFont typeface="Trebuchet MS"/>
              <a:buChar char="○"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ꭥ</a:t>
            </a:r>
            <a:r>
              <a:rPr b="1"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caso promedio (average case)</a:t>
            </a:r>
            <a:endParaRPr sz="1600">
              <a:solidFill>
                <a:srgbClr val="6666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2000"/>
              <a:buFont typeface="Trebuchet MS"/>
              <a:buChar char="○"/>
            </a:pPr>
            <a:r>
              <a:rPr b="1"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O, peor caso (worst case)</a:t>
            </a:r>
            <a:endParaRPr b="1"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