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</p:sldIdLst>
  <p:sldSz cy="10692000" cx="7560000"/>
  <p:notesSz cx="6858000" cy="9144000"/>
  <p:embeddedFontLst>
    <p:embeddedFont>
      <p:font typeface="Encode Sans"/>
      <p:regular r:id="rId8"/>
      <p:bold r:id="rId9"/>
    </p:embeddedFont>
    <p:embeddedFont>
      <p:font typeface="Encode Sans SemiBold"/>
      <p:regular r:id="rId10"/>
      <p:bold r:id="rId11"/>
    </p:embeddedFont>
    <p:embeddedFont>
      <p:font typeface="IBM Plex Mono Light"/>
      <p:regular r:id="rId12"/>
      <p:bold r:id="rId13"/>
      <p:italic r:id="rId14"/>
      <p:boldItalic r:id="rId15"/>
    </p:embeddedFont>
    <p:embeddedFont>
      <p:font typeface="IBM Plex Mono ExtraLight"/>
      <p:regular r:id="rId16"/>
      <p:bold r:id="rId17"/>
      <p:italic r:id="rId18"/>
      <p:boldItalic r:id="rId19"/>
    </p:embeddedFont>
    <p:embeddedFont>
      <p:font typeface="IBM Plex Mono Thin"/>
      <p:regular r:id="rId20"/>
      <p:bold r:id="rId21"/>
      <p:italic r:id="rId22"/>
      <p:boldItalic r:id="rId23"/>
    </p:embeddedFont>
    <p:embeddedFont>
      <p:font typeface="IBM Plex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3379B9-C7B2-47ED-AF03-01F1FAE0D3FF}">
  <a:tblStyle styleId="{053379B9-C7B2-47ED-AF03-01F1FAE0D3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Thin-regular.fntdata"/><Relationship Id="rId22" Type="http://schemas.openxmlformats.org/officeDocument/2006/relationships/font" Target="fonts/IBMPlexMonoThin-italic.fntdata"/><Relationship Id="rId21" Type="http://schemas.openxmlformats.org/officeDocument/2006/relationships/font" Target="fonts/IBMPlexMonoThin-bold.fntdata"/><Relationship Id="rId24" Type="http://schemas.openxmlformats.org/officeDocument/2006/relationships/font" Target="fonts/IBMPlexMono-regular.fntdata"/><Relationship Id="rId23" Type="http://schemas.openxmlformats.org/officeDocument/2006/relationships/font" Target="fonts/IBMPlexMon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EncodeSans-bold.fntdata"/><Relationship Id="rId26" Type="http://schemas.openxmlformats.org/officeDocument/2006/relationships/font" Target="fonts/IBMPlexMono-italic.fntdata"/><Relationship Id="rId25" Type="http://schemas.openxmlformats.org/officeDocument/2006/relationships/font" Target="fonts/IBMPlexMono-bold.fntdata"/><Relationship Id="rId27" Type="http://schemas.openxmlformats.org/officeDocument/2006/relationships/font" Target="fonts/IBMPlex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EncodeSans-regular.fntdata"/><Relationship Id="rId11" Type="http://schemas.openxmlformats.org/officeDocument/2006/relationships/font" Target="fonts/EncodeSansSemiBold-bold.fntdata"/><Relationship Id="rId10" Type="http://schemas.openxmlformats.org/officeDocument/2006/relationships/font" Target="fonts/EncodeSansSemiBold-regular.fntdata"/><Relationship Id="rId13" Type="http://schemas.openxmlformats.org/officeDocument/2006/relationships/font" Target="fonts/IBMPlexMonoLight-bold.fntdata"/><Relationship Id="rId12" Type="http://schemas.openxmlformats.org/officeDocument/2006/relationships/font" Target="fonts/IBMPlexMonoLight-regular.fntdata"/><Relationship Id="rId15" Type="http://schemas.openxmlformats.org/officeDocument/2006/relationships/font" Target="fonts/IBMPlexMonoLight-boldItalic.fntdata"/><Relationship Id="rId14" Type="http://schemas.openxmlformats.org/officeDocument/2006/relationships/font" Target="fonts/IBMPlexMonoLight-italic.fntdata"/><Relationship Id="rId17" Type="http://schemas.openxmlformats.org/officeDocument/2006/relationships/font" Target="fonts/IBMPlexMonoExtraLight-bold.fntdata"/><Relationship Id="rId16" Type="http://schemas.openxmlformats.org/officeDocument/2006/relationships/font" Target="fonts/IBMPlexMonoExtraLight-regular.fntdata"/><Relationship Id="rId19" Type="http://schemas.openxmlformats.org/officeDocument/2006/relationships/font" Target="fonts/IBMPlexMonoExtraLight-boldItalic.fntdata"/><Relationship Id="rId18" Type="http://schemas.openxmlformats.org/officeDocument/2006/relationships/font" Target="fonts/IBMPlexMono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27" y="685800"/>
            <a:ext cx="2424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27cbf8dbc_0_103:notes"/>
          <p:cNvSpPr/>
          <p:nvPr>
            <p:ph idx="2" type="sldImg"/>
          </p:nvPr>
        </p:nvSpPr>
        <p:spPr>
          <a:xfrm>
            <a:off x="2217055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27cbf8db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05" y="3711850"/>
            <a:ext cx="7044600" cy="2103000"/>
          </a:xfrm>
          <a:prstGeom prst="rect">
            <a:avLst/>
          </a:prstGeom>
        </p:spPr>
        <p:txBody>
          <a:bodyPr anchorCtr="0" anchor="b" bIns="76450" lIns="76450" spcFirstLastPara="1" rIns="76450" wrap="square" tIns="76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Encode Sans"/>
              <a:buNone/>
              <a:defRPr b="1" sz="3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50" y="5911209"/>
            <a:ext cx="7044600" cy="16479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Encode Sans"/>
              <a:buNone/>
              <a:defRPr sz="23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57712" y="2487784"/>
            <a:ext cx="7044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343854" y="430871"/>
            <a:ext cx="2063250" cy="20141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9315250"/>
            <a:ext cx="7560000" cy="137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450" lIns="76450" spcFirstLastPara="1" rIns="76450" wrap="square" tIns="7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374" y="8846080"/>
            <a:ext cx="1028462" cy="67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097" y="8781992"/>
            <a:ext cx="1028462" cy="67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299" y="8876323"/>
            <a:ext cx="948829" cy="62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76450" lIns="76450" spcFirstLastPara="1" rIns="76450" wrap="square" tIns="7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76450" lIns="76450" spcFirstLastPara="1" rIns="76450" wrap="square" tIns="764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500"/>
              <a:buNone/>
              <a:defRPr sz="35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19508" y="5826865"/>
            <a:ext cx="3344400" cy="25677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Char char="●"/>
              <a:defRPr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6450" lIns="76450" spcFirstLastPara="1" rIns="76450" wrap="square" tIns="7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76450" lIns="76450" spcFirstLastPara="1" rIns="76450" wrap="square" tIns="764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19508" y="5826865"/>
            <a:ext cx="3344400" cy="25677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Char char="●"/>
              <a:defRPr>
                <a:solidFill>
                  <a:srgbClr val="674EA7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▸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▹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◆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◇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257705" y="3711850"/>
            <a:ext cx="7044600" cy="2103000"/>
          </a:xfrm>
          <a:prstGeom prst="rect">
            <a:avLst/>
          </a:prstGeom>
        </p:spPr>
        <p:txBody>
          <a:bodyPr anchorCtr="0" anchor="b" bIns="76450" lIns="76450" spcFirstLastPara="1" rIns="76450" wrap="square" tIns="764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Encode Sans"/>
              <a:buNone/>
              <a:defRPr b="1" sz="3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92450" y="5911209"/>
            <a:ext cx="7044600" cy="16479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300"/>
              <a:buFont typeface="Encode Sans"/>
              <a:buNone/>
              <a:defRPr sz="23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257712" y="2487784"/>
            <a:ext cx="7044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343854" y="430871"/>
            <a:ext cx="2063250" cy="201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4941531" y="579994"/>
            <a:ext cx="2063248" cy="171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560000" cy="122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257705" y="159231"/>
            <a:ext cx="7044600" cy="9567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27698" y="9666006"/>
            <a:ext cx="704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413841" y="9693633"/>
            <a:ext cx="957775" cy="9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257705" y="1733747"/>
            <a:ext cx="7044600" cy="77634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indent="-3238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500"/>
              <a:buChar char="●"/>
              <a:defRPr>
                <a:solidFill>
                  <a:srgbClr val="674EA7"/>
                </a:solidFill>
              </a:defRPr>
            </a:lvl1pPr>
            <a:lvl2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□"/>
              <a:defRPr/>
            </a:lvl4pPr>
            <a:lvl5pPr indent="-3048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  <a:defRPr/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▹"/>
              <a:defRPr/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◆"/>
              <a:defRPr/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◇"/>
              <a:defRPr/>
            </a:lvl8pPr>
            <a:lvl9pPr indent="-3048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044" y="9728019"/>
            <a:ext cx="701046" cy="25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560000" cy="66193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257705" y="113971"/>
            <a:ext cx="7044600" cy="5025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27698" y="10178200"/>
            <a:ext cx="704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413841" y="10271166"/>
            <a:ext cx="785512" cy="33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044" y="10316435"/>
            <a:ext cx="701046" cy="25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  <a:defRPr sz="1200">
                <a:solidFill>
                  <a:srgbClr val="674EA7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□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▸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▹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◆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◇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76450" lIns="76450" spcFirstLastPara="1" rIns="76450" wrap="square" tIns="764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  <a:defRPr sz="1200">
                <a:solidFill>
                  <a:srgbClr val="674EA7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□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▸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▹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◆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◇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▪"/>
              <a:defRPr sz="10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7560000" cy="157641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257705" y="159231"/>
            <a:ext cx="7044600" cy="12696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450" lIns="76450" spcFirstLastPara="1" rIns="76450" wrap="square" tIns="764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Encode Sans"/>
              <a:buNone/>
              <a:defRPr b="1" sz="2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76450" lIns="76450" spcFirstLastPara="1" rIns="76450" wrap="square" tIns="76450">
            <a:norm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Bold"/>
              <a:buChar char="●"/>
              <a:defRPr sz="15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ncode Sans"/>
              <a:buChar char="○"/>
              <a:defRPr sz="1200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"/>
              <a:buChar char="■"/>
              <a:defRPr sz="1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Light"/>
              <a:buChar char="□"/>
              <a:defRPr sz="1200"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ExtraLight"/>
              <a:buChar char="▸"/>
              <a:defRPr sz="1200"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Thin"/>
              <a:buChar char="▹"/>
              <a:defRPr sz="1200"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Thin"/>
              <a:buChar char="◆"/>
              <a:defRPr sz="1200"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Thin"/>
              <a:buChar char="◇"/>
              <a:defRPr sz="1200"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Mono Thin"/>
              <a:buChar char="▪"/>
              <a:defRPr sz="1200"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450" lIns="76450" spcFirstLastPara="1" rIns="76450" wrap="square" tIns="76450">
            <a:normAutofit/>
          </a:bodyPr>
          <a:lstStyle>
            <a:lvl1pPr lvl="0" algn="r">
              <a:buNone/>
              <a:defRPr sz="800">
                <a:solidFill>
                  <a:schemeClr val="dk2"/>
                </a:solidFill>
              </a:defRPr>
            </a:lvl1pPr>
            <a:lvl2pPr lvl="1" algn="r">
              <a:buNone/>
              <a:defRPr sz="800">
                <a:solidFill>
                  <a:schemeClr val="dk2"/>
                </a:solidFill>
              </a:defRPr>
            </a:lvl2pPr>
            <a:lvl3pPr lvl="2" algn="r">
              <a:buNone/>
              <a:defRPr sz="800">
                <a:solidFill>
                  <a:schemeClr val="dk2"/>
                </a:solidFill>
              </a:defRPr>
            </a:lvl3pPr>
            <a:lvl4pPr lvl="3" algn="r">
              <a:buNone/>
              <a:defRPr sz="800">
                <a:solidFill>
                  <a:schemeClr val="dk2"/>
                </a:solidFill>
              </a:defRPr>
            </a:lvl4pPr>
            <a:lvl5pPr lvl="4" algn="r">
              <a:buNone/>
              <a:defRPr sz="800">
                <a:solidFill>
                  <a:schemeClr val="dk2"/>
                </a:solidFill>
              </a:defRPr>
            </a:lvl5pPr>
            <a:lvl6pPr lvl="5" algn="r">
              <a:buNone/>
              <a:defRPr sz="800">
                <a:solidFill>
                  <a:schemeClr val="dk2"/>
                </a:solidFill>
              </a:defRPr>
            </a:lvl6pPr>
            <a:lvl7pPr lvl="6" algn="r">
              <a:buNone/>
              <a:defRPr sz="800">
                <a:solidFill>
                  <a:schemeClr val="dk2"/>
                </a:solidFill>
              </a:defRPr>
            </a:lvl7pPr>
            <a:lvl8pPr lvl="7" algn="r">
              <a:buNone/>
              <a:defRPr sz="800">
                <a:solidFill>
                  <a:schemeClr val="dk2"/>
                </a:solidFill>
              </a:defRPr>
            </a:lvl8pPr>
            <a:lvl9pPr lvl="8" algn="r">
              <a:buNone/>
              <a:defRPr sz="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57705" y="113971"/>
            <a:ext cx="7044600" cy="502500"/>
          </a:xfrm>
          <a:prstGeom prst="rect">
            <a:avLst/>
          </a:prstGeom>
        </p:spPr>
        <p:txBody>
          <a:bodyPr anchorCtr="0" anchor="ctr" bIns="76450" lIns="76450" spcFirstLastPara="1" rIns="76450" wrap="square" tIns="764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Contenedores</a:t>
            </a:r>
            <a:endParaRPr/>
          </a:p>
        </p:txBody>
      </p:sp>
      <p:graphicFrame>
        <p:nvGraphicFramePr>
          <p:cNvPr id="81" name="Google Shape;81;p15"/>
          <p:cNvGraphicFramePr/>
          <p:nvPr/>
        </p:nvGraphicFramePr>
        <p:xfrm>
          <a:off x="183481" y="1091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{053379B9-C7B2-47ED-AF03-01F1FAE0D3FF}</a:tableStyleId>
              </a:tblPr>
              <a:tblGrid>
                <a:gridCol w="1438600"/>
                <a:gridCol w="1438600"/>
                <a:gridCol w="1390975"/>
                <a:gridCol w="1591150"/>
                <a:gridCol w="1333675"/>
              </a:tblGrid>
              <a:tr h="435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Listas</a:t>
                      </a:r>
                      <a:endParaRPr sz="15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Tuplas</a:t>
                      </a:r>
                      <a:endParaRPr sz="15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Diccionarios</a:t>
                      </a:r>
                      <a:endParaRPr sz="15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Conjuntos</a:t>
                      </a:r>
                      <a:endParaRPr sz="15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8761D"/>
                    </a:solidFill>
                  </a:tcPr>
                </a:tc>
              </a:tr>
              <a:tr h="67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¿Qué son?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 una colección de datos </a:t>
                      </a:r>
                      <a:r>
                        <a:rPr b="1" lang="en" sz="1100"/>
                        <a:t>con orden</a:t>
                      </a:r>
                      <a:endParaRPr b="1"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 una colección de datos </a:t>
                      </a:r>
                      <a:r>
                        <a:rPr b="1" lang="en" sz="1100"/>
                        <a:t>con orden</a:t>
                      </a:r>
                      <a:endParaRPr b="1"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 una colección </a:t>
                      </a:r>
                      <a:r>
                        <a:rPr b="1" lang="en" sz="1100"/>
                        <a:t>desordenada</a:t>
                      </a:r>
                      <a:r>
                        <a:rPr lang="en" sz="1100"/>
                        <a:t> de datos, almacenada en </a:t>
                      </a:r>
                      <a:r>
                        <a:rPr b="1" lang="en" sz="1100"/>
                        <a:t>pares (clave:valor)</a:t>
                      </a:r>
                      <a:endParaRPr b="1"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 una colección </a:t>
                      </a:r>
                      <a:r>
                        <a:rPr b="1" lang="en" sz="1100"/>
                        <a:t>desordenada</a:t>
                      </a:r>
                      <a:r>
                        <a:rPr lang="en" sz="1100"/>
                        <a:t> de datos </a:t>
                      </a:r>
                      <a:r>
                        <a:rPr b="1" lang="en" sz="1100"/>
                        <a:t>únicos</a:t>
                      </a:r>
                      <a:endParaRPr b="1"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7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Creación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 definen entre []. Ej: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['a', 'b']</a:t>
                      </a:r>
                      <a:endParaRPr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 definen entre (). Ej: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9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('a', 'b')</a:t>
                      </a:r>
                      <a:endParaRPr sz="9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 definen entre {}, pero especificando pares clave:valor. Ej: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 = {'a':0, 'b':1}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 definen entre {}. Ej: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 = {'a', 'b'}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¿Los elementos tienen un orden?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❌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8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Acceso a elementos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Especificar índice entre corchetes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lista[0]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Especificar índice entre corchetes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tupla[0]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Especificar clave entre corchetes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dic['a']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 se puede acceder especificando índice o clave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33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¿Es mutable?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✅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❌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✅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EAD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9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Agregar elementos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 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append()</a:t>
                      </a:r>
                      <a:r>
                        <a:rPr lang="en" sz="1100"/>
                        <a:t> o 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insert()</a:t>
                      </a:r>
                      <a:r>
                        <a:rPr lang="en" sz="1100"/>
                        <a:t>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lista.append(‘c’)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¡Son inmutables!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Definiendo nueva clave y su valor: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dic[‘c’] = 2 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 </a:t>
                      </a: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add()</a:t>
                      </a:r>
                      <a:r>
                        <a:rPr lang="en" sz="1100"/>
                        <a:t>:</a:t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conj.add(‘c’)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EAD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¿Elementos</a:t>
                      </a:r>
                      <a:r>
                        <a:rPr b="1" lang="en" sz="1200"/>
                        <a:t> repetidos?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Si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 claves son únicas, pero los valores pueden repetirse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Iteración</a:t>
                      </a:r>
                      <a:endParaRPr b="1" sz="12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e in lista: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e in tupla: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C9DAF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c in dic.keys():</a:t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v in dic.values():</a:t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c, v in dic.items():</a:t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e in conj:</a:t>
                      </a:r>
                      <a:endParaRPr sz="1100"/>
                    </a:p>
                  </a:txBody>
                  <a:tcPr marT="190050" marB="190050" marR="75600" marL="756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