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Encode Sans"/>
      <p:regular r:id="rId46"/>
      <p:bold r:id="rId47"/>
    </p:embeddedFont>
    <p:embeddedFont>
      <p:font typeface="Encode Sans SemiBold"/>
      <p:regular r:id="rId48"/>
      <p:bold r:id="rId49"/>
    </p:embeddedFont>
    <p:embeddedFont>
      <p:font typeface="Nunito"/>
      <p:regular r:id="rId50"/>
      <p:bold r:id="rId51"/>
      <p:italic r:id="rId52"/>
      <p:boldItalic r:id="rId53"/>
    </p:embeddedFont>
    <p:embeddedFont>
      <p:font typeface="IBM Plex Mono Light"/>
      <p:regular r:id="rId54"/>
      <p:bold r:id="rId55"/>
      <p:italic r:id="rId56"/>
      <p:boldItalic r:id="rId57"/>
    </p:embeddedFont>
    <p:embeddedFont>
      <p:font typeface="IBM Plex Mono ExtraLight"/>
      <p:regular r:id="rId58"/>
      <p:bold r:id="rId59"/>
      <p:italic r:id="rId60"/>
      <p:boldItalic r:id="rId61"/>
    </p:embeddedFont>
    <p:embeddedFont>
      <p:font typeface="IBM Plex Mono Thin"/>
      <p:regular r:id="rId62"/>
      <p:bold r:id="rId63"/>
      <p:italic r:id="rId64"/>
      <p:boldItalic r:id="rId65"/>
    </p:embeddedFont>
    <p:embeddedFont>
      <p:font typeface="IBM Plex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5B304A-AB50-490D-AB4A-4566C489A2F3}">
  <a:tblStyle styleId="{895B304A-AB50-490D-AB4A-4566C489A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Encode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ncodeSansSemiBold-regular.fntdata"/><Relationship Id="rId47" Type="http://schemas.openxmlformats.org/officeDocument/2006/relationships/font" Target="fonts/EncodeSans-bold.fntdata"/><Relationship Id="rId49" Type="http://schemas.openxmlformats.org/officeDocument/2006/relationships/font" Target="fonts/Encode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MonoThin-regular.fntdata"/><Relationship Id="rId61" Type="http://schemas.openxmlformats.org/officeDocument/2006/relationships/font" Target="fonts/IBMPlexMonoExtra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MonoThin-italic.fntdata"/><Relationship Id="rId63" Type="http://schemas.openxmlformats.org/officeDocument/2006/relationships/font" Target="fonts/IBMPlexMonoThin-bold.fntdata"/><Relationship Id="rId22" Type="http://schemas.openxmlformats.org/officeDocument/2006/relationships/slide" Target="slides/slide16.xml"/><Relationship Id="rId66" Type="http://schemas.openxmlformats.org/officeDocument/2006/relationships/font" Target="fonts/IBMPlexMono-regular.fntdata"/><Relationship Id="rId21" Type="http://schemas.openxmlformats.org/officeDocument/2006/relationships/slide" Target="slides/slide15.xml"/><Relationship Id="rId65" Type="http://schemas.openxmlformats.org/officeDocument/2006/relationships/font" Target="fonts/IBMPlexMonoThin-boldItalic.fntdata"/><Relationship Id="rId24" Type="http://schemas.openxmlformats.org/officeDocument/2006/relationships/slide" Target="slides/slide18.xml"/><Relationship Id="rId68" Type="http://schemas.openxmlformats.org/officeDocument/2006/relationships/font" Target="fonts/IBMPlexMono-italic.fntdata"/><Relationship Id="rId23" Type="http://schemas.openxmlformats.org/officeDocument/2006/relationships/slide" Target="slides/slide17.xml"/><Relationship Id="rId67" Type="http://schemas.openxmlformats.org/officeDocument/2006/relationships/font" Target="fonts/IBMPlexMono-bold.fntdata"/><Relationship Id="rId60" Type="http://schemas.openxmlformats.org/officeDocument/2006/relationships/font" Target="fonts/IBMPlexMonoExtra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BMPlex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5.xml"/><Relationship Id="rId55" Type="http://schemas.openxmlformats.org/officeDocument/2006/relationships/font" Target="fonts/IBMPlexMonoLight-bold.fntdata"/><Relationship Id="rId10" Type="http://schemas.openxmlformats.org/officeDocument/2006/relationships/slide" Target="slides/slide4.xml"/><Relationship Id="rId54" Type="http://schemas.openxmlformats.org/officeDocument/2006/relationships/font" Target="fonts/IBMPlexMonoLight-regular.fntdata"/><Relationship Id="rId13" Type="http://schemas.openxmlformats.org/officeDocument/2006/relationships/slide" Target="slides/slide7.xml"/><Relationship Id="rId57" Type="http://schemas.openxmlformats.org/officeDocument/2006/relationships/font" Target="fonts/IBMPlexMon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IBMPlexMonoLight-italic.fntdata"/><Relationship Id="rId15" Type="http://schemas.openxmlformats.org/officeDocument/2006/relationships/slide" Target="slides/slide9.xml"/><Relationship Id="rId59" Type="http://schemas.openxmlformats.org/officeDocument/2006/relationships/font" Target="fonts/IBMPlexMonoExtraLight-bold.fntdata"/><Relationship Id="rId14" Type="http://schemas.openxmlformats.org/officeDocument/2006/relationships/slide" Target="slides/slide8.xml"/><Relationship Id="rId58" Type="http://schemas.openxmlformats.org/officeDocument/2006/relationships/font" Target="fonts/IBMPlexMonoExtra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7cbf8d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7cbf8d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2485cc4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2485cc4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2485cc4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2485cc4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2485cc49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2485cc49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2485cc49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2485cc49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2485cc49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2485cc49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2485cc49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2485cc49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2485cc49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2485cc49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85cc49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85cc49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253c7d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253c7d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268be03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268be03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268be034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268be034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268be03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268be03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268be034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268be034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268be034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268be034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2485cc4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2485cc4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2485cc49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2485cc4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2485cc49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2485cc49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268be03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268be03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2485cc49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2485cc49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268be03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268be03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485cc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485cc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268be03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268be03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2485cc49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2485cc49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268be0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268be0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268be03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268be03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268be03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268be03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268be03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268be03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268be034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268be034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268be03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268be03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268be03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268be03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268be03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268be03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2485cc4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2485cc4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485cc49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485cc49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485cc4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485cc4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485cc4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485cc4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485cc49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2485cc49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485cc4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2485cc4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umpy.org/doc/stable/reference/generated/numpy.gradient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Módulo 2 - Ciencia de Datos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Semana 4. Agrupamiento de datos</a:t>
            </a:r>
            <a:endParaRPr sz="202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Aprendizaje no supervisado</a:t>
            </a:r>
            <a:endParaRPr sz="202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4294967295"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Funciones multivariable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emperatura = f(longitud, latitud)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1681025"/>
            <a:ext cx="3278000" cy="253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score de riesgo financiero = f(ingresos, egresos, ahorros, bienes de capital, ... etc)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SRF = x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>
                <a:solidFill>
                  <a:schemeClr val="dk1"/>
                </a:solidFill>
              </a:rPr>
              <a:t> - x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 + x</a:t>
            </a:r>
            <a:r>
              <a:rPr baseline="-25000" lang="en" sz="1700">
                <a:solidFill>
                  <a:schemeClr val="dk1"/>
                </a:solidFill>
              </a:rPr>
              <a:t>3</a:t>
            </a:r>
            <a:r>
              <a:rPr lang="en" sz="1700">
                <a:solidFill>
                  <a:schemeClr val="dk1"/>
                </a:solidFill>
              </a:rPr>
              <a:t> + x</a:t>
            </a:r>
            <a:r>
              <a:rPr baseline="-25000" lang="en" sz="1700">
                <a:solidFill>
                  <a:schemeClr val="dk1"/>
                </a:solidFill>
              </a:rPr>
              <a:t>4</a:t>
            </a:r>
            <a:endParaRPr baseline="-25000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SRF = (x</a:t>
            </a:r>
            <a:r>
              <a:rPr baseline="-25000" lang="en" sz="1700">
                <a:solidFill>
                  <a:schemeClr val="dk1"/>
                </a:solidFill>
              </a:rPr>
              <a:t>1</a:t>
            </a:r>
            <a:r>
              <a:rPr lang="en" sz="1700">
                <a:solidFill>
                  <a:schemeClr val="dk1"/>
                </a:solidFill>
              </a:rPr>
              <a:t> * 0.5) - (1/3 * x</a:t>
            </a:r>
            <a:r>
              <a:rPr baseline="-25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) + x</a:t>
            </a:r>
            <a:r>
              <a:rPr baseline="-25000" lang="en" sz="1700">
                <a:solidFill>
                  <a:schemeClr val="dk1"/>
                </a:solidFill>
              </a:rPr>
              <a:t>3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 + (2 * x</a:t>
            </a:r>
            <a:r>
              <a:rPr baseline="-25000" lang="en" sz="1700">
                <a:solidFill>
                  <a:schemeClr val="dk1"/>
                </a:solidFill>
              </a:rPr>
              <a:t>4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639800" y="3601125"/>
            <a:ext cx="15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45F06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Pesos (weights)</a:t>
            </a:r>
            <a:endParaRPr i="1">
              <a:solidFill>
                <a:srgbClr val="B45F06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 rot="10800000">
            <a:off x="5765125" y="2773925"/>
            <a:ext cx="559800" cy="8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 flipH="1" rot="10800000">
            <a:off x="6366700" y="2774025"/>
            <a:ext cx="66900" cy="8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4"/>
          <p:cNvCxnSpPr/>
          <p:nvPr/>
        </p:nvCxnSpPr>
        <p:spPr>
          <a:xfrm flipH="1" rot="10800000">
            <a:off x="6366700" y="2732225"/>
            <a:ext cx="13368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834050"/>
            <a:ext cx="43923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función es una regla que me permite </a:t>
            </a:r>
            <a:r>
              <a:rPr b="1" i="1" lang="en">
                <a:solidFill>
                  <a:srgbClr val="85200C"/>
                </a:solidFill>
                <a:latin typeface="Encode Sans"/>
                <a:ea typeface="Encode Sans"/>
                <a:cs typeface="Encode Sans"/>
                <a:sym typeface="Encode Sans"/>
              </a:rPr>
              <a:t>calcular</a:t>
            </a:r>
            <a:r>
              <a:rPr i="1" lang="en"/>
              <a:t> </a:t>
            </a:r>
            <a:r>
              <a:rPr lang="en"/>
              <a:t>un valor de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output</a:t>
            </a:r>
            <a:r>
              <a:rPr lang="en"/>
              <a:t> (resultado) para cualquier valor válido de input (x).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Pero no todas las funciones del mismo tipo son iguales. Qué podemos decir respecto de la manera en que cambia 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y</a:t>
            </a:r>
            <a:r>
              <a:rPr lang="en"/>
              <a:t> con respecto a </a:t>
            </a:r>
            <a:r>
              <a:rPr i="1" lang="en">
                <a:solidFill>
                  <a:srgbClr val="FF0000"/>
                </a:solidFill>
              </a:rPr>
              <a:t>x</a:t>
            </a:r>
            <a:r>
              <a:rPr lang="en"/>
              <a:t> ?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y velocidad de cambio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00" y="1129975"/>
            <a:ext cx="4064276" cy="304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7960050" y="26903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f1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694700" y="206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f2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836100" y="1182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f3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y velocidad de cambio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235500" y="6816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cómo es la velocidad o grado de cambio de una función más compleja?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Depende del punto donde me pare!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875" y="1766950"/>
            <a:ext cx="3787575" cy="27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00" y="1766950"/>
            <a:ext cx="3770957" cy="275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 rot="-1073859">
            <a:off x="5651858" y="1838071"/>
            <a:ext cx="2255973" cy="400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recta tangente en 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p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6441900" y="2364550"/>
            <a:ext cx="0" cy="1729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2" name="Google Shape;242;p26"/>
          <p:cNvSpPr txBox="1"/>
          <p:nvPr/>
        </p:nvSpPr>
        <p:spPr>
          <a:xfrm>
            <a:off x="6238708" y="4153484"/>
            <a:ext cx="4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</a:t>
            </a:r>
            <a:r>
              <a:rPr baseline="-25000"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</a:t>
            </a:r>
            <a:endParaRPr baseline="-25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y velocidad de cambio</a:t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matemática, la velocidad de cambio de una función en algún punto es su </a:t>
            </a:r>
            <a:r>
              <a:rPr i="1" lang="en">
                <a:solidFill>
                  <a:srgbClr val="85200C"/>
                </a:solidFill>
              </a:rPr>
              <a:t>derivada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666666"/>
                </a:solidFill>
              </a:rPr>
              <a:t>No vamos a ver más que esto sobre derivadas, hay muchas reglas para calcularlas, y más aprendizaje para quien tenga interés!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Pero si saber que existen, qué son y para qué las vamos a usar: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identificar cuándo la función sube (o baja)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identificar dónde están los máximos (o mínimos) de una función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Derivadas (velocidad de cambio)</a:t>
            </a:r>
            <a:endParaRPr/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medir velocidad de cambio?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62" y="1348864"/>
            <a:ext cx="4713584" cy="3244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6553137" y="3008756"/>
            <a:ext cx="2955300" cy="400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recta tangente = </a:t>
            </a:r>
            <a:r>
              <a:rPr b="1" lang="en">
                <a:solidFill>
                  <a:srgbClr val="9900FF"/>
                </a:solidFill>
                <a:latin typeface="Encode Sans"/>
                <a:ea typeface="Encode Sans"/>
                <a:cs typeface="Encode Sans"/>
                <a:sym typeface="Encode Sans"/>
              </a:rPr>
              <a:t>a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* x</a:t>
            </a:r>
            <a:r>
              <a:rPr baseline="-25000"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+ b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>
            <a:off x="7583849" y="2928231"/>
            <a:ext cx="0" cy="1072999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0" name="Google Shape;260;p28"/>
          <p:cNvSpPr txBox="1"/>
          <p:nvPr/>
        </p:nvSpPr>
        <p:spPr>
          <a:xfrm>
            <a:off x="7388023" y="4058440"/>
            <a:ext cx="405085" cy="400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</a:t>
            </a:r>
            <a:r>
              <a:rPr baseline="-25000"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</a:t>
            </a:r>
            <a:endParaRPr baseline="-25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548376" y="745369"/>
            <a:ext cx="2705400" cy="66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</a:rPr>
              <a:t>La </a:t>
            </a:r>
            <a:r>
              <a:rPr b="1" i="1" lang="en" sz="1050">
                <a:solidFill>
                  <a:srgbClr val="980000"/>
                </a:solidFill>
              </a:rPr>
              <a:t>tangente</a:t>
            </a:r>
            <a:r>
              <a:rPr lang="en" sz="1050">
                <a:solidFill>
                  <a:srgbClr val="202122"/>
                </a:solidFill>
              </a:rPr>
              <a:t> a una curva en un punto </a:t>
            </a:r>
            <a:r>
              <a:rPr b="1" lang="en" sz="1050">
                <a:solidFill>
                  <a:srgbClr val="202122"/>
                </a:solidFill>
              </a:rPr>
              <a:t>P</a:t>
            </a:r>
            <a:r>
              <a:rPr lang="en" sz="1050">
                <a:solidFill>
                  <a:srgbClr val="202122"/>
                </a:solidFill>
              </a:rPr>
              <a:t> es una recta que toca a la curva solo en dicho punto, llamado </a:t>
            </a:r>
            <a:r>
              <a:rPr i="1" lang="en" sz="1050">
                <a:solidFill>
                  <a:srgbClr val="202122"/>
                </a:solidFill>
              </a:rPr>
              <a:t>punto de tangencia</a:t>
            </a:r>
            <a:r>
              <a:rPr lang="en" sz="1050">
                <a:solidFill>
                  <a:srgbClr val="202122"/>
                </a:solidFill>
              </a:rPr>
              <a:t>.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42825" y="1403675"/>
            <a:ext cx="3375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Usando el valor de l</a:t>
            </a:r>
            <a:r>
              <a:rPr lang="en" sz="1800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as pendientes de las distintas rectas tangentes en los distintos puntos x</a:t>
            </a:r>
            <a:r>
              <a:rPr baseline="-25000" lang="en" sz="1800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p</a:t>
            </a:r>
            <a:endParaRPr baseline="-25000">
              <a:solidFill>
                <a:schemeClr val="dk1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Rectas tangentes con pendiente positiva</a:t>
            </a:r>
            <a:endParaRPr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Indican que la función 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sube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8" y="1536025"/>
            <a:ext cx="29622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525" y="1583650"/>
            <a:ext cx="27241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Rectas tangentes con pendiente negativa</a:t>
            </a:r>
            <a:endParaRPr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Indican que la función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baja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75" y="1907631"/>
            <a:ext cx="18478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75" y="1921919"/>
            <a:ext cx="2305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Rectas tangentes con pendiente nula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la tangente es </a:t>
            </a:r>
            <a:r>
              <a:rPr b="1" i="1" lang="en">
                <a:solidFill>
                  <a:srgbClr val="27980F"/>
                </a:solidFill>
                <a:latin typeface="Encode Sans"/>
                <a:ea typeface="Encode Sans"/>
                <a:cs typeface="Encode Sans"/>
                <a:sym typeface="Encode Sans"/>
              </a:rPr>
              <a:t>horizontal</a:t>
            </a:r>
            <a:r>
              <a:rPr lang="en"/>
              <a:t>, el valor de la pendiente es </a:t>
            </a:r>
            <a:r>
              <a:rPr b="1" lang="en">
                <a:solidFill>
                  <a:srgbClr val="27980F"/>
                </a:solidFill>
                <a:latin typeface="Encode Sans"/>
                <a:ea typeface="Encode Sans"/>
                <a:cs typeface="Encode Sans"/>
                <a:sym typeface="Encode Sans"/>
              </a:rPr>
              <a:t>cero (0)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Indican punto</a:t>
            </a:r>
            <a:r>
              <a:rPr lang="en"/>
              <a:t>s donde la función cambia de sentido (pasa de aumentar a disminuir o </a:t>
            </a:r>
            <a:r>
              <a:rPr i="1" lang="en"/>
              <a:t>viceversa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990000"/>
                </a:solidFill>
              </a:rPr>
              <a:t>Son los mínimos (o máximos) de la función!!!</a:t>
            </a:r>
            <a:endParaRPr i="1">
              <a:solidFill>
                <a:srgbClr val="990000"/>
              </a:solidFill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566863"/>
            <a:ext cx="19050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</a:t>
            </a:r>
            <a:r>
              <a:rPr lang="en"/>
              <a:t>calcular pendientes?</a:t>
            </a:r>
            <a:r>
              <a:rPr lang="en"/>
              <a:t> </a:t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834050"/>
            <a:ext cx="49227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Análiticamente (si sabemos calcular derivadas)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Derivar funciones (no lo vamos a ver en este curso)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Necesitamos conocer la función!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Encode Sans"/>
              <a:buChar char="■"/>
            </a:pPr>
            <a:r>
              <a:rPr b="1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y</a:t>
            </a:r>
            <a:r>
              <a:rPr b="1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= ax+b</a:t>
            </a:r>
            <a:r>
              <a:rPr lang="en" sz="1300">
                <a:latin typeface="Encode Sans"/>
                <a:ea typeface="Encode Sans"/>
                <a:cs typeface="Encode Sans"/>
                <a:sym typeface="Encode Sans"/>
              </a:rPr>
              <a:t>; </a:t>
            </a:r>
            <a:r>
              <a:rPr b="1" lang="en" sz="1300">
                <a:solidFill>
                  <a:srgbClr val="A64D79"/>
                </a:solidFill>
                <a:latin typeface="Encode Sans"/>
                <a:ea typeface="Encode Sans"/>
                <a:cs typeface="Encode Sans"/>
                <a:sym typeface="Encode Sans"/>
              </a:rPr>
              <a:t>y = x</a:t>
            </a:r>
            <a:r>
              <a:rPr b="1" baseline="30000" lang="en" sz="1300">
                <a:solidFill>
                  <a:srgbClr val="A64D79"/>
                </a:solidFill>
                <a:latin typeface="Encode Sans"/>
                <a:ea typeface="Encode Sans"/>
                <a:cs typeface="Encode Sans"/>
                <a:sym typeface="Encode Sans"/>
              </a:rPr>
              <a:t>2</a:t>
            </a:r>
            <a:r>
              <a:rPr lang="en" sz="1300">
                <a:latin typeface="Encode Sans"/>
                <a:ea typeface="Encode Sans"/>
                <a:cs typeface="Encode Sans"/>
                <a:sym typeface="Encode Sans"/>
              </a:rPr>
              <a:t>; </a:t>
            </a:r>
            <a:r>
              <a:rPr b="1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y = 2x</a:t>
            </a:r>
            <a:r>
              <a:rPr b="1" baseline="30000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3</a:t>
            </a:r>
            <a:r>
              <a:rPr b="1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+ 4x</a:t>
            </a:r>
            <a:r>
              <a:rPr b="1" baseline="30000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2</a:t>
            </a:r>
            <a:r>
              <a:rPr b="1" lang="en" sz="13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+ x</a:t>
            </a:r>
            <a:endParaRPr b="1" sz="1300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Numéricamente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necesitamos conocer la función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Podemos aproximar las pendientes usando los datos que tenemos</a:t>
            </a:r>
            <a:endParaRPr sz="1300"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00" y="1429626"/>
            <a:ext cx="3782400" cy="26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400" y="1463350"/>
            <a:ext cx="3782399" cy="254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311700" y="834050"/>
            <a:ext cx="4038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Cómo hacemos si tenemos datos pero no sabemos cuál es la ecuación de la función? </a:t>
            </a: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073277"/>
            <a:ext cx="4670875" cy="3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Aproximamos numéricamente</a:t>
            </a:r>
            <a:endParaRPr/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311700" y="834050"/>
            <a:ext cx="39468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cualquier punto x, usamos puntos vecinos (antes y después)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403" y="901587"/>
            <a:ext cx="4874850" cy="35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423575" y="1717025"/>
            <a:ext cx="31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https://es.wikipedia.org/wiki/Diferencia_finita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Aproximación a la derivada</a:t>
            </a:r>
            <a:endParaRPr/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47" y="1230200"/>
            <a:ext cx="4664322" cy="30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248" y="1257554"/>
            <a:ext cx="4538916" cy="30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451" y="703775"/>
            <a:ext cx="5842926" cy="3897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311700" y="834050"/>
            <a:ext cx="4038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Cómo hacemos si tenemos datos pero no sabemos cuál es la ecuación de la función? </a:t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073277"/>
            <a:ext cx="4670875" cy="3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Python	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aproximarlas usando NumPy (</a:t>
            </a:r>
            <a:r>
              <a:rPr lang="en"/>
              <a:t>n</a:t>
            </a:r>
            <a:r>
              <a:rPr lang="en"/>
              <a:t>umpy.gradient)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NumPy no conoce la función, hace la estimación solamente en base a los números que existen en un array.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Dado un array de números, </a:t>
            </a:r>
            <a:r>
              <a:rPr lang="en">
                <a:solidFill>
                  <a:srgbClr val="980000"/>
                </a:solidFill>
              </a:rPr>
              <a:t>numpy.gradient</a:t>
            </a:r>
            <a:r>
              <a:rPr lang="en"/>
              <a:t> devuelve un array con valores de derivadas (pendientes) del array original. Los valores negativos indican que la función </a:t>
            </a:r>
            <a:r>
              <a:rPr i="1" lang="en">
                <a:solidFill>
                  <a:srgbClr val="0000FF"/>
                </a:solidFill>
              </a:rPr>
              <a:t>decrece</a:t>
            </a:r>
            <a:r>
              <a:rPr lang="en"/>
              <a:t> en ese punto. Los valores positivos indican que la función 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crece</a:t>
            </a:r>
            <a:r>
              <a:rPr lang="en"/>
              <a:t> en ese punto.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https://numpy.org/doc/stable/reference/generated/numpy.gradient.html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311700" y="8340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Máximo:</a:t>
            </a:r>
            <a:r>
              <a:rPr lang="en"/>
              <a:t> los valores de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 y</a:t>
            </a:r>
            <a:r>
              <a:rPr lang="en"/>
              <a:t> que devuelve la función</a:t>
            </a:r>
            <a:r>
              <a:rPr b="1" lang="en">
                <a:solidFill>
                  <a:srgbClr val="9900FF"/>
                </a:solidFill>
                <a:latin typeface="Encode Sans"/>
                <a:ea typeface="Encode Sans"/>
                <a:cs typeface="Encode Sans"/>
                <a:sym typeface="Encode Sans"/>
              </a:rPr>
              <a:t> bajan</a:t>
            </a:r>
            <a:r>
              <a:rPr lang="en"/>
              <a:t> si me muevo en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Mínimo:</a:t>
            </a:r>
            <a:r>
              <a:rPr lang="en"/>
              <a:t> los valores de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 y</a:t>
            </a:r>
            <a:r>
              <a:rPr lang="en"/>
              <a:t> que devuelve la función </a:t>
            </a:r>
            <a:r>
              <a:rPr b="1" lang="en">
                <a:solidFill>
                  <a:srgbClr val="FF00FF"/>
                </a:solidFill>
                <a:latin typeface="Encode Sans"/>
                <a:ea typeface="Encode Sans"/>
                <a:cs typeface="Encode Sans"/>
                <a:sym typeface="Encode Sans"/>
              </a:rPr>
              <a:t>suben</a:t>
            </a:r>
            <a:r>
              <a:rPr lang="en"/>
              <a:t> si me muevo en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máximos y mínimos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75" y="1715738"/>
            <a:ext cx="48196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 txBox="1"/>
          <p:nvPr/>
        </p:nvSpPr>
        <p:spPr>
          <a:xfrm>
            <a:off x="311700" y="2197450"/>
            <a:ext cx="3576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Valores máximos (o mínimos) son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locales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 con respecto al entorno cercano</a:t>
            </a:r>
            <a:endParaRPr>
              <a:solidFill>
                <a:schemeClr val="dk1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Valores máximos (o mínimos) son </a:t>
            </a:r>
            <a:r>
              <a:rPr b="1" i="1" lang="en">
                <a:solidFill>
                  <a:srgbClr val="FF0000"/>
                </a:solidFill>
                <a:latin typeface="Encode Sans"/>
                <a:ea typeface="Encode Sans"/>
                <a:cs typeface="Encode Sans"/>
                <a:sym typeface="Encode Sans"/>
              </a:rPr>
              <a:t>globales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 con respecto a todos los posibles valores de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x 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(también se los llama valores extremos)</a:t>
            </a:r>
            <a:endParaRPr b="1" i="1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con más de una variable? </a:t>
            </a:r>
            <a:endParaRPr/>
          </a:p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 funciones multivariable podemos visualizar hasta 3 dimensiones. Después hay que usar la imaginación!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50" y="1277763"/>
            <a:ext cx="33528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50" y="1719625"/>
            <a:ext cx="4198425" cy="2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Vectores</a:t>
            </a:r>
            <a:endParaRPr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de jerga</a:t>
            </a:r>
            <a:endParaRPr/>
          </a:p>
        </p:txBody>
      </p:sp>
      <p:sp>
        <p:nvSpPr>
          <p:cNvPr id="369" name="Google Shape;3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matemáticas (o en física), un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vector</a:t>
            </a:r>
            <a:r>
              <a:rPr i="1" lang="en"/>
              <a:t> </a:t>
            </a:r>
            <a:r>
              <a:rPr lang="en"/>
              <a:t>es un término que se usa para referirse a cantidades que no pueden expresarse con un único número.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ciencia de datos y en otros contextos, un </a:t>
            </a:r>
            <a:r>
              <a:rPr i="1" lang="en">
                <a:solidFill>
                  <a:srgbClr val="980000"/>
                </a:solidFill>
              </a:rPr>
              <a:t>vector</a:t>
            </a:r>
            <a:r>
              <a:rPr lang="en"/>
              <a:t> es un término que se usa para referirse a una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lista</a:t>
            </a:r>
            <a:r>
              <a:rPr b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b="1" i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ordenada</a:t>
            </a:r>
            <a:r>
              <a:rPr i="1" lang="en"/>
              <a:t> </a:t>
            </a:r>
            <a:r>
              <a:rPr lang="en"/>
              <a:t>de elementos. </a:t>
            </a:r>
            <a:endParaRPr/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75" y="2689075"/>
            <a:ext cx="2394650" cy="1879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41"/>
          <p:cNvGraphicFramePr/>
          <p:nvPr/>
        </p:nvGraphicFramePr>
        <p:xfrm>
          <a:off x="1088650" y="29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667675"/>
                <a:gridCol w="667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41"/>
          <p:cNvSpPr txBox="1"/>
          <p:nvPr/>
        </p:nvSpPr>
        <p:spPr>
          <a:xfrm>
            <a:off x="718450" y="2986200"/>
            <a:ext cx="3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v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374" name="Google Shape;374;p41"/>
          <p:cNvGraphicFramePr/>
          <p:nvPr/>
        </p:nvGraphicFramePr>
        <p:xfrm>
          <a:off x="1082792" y="348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667675"/>
                <a:gridCol w="667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41"/>
          <p:cNvSpPr txBox="1"/>
          <p:nvPr/>
        </p:nvSpPr>
        <p:spPr>
          <a:xfrm>
            <a:off x="712592" y="3486525"/>
            <a:ext cx="3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w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6232700" y="3213263"/>
            <a:ext cx="24735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En Python ya vimos listas ordenadas de elementos: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Listas, Arrays (NumPy)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Escalares, vectores, matrices ...</a:t>
            </a:r>
            <a:endParaRPr/>
          </a:p>
        </p:txBody>
      </p:sp>
      <p:sp>
        <p:nvSpPr>
          <p:cNvPr id="382" name="Google Shape;3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2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escalar es un valor unidimensional (ej un número).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 vector es un conjunto ordenado de escalares (ej un array).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20264" l="0" r="0" t="9079"/>
          <a:stretch/>
        </p:blipFill>
        <p:spPr>
          <a:xfrm>
            <a:off x="847150" y="2332050"/>
            <a:ext cx="7577950" cy="22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Escalares, vectores, matrices ...</a:t>
            </a:r>
            <a:endParaRPr/>
          </a:p>
        </p:txBody>
      </p:sp>
      <p:sp>
        <p:nvSpPr>
          <p:cNvPr id="390" name="Google Shape;3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matrix es 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/>
          </a:p>
        </p:txBody>
      </p:sp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20264" l="0" r="0" t="9079"/>
          <a:stretch/>
        </p:blipFill>
        <p:spPr>
          <a:xfrm>
            <a:off x="847150" y="2332050"/>
            <a:ext cx="7577950" cy="22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/>
        </p:nvSpPr>
        <p:spPr>
          <a:xfrm>
            <a:off x="877425" y="1353950"/>
            <a:ext cx="655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38761D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Lamentablemente nadie puede contarte qué es La Matrix. Tenés que verlo por vos mismo – Morpheus</a:t>
            </a:r>
            <a:endParaRPr i="1" sz="1100">
              <a:solidFill>
                <a:srgbClr val="38761D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394" name="Google Shape;3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93" y="2757200"/>
            <a:ext cx="981625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matemática: funciones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Funciones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Fundamentales en </a:t>
            </a:r>
            <a:r>
              <a:rPr lang="en">
                <a:solidFill>
                  <a:srgbClr val="A61C00"/>
                </a:solidFill>
              </a:rPr>
              <a:t>cálculo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tipos especiales de </a:t>
            </a:r>
            <a:r>
              <a:rPr i="1" lang="en">
                <a:solidFill>
                  <a:srgbClr val="0000FF"/>
                </a:solidFill>
              </a:rPr>
              <a:t>relaciones</a:t>
            </a:r>
            <a:r>
              <a:rPr i="1" lang="en"/>
              <a:t>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expresar como </a:t>
            </a:r>
            <a:r>
              <a:rPr i="1" lang="en" u="sng">
                <a:solidFill>
                  <a:srgbClr val="38761D"/>
                </a:solidFill>
              </a:rPr>
              <a:t>reglas.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 cada input </a:t>
            </a:r>
            <a:r>
              <a:rPr b="1" lang="en">
                <a:solidFill>
                  <a:srgbClr val="980000"/>
                </a:solidFill>
              </a:rPr>
              <a:t>x</a:t>
            </a:r>
            <a:r>
              <a:rPr lang="en"/>
              <a:t>, una función devuelve un output </a:t>
            </a:r>
            <a:r>
              <a:rPr b="1" lang="en">
                <a:solidFill>
                  <a:srgbClr val="0000FF"/>
                </a:solidFill>
              </a:rPr>
              <a:t>y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y</a:t>
            </a:r>
            <a:r>
              <a:rPr b="1" lang="en">
                <a:solidFill>
                  <a:srgbClr val="0000FF"/>
                </a:solidFill>
              </a:rPr>
              <a:t> = x</a:t>
            </a:r>
            <a:r>
              <a:rPr b="1" baseline="30000" lang="en">
                <a:solidFill>
                  <a:srgbClr val="0000FF"/>
                </a:solidFill>
              </a:rPr>
              <a:t>2 </a:t>
            </a:r>
            <a:r>
              <a:rPr b="1" lang="en">
                <a:solidFill>
                  <a:srgbClr val="0000FF"/>
                </a:solidFill>
              </a:rPr>
              <a:t> ;  </a:t>
            </a:r>
            <a:r>
              <a:rPr b="1" lang="en">
                <a:solidFill>
                  <a:srgbClr val="A64D79"/>
                </a:solidFill>
              </a:rPr>
              <a:t>y = a * x + b</a:t>
            </a:r>
            <a:r>
              <a:rPr b="1" lang="en">
                <a:solidFill>
                  <a:srgbClr val="0000FF"/>
                </a:solidFill>
              </a:rPr>
              <a:t>  ;  y = 3.141519 * x</a:t>
            </a:r>
            <a:r>
              <a:rPr b="1" baseline="30000" lang="en">
                <a:solidFill>
                  <a:srgbClr val="0000FF"/>
                </a:solidFill>
              </a:rPr>
              <a:t>2  </a:t>
            </a:r>
            <a:r>
              <a:rPr b="1" lang="en">
                <a:solidFill>
                  <a:srgbClr val="0000FF"/>
                </a:solidFill>
              </a:rPr>
              <a:t>; </a:t>
            </a:r>
            <a:r>
              <a:rPr b="1" lang="en">
                <a:solidFill>
                  <a:srgbClr val="A64D79"/>
                </a:solidFill>
              </a:rPr>
              <a:t>y = random.sample( range(1,12), 11)</a:t>
            </a:r>
            <a:endParaRPr b="1">
              <a:solidFill>
                <a:srgbClr val="A64D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X e Y son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de una circulo = π * radio</a:t>
            </a:r>
            <a:r>
              <a:rPr baseline="30000" lang="en"/>
              <a:t>2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Volumen de una esfera = 4/3 * π * radio</a:t>
            </a:r>
            <a:r>
              <a:rPr baseline="30000" lang="en"/>
              <a:t>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Costo viaje en taxi (CABA) = $293 (bajada bandera) + ( $14.65 por cada 100 metros)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Escalares, vectores, matrices ...</a:t>
            </a:r>
            <a:endParaRPr/>
          </a:p>
        </p:txBody>
      </p:sp>
      <p:sp>
        <p:nvSpPr>
          <p:cNvPr id="400" name="Google Shape;4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159300" y="6054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 tensor</a:t>
            </a:r>
            <a:r>
              <a:rPr lang="en"/>
              <a:t> es una generalización de los conceptos que ya vimos.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 escalar es un tensor de orden 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 vector es un tensor de orden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Una matriz es un tensor de orden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...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4"/>
          <p:cNvPicPr preferRelativeResize="0"/>
          <p:nvPr/>
        </p:nvPicPr>
        <p:blipFill rotWithShape="1">
          <a:blip r:embed="rId3">
            <a:alphaModFix/>
          </a:blip>
          <a:srcRect b="20264" l="0" r="0" t="9079"/>
          <a:stretch/>
        </p:blipFill>
        <p:spPr>
          <a:xfrm>
            <a:off x="1380550" y="2332050"/>
            <a:ext cx="7577950" cy="22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vectores y matrices</a:t>
            </a:r>
            <a:endParaRPr/>
          </a:p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9" name="Google Shape;409;p45"/>
          <p:cNvGraphicFramePr/>
          <p:nvPr/>
        </p:nvGraphicFramePr>
        <p:xfrm>
          <a:off x="862060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10" name="Google Shape;410;p45"/>
          <p:cNvSpPr txBox="1"/>
          <p:nvPr/>
        </p:nvSpPr>
        <p:spPr>
          <a:xfrm>
            <a:off x="190235" y="779325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11" name="Google Shape;411;p45"/>
          <p:cNvGraphicFramePr/>
          <p:nvPr/>
        </p:nvGraphicFramePr>
        <p:xfrm>
          <a:off x="86206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45"/>
          <p:cNvSpPr txBox="1"/>
          <p:nvPr/>
        </p:nvSpPr>
        <p:spPr>
          <a:xfrm>
            <a:off x="190235" y="17060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3557325" y="1242700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Suma (adición) de vectores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14" name="Google Shape;414;p45"/>
          <p:cNvSpPr txBox="1"/>
          <p:nvPr/>
        </p:nvSpPr>
        <p:spPr>
          <a:xfrm>
            <a:off x="1925900" y="12427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+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15" name="Google Shape;415;p45"/>
          <p:cNvGraphicFramePr/>
          <p:nvPr/>
        </p:nvGraphicFramePr>
        <p:xfrm>
          <a:off x="862060" y="25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45"/>
          <p:cNvSpPr txBox="1"/>
          <p:nvPr/>
        </p:nvSpPr>
        <p:spPr>
          <a:xfrm>
            <a:off x="190235" y="2571750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a+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3557325" y="2573750"/>
            <a:ext cx="4659300" cy="83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Vector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resultado (a+b) =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1 + b1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a2 + b2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3 + b3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vectores y matrices</a:t>
            </a:r>
            <a:endParaRPr/>
          </a:p>
        </p:txBody>
      </p:sp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4" name="Google Shape;424;p46"/>
          <p:cNvGraphicFramePr/>
          <p:nvPr/>
        </p:nvGraphicFramePr>
        <p:xfrm>
          <a:off x="862060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190235" y="779325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26" name="Google Shape;426;p46"/>
          <p:cNvGraphicFramePr/>
          <p:nvPr/>
        </p:nvGraphicFramePr>
        <p:xfrm>
          <a:off x="86206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46"/>
          <p:cNvSpPr txBox="1"/>
          <p:nvPr/>
        </p:nvSpPr>
        <p:spPr>
          <a:xfrm>
            <a:off x="190235" y="17060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3252525" y="1242700"/>
            <a:ext cx="30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Resta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(sustracción) 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de vectores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1925900" y="12427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–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30" name="Google Shape;430;p46"/>
          <p:cNvGraphicFramePr/>
          <p:nvPr/>
        </p:nvGraphicFramePr>
        <p:xfrm>
          <a:off x="862060" y="25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190235" y="2571750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a+b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3557325" y="2573750"/>
            <a:ext cx="4659300" cy="83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Vector resultado (a-b) = a1 - b1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a2 - b2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a3 - b3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vectores y matrices</a:t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9" name="Google Shape;439;p47"/>
          <p:cNvGraphicFramePr/>
          <p:nvPr/>
        </p:nvGraphicFramePr>
        <p:xfrm>
          <a:off x="862060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47"/>
          <p:cNvSpPr txBox="1"/>
          <p:nvPr/>
        </p:nvSpPr>
        <p:spPr>
          <a:xfrm>
            <a:off x="190235" y="779325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41" name="Google Shape;441;p47"/>
          <p:cNvGraphicFramePr/>
          <p:nvPr/>
        </p:nvGraphicFramePr>
        <p:xfrm>
          <a:off x="86206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47"/>
          <p:cNvSpPr txBox="1"/>
          <p:nvPr/>
        </p:nvSpPr>
        <p:spPr>
          <a:xfrm>
            <a:off x="190235" y="17060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252525" y="1242700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Multiplicación 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de vectores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1925900" y="12427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*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45" name="Google Shape;445;p47"/>
          <p:cNvGraphicFramePr/>
          <p:nvPr/>
        </p:nvGraphicFramePr>
        <p:xfrm>
          <a:off x="862060" y="25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47"/>
          <p:cNvSpPr txBox="1"/>
          <p:nvPr/>
        </p:nvSpPr>
        <p:spPr>
          <a:xfrm>
            <a:off x="190235" y="2571750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a+b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3557325" y="2573750"/>
            <a:ext cx="4659300" cy="83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Vector resultado (a+b) = a1 * b1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a2 * b2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a3 * b3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vectores y matrices</a:t>
            </a:r>
            <a:endParaRPr/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4" name="Google Shape;454;p48"/>
          <p:cNvGraphicFramePr/>
          <p:nvPr/>
        </p:nvGraphicFramePr>
        <p:xfrm>
          <a:off x="862060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8"/>
          <p:cNvSpPr txBox="1"/>
          <p:nvPr/>
        </p:nvSpPr>
        <p:spPr>
          <a:xfrm>
            <a:off x="190235" y="779325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56" name="Google Shape;456;p48"/>
          <p:cNvGraphicFramePr/>
          <p:nvPr/>
        </p:nvGraphicFramePr>
        <p:xfrm>
          <a:off x="86206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57" name="Google Shape;457;p48"/>
          <p:cNvSpPr txBox="1"/>
          <p:nvPr/>
        </p:nvSpPr>
        <p:spPr>
          <a:xfrm>
            <a:off x="190235" y="17060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3252525" y="1242700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Divisi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ón 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de vectores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1925900" y="12427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/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60" name="Google Shape;460;p48"/>
          <p:cNvGraphicFramePr/>
          <p:nvPr/>
        </p:nvGraphicFramePr>
        <p:xfrm>
          <a:off x="862060" y="25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48"/>
          <p:cNvSpPr txBox="1"/>
          <p:nvPr/>
        </p:nvSpPr>
        <p:spPr>
          <a:xfrm>
            <a:off x="190235" y="2571750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a+b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62" name="Google Shape;462;p48"/>
          <p:cNvSpPr txBox="1"/>
          <p:nvPr/>
        </p:nvSpPr>
        <p:spPr>
          <a:xfrm>
            <a:off x="3557325" y="2573750"/>
            <a:ext cx="4659300" cy="83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Vector resultado (a+b) = a1 / b1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a2 / b2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a3 / b3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vectores y matrices</a:t>
            </a:r>
            <a:endParaRPr/>
          </a:p>
        </p:txBody>
      </p:sp>
      <p:sp>
        <p:nvSpPr>
          <p:cNvPr id="468" name="Google Shape;4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9" name="Google Shape;469;p49"/>
          <p:cNvGraphicFramePr/>
          <p:nvPr/>
        </p:nvGraphicFramePr>
        <p:xfrm>
          <a:off x="862060" y="7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190235" y="779325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71" name="Google Shape;471;p49"/>
          <p:cNvGraphicFramePr/>
          <p:nvPr/>
        </p:nvGraphicFramePr>
        <p:xfrm>
          <a:off x="86206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p49"/>
          <p:cNvSpPr txBox="1"/>
          <p:nvPr/>
        </p:nvSpPr>
        <p:spPr>
          <a:xfrm>
            <a:off x="190235" y="17060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3252525" y="1242700"/>
            <a:ext cx="3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Producto escalar (dot product)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1925900" y="12427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•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75" name="Google Shape;475;p49"/>
          <p:cNvGraphicFramePr/>
          <p:nvPr/>
        </p:nvGraphicFramePr>
        <p:xfrm>
          <a:off x="862060" y="25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796825"/>
                <a:gridCol w="796825"/>
                <a:gridCol w="7968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476" name="Google Shape;476;p49"/>
          <p:cNvSpPr txBox="1"/>
          <p:nvPr/>
        </p:nvSpPr>
        <p:spPr>
          <a:xfrm>
            <a:off x="190235" y="2571750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a+b 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57325" y="2573750"/>
            <a:ext cx="4659300" cy="126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Vector resultado (a•b) = (a1 * b1)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    +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(a2 * b2)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    +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(a3 * b3)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8" name="Google Shape;478;p49"/>
          <p:cNvSpPr txBox="1"/>
          <p:nvPr/>
        </p:nvSpPr>
        <p:spPr>
          <a:xfrm>
            <a:off x="499225" y="4167750"/>
            <a:ext cx="81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El producto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escalar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da como resultado un valor unidimensional!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>
            <a:off x="1886887" y="21389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matrices</a:t>
            </a:r>
            <a:endParaRPr/>
          </a:p>
        </p:txBody>
      </p:sp>
      <p:sp>
        <p:nvSpPr>
          <p:cNvPr id="485" name="Google Shape;48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6" name="Google Shape;486;p50"/>
          <p:cNvGraphicFramePr/>
          <p:nvPr/>
        </p:nvGraphicFramePr>
        <p:xfrm>
          <a:off x="604550" y="9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  <a:gridCol w="9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50"/>
          <p:cNvSpPr txBox="1"/>
          <p:nvPr/>
        </p:nvSpPr>
        <p:spPr>
          <a:xfrm>
            <a:off x="173450" y="1123688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488" name="Google Shape;488;p50"/>
          <p:cNvGraphicFramePr/>
          <p:nvPr/>
        </p:nvGraphicFramePr>
        <p:xfrm>
          <a:off x="597539" y="2085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  <a:gridCol w="9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50"/>
          <p:cNvSpPr txBox="1"/>
          <p:nvPr/>
        </p:nvSpPr>
        <p:spPr>
          <a:xfrm>
            <a:off x="166439" y="228198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n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3443865" y="1699900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Suma (adición) de matrices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1812440" y="16999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+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3443865" y="3259550"/>
            <a:ext cx="4659300" cy="1477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Matriz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resultado (m+n) = 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+ n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endParaRPr baseline="-25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+ n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12</a:t>
            </a:r>
            <a:endParaRPr baseline="-25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+ n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endParaRPr baseline="-25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+ n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endParaRPr baseline="-25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22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+ n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22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...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493" name="Google Shape;493;p50"/>
          <p:cNvGraphicFramePr/>
          <p:nvPr/>
        </p:nvGraphicFramePr>
        <p:xfrm>
          <a:off x="597539" y="3267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  <a:gridCol w="9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50"/>
          <p:cNvSpPr txBox="1"/>
          <p:nvPr/>
        </p:nvSpPr>
        <p:spPr>
          <a:xfrm>
            <a:off x="166439" y="346363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r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1788228" y="28783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matrices</a:t>
            </a:r>
            <a:endParaRPr/>
          </a:p>
        </p:txBody>
      </p:sp>
      <p:sp>
        <p:nvSpPr>
          <p:cNvPr id="501" name="Google Shape;50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2" name="Google Shape;502;p51"/>
          <p:cNvGraphicFramePr/>
          <p:nvPr/>
        </p:nvGraphicFramePr>
        <p:xfrm>
          <a:off x="604550" y="9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  <a:gridCol w="9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51"/>
          <p:cNvSpPr txBox="1"/>
          <p:nvPr/>
        </p:nvSpPr>
        <p:spPr>
          <a:xfrm>
            <a:off x="173450" y="1123688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aphicFrame>
        <p:nvGraphicFramePr>
          <p:cNvPr id="504" name="Google Shape;504;p51"/>
          <p:cNvGraphicFramePr/>
          <p:nvPr/>
        </p:nvGraphicFramePr>
        <p:xfrm>
          <a:off x="597539" y="2085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  <a:gridCol w="9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51"/>
          <p:cNvSpPr txBox="1"/>
          <p:nvPr/>
        </p:nvSpPr>
        <p:spPr>
          <a:xfrm>
            <a:off x="166439" y="209176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v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506" name="Google Shape;506;p51"/>
          <p:cNvSpPr txBox="1"/>
          <p:nvPr/>
        </p:nvSpPr>
        <p:spPr>
          <a:xfrm>
            <a:off x="3443880" y="1699900"/>
            <a:ext cx="3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Dot product entre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una matriz y un vector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507" name="Google Shape;507;p51"/>
          <p:cNvSpPr txBox="1"/>
          <p:nvPr/>
        </p:nvSpPr>
        <p:spPr>
          <a:xfrm>
            <a:off x="1812440" y="169990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•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508" name="Google Shape;508;p51"/>
          <p:cNvSpPr txBox="1"/>
          <p:nvPr/>
        </p:nvSpPr>
        <p:spPr>
          <a:xfrm>
            <a:off x="3443876" y="2954750"/>
            <a:ext cx="5292600" cy="1477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Matriz resultado (m</a:t>
            </a:r>
            <a:r>
              <a:rPr lang="en">
                <a:solidFill>
                  <a:schemeClr val="dk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•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n) = (m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11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 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(m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21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                                            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+          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+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(m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(m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22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    +           +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(m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13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  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(m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23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* v</a:t>
            </a:r>
            <a:r>
              <a:rPr baseline="-25000"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509" name="Google Shape;509;p51"/>
          <p:cNvGraphicFramePr/>
          <p:nvPr/>
        </p:nvGraphicFramePr>
        <p:xfrm>
          <a:off x="1016359" y="2953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{895B304A-AB50-490D-AB4A-4566C489A2F3}</a:tableStyleId>
              </a:tblPr>
              <a:tblGrid>
                <a:gridCol w="902725"/>
                <a:gridCol w="902725"/>
              </a:tblGrid>
              <a:tr h="38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8D1DC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51"/>
          <p:cNvSpPr txBox="1"/>
          <p:nvPr/>
        </p:nvSpPr>
        <p:spPr>
          <a:xfrm>
            <a:off x="166439" y="2956849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r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1788228" y="2553049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=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matrices</a:t>
            </a:r>
            <a:endParaRPr/>
          </a:p>
        </p:txBody>
      </p:sp>
      <p:sp>
        <p:nvSpPr>
          <p:cNvPr id="517" name="Google Shape;51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2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de estas operaciones ya las vimos cuando trabajamos en Python con arrays (NumPy):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Suma, Resta, Multiplicación, División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Otras operaciones son nuevas, ej el producto escalar o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dot product.</a:t>
            </a:r>
            <a:r>
              <a:rPr i="1" lang="en"/>
              <a:t> 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Estas son operaciones importantes en aprendizaje automático!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53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 qué otras maneras podemos representar o visualizarlas?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856075" y="1406900"/>
            <a:ext cx="40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Conjunto X = valores input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Conjunto Y = valores output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Función f = relación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17175" y="1328489"/>
            <a:ext cx="4403475" cy="3155536"/>
            <a:chOff x="1043825" y="1036064"/>
            <a:chExt cx="4403475" cy="3155536"/>
          </a:xfrm>
        </p:grpSpPr>
        <p:sp>
          <p:nvSpPr>
            <p:cNvPr id="105" name="Google Shape;105;p18"/>
            <p:cNvSpPr/>
            <p:nvPr/>
          </p:nvSpPr>
          <p:spPr>
            <a:xfrm>
              <a:off x="1043825" y="1384200"/>
              <a:ext cx="1475100" cy="2760900"/>
            </a:xfrm>
            <a:prstGeom prst="ellipse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3972200" y="1430700"/>
              <a:ext cx="1475100" cy="2760900"/>
            </a:xfrm>
            <a:prstGeom prst="ellipse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1473875" y="1981750"/>
              <a:ext cx="31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x1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1765175" y="2383358"/>
              <a:ext cx="33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x2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1498976" y="2784967"/>
              <a:ext cx="33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x3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1569996" y="3186575"/>
              <a:ext cx="33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x4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4395500" y="2039400"/>
              <a:ext cx="467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f(x1)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4686800" y="2441000"/>
              <a:ext cx="50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f(x2)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4420599" y="2842600"/>
              <a:ext cx="467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f(x3)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4491625" y="3244225"/>
              <a:ext cx="50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f(x4)</a:t>
              </a:r>
              <a:endParaRPr sz="1000"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cxnSp>
          <p:nvCxnSpPr>
            <p:cNvPr id="115" name="Google Shape;115;p18"/>
            <p:cNvCxnSpPr>
              <a:endCxn id="111" idx="1"/>
            </p:cNvCxnSpPr>
            <p:nvPr/>
          </p:nvCxnSpPr>
          <p:spPr>
            <a:xfrm>
              <a:off x="1796300" y="2159850"/>
              <a:ext cx="2599200" cy="4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8"/>
            <p:cNvCxnSpPr>
              <a:endCxn id="112" idx="1"/>
            </p:cNvCxnSpPr>
            <p:nvPr/>
          </p:nvCxnSpPr>
          <p:spPr>
            <a:xfrm>
              <a:off x="2138900" y="2560850"/>
              <a:ext cx="2547900" cy="4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8"/>
            <p:cNvCxnSpPr>
              <a:endCxn id="113" idx="1"/>
            </p:cNvCxnSpPr>
            <p:nvPr/>
          </p:nvCxnSpPr>
          <p:spPr>
            <a:xfrm>
              <a:off x="1833999" y="2966050"/>
              <a:ext cx="2586600" cy="4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8"/>
            <p:cNvCxnSpPr>
              <a:endCxn id="114" idx="1"/>
            </p:cNvCxnSpPr>
            <p:nvPr/>
          </p:nvCxnSpPr>
          <p:spPr>
            <a:xfrm>
              <a:off x="1913425" y="3346375"/>
              <a:ext cx="2578200" cy="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3033925" y="1791600"/>
              <a:ext cx="3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f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1634622" y="1036064"/>
              <a:ext cx="3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x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4499197" y="1036064"/>
              <a:ext cx="3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y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 qué otras maneras podemos representar o visualizarlas?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856075" y="1406900"/>
            <a:ext cx="405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Conjunto X = valores input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Conjunto Y = valores output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Sistema de ejes cartesianos (x,y)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551450" y="1495600"/>
            <a:ext cx="0" cy="28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559800" y="4378150"/>
            <a:ext cx="40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4650872" y="4168539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96347" y="1102914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456825" y="3788275"/>
            <a:ext cx="100200" cy="10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914025" y="2873875"/>
            <a:ext cx="100200" cy="10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676025" y="1959475"/>
            <a:ext cx="100200" cy="10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666625" y="1730875"/>
            <a:ext cx="100200" cy="100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351826" y="38884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x1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762676" y="30883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x2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502313" y="212952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x3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515276" y="192265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x4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rot="10800000">
            <a:off x="543075" y="1779675"/>
            <a:ext cx="30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568050" y="2009575"/>
            <a:ext cx="20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stCxn id="135" idx="2"/>
          </p:cNvCxnSpPr>
          <p:nvPr/>
        </p:nvCxnSpPr>
        <p:spPr>
          <a:xfrm rot="10800000">
            <a:off x="576625" y="2923975"/>
            <a:ext cx="13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>
            <a:stCxn id="134" idx="2"/>
          </p:cNvCxnSpPr>
          <p:nvPr/>
        </p:nvCxnSpPr>
        <p:spPr>
          <a:xfrm rot="10800000">
            <a:off x="576625" y="3838375"/>
            <a:ext cx="8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128666" y="36382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1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28666" y="272425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y2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28666" y="182059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y3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28666" y="1571943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y4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52950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Qué es una función? </a:t>
            </a:r>
            <a:endParaRPr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67050" y="1676650"/>
            <a:ext cx="1475100" cy="2760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295425" y="1723150"/>
            <a:ext cx="1475100" cy="2760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97100" y="2274200"/>
            <a:ext cx="3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x1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088400" y="2675808"/>
            <a:ext cx="3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x2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822201" y="3077417"/>
            <a:ext cx="3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x3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93221" y="3479025"/>
            <a:ext cx="33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x4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718725" y="2331850"/>
            <a:ext cx="4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y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743824" y="2830250"/>
            <a:ext cx="4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z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814850" y="35366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w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66" name="Google Shape;166;p20"/>
          <p:cNvCxnSpPr>
            <a:endCxn id="163" idx="1"/>
          </p:cNvCxnSpPr>
          <p:nvPr/>
        </p:nvCxnSpPr>
        <p:spPr>
          <a:xfrm>
            <a:off x="1119525" y="2452300"/>
            <a:ext cx="25992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59" idx="3"/>
          </p:cNvCxnSpPr>
          <p:nvPr/>
        </p:nvCxnSpPr>
        <p:spPr>
          <a:xfrm>
            <a:off x="1107300" y="2443550"/>
            <a:ext cx="25689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>
            <a:stCxn id="161" idx="3"/>
          </p:cNvCxnSpPr>
          <p:nvPr/>
        </p:nvCxnSpPr>
        <p:spPr>
          <a:xfrm>
            <a:off x="1159401" y="3246767"/>
            <a:ext cx="2412900" cy="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endCxn id="165" idx="1"/>
          </p:cNvCxnSpPr>
          <p:nvPr/>
        </p:nvCxnSpPr>
        <p:spPr>
          <a:xfrm>
            <a:off x="1236650" y="3638825"/>
            <a:ext cx="25782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2357150" y="2084050"/>
            <a:ext cx="3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f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957847" y="1328514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x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822422" y="1328514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y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729075" y="897575"/>
            <a:ext cx="445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Es una función: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ncode Sans SemiBold"/>
              <a:buChar char="●"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Para cada valor de x, hay un valor de y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No es una función: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ncode Sans SemiBold"/>
              <a:buChar char="●"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Hay </a:t>
            </a:r>
            <a:r>
              <a:rPr i="1" lang="en">
                <a:solidFill>
                  <a:srgbClr val="85200C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más de un valor de x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por cada valor de y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553649" y="3234538"/>
            <a:ext cx="4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ncode Sans SemiBold"/>
                <a:ea typeface="Encode Sans SemiBold"/>
                <a:cs typeface="Encode Sans SemiBold"/>
                <a:sym typeface="Encode Sans SemiBold"/>
              </a:rPr>
              <a:t>v</a:t>
            </a:r>
            <a:endParaRPr sz="10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322775" y="2087350"/>
            <a:ext cx="310200" cy="393600"/>
          </a:xfrm>
          <a:prstGeom prst="flowChartSummingJunction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tipos de funciones matemáticas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Lineal:			f(x) = ax + b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Cuadrática			f(x) = ax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2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b + c</a:t>
            </a:r>
            <a:endParaRPr baseline="30000"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Polinomio de grado n:  	f(x) = 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. . . + 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0</a:t>
            </a:r>
            <a:endParaRPr baseline="-25000"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Racionales			f(x) = (a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. . . + a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0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)/(b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b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n-1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+ . . . + b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0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)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En partes			f(x) = |x|   -x, si x &lt; 0 y x, si x ≥ 0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				f(x) = x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2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 si x&lt;2 y 4 si x &gt; 2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-25000"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Exponenciales 		f(x) = a</a:t>
            </a:r>
            <a:r>
              <a:rPr baseline="30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endParaRPr baseline="30000"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Logaritmicas		f(x) = log</a:t>
            </a:r>
            <a:r>
              <a:rPr baseline="-25000"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a</a:t>
            </a: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(x) a &gt; 0, a ≠ 1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-25000"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Trigonométrica:  		f(x) = sin(x) </a:t>
            </a:r>
            <a:endParaRPr sz="1300">
              <a:solidFill>
                <a:srgbClr val="666666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Encode Sans"/>
                <a:ea typeface="Encode Sans"/>
                <a:cs typeface="Encode Sans"/>
                <a:sym typeface="Encode Sans"/>
              </a:rPr>
              <a:t>f(x) = cos(x) 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 de funciones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75" y="1266625"/>
            <a:ext cx="2283000" cy="27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701325" y="1008700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y = 3x</a:t>
            </a:r>
            <a:r>
              <a:rPr baseline="30000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+ 3x - 6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1" name="Google Shape;191;p22"/>
          <p:cNvGrpSpPr/>
          <p:nvPr/>
        </p:nvGrpSpPr>
        <p:grpSpPr>
          <a:xfrm>
            <a:off x="4623317" y="2102314"/>
            <a:ext cx="4321525" cy="1407008"/>
            <a:chOff x="3067350" y="2102250"/>
            <a:chExt cx="5877227" cy="1913516"/>
          </a:xfrm>
        </p:grpSpPr>
        <p:pic>
          <p:nvPicPr>
            <p:cNvPr id="192" name="Google Shape;19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7350" y="2102250"/>
              <a:ext cx="5877227" cy="1913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2"/>
            <p:cNvSpPr/>
            <p:nvPr/>
          </p:nvSpPr>
          <p:spPr>
            <a:xfrm>
              <a:off x="6140225" y="2571750"/>
              <a:ext cx="1184700" cy="32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2"/>
          <p:cNvSpPr txBox="1"/>
          <p:nvPr/>
        </p:nvSpPr>
        <p:spPr>
          <a:xfrm>
            <a:off x="5911950" y="1702125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y = sin(x)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413" y="1408900"/>
            <a:ext cx="2002525" cy="28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3078538" y="1008700"/>
            <a:ext cx="1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y = 3</a:t>
            </a:r>
            <a:r>
              <a:rPr baseline="30000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aseline="300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4294967295"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Funciones multivariable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donde hay más de un input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f(x,y) = x</a:t>
            </a:r>
            <a:r>
              <a:rPr baseline="30000" lang="en">
                <a:solidFill>
                  <a:srgbClr val="85200C"/>
                </a:solidFill>
              </a:rPr>
              <a:t>2</a:t>
            </a:r>
            <a:r>
              <a:rPr lang="en">
                <a:solidFill>
                  <a:srgbClr val="85200C"/>
                </a:solidFill>
              </a:rPr>
              <a:t> + y</a:t>
            </a:r>
            <a:r>
              <a:rPr baseline="30000" lang="en">
                <a:solidFill>
                  <a:srgbClr val="85200C"/>
                </a:solidFill>
              </a:rPr>
              <a:t>3</a:t>
            </a:r>
            <a:endParaRPr baseline="300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z</a:t>
            </a:r>
            <a:r>
              <a:rPr lang="en">
                <a:solidFill>
                  <a:srgbClr val="85200C"/>
                </a:solidFill>
              </a:rPr>
              <a:t> = x</a:t>
            </a:r>
            <a:r>
              <a:rPr baseline="30000" lang="en">
                <a:solidFill>
                  <a:srgbClr val="85200C"/>
                </a:solidFill>
              </a:rPr>
              <a:t>2</a:t>
            </a:r>
            <a:r>
              <a:rPr lang="en">
                <a:solidFill>
                  <a:srgbClr val="85200C"/>
                </a:solidFill>
              </a:rPr>
              <a:t> + y</a:t>
            </a:r>
            <a:r>
              <a:rPr baseline="30000" lang="en">
                <a:solidFill>
                  <a:srgbClr val="85200C"/>
                </a:solidFill>
              </a:rPr>
              <a:t>3</a:t>
            </a:r>
            <a:r>
              <a:rPr lang="en">
                <a:solidFill>
                  <a:srgbClr val="85200C"/>
                </a:solidFill>
              </a:rPr>
              <a:t> </a:t>
            </a:r>
            <a:endParaRPr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85200C"/>
                </a:solidFill>
              </a:rPr>
              <a:t>y</a:t>
            </a:r>
            <a:r>
              <a:rPr lang="en">
                <a:solidFill>
                  <a:srgbClr val="85200C"/>
                </a:solidFill>
              </a:rPr>
              <a:t> = x</a:t>
            </a:r>
            <a:r>
              <a:rPr baseline="-25000" lang="en">
                <a:solidFill>
                  <a:srgbClr val="85200C"/>
                </a:solidFill>
              </a:rPr>
              <a:t>1</a:t>
            </a:r>
            <a:r>
              <a:rPr baseline="30000" lang="en">
                <a:solidFill>
                  <a:srgbClr val="85200C"/>
                </a:solidFill>
              </a:rPr>
              <a:t>2</a:t>
            </a:r>
            <a:r>
              <a:rPr lang="en">
                <a:solidFill>
                  <a:srgbClr val="85200C"/>
                </a:solidFill>
              </a:rPr>
              <a:t> + x</a:t>
            </a:r>
            <a:r>
              <a:rPr baseline="-25000" lang="en">
                <a:solidFill>
                  <a:srgbClr val="85200C"/>
                </a:solidFill>
              </a:rPr>
              <a:t>2</a:t>
            </a:r>
            <a:r>
              <a:rPr baseline="30000" lang="en">
                <a:solidFill>
                  <a:srgbClr val="85200C"/>
                </a:solidFill>
              </a:rPr>
              <a:t>3</a:t>
            </a:r>
            <a:endParaRPr baseline="30000">
              <a:solidFill>
                <a:srgbClr val="85200C"/>
              </a:solidFill>
            </a:endParaRPr>
          </a:p>
        </p:txBody>
      </p:sp>
      <p:grpSp>
        <p:nvGrpSpPr>
          <p:cNvPr id="204" name="Google Shape;204;p23"/>
          <p:cNvGrpSpPr/>
          <p:nvPr/>
        </p:nvGrpSpPr>
        <p:grpSpPr>
          <a:xfrm>
            <a:off x="4256299" y="1121725"/>
            <a:ext cx="4342049" cy="2489925"/>
            <a:chOff x="4256299" y="1121725"/>
            <a:chExt cx="4342049" cy="2489925"/>
          </a:xfrm>
        </p:grpSpPr>
        <p:pic>
          <p:nvPicPr>
            <p:cNvPr id="205" name="Google Shape;20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6299" y="1452992"/>
              <a:ext cx="4342049" cy="2158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3"/>
            <p:cNvSpPr txBox="1"/>
            <p:nvPr/>
          </p:nvSpPr>
          <p:spPr>
            <a:xfrm>
              <a:off x="4634849" y="1121725"/>
              <a:ext cx="336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Otros ejemplos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