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Encode Sans"/>
      <p:regular r:id="rId12"/>
      <p:bold r:id="rId13"/>
    </p:embeddedFont>
    <p:embeddedFont>
      <p:font typeface="Encode Sans SemiBold"/>
      <p:regular r:id="rId14"/>
      <p:bold r:id="rId15"/>
    </p:embeddedFont>
    <p:embeddedFont>
      <p:font typeface="IBM Plex Mono Light"/>
      <p:regular r:id="rId16"/>
      <p:bold r:id="rId17"/>
      <p:italic r:id="rId18"/>
      <p:boldItalic r:id="rId19"/>
    </p:embeddedFont>
    <p:embeddedFont>
      <p:font typeface="IBM Plex Mono ExtraLight"/>
      <p:regular r:id="rId20"/>
      <p:bold r:id="rId21"/>
      <p:italic r:id="rId22"/>
      <p:boldItalic r:id="rId23"/>
    </p:embeddedFont>
    <p:embeddedFont>
      <p:font typeface="IBM Plex Mono Thin"/>
      <p:regular r:id="rId24"/>
      <p:bold r:id="rId25"/>
      <p:italic r:id="rId26"/>
      <p:boldItalic r:id="rId27"/>
    </p:embeddedFont>
    <p:embeddedFont>
      <p:font typeface="Helvetica Neue"/>
      <p:regular r:id="rId28"/>
      <p:bold r:id="rId29"/>
      <p:italic r:id="rId30"/>
      <p:boldItalic r:id="rId31"/>
    </p:embeddedFont>
    <p:embeddedFont>
      <p:font typeface="IBM Plex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MonoExtraLight-regular.fntdata"/><Relationship Id="rId22" Type="http://schemas.openxmlformats.org/officeDocument/2006/relationships/font" Target="fonts/IBMPlexMonoExtraLight-italic.fntdata"/><Relationship Id="rId21" Type="http://schemas.openxmlformats.org/officeDocument/2006/relationships/font" Target="fonts/IBMPlexMonoExtraLight-bold.fntdata"/><Relationship Id="rId24" Type="http://schemas.openxmlformats.org/officeDocument/2006/relationships/font" Target="fonts/IBMPlexMonoThin-regular.fntdata"/><Relationship Id="rId23" Type="http://schemas.openxmlformats.org/officeDocument/2006/relationships/font" Target="fonts/IBMPlexMonoExtra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BMPlexMonoThin-italic.fntdata"/><Relationship Id="rId25" Type="http://schemas.openxmlformats.org/officeDocument/2006/relationships/font" Target="fonts/IBMPlexMonoThin-bold.fntdata"/><Relationship Id="rId28" Type="http://schemas.openxmlformats.org/officeDocument/2006/relationships/font" Target="fonts/HelveticaNeue-regular.fntdata"/><Relationship Id="rId27" Type="http://schemas.openxmlformats.org/officeDocument/2006/relationships/font" Target="fonts/IBMPlexMonoThin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33" Type="http://schemas.openxmlformats.org/officeDocument/2006/relationships/font" Target="fonts/IBMPlexMono-bold.fntdata"/><Relationship Id="rId10" Type="http://schemas.openxmlformats.org/officeDocument/2006/relationships/slide" Target="slides/slide5.xml"/><Relationship Id="rId32" Type="http://schemas.openxmlformats.org/officeDocument/2006/relationships/font" Target="fonts/IBMPlexMono-regular.fntdata"/><Relationship Id="rId13" Type="http://schemas.openxmlformats.org/officeDocument/2006/relationships/font" Target="fonts/EncodeSans-bold.fntdata"/><Relationship Id="rId35" Type="http://schemas.openxmlformats.org/officeDocument/2006/relationships/font" Target="fonts/IBMPlexMono-boldItalic.fntdata"/><Relationship Id="rId12" Type="http://schemas.openxmlformats.org/officeDocument/2006/relationships/font" Target="fonts/EncodeSans-regular.fntdata"/><Relationship Id="rId34" Type="http://schemas.openxmlformats.org/officeDocument/2006/relationships/font" Target="fonts/IBMPlexMono-italic.fntdata"/><Relationship Id="rId15" Type="http://schemas.openxmlformats.org/officeDocument/2006/relationships/font" Target="fonts/EncodeSansSemiBold-bold.fntdata"/><Relationship Id="rId14" Type="http://schemas.openxmlformats.org/officeDocument/2006/relationships/font" Target="fonts/EncodeSansSemiBold-regular.fntdata"/><Relationship Id="rId17" Type="http://schemas.openxmlformats.org/officeDocument/2006/relationships/font" Target="fonts/IBMPlexMonoLight-bold.fntdata"/><Relationship Id="rId16" Type="http://schemas.openxmlformats.org/officeDocument/2006/relationships/font" Target="fonts/IBMPlexMonoLight-regular.fntdata"/><Relationship Id="rId19" Type="http://schemas.openxmlformats.org/officeDocument/2006/relationships/font" Target="fonts/IBMPlexMonoLight-boldItalic.fntdata"/><Relationship Id="rId18" Type="http://schemas.openxmlformats.org/officeDocument/2006/relationships/font" Target="fonts/IBMPlexMono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1467809c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1467809c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4e26716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4e26716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4e779d2d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4e779d2d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4e779d2d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4e779d2d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4e779d2d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4e779d2d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1785625"/>
            <a:ext cx="85206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Encode Sans"/>
              <a:buNone/>
              <a:defRPr b="1" sz="46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53725" y="2843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Encode Sans"/>
              <a:buNone/>
              <a:defRPr sz="2800">
                <a:solidFill>
                  <a:srgbClr val="F3F3F3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11708" y="1196775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b="34908" l="13018" r="11770" t="35892"/>
          <a:stretch/>
        </p:blipFill>
        <p:spPr>
          <a:xfrm>
            <a:off x="415900" y="207275"/>
            <a:ext cx="2495550" cy="96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4481200"/>
            <a:ext cx="9144000" cy="66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9900" y="4255500"/>
            <a:ext cx="1790000" cy="11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9575" y="4224670"/>
            <a:ext cx="1790000" cy="1171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800" y="4270049"/>
            <a:ext cx="1651400" cy="1081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74EA7">
              <a:alpha val="27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4200"/>
              <a:buNone/>
              <a:defRPr sz="4200">
                <a:solidFill>
                  <a:srgbClr val="674EA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  <a:defRPr>
                <a:solidFill>
                  <a:srgbClr val="674EA7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▹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◇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8" name="Google Shape;6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None/>
              <a:defRPr sz="21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  <a:defRPr>
                <a:solidFill>
                  <a:srgbClr val="674EA7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311700" y="1785625"/>
            <a:ext cx="85206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Encode Sans"/>
              <a:buNone/>
              <a:defRPr b="1" sz="46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353725" y="2843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Encode Sans"/>
              <a:buNone/>
              <a:defRPr sz="2800">
                <a:solidFill>
                  <a:srgbClr val="F3F3F3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" name="Google Shape;23;p3"/>
          <p:cNvCxnSpPr/>
          <p:nvPr/>
        </p:nvCxnSpPr>
        <p:spPr>
          <a:xfrm>
            <a:off x="311708" y="1196775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 b="34908" l="13018" r="11770" t="35892"/>
          <a:stretch/>
        </p:blipFill>
        <p:spPr>
          <a:xfrm>
            <a:off x="415900" y="207275"/>
            <a:ext cx="2495550" cy="96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 b="26579" l="0" r="0" t="22869"/>
          <a:stretch/>
        </p:blipFill>
        <p:spPr>
          <a:xfrm>
            <a:off x="5976900" y="279013"/>
            <a:ext cx="2495549" cy="825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8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396358" y="464993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" name="Google Shape;31;p4"/>
          <p:cNvPicPr preferRelativeResize="0"/>
          <p:nvPr/>
        </p:nvPicPr>
        <p:blipFill rotWithShape="1">
          <a:blip r:embed="rId3">
            <a:alphaModFix/>
          </a:blip>
          <a:srcRect b="8592" l="0" r="0" t="0"/>
          <a:stretch/>
        </p:blipFill>
        <p:spPr>
          <a:xfrm>
            <a:off x="500550" y="4663225"/>
            <a:ext cx="1158451" cy="44222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  <a:defRPr>
                <a:solidFill>
                  <a:srgbClr val="674EA7"/>
                </a:solidFill>
              </a:defRPr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5pPr>
            <a:lvl6pPr indent="-3175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/>
            </a:lvl6pPr>
            <a:lvl7pPr indent="-3175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7pPr>
            <a:lvl8pPr indent="-3175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  <a:defRPr/>
            </a:lvl8pPr>
            <a:lvl9pPr indent="-3175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pic>
        <p:nvPicPr>
          <p:cNvPr id="33" name="Google Shape;3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968" y="4679766"/>
            <a:ext cx="1220144" cy="44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3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9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396358" y="465681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" name="Google Shape;39;p5"/>
          <p:cNvPicPr preferRelativeResize="0"/>
          <p:nvPr/>
        </p:nvPicPr>
        <p:blipFill rotWithShape="1">
          <a:blip r:embed="rId3">
            <a:alphaModFix/>
          </a:blip>
          <a:srcRect b="8592" l="0" r="0" t="0"/>
          <a:stretch/>
        </p:blipFill>
        <p:spPr>
          <a:xfrm>
            <a:off x="500550" y="4663225"/>
            <a:ext cx="1158451" cy="44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968" y="4679766"/>
            <a:ext cx="1220144" cy="44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400"/>
              <a:buChar char="●"/>
              <a:defRPr sz="1400">
                <a:solidFill>
                  <a:srgbClr val="674EA7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▸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▹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◇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400"/>
              <a:buChar char="●"/>
              <a:defRPr sz="1400">
                <a:solidFill>
                  <a:srgbClr val="674EA7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▸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▹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◇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75835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/>
          <p:nvPr>
            <p:ph type="title"/>
          </p:nvPr>
        </p:nvSpPr>
        <p:spPr>
          <a:xfrm>
            <a:off x="311700" y="76600"/>
            <a:ext cx="8520600" cy="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b="1"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Encode Sans SemiBold"/>
              <a:buChar char="●"/>
              <a:defRPr sz="1800">
                <a:solidFill>
                  <a:schemeClr val="dk2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○"/>
              <a:defRPr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■"/>
              <a:defRPr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Light"/>
              <a:buChar char="□"/>
              <a:defRPr>
                <a:solidFill>
                  <a:schemeClr val="dk2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ExtraLight"/>
              <a:buChar char="▸"/>
              <a:defRPr>
                <a:solidFill>
                  <a:schemeClr val="dk2"/>
                </a:solidFill>
                <a:latin typeface="IBM Plex Mono ExtraLight"/>
                <a:ea typeface="IBM Plex Mono ExtraLight"/>
                <a:cs typeface="IBM Plex Mono ExtraLight"/>
                <a:sym typeface="IBM Plex Mono ExtraLigh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▹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◆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◇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▪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0" y="1785625"/>
            <a:ext cx="85206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Módulo 2 - Ciencia de Datos </a:t>
            </a:r>
            <a:endParaRPr/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53725" y="2843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Semana 3. Preprocesado de datos</a:t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El proceso de ciencia de datos</a:t>
            </a:r>
            <a:endParaRPr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2764196" y="1211175"/>
            <a:ext cx="1388100" cy="566928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Comprensión del problema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4991696" y="1211177"/>
            <a:ext cx="1388100" cy="566928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Comprensión de los datos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5932550" y="2038979"/>
            <a:ext cx="1388100" cy="566928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Preparación de los datos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5932550" y="3114263"/>
            <a:ext cx="1388100" cy="566928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Modelado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3877954" y="3681191"/>
            <a:ext cx="1388100" cy="566928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1823325" y="2576550"/>
            <a:ext cx="1388100" cy="566928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Despliegue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4152325" y="2213125"/>
            <a:ext cx="839325" cy="9039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</a:t>
            </a:r>
            <a:endParaRPr/>
          </a:p>
        </p:txBody>
      </p:sp>
      <p:cxnSp>
        <p:nvCxnSpPr>
          <p:cNvPr id="96" name="Google Shape;96;p16"/>
          <p:cNvCxnSpPr>
            <a:stCxn id="93" idx="3"/>
            <a:endCxn id="92" idx="2"/>
          </p:cNvCxnSpPr>
          <p:nvPr/>
        </p:nvCxnSpPr>
        <p:spPr>
          <a:xfrm flipH="1" rot="10800000">
            <a:off x="5266054" y="3681155"/>
            <a:ext cx="1360500" cy="283500"/>
          </a:xfrm>
          <a:prstGeom prst="curvedConnector2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7" name="Google Shape;97;p16"/>
          <p:cNvCxnSpPr>
            <a:stCxn id="92" idx="0"/>
            <a:endCxn id="91" idx="2"/>
          </p:cNvCxnSpPr>
          <p:nvPr/>
        </p:nvCxnSpPr>
        <p:spPr>
          <a:xfrm rot="-5400000">
            <a:off x="6372650" y="2859713"/>
            <a:ext cx="508500" cy="600"/>
          </a:xfrm>
          <a:prstGeom prst="curvedConnector3">
            <a:avLst>
              <a:gd fmla="val 49986" name="adj1"/>
            </a:avLst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8" name="Google Shape;98;p16"/>
          <p:cNvCxnSpPr>
            <a:stCxn id="91" idx="0"/>
            <a:endCxn id="90" idx="3"/>
          </p:cNvCxnSpPr>
          <p:nvPr/>
        </p:nvCxnSpPr>
        <p:spPr>
          <a:xfrm flipH="1" rot="5400000">
            <a:off x="6231050" y="1643429"/>
            <a:ext cx="544200" cy="246900"/>
          </a:xfrm>
          <a:prstGeom prst="curvedConnector2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9" name="Google Shape;99;p16"/>
          <p:cNvCxnSpPr>
            <a:stCxn id="90" idx="1"/>
            <a:endCxn id="89" idx="3"/>
          </p:cNvCxnSpPr>
          <p:nvPr/>
        </p:nvCxnSpPr>
        <p:spPr>
          <a:xfrm flipH="1">
            <a:off x="4152296" y="1494641"/>
            <a:ext cx="8394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0" name="Google Shape;100;p16"/>
          <p:cNvCxnSpPr>
            <a:stCxn id="94" idx="2"/>
            <a:endCxn id="93" idx="1"/>
          </p:cNvCxnSpPr>
          <p:nvPr/>
        </p:nvCxnSpPr>
        <p:spPr>
          <a:xfrm flipH="1" rot="-5400000">
            <a:off x="2787075" y="2873778"/>
            <a:ext cx="821100" cy="1360500"/>
          </a:xfrm>
          <a:prstGeom prst="curvedConnector2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1" name="Google Shape;101;p16"/>
          <p:cNvSpPr txBox="1"/>
          <p:nvPr/>
        </p:nvSpPr>
        <p:spPr>
          <a:xfrm>
            <a:off x="6568650" y="699300"/>
            <a:ext cx="245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CRISP-DM: Cross-Industry Standard Process for Data Mining (2006)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grpSp>
        <p:nvGrpSpPr>
          <p:cNvPr id="102" name="Google Shape;102;p16"/>
          <p:cNvGrpSpPr/>
          <p:nvPr/>
        </p:nvGrpSpPr>
        <p:grpSpPr>
          <a:xfrm>
            <a:off x="1151425" y="2571650"/>
            <a:ext cx="6940500" cy="119100"/>
            <a:chOff x="1151425" y="2571650"/>
            <a:chExt cx="6940500" cy="119100"/>
          </a:xfrm>
        </p:grpSpPr>
        <p:cxnSp>
          <p:nvCxnSpPr>
            <p:cNvPr id="103" name="Google Shape;103;p16"/>
            <p:cNvCxnSpPr/>
            <p:nvPr/>
          </p:nvCxnSpPr>
          <p:spPr>
            <a:xfrm flipH="1" rot="-5400000">
              <a:off x="4621375" y="-898300"/>
              <a:ext cx="600" cy="6940500"/>
            </a:xfrm>
            <a:prstGeom prst="curvedConnector3">
              <a:avLst>
                <a:gd fmla="val -290516667" name="adj1"/>
              </a:avLst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4" name="Google Shape;104;p16"/>
            <p:cNvCxnSpPr/>
            <p:nvPr/>
          </p:nvCxnSpPr>
          <p:spPr>
            <a:xfrm flipH="1" rot="-5400000">
              <a:off x="4621375" y="-779800"/>
              <a:ext cx="600" cy="6940500"/>
            </a:xfrm>
            <a:prstGeom prst="curvedConnector3">
              <a:avLst>
                <a:gd fmla="val 292320833" name="adj1"/>
              </a:avLst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cxnSp>
        <p:nvCxnSpPr>
          <p:cNvPr id="105" name="Google Shape;105;p16"/>
          <p:cNvCxnSpPr/>
          <p:nvPr/>
        </p:nvCxnSpPr>
        <p:spPr>
          <a:xfrm flipH="1" rot="-5400000">
            <a:off x="3063596" y="2172753"/>
            <a:ext cx="1903200" cy="1113900"/>
          </a:xfrm>
          <a:prstGeom prst="curvedConnector3">
            <a:avLst>
              <a:gd fmla="val 77320" name="adj1"/>
            </a:avLst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proceso de ciencia de datos</a:t>
            </a:r>
            <a:endParaRPr/>
          </a:p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2764196" y="1211175"/>
            <a:ext cx="1388100" cy="566928"/>
          </a:xfrm>
          <a:prstGeom prst="flowChartProcess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Comprensión del problema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4991696" y="1211177"/>
            <a:ext cx="1388100" cy="566928"/>
          </a:xfrm>
          <a:prstGeom prst="flowChartProcess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Comprensión de los datos</a:t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5932550" y="2038979"/>
            <a:ext cx="1388100" cy="566928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Preparación de los datos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5932550" y="3114263"/>
            <a:ext cx="1388100" cy="566928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Modelado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3877954" y="3681191"/>
            <a:ext cx="1388100" cy="566928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</a:t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1823325" y="2576550"/>
            <a:ext cx="1388100" cy="566928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Despliegue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4152325" y="2213125"/>
            <a:ext cx="839325" cy="9039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</a:t>
            </a:r>
            <a:endParaRPr/>
          </a:p>
        </p:txBody>
      </p:sp>
      <p:cxnSp>
        <p:nvCxnSpPr>
          <p:cNvPr id="119" name="Google Shape;119;p17"/>
          <p:cNvCxnSpPr>
            <a:stCxn id="116" idx="3"/>
            <a:endCxn id="115" idx="2"/>
          </p:cNvCxnSpPr>
          <p:nvPr/>
        </p:nvCxnSpPr>
        <p:spPr>
          <a:xfrm flipH="1" rot="10800000">
            <a:off x="5266054" y="3681155"/>
            <a:ext cx="1360500" cy="283500"/>
          </a:xfrm>
          <a:prstGeom prst="curvedConnector2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0" name="Google Shape;120;p17"/>
          <p:cNvCxnSpPr>
            <a:stCxn id="115" idx="0"/>
            <a:endCxn id="114" idx="2"/>
          </p:cNvCxnSpPr>
          <p:nvPr/>
        </p:nvCxnSpPr>
        <p:spPr>
          <a:xfrm rot="-5400000">
            <a:off x="6372650" y="2859713"/>
            <a:ext cx="508500" cy="600"/>
          </a:xfrm>
          <a:prstGeom prst="curvedConnector3">
            <a:avLst>
              <a:gd fmla="val 49986" name="adj1"/>
            </a:avLst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21" name="Google Shape;121;p17"/>
          <p:cNvCxnSpPr>
            <a:stCxn id="114" idx="0"/>
            <a:endCxn id="113" idx="3"/>
          </p:cNvCxnSpPr>
          <p:nvPr/>
        </p:nvCxnSpPr>
        <p:spPr>
          <a:xfrm flipH="1" rot="5400000">
            <a:off x="6231050" y="1643429"/>
            <a:ext cx="544200" cy="246900"/>
          </a:xfrm>
          <a:prstGeom prst="curvedConnector2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2" name="Google Shape;122;p17"/>
          <p:cNvCxnSpPr>
            <a:stCxn id="113" idx="1"/>
            <a:endCxn id="112" idx="3"/>
          </p:cNvCxnSpPr>
          <p:nvPr/>
        </p:nvCxnSpPr>
        <p:spPr>
          <a:xfrm flipH="1">
            <a:off x="4152296" y="1494641"/>
            <a:ext cx="8394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23" name="Google Shape;123;p17"/>
          <p:cNvCxnSpPr>
            <a:stCxn id="117" idx="2"/>
            <a:endCxn id="116" idx="1"/>
          </p:cNvCxnSpPr>
          <p:nvPr/>
        </p:nvCxnSpPr>
        <p:spPr>
          <a:xfrm flipH="1" rot="-5400000">
            <a:off x="2787075" y="2873778"/>
            <a:ext cx="821100" cy="1360500"/>
          </a:xfrm>
          <a:prstGeom prst="curvedConnector2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4" name="Google Shape;124;p17"/>
          <p:cNvSpPr txBox="1"/>
          <p:nvPr/>
        </p:nvSpPr>
        <p:spPr>
          <a:xfrm>
            <a:off x="6568650" y="699300"/>
            <a:ext cx="245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CRISP-DM: Cross-Industry Standard Process for Data Mining (2006)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grpSp>
        <p:nvGrpSpPr>
          <p:cNvPr id="125" name="Google Shape;125;p17"/>
          <p:cNvGrpSpPr/>
          <p:nvPr/>
        </p:nvGrpSpPr>
        <p:grpSpPr>
          <a:xfrm>
            <a:off x="1151425" y="2571650"/>
            <a:ext cx="6940500" cy="119100"/>
            <a:chOff x="1151425" y="2571650"/>
            <a:chExt cx="6940500" cy="119100"/>
          </a:xfrm>
        </p:grpSpPr>
        <p:cxnSp>
          <p:nvCxnSpPr>
            <p:cNvPr id="126" name="Google Shape;126;p17"/>
            <p:cNvCxnSpPr/>
            <p:nvPr/>
          </p:nvCxnSpPr>
          <p:spPr>
            <a:xfrm flipH="1" rot="-5400000">
              <a:off x="4621375" y="-898300"/>
              <a:ext cx="600" cy="6940500"/>
            </a:xfrm>
            <a:prstGeom prst="curvedConnector3">
              <a:avLst>
                <a:gd fmla="val -290516667" name="adj1"/>
              </a:avLst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7" name="Google Shape;127;p17"/>
            <p:cNvCxnSpPr/>
            <p:nvPr/>
          </p:nvCxnSpPr>
          <p:spPr>
            <a:xfrm flipH="1" rot="-5400000">
              <a:off x="4621375" y="-779800"/>
              <a:ext cx="600" cy="6940500"/>
            </a:xfrm>
            <a:prstGeom prst="curvedConnector3">
              <a:avLst>
                <a:gd fmla="val 292320833" name="adj1"/>
              </a:avLst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cxnSp>
        <p:nvCxnSpPr>
          <p:cNvPr id="128" name="Google Shape;128;p17"/>
          <p:cNvCxnSpPr/>
          <p:nvPr/>
        </p:nvCxnSpPr>
        <p:spPr>
          <a:xfrm flipH="1" rot="-5400000">
            <a:off x="3063596" y="2172753"/>
            <a:ext cx="1903200" cy="1113900"/>
          </a:xfrm>
          <a:prstGeom prst="curvedConnector3">
            <a:avLst>
              <a:gd fmla="val 77320" name="adj1"/>
            </a:avLst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9" name="Google Shape;129;p17"/>
          <p:cNvSpPr txBox="1"/>
          <p:nvPr/>
        </p:nvSpPr>
        <p:spPr>
          <a:xfrm>
            <a:off x="148664" y="2331698"/>
            <a:ext cx="4368900" cy="885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57200" rotWithShape="0" algn="bl" dir="2400000" dist="1905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Font typeface="Encode Sans SemiBold"/>
              <a:buChar char="●"/>
            </a:pPr>
            <a:r>
              <a:rPr lang="en" sz="160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¿Qué problema queremos resolver?</a:t>
            </a:r>
            <a:endParaRPr sz="1600">
              <a:solidFill>
                <a:srgbClr val="674EA7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Font typeface="Encode Sans SemiBold"/>
              <a:buChar char="●"/>
            </a:pPr>
            <a:r>
              <a:rPr lang="en" sz="160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¿Qué datos podemos conseguir?</a:t>
            </a:r>
            <a:endParaRPr sz="1600">
              <a:solidFill>
                <a:srgbClr val="674EA7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4680100" y="2179300"/>
            <a:ext cx="4368900" cy="1153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57200" rotWithShape="0" algn="bl" dir="2400000" dist="1905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Font typeface="Encode Sans SemiBold"/>
              <a:buChar char="●"/>
            </a:pPr>
            <a:r>
              <a:rPr lang="en" sz="160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Analizar los datos, explorarlos</a:t>
            </a:r>
            <a:endParaRPr sz="1600">
              <a:solidFill>
                <a:srgbClr val="674EA7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Font typeface="Encode Sans SemiBold"/>
              <a:buChar char="●"/>
            </a:pPr>
            <a:r>
              <a:rPr lang="en" sz="160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¿Qué podemos hacer con ellos?</a:t>
            </a:r>
            <a:endParaRPr sz="1600">
              <a:solidFill>
                <a:srgbClr val="674EA7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Font typeface="Encode Sans SemiBold"/>
              <a:buChar char="●"/>
            </a:pPr>
            <a:r>
              <a:rPr lang="en" sz="160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¿Qué modelos podemos aplicar?</a:t>
            </a:r>
            <a:endParaRPr sz="1600">
              <a:solidFill>
                <a:srgbClr val="674EA7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proceso de ciencia de datos</a:t>
            </a:r>
            <a:endParaRPr/>
          </a:p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2764196" y="1211175"/>
            <a:ext cx="1388100" cy="566928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Comprensión del problema</a:t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4991696" y="1211177"/>
            <a:ext cx="1388100" cy="566928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Comprensión de los datos</a:t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5932550" y="2038979"/>
            <a:ext cx="1388100" cy="566928"/>
          </a:xfrm>
          <a:prstGeom prst="flowChartProcess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Preparación de los datos</a:t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5932550" y="3114263"/>
            <a:ext cx="1388100" cy="566928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Modelado</a:t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3877954" y="3681191"/>
            <a:ext cx="1388100" cy="566928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</a:t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1823325" y="2576550"/>
            <a:ext cx="1388100" cy="566928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Despliegue</a:t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4152325" y="2213125"/>
            <a:ext cx="839325" cy="9039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</a:t>
            </a:r>
            <a:endParaRPr/>
          </a:p>
        </p:txBody>
      </p:sp>
      <p:cxnSp>
        <p:nvCxnSpPr>
          <p:cNvPr id="144" name="Google Shape;144;p18"/>
          <p:cNvCxnSpPr>
            <a:stCxn id="141" idx="3"/>
            <a:endCxn id="140" idx="2"/>
          </p:cNvCxnSpPr>
          <p:nvPr/>
        </p:nvCxnSpPr>
        <p:spPr>
          <a:xfrm flipH="1" rot="10800000">
            <a:off x="5266054" y="3681155"/>
            <a:ext cx="1360500" cy="283500"/>
          </a:xfrm>
          <a:prstGeom prst="curvedConnector2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5" name="Google Shape;145;p18"/>
          <p:cNvCxnSpPr>
            <a:stCxn id="140" idx="0"/>
            <a:endCxn id="139" idx="2"/>
          </p:cNvCxnSpPr>
          <p:nvPr/>
        </p:nvCxnSpPr>
        <p:spPr>
          <a:xfrm rot="-5400000">
            <a:off x="6372650" y="2859713"/>
            <a:ext cx="508500" cy="600"/>
          </a:xfrm>
          <a:prstGeom prst="curvedConnector3">
            <a:avLst>
              <a:gd fmla="val 49986" name="adj1"/>
            </a:avLst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46" name="Google Shape;146;p18"/>
          <p:cNvCxnSpPr>
            <a:stCxn id="139" idx="0"/>
            <a:endCxn id="138" idx="3"/>
          </p:cNvCxnSpPr>
          <p:nvPr/>
        </p:nvCxnSpPr>
        <p:spPr>
          <a:xfrm flipH="1" rot="5400000">
            <a:off x="6231050" y="1643429"/>
            <a:ext cx="544200" cy="246900"/>
          </a:xfrm>
          <a:prstGeom prst="curvedConnector2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7" name="Google Shape;147;p18"/>
          <p:cNvCxnSpPr>
            <a:stCxn id="138" idx="1"/>
            <a:endCxn id="137" idx="3"/>
          </p:cNvCxnSpPr>
          <p:nvPr/>
        </p:nvCxnSpPr>
        <p:spPr>
          <a:xfrm flipH="1">
            <a:off x="4152296" y="1494641"/>
            <a:ext cx="8394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48" name="Google Shape;148;p18"/>
          <p:cNvCxnSpPr>
            <a:stCxn id="142" idx="2"/>
            <a:endCxn id="141" idx="1"/>
          </p:cNvCxnSpPr>
          <p:nvPr/>
        </p:nvCxnSpPr>
        <p:spPr>
          <a:xfrm flipH="1" rot="-5400000">
            <a:off x="2787075" y="2873778"/>
            <a:ext cx="821100" cy="1360500"/>
          </a:xfrm>
          <a:prstGeom prst="curvedConnector2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9" name="Google Shape;149;p18"/>
          <p:cNvSpPr txBox="1"/>
          <p:nvPr/>
        </p:nvSpPr>
        <p:spPr>
          <a:xfrm>
            <a:off x="6568650" y="699300"/>
            <a:ext cx="245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CRISP-DM: Cross-Industry Standard Process for Data Mining (2006)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grpSp>
        <p:nvGrpSpPr>
          <p:cNvPr id="150" name="Google Shape;150;p18"/>
          <p:cNvGrpSpPr/>
          <p:nvPr/>
        </p:nvGrpSpPr>
        <p:grpSpPr>
          <a:xfrm>
            <a:off x="1151425" y="2571650"/>
            <a:ext cx="6940500" cy="119100"/>
            <a:chOff x="1151425" y="2571650"/>
            <a:chExt cx="6940500" cy="119100"/>
          </a:xfrm>
        </p:grpSpPr>
        <p:cxnSp>
          <p:nvCxnSpPr>
            <p:cNvPr id="151" name="Google Shape;151;p18"/>
            <p:cNvCxnSpPr/>
            <p:nvPr/>
          </p:nvCxnSpPr>
          <p:spPr>
            <a:xfrm flipH="1" rot="-5400000">
              <a:off x="4621375" y="-898300"/>
              <a:ext cx="600" cy="6940500"/>
            </a:xfrm>
            <a:prstGeom prst="curvedConnector3">
              <a:avLst>
                <a:gd fmla="val -290516667" name="adj1"/>
              </a:avLst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2" name="Google Shape;152;p18"/>
            <p:cNvCxnSpPr/>
            <p:nvPr/>
          </p:nvCxnSpPr>
          <p:spPr>
            <a:xfrm flipH="1" rot="-5400000">
              <a:off x="4621375" y="-779800"/>
              <a:ext cx="600" cy="6940500"/>
            </a:xfrm>
            <a:prstGeom prst="curvedConnector3">
              <a:avLst>
                <a:gd fmla="val 292320833" name="adj1"/>
              </a:avLst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cxnSp>
        <p:nvCxnSpPr>
          <p:cNvPr id="153" name="Google Shape;153;p18"/>
          <p:cNvCxnSpPr/>
          <p:nvPr/>
        </p:nvCxnSpPr>
        <p:spPr>
          <a:xfrm flipH="1" rot="-5400000">
            <a:off x="3063596" y="2172753"/>
            <a:ext cx="1903200" cy="1113900"/>
          </a:xfrm>
          <a:prstGeom prst="curvedConnector3">
            <a:avLst>
              <a:gd fmla="val 77320" name="adj1"/>
            </a:avLst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4" name="Google Shape;154;p18"/>
          <p:cNvSpPr txBox="1"/>
          <p:nvPr/>
        </p:nvSpPr>
        <p:spPr>
          <a:xfrm>
            <a:off x="946300" y="1341100"/>
            <a:ext cx="4368900" cy="2710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57200" rotWithShape="0" algn="bl" dir="2400000" dist="1905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Font typeface="Encode Sans SemiBold"/>
              <a:buChar char="●"/>
            </a:pPr>
            <a:r>
              <a:rPr lang="en" sz="160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Limpiado de datos (errores, duplicados, datos faltantes)</a:t>
            </a:r>
            <a:endParaRPr sz="1600">
              <a:solidFill>
                <a:srgbClr val="674EA7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Font typeface="Encode Sans SemiBold"/>
              <a:buChar char="●"/>
            </a:pPr>
            <a:r>
              <a:rPr lang="en" sz="160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Transformación de datos (a</a:t>
            </a:r>
            <a:r>
              <a:rPr lang="en" sz="160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daptar los datos para poder procesarlos - normalización, encoding, etc.</a:t>
            </a:r>
            <a:r>
              <a:rPr lang="en" sz="160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)</a:t>
            </a:r>
            <a:endParaRPr sz="1600">
              <a:solidFill>
                <a:srgbClr val="674EA7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Font typeface="Encode Sans SemiBold"/>
              <a:buChar char="●"/>
            </a:pPr>
            <a:r>
              <a:rPr lang="en" sz="160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Reducción de datos (selección de features, compresión de data, sampleo)</a:t>
            </a:r>
            <a:endParaRPr sz="1600">
              <a:solidFill>
                <a:srgbClr val="674EA7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proceso de ciencia de datos</a:t>
            </a:r>
            <a:endParaRPr/>
          </a:p>
        </p:txBody>
      </p:sp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626400" y="1788150"/>
            <a:ext cx="789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2800">
                <a:latin typeface="Helvetica Neue"/>
                <a:ea typeface="Helvetica Neue"/>
                <a:cs typeface="Helvetica Neue"/>
                <a:sym typeface="Helvetica Neue"/>
              </a:rPr>
              <a:t>Vamos a </a:t>
            </a:r>
            <a:endParaRPr b="1" sz="2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2800">
                <a:latin typeface="Courier New"/>
                <a:ea typeface="Courier New"/>
                <a:cs typeface="Courier New"/>
                <a:sym typeface="Courier New"/>
              </a:rPr>
              <a:t>Notebook_Semana4-Preprocesado</a:t>
            </a:r>
            <a:r>
              <a:rPr b="1" lang="en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.ipynb</a:t>
            </a:r>
            <a:endParaRPr sz="2800">
              <a:solidFill>
                <a:srgbClr val="595959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ctrTitle"/>
          </p:nvPr>
        </p:nvSpPr>
        <p:spPr>
          <a:xfrm>
            <a:off x="311700" y="1785625"/>
            <a:ext cx="85206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 txBox="1"/>
          <p:nvPr>
            <p:ph idx="1" type="subTitle"/>
          </p:nvPr>
        </p:nvSpPr>
        <p:spPr>
          <a:xfrm>
            <a:off x="353725" y="2843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