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ncode Sans"/>
      <p:regular r:id="rId10"/>
      <p:bold r:id="rId11"/>
    </p:embeddedFont>
    <p:embeddedFont>
      <p:font typeface="Encode Sans SemiBold"/>
      <p:regular r:id="rId12"/>
      <p:bold r:id="rId13"/>
    </p:embeddedFont>
    <p:embeddedFont>
      <p:font typeface="IBM Plex Mono Light"/>
      <p:regular r:id="rId14"/>
      <p:bold r:id="rId15"/>
      <p:italic r:id="rId16"/>
      <p:boldItalic r:id="rId17"/>
    </p:embeddedFont>
    <p:embeddedFont>
      <p:font typeface="IBM Plex Mono ExtraLight"/>
      <p:regular r:id="rId18"/>
      <p:bold r:id="rId19"/>
      <p:italic r:id="rId20"/>
      <p:boldItalic r:id="rId21"/>
    </p:embeddedFont>
    <p:embeddedFont>
      <p:font typeface="IBM Plex Mono Thin"/>
      <p:regular r:id="rId22"/>
      <p:bold r:id="rId23"/>
      <p:italic r:id="rId24"/>
      <p:boldItalic r:id="rId25"/>
    </p:embeddedFont>
    <p:embeddedFont>
      <p:font typeface="IBM Plex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ExtraLight-italic.fntdata"/><Relationship Id="rId22" Type="http://schemas.openxmlformats.org/officeDocument/2006/relationships/font" Target="fonts/IBMPlexMonoThin-regular.fntdata"/><Relationship Id="rId21" Type="http://schemas.openxmlformats.org/officeDocument/2006/relationships/font" Target="fonts/IBMPlexMonoExtraLight-boldItalic.fntdata"/><Relationship Id="rId24" Type="http://schemas.openxmlformats.org/officeDocument/2006/relationships/font" Target="fonts/IBMPlexMonoThin-italic.fntdata"/><Relationship Id="rId23" Type="http://schemas.openxmlformats.org/officeDocument/2006/relationships/font" Target="fonts/IBMPlexMonoTh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-regular.fntdata"/><Relationship Id="rId25" Type="http://schemas.openxmlformats.org/officeDocument/2006/relationships/font" Target="fonts/IBMPlexMonoThin-boldItalic.fntdata"/><Relationship Id="rId28" Type="http://schemas.openxmlformats.org/officeDocument/2006/relationships/font" Target="fonts/IBMPlexMono-italic.fntdata"/><Relationship Id="rId27" Type="http://schemas.openxmlformats.org/officeDocument/2006/relationships/font" Target="fonts/IBMPlex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EncodeSans-bold.fntdata"/><Relationship Id="rId10" Type="http://schemas.openxmlformats.org/officeDocument/2006/relationships/font" Target="fonts/EncodeSans-regular.fntdata"/><Relationship Id="rId13" Type="http://schemas.openxmlformats.org/officeDocument/2006/relationships/font" Target="fonts/EncodeSansSemiBold-bold.fntdata"/><Relationship Id="rId12" Type="http://schemas.openxmlformats.org/officeDocument/2006/relationships/font" Target="fonts/EncodeSansSemiBold-regular.fntdata"/><Relationship Id="rId15" Type="http://schemas.openxmlformats.org/officeDocument/2006/relationships/font" Target="fonts/IBMPlexMonoLight-bold.fntdata"/><Relationship Id="rId14" Type="http://schemas.openxmlformats.org/officeDocument/2006/relationships/font" Target="fonts/IBMPlexMonoLight-regular.fntdata"/><Relationship Id="rId17" Type="http://schemas.openxmlformats.org/officeDocument/2006/relationships/font" Target="fonts/IBMPlexMonoLight-boldItalic.fntdata"/><Relationship Id="rId16" Type="http://schemas.openxmlformats.org/officeDocument/2006/relationships/font" Target="fonts/IBMPlexMonoLight-italic.fntdata"/><Relationship Id="rId19" Type="http://schemas.openxmlformats.org/officeDocument/2006/relationships/font" Target="fonts/IBMPlexMonoExtraLight-bold.fntdata"/><Relationship Id="rId18" Type="http://schemas.openxmlformats.org/officeDocument/2006/relationships/font" Target="fonts/IBMPlexMono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1467809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1467809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fec96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fec96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27cbf8db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27cbf8db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3daa0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43daa0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2 - Ciencia de Datos 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2 - Ciencia de Datos </a:t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Semana 8. Clasificación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proceso de ciencia de datos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764196" y="1211175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del problema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991696" y="1211177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Comprensión de</a:t>
            </a:r>
            <a:r>
              <a:rPr lang="en"/>
              <a:t> </a:t>
            </a:r>
            <a:r>
              <a:rPr lang="en"/>
              <a:t>los datos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932550" y="2038979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de los datos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932550" y="3114263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877954" y="3681191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823325" y="2576550"/>
            <a:ext cx="1388100" cy="566928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Despliegue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152325" y="2213125"/>
            <a:ext cx="839325" cy="903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cxnSp>
        <p:nvCxnSpPr>
          <p:cNvPr id="103" name="Google Shape;103;p17"/>
          <p:cNvCxnSpPr>
            <a:stCxn id="96" idx="2"/>
            <a:endCxn id="100" idx="0"/>
          </p:cNvCxnSpPr>
          <p:nvPr/>
        </p:nvCxnSpPr>
        <p:spPr>
          <a:xfrm flipH="1" rot="-5400000">
            <a:off x="3063596" y="2172753"/>
            <a:ext cx="1903200" cy="1113900"/>
          </a:xfrm>
          <a:prstGeom prst="curvedConnector3">
            <a:avLst>
              <a:gd fmla="val 77320" name="adj1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4" name="Google Shape;104;p17"/>
          <p:cNvCxnSpPr>
            <a:stCxn id="100" idx="3"/>
            <a:endCxn id="99" idx="2"/>
          </p:cNvCxnSpPr>
          <p:nvPr/>
        </p:nvCxnSpPr>
        <p:spPr>
          <a:xfrm flipH="1" rot="10800000">
            <a:off x="5266054" y="3681155"/>
            <a:ext cx="1360500" cy="2835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5" name="Google Shape;105;p17"/>
          <p:cNvCxnSpPr>
            <a:stCxn id="99" idx="0"/>
            <a:endCxn id="98" idx="2"/>
          </p:cNvCxnSpPr>
          <p:nvPr/>
        </p:nvCxnSpPr>
        <p:spPr>
          <a:xfrm rot="-5400000">
            <a:off x="6372650" y="2859713"/>
            <a:ext cx="508500" cy="6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" name="Google Shape;106;p17"/>
          <p:cNvCxnSpPr>
            <a:stCxn id="98" idx="0"/>
            <a:endCxn id="97" idx="3"/>
          </p:cNvCxnSpPr>
          <p:nvPr/>
        </p:nvCxnSpPr>
        <p:spPr>
          <a:xfrm flipH="1" rot="5400000">
            <a:off x="6231050" y="1643429"/>
            <a:ext cx="544200" cy="2469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7" name="Google Shape;107;p17"/>
          <p:cNvCxnSpPr>
            <a:stCxn id="97" idx="1"/>
            <a:endCxn id="96" idx="3"/>
          </p:cNvCxnSpPr>
          <p:nvPr/>
        </p:nvCxnSpPr>
        <p:spPr>
          <a:xfrm flipH="1">
            <a:off x="4152296" y="1494641"/>
            <a:ext cx="8394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" name="Google Shape;108;p17"/>
          <p:cNvCxnSpPr>
            <a:stCxn id="101" idx="2"/>
            <a:endCxn id="100" idx="1"/>
          </p:cNvCxnSpPr>
          <p:nvPr/>
        </p:nvCxnSpPr>
        <p:spPr>
          <a:xfrm flipH="1" rot="-5400000">
            <a:off x="2787075" y="2873778"/>
            <a:ext cx="821100" cy="1360500"/>
          </a:xfrm>
          <a:prstGeom prst="curvedConnector2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09" name="Google Shape;109;p17"/>
          <p:cNvGrpSpPr/>
          <p:nvPr/>
        </p:nvGrpSpPr>
        <p:grpSpPr>
          <a:xfrm>
            <a:off x="1086925" y="2571650"/>
            <a:ext cx="7069500" cy="119100"/>
            <a:chOff x="1086925" y="2571650"/>
            <a:chExt cx="7069500" cy="119100"/>
          </a:xfrm>
        </p:grpSpPr>
        <p:sp>
          <p:nvSpPr>
            <p:cNvPr id="110" name="Google Shape;110;p17"/>
            <p:cNvSpPr/>
            <p:nvPr/>
          </p:nvSpPr>
          <p:spPr>
            <a:xfrm>
              <a:off x="1086925" y="2571650"/>
              <a:ext cx="129000" cy="118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8027425" y="2571650"/>
              <a:ext cx="129000" cy="118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Google Shape;112;p17"/>
            <p:cNvCxnSpPr>
              <a:stCxn id="110" idx="0"/>
              <a:endCxn id="111" idx="0"/>
            </p:cNvCxnSpPr>
            <p:nvPr/>
          </p:nvCxnSpPr>
          <p:spPr>
            <a:xfrm flipH="1" rot="-5400000">
              <a:off x="4621375" y="-898300"/>
              <a:ext cx="600" cy="6940500"/>
            </a:xfrm>
            <a:prstGeom prst="curvedConnector3">
              <a:avLst>
                <a:gd fmla="val -290516667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7"/>
            <p:cNvCxnSpPr>
              <a:stCxn id="110" idx="2"/>
              <a:endCxn id="111" idx="2"/>
            </p:cNvCxnSpPr>
            <p:nvPr/>
          </p:nvCxnSpPr>
          <p:spPr>
            <a:xfrm flipH="1" rot="-5400000">
              <a:off x="4621375" y="-779800"/>
              <a:ext cx="600" cy="6940500"/>
            </a:xfrm>
            <a:prstGeom prst="curvedConnector3">
              <a:avLst>
                <a:gd fmla="val 292320833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14" name="Google Shape;114;p17"/>
          <p:cNvSpPr txBox="1"/>
          <p:nvPr/>
        </p:nvSpPr>
        <p:spPr>
          <a:xfrm>
            <a:off x="6568650" y="699300"/>
            <a:ext cx="245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CRISP-DM: Cross-Industry Standard Process for Data Mining (2006)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Diapos de Agus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