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Encode Sans"/>
      <p:regular r:id="rId32"/>
      <p:bold r:id="rId33"/>
    </p:embeddedFont>
    <p:embeddedFont>
      <p:font typeface="Encode Sans SemiBold"/>
      <p:regular r:id="rId34"/>
      <p:bold r:id="rId35"/>
    </p:embeddedFont>
    <p:embeddedFont>
      <p:font typeface="IBM Plex Mono Light"/>
      <p:regular r:id="rId36"/>
      <p:bold r:id="rId37"/>
      <p:italic r:id="rId38"/>
      <p:boldItalic r:id="rId39"/>
    </p:embeddedFont>
    <p:embeddedFont>
      <p:font typeface="IBM Plex Mono ExtraLight"/>
      <p:regular r:id="rId40"/>
      <p:bold r:id="rId41"/>
      <p:italic r:id="rId42"/>
      <p:boldItalic r:id="rId43"/>
    </p:embeddedFont>
    <p:embeddedFont>
      <p:font typeface="IBM Plex Mono Thin"/>
      <p:regular r:id="rId44"/>
      <p:bold r:id="rId45"/>
      <p:italic r:id="rId46"/>
      <p:boldItalic r:id="rId47"/>
    </p:embeddedFont>
    <p:embeddedFont>
      <p:font typeface="IBM Plex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ExtraLight-regular.fntdata"/><Relationship Id="rId42" Type="http://schemas.openxmlformats.org/officeDocument/2006/relationships/font" Target="fonts/IBMPlexMonoExtraLight-italic.fntdata"/><Relationship Id="rId41" Type="http://schemas.openxmlformats.org/officeDocument/2006/relationships/font" Target="fonts/IBMPlexMonoExtraLight-bold.fntdata"/><Relationship Id="rId44" Type="http://schemas.openxmlformats.org/officeDocument/2006/relationships/font" Target="fonts/IBMPlexMonoThin-regular.fntdata"/><Relationship Id="rId43" Type="http://schemas.openxmlformats.org/officeDocument/2006/relationships/font" Target="fonts/IBMPlexMonoExtraLight-boldItalic.fntdata"/><Relationship Id="rId46" Type="http://schemas.openxmlformats.org/officeDocument/2006/relationships/font" Target="fonts/IBMPlexMonoThin-italic.fntdata"/><Relationship Id="rId45" Type="http://schemas.openxmlformats.org/officeDocument/2006/relationships/font" Target="fonts/IBMPlexMonoTh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BMPlexMono-regular.fntdata"/><Relationship Id="rId47" Type="http://schemas.openxmlformats.org/officeDocument/2006/relationships/font" Target="fonts/IBMPlexMonoThin-boldItalic.fntdata"/><Relationship Id="rId49" Type="http://schemas.openxmlformats.org/officeDocument/2006/relationships/font" Target="fonts/IBMPlex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3" Type="http://schemas.openxmlformats.org/officeDocument/2006/relationships/font" Target="fonts/EncodeSans-bold.fntdata"/><Relationship Id="rId32" Type="http://schemas.openxmlformats.org/officeDocument/2006/relationships/font" Target="fonts/EncodeSans-regular.fntdata"/><Relationship Id="rId35" Type="http://schemas.openxmlformats.org/officeDocument/2006/relationships/font" Target="fonts/EncodeSansSemiBold-bold.fntdata"/><Relationship Id="rId34" Type="http://schemas.openxmlformats.org/officeDocument/2006/relationships/font" Target="fonts/EncodeSansSemiBold-regular.fntdata"/><Relationship Id="rId37" Type="http://schemas.openxmlformats.org/officeDocument/2006/relationships/font" Target="fonts/IBMPlexMonoLight-bold.fntdata"/><Relationship Id="rId36" Type="http://schemas.openxmlformats.org/officeDocument/2006/relationships/font" Target="fonts/IBMPlexMonoLight-regular.fntdata"/><Relationship Id="rId39" Type="http://schemas.openxmlformats.org/officeDocument/2006/relationships/font" Target="fonts/IBMPlexMonoLight-boldItalic.fntdata"/><Relationship Id="rId38" Type="http://schemas.openxmlformats.org/officeDocument/2006/relationships/font" Target="fonts/IBMPlexMonoLigh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29" Type="http://schemas.openxmlformats.org/officeDocument/2006/relationships/font" Target="fonts/Roboto-bold.fntdata"/><Relationship Id="rId51" Type="http://schemas.openxmlformats.org/officeDocument/2006/relationships/font" Target="fonts/IBMPlexMono-boldItalic.fntdata"/><Relationship Id="rId50" Type="http://schemas.openxmlformats.org/officeDocument/2006/relationships/font" Target="fonts/IBMPlex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27cbf8db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27cbf8db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8cad5ab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8cad5ab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8cad5abd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8cad5abd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8cad5ab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8cad5ab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8cad5ab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8cad5ab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8cad5ab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8cad5ab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8cad5ab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8cad5ab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8cad5ab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8cad5ab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555cbbec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555cbbec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5983a26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5983a26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591b30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591b30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5c88ff0d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5c88ff0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c27cbf8db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c27cbf8db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8cadf4f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8cadf4f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7e53e59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7e53e59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5983a2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5983a2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5983a26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5983a26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5983a26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5983a26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5983a26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5983a26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8cad5a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8cad5a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555cbbec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555cbbe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en.wikipedia.org/wiki/Decision_tree" TargetMode="External"/><Relationship Id="rId5" Type="http://schemas.openxmlformats.org/officeDocument/2006/relationships/hyperlink" Target="https://en.wikipedia.org/wiki/Decision_tree_lear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3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163" y="1517000"/>
            <a:ext cx="50768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149600" y="732650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Inicialización: todos los datos tienen el mismo </a:t>
            </a: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peso</a:t>
            </a:r>
            <a:endParaRPr b="1" i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Encode Sans"/>
              <a:buChar char="●"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w(i) = 1 / N (para i = 1, 2, ... N)</a:t>
            </a:r>
            <a:endParaRPr b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Encode Sans"/>
              <a:buChar char="●"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D</a:t>
            </a: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t = </a:t>
            </a: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distribución de pesos para el modelo / clasificador </a:t>
            </a: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t</a:t>
            </a:r>
            <a:endParaRPr b="1" i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Cálculo del error de clasificación (misclassification): 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Encode Sans"/>
              <a:buChar char="●"/>
            </a:pP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E</a:t>
            </a:r>
            <a:r>
              <a:rPr b="1" baseline="-25000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t</a:t>
            </a: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 = error del modelo / clasificador </a:t>
            </a: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t</a:t>
            </a: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b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Encode Sans"/>
              <a:buChar char="●"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x(i) = elemento i (dato)</a:t>
            </a:r>
            <a:endParaRPr b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Encode Sans"/>
              <a:buChar char="●"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w(i) = peso del elemento i</a:t>
            </a:r>
            <a:endParaRPr b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Encode Sans"/>
              <a:buChar char="●"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y (i) = clase real </a:t>
            </a:r>
            <a:endParaRPr b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Encode Sans"/>
              <a:buChar char="●"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h(i) = clase que predice el modelo </a:t>
            </a:r>
            <a:endParaRPr b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ct val="100000"/>
              <a:buFont typeface="Encode Sans"/>
              <a:buChar char="●"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I = clasificación (1 o -1)</a:t>
            </a:r>
            <a:endParaRPr b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Cálculo de la performance: </a:t>
            </a:r>
            <a:endParaRPr b="1" i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ct val="82300"/>
              <a:buFont typeface="Encode Sans"/>
              <a:buChar char="●"/>
            </a:pPr>
            <a:r>
              <a:rPr b="1" lang="en" sz="2187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𝛼</a:t>
            </a:r>
            <a:r>
              <a:rPr b="1" baseline="-25000" lang="en" sz="2187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t</a:t>
            </a: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 = el peso del modelo/clasificador </a:t>
            </a: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t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4">
            <a:alphaModFix/>
          </a:blip>
          <a:srcRect b="16432" l="32236" r="32303" t="16439"/>
          <a:stretch/>
        </p:blipFill>
        <p:spPr>
          <a:xfrm>
            <a:off x="5427900" y="3783950"/>
            <a:ext cx="3242302" cy="7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3549475" y="2537425"/>
            <a:ext cx="766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Encode Sans SemiBold"/>
                <a:ea typeface="Encode Sans SemiBold"/>
                <a:cs typeface="Encode Sans SemiBold"/>
                <a:sym typeface="Encode Sans SemiBold"/>
              </a:rPr>
              <a:t>E</a:t>
            </a:r>
            <a:r>
              <a:rPr baseline="-25000" i="1" lang="en" sz="1800">
                <a:latin typeface="Encode Sans SemiBold"/>
                <a:ea typeface="Encode Sans SemiBold"/>
                <a:cs typeface="Encode Sans SemiBold"/>
                <a:sym typeface="Encode Sans SemiBold"/>
              </a:rPr>
              <a:t>t  </a:t>
            </a:r>
            <a:r>
              <a:rPr i="1" lang="en" sz="1800">
                <a:latin typeface="Encode Sans SemiBold"/>
                <a:ea typeface="Encode Sans SemiBold"/>
                <a:cs typeface="Encode Sans SemiBold"/>
                <a:sym typeface="Encode Sans SemiBold"/>
              </a:rPr>
              <a:t>= </a:t>
            </a:r>
            <a:endParaRPr i="1" sz="18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(continuado)</a:t>
            </a:r>
            <a:endParaRPr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Actualización de los pesos: </a:t>
            </a:r>
            <a:endParaRPr b="1" i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Encode Sans"/>
              <a:buChar char="●"/>
            </a:pP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D</a:t>
            </a:r>
            <a:r>
              <a:rPr b="1" baseline="-25000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t</a:t>
            </a: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 = distribución de pesos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Repetir: </a:t>
            </a:r>
            <a:endParaRPr b="1" i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Encode Sans"/>
              <a:buChar char="●"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Hasta disminuir el error suficientemente</a:t>
            </a:r>
            <a:endParaRPr b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Encode Sans"/>
              <a:buChar char="●"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O hasta un numero determinado de </a:t>
            </a:r>
            <a:endParaRPr b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12791" l="4194" r="7317" t="15749"/>
          <a:stretch/>
        </p:blipFill>
        <p:spPr>
          <a:xfrm>
            <a:off x="4131775" y="1245350"/>
            <a:ext cx="4981375" cy="8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como calcula los pesos 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42225" y="6645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/>
              <a:t>Ejemplo: supongamos que tenemos 4 datos (x), y que nuestro modelo </a:t>
            </a:r>
            <a:r>
              <a:rPr i="1" lang="en" sz="1090"/>
              <a:t>t </a:t>
            </a:r>
            <a:r>
              <a:rPr lang="en" sz="1090"/>
              <a:t> los clasifica así:</a:t>
            </a:r>
            <a:endParaRPr sz="109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en" sz="109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baseline="-25000" i="1" lang="en" sz="109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09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90">
                <a:latin typeface="Consolas"/>
                <a:ea typeface="Consolas"/>
                <a:cs typeface="Consolas"/>
                <a:sym typeface="Consolas"/>
              </a:rPr>
              <a:t>(prediccion)   = </a:t>
            </a:r>
            <a:r>
              <a:rPr lang="en" sz="1090">
                <a:latin typeface="Consolas"/>
                <a:ea typeface="Consolas"/>
                <a:cs typeface="Consolas"/>
                <a:sym typeface="Consolas"/>
              </a:rPr>
              <a:t>[ 1, 1, -1, -1]</a:t>
            </a:r>
            <a:endParaRPr sz="109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en" sz="109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1" baseline="-25000" i="1" lang="en" sz="1090"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b="1" lang="en" sz="1090">
                <a:latin typeface="Consolas"/>
                <a:ea typeface="Consolas"/>
                <a:cs typeface="Consolas"/>
                <a:sym typeface="Consolas"/>
              </a:rPr>
              <a:t>(real)         = </a:t>
            </a:r>
            <a:r>
              <a:rPr lang="en" sz="1090">
                <a:latin typeface="Consolas"/>
                <a:ea typeface="Consolas"/>
                <a:cs typeface="Consolas"/>
                <a:sym typeface="Consolas"/>
              </a:rPr>
              <a:t>[-1, 1, -1,  1]</a:t>
            </a:r>
            <a:endParaRPr sz="109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090">
                <a:latin typeface="Consolas"/>
                <a:ea typeface="Consolas"/>
                <a:cs typeface="Consolas"/>
                <a:sym typeface="Consolas"/>
              </a:rPr>
              <a:t>Mal clasificado? =</a:t>
            </a:r>
            <a:r>
              <a:rPr lang="en" sz="1090">
                <a:latin typeface="Consolas"/>
                <a:ea typeface="Consolas"/>
                <a:cs typeface="Consolas"/>
                <a:sym typeface="Consolas"/>
              </a:rPr>
              <a:t> [ 1, 0,  0,  1]</a:t>
            </a:r>
            <a:endParaRPr sz="1090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/>
              <a:t>Después de calcular el error y ajustar los pesos:</a:t>
            </a:r>
            <a:r>
              <a:rPr lang="en" sz="109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9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en" sz="109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baseline="-25000" i="1" lang="en" sz="109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090"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" sz="1090">
                <a:latin typeface="Consolas"/>
                <a:ea typeface="Consolas"/>
                <a:cs typeface="Consolas"/>
                <a:sym typeface="Consolas"/>
              </a:rPr>
              <a:t> [0.5, 0.55, 0.7, 0.04] </a:t>
            </a:r>
            <a:endParaRPr sz="109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en" sz="109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baseline="-25000" i="1" lang="en" sz="109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090"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" sz="1090">
                <a:latin typeface="Consolas"/>
                <a:ea typeface="Consolas"/>
                <a:cs typeface="Consolas"/>
                <a:sym typeface="Consolas"/>
              </a:rPr>
              <a:t> (0.5 * 1) + (0.55 * 0) + (0.7 * 0) + (0.04 * 1) / (0.5 + 0.55 + 0.7 + 0.04)</a:t>
            </a:r>
            <a:endParaRPr sz="109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i="1" lang="en" sz="109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1" baseline="-25000" i="1" lang="en" sz="109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090"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" sz="1090">
                <a:latin typeface="Consolas"/>
                <a:ea typeface="Consolas"/>
                <a:cs typeface="Consolas"/>
                <a:sym typeface="Consolas"/>
              </a:rPr>
              <a:t> 0.3017...</a:t>
            </a:r>
            <a:endParaRPr sz="109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Consolas"/>
                <a:ea typeface="Consolas"/>
                <a:cs typeface="Consolas"/>
                <a:sym typeface="Consolas"/>
              </a:rPr>
              <a:t>Performance: </a:t>
            </a:r>
            <a:endParaRPr sz="109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b="1" lang="en" sz="1302">
                <a:solidFill>
                  <a:srgbClr val="674EA7"/>
                </a:solidFill>
                <a:latin typeface="Encode Sans"/>
                <a:ea typeface="Encode Sans"/>
                <a:cs typeface="Encode Sans"/>
                <a:sym typeface="Encode Sans"/>
              </a:rPr>
              <a:t>𝛼</a:t>
            </a:r>
            <a:r>
              <a:rPr b="1" baseline="-25000" lang="en" sz="1302">
                <a:solidFill>
                  <a:srgbClr val="674EA7"/>
                </a:solidFill>
                <a:latin typeface="Encode Sans"/>
                <a:ea typeface="Encode Sans"/>
                <a:cs typeface="Encode Sans"/>
                <a:sym typeface="Encode Sans"/>
              </a:rPr>
              <a:t>t</a:t>
            </a:r>
            <a:r>
              <a:rPr b="1" lang="en" sz="1090">
                <a:solidFill>
                  <a:srgbClr val="674EA7"/>
                </a:solidFill>
                <a:latin typeface="Encode Sans"/>
                <a:ea typeface="Encode Sans"/>
                <a:cs typeface="Encode Sans"/>
                <a:sym typeface="Encode Sans"/>
              </a:rPr>
              <a:t> =</a:t>
            </a:r>
            <a:r>
              <a:rPr lang="en" sz="109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1/2 * ln( 1 - 0.3017 / 0.3017) = 0.42</a:t>
            </a:r>
            <a:endParaRPr sz="109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25" y="1017000"/>
            <a:ext cx="3686000" cy="33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AdaBoost: </a:t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105350" y="62218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Qué pasa con los puntos mal clasificados?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</a:t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215900" y="70438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 con los bien clasificados?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00" y="1111275"/>
            <a:ext cx="3837500" cy="3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834050"/>
            <a:ext cx="4113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Gradient Boosting = Gradient descent + Boosting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En cada paso se mejora un “weak learner”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En AdaBoost se identifican problemas por su mayor peso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En GradientBoosting se identifican estos problemas por gradientes</a:t>
            </a:r>
            <a:endParaRPr sz="1500"/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Residual error = diferencia entre el valor real y la predicción</a:t>
            </a:r>
            <a:endParaRPr sz="1500"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Gradient = residual error + signo (de la derivada o pendiente)</a:t>
            </a:r>
            <a:endParaRPr sz="1500"/>
          </a:p>
        </p:txBody>
      </p:sp>
      <p:grpSp>
        <p:nvGrpSpPr>
          <p:cNvPr id="199" name="Google Shape;199;p29"/>
          <p:cNvGrpSpPr/>
          <p:nvPr/>
        </p:nvGrpSpPr>
        <p:grpSpPr>
          <a:xfrm>
            <a:off x="4425450" y="631212"/>
            <a:ext cx="4660296" cy="2719093"/>
            <a:chOff x="4349250" y="707412"/>
            <a:chExt cx="4660296" cy="2719093"/>
          </a:xfrm>
        </p:grpSpPr>
        <p:pic>
          <p:nvPicPr>
            <p:cNvPr id="200" name="Google Shape;200;p29"/>
            <p:cNvPicPr preferRelativeResize="0"/>
            <p:nvPr/>
          </p:nvPicPr>
          <p:blipFill rotWithShape="1">
            <a:blip r:embed="rId3">
              <a:alphaModFix/>
            </a:blip>
            <a:srcRect b="0" l="4022" r="-7157" t="0"/>
            <a:stretch/>
          </p:blipFill>
          <p:spPr>
            <a:xfrm>
              <a:off x="4767215" y="707412"/>
              <a:ext cx="4242331" cy="27190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9"/>
            <p:cNvSpPr txBox="1"/>
            <p:nvPr/>
          </p:nvSpPr>
          <p:spPr>
            <a:xfrm>
              <a:off x="5577190" y="782927"/>
              <a:ext cx="2800522" cy="400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Gradient descent</a:t>
              </a:r>
              <a:endParaRPr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  <p:sp>
          <p:nvSpPr>
            <p:cNvPr id="202" name="Google Shape;202;p29"/>
            <p:cNvSpPr txBox="1"/>
            <p:nvPr/>
          </p:nvSpPr>
          <p:spPr>
            <a:xfrm rot="-5400000">
              <a:off x="3841718" y="1818783"/>
              <a:ext cx="1415249" cy="400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Encode Sans SemiBold"/>
                  <a:ea typeface="Encode Sans SemiBold"/>
                  <a:cs typeface="Encode Sans SemiBold"/>
                  <a:sym typeface="Encode Sans SemiBold"/>
                </a:rPr>
                <a:t>Loss function</a:t>
              </a:r>
              <a:endParaRPr>
                <a:latin typeface="Encode Sans SemiBold"/>
                <a:ea typeface="Encode Sans SemiBold"/>
                <a:cs typeface="Encode Sans SemiBold"/>
                <a:sym typeface="Encode Sans SemiBold"/>
              </a:endParaRPr>
            </a:p>
          </p:txBody>
        </p:sp>
      </p:grpSp>
      <p:cxnSp>
        <p:nvCxnSpPr>
          <p:cNvPr id="203" name="Google Shape;203;p29"/>
          <p:cNvCxnSpPr/>
          <p:nvPr/>
        </p:nvCxnSpPr>
        <p:spPr>
          <a:xfrm>
            <a:off x="5600375" y="1967475"/>
            <a:ext cx="707400" cy="707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9"/>
          <p:cNvCxnSpPr/>
          <p:nvPr/>
        </p:nvCxnSpPr>
        <p:spPr>
          <a:xfrm flipH="1">
            <a:off x="7482850" y="1864350"/>
            <a:ext cx="707400" cy="707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uso de gradientes permite: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Intercambiar distintas funciones de pérdida (loss)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Classifier: </a:t>
            </a: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loss</a:t>
            </a:r>
            <a:r>
              <a:rPr b="1" i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{‘log_loss’, ‘exponential’}, default=’log_loss’</a:t>
            </a:r>
            <a:endParaRPr b="1" i="1"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Regressor: </a:t>
            </a:r>
            <a:r>
              <a:rPr b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loss</a:t>
            </a:r>
            <a:r>
              <a:rPr b="1" i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{‘squared_error’, ‘absolute_error’, ‘huber’, ‘quantile’}, default=’squared_error’</a:t>
            </a:r>
            <a:endParaRPr b="1" i="1"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(boosted trees?)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171700" y="848775"/>
            <a:ext cx="25371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Ajusta una función derivable de pérdida (loss function) en cada paso. 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575" y="823800"/>
            <a:ext cx="5840524" cy="35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76" y="689200"/>
            <a:ext cx="6750300" cy="38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= </a:t>
            </a:r>
            <a:r>
              <a:rPr i="1" lang="en">
                <a:solidFill>
                  <a:srgbClr val="980000"/>
                </a:solidFill>
              </a:rPr>
              <a:t>Extreme Gradient Boosting</a:t>
            </a:r>
            <a:endParaRPr i="1"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Ensamble de modelos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Empieza con un modelo base (base learner)</a:t>
            </a:r>
            <a:endParaRPr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○"/>
            </a:pPr>
            <a:r>
              <a:rPr lang="en">
                <a:solidFill>
                  <a:srgbClr val="9900FF"/>
                </a:solidFill>
              </a:rPr>
              <a:t>Generalmente son </a:t>
            </a:r>
            <a:r>
              <a:rPr lang="en">
                <a:solidFill>
                  <a:srgbClr val="9900FF"/>
                </a:solidFill>
              </a:rPr>
              <a:t>decision</a:t>
            </a:r>
            <a:r>
              <a:rPr lang="en">
                <a:solidFill>
                  <a:srgbClr val="9900FF"/>
                </a:solidFill>
              </a:rPr>
              <a:t> trees (gbtree = gradient </a:t>
            </a:r>
            <a:r>
              <a:rPr lang="en">
                <a:solidFill>
                  <a:srgbClr val="9900FF"/>
                </a:solidFill>
              </a:rPr>
              <a:t>boosted tree</a:t>
            </a:r>
            <a:r>
              <a:rPr lang="en">
                <a:solidFill>
                  <a:srgbClr val="9900FF"/>
                </a:solidFill>
              </a:rPr>
              <a:t>)</a:t>
            </a:r>
            <a:endParaRPr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○"/>
            </a:pPr>
            <a:r>
              <a:rPr lang="en">
                <a:solidFill>
                  <a:srgbClr val="9900FF"/>
                </a:solidFill>
              </a:rPr>
              <a:t>Pero también pueden ser modelos lineales (gblinear = gradient boosted linear)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Funciona en forma similar a Gradient Boosting</a:t>
            </a:r>
            <a:endParaRPr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○"/>
            </a:pPr>
            <a:r>
              <a:rPr lang="en">
                <a:solidFill>
                  <a:srgbClr val="9900FF"/>
                </a:solidFill>
              </a:rPr>
              <a:t>Agrega: uso de la segunda derivada de la función de pérdida </a:t>
            </a:r>
            <a:endParaRPr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○"/>
            </a:pPr>
            <a:r>
              <a:rPr lang="en">
                <a:solidFill>
                  <a:srgbClr val="9900FF"/>
                </a:solidFill>
              </a:rPr>
              <a:t>Optimizaciones computacionales, regularización para balancear sesgo vs desviación</a:t>
            </a:r>
            <a:endParaRPr>
              <a:solidFill>
                <a:srgbClr val="9900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■"/>
            </a:pPr>
            <a:r>
              <a:rPr lang="en">
                <a:solidFill>
                  <a:srgbClr val="9900FF"/>
                </a:solidFill>
              </a:rPr>
              <a:t>Estas optimizaciones corren en paralelo!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Aprendiendo mediante boosters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Evolución de </a:t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1662920" y="225173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34"/>
          <p:cNvGrpSpPr/>
          <p:nvPr/>
        </p:nvGrpSpPr>
        <p:grpSpPr>
          <a:xfrm>
            <a:off x="519875" y="1948510"/>
            <a:ext cx="1310403" cy="1897975"/>
            <a:chOff x="519875" y="1948510"/>
            <a:chExt cx="1310403" cy="1897975"/>
          </a:xfrm>
        </p:grpSpPr>
        <p:sp>
          <p:nvSpPr>
            <p:cNvPr id="243" name="Google Shape;243;p34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 txBox="1"/>
            <p:nvPr/>
          </p:nvSpPr>
          <p:spPr>
            <a:xfrm>
              <a:off x="95669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1963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34"/>
            <p:cNvSpPr txBox="1"/>
            <p:nvPr/>
          </p:nvSpPr>
          <p:spPr>
            <a:xfrm>
              <a:off x="519878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Decision Trees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34"/>
            <p:cNvSpPr txBox="1"/>
            <p:nvPr/>
          </p:nvSpPr>
          <p:spPr>
            <a:xfrm>
              <a:off x="519875" y="3109085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" name="Google Shape;247;p34"/>
          <p:cNvGrpSpPr/>
          <p:nvPr/>
        </p:nvGrpSpPr>
        <p:grpSpPr>
          <a:xfrm>
            <a:off x="1848940" y="1948510"/>
            <a:ext cx="1310410" cy="2229760"/>
            <a:chOff x="1848940" y="1948510"/>
            <a:chExt cx="1310410" cy="2229760"/>
          </a:xfrm>
        </p:grpSpPr>
        <p:sp>
          <p:nvSpPr>
            <p:cNvPr id="248" name="Google Shape;248;p34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 txBox="1"/>
            <p:nvPr/>
          </p:nvSpPr>
          <p:spPr>
            <a:xfrm>
              <a:off x="184894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Bagging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34"/>
            <p:cNvSpPr txBox="1"/>
            <p:nvPr/>
          </p:nvSpPr>
          <p:spPr>
            <a:xfrm>
              <a:off x="1848950" y="3109070"/>
              <a:ext cx="1310400" cy="10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Método de ensamble de modelos en el cual se combinan los modelos mediante un sistema de votación (la mayoría gana). 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34"/>
            <p:cNvSpPr txBox="1"/>
            <p:nvPr/>
          </p:nvSpPr>
          <p:spPr>
            <a:xfrm>
              <a:off x="2285740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1996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p34"/>
          <p:cNvGrpSpPr/>
          <p:nvPr/>
        </p:nvGrpSpPr>
        <p:grpSpPr>
          <a:xfrm>
            <a:off x="3178025" y="1948510"/>
            <a:ext cx="1359909" cy="2509657"/>
            <a:chOff x="3178025" y="1948510"/>
            <a:chExt cx="1359909" cy="2509657"/>
          </a:xfrm>
        </p:grpSpPr>
        <p:sp>
          <p:nvSpPr>
            <p:cNvPr id="253" name="Google Shape;253;p34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4"/>
            <p:cNvSpPr txBox="1"/>
            <p:nvPr/>
          </p:nvSpPr>
          <p:spPr>
            <a:xfrm>
              <a:off x="3178034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Random Forests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34"/>
            <p:cNvSpPr txBox="1"/>
            <p:nvPr/>
          </p:nvSpPr>
          <p:spPr>
            <a:xfrm>
              <a:off x="3178025" y="3109067"/>
              <a:ext cx="1359900" cy="13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Método de bagging mejorado en el cual en cada paso se usa un subconjunto aleatorio de features (variables). Es una combinación de data bagging + feature bagging. 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34"/>
            <p:cNvSpPr txBox="1"/>
            <p:nvPr/>
          </p:nvSpPr>
          <p:spPr>
            <a:xfrm>
              <a:off x="3639577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2001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7" name="Google Shape;257;p34"/>
          <p:cNvGrpSpPr/>
          <p:nvPr/>
        </p:nvGrpSpPr>
        <p:grpSpPr>
          <a:xfrm>
            <a:off x="4557650" y="1948510"/>
            <a:ext cx="1310400" cy="2362358"/>
            <a:chOff x="4557650" y="1948510"/>
            <a:chExt cx="1310400" cy="2362358"/>
          </a:xfrm>
        </p:grpSpPr>
        <p:sp>
          <p:nvSpPr>
            <p:cNvPr id="258" name="Google Shape;258;p34"/>
            <p:cNvSpPr/>
            <p:nvPr/>
          </p:nvSpPr>
          <p:spPr>
            <a:xfrm>
              <a:off x="4915703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4"/>
            <p:cNvSpPr txBox="1"/>
            <p:nvPr/>
          </p:nvSpPr>
          <p:spPr>
            <a:xfrm>
              <a:off x="455765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Boosting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34"/>
            <p:cNvSpPr txBox="1"/>
            <p:nvPr/>
          </p:nvSpPr>
          <p:spPr>
            <a:xfrm>
              <a:off x="4557650" y="3109069"/>
              <a:ext cx="1310400" cy="12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Modelos construidos secuencialmente. Se minimizan los errores de los modelos anteriores incrementando (‘boosting’) el peso de algunos modelos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34"/>
            <p:cNvSpPr txBox="1"/>
            <p:nvPr/>
          </p:nvSpPr>
          <p:spPr>
            <a:xfrm>
              <a:off x="4994453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1995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2" name="Google Shape;262;p34"/>
          <p:cNvGrpSpPr/>
          <p:nvPr/>
        </p:nvGrpSpPr>
        <p:grpSpPr>
          <a:xfrm>
            <a:off x="5887800" y="1948510"/>
            <a:ext cx="1359900" cy="2097162"/>
            <a:chOff x="5887800" y="1948510"/>
            <a:chExt cx="1359900" cy="2097162"/>
          </a:xfrm>
        </p:grpSpPr>
        <p:sp>
          <p:nvSpPr>
            <p:cNvPr id="263" name="Google Shape;263;p34"/>
            <p:cNvSpPr/>
            <p:nvPr/>
          </p:nvSpPr>
          <p:spPr>
            <a:xfrm>
              <a:off x="6270606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 txBox="1"/>
            <p:nvPr/>
          </p:nvSpPr>
          <p:spPr>
            <a:xfrm>
              <a:off x="5887800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Gradient Boosting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34"/>
            <p:cNvSpPr txBox="1"/>
            <p:nvPr/>
          </p:nvSpPr>
          <p:spPr>
            <a:xfrm>
              <a:off x="5887800" y="3109072"/>
              <a:ext cx="1359900" cy="9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Boosting optimizado mediante el uso de ‘Gradient Descent’ para minimizar errores en modelos secuenciales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4"/>
            <p:cNvSpPr txBox="1"/>
            <p:nvPr/>
          </p:nvSpPr>
          <p:spPr>
            <a:xfrm>
              <a:off x="6349356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1999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34"/>
          <p:cNvGrpSpPr/>
          <p:nvPr/>
        </p:nvGrpSpPr>
        <p:grpSpPr>
          <a:xfrm>
            <a:off x="7264213" y="1948510"/>
            <a:ext cx="1359912" cy="2229760"/>
            <a:chOff x="7264213" y="1948510"/>
            <a:chExt cx="1359912" cy="2229760"/>
          </a:xfrm>
        </p:grpSpPr>
        <p:sp>
          <p:nvSpPr>
            <p:cNvPr id="268" name="Google Shape;268;p34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 txBox="1"/>
            <p:nvPr/>
          </p:nvSpPr>
          <p:spPr>
            <a:xfrm>
              <a:off x="7264213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Extreme Gradient Boosting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34"/>
            <p:cNvSpPr txBox="1"/>
            <p:nvPr/>
          </p:nvSpPr>
          <p:spPr>
            <a:xfrm>
              <a:off x="7264225" y="3109070"/>
              <a:ext cx="1359900" cy="10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Gradient boosting optimizado mediante procesamiento paralelo, podado de arboles, manejo de valores faltantes, y regularización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Google Shape;271;p34"/>
            <p:cNvSpPr txBox="1"/>
            <p:nvPr/>
          </p:nvSpPr>
          <p:spPr>
            <a:xfrm>
              <a:off x="7725768" y="21096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2001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2" name="Google Shape;272;p34"/>
          <p:cNvSpPr/>
          <p:nvPr/>
        </p:nvSpPr>
        <p:spPr>
          <a:xfrm>
            <a:off x="3004357" y="225173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4358720" y="2251735"/>
            <a:ext cx="3534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5713595" y="225173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7079257" y="225173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1694850" y="1642968"/>
            <a:ext cx="3021250" cy="516125"/>
          </a:xfrm>
          <a:custGeom>
            <a:rect b="b" l="l" r="r" t="t"/>
            <a:pathLst>
              <a:path extrusionOk="0" h="20645" w="120850">
                <a:moveTo>
                  <a:pt x="0" y="20645"/>
                </a:moveTo>
                <a:cubicBezTo>
                  <a:pt x="9727" y="17206"/>
                  <a:pt x="38220" y="110"/>
                  <a:pt x="58362" y="12"/>
                </a:cubicBezTo>
                <a:cubicBezTo>
                  <a:pt x="78504" y="-86"/>
                  <a:pt x="110435" y="16715"/>
                  <a:pt x="120850" y="2005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Tree </a:t>
            </a:r>
            <a:endParaRPr/>
          </a:p>
        </p:txBody>
      </p:sp>
      <p:sp>
        <p:nvSpPr>
          <p:cNvPr id="282" name="Google Shape;28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9200"/>
            <a:ext cx="4305302" cy="387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Intervalo hasta 19.15 hs</a:t>
            </a:r>
            <a:endParaRPr/>
          </a:p>
        </p:txBody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Boosters, boosting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834050"/>
            <a:ext cx="48981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 refuerzos en vacunas.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Hay refuerzos (boosters) para aprender!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-3068" l="-1404" r="-2621" t="-3484"/>
          <a:stretch/>
        </p:blipFill>
        <p:spPr>
          <a:xfrm>
            <a:off x="5209800" y="751625"/>
            <a:ext cx="3811350" cy="21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Primero un repaso: ensambles de árboles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00" y="740800"/>
            <a:ext cx="4734602" cy="29799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834050"/>
            <a:ext cx="42201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Decision Trees: </a:t>
            </a:r>
            <a:endParaRPr b="1" sz="1600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Unidad base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Particiona variables </a:t>
            </a:r>
            <a:endParaRPr sz="16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Busca bajar impurezas (GINI)</a:t>
            </a:r>
            <a:endParaRPr sz="1200"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O bajar entropia (ganar información)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Ensambles de árboles:</a:t>
            </a:r>
            <a:endParaRPr b="1" sz="1600">
              <a:solidFill>
                <a:srgbClr val="0000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Random Forests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Bagging (Bootstrap aggregation)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Extra Trees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Particiones aleatorias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Boosted Trees</a:t>
            </a:r>
            <a:endParaRPr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Esta clase!</a:t>
            </a:r>
            <a:endParaRPr sz="1600"/>
          </a:p>
        </p:txBody>
      </p:sp>
      <p:sp>
        <p:nvSpPr>
          <p:cNvPr id="105" name="Google Shape;105;p18"/>
          <p:cNvSpPr txBox="1"/>
          <p:nvPr/>
        </p:nvSpPr>
        <p:spPr>
          <a:xfrm>
            <a:off x="5032975" y="3924725"/>
            <a:ext cx="3750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https://en.wikipedia.org/wiki/Decision_tree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https://en.wikipedia.org/wiki/Decision_tree_learning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concepto de weak learners 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834050"/>
            <a:ext cx="39033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modelos que aprenden algo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Captan algo de la señal o estructura en los datos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son buenos modelos en forma global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Combinándolos se logran mejores aprendizajes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853" y="818575"/>
            <a:ext cx="4658725" cy="37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 de ensambles	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Combinar modelos 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Weak learners</a:t>
            </a:r>
            <a:r>
              <a:rPr lang="en"/>
              <a:t> (aprendedores débiles → modelos subóptimos)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Strong learners</a:t>
            </a:r>
            <a:r>
              <a:rPr lang="en"/>
              <a:t> (mejores </a:t>
            </a:r>
            <a:r>
              <a:rPr lang="en"/>
              <a:t>aprendedores)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↓</a:t>
            </a:r>
            <a:endParaRPr b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Robustez + Versatilidad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76" y="1986750"/>
            <a:ext cx="3194350" cy="258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paralelo: bagging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05375" y="834050"/>
            <a:ext cx="23484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Random Forests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Cada modelo es un árbol entrenado sobre una muestra aleatoria de los datos originales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922" y="691010"/>
            <a:ext cx="6452626" cy="38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2608600" y="2899825"/>
            <a:ext cx="1252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Muestreo 1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175825" y="2899825"/>
            <a:ext cx="1252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Muestreo 2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597850" y="2899825"/>
            <a:ext cx="1252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Muestreo 3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05375" y="3412087"/>
            <a:ext cx="336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Aprendizaje en Paralelo!</a:t>
            </a:r>
            <a:endParaRPr b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en serie: boosting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834050"/>
            <a:ext cx="42603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Entrenar modelos </a:t>
            </a:r>
            <a:r>
              <a:rPr b="1" i="1" lang="en" sz="1700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secuencialmente</a:t>
            </a:r>
            <a:endParaRPr b="1" i="1" sz="1700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Enfocarse en cada paso en </a:t>
            </a:r>
            <a:r>
              <a:rPr b="1" i="1" lang="en" sz="1700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ejemplos de entrenamiento mal clasificados</a:t>
            </a:r>
            <a:r>
              <a:rPr lang="en" sz="1700"/>
              <a:t> en el paso anterior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Para enfocarse en ejemplos específicos boosting usa un </a:t>
            </a:r>
            <a:r>
              <a:rPr b="1" i="1" lang="en" sz="1700">
                <a:solidFill>
                  <a:srgbClr val="38761D"/>
                </a:solidFill>
                <a:latin typeface="Encode Sans"/>
                <a:ea typeface="Encode Sans"/>
                <a:cs typeface="Encode Sans"/>
                <a:sym typeface="Encode Sans"/>
              </a:rPr>
              <a:t>set de entrenamiento pesado</a:t>
            </a:r>
            <a:endParaRPr b="1" i="1" sz="1700">
              <a:solidFill>
                <a:srgbClr val="38761D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2663"/>
            <a:ext cx="4388725" cy="25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840050" y="3817100"/>
            <a:ext cx="3294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Peso = Weight (un coeficiente)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cxnSp>
        <p:nvCxnSpPr>
          <p:cNvPr id="143" name="Google Shape;143;p22"/>
          <p:cNvCxnSpPr/>
          <p:nvPr/>
        </p:nvCxnSpPr>
        <p:spPr>
          <a:xfrm flipH="1">
            <a:off x="2026375" y="3544450"/>
            <a:ext cx="8475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= Adaptive Boosting (Freund &amp; Schapire 1995)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Cómo funciona AdaBoost: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Entrenar un modelo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Usar el modelo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</a:t>
            </a:r>
            <a:r>
              <a:rPr b="1" i="1" lang="en">
                <a:solidFill>
                  <a:srgbClr val="980000"/>
                </a:solidFill>
                <a:latin typeface="Encode Sans"/>
                <a:ea typeface="Encode Sans"/>
                <a:cs typeface="Encode Sans"/>
                <a:sym typeface="Encode Sans"/>
              </a:rPr>
              <a:t>identificar casos mal clasificados</a:t>
            </a:r>
            <a:endParaRPr b="1" i="1">
              <a:solidFill>
                <a:srgbClr val="9800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Construir un modelo que clasifique mejor estos casos ← Como? </a:t>
            </a:r>
            <a:r>
              <a:rPr b="1" lang="en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AdaBoost!</a:t>
            </a:r>
            <a:endParaRPr b="1">
              <a:solidFill>
                <a:srgbClr val="0000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Repetir los pasos 1 + 2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