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Encode Sans"/>
      <p:regular r:id="rId37"/>
      <p:bold r:id="rId38"/>
    </p:embeddedFont>
    <p:embeddedFont>
      <p:font typeface="IBM Plex Mono ExtraLight"/>
      <p:regular r:id="rId39"/>
      <p:bold r:id="rId40"/>
      <p:italic r:id="rId41"/>
      <p:boldItalic r:id="rId42"/>
    </p:embeddedFont>
    <p:embeddedFont>
      <p:font typeface="IBM Plex Mono Thin"/>
      <p:regular r:id="rId43"/>
      <p:bold r:id="rId44"/>
      <p:italic r:id="rId45"/>
      <p:boldItalic r:id="rId46"/>
    </p:embeddedFont>
    <p:embeddedFont>
      <p:font typeface="Saira Light"/>
      <p:regular r:id="rId47"/>
      <p:bold r:id="rId48"/>
      <p:italic r:id="rId49"/>
      <p:boldItalic r:id="rId50"/>
    </p:embeddedFont>
    <p:embeddedFont>
      <p:font typeface="Helvetica Neue"/>
      <p:regular r:id="rId51"/>
      <p:bold r:id="rId52"/>
      <p:italic r:id="rId53"/>
      <p:boldItalic r:id="rId54"/>
    </p:embeddedFont>
    <p:embeddedFont>
      <p:font typeface="IBM Plex Mono"/>
      <p:regular r:id="rId55"/>
      <p:bold r:id="rId56"/>
      <p:italic r:id="rId57"/>
      <p:boldItalic r:id="rId58"/>
    </p:embeddedFont>
    <p:embeddedFont>
      <p:font typeface="Roboto"/>
      <p:regular r:id="rId59"/>
      <p:bold r:id="rId60"/>
      <p:italic r:id="rId61"/>
      <p:boldItalic r:id="rId62"/>
    </p:embeddedFont>
    <p:embeddedFont>
      <p:font typeface="Encode Sans SemiBold"/>
      <p:regular r:id="rId63"/>
      <p:bold r:id="rId64"/>
    </p:embeddedFont>
    <p:embeddedFont>
      <p:font typeface="IBM Plex Mono Light"/>
      <p:regular r:id="rId65"/>
      <p:bold r:id="rId66"/>
      <p:italic r:id="rId67"/>
      <p:boldItalic r:id="rId68"/>
    </p:embeddedFont>
    <p:embeddedFont>
      <p:font typeface="Helvetica Neue Light"/>
      <p:regular r:id="rId69"/>
      <p:bold r:id="rId70"/>
      <p:italic r:id="rId71"/>
      <p:boldItalic r:id="rId72"/>
    </p:embeddedFont>
    <p:embeddedFont>
      <p:font typeface="Saira Medium"/>
      <p:regular r:id="rId73"/>
      <p:bold r:id="rId74"/>
      <p:italic r:id="rId75"/>
      <p:boldItalic r:id="rId76"/>
    </p:embeddedFont>
    <p:embeddedFont>
      <p:font typeface="Gill Sans"/>
      <p:regular r:id="rId77"/>
      <p:bold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BMPlexMonoExtraLight-bold.fntdata"/><Relationship Id="rId42" Type="http://schemas.openxmlformats.org/officeDocument/2006/relationships/font" Target="fonts/IBMPlexMonoExtraLight-boldItalic.fntdata"/><Relationship Id="rId41" Type="http://schemas.openxmlformats.org/officeDocument/2006/relationships/font" Target="fonts/IBMPlexMonoExtraLight-italic.fntdata"/><Relationship Id="rId44" Type="http://schemas.openxmlformats.org/officeDocument/2006/relationships/font" Target="fonts/IBMPlexMonoThin-bold.fntdata"/><Relationship Id="rId43" Type="http://schemas.openxmlformats.org/officeDocument/2006/relationships/font" Target="fonts/IBMPlexMonoThin-regular.fntdata"/><Relationship Id="rId46" Type="http://schemas.openxmlformats.org/officeDocument/2006/relationships/font" Target="fonts/IBMPlexMonoThin-boldItalic.fntdata"/><Relationship Id="rId45" Type="http://schemas.openxmlformats.org/officeDocument/2006/relationships/font" Target="fonts/IBMPlexMonoThin-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SairaLight-bold.fntdata"/><Relationship Id="rId47" Type="http://schemas.openxmlformats.org/officeDocument/2006/relationships/font" Target="fonts/SairaLight-regular.fntdata"/><Relationship Id="rId49" Type="http://schemas.openxmlformats.org/officeDocument/2006/relationships/font" Target="fonts/SairaLight-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SairaMedium-regular.fntdata"/><Relationship Id="rId72" Type="http://schemas.openxmlformats.org/officeDocument/2006/relationships/font" Target="fonts/HelveticaNeueLight-boldItalic.fntdata"/><Relationship Id="rId31" Type="http://schemas.openxmlformats.org/officeDocument/2006/relationships/slide" Target="slides/slide25.xml"/><Relationship Id="rId75" Type="http://schemas.openxmlformats.org/officeDocument/2006/relationships/font" Target="fonts/SairaMedium-italic.fntdata"/><Relationship Id="rId30" Type="http://schemas.openxmlformats.org/officeDocument/2006/relationships/slide" Target="slides/slide24.xml"/><Relationship Id="rId74" Type="http://schemas.openxmlformats.org/officeDocument/2006/relationships/font" Target="fonts/SairaMedium-bold.fntdata"/><Relationship Id="rId33" Type="http://schemas.openxmlformats.org/officeDocument/2006/relationships/slide" Target="slides/slide27.xml"/><Relationship Id="rId77" Type="http://schemas.openxmlformats.org/officeDocument/2006/relationships/font" Target="fonts/GillSans-regular.fntdata"/><Relationship Id="rId32" Type="http://schemas.openxmlformats.org/officeDocument/2006/relationships/slide" Target="slides/slide26.xml"/><Relationship Id="rId76" Type="http://schemas.openxmlformats.org/officeDocument/2006/relationships/font" Target="fonts/SairaMedium-boldItalic.fntdata"/><Relationship Id="rId35" Type="http://schemas.openxmlformats.org/officeDocument/2006/relationships/slide" Target="slides/slide29.xml"/><Relationship Id="rId34" Type="http://schemas.openxmlformats.org/officeDocument/2006/relationships/slide" Target="slides/slide28.xml"/><Relationship Id="rId78" Type="http://schemas.openxmlformats.org/officeDocument/2006/relationships/font" Target="fonts/GillSans-bold.fntdata"/><Relationship Id="rId71" Type="http://schemas.openxmlformats.org/officeDocument/2006/relationships/font" Target="fonts/HelveticaNeueLight-italic.fntdata"/><Relationship Id="rId70" Type="http://schemas.openxmlformats.org/officeDocument/2006/relationships/font" Target="fonts/HelveticaNeueLight-bold.fntdata"/><Relationship Id="rId37" Type="http://schemas.openxmlformats.org/officeDocument/2006/relationships/font" Target="fonts/EncodeSans-regular.fntdata"/><Relationship Id="rId36" Type="http://schemas.openxmlformats.org/officeDocument/2006/relationships/slide" Target="slides/slide30.xml"/><Relationship Id="rId39" Type="http://schemas.openxmlformats.org/officeDocument/2006/relationships/font" Target="fonts/IBMPlexMonoExtraLight-regular.fntdata"/><Relationship Id="rId38" Type="http://schemas.openxmlformats.org/officeDocument/2006/relationships/font" Target="fonts/EncodeSans-bold.fntdata"/><Relationship Id="rId62" Type="http://schemas.openxmlformats.org/officeDocument/2006/relationships/font" Target="fonts/Roboto-boldItalic.fntdata"/><Relationship Id="rId61" Type="http://schemas.openxmlformats.org/officeDocument/2006/relationships/font" Target="fonts/Roboto-italic.fntdata"/><Relationship Id="rId20" Type="http://schemas.openxmlformats.org/officeDocument/2006/relationships/slide" Target="slides/slide14.xml"/><Relationship Id="rId64" Type="http://schemas.openxmlformats.org/officeDocument/2006/relationships/font" Target="fonts/EncodeSansSemiBold-bold.fntdata"/><Relationship Id="rId63" Type="http://schemas.openxmlformats.org/officeDocument/2006/relationships/font" Target="fonts/EncodeSansSemiBold-regular.fntdata"/><Relationship Id="rId22" Type="http://schemas.openxmlformats.org/officeDocument/2006/relationships/slide" Target="slides/slide16.xml"/><Relationship Id="rId66" Type="http://schemas.openxmlformats.org/officeDocument/2006/relationships/font" Target="fonts/IBMPlexMonoLight-bold.fntdata"/><Relationship Id="rId21" Type="http://schemas.openxmlformats.org/officeDocument/2006/relationships/slide" Target="slides/slide15.xml"/><Relationship Id="rId65" Type="http://schemas.openxmlformats.org/officeDocument/2006/relationships/font" Target="fonts/IBMPlexMonoLight-regular.fntdata"/><Relationship Id="rId24" Type="http://schemas.openxmlformats.org/officeDocument/2006/relationships/slide" Target="slides/slide18.xml"/><Relationship Id="rId68" Type="http://schemas.openxmlformats.org/officeDocument/2006/relationships/font" Target="fonts/IBMPlexMonoLight-boldItalic.fntdata"/><Relationship Id="rId23" Type="http://schemas.openxmlformats.org/officeDocument/2006/relationships/slide" Target="slides/slide17.xml"/><Relationship Id="rId67" Type="http://schemas.openxmlformats.org/officeDocument/2006/relationships/font" Target="fonts/IBMPlexMonoLight-italic.fntdata"/><Relationship Id="rId60" Type="http://schemas.openxmlformats.org/officeDocument/2006/relationships/font" Target="fonts/Roboto-bold.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HelveticaNeueLight-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HelveticaNeue-regular.fntdata"/><Relationship Id="rId50" Type="http://schemas.openxmlformats.org/officeDocument/2006/relationships/font" Target="fonts/SairaLight-boldItalic.fntdata"/><Relationship Id="rId53" Type="http://schemas.openxmlformats.org/officeDocument/2006/relationships/font" Target="fonts/HelveticaNeue-italic.fntdata"/><Relationship Id="rId52" Type="http://schemas.openxmlformats.org/officeDocument/2006/relationships/font" Target="fonts/HelveticaNeue-bold.fntdata"/><Relationship Id="rId11" Type="http://schemas.openxmlformats.org/officeDocument/2006/relationships/slide" Target="slides/slide5.xml"/><Relationship Id="rId55" Type="http://schemas.openxmlformats.org/officeDocument/2006/relationships/font" Target="fonts/IBMPlexMono-regular.fntdata"/><Relationship Id="rId10" Type="http://schemas.openxmlformats.org/officeDocument/2006/relationships/slide" Target="slides/slide4.xml"/><Relationship Id="rId54" Type="http://schemas.openxmlformats.org/officeDocument/2006/relationships/font" Target="fonts/HelveticaNeue-boldItalic.fntdata"/><Relationship Id="rId13" Type="http://schemas.openxmlformats.org/officeDocument/2006/relationships/slide" Target="slides/slide7.xml"/><Relationship Id="rId57" Type="http://schemas.openxmlformats.org/officeDocument/2006/relationships/font" Target="fonts/IBMPlexMono-italic.fntdata"/><Relationship Id="rId12" Type="http://schemas.openxmlformats.org/officeDocument/2006/relationships/slide" Target="slides/slide6.xml"/><Relationship Id="rId56" Type="http://schemas.openxmlformats.org/officeDocument/2006/relationships/font" Target="fonts/IBMPlexMono-bold.fntdata"/><Relationship Id="rId15" Type="http://schemas.openxmlformats.org/officeDocument/2006/relationships/slide" Target="slides/slide9.xml"/><Relationship Id="rId59" Type="http://schemas.openxmlformats.org/officeDocument/2006/relationships/font" Target="fonts/Roboto-regular.fntdata"/><Relationship Id="rId14" Type="http://schemas.openxmlformats.org/officeDocument/2006/relationships/slide" Target="slides/slide8.xml"/><Relationship Id="rId58" Type="http://schemas.openxmlformats.org/officeDocument/2006/relationships/font" Target="fonts/IBMPlexMon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1467809c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1467809c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80f10b2e9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80f10b2e9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80f10b2e9_0_7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2680f10b2e9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80f10b2e9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80f10b2e9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80f10b2e9_0_9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2680f10b2e9_0_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680f10b2e9_0_10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680f10b2e9_0_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80f10b2e9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80f10b2e9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680f10b2e9_0_12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2680f10b2e9_0_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80f10b2e9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680f10b2e9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680f10b2e9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680f10b2e9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680f10b2e9_0_17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2680f10b2e9_0_1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9fec965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49fec965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680f10b2e9_0_19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2680f10b2e9_0_1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680f10b2e9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680f10b2e9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680f10b2e9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680f10b2e9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680f10b2e9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680f10b2e9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680f10b2e9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680f10b2e9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680f10b2e9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680f10b2e9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680f10b2e9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680f10b2e9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680f10b2e9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680f10b2e9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680f10b2e9_0_26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2680f10b2e9_0_2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680f10b2e9_0_30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g2680f10b2e9_0_3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f56dd98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f56dd98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80f10b2e9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80f10b2e9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e0b96e9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e0b96e9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e0b96e9a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e0b96e9a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80f10b2e9_0_3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680f10b2e9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80f10b2e9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80f10b2e9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80f10b2e9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80f10b2e9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8.png"/><Relationship Id="rId6"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1.png"/><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1.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1785625"/>
            <a:ext cx="8520600" cy="10116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Font typeface="Encode Sans"/>
              <a:buNone/>
              <a:defRPr b="1" sz="4600">
                <a:solidFill>
                  <a:schemeClr val="lt1"/>
                </a:solidFill>
                <a:latin typeface="Encode Sans"/>
                <a:ea typeface="Encode Sans"/>
                <a:cs typeface="Encode Sans"/>
                <a:sym typeface="Encode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53725" y="2843650"/>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rgbClr val="F3F3F3"/>
              </a:buClr>
              <a:buSzPts val="2800"/>
              <a:buFont typeface="Encode Sans"/>
              <a:buNone/>
              <a:defRPr sz="2800">
                <a:solidFill>
                  <a:srgbClr val="F3F3F3"/>
                </a:solidFill>
                <a:latin typeface="Encode Sans"/>
                <a:ea typeface="Encode Sans"/>
                <a:cs typeface="Encode Sans"/>
                <a:sym typeface="Encode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311708" y="1196775"/>
            <a:ext cx="8520600" cy="0"/>
          </a:xfrm>
          <a:prstGeom prst="straightConnector1">
            <a:avLst/>
          </a:prstGeom>
          <a:noFill/>
          <a:ln cap="flat" cmpd="sng" w="19050">
            <a:solidFill>
              <a:schemeClr val="lt2"/>
            </a:solidFill>
            <a:prstDash val="solid"/>
            <a:round/>
            <a:headEnd len="med" w="med" type="none"/>
            <a:tailEnd len="med" w="med" type="none"/>
          </a:ln>
        </p:spPr>
      </p:cxnSp>
      <p:pic>
        <p:nvPicPr>
          <p:cNvPr id="14" name="Google Shape;14;p2"/>
          <p:cNvPicPr preferRelativeResize="0"/>
          <p:nvPr/>
        </p:nvPicPr>
        <p:blipFill rotWithShape="1">
          <a:blip r:embed="rId3">
            <a:alphaModFix/>
          </a:blip>
          <a:srcRect b="34908" l="13018" r="11770" t="35892"/>
          <a:stretch/>
        </p:blipFill>
        <p:spPr>
          <a:xfrm>
            <a:off x="415900" y="207275"/>
            <a:ext cx="2495550" cy="968925"/>
          </a:xfrm>
          <a:prstGeom prst="rect">
            <a:avLst/>
          </a:prstGeom>
          <a:noFill/>
          <a:ln>
            <a:noFill/>
          </a:ln>
        </p:spPr>
      </p:pic>
      <p:sp>
        <p:nvSpPr>
          <p:cNvPr id="15" name="Google Shape;15;p2"/>
          <p:cNvSpPr/>
          <p:nvPr/>
        </p:nvSpPr>
        <p:spPr>
          <a:xfrm>
            <a:off x="0" y="4481200"/>
            <a:ext cx="9144000" cy="662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 name="Google Shape;16;p2"/>
          <p:cNvPicPr preferRelativeResize="0"/>
          <p:nvPr/>
        </p:nvPicPr>
        <p:blipFill>
          <a:blip r:embed="rId4">
            <a:alphaModFix/>
          </a:blip>
          <a:stretch>
            <a:fillRect/>
          </a:stretch>
        </p:blipFill>
        <p:spPr>
          <a:xfrm>
            <a:off x="6889900" y="4255500"/>
            <a:ext cx="1790000" cy="1171900"/>
          </a:xfrm>
          <a:prstGeom prst="rect">
            <a:avLst/>
          </a:prstGeom>
          <a:noFill/>
          <a:ln>
            <a:noFill/>
          </a:ln>
        </p:spPr>
      </p:pic>
      <p:pic>
        <p:nvPicPr>
          <p:cNvPr id="17" name="Google Shape;17;p2"/>
          <p:cNvPicPr preferRelativeResize="0"/>
          <p:nvPr/>
        </p:nvPicPr>
        <p:blipFill>
          <a:blip r:embed="rId5">
            <a:alphaModFix/>
          </a:blip>
          <a:stretch>
            <a:fillRect/>
          </a:stretch>
        </p:blipFill>
        <p:spPr>
          <a:xfrm>
            <a:off x="3639575" y="4224670"/>
            <a:ext cx="1790000" cy="1171917"/>
          </a:xfrm>
          <a:prstGeom prst="rect">
            <a:avLst/>
          </a:prstGeom>
          <a:noFill/>
          <a:ln>
            <a:noFill/>
          </a:ln>
        </p:spPr>
      </p:pic>
      <p:pic>
        <p:nvPicPr>
          <p:cNvPr id="18" name="Google Shape;18;p2"/>
          <p:cNvPicPr preferRelativeResize="0"/>
          <p:nvPr/>
        </p:nvPicPr>
        <p:blipFill>
          <a:blip r:embed="rId6">
            <a:alphaModFix/>
          </a:blip>
          <a:stretch>
            <a:fillRect/>
          </a:stretch>
        </p:blipFill>
        <p:spPr>
          <a:xfrm>
            <a:off x="487800" y="4270049"/>
            <a:ext cx="1651400" cy="108115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11"/>
          <p:cNvSpPr/>
          <p:nvPr/>
        </p:nvSpPr>
        <p:spPr>
          <a:xfrm>
            <a:off x="4572000" y="-125"/>
            <a:ext cx="4572000" cy="5143500"/>
          </a:xfrm>
          <a:prstGeom prst="rect">
            <a:avLst/>
          </a:prstGeom>
          <a:solidFill>
            <a:srgbClr val="674EA7">
              <a:alpha val="27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674EA7"/>
              </a:buClr>
              <a:buSzPts val="4200"/>
              <a:buNone/>
              <a:defRPr sz="4200">
                <a:solidFill>
                  <a:srgbClr val="674EA7"/>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2" name="Google Shape;62;p1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3" name="Google Shape;63;p1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rgbClr val="674EA7"/>
              </a:buClr>
              <a:buSzPts val="1800"/>
              <a:buChar char="●"/>
              <a:defRPr>
                <a:solidFill>
                  <a:srgbClr val="674EA7"/>
                </a:solidFill>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4" name="Google Shape;64;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bg>
      <p:bgPr>
        <a:blipFill>
          <a:blip r:embed="rId2">
            <a:alphaModFix/>
          </a:blip>
          <a:stretch>
            <a:fillRect/>
          </a:stretch>
        </a:blipFill>
      </p:bgPr>
    </p:bg>
    <p:spTree>
      <p:nvGrpSpPr>
        <p:cNvPr id="65" name="Shape 65"/>
        <p:cNvGrpSpPr/>
        <p:nvPr/>
      </p:nvGrpSpPr>
      <p:grpSpPr>
        <a:xfrm>
          <a:off x="0" y="0"/>
          <a:ext cx="0" cy="0"/>
          <a:chOff x="0" y="0"/>
          <a:chExt cx="0" cy="0"/>
        </a:xfrm>
      </p:grpSpPr>
      <p:sp>
        <p:nvSpPr>
          <p:cNvPr id="66" name="Google Shape;66;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4200"/>
              <a:buNone/>
              <a:defRPr sz="4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8" name="Google Shape;68;p12"/>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F3F3F3"/>
              </a:buClr>
              <a:buSzPts val="2100"/>
              <a:buNone/>
              <a:defRPr sz="2100">
                <a:solidFill>
                  <a:srgbClr val="F3F3F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9" name="Google Shape;69;p1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rgbClr val="674EA7"/>
              </a:buClr>
              <a:buSzPts val="1800"/>
              <a:buChar char="●"/>
              <a:defRPr>
                <a:solidFill>
                  <a:srgbClr val="674EA7"/>
                </a:solidFill>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0" name="Google Shape;7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13"/>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73" name="Google Shape;73;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 name="Shape 74"/>
        <p:cNvGrpSpPr/>
        <p:nvPr/>
      </p:nvGrpSpPr>
      <p:grpSpPr>
        <a:xfrm>
          <a:off x="0" y="0"/>
          <a:ext cx="0" cy="0"/>
          <a:chOff x="0" y="0"/>
          <a:chExt cx="0" cy="0"/>
        </a:xfrm>
      </p:grpSpPr>
      <p:sp>
        <p:nvSpPr>
          <p:cNvPr id="75" name="Google Shape;7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7" name="Shape 7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3"/>
          <p:cNvSpPr txBox="1"/>
          <p:nvPr>
            <p:ph type="ctrTitle"/>
          </p:nvPr>
        </p:nvSpPr>
        <p:spPr>
          <a:xfrm>
            <a:off x="311700" y="1785625"/>
            <a:ext cx="8520600" cy="10116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4600"/>
              <a:buFont typeface="Encode Sans"/>
              <a:buNone/>
              <a:defRPr b="1" sz="4600">
                <a:solidFill>
                  <a:schemeClr val="lt1"/>
                </a:solidFill>
                <a:latin typeface="Encode Sans"/>
                <a:ea typeface="Encode Sans"/>
                <a:cs typeface="Encode Sans"/>
                <a:sym typeface="Encode San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1" name="Google Shape;21;p3"/>
          <p:cNvSpPr txBox="1"/>
          <p:nvPr>
            <p:ph idx="1" type="subTitle"/>
          </p:nvPr>
        </p:nvSpPr>
        <p:spPr>
          <a:xfrm>
            <a:off x="353725" y="2843650"/>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F3F3F3"/>
              </a:buClr>
              <a:buSzPts val="2800"/>
              <a:buFont typeface="Encode Sans"/>
              <a:buNone/>
              <a:defRPr sz="2800">
                <a:solidFill>
                  <a:srgbClr val="F3F3F3"/>
                </a:solidFill>
                <a:latin typeface="Encode Sans"/>
                <a:ea typeface="Encode Sans"/>
                <a:cs typeface="Encode Sans"/>
                <a:sym typeface="Encode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 name="Google Shape;22;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3" name="Google Shape;23;p3"/>
          <p:cNvCxnSpPr/>
          <p:nvPr/>
        </p:nvCxnSpPr>
        <p:spPr>
          <a:xfrm>
            <a:off x="311708" y="1196775"/>
            <a:ext cx="8520600" cy="0"/>
          </a:xfrm>
          <a:prstGeom prst="straightConnector1">
            <a:avLst/>
          </a:prstGeom>
          <a:noFill/>
          <a:ln cap="flat" cmpd="sng" w="19050">
            <a:solidFill>
              <a:schemeClr val="lt2"/>
            </a:solidFill>
            <a:prstDash val="solid"/>
            <a:round/>
            <a:headEnd len="med" w="med" type="none"/>
            <a:tailEnd len="med" w="med" type="none"/>
          </a:ln>
        </p:spPr>
      </p:cxnSp>
      <p:pic>
        <p:nvPicPr>
          <p:cNvPr id="24" name="Google Shape;24;p3"/>
          <p:cNvPicPr preferRelativeResize="0"/>
          <p:nvPr/>
        </p:nvPicPr>
        <p:blipFill rotWithShape="1">
          <a:blip r:embed="rId3">
            <a:alphaModFix/>
          </a:blip>
          <a:srcRect b="34908" l="13018" r="11770" t="35892"/>
          <a:stretch/>
        </p:blipFill>
        <p:spPr>
          <a:xfrm>
            <a:off x="415900" y="207275"/>
            <a:ext cx="2495550" cy="968925"/>
          </a:xfrm>
          <a:prstGeom prst="rect">
            <a:avLst/>
          </a:prstGeom>
          <a:noFill/>
          <a:ln>
            <a:noFill/>
          </a:ln>
        </p:spPr>
      </p:pic>
      <p:pic>
        <p:nvPicPr>
          <p:cNvPr id="25" name="Google Shape;25;p3"/>
          <p:cNvPicPr preferRelativeResize="0"/>
          <p:nvPr/>
        </p:nvPicPr>
        <p:blipFill rotWithShape="1">
          <a:blip r:embed="rId4">
            <a:alphaModFix/>
          </a:blip>
          <a:srcRect b="26579" l="0" r="0" t="22869"/>
          <a:stretch/>
        </p:blipFill>
        <p:spPr>
          <a:xfrm>
            <a:off x="5976900" y="279013"/>
            <a:ext cx="2495549" cy="82546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pic>
        <p:nvPicPr>
          <p:cNvPr id="27" name="Google Shape;27;p4"/>
          <p:cNvPicPr preferRelativeResize="0"/>
          <p:nvPr/>
        </p:nvPicPr>
        <p:blipFill>
          <a:blip r:embed="rId2">
            <a:alphaModFix/>
          </a:blip>
          <a:stretch>
            <a:fillRect/>
          </a:stretch>
        </p:blipFill>
        <p:spPr>
          <a:xfrm>
            <a:off x="0" y="0"/>
            <a:ext cx="9144000" cy="589225"/>
          </a:xfrm>
          <a:prstGeom prst="rect">
            <a:avLst/>
          </a:prstGeom>
          <a:noFill/>
          <a:ln>
            <a:noFill/>
          </a:ln>
        </p:spPr>
      </p:pic>
      <p:sp>
        <p:nvSpPr>
          <p:cNvPr id="28" name="Google Shape;28;p4"/>
          <p:cNvSpPr txBox="1"/>
          <p:nvPr>
            <p:ph type="title"/>
          </p:nvPr>
        </p:nvSpPr>
        <p:spPr>
          <a:xfrm>
            <a:off x="311700" y="76600"/>
            <a:ext cx="8520600" cy="4602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000"/>
              <a:buNone/>
              <a:defRPr sz="3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0" name="Google Shape;30;p4"/>
          <p:cNvCxnSpPr/>
          <p:nvPr/>
        </p:nvCxnSpPr>
        <p:spPr>
          <a:xfrm>
            <a:off x="396358" y="4649935"/>
            <a:ext cx="8520600" cy="0"/>
          </a:xfrm>
          <a:prstGeom prst="straightConnector1">
            <a:avLst/>
          </a:prstGeom>
          <a:noFill/>
          <a:ln cap="flat" cmpd="sng" w="9525">
            <a:solidFill>
              <a:srgbClr val="000000"/>
            </a:solidFill>
            <a:prstDash val="solid"/>
            <a:round/>
            <a:headEnd len="med" w="med" type="none"/>
            <a:tailEnd len="med" w="med" type="none"/>
          </a:ln>
        </p:spPr>
      </p:cxnSp>
      <p:pic>
        <p:nvPicPr>
          <p:cNvPr id="31" name="Google Shape;31;p4"/>
          <p:cNvPicPr preferRelativeResize="0"/>
          <p:nvPr/>
        </p:nvPicPr>
        <p:blipFill rotWithShape="1">
          <a:blip r:embed="rId3">
            <a:alphaModFix/>
          </a:blip>
          <a:srcRect b="8592" l="0" r="0" t="0"/>
          <a:stretch/>
        </p:blipFill>
        <p:spPr>
          <a:xfrm>
            <a:off x="500550" y="4663225"/>
            <a:ext cx="1158451" cy="442227"/>
          </a:xfrm>
          <a:prstGeom prst="rect">
            <a:avLst/>
          </a:prstGeom>
          <a:noFill/>
          <a:ln>
            <a:noFill/>
          </a:ln>
        </p:spPr>
      </p:pic>
      <p:sp>
        <p:nvSpPr>
          <p:cNvPr id="32" name="Google Shape;32;p4"/>
          <p:cNvSpPr txBox="1"/>
          <p:nvPr>
            <p:ph idx="1" type="body"/>
          </p:nvPr>
        </p:nvSpPr>
        <p:spPr>
          <a:xfrm>
            <a:off x="311700" y="834038"/>
            <a:ext cx="8520600" cy="3734700"/>
          </a:xfrm>
          <a:prstGeom prst="rect">
            <a:avLst/>
          </a:prstGeom>
        </p:spPr>
        <p:txBody>
          <a:bodyPr anchorCtr="0" anchor="t" bIns="91425" lIns="91425" spcFirstLastPara="1" rIns="91425" wrap="square" tIns="91425">
            <a:normAutofit/>
          </a:bodyPr>
          <a:lstStyle>
            <a:lvl1pPr indent="-342900" lvl="0" marL="457200" rtl="0">
              <a:lnSpc>
                <a:spcPct val="150000"/>
              </a:lnSpc>
              <a:spcBef>
                <a:spcPts val="0"/>
              </a:spcBef>
              <a:spcAft>
                <a:spcPts val="0"/>
              </a:spcAft>
              <a:buClr>
                <a:srgbClr val="674EA7"/>
              </a:buClr>
              <a:buSzPts val="1800"/>
              <a:buChar char="●"/>
              <a:defRPr>
                <a:solidFill>
                  <a:srgbClr val="674EA7"/>
                </a:solidFill>
              </a:defRPr>
            </a:lvl1pPr>
            <a:lvl2pPr indent="-317500" lvl="1" marL="914400" rtl="0">
              <a:lnSpc>
                <a:spcPct val="150000"/>
              </a:lnSpc>
              <a:spcBef>
                <a:spcPts val="0"/>
              </a:spcBef>
              <a:spcAft>
                <a:spcPts val="0"/>
              </a:spcAft>
              <a:buSzPts val="1400"/>
              <a:buChar char="○"/>
              <a:defRPr/>
            </a:lvl2pPr>
            <a:lvl3pPr indent="-317500" lvl="2" marL="1371600" rtl="0">
              <a:lnSpc>
                <a:spcPct val="150000"/>
              </a:lnSpc>
              <a:spcBef>
                <a:spcPts val="0"/>
              </a:spcBef>
              <a:spcAft>
                <a:spcPts val="0"/>
              </a:spcAft>
              <a:buSzPts val="1400"/>
              <a:buChar char="■"/>
              <a:defRPr/>
            </a:lvl3pPr>
            <a:lvl4pPr indent="-317500" lvl="3" marL="1828800" rtl="0">
              <a:lnSpc>
                <a:spcPct val="150000"/>
              </a:lnSpc>
              <a:spcBef>
                <a:spcPts val="0"/>
              </a:spcBef>
              <a:spcAft>
                <a:spcPts val="0"/>
              </a:spcAft>
              <a:buSzPts val="1400"/>
              <a:buChar char="□"/>
              <a:defRPr/>
            </a:lvl4pPr>
            <a:lvl5pPr indent="-317500" lvl="4" marL="2286000" rtl="0">
              <a:lnSpc>
                <a:spcPct val="150000"/>
              </a:lnSpc>
              <a:spcBef>
                <a:spcPts val="0"/>
              </a:spcBef>
              <a:spcAft>
                <a:spcPts val="0"/>
              </a:spcAft>
              <a:buSzPts val="1400"/>
              <a:buChar char="▸"/>
              <a:defRPr/>
            </a:lvl5pPr>
            <a:lvl6pPr indent="-317500" lvl="5" marL="2743200" rtl="0">
              <a:lnSpc>
                <a:spcPct val="150000"/>
              </a:lnSpc>
              <a:spcBef>
                <a:spcPts val="0"/>
              </a:spcBef>
              <a:spcAft>
                <a:spcPts val="0"/>
              </a:spcAft>
              <a:buSzPts val="1400"/>
              <a:buChar char="▹"/>
              <a:defRPr/>
            </a:lvl6pPr>
            <a:lvl7pPr indent="-317500" lvl="6" marL="3200400" rtl="0">
              <a:lnSpc>
                <a:spcPct val="150000"/>
              </a:lnSpc>
              <a:spcBef>
                <a:spcPts val="0"/>
              </a:spcBef>
              <a:spcAft>
                <a:spcPts val="0"/>
              </a:spcAft>
              <a:buSzPts val="1400"/>
              <a:buChar char="◆"/>
              <a:defRPr/>
            </a:lvl7pPr>
            <a:lvl8pPr indent="-317500" lvl="7" marL="3657600" rtl="0">
              <a:lnSpc>
                <a:spcPct val="150000"/>
              </a:lnSpc>
              <a:spcBef>
                <a:spcPts val="0"/>
              </a:spcBef>
              <a:spcAft>
                <a:spcPts val="0"/>
              </a:spcAft>
              <a:buSzPts val="1400"/>
              <a:buChar char="◇"/>
              <a:defRPr/>
            </a:lvl8pPr>
            <a:lvl9pPr indent="-317500" lvl="8" marL="4114800" rtl="0">
              <a:lnSpc>
                <a:spcPct val="150000"/>
              </a:lnSpc>
              <a:spcBef>
                <a:spcPts val="0"/>
              </a:spcBef>
              <a:spcAft>
                <a:spcPts val="0"/>
              </a:spcAft>
              <a:buSzPts val="1400"/>
              <a:buChar char="▪"/>
              <a:defRPr/>
            </a:lvl9pPr>
          </a:lstStyle>
          <a:p/>
        </p:txBody>
      </p:sp>
      <p:pic>
        <p:nvPicPr>
          <p:cNvPr id="33" name="Google Shape;33;p4"/>
          <p:cNvPicPr preferRelativeResize="0"/>
          <p:nvPr/>
        </p:nvPicPr>
        <p:blipFill>
          <a:blip r:embed="rId4">
            <a:alphaModFix/>
          </a:blip>
          <a:stretch>
            <a:fillRect/>
          </a:stretch>
        </p:blipFill>
        <p:spPr>
          <a:xfrm>
            <a:off x="1690968" y="4679766"/>
            <a:ext cx="1220144" cy="44223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3">
    <p:spTree>
      <p:nvGrpSpPr>
        <p:cNvPr id="34" name="Shape 34"/>
        <p:cNvGrpSpPr/>
        <p:nvPr/>
      </p:nvGrpSpPr>
      <p:grpSpPr>
        <a:xfrm>
          <a:off x="0" y="0"/>
          <a:ext cx="0" cy="0"/>
          <a:chOff x="0" y="0"/>
          <a:chExt cx="0" cy="0"/>
        </a:xfrm>
      </p:grpSpPr>
      <p:pic>
        <p:nvPicPr>
          <p:cNvPr id="35" name="Google Shape;35;p5"/>
          <p:cNvPicPr preferRelativeResize="0"/>
          <p:nvPr/>
        </p:nvPicPr>
        <p:blipFill>
          <a:blip r:embed="rId2">
            <a:alphaModFix/>
          </a:blip>
          <a:stretch>
            <a:fillRect/>
          </a:stretch>
        </p:blipFill>
        <p:spPr>
          <a:xfrm>
            <a:off x="0" y="0"/>
            <a:ext cx="9144000" cy="596150"/>
          </a:xfrm>
          <a:prstGeom prst="rect">
            <a:avLst/>
          </a:prstGeom>
          <a:noFill/>
          <a:ln>
            <a:noFill/>
          </a:ln>
        </p:spPr>
      </p:pic>
      <p:sp>
        <p:nvSpPr>
          <p:cNvPr id="36" name="Google Shape;36;p5"/>
          <p:cNvSpPr txBox="1"/>
          <p:nvPr>
            <p:ph type="title"/>
          </p:nvPr>
        </p:nvSpPr>
        <p:spPr>
          <a:xfrm>
            <a:off x="311700" y="76600"/>
            <a:ext cx="8520600" cy="4602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000"/>
              <a:buNone/>
              <a:defRPr sz="30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7" name="Google Shape;3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5"/>
          <p:cNvCxnSpPr/>
          <p:nvPr/>
        </p:nvCxnSpPr>
        <p:spPr>
          <a:xfrm>
            <a:off x="396358" y="4656815"/>
            <a:ext cx="8520600" cy="0"/>
          </a:xfrm>
          <a:prstGeom prst="straightConnector1">
            <a:avLst/>
          </a:prstGeom>
          <a:noFill/>
          <a:ln cap="flat" cmpd="sng" w="9525">
            <a:solidFill>
              <a:srgbClr val="000000"/>
            </a:solidFill>
            <a:prstDash val="solid"/>
            <a:round/>
            <a:headEnd len="med" w="med" type="none"/>
            <a:tailEnd len="med" w="med" type="none"/>
          </a:ln>
        </p:spPr>
      </p:cxnSp>
      <p:pic>
        <p:nvPicPr>
          <p:cNvPr id="39" name="Google Shape;39;p5"/>
          <p:cNvPicPr preferRelativeResize="0"/>
          <p:nvPr/>
        </p:nvPicPr>
        <p:blipFill rotWithShape="1">
          <a:blip r:embed="rId3">
            <a:alphaModFix/>
          </a:blip>
          <a:srcRect b="8592" l="0" r="0" t="0"/>
          <a:stretch/>
        </p:blipFill>
        <p:spPr>
          <a:xfrm>
            <a:off x="500550" y="4663225"/>
            <a:ext cx="1158451" cy="442227"/>
          </a:xfrm>
          <a:prstGeom prst="rect">
            <a:avLst/>
          </a:prstGeom>
          <a:noFill/>
          <a:ln>
            <a:noFill/>
          </a:ln>
        </p:spPr>
      </p:pic>
      <p:pic>
        <p:nvPicPr>
          <p:cNvPr id="40" name="Google Shape;40;p5"/>
          <p:cNvPicPr preferRelativeResize="0"/>
          <p:nvPr/>
        </p:nvPicPr>
        <p:blipFill>
          <a:blip r:embed="rId4">
            <a:alphaModFix/>
          </a:blip>
          <a:stretch>
            <a:fillRect/>
          </a:stretch>
        </p:blipFill>
        <p:spPr>
          <a:xfrm>
            <a:off x="1690968" y="4679766"/>
            <a:ext cx="1220144" cy="44223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41" name="Shape 41"/>
        <p:cNvGrpSpPr/>
        <p:nvPr/>
      </p:nvGrpSpPr>
      <p:grpSpPr>
        <a:xfrm>
          <a:off x="0" y="0"/>
          <a:ext cx="0" cy="0"/>
          <a:chOff x="0" y="0"/>
          <a:chExt cx="0" cy="0"/>
        </a:xfrm>
      </p:grpSpPr>
      <p:sp>
        <p:nvSpPr>
          <p:cNvPr id="42" name="Google Shape;42;p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3" name="Google Shape;4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1">
  <p:cSld name="SECTION_HEADER_1_1">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6" name="Google Shape;4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7" name="Shape 47"/>
        <p:cNvGrpSpPr/>
        <p:nvPr/>
      </p:nvGrpSpPr>
      <p:grpSpPr>
        <a:xfrm>
          <a:off x="0" y="0"/>
          <a:ext cx="0" cy="0"/>
          <a:chOff x="0" y="0"/>
          <a:chExt cx="0" cy="0"/>
        </a:xfrm>
      </p:grpSpPr>
      <p:sp>
        <p:nvSpPr>
          <p:cNvPr id="48" name="Google Shape;48;p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rgbClr val="674EA7"/>
              </a:buClr>
              <a:buSzPts val="1400"/>
              <a:buChar char="●"/>
              <a:defRPr sz="1400">
                <a:solidFill>
                  <a:srgbClr val="674EA7"/>
                </a:solidFill>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rgbClr val="674EA7"/>
              </a:buClr>
              <a:buSzPts val="1400"/>
              <a:buChar char="●"/>
              <a:defRPr sz="1400">
                <a:solidFill>
                  <a:srgbClr val="674EA7"/>
                </a:solidFill>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0" name="Google Shape;5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1" name="Google Shape;51;p8"/>
          <p:cNvPicPr preferRelativeResize="0"/>
          <p:nvPr/>
        </p:nvPicPr>
        <p:blipFill>
          <a:blip r:embed="rId2">
            <a:alphaModFix/>
          </a:blip>
          <a:stretch>
            <a:fillRect/>
          </a:stretch>
        </p:blipFill>
        <p:spPr>
          <a:xfrm>
            <a:off x="0" y="0"/>
            <a:ext cx="9144000" cy="758351"/>
          </a:xfrm>
          <a:prstGeom prst="rect">
            <a:avLst/>
          </a:prstGeom>
          <a:noFill/>
          <a:ln>
            <a:noFill/>
          </a:ln>
        </p:spPr>
      </p:pic>
      <p:sp>
        <p:nvSpPr>
          <p:cNvPr id="52" name="Google Shape;52;p8"/>
          <p:cNvSpPr txBox="1"/>
          <p:nvPr>
            <p:ph type="title"/>
          </p:nvPr>
        </p:nvSpPr>
        <p:spPr>
          <a:xfrm>
            <a:off x="311700" y="76600"/>
            <a:ext cx="8520600" cy="61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000"/>
              <a:buNone/>
              <a:defRPr sz="30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3" name="Shape 53"/>
        <p:cNvGrpSpPr/>
        <p:nvPr/>
      </p:nvGrpSpPr>
      <p:grpSpPr>
        <a:xfrm>
          <a:off x="0" y="0"/>
          <a:ext cx="0" cy="0"/>
          <a:chOff x="0" y="0"/>
          <a:chExt cx="0" cy="0"/>
        </a:xfrm>
      </p:grpSpPr>
      <p:sp>
        <p:nvSpPr>
          <p:cNvPr id="54" name="Google Shape;54;p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5" name="Google Shape;5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8" name="Google Shape;5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Encode Sans"/>
              <a:buNone/>
              <a:defRPr b="1" sz="2800">
                <a:solidFill>
                  <a:schemeClr val="dk1"/>
                </a:solidFill>
                <a:latin typeface="Encode Sans"/>
                <a:ea typeface="Encode Sans"/>
                <a:cs typeface="Encode Sans"/>
                <a:sym typeface="Encode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Encode Sans SemiBold"/>
              <a:buChar char="●"/>
              <a:defRPr sz="1800">
                <a:solidFill>
                  <a:schemeClr val="dk2"/>
                </a:solidFill>
                <a:latin typeface="Encode Sans SemiBold"/>
                <a:ea typeface="Encode Sans SemiBold"/>
                <a:cs typeface="Encode Sans SemiBold"/>
                <a:sym typeface="Encode Sans SemiBold"/>
              </a:defRPr>
            </a:lvl1pPr>
            <a:lvl2pPr indent="-317500" lvl="1" marL="914400">
              <a:lnSpc>
                <a:spcPct val="115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2pPr>
            <a:lvl3pPr indent="-317500" lvl="2" marL="1371600">
              <a:lnSpc>
                <a:spcPct val="115000"/>
              </a:lnSpc>
              <a:spcBef>
                <a:spcPts val="0"/>
              </a:spcBef>
              <a:spcAft>
                <a:spcPts val="0"/>
              </a:spcAft>
              <a:buClr>
                <a:schemeClr val="dk2"/>
              </a:buClr>
              <a:buSzPts val="1400"/>
              <a:buFont typeface="IBM Plex Mono"/>
              <a:buChar char="■"/>
              <a:defRPr>
                <a:solidFill>
                  <a:schemeClr val="dk2"/>
                </a:solidFill>
                <a:latin typeface="IBM Plex Mono"/>
                <a:ea typeface="IBM Plex Mono"/>
                <a:cs typeface="IBM Plex Mono"/>
                <a:sym typeface="IBM Plex Mono"/>
              </a:defRPr>
            </a:lvl3pPr>
            <a:lvl4pPr indent="-317500" lvl="3" marL="1828800">
              <a:lnSpc>
                <a:spcPct val="115000"/>
              </a:lnSpc>
              <a:spcBef>
                <a:spcPts val="0"/>
              </a:spcBef>
              <a:spcAft>
                <a:spcPts val="0"/>
              </a:spcAft>
              <a:buClr>
                <a:schemeClr val="dk2"/>
              </a:buClr>
              <a:buSzPts val="1400"/>
              <a:buFont typeface="IBM Plex Mono Light"/>
              <a:buChar char="□"/>
              <a:defRPr>
                <a:solidFill>
                  <a:schemeClr val="dk2"/>
                </a:solidFill>
                <a:latin typeface="IBM Plex Mono Light"/>
                <a:ea typeface="IBM Plex Mono Light"/>
                <a:cs typeface="IBM Plex Mono Light"/>
                <a:sym typeface="IBM Plex Mono Light"/>
              </a:defRPr>
            </a:lvl4pPr>
            <a:lvl5pPr indent="-317500" lvl="4" marL="2286000">
              <a:lnSpc>
                <a:spcPct val="115000"/>
              </a:lnSpc>
              <a:spcBef>
                <a:spcPts val="0"/>
              </a:spcBef>
              <a:spcAft>
                <a:spcPts val="0"/>
              </a:spcAft>
              <a:buClr>
                <a:schemeClr val="dk2"/>
              </a:buClr>
              <a:buSzPts val="1400"/>
              <a:buFont typeface="IBM Plex Mono ExtraLight"/>
              <a:buChar char="▸"/>
              <a:defRPr>
                <a:solidFill>
                  <a:schemeClr val="dk2"/>
                </a:solidFill>
                <a:latin typeface="IBM Plex Mono ExtraLight"/>
                <a:ea typeface="IBM Plex Mono ExtraLight"/>
                <a:cs typeface="IBM Plex Mono ExtraLight"/>
                <a:sym typeface="IBM Plex Mono ExtraLight"/>
              </a:defRPr>
            </a:lvl5pPr>
            <a:lvl6pPr indent="-317500" lvl="5" marL="2743200">
              <a:lnSpc>
                <a:spcPct val="115000"/>
              </a:lnSpc>
              <a:spcBef>
                <a:spcPts val="0"/>
              </a:spcBef>
              <a:spcAft>
                <a:spcPts val="0"/>
              </a:spcAft>
              <a:buClr>
                <a:schemeClr val="dk2"/>
              </a:buClr>
              <a:buSzPts val="1400"/>
              <a:buFont typeface="IBM Plex Mono Thin"/>
              <a:buChar char="▹"/>
              <a:defRPr>
                <a:solidFill>
                  <a:schemeClr val="dk2"/>
                </a:solidFill>
                <a:latin typeface="IBM Plex Mono Thin"/>
                <a:ea typeface="IBM Plex Mono Thin"/>
                <a:cs typeface="IBM Plex Mono Thin"/>
                <a:sym typeface="IBM Plex Mono Thin"/>
              </a:defRPr>
            </a:lvl6pPr>
            <a:lvl7pPr indent="-317500" lvl="6" marL="3200400">
              <a:lnSpc>
                <a:spcPct val="115000"/>
              </a:lnSpc>
              <a:spcBef>
                <a:spcPts val="0"/>
              </a:spcBef>
              <a:spcAft>
                <a:spcPts val="0"/>
              </a:spcAft>
              <a:buClr>
                <a:schemeClr val="dk2"/>
              </a:buClr>
              <a:buSzPts val="1400"/>
              <a:buFont typeface="IBM Plex Mono Thin"/>
              <a:buChar char="◆"/>
              <a:defRPr>
                <a:solidFill>
                  <a:schemeClr val="dk2"/>
                </a:solidFill>
                <a:latin typeface="IBM Plex Mono Thin"/>
                <a:ea typeface="IBM Plex Mono Thin"/>
                <a:cs typeface="IBM Plex Mono Thin"/>
                <a:sym typeface="IBM Plex Mono Thin"/>
              </a:defRPr>
            </a:lvl7pPr>
            <a:lvl8pPr indent="-317500" lvl="7" marL="3657600">
              <a:lnSpc>
                <a:spcPct val="115000"/>
              </a:lnSpc>
              <a:spcBef>
                <a:spcPts val="0"/>
              </a:spcBef>
              <a:spcAft>
                <a:spcPts val="0"/>
              </a:spcAft>
              <a:buClr>
                <a:schemeClr val="dk2"/>
              </a:buClr>
              <a:buSzPts val="1400"/>
              <a:buFont typeface="IBM Plex Mono Thin"/>
              <a:buChar char="◇"/>
              <a:defRPr>
                <a:solidFill>
                  <a:schemeClr val="dk2"/>
                </a:solidFill>
                <a:latin typeface="IBM Plex Mono Thin"/>
                <a:ea typeface="IBM Plex Mono Thin"/>
                <a:cs typeface="IBM Plex Mono Thin"/>
                <a:sym typeface="IBM Plex Mono Thin"/>
              </a:defRPr>
            </a:lvl8pPr>
            <a:lvl9pPr indent="-317500" lvl="8" marL="4114800">
              <a:lnSpc>
                <a:spcPct val="115000"/>
              </a:lnSpc>
              <a:spcBef>
                <a:spcPts val="0"/>
              </a:spcBef>
              <a:spcAft>
                <a:spcPts val="0"/>
              </a:spcAft>
              <a:buClr>
                <a:schemeClr val="dk2"/>
              </a:buClr>
              <a:buSzPts val="1400"/>
              <a:buFont typeface="IBM Plex Mono Thin"/>
              <a:buChar char="▪"/>
              <a:defRPr>
                <a:solidFill>
                  <a:schemeClr val="dk2"/>
                </a:solidFill>
                <a:latin typeface="IBM Plex Mono Thin"/>
                <a:ea typeface="IBM Plex Mono Thin"/>
                <a:cs typeface="IBM Plex Mono Thin"/>
                <a:sym typeface="IBM Plex Mono Thin"/>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25.png"/><Relationship Id="rId5" Type="http://schemas.openxmlformats.org/officeDocument/2006/relationships/image" Target="../media/image27.png"/><Relationship Id="rId6" Type="http://schemas.openxmlformats.org/officeDocument/2006/relationships/image" Target="../media/image30.png"/><Relationship Id="rId7"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0.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25.png"/><Relationship Id="rId5" Type="http://schemas.openxmlformats.org/officeDocument/2006/relationships/image" Target="../media/image27.png"/><Relationship Id="rId6" Type="http://schemas.openxmlformats.org/officeDocument/2006/relationships/image" Target="../media/image30.png"/><Relationship Id="rId7"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30.png"/><Relationship Id="rId5"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36.png"/><Relationship Id="rId4" Type="http://schemas.openxmlformats.org/officeDocument/2006/relationships/image" Target="../media/image32.png"/><Relationship Id="rId9" Type="http://schemas.openxmlformats.org/officeDocument/2006/relationships/image" Target="../media/image33.png"/><Relationship Id="rId5" Type="http://schemas.openxmlformats.org/officeDocument/2006/relationships/image" Target="../media/image35.png"/><Relationship Id="rId6" Type="http://schemas.openxmlformats.org/officeDocument/2006/relationships/image" Target="../media/image38.png"/><Relationship Id="rId7" Type="http://schemas.openxmlformats.org/officeDocument/2006/relationships/image" Target="../media/image39.png"/><Relationship Id="rId8"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ctrTitle"/>
          </p:nvPr>
        </p:nvSpPr>
        <p:spPr>
          <a:xfrm>
            <a:off x="311700" y="2053762"/>
            <a:ext cx="8520600" cy="1451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Módulo 3</a:t>
            </a:r>
            <a:br>
              <a:rPr lang="en"/>
            </a:br>
            <a:r>
              <a:rPr lang="en"/>
              <a:t>Aprendizaje Automático</a:t>
            </a:r>
            <a:endParaRPr/>
          </a:p>
        </p:txBody>
      </p:sp>
      <p:sp>
        <p:nvSpPr>
          <p:cNvPr id="83" name="Google Shape;8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76600"/>
            <a:ext cx="8520600" cy="460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Árboles de decisión</a:t>
            </a:r>
            <a:endParaRPr/>
          </a:p>
        </p:txBody>
      </p:sp>
      <p:sp>
        <p:nvSpPr>
          <p:cNvPr id="162" name="Google Shape;16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3" name="Google Shape;163;p26"/>
          <p:cNvSpPr txBox="1"/>
          <p:nvPr>
            <p:ph idx="1" type="body"/>
          </p:nvPr>
        </p:nvSpPr>
        <p:spPr>
          <a:xfrm>
            <a:off x="311700" y="834038"/>
            <a:ext cx="8520600" cy="373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Screen Shot 2022-10-12 at 13.20.31.png" id="164" name="Google Shape;164;p26"/>
          <p:cNvPicPr preferRelativeResize="0"/>
          <p:nvPr/>
        </p:nvPicPr>
        <p:blipFill rotWithShape="1">
          <a:blip r:embed="rId3">
            <a:alphaModFix/>
          </a:blip>
          <a:srcRect b="10512" l="0" r="0" t="16022"/>
          <a:stretch/>
        </p:blipFill>
        <p:spPr>
          <a:xfrm>
            <a:off x="-23175" y="681650"/>
            <a:ext cx="9137175" cy="377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8" name="Shape 168"/>
        <p:cNvGrpSpPr/>
        <p:nvPr/>
      </p:nvGrpSpPr>
      <p:grpSpPr>
        <a:xfrm>
          <a:off x="0" y="0"/>
          <a:ext cx="0" cy="0"/>
          <a:chOff x="0" y="0"/>
          <a:chExt cx="0" cy="0"/>
        </a:xfrm>
      </p:grpSpPr>
      <p:sp>
        <p:nvSpPr>
          <p:cNvPr id="169" name="Google Shape;169;p27"/>
          <p:cNvSpPr txBox="1"/>
          <p:nvPr>
            <p:ph idx="12" type="sldNum"/>
          </p:nvPr>
        </p:nvSpPr>
        <p:spPr>
          <a:xfrm>
            <a:off x="4534946" y="4812635"/>
            <a:ext cx="259200" cy="326400"/>
          </a:xfrm>
          <a:prstGeom prst="rect">
            <a:avLst/>
          </a:prstGeom>
          <a:noFill/>
          <a:ln>
            <a:noFill/>
          </a:ln>
        </p:spPr>
        <p:txBody>
          <a:bodyPr anchorCtr="0" anchor="ctr" bIns="91425" lIns="91425" spcFirstLastPara="1" rIns="91425" wrap="square" tIns="91425">
            <a:normAutofit lnSpcReduction="20000"/>
          </a:bodyPr>
          <a:lstStyle/>
          <a:p>
            <a:pPr indent="0" lvl="0" marL="0" rtl="0" algn="ctr">
              <a:lnSpc>
                <a:spcPct val="100000"/>
              </a:lnSpc>
              <a:spcBef>
                <a:spcPts val="0"/>
              </a:spcBef>
              <a:spcAft>
                <a:spcPts val="0"/>
              </a:spcAft>
              <a:buClr>
                <a:srgbClr val="595959"/>
              </a:buClr>
              <a:buSzPts val="1000"/>
              <a:buFont typeface="Arial"/>
              <a:buNone/>
            </a:pPr>
            <a:fld id="{00000000-1234-1234-1234-123412341234}" type="slidenum">
              <a:rPr lang="en" sz="1000">
                <a:solidFill>
                  <a:srgbClr val="595959"/>
                </a:solidFill>
                <a:latin typeface="Arial"/>
                <a:ea typeface="Arial"/>
                <a:cs typeface="Arial"/>
                <a:sym typeface="Arial"/>
              </a:rPr>
              <a:t>‹#›</a:t>
            </a:fld>
            <a:endParaRPr/>
          </a:p>
        </p:txBody>
      </p:sp>
      <p:sp>
        <p:nvSpPr>
          <p:cNvPr id="170" name="Google Shape;170;p27"/>
          <p:cNvSpPr txBox="1"/>
          <p:nvPr>
            <p:ph type="title"/>
          </p:nvPr>
        </p:nvSpPr>
        <p:spPr>
          <a:xfrm>
            <a:off x="409476" y="136475"/>
            <a:ext cx="4763700" cy="60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Clr>
                <a:srgbClr val="A64D79"/>
              </a:buClr>
              <a:buSzPts val="2500"/>
              <a:buFont typeface="Helvetica Neue"/>
              <a:buNone/>
            </a:pPr>
            <a:r>
              <a:t/>
            </a:r>
            <a:endParaRPr sz="2500">
              <a:solidFill>
                <a:srgbClr val="A64D79"/>
              </a:solidFill>
              <a:latin typeface="Helvetica Neue"/>
              <a:ea typeface="Helvetica Neue"/>
              <a:cs typeface="Helvetica Neue"/>
              <a:sym typeface="Helvetica Neue"/>
            </a:endParaRPr>
          </a:p>
        </p:txBody>
      </p:sp>
      <p:sp>
        <p:nvSpPr>
          <p:cNvPr id="171" name="Google Shape;171;p27"/>
          <p:cNvSpPr txBox="1"/>
          <p:nvPr>
            <p:ph idx="1" type="body"/>
          </p:nvPr>
        </p:nvSpPr>
        <p:spPr>
          <a:xfrm>
            <a:off x="498037" y="797250"/>
            <a:ext cx="8333100" cy="3549000"/>
          </a:xfrm>
          <a:prstGeom prst="rect">
            <a:avLst/>
          </a:prstGeom>
          <a:noFill/>
          <a:ln>
            <a:noFill/>
          </a:ln>
        </p:spPr>
        <p:txBody>
          <a:bodyPr anchorCtr="0" anchor="t" bIns="91425" lIns="91425" spcFirstLastPara="1" rIns="91425" wrap="square" tIns="91425">
            <a:normAutofit/>
          </a:bodyPr>
          <a:lstStyle/>
          <a:p>
            <a:pPr indent="-177800" lvl="0" marL="177800" rtl="0" algn="l">
              <a:lnSpc>
                <a:spcPct val="115000"/>
              </a:lnSpc>
              <a:spcBef>
                <a:spcPts val="0"/>
              </a:spcBef>
              <a:spcAft>
                <a:spcPts val="0"/>
              </a:spcAft>
              <a:buSzPts val="1400"/>
              <a:buChar char="●"/>
            </a:pPr>
            <a:r>
              <a:rPr b="1" lang="en"/>
              <a:t>Ventajas</a:t>
            </a:r>
            <a:endParaRPr/>
          </a:p>
          <a:p>
            <a:pPr indent="-88900" lvl="0" marL="177800" rtl="0" algn="l">
              <a:lnSpc>
                <a:spcPct val="115000"/>
              </a:lnSpc>
              <a:spcBef>
                <a:spcPts val="0"/>
              </a:spcBef>
              <a:spcAft>
                <a:spcPts val="0"/>
              </a:spcAft>
              <a:buSzPts val="1400"/>
              <a:buNone/>
            </a:pPr>
            <a:r>
              <a:t/>
            </a:r>
            <a:endParaRPr b="1"/>
          </a:p>
          <a:p>
            <a:pPr indent="-177800" lvl="0" marL="177800" rtl="0" algn="l">
              <a:lnSpc>
                <a:spcPct val="115000"/>
              </a:lnSpc>
              <a:spcBef>
                <a:spcPts val="0"/>
              </a:spcBef>
              <a:spcAft>
                <a:spcPts val="0"/>
              </a:spcAft>
              <a:buSzPts val="1400"/>
              <a:buChar char="●"/>
            </a:pPr>
            <a:r>
              <a:rPr lang="en" sz="1400">
                <a:solidFill>
                  <a:srgbClr val="666666"/>
                </a:solidFill>
                <a:latin typeface="Helvetica Neue"/>
                <a:ea typeface="Helvetica Neue"/>
                <a:cs typeface="Helvetica Neue"/>
                <a:sym typeface="Helvetica Neue"/>
              </a:rPr>
              <a:t>Fácil de entender e interpretar: Los árboles se pueden visualizar. White box.</a:t>
            </a:r>
            <a:endParaRPr/>
          </a:p>
          <a:p>
            <a:pPr indent="-177800" lvl="0" marL="177800" rtl="0" algn="l">
              <a:lnSpc>
                <a:spcPct val="115000"/>
              </a:lnSpc>
              <a:spcBef>
                <a:spcPts val="0"/>
              </a:spcBef>
              <a:spcAft>
                <a:spcPts val="0"/>
              </a:spcAft>
              <a:buSzPts val="1400"/>
              <a:buChar char="●"/>
            </a:pPr>
            <a:r>
              <a:rPr lang="en" sz="1400">
                <a:solidFill>
                  <a:srgbClr val="666666"/>
                </a:solidFill>
                <a:latin typeface="Helvetica Neue"/>
                <a:ea typeface="Helvetica Neue"/>
                <a:cs typeface="Helvetica Neue"/>
                <a:sym typeface="Helvetica Neue"/>
              </a:rPr>
              <a:t>Requiere poca o nula preparación de los datos.</a:t>
            </a:r>
            <a:endParaRPr/>
          </a:p>
          <a:p>
            <a:pPr indent="-177800" lvl="0" marL="177800" rtl="0" algn="l">
              <a:lnSpc>
                <a:spcPct val="115000"/>
              </a:lnSpc>
              <a:spcBef>
                <a:spcPts val="0"/>
              </a:spcBef>
              <a:spcAft>
                <a:spcPts val="0"/>
              </a:spcAft>
              <a:buSzPts val="1400"/>
              <a:buChar char="●"/>
            </a:pPr>
            <a:r>
              <a:rPr lang="en" sz="1400">
                <a:solidFill>
                  <a:srgbClr val="666666"/>
                </a:solidFill>
                <a:latin typeface="Helvetica Neue"/>
                <a:ea typeface="Helvetica Neue"/>
                <a:cs typeface="Helvetica Neue"/>
                <a:sym typeface="Helvetica Neue"/>
              </a:rPr>
              <a:t>Predicciones muy rápidas.</a:t>
            </a:r>
            <a:endParaRPr/>
          </a:p>
          <a:p>
            <a:pPr indent="-88900" lvl="0" marL="177800" rtl="0" algn="l">
              <a:lnSpc>
                <a:spcPct val="115000"/>
              </a:lnSpc>
              <a:spcBef>
                <a:spcPts val="0"/>
              </a:spcBef>
              <a:spcAft>
                <a:spcPts val="0"/>
              </a:spcAft>
              <a:buSzPts val="1400"/>
              <a:buNone/>
            </a:pPr>
            <a:r>
              <a:t/>
            </a:r>
            <a:endParaRPr sz="1400">
              <a:solidFill>
                <a:srgbClr val="666666"/>
              </a:solidFill>
              <a:latin typeface="Helvetica Neue"/>
              <a:ea typeface="Helvetica Neue"/>
              <a:cs typeface="Helvetica Neue"/>
              <a:sym typeface="Helvetica Neue"/>
            </a:endParaRPr>
          </a:p>
          <a:p>
            <a:pPr indent="-177800" lvl="0" marL="177800" rtl="0" algn="l">
              <a:lnSpc>
                <a:spcPct val="115000"/>
              </a:lnSpc>
              <a:spcBef>
                <a:spcPts val="0"/>
              </a:spcBef>
              <a:spcAft>
                <a:spcPts val="0"/>
              </a:spcAft>
              <a:buSzPts val="1400"/>
              <a:buChar char="●"/>
            </a:pPr>
            <a:r>
              <a:rPr b="1" lang="en"/>
              <a:t>Desventajas</a:t>
            </a:r>
            <a:endParaRPr/>
          </a:p>
          <a:p>
            <a:pPr indent="-177800" lvl="0" marL="177800" rtl="0" algn="l">
              <a:lnSpc>
                <a:spcPct val="115000"/>
              </a:lnSpc>
              <a:spcBef>
                <a:spcPts val="0"/>
              </a:spcBef>
              <a:spcAft>
                <a:spcPts val="0"/>
              </a:spcAft>
              <a:buSzPts val="1400"/>
              <a:buChar char="●"/>
            </a:pPr>
            <a:r>
              <a:rPr lang="en" sz="1400">
                <a:solidFill>
                  <a:srgbClr val="666666"/>
                </a:solidFill>
                <a:latin typeface="Helvetica Neue"/>
                <a:ea typeface="Helvetica Neue"/>
                <a:cs typeface="Helvetica Neue"/>
                <a:sym typeface="Helvetica Neue"/>
              </a:rPr>
              <a:t>Árboles demasiado complejos que no generalizan bien los datos.</a:t>
            </a:r>
            <a:endParaRPr/>
          </a:p>
          <a:p>
            <a:pPr indent="-177800" lvl="0" marL="177800" rtl="0" algn="l">
              <a:lnSpc>
                <a:spcPct val="115000"/>
              </a:lnSpc>
              <a:spcBef>
                <a:spcPts val="0"/>
              </a:spcBef>
              <a:spcAft>
                <a:spcPts val="0"/>
              </a:spcAft>
              <a:buSzPts val="1400"/>
              <a:buChar char="●"/>
            </a:pPr>
            <a:r>
              <a:rPr lang="en" sz="1400">
                <a:solidFill>
                  <a:srgbClr val="666666"/>
                </a:solidFill>
                <a:latin typeface="Helvetica Neue"/>
                <a:ea typeface="Helvetica Neue"/>
                <a:cs typeface="Helvetica Neue"/>
                <a:sym typeface="Helvetica Neue"/>
              </a:rPr>
              <a:t>Inestables frente a pequeñas variaciones en los datos</a:t>
            </a:r>
            <a:endParaRPr/>
          </a:p>
          <a:p>
            <a:pPr indent="-177800" lvl="0" marL="177800" rtl="0" algn="l">
              <a:lnSpc>
                <a:spcPct val="115000"/>
              </a:lnSpc>
              <a:spcBef>
                <a:spcPts val="0"/>
              </a:spcBef>
              <a:spcAft>
                <a:spcPts val="0"/>
              </a:spcAft>
              <a:buSzPts val="1400"/>
              <a:buChar char="●"/>
            </a:pPr>
            <a:r>
              <a:rPr lang="en" sz="1400">
                <a:solidFill>
                  <a:srgbClr val="666666"/>
                </a:solidFill>
                <a:latin typeface="Helvetica Neue"/>
                <a:ea typeface="Helvetica Neue"/>
                <a:cs typeface="Helvetica Neue"/>
                <a:sym typeface="Helvetica Neue"/>
              </a:rPr>
              <a:t>No son buenos para la extrapolación.</a:t>
            </a:r>
            <a:endParaRPr/>
          </a:p>
          <a:p>
            <a:pPr indent="-177800" lvl="0" marL="177800" rtl="0" algn="l">
              <a:lnSpc>
                <a:spcPct val="115000"/>
              </a:lnSpc>
              <a:spcBef>
                <a:spcPts val="0"/>
              </a:spcBef>
              <a:spcAft>
                <a:spcPts val="0"/>
              </a:spcAft>
              <a:buSzPts val="1400"/>
              <a:buChar char="●"/>
            </a:pPr>
            <a:r>
              <a:rPr lang="en" sz="1400">
                <a:solidFill>
                  <a:srgbClr val="666666"/>
                </a:solidFill>
                <a:latin typeface="Helvetica Neue"/>
                <a:ea typeface="Helvetica Neue"/>
                <a:cs typeface="Helvetica Neue"/>
                <a:sym typeface="Helvetica Neue"/>
              </a:rPr>
              <a:t>Árbol óptimo es un problema NP-completo.</a:t>
            </a:r>
            <a:endParaRPr/>
          </a:p>
          <a:p>
            <a:pPr indent="-177800" lvl="0" marL="177800" rtl="0" algn="l">
              <a:lnSpc>
                <a:spcPct val="115000"/>
              </a:lnSpc>
              <a:spcBef>
                <a:spcPts val="0"/>
              </a:spcBef>
              <a:spcAft>
                <a:spcPts val="0"/>
              </a:spcAft>
              <a:buSzPts val="1400"/>
              <a:buChar char="●"/>
            </a:pPr>
            <a:r>
              <a:rPr lang="en" sz="1400">
                <a:solidFill>
                  <a:srgbClr val="666666"/>
                </a:solidFill>
                <a:latin typeface="Helvetica Neue"/>
                <a:ea typeface="Helvetica Neue"/>
                <a:cs typeface="Helvetica Neue"/>
                <a:sym typeface="Helvetica Neue"/>
              </a:rPr>
              <a:t>Árboles sesgados si algunas clases dominan. Se recomienda equilibrar el conjunto de datos antes de ajustarlo con el árbol de decisión.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7" name="Google Shape;177;p28"/>
          <p:cNvSpPr txBox="1"/>
          <p:nvPr>
            <p:ph type="title"/>
          </p:nvPr>
        </p:nvSpPr>
        <p:spPr>
          <a:xfrm>
            <a:off x="311700" y="76600"/>
            <a:ext cx="8520600" cy="460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2200"/>
              <a:t>Ensembles: combinación de modelos para mejorar el desempeño </a:t>
            </a:r>
            <a:endParaRPr/>
          </a:p>
        </p:txBody>
      </p:sp>
      <p:sp>
        <p:nvSpPr>
          <p:cNvPr id="178" name="Google Shape;178;p28"/>
          <p:cNvSpPr txBox="1"/>
          <p:nvPr/>
        </p:nvSpPr>
        <p:spPr>
          <a:xfrm>
            <a:off x="624949" y="766536"/>
            <a:ext cx="2999100" cy="306000"/>
          </a:xfrm>
          <a:prstGeom prst="rect">
            <a:avLst/>
          </a:prstGeom>
          <a:noFill/>
          <a:ln>
            <a:noFill/>
          </a:ln>
        </p:spPr>
        <p:txBody>
          <a:bodyPr anchorCtr="0" anchor="t" bIns="14300" lIns="14300" spcFirstLastPara="1" rIns="14300" wrap="square" tIns="14300">
            <a:spAutoFit/>
          </a:bodyPr>
          <a:lstStyle/>
          <a:p>
            <a:pPr indent="0" lvl="0" marL="0" marR="0" rtl="0" algn="l">
              <a:lnSpc>
                <a:spcPct val="100000"/>
              </a:lnSpc>
              <a:spcBef>
                <a:spcPts val="0"/>
              </a:spcBef>
              <a:spcAft>
                <a:spcPts val="0"/>
              </a:spcAft>
              <a:buClr>
                <a:srgbClr val="000000"/>
              </a:buClr>
              <a:buSzPts val="1800"/>
              <a:buFont typeface="Saira Medium"/>
              <a:buNone/>
            </a:pPr>
            <a:r>
              <a:rPr b="0" i="0" lang="en" sz="1800" u="none" cap="none" strike="noStrike">
                <a:solidFill>
                  <a:srgbClr val="000000"/>
                </a:solidFill>
                <a:latin typeface="Saira Medium"/>
                <a:ea typeface="Saira Medium"/>
                <a:cs typeface="Saira Medium"/>
                <a:sym typeface="Saira Medium"/>
              </a:rPr>
              <a:t>Comités</a:t>
            </a:r>
            <a:endParaRPr sz="500"/>
          </a:p>
        </p:txBody>
      </p:sp>
      <p:sp>
        <p:nvSpPr>
          <p:cNvPr id="179" name="Google Shape;179;p28"/>
          <p:cNvSpPr txBox="1"/>
          <p:nvPr/>
        </p:nvSpPr>
        <p:spPr>
          <a:xfrm>
            <a:off x="730232" y="996256"/>
            <a:ext cx="7455900" cy="1932300"/>
          </a:xfrm>
          <a:prstGeom prst="rect">
            <a:avLst/>
          </a:prstGeom>
          <a:noFill/>
          <a:ln>
            <a:noFill/>
          </a:ln>
        </p:spPr>
        <p:txBody>
          <a:bodyPr anchorCtr="0" anchor="ctr" bIns="14300" lIns="14300" spcFirstLastPara="1" rIns="14300" wrap="square" tIns="14300">
            <a:spAutoFit/>
          </a:bodyPr>
          <a:lstStyle/>
          <a:p>
            <a:pPr indent="-165100" lvl="0" marL="127000" marR="0" rtl="0" algn="l">
              <a:lnSpc>
                <a:spcPct val="100000"/>
              </a:lnSpc>
              <a:spcBef>
                <a:spcPts val="0"/>
              </a:spcBef>
              <a:spcAft>
                <a:spcPts val="0"/>
              </a:spcAft>
              <a:buClr>
                <a:srgbClr val="5E5E5E"/>
              </a:buClr>
              <a:buSzPts val="2600"/>
              <a:buFont typeface="Saira Light"/>
              <a:buChar char="•"/>
            </a:pPr>
            <a:r>
              <a:rPr b="0" i="0" lang="en" sz="1300" u="none" cap="none" strike="noStrike">
                <a:solidFill>
                  <a:srgbClr val="5E5E5E"/>
                </a:solidFill>
                <a:latin typeface="Saira Light"/>
                <a:ea typeface="Saira Light"/>
                <a:cs typeface="Saira Light"/>
                <a:sym typeface="Saira Light"/>
              </a:rPr>
              <a:t>Combinar modelos - que podrían ser malos aprendices individualmente - para producir un mejor resultado. </a:t>
            </a:r>
            <a:endParaRPr sz="500"/>
          </a:p>
          <a:p>
            <a:pPr indent="-165100" lvl="0" marL="127000" marR="0" rtl="0" algn="l">
              <a:lnSpc>
                <a:spcPct val="100000"/>
              </a:lnSpc>
              <a:spcBef>
                <a:spcPts val="400"/>
              </a:spcBef>
              <a:spcAft>
                <a:spcPts val="0"/>
              </a:spcAft>
              <a:buClr>
                <a:srgbClr val="5E5E5E"/>
              </a:buClr>
              <a:buSzPts val="2600"/>
              <a:buFont typeface="Saira Light"/>
              <a:buChar char="•"/>
            </a:pPr>
            <a:r>
              <a:rPr b="0" i="0" lang="en" sz="1300" u="none" cap="none" strike="noStrike">
                <a:solidFill>
                  <a:srgbClr val="5E5E5E"/>
                </a:solidFill>
                <a:latin typeface="Saira Light"/>
                <a:ea typeface="Saira Light"/>
                <a:cs typeface="Saira Light"/>
                <a:sym typeface="Saira Light"/>
              </a:rPr>
              <a:t>A diferencia de los árboles de decisión (DT), los miembros del comité producen predicciones de las mismas regiones del espacio de características, y son sus resultados los que se combinan.</a:t>
            </a:r>
            <a:endParaRPr sz="500"/>
          </a:p>
          <a:p>
            <a:pPr indent="-165100" lvl="0" marL="127000" marR="0" rtl="0" algn="l">
              <a:lnSpc>
                <a:spcPct val="100000"/>
              </a:lnSpc>
              <a:spcBef>
                <a:spcPts val="400"/>
              </a:spcBef>
              <a:spcAft>
                <a:spcPts val="0"/>
              </a:spcAft>
              <a:buClr>
                <a:srgbClr val="5E5E5E"/>
              </a:buClr>
              <a:buSzPts val="2600"/>
              <a:buFont typeface="Saira Light"/>
              <a:buChar char="•"/>
            </a:pPr>
            <a:r>
              <a:rPr b="0" i="0" lang="en" sz="1300" u="none" cap="none" strike="noStrike">
                <a:solidFill>
                  <a:srgbClr val="5E5E5E"/>
                </a:solidFill>
                <a:latin typeface="Saira Light"/>
                <a:ea typeface="Saira Light"/>
                <a:cs typeface="Saira Light"/>
                <a:sym typeface="Saira Light"/>
              </a:rPr>
              <a:t>Los modelos que combinamos pueden ser el mismo modelo actuando en diferentes conjuntos de datos, o diferentes tipos de modelos, o una combinación de ambos</a:t>
            </a:r>
            <a:endParaRPr sz="500"/>
          </a:p>
        </p:txBody>
      </p:sp>
      <p:sp>
        <p:nvSpPr>
          <p:cNvPr id="180" name="Google Shape;180;p28"/>
          <p:cNvSpPr txBox="1"/>
          <p:nvPr/>
        </p:nvSpPr>
        <p:spPr>
          <a:xfrm>
            <a:off x="633958" y="3246822"/>
            <a:ext cx="2999100" cy="306000"/>
          </a:xfrm>
          <a:prstGeom prst="rect">
            <a:avLst/>
          </a:prstGeom>
          <a:noFill/>
          <a:ln>
            <a:noFill/>
          </a:ln>
        </p:spPr>
        <p:txBody>
          <a:bodyPr anchorCtr="0" anchor="t" bIns="14300" lIns="14300" spcFirstLastPara="1" rIns="14300" wrap="square" tIns="14300">
            <a:spAutoFit/>
          </a:bodyPr>
          <a:lstStyle/>
          <a:p>
            <a:pPr indent="0" lvl="0" marL="0" marR="0" rtl="0" algn="l">
              <a:lnSpc>
                <a:spcPct val="100000"/>
              </a:lnSpc>
              <a:spcBef>
                <a:spcPts val="0"/>
              </a:spcBef>
              <a:spcAft>
                <a:spcPts val="0"/>
              </a:spcAft>
              <a:buClr>
                <a:srgbClr val="000000"/>
              </a:buClr>
              <a:buSzPts val="1800"/>
              <a:buFont typeface="Saira Medium"/>
              <a:buNone/>
            </a:pPr>
            <a:r>
              <a:rPr b="0" i="0" lang="en" sz="1800" u="none" cap="none" strike="noStrike">
                <a:solidFill>
                  <a:srgbClr val="000000"/>
                </a:solidFill>
                <a:latin typeface="Saira Medium"/>
                <a:ea typeface="Saira Medium"/>
                <a:cs typeface="Saira Medium"/>
                <a:sym typeface="Saira Medium"/>
              </a:rPr>
              <a:t>Combinando predicciones</a:t>
            </a:r>
            <a:endParaRPr sz="500"/>
          </a:p>
        </p:txBody>
      </p:sp>
      <p:sp>
        <p:nvSpPr>
          <p:cNvPr id="181" name="Google Shape;181;p28"/>
          <p:cNvSpPr txBox="1"/>
          <p:nvPr/>
        </p:nvSpPr>
        <p:spPr>
          <a:xfrm>
            <a:off x="1058729" y="3663827"/>
            <a:ext cx="2718000" cy="675300"/>
          </a:xfrm>
          <a:prstGeom prst="rect">
            <a:avLst/>
          </a:prstGeom>
          <a:noFill/>
          <a:ln>
            <a:noFill/>
          </a:ln>
        </p:spPr>
        <p:txBody>
          <a:bodyPr anchorCtr="0" anchor="ctr" bIns="14300" lIns="14300" spcFirstLastPara="1" rIns="14300" wrap="square" tIns="14300">
            <a:spAutoFit/>
          </a:bodyPr>
          <a:lstStyle/>
          <a:p>
            <a:pPr indent="0" lvl="0" marL="0" marR="0" rtl="0" algn="l">
              <a:lnSpc>
                <a:spcPct val="100000"/>
              </a:lnSpc>
              <a:spcBef>
                <a:spcPts val="0"/>
              </a:spcBef>
              <a:spcAft>
                <a:spcPts val="0"/>
              </a:spcAft>
              <a:buClr>
                <a:srgbClr val="5E5E5E"/>
              </a:buClr>
              <a:buSzPts val="1400"/>
              <a:buFont typeface="Saira Light"/>
              <a:buNone/>
            </a:pPr>
            <a:r>
              <a:rPr b="0" i="0" lang="en" sz="1400" u="sng" cap="none" strike="noStrike">
                <a:solidFill>
                  <a:srgbClr val="5E5E5E"/>
                </a:solidFill>
                <a:latin typeface="Saira Light"/>
                <a:ea typeface="Saira Light"/>
                <a:cs typeface="Saira Light"/>
                <a:sym typeface="Saira Light"/>
              </a:rPr>
              <a:t>Regresión</a:t>
            </a:r>
            <a:br>
              <a:rPr b="0" i="0" lang="en" sz="1400" u="sng" cap="none" strike="noStrike">
                <a:solidFill>
                  <a:srgbClr val="5E5E5E"/>
                </a:solidFill>
                <a:latin typeface="Saira Light"/>
                <a:ea typeface="Saira Light"/>
                <a:cs typeface="Saira Light"/>
                <a:sym typeface="Saira Light"/>
              </a:rPr>
            </a:br>
            <a:r>
              <a:rPr b="0" i="0" lang="en" sz="1400" u="none" cap="none" strike="noStrike">
                <a:solidFill>
                  <a:srgbClr val="5E5E5E"/>
                </a:solidFill>
                <a:latin typeface="Saira Medium"/>
                <a:ea typeface="Saira Medium"/>
                <a:cs typeface="Saira Medium"/>
                <a:sym typeface="Saira Medium"/>
              </a:rPr>
              <a:t>promedio</a:t>
            </a:r>
            <a:r>
              <a:rPr b="0" i="0" lang="en" sz="1400" u="none" cap="none" strike="noStrike">
                <a:solidFill>
                  <a:srgbClr val="5E5E5E"/>
                </a:solidFill>
                <a:latin typeface="Saira Light"/>
                <a:ea typeface="Saira Light"/>
                <a:cs typeface="Saira Light"/>
                <a:sym typeface="Saira Light"/>
              </a:rPr>
              <a:t> de las predicciones del modelo</a:t>
            </a:r>
            <a:endParaRPr sz="500"/>
          </a:p>
        </p:txBody>
      </p:sp>
      <p:grpSp>
        <p:nvGrpSpPr>
          <p:cNvPr id="182" name="Google Shape;182;p28"/>
          <p:cNvGrpSpPr/>
          <p:nvPr/>
        </p:nvGrpSpPr>
        <p:grpSpPr>
          <a:xfrm>
            <a:off x="4383439" y="3280827"/>
            <a:ext cx="4179535" cy="1134500"/>
            <a:chOff x="42700" y="-411733"/>
            <a:chExt cx="11145426" cy="3025333"/>
          </a:xfrm>
        </p:grpSpPr>
        <p:sp>
          <p:nvSpPr>
            <p:cNvPr id="183" name="Google Shape;183;p28"/>
            <p:cNvSpPr txBox="1"/>
            <p:nvPr/>
          </p:nvSpPr>
          <p:spPr>
            <a:xfrm>
              <a:off x="42700" y="-154401"/>
              <a:ext cx="11102700" cy="1800900"/>
            </a:xfrm>
            <a:prstGeom prst="rect">
              <a:avLst/>
            </a:prstGeom>
            <a:noFill/>
            <a:ln>
              <a:noFill/>
            </a:ln>
          </p:spPr>
          <p:txBody>
            <a:bodyPr anchorCtr="0" anchor="ctr" bIns="14300" lIns="14300" spcFirstLastPara="1" rIns="14300" wrap="square" tIns="14300">
              <a:spAutoFit/>
            </a:bodyPr>
            <a:lstStyle/>
            <a:p>
              <a:pPr indent="0" lvl="0" marL="0" marR="0" rtl="0" algn="l">
                <a:lnSpc>
                  <a:spcPct val="100000"/>
                </a:lnSpc>
                <a:spcBef>
                  <a:spcPts val="0"/>
                </a:spcBef>
                <a:spcAft>
                  <a:spcPts val="0"/>
                </a:spcAft>
                <a:buClr>
                  <a:srgbClr val="5E5E5E"/>
                </a:buClr>
                <a:buSzPts val="1400"/>
                <a:buFont typeface="Saira Light"/>
                <a:buNone/>
              </a:pPr>
              <a:r>
                <a:rPr b="0" i="0" lang="en" sz="1400" u="sng" cap="none" strike="noStrike">
                  <a:solidFill>
                    <a:srgbClr val="5E5E5E"/>
                  </a:solidFill>
                  <a:latin typeface="Saira Light"/>
                  <a:ea typeface="Saira Light"/>
                  <a:cs typeface="Saira Light"/>
                  <a:sym typeface="Saira Light"/>
                </a:rPr>
                <a:t>Clasificación</a:t>
              </a:r>
              <a:br>
                <a:rPr b="0" i="0" lang="en" sz="1400" u="sng" cap="none" strike="noStrike">
                  <a:solidFill>
                    <a:srgbClr val="5E5E5E"/>
                  </a:solidFill>
                  <a:latin typeface="Saira Light"/>
                  <a:ea typeface="Saira Light"/>
                  <a:cs typeface="Saira Light"/>
                  <a:sym typeface="Saira Light"/>
                </a:rPr>
              </a:br>
              <a:r>
                <a:rPr b="0" i="0" lang="en" sz="1400" u="none" cap="none" strike="noStrike">
                  <a:solidFill>
                    <a:srgbClr val="5E5E5E"/>
                  </a:solidFill>
                  <a:latin typeface="Saira Medium"/>
                  <a:ea typeface="Saira Medium"/>
                  <a:cs typeface="Saira Medium"/>
                  <a:sym typeface="Saira Medium"/>
                </a:rPr>
                <a:t>moda</a:t>
              </a:r>
              <a:r>
                <a:rPr b="0" i="0" lang="en" sz="1400" u="none" cap="none" strike="noStrike">
                  <a:solidFill>
                    <a:srgbClr val="5E5E5E"/>
                  </a:solidFill>
                  <a:latin typeface="Saira Light"/>
                  <a:ea typeface="Saira Light"/>
                  <a:cs typeface="Saira Light"/>
                  <a:sym typeface="Saira Light"/>
                </a:rPr>
                <a:t> de la distribución (clase más votada)</a:t>
              </a:r>
              <a:br>
                <a:rPr b="0" i="0" lang="en" sz="1400" u="none" cap="none" strike="noStrike">
                  <a:solidFill>
                    <a:srgbClr val="5E5E5E"/>
                  </a:solidFill>
                  <a:latin typeface="Saira Light"/>
                  <a:ea typeface="Saira Light"/>
                  <a:cs typeface="Saira Light"/>
                  <a:sym typeface="Saira Light"/>
                </a:rPr>
              </a:br>
              <a:r>
                <a:rPr b="0" i="0" lang="en" sz="1400" u="none" cap="none" strike="noStrike">
                  <a:solidFill>
                    <a:srgbClr val="5E5E5E"/>
                  </a:solidFill>
                  <a:latin typeface="Saira Light"/>
                  <a:ea typeface="Saira Light"/>
                  <a:cs typeface="Saira Light"/>
                  <a:sym typeface="Saira Light"/>
                </a:rPr>
                <a:t>moda pesada (si se proporciona una probabilidad)</a:t>
              </a:r>
              <a:endParaRPr sz="500"/>
            </a:p>
          </p:txBody>
        </p:sp>
        <p:grpSp>
          <p:nvGrpSpPr>
            <p:cNvPr id="184" name="Google Shape;184;p28"/>
            <p:cNvGrpSpPr/>
            <p:nvPr/>
          </p:nvGrpSpPr>
          <p:grpSpPr>
            <a:xfrm>
              <a:off x="7302226" y="-411733"/>
              <a:ext cx="3885900" cy="3025333"/>
              <a:chOff x="0" y="-411733"/>
              <a:chExt cx="3885900" cy="3025333"/>
            </a:xfrm>
          </p:grpSpPr>
          <p:sp>
            <p:nvSpPr>
              <p:cNvPr id="185" name="Google Shape;185;p28"/>
              <p:cNvSpPr/>
              <p:nvPr/>
            </p:nvSpPr>
            <p:spPr>
              <a:xfrm>
                <a:off x="205867" y="-411733"/>
                <a:ext cx="3031800" cy="698400"/>
              </a:xfrm>
              <a:prstGeom prst="roundRect">
                <a:avLst>
                  <a:gd fmla="val 50000" name="adj"/>
                </a:avLst>
              </a:prstGeom>
              <a:solidFill>
                <a:srgbClr val="F5CD53">
                  <a:alpha val="74900"/>
                </a:srgbClr>
              </a:solidFill>
              <a:ln>
                <a:noFill/>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000000"/>
                  </a:buClr>
                  <a:buSzPts val="1100"/>
                  <a:buFont typeface="Saira Medium"/>
                  <a:buNone/>
                </a:pPr>
                <a:r>
                  <a:rPr b="0" i="0" lang="en" sz="1100" u="none" cap="none" strike="noStrike">
                    <a:solidFill>
                      <a:srgbClr val="000000"/>
                    </a:solidFill>
                    <a:latin typeface="Saira Medium"/>
                    <a:ea typeface="Saira Medium"/>
                    <a:cs typeface="Saira Medium"/>
                    <a:sym typeface="Saira Medium"/>
                  </a:rPr>
                  <a:t>Fuerte</a:t>
                </a:r>
                <a:endParaRPr sz="500"/>
              </a:p>
            </p:txBody>
          </p:sp>
          <p:sp>
            <p:nvSpPr>
              <p:cNvPr id="186" name="Google Shape;186;p28"/>
              <p:cNvSpPr/>
              <p:nvPr/>
            </p:nvSpPr>
            <p:spPr>
              <a:xfrm>
                <a:off x="0" y="1915200"/>
                <a:ext cx="3885900" cy="698400"/>
              </a:xfrm>
              <a:prstGeom prst="roundRect">
                <a:avLst>
                  <a:gd fmla="val 50000" name="adj"/>
                </a:avLst>
              </a:prstGeom>
              <a:solidFill>
                <a:srgbClr val="F5CD53">
                  <a:alpha val="74900"/>
                </a:srgbClr>
              </a:solidFill>
              <a:ln>
                <a:noFill/>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000000"/>
                  </a:buClr>
                  <a:buSzPts val="1100"/>
                  <a:buFont typeface="Saira Medium"/>
                  <a:buNone/>
                </a:pPr>
                <a:r>
                  <a:rPr b="0" i="0" lang="en" sz="1100" u="none" cap="none" strike="noStrike">
                    <a:solidFill>
                      <a:srgbClr val="000000"/>
                    </a:solidFill>
                    <a:latin typeface="Saira Medium"/>
                    <a:ea typeface="Saira Medium"/>
                    <a:cs typeface="Saira Medium"/>
                    <a:sym typeface="Saira Medium"/>
                  </a:rPr>
                  <a:t>votación suave</a:t>
                </a:r>
                <a:endParaRPr sz="500"/>
              </a:p>
            </p:txBody>
          </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0" name="Shape 190"/>
        <p:cNvGrpSpPr/>
        <p:nvPr/>
      </p:nvGrpSpPr>
      <p:grpSpPr>
        <a:xfrm>
          <a:off x="0" y="0"/>
          <a:ext cx="0" cy="0"/>
          <a:chOff x="0" y="0"/>
          <a:chExt cx="0" cy="0"/>
        </a:xfrm>
      </p:grpSpPr>
      <p:sp>
        <p:nvSpPr>
          <p:cNvPr id="191" name="Google Shape;191;p29"/>
          <p:cNvSpPr txBox="1"/>
          <p:nvPr>
            <p:ph idx="12" type="sldNum"/>
          </p:nvPr>
        </p:nvSpPr>
        <p:spPr>
          <a:xfrm>
            <a:off x="4527820" y="4812635"/>
            <a:ext cx="273300" cy="326400"/>
          </a:xfrm>
          <a:prstGeom prst="rect">
            <a:avLst/>
          </a:prstGeom>
          <a:noFill/>
          <a:ln>
            <a:noFill/>
          </a:ln>
        </p:spPr>
        <p:txBody>
          <a:bodyPr anchorCtr="0" anchor="ctr" bIns="91425" lIns="91425" spcFirstLastPara="1" rIns="91425" wrap="square" tIns="91425">
            <a:normAutofit lnSpcReduction="20000"/>
          </a:bodyPr>
          <a:lstStyle/>
          <a:p>
            <a:pPr indent="0" lvl="0" marL="0" rtl="0" algn="ctr">
              <a:lnSpc>
                <a:spcPct val="100000"/>
              </a:lnSpc>
              <a:spcBef>
                <a:spcPts val="0"/>
              </a:spcBef>
              <a:spcAft>
                <a:spcPts val="0"/>
              </a:spcAft>
              <a:buClr>
                <a:srgbClr val="595959"/>
              </a:buClr>
              <a:buSzPts val="1000"/>
              <a:buFont typeface="Arial"/>
              <a:buNone/>
            </a:pPr>
            <a:fld id="{00000000-1234-1234-1234-123412341234}" type="slidenum">
              <a:rPr lang="en" sz="1000">
                <a:solidFill>
                  <a:srgbClr val="595959"/>
                </a:solidFill>
                <a:latin typeface="Arial"/>
                <a:ea typeface="Arial"/>
                <a:cs typeface="Arial"/>
                <a:sym typeface="Arial"/>
              </a:rPr>
              <a:t>‹#›</a:t>
            </a:fld>
            <a:endParaRPr/>
          </a:p>
        </p:txBody>
      </p:sp>
      <p:sp>
        <p:nvSpPr>
          <p:cNvPr id="192" name="Google Shape;192;p29"/>
          <p:cNvSpPr txBox="1"/>
          <p:nvPr>
            <p:ph type="title"/>
          </p:nvPr>
        </p:nvSpPr>
        <p:spPr>
          <a:xfrm>
            <a:off x="409476" y="112662"/>
            <a:ext cx="8432700" cy="60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Clr>
                <a:srgbClr val="A64D79"/>
              </a:buClr>
              <a:buSzPts val="2100"/>
              <a:buFont typeface="Helvetica Neue"/>
              <a:buNone/>
            </a:pPr>
            <a:r>
              <a:rPr lang="en" sz="2100"/>
              <a:t>Conjuntos (</a:t>
            </a:r>
            <a:r>
              <a:rPr i="1" lang="en"/>
              <a:t>Ensembles</a:t>
            </a:r>
            <a:r>
              <a:rPr lang="en" sz="2100"/>
              <a:t>): por qué eso es una buena idea, en princípio</a:t>
            </a:r>
            <a:endParaRPr/>
          </a:p>
        </p:txBody>
      </p:sp>
      <p:sp>
        <p:nvSpPr>
          <p:cNvPr id="193" name="Google Shape;193;p29"/>
          <p:cNvSpPr txBox="1"/>
          <p:nvPr/>
        </p:nvSpPr>
        <p:spPr>
          <a:xfrm>
            <a:off x="515129" y="1350905"/>
            <a:ext cx="6684000" cy="306000"/>
          </a:xfrm>
          <a:prstGeom prst="rect">
            <a:avLst/>
          </a:prstGeom>
          <a:noFill/>
          <a:ln>
            <a:noFill/>
          </a:ln>
        </p:spPr>
        <p:txBody>
          <a:bodyPr anchorCtr="0" anchor="t" bIns="14300" lIns="14300" spcFirstLastPara="1" rIns="14300" wrap="square" tIns="14300">
            <a:spAutoFit/>
          </a:bodyPr>
          <a:lstStyle/>
          <a:p>
            <a:pPr indent="0" lvl="0" marL="0" marR="0" rtl="0" algn="l">
              <a:lnSpc>
                <a:spcPct val="100000"/>
              </a:lnSpc>
              <a:spcBef>
                <a:spcPts val="0"/>
              </a:spcBef>
              <a:spcAft>
                <a:spcPts val="0"/>
              </a:spcAft>
              <a:buClr>
                <a:srgbClr val="000000"/>
              </a:buClr>
              <a:buSzPts val="1800"/>
              <a:buFont typeface="Saira Medium"/>
              <a:buNone/>
            </a:pPr>
            <a:r>
              <a:rPr b="0" i="0" lang="en" sz="1800" u="none" cap="none" strike="noStrike">
                <a:solidFill>
                  <a:srgbClr val="000000"/>
                </a:solidFill>
                <a:latin typeface="Saira Medium"/>
                <a:ea typeface="Saira Medium"/>
                <a:cs typeface="Saira Medium"/>
                <a:sym typeface="Saira Medium"/>
              </a:rPr>
              <a:t>Errores de los modelos individuales son promediados</a:t>
            </a:r>
            <a:endParaRPr sz="500"/>
          </a:p>
        </p:txBody>
      </p:sp>
      <p:pic>
        <p:nvPicPr>
          <p:cNvPr descr="Image" id="194" name="Google Shape;194;p29"/>
          <p:cNvPicPr preferRelativeResize="0"/>
          <p:nvPr/>
        </p:nvPicPr>
        <p:blipFill rotWithShape="1">
          <a:blip r:embed="rId3">
            <a:alphaModFix/>
          </a:blip>
          <a:srcRect b="0" l="0" r="0" t="0"/>
          <a:stretch/>
        </p:blipFill>
        <p:spPr>
          <a:xfrm>
            <a:off x="4342283" y="1969508"/>
            <a:ext cx="2566602" cy="855559"/>
          </a:xfrm>
          <a:prstGeom prst="rect">
            <a:avLst/>
          </a:prstGeom>
          <a:noFill/>
          <a:ln>
            <a:noFill/>
          </a:ln>
        </p:spPr>
      </p:pic>
      <p:pic>
        <p:nvPicPr>
          <p:cNvPr descr="Image" id="195" name="Google Shape;195;p29"/>
          <p:cNvPicPr preferRelativeResize="0"/>
          <p:nvPr/>
        </p:nvPicPr>
        <p:blipFill rotWithShape="1">
          <a:blip r:embed="rId4">
            <a:alphaModFix/>
          </a:blip>
          <a:srcRect b="0" l="0" r="0" t="0"/>
          <a:stretch/>
        </p:blipFill>
        <p:spPr>
          <a:xfrm>
            <a:off x="1146237" y="2052266"/>
            <a:ext cx="2625899" cy="467832"/>
          </a:xfrm>
          <a:prstGeom prst="rect">
            <a:avLst/>
          </a:prstGeom>
          <a:noFill/>
          <a:ln>
            <a:noFill/>
          </a:ln>
        </p:spPr>
      </p:pic>
      <p:grpSp>
        <p:nvGrpSpPr>
          <p:cNvPr id="196" name="Google Shape;196;p29"/>
          <p:cNvGrpSpPr/>
          <p:nvPr/>
        </p:nvGrpSpPr>
        <p:grpSpPr>
          <a:xfrm>
            <a:off x="1477639" y="2713961"/>
            <a:ext cx="1533725" cy="537429"/>
            <a:chOff x="0" y="198706"/>
            <a:chExt cx="4089932" cy="1433143"/>
          </a:xfrm>
        </p:grpSpPr>
        <p:pic>
          <p:nvPicPr>
            <p:cNvPr descr="m_=_1,_ldots,_M.pdf" id="197" name="Google Shape;197;p29"/>
            <p:cNvPicPr preferRelativeResize="0"/>
            <p:nvPr/>
          </p:nvPicPr>
          <p:blipFill rotWithShape="1">
            <a:blip r:embed="rId5">
              <a:alphaModFix/>
            </a:blip>
            <a:srcRect b="0" l="0" r="0" t="0"/>
            <a:stretch/>
          </p:blipFill>
          <p:spPr>
            <a:xfrm>
              <a:off x="0" y="198706"/>
              <a:ext cx="2617459" cy="402687"/>
            </a:xfrm>
            <a:prstGeom prst="rect">
              <a:avLst/>
            </a:prstGeom>
            <a:noFill/>
            <a:ln>
              <a:noFill/>
            </a:ln>
          </p:spPr>
        </p:pic>
        <p:cxnSp>
          <p:nvCxnSpPr>
            <p:cNvPr id="198" name="Google Shape;198;p29"/>
            <p:cNvCxnSpPr/>
            <p:nvPr/>
          </p:nvCxnSpPr>
          <p:spPr>
            <a:xfrm>
              <a:off x="2820032" y="361949"/>
              <a:ext cx="1269900" cy="1269900"/>
            </a:xfrm>
            <a:prstGeom prst="straightConnector1">
              <a:avLst/>
            </a:prstGeom>
            <a:noFill/>
            <a:ln>
              <a:noFill/>
            </a:ln>
          </p:spPr>
        </p:cxnSp>
      </p:grpSp>
      <p:pic>
        <p:nvPicPr>
          <p:cNvPr descr="Image" id="199" name="Google Shape;199;p29"/>
          <p:cNvPicPr preferRelativeResize="0"/>
          <p:nvPr/>
        </p:nvPicPr>
        <p:blipFill rotWithShape="1">
          <a:blip r:embed="rId6">
            <a:alphaModFix/>
          </a:blip>
          <a:srcRect b="0" l="0" r="0" t="0"/>
          <a:stretch/>
        </p:blipFill>
        <p:spPr>
          <a:xfrm>
            <a:off x="2083614" y="3518661"/>
            <a:ext cx="2053604" cy="793742"/>
          </a:xfrm>
          <a:prstGeom prst="rect">
            <a:avLst/>
          </a:prstGeom>
          <a:noFill/>
          <a:ln cap="flat" cmpd="sng" w="25400">
            <a:solidFill>
              <a:srgbClr val="000000"/>
            </a:solidFill>
            <a:prstDash val="solid"/>
            <a:miter lim="400000"/>
            <a:headEnd len="sm" w="sm" type="none"/>
            <a:tailEnd len="sm" w="sm" type="none"/>
          </a:ln>
        </p:spPr>
      </p:pic>
      <p:pic>
        <p:nvPicPr>
          <p:cNvPr descr="Image" id="200" name="Google Shape;200;p29"/>
          <p:cNvPicPr preferRelativeResize="0"/>
          <p:nvPr/>
        </p:nvPicPr>
        <p:blipFill rotWithShape="1">
          <a:blip r:embed="rId7">
            <a:alphaModFix/>
          </a:blip>
          <a:srcRect b="0" l="0" r="0" t="0"/>
          <a:stretch/>
        </p:blipFill>
        <p:spPr>
          <a:xfrm>
            <a:off x="5140538" y="3649097"/>
            <a:ext cx="2870302" cy="618584"/>
          </a:xfrm>
          <a:prstGeom prst="rect">
            <a:avLst/>
          </a:prstGeom>
          <a:noFill/>
          <a:ln>
            <a:noFill/>
          </a:ln>
        </p:spPr>
      </p:pic>
      <p:sp>
        <p:nvSpPr>
          <p:cNvPr id="201" name="Google Shape;201;p29"/>
          <p:cNvSpPr/>
          <p:nvPr/>
        </p:nvSpPr>
        <p:spPr>
          <a:xfrm>
            <a:off x="776390" y="3599880"/>
            <a:ext cx="1137000" cy="631200"/>
          </a:xfrm>
          <a:prstGeom prst="roundRect">
            <a:avLst>
              <a:gd fmla="val 24679" name="adj"/>
            </a:avLst>
          </a:prstGeom>
          <a:solidFill>
            <a:srgbClr val="F5CD53">
              <a:alpha val="74900"/>
            </a:srgbClr>
          </a:solidFill>
          <a:ln>
            <a:noFill/>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000000"/>
              </a:buClr>
              <a:buSzPts val="1100"/>
              <a:buFont typeface="Saira Medium"/>
              <a:buNone/>
            </a:pPr>
            <a:r>
              <a:rPr b="0" i="0" lang="en" sz="1100" u="none" cap="none" strike="noStrike">
                <a:solidFill>
                  <a:srgbClr val="000000"/>
                </a:solidFill>
                <a:latin typeface="Saira Medium"/>
                <a:ea typeface="Saira Medium"/>
                <a:cs typeface="Saira Medium"/>
                <a:sym typeface="Saira Medium"/>
              </a:rPr>
              <a:t>Error del comité</a:t>
            </a:r>
            <a:endParaRPr sz="500"/>
          </a:p>
        </p:txBody>
      </p:sp>
      <p:sp>
        <p:nvSpPr>
          <p:cNvPr id="202" name="Google Shape;202;p29"/>
          <p:cNvSpPr txBox="1"/>
          <p:nvPr/>
        </p:nvSpPr>
        <p:spPr>
          <a:xfrm>
            <a:off x="4833494" y="3394775"/>
            <a:ext cx="1827000" cy="213600"/>
          </a:xfrm>
          <a:prstGeom prst="rect">
            <a:avLst/>
          </a:prstGeom>
          <a:noFill/>
          <a:ln>
            <a:noFill/>
          </a:ln>
        </p:spPr>
        <p:txBody>
          <a:bodyPr anchorCtr="0" anchor="ctr" bIns="14300" lIns="14300" spcFirstLastPara="1" rIns="14300" wrap="square" tIns="14300">
            <a:spAutoFit/>
          </a:bodyPr>
          <a:lstStyle/>
          <a:p>
            <a:pPr indent="0" lvl="0" marL="0" marR="0" rtl="0" algn="ctr">
              <a:lnSpc>
                <a:spcPct val="100000"/>
              </a:lnSpc>
              <a:spcBef>
                <a:spcPts val="0"/>
              </a:spcBef>
              <a:spcAft>
                <a:spcPts val="0"/>
              </a:spcAft>
              <a:buClr>
                <a:srgbClr val="5E5E5E"/>
              </a:buClr>
              <a:buSzPts val="1200"/>
              <a:buFont typeface="Saira Light"/>
              <a:buNone/>
            </a:pPr>
            <a:r>
              <a:rPr b="0" i="0" lang="en" sz="1200" u="none" cap="none" strike="noStrike">
                <a:solidFill>
                  <a:srgbClr val="5E5E5E"/>
                </a:solidFill>
                <a:latin typeface="Saira Light"/>
                <a:ea typeface="Saira Light"/>
                <a:cs typeface="Saira Light"/>
                <a:sym typeface="Saira Light"/>
              </a:rPr>
              <a:t>Advertencia: solo válido si</a:t>
            </a:r>
            <a:endParaRPr sz="500"/>
          </a:p>
        </p:txBody>
      </p:sp>
      <p:sp>
        <p:nvSpPr>
          <p:cNvPr id="203" name="Google Shape;203;p29"/>
          <p:cNvSpPr txBox="1"/>
          <p:nvPr/>
        </p:nvSpPr>
        <p:spPr>
          <a:xfrm>
            <a:off x="4923683" y="4231183"/>
            <a:ext cx="1845900" cy="336600"/>
          </a:xfrm>
          <a:prstGeom prst="rect">
            <a:avLst/>
          </a:prstGeom>
          <a:noFill/>
          <a:ln>
            <a:noFill/>
          </a:ln>
        </p:spPr>
        <p:txBody>
          <a:bodyPr anchorCtr="0" anchor="ctr" bIns="14300" lIns="14300" spcFirstLastPara="1" rIns="14300" wrap="square" tIns="14300">
            <a:spAutoFit/>
          </a:bodyPr>
          <a:lstStyle/>
          <a:p>
            <a:pPr indent="0" lvl="0" marL="0" marR="0" rtl="0" algn="ctr">
              <a:lnSpc>
                <a:spcPct val="100000"/>
              </a:lnSpc>
              <a:spcBef>
                <a:spcPts val="0"/>
              </a:spcBef>
              <a:spcAft>
                <a:spcPts val="0"/>
              </a:spcAft>
              <a:buClr>
                <a:srgbClr val="5E5E5E"/>
              </a:buClr>
              <a:buSzPts val="1000"/>
              <a:buFont typeface="Saira Light"/>
              <a:buNone/>
            </a:pPr>
            <a:r>
              <a:rPr b="0" i="0" lang="en" sz="1000" u="none" cap="none" strike="noStrike">
                <a:solidFill>
                  <a:srgbClr val="5E5E5E"/>
                </a:solidFill>
                <a:latin typeface="Saira Light"/>
                <a:ea typeface="Saira Light"/>
                <a:cs typeface="Saira Light"/>
                <a:sym typeface="Saira Light"/>
              </a:rPr>
              <a:t>(eso nunca ocurre exactamente)</a:t>
            </a:r>
            <a:endParaRPr sz="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7" name="Shape 207"/>
        <p:cNvGrpSpPr/>
        <p:nvPr/>
      </p:nvGrpSpPr>
      <p:grpSpPr>
        <a:xfrm>
          <a:off x="0" y="0"/>
          <a:ext cx="0" cy="0"/>
          <a:chOff x="0" y="0"/>
          <a:chExt cx="0" cy="0"/>
        </a:xfrm>
      </p:grpSpPr>
      <p:sp>
        <p:nvSpPr>
          <p:cNvPr id="208" name="Google Shape;208;p30"/>
          <p:cNvSpPr txBox="1"/>
          <p:nvPr>
            <p:ph idx="12" type="sldNum"/>
          </p:nvPr>
        </p:nvSpPr>
        <p:spPr>
          <a:xfrm>
            <a:off x="4680971" y="4791756"/>
            <a:ext cx="273300" cy="326400"/>
          </a:xfrm>
          <a:prstGeom prst="rect">
            <a:avLst/>
          </a:prstGeom>
          <a:noFill/>
          <a:ln>
            <a:noFill/>
          </a:ln>
        </p:spPr>
        <p:txBody>
          <a:bodyPr anchorCtr="0" anchor="ctr" bIns="91425" lIns="91425" spcFirstLastPara="1" rIns="91425" wrap="square" tIns="91425">
            <a:normAutofit lnSpcReduction="20000"/>
          </a:bodyPr>
          <a:lstStyle/>
          <a:p>
            <a:pPr indent="0" lvl="0" marL="0" rtl="0" algn="ctr">
              <a:lnSpc>
                <a:spcPct val="100000"/>
              </a:lnSpc>
              <a:spcBef>
                <a:spcPts val="0"/>
              </a:spcBef>
              <a:spcAft>
                <a:spcPts val="0"/>
              </a:spcAft>
              <a:buClr>
                <a:srgbClr val="595959"/>
              </a:buClr>
              <a:buSzPts val="1000"/>
              <a:buFont typeface="Arial"/>
              <a:buNone/>
            </a:pPr>
            <a:fld id="{00000000-1234-1234-1234-123412341234}" type="slidenum">
              <a:rPr lang="en" sz="1000">
                <a:solidFill>
                  <a:srgbClr val="595959"/>
                </a:solidFill>
                <a:latin typeface="Arial"/>
                <a:ea typeface="Arial"/>
                <a:cs typeface="Arial"/>
                <a:sym typeface="Arial"/>
              </a:rPr>
              <a:t>‹#›</a:t>
            </a:fld>
            <a:endParaRPr/>
          </a:p>
        </p:txBody>
      </p:sp>
      <p:sp>
        <p:nvSpPr>
          <p:cNvPr id="209" name="Google Shape;209;p30"/>
          <p:cNvSpPr txBox="1"/>
          <p:nvPr>
            <p:ph type="title"/>
          </p:nvPr>
        </p:nvSpPr>
        <p:spPr>
          <a:xfrm>
            <a:off x="309464" y="88849"/>
            <a:ext cx="8251200" cy="60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Clr>
                <a:srgbClr val="A64D79"/>
              </a:buClr>
              <a:buSzPts val="2100"/>
              <a:buFont typeface="Helvetica Neue"/>
              <a:buNone/>
            </a:pPr>
            <a:r>
              <a:rPr i="1" lang="en"/>
              <a:t>Ensembles</a:t>
            </a:r>
            <a:r>
              <a:rPr lang="en" sz="2200"/>
              <a:t>: combinación de modelos para mejorar el desempeño </a:t>
            </a:r>
            <a:endParaRPr/>
          </a:p>
        </p:txBody>
      </p:sp>
      <p:sp>
        <p:nvSpPr>
          <p:cNvPr id="210" name="Google Shape;210;p30"/>
          <p:cNvSpPr/>
          <p:nvPr/>
        </p:nvSpPr>
        <p:spPr>
          <a:xfrm>
            <a:off x="1504088" y="1066000"/>
            <a:ext cx="6442200" cy="3397800"/>
          </a:xfrm>
          <a:prstGeom prst="rect">
            <a:avLst/>
          </a:prstGeom>
          <a:noFill/>
          <a:ln cap="flat" cmpd="sng" w="63500">
            <a:solidFill>
              <a:srgbClr val="006C65"/>
            </a:solidFill>
            <a:prstDash val="solid"/>
            <a:miter lim="400000"/>
            <a:headEnd len="sm" w="sm" type="none"/>
            <a:tailEnd len="sm" w="sm" type="none"/>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sp>
        <p:nvSpPr>
          <p:cNvPr id="211" name="Google Shape;211;p30"/>
          <p:cNvSpPr/>
          <p:nvPr/>
        </p:nvSpPr>
        <p:spPr>
          <a:xfrm>
            <a:off x="2164045" y="2116832"/>
            <a:ext cx="2538648" cy="1975914"/>
          </a:xfrm>
          <a:custGeom>
            <a:rect b="b" l="l" r="r" t="t"/>
            <a:pathLst>
              <a:path extrusionOk="0" h="21600" w="21600">
                <a:moveTo>
                  <a:pt x="0" y="21600"/>
                </a:moveTo>
                <a:lnTo>
                  <a:pt x="21600" y="14760"/>
                </a:lnTo>
                <a:lnTo>
                  <a:pt x="15336" y="9708"/>
                </a:lnTo>
                <a:lnTo>
                  <a:pt x="7143" y="5843"/>
                </a:lnTo>
                <a:lnTo>
                  <a:pt x="10520" y="0"/>
                </a:lnTo>
                <a:lnTo>
                  <a:pt x="2984" y="3928"/>
                </a:lnTo>
                <a:lnTo>
                  <a:pt x="0" y="21600"/>
                </a:lnTo>
                <a:close/>
              </a:path>
            </a:pathLst>
          </a:custGeom>
          <a:solidFill>
            <a:srgbClr val="FEAE00"/>
          </a:solidFill>
          <a:ln>
            <a:noFill/>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000000"/>
              </a:buClr>
              <a:buSzPts val="1100"/>
              <a:buFont typeface="Helvetica Neue"/>
              <a:buNone/>
            </a:pPr>
            <a:r>
              <a:t/>
            </a:r>
            <a:endParaRPr b="0" i="0" sz="1100" u="none" cap="none" strike="noStrike">
              <a:solidFill>
                <a:srgbClr val="000000"/>
              </a:solidFill>
              <a:latin typeface="Helvetica Neue"/>
              <a:ea typeface="Helvetica Neue"/>
              <a:cs typeface="Helvetica Neue"/>
              <a:sym typeface="Helvetica Neue"/>
            </a:endParaRPr>
          </a:p>
        </p:txBody>
      </p:sp>
      <p:sp>
        <p:nvSpPr>
          <p:cNvPr id="212" name="Google Shape;212;p30"/>
          <p:cNvSpPr/>
          <p:nvPr/>
        </p:nvSpPr>
        <p:spPr>
          <a:xfrm>
            <a:off x="4031760" y="1267101"/>
            <a:ext cx="999054" cy="1699488"/>
          </a:xfrm>
          <a:custGeom>
            <a:rect b="b" l="l" r="r" t="t"/>
            <a:pathLst>
              <a:path extrusionOk="0" h="21600" w="21600">
                <a:moveTo>
                  <a:pt x="5856" y="4500"/>
                </a:moveTo>
                <a:lnTo>
                  <a:pt x="1981" y="14167"/>
                </a:lnTo>
                <a:lnTo>
                  <a:pt x="1738" y="21600"/>
                </a:lnTo>
                <a:lnTo>
                  <a:pt x="6637" y="14945"/>
                </a:lnTo>
                <a:lnTo>
                  <a:pt x="12069" y="11488"/>
                </a:lnTo>
                <a:lnTo>
                  <a:pt x="14293" y="15723"/>
                </a:lnTo>
                <a:lnTo>
                  <a:pt x="20600" y="16748"/>
                </a:lnTo>
                <a:lnTo>
                  <a:pt x="21600" y="10667"/>
                </a:lnTo>
                <a:lnTo>
                  <a:pt x="16071" y="4037"/>
                </a:lnTo>
                <a:lnTo>
                  <a:pt x="1816" y="0"/>
                </a:lnTo>
                <a:lnTo>
                  <a:pt x="0" y="5185"/>
                </a:lnTo>
                <a:lnTo>
                  <a:pt x="5856" y="4500"/>
                </a:lnTo>
                <a:close/>
              </a:path>
            </a:pathLst>
          </a:custGeom>
          <a:solidFill>
            <a:srgbClr val="ED220D"/>
          </a:solidFill>
          <a:ln>
            <a:noFill/>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sp>
        <p:nvSpPr>
          <p:cNvPr id="213" name="Google Shape;213;p30"/>
          <p:cNvSpPr/>
          <p:nvPr/>
        </p:nvSpPr>
        <p:spPr>
          <a:xfrm>
            <a:off x="4725151" y="2195407"/>
            <a:ext cx="1845342" cy="1564650"/>
          </a:xfrm>
          <a:custGeom>
            <a:rect b="b" l="l" r="r" t="t"/>
            <a:pathLst>
              <a:path extrusionOk="0" h="21600" w="21600">
                <a:moveTo>
                  <a:pt x="4328" y="3343"/>
                </a:moveTo>
                <a:lnTo>
                  <a:pt x="0" y="16508"/>
                </a:lnTo>
                <a:lnTo>
                  <a:pt x="10000" y="21600"/>
                </a:lnTo>
                <a:lnTo>
                  <a:pt x="9781" y="13445"/>
                </a:lnTo>
                <a:lnTo>
                  <a:pt x="5708" y="9420"/>
                </a:lnTo>
                <a:lnTo>
                  <a:pt x="15029" y="5810"/>
                </a:lnTo>
                <a:lnTo>
                  <a:pt x="17112" y="17552"/>
                </a:lnTo>
                <a:lnTo>
                  <a:pt x="21600" y="16947"/>
                </a:lnTo>
                <a:lnTo>
                  <a:pt x="18030" y="0"/>
                </a:lnTo>
                <a:lnTo>
                  <a:pt x="4328" y="3343"/>
                </a:lnTo>
                <a:close/>
              </a:path>
            </a:pathLst>
          </a:custGeom>
          <a:solidFill>
            <a:srgbClr val="00A1FF"/>
          </a:solidFill>
          <a:ln>
            <a:noFill/>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000000"/>
              </a:buClr>
              <a:buSzPts val="1100"/>
              <a:buFont typeface="Helvetica Neue"/>
              <a:buNone/>
            </a:pPr>
            <a:r>
              <a:t/>
            </a:r>
            <a:endParaRPr b="0" i="0" sz="1100" u="none" cap="none" strike="noStrike">
              <a:solidFill>
                <a:srgbClr val="000000"/>
              </a:solidFill>
              <a:latin typeface="Helvetica Neue"/>
              <a:ea typeface="Helvetica Neue"/>
              <a:cs typeface="Helvetica Neue"/>
              <a:sym typeface="Helvetica Neue"/>
            </a:endParaRPr>
          </a:p>
        </p:txBody>
      </p:sp>
      <p:sp>
        <p:nvSpPr>
          <p:cNvPr id="214" name="Google Shape;214;p30"/>
          <p:cNvSpPr txBox="1"/>
          <p:nvPr/>
        </p:nvSpPr>
        <p:spPr>
          <a:xfrm>
            <a:off x="4563496" y="1267101"/>
            <a:ext cx="1084200" cy="459900"/>
          </a:xfrm>
          <a:prstGeom prst="rect">
            <a:avLst/>
          </a:prstGeom>
          <a:noFill/>
          <a:ln>
            <a:noFill/>
          </a:ln>
        </p:spPr>
        <p:txBody>
          <a:bodyPr anchorCtr="0" anchor="ctr" bIns="14300" lIns="14300" spcFirstLastPara="1" rIns="14300" wrap="square" tIns="14300">
            <a:spAutoFit/>
          </a:bodyPr>
          <a:lstStyle/>
          <a:p>
            <a:pPr indent="0" lvl="0" marL="0" marR="0" rtl="0" algn="ctr">
              <a:lnSpc>
                <a:spcPct val="100000"/>
              </a:lnSpc>
              <a:spcBef>
                <a:spcPts val="0"/>
              </a:spcBef>
              <a:spcAft>
                <a:spcPts val="0"/>
              </a:spcAft>
              <a:buClr>
                <a:srgbClr val="EE220D"/>
              </a:buClr>
              <a:buSzPts val="1400"/>
              <a:buFont typeface="Helvetica Neue"/>
              <a:buNone/>
            </a:pPr>
            <a:r>
              <a:rPr b="0" i="0" lang="en" sz="1400" u="none" cap="none" strike="noStrike">
                <a:solidFill>
                  <a:srgbClr val="EE220D"/>
                </a:solidFill>
                <a:latin typeface="Helvetica Neue"/>
                <a:ea typeface="Helvetica Neue"/>
                <a:cs typeface="Helvetica Neue"/>
                <a:sym typeface="Helvetica Neue"/>
              </a:rPr>
              <a:t>Zona de Error</a:t>
            </a:r>
            <a:endParaRPr sz="500"/>
          </a:p>
        </p:txBody>
      </p:sp>
      <p:sp>
        <p:nvSpPr>
          <p:cNvPr id="215" name="Google Shape;215;p30"/>
          <p:cNvSpPr txBox="1"/>
          <p:nvPr/>
        </p:nvSpPr>
        <p:spPr>
          <a:xfrm>
            <a:off x="6338321" y="2116832"/>
            <a:ext cx="1084200" cy="459900"/>
          </a:xfrm>
          <a:prstGeom prst="rect">
            <a:avLst/>
          </a:prstGeom>
          <a:noFill/>
          <a:ln>
            <a:noFill/>
          </a:ln>
        </p:spPr>
        <p:txBody>
          <a:bodyPr anchorCtr="0" anchor="ctr" bIns="14300" lIns="14300" spcFirstLastPara="1" rIns="14300" wrap="square" tIns="14300">
            <a:spAutoFit/>
          </a:bodyPr>
          <a:lstStyle/>
          <a:p>
            <a:pPr indent="0" lvl="0" marL="0" marR="0" rtl="0" algn="ctr">
              <a:lnSpc>
                <a:spcPct val="100000"/>
              </a:lnSpc>
              <a:spcBef>
                <a:spcPts val="0"/>
              </a:spcBef>
              <a:spcAft>
                <a:spcPts val="0"/>
              </a:spcAft>
              <a:buClr>
                <a:srgbClr val="01A1FF"/>
              </a:buClr>
              <a:buSzPts val="1400"/>
              <a:buFont typeface="Helvetica Neue"/>
              <a:buNone/>
            </a:pPr>
            <a:r>
              <a:rPr b="0" i="0" lang="en" sz="1400" u="none" cap="none" strike="noStrike">
                <a:solidFill>
                  <a:srgbClr val="01A1FF"/>
                </a:solidFill>
                <a:latin typeface="Helvetica Neue"/>
                <a:ea typeface="Helvetica Neue"/>
                <a:cs typeface="Helvetica Neue"/>
                <a:sym typeface="Helvetica Neue"/>
              </a:rPr>
              <a:t>Zona de Error</a:t>
            </a:r>
            <a:endParaRPr sz="500"/>
          </a:p>
        </p:txBody>
      </p:sp>
      <p:sp>
        <p:nvSpPr>
          <p:cNvPr id="216" name="Google Shape;216;p30"/>
          <p:cNvSpPr txBox="1"/>
          <p:nvPr/>
        </p:nvSpPr>
        <p:spPr>
          <a:xfrm>
            <a:off x="2947435" y="3864208"/>
            <a:ext cx="1084200" cy="459900"/>
          </a:xfrm>
          <a:prstGeom prst="rect">
            <a:avLst/>
          </a:prstGeom>
          <a:noFill/>
          <a:ln>
            <a:noFill/>
          </a:ln>
        </p:spPr>
        <p:txBody>
          <a:bodyPr anchorCtr="0" anchor="ctr" bIns="14300" lIns="14300" spcFirstLastPara="1" rIns="14300" wrap="square" tIns="14300">
            <a:spAutoFit/>
          </a:bodyPr>
          <a:lstStyle/>
          <a:p>
            <a:pPr indent="0" lvl="0" marL="0" marR="0" rtl="0" algn="ctr">
              <a:lnSpc>
                <a:spcPct val="100000"/>
              </a:lnSpc>
              <a:spcBef>
                <a:spcPts val="0"/>
              </a:spcBef>
              <a:spcAft>
                <a:spcPts val="0"/>
              </a:spcAft>
              <a:buClr>
                <a:srgbClr val="FEAE01"/>
              </a:buClr>
              <a:buSzPts val="1400"/>
              <a:buFont typeface="Helvetica Neue"/>
              <a:buNone/>
            </a:pPr>
            <a:r>
              <a:rPr b="0" i="0" lang="en" sz="1400" u="none" cap="none" strike="noStrike">
                <a:solidFill>
                  <a:srgbClr val="FEAE01"/>
                </a:solidFill>
                <a:latin typeface="Helvetica Neue"/>
                <a:ea typeface="Helvetica Neue"/>
                <a:cs typeface="Helvetica Neue"/>
                <a:sym typeface="Helvetica Neue"/>
              </a:rPr>
              <a:t>Zona de Error</a:t>
            </a:r>
            <a:endParaRPr sz="500"/>
          </a:p>
        </p:txBody>
      </p:sp>
      <p:sp>
        <p:nvSpPr>
          <p:cNvPr id="217" name="Google Shape;217;p30"/>
          <p:cNvSpPr txBox="1"/>
          <p:nvPr/>
        </p:nvSpPr>
        <p:spPr>
          <a:xfrm>
            <a:off x="1500892" y="753827"/>
            <a:ext cx="2049300" cy="459900"/>
          </a:xfrm>
          <a:prstGeom prst="rect">
            <a:avLst/>
          </a:prstGeom>
          <a:noFill/>
          <a:ln>
            <a:noFill/>
          </a:ln>
        </p:spPr>
        <p:txBody>
          <a:bodyPr anchorCtr="0" anchor="ctr" bIns="14300" lIns="14300" spcFirstLastPara="1" rIns="14300" wrap="square" tIns="14300">
            <a:spAutoFit/>
          </a:bodyPr>
          <a:lstStyle/>
          <a:p>
            <a:pPr indent="0" lvl="0" marL="0" marR="0" rtl="0" algn="ctr">
              <a:lnSpc>
                <a:spcPct val="100000"/>
              </a:lnSpc>
              <a:spcBef>
                <a:spcPts val="0"/>
              </a:spcBef>
              <a:spcAft>
                <a:spcPts val="0"/>
              </a:spcAft>
              <a:buClr>
                <a:srgbClr val="006C65"/>
              </a:buClr>
              <a:buSzPts val="1400"/>
              <a:buFont typeface="Helvetica Neue"/>
              <a:buNone/>
            </a:pPr>
            <a:r>
              <a:rPr b="0" i="0" lang="en" sz="1400" u="none" cap="none" strike="noStrike">
                <a:solidFill>
                  <a:srgbClr val="006C65"/>
                </a:solidFill>
                <a:latin typeface="Helvetica Neue"/>
                <a:ea typeface="Helvetica Neue"/>
                <a:cs typeface="Helvetica Neue"/>
                <a:sym typeface="Helvetica Neue"/>
              </a:rPr>
              <a:t>Espacio de características</a:t>
            </a:r>
            <a:endParaRPr sz="500"/>
          </a:p>
        </p:txBody>
      </p:sp>
      <p:sp>
        <p:nvSpPr>
          <p:cNvPr id="218" name="Google Shape;218;p30"/>
          <p:cNvSpPr txBox="1"/>
          <p:nvPr/>
        </p:nvSpPr>
        <p:spPr>
          <a:xfrm>
            <a:off x="153151" y="4547307"/>
            <a:ext cx="2189700" cy="213600"/>
          </a:xfrm>
          <a:prstGeom prst="rect">
            <a:avLst/>
          </a:prstGeom>
          <a:noFill/>
          <a:ln>
            <a:noFill/>
          </a:ln>
        </p:spPr>
        <p:txBody>
          <a:bodyPr anchorCtr="0" anchor="ctr" bIns="14300" lIns="14300" spcFirstLastPara="1" rIns="14300" wrap="square" tIns="14300">
            <a:spAutoFit/>
          </a:bodyPr>
          <a:lstStyle/>
          <a:p>
            <a:pPr indent="0" lvl="0" marL="0" marR="0" rtl="0" algn="ctr">
              <a:lnSpc>
                <a:spcPct val="100000"/>
              </a:lnSpc>
              <a:spcBef>
                <a:spcPts val="0"/>
              </a:spcBef>
              <a:spcAft>
                <a:spcPts val="0"/>
              </a:spcAft>
              <a:buClr>
                <a:srgbClr val="5E5E5E"/>
              </a:buClr>
              <a:buSzPts val="1200"/>
              <a:buFont typeface="Helvetica Neue"/>
              <a:buNone/>
            </a:pPr>
            <a:r>
              <a:rPr b="0" i="0" lang="en" sz="1200" u="none" cap="none" strike="noStrike">
                <a:solidFill>
                  <a:srgbClr val="5E5E5E"/>
                </a:solidFill>
                <a:latin typeface="Helvetica Neue"/>
                <a:ea typeface="Helvetica Neue"/>
                <a:cs typeface="Helvetica Neue"/>
                <a:sym typeface="Helvetica Neue"/>
              </a:rPr>
              <a:t>Inspirado en diapos de A. Farall</a:t>
            </a:r>
            <a:endParaRPr sz="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type="title"/>
          </p:nvPr>
        </p:nvSpPr>
        <p:spPr>
          <a:xfrm>
            <a:off x="311700" y="76600"/>
            <a:ext cx="8520600" cy="460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Pasting y Bagging</a:t>
            </a:r>
            <a:endParaRPr/>
          </a:p>
        </p:txBody>
      </p:sp>
      <p:sp>
        <p:nvSpPr>
          <p:cNvPr id="224" name="Google Shape;22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225" name="Google Shape;225;p31"/>
          <p:cNvGrpSpPr/>
          <p:nvPr/>
        </p:nvGrpSpPr>
        <p:grpSpPr>
          <a:xfrm>
            <a:off x="857470" y="670883"/>
            <a:ext cx="7747957" cy="1273172"/>
            <a:chOff x="0" y="355600"/>
            <a:chExt cx="20661218" cy="3395124"/>
          </a:xfrm>
        </p:grpSpPr>
        <p:grpSp>
          <p:nvGrpSpPr>
            <p:cNvPr id="226" name="Google Shape;226;p31"/>
            <p:cNvGrpSpPr/>
            <p:nvPr/>
          </p:nvGrpSpPr>
          <p:grpSpPr>
            <a:xfrm>
              <a:off x="0" y="355600"/>
              <a:ext cx="20661218" cy="2255004"/>
              <a:chOff x="0" y="355600"/>
              <a:chExt cx="20661218" cy="2255004"/>
            </a:xfrm>
          </p:grpSpPr>
          <p:pic>
            <p:nvPicPr>
              <p:cNvPr descr="Image" id="227" name="Google Shape;227;p31"/>
              <p:cNvPicPr preferRelativeResize="0"/>
              <p:nvPr/>
            </p:nvPicPr>
            <p:blipFill rotWithShape="1">
              <a:blip r:embed="rId3">
                <a:alphaModFix/>
              </a:blip>
              <a:srcRect b="0" l="0" r="0" t="0"/>
              <a:stretch/>
            </p:blipFill>
            <p:spPr>
              <a:xfrm>
                <a:off x="3485932" y="493959"/>
                <a:ext cx="5476279" cy="2116645"/>
              </a:xfrm>
              <a:prstGeom prst="rect">
                <a:avLst/>
              </a:prstGeom>
              <a:noFill/>
              <a:ln cap="flat" cmpd="sng" w="25400">
                <a:solidFill>
                  <a:srgbClr val="000000"/>
                </a:solidFill>
                <a:prstDash val="solid"/>
                <a:miter lim="400000"/>
                <a:headEnd len="sm" w="sm" type="none"/>
                <a:tailEnd len="sm" w="sm" type="none"/>
              </a:ln>
            </p:spPr>
          </p:pic>
          <p:sp>
            <p:nvSpPr>
              <p:cNvPr id="228" name="Google Shape;228;p31"/>
              <p:cNvSpPr/>
              <p:nvPr/>
            </p:nvSpPr>
            <p:spPr>
              <a:xfrm>
                <a:off x="0" y="710545"/>
                <a:ext cx="3031800" cy="1683600"/>
              </a:xfrm>
              <a:prstGeom prst="roundRect">
                <a:avLst>
                  <a:gd fmla="val 24679" name="adj"/>
                </a:avLst>
              </a:prstGeom>
              <a:solidFill>
                <a:srgbClr val="F5CD53">
                  <a:alpha val="74900"/>
                </a:srgbClr>
              </a:solidFill>
              <a:ln>
                <a:noFill/>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000000"/>
                  </a:buClr>
                  <a:buSzPts val="1100"/>
                  <a:buFont typeface="Saira Medium"/>
                  <a:buNone/>
                </a:pPr>
                <a:r>
                  <a:rPr b="0" i="0" lang="en" sz="1100" u="none" cap="none" strike="noStrike">
                    <a:solidFill>
                      <a:srgbClr val="000000"/>
                    </a:solidFill>
                    <a:latin typeface="Saira Medium"/>
                    <a:ea typeface="Saira Medium"/>
                    <a:cs typeface="Saira Medium"/>
                    <a:sym typeface="Saira Medium"/>
                  </a:rPr>
                  <a:t>Error del comité</a:t>
                </a:r>
                <a:endParaRPr sz="500"/>
              </a:p>
            </p:txBody>
          </p:sp>
          <p:pic>
            <p:nvPicPr>
              <p:cNvPr descr="Image" id="229" name="Google Shape;229;p31"/>
              <p:cNvPicPr preferRelativeResize="0"/>
              <p:nvPr/>
            </p:nvPicPr>
            <p:blipFill rotWithShape="1">
              <a:blip r:embed="rId4">
                <a:alphaModFix/>
              </a:blip>
              <a:srcRect b="0" l="0" r="0" t="0"/>
              <a:stretch/>
            </p:blipFill>
            <p:spPr>
              <a:xfrm>
                <a:off x="13007075" y="678194"/>
                <a:ext cx="7654142" cy="1649557"/>
              </a:xfrm>
              <a:prstGeom prst="rect">
                <a:avLst/>
              </a:prstGeom>
              <a:noFill/>
              <a:ln>
                <a:noFill/>
              </a:ln>
            </p:spPr>
          </p:pic>
          <p:cxnSp>
            <p:nvCxnSpPr>
              <p:cNvPr id="230" name="Google Shape;230;p31"/>
              <p:cNvCxnSpPr/>
              <p:nvPr/>
            </p:nvCxnSpPr>
            <p:spPr>
              <a:xfrm>
                <a:off x="14624406" y="355600"/>
                <a:ext cx="1269900" cy="1269900"/>
              </a:xfrm>
              <a:prstGeom prst="straightConnector1">
                <a:avLst/>
              </a:prstGeom>
              <a:noFill/>
              <a:ln>
                <a:noFill/>
              </a:ln>
            </p:spPr>
          </p:cxnSp>
        </p:grpSp>
        <p:cxnSp>
          <p:nvCxnSpPr>
            <p:cNvPr id="231" name="Google Shape;231;p31"/>
            <p:cNvCxnSpPr/>
            <p:nvPr/>
          </p:nvCxnSpPr>
          <p:spPr>
            <a:xfrm>
              <a:off x="15586665" y="2480824"/>
              <a:ext cx="1269900" cy="1269900"/>
            </a:xfrm>
            <a:prstGeom prst="straightConnector1">
              <a:avLst/>
            </a:prstGeom>
            <a:noFill/>
            <a:ln>
              <a:noFill/>
            </a:ln>
          </p:spPr>
        </p:cxnSp>
      </p:grpSp>
      <p:sp>
        <p:nvSpPr>
          <p:cNvPr id="232" name="Google Shape;232;p31"/>
          <p:cNvSpPr txBox="1"/>
          <p:nvPr/>
        </p:nvSpPr>
        <p:spPr>
          <a:xfrm>
            <a:off x="663313" y="1569118"/>
            <a:ext cx="6092400" cy="228900"/>
          </a:xfrm>
          <a:prstGeom prst="rect">
            <a:avLst/>
          </a:prstGeom>
          <a:noFill/>
          <a:ln>
            <a:noFill/>
          </a:ln>
        </p:spPr>
        <p:txBody>
          <a:bodyPr anchorCtr="0" anchor="ctr" bIns="14300" lIns="14300" spcFirstLastPara="1" rIns="14300" wrap="square" tIns="14300">
            <a:spAutoFit/>
          </a:bodyPr>
          <a:lstStyle/>
          <a:p>
            <a:pPr indent="0" lvl="0" marL="0" marR="0" rtl="0" algn="l">
              <a:lnSpc>
                <a:spcPct val="100000"/>
              </a:lnSpc>
              <a:spcBef>
                <a:spcPts val="0"/>
              </a:spcBef>
              <a:spcAft>
                <a:spcPts val="0"/>
              </a:spcAft>
              <a:buClr>
                <a:srgbClr val="000000"/>
              </a:buClr>
              <a:buSzPts val="1300"/>
              <a:buFont typeface="Saira Light"/>
              <a:buNone/>
            </a:pPr>
            <a:r>
              <a:rPr b="0" i="0" lang="en" sz="1300" u="none" cap="none" strike="noStrike">
                <a:solidFill>
                  <a:srgbClr val="000000"/>
                </a:solidFill>
                <a:latin typeface="Saira Light"/>
                <a:ea typeface="Saira Light"/>
                <a:cs typeface="Saira Light"/>
                <a:sym typeface="Saira Light"/>
              </a:rPr>
              <a:t>Nota: en general los errores de los comités no son independientes</a:t>
            </a:r>
            <a:endParaRPr sz="500"/>
          </a:p>
        </p:txBody>
      </p:sp>
      <p:sp>
        <p:nvSpPr>
          <p:cNvPr id="233" name="Google Shape;233;p31"/>
          <p:cNvSpPr txBox="1"/>
          <p:nvPr/>
        </p:nvSpPr>
        <p:spPr>
          <a:xfrm>
            <a:off x="946450" y="1889101"/>
            <a:ext cx="7455900" cy="2686500"/>
          </a:xfrm>
          <a:prstGeom prst="rect">
            <a:avLst/>
          </a:prstGeom>
          <a:noFill/>
          <a:ln>
            <a:noFill/>
          </a:ln>
        </p:spPr>
        <p:txBody>
          <a:bodyPr anchorCtr="0" anchor="ctr" bIns="14300" lIns="14300" spcFirstLastPara="1" rIns="14300" wrap="square" tIns="14300">
            <a:spAutoFit/>
          </a:bodyPr>
          <a:lstStyle/>
          <a:p>
            <a:pPr indent="0" lvl="0" marL="0" marR="0" rtl="0" algn="l">
              <a:lnSpc>
                <a:spcPct val="100000"/>
              </a:lnSpc>
              <a:spcBef>
                <a:spcPts val="0"/>
              </a:spcBef>
              <a:spcAft>
                <a:spcPts val="0"/>
              </a:spcAft>
              <a:buClr>
                <a:srgbClr val="5E5E5E"/>
              </a:buClr>
              <a:buSzPts val="1300"/>
              <a:buFont typeface="Saira Light"/>
              <a:buNone/>
            </a:pPr>
            <a:r>
              <a:rPr b="0" i="0" lang="en" sz="1300" u="none" cap="none" strike="noStrike">
                <a:solidFill>
                  <a:srgbClr val="5E5E5E"/>
                </a:solidFill>
                <a:latin typeface="Saira Light"/>
                <a:ea typeface="Saira Light"/>
                <a:cs typeface="Saira Light"/>
                <a:sym typeface="Saira Light"/>
              </a:rPr>
              <a:t>Podemos obtener un comité de estimadores diferentes a partir de un único estimador base, si lo entrenamos en distintos conjuntos de datos. </a:t>
            </a:r>
            <a:endParaRPr sz="500"/>
          </a:p>
          <a:p>
            <a:pPr indent="0" lvl="0" marL="0" marR="0" rtl="0" algn="l">
              <a:lnSpc>
                <a:spcPct val="100000"/>
              </a:lnSpc>
              <a:spcBef>
                <a:spcPts val="400"/>
              </a:spcBef>
              <a:spcAft>
                <a:spcPts val="0"/>
              </a:spcAft>
              <a:buClr>
                <a:srgbClr val="5E5E5E"/>
              </a:buClr>
              <a:buSzPts val="1300"/>
              <a:buFont typeface="Saira Light"/>
              <a:buNone/>
            </a:pPr>
            <a:r>
              <a:rPr b="0" i="0" lang="en" sz="1300" u="none" cap="none" strike="noStrike">
                <a:solidFill>
                  <a:srgbClr val="5E5E5E"/>
                </a:solidFill>
                <a:latin typeface="Saira Light"/>
                <a:ea typeface="Saira Light"/>
                <a:cs typeface="Saira Light"/>
                <a:sym typeface="Saira Light"/>
              </a:rPr>
              <a:t>Generación de diferentes conjuntos de datos mediante la selección aleatoria de muestras o características:</a:t>
            </a:r>
            <a:endParaRPr sz="500"/>
          </a:p>
          <a:p>
            <a:pPr indent="-165100" lvl="0" marL="127000" marR="0" rtl="0" algn="l">
              <a:lnSpc>
                <a:spcPct val="100000"/>
              </a:lnSpc>
              <a:spcBef>
                <a:spcPts val="400"/>
              </a:spcBef>
              <a:spcAft>
                <a:spcPts val="0"/>
              </a:spcAft>
              <a:buClr>
                <a:srgbClr val="5E5E5E"/>
              </a:buClr>
              <a:buSzPts val="2600"/>
              <a:buFont typeface="Saira Light"/>
              <a:buChar char="•"/>
            </a:pPr>
            <a:r>
              <a:rPr b="0" i="0" lang="en" sz="1300" u="none" cap="none" strike="noStrike">
                <a:solidFill>
                  <a:srgbClr val="5E5E5E"/>
                </a:solidFill>
                <a:latin typeface="Saira Light"/>
                <a:ea typeface="Saira Light"/>
                <a:cs typeface="Saira Light"/>
                <a:sym typeface="Saira Light"/>
              </a:rPr>
              <a:t>submuestreo aleatorio (sin reemplazo) del conjunto de entrenamiento: </a:t>
            </a:r>
            <a:r>
              <a:rPr b="0" i="1" lang="en" sz="1300" u="none" cap="none" strike="noStrike">
                <a:solidFill>
                  <a:srgbClr val="5E5E5E"/>
                </a:solidFill>
                <a:latin typeface="Saira Medium"/>
                <a:ea typeface="Saira Medium"/>
                <a:cs typeface="Saira Medium"/>
                <a:sym typeface="Saira Medium"/>
              </a:rPr>
              <a:t>Pasting</a:t>
            </a:r>
            <a:endParaRPr sz="500"/>
          </a:p>
          <a:p>
            <a:pPr indent="-165100" lvl="0" marL="127000" marR="0" rtl="0" algn="l">
              <a:lnSpc>
                <a:spcPct val="100000"/>
              </a:lnSpc>
              <a:spcBef>
                <a:spcPts val="400"/>
              </a:spcBef>
              <a:spcAft>
                <a:spcPts val="0"/>
              </a:spcAft>
              <a:buClr>
                <a:srgbClr val="5E5E5E"/>
              </a:buClr>
              <a:buSzPts val="2600"/>
              <a:buFont typeface="Saira Light"/>
              <a:buChar char="•"/>
            </a:pPr>
            <a:r>
              <a:rPr b="0" i="0" lang="en" sz="1300" u="none" cap="none" strike="noStrike">
                <a:solidFill>
                  <a:srgbClr val="5E5E5E"/>
                </a:solidFill>
                <a:latin typeface="Saira Light"/>
                <a:ea typeface="Saira Light"/>
                <a:cs typeface="Saira Light"/>
                <a:sym typeface="Saira Light"/>
              </a:rPr>
              <a:t>submuestreo aleatorio con reemplazo: </a:t>
            </a:r>
            <a:r>
              <a:rPr b="0" i="1" lang="en" sz="1300" u="none" cap="none" strike="noStrike">
                <a:solidFill>
                  <a:srgbClr val="5E5E5E"/>
                </a:solidFill>
                <a:latin typeface="Saira Medium"/>
                <a:ea typeface="Saira Medium"/>
                <a:cs typeface="Saira Medium"/>
                <a:sym typeface="Saira Medium"/>
              </a:rPr>
              <a:t>Bootstrap aggregating</a:t>
            </a:r>
            <a:r>
              <a:rPr b="0" i="0" lang="en" sz="1300" u="none" cap="none" strike="noStrike">
                <a:solidFill>
                  <a:srgbClr val="5E5E5E"/>
                </a:solidFill>
                <a:latin typeface="Saira Light"/>
                <a:ea typeface="Saira Light"/>
                <a:cs typeface="Saira Light"/>
                <a:sym typeface="Saira Light"/>
              </a:rPr>
              <a:t> (</a:t>
            </a:r>
            <a:r>
              <a:rPr b="0" i="1" lang="en" sz="1300" u="none" cap="none" strike="noStrike">
                <a:solidFill>
                  <a:srgbClr val="5E5E5E"/>
                </a:solidFill>
                <a:latin typeface="Saira Medium"/>
                <a:ea typeface="Saira Medium"/>
                <a:cs typeface="Saira Medium"/>
                <a:sym typeface="Saira Medium"/>
              </a:rPr>
              <a:t>Bagging</a:t>
            </a:r>
            <a:r>
              <a:rPr b="0" i="0" lang="en" sz="1300" u="none" cap="none" strike="noStrike">
                <a:solidFill>
                  <a:srgbClr val="5E5E5E"/>
                </a:solidFill>
                <a:latin typeface="Saira Light"/>
                <a:ea typeface="Saira Light"/>
                <a:cs typeface="Saira Light"/>
                <a:sym typeface="Saira Light"/>
              </a:rPr>
              <a:t>)</a:t>
            </a:r>
            <a:endParaRPr sz="500"/>
          </a:p>
          <a:p>
            <a:pPr indent="-165100" lvl="0" marL="127000" marR="0" rtl="0" algn="l">
              <a:lnSpc>
                <a:spcPct val="100000"/>
              </a:lnSpc>
              <a:spcBef>
                <a:spcPts val="400"/>
              </a:spcBef>
              <a:spcAft>
                <a:spcPts val="0"/>
              </a:spcAft>
              <a:buClr>
                <a:srgbClr val="5E5E5E"/>
              </a:buClr>
              <a:buSzPts val="2600"/>
              <a:buFont typeface="Saira Light"/>
              <a:buChar char="•"/>
            </a:pPr>
            <a:r>
              <a:rPr b="0" i="0" lang="en" sz="1300" u="none" cap="none" strike="noStrike">
                <a:solidFill>
                  <a:srgbClr val="5E5E5E"/>
                </a:solidFill>
                <a:latin typeface="Saira Light"/>
                <a:ea typeface="Saira Light"/>
                <a:cs typeface="Saira Light"/>
                <a:sym typeface="Saira Light"/>
              </a:rPr>
              <a:t>subconjunto de características: </a:t>
            </a:r>
            <a:r>
              <a:rPr b="0" i="1" lang="en" sz="1300" u="none" cap="none" strike="noStrike">
                <a:solidFill>
                  <a:srgbClr val="5E5E5E"/>
                </a:solidFill>
                <a:latin typeface="Saira Medium"/>
                <a:ea typeface="Saira Medium"/>
                <a:cs typeface="Saira Medium"/>
                <a:sym typeface="Saira Medium"/>
              </a:rPr>
              <a:t>Random Subspaces</a:t>
            </a:r>
            <a:endParaRPr sz="500"/>
          </a:p>
          <a:p>
            <a:pPr indent="-165100" lvl="0" marL="127000" marR="0" rtl="0" algn="l">
              <a:lnSpc>
                <a:spcPct val="100000"/>
              </a:lnSpc>
              <a:spcBef>
                <a:spcPts val="400"/>
              </a:spcBef>
              <a:spcAft>
                <a:spcPts val="0"/>
              </a:spcAft>
              <a:buClr>
                <a:srgbClr val="5E5E5E"/>
              </a:buClr>
              <a:buSzPts val="2600"/>
              <a:buFont typeface="Saira Light"/>
              <a:buChar char="•"/>
            </a:pPr>
            <a:r>
              <a:rPr b="0" i="0" lang="en" sz="1300" u="none" cap="none" strike="noStrike">
                <a:solidFill>
                  <a:srgbClr val="5E5E5E"/>
                </a:solidFill>
                <a:latin typeface="Saira Light"/>
                <a:ea typeface="Saira Light"/>
                <a:cs typeface="Saira Light"/>
                <a:sym typeface="Saira Light"/>
              </a:rPr>
              <a:t>subconjuntos tanto de muestras como de características: </a:t>
            </a:r>
            <a:r>
              <a:rPr b="0" i="1" lang="en" sz="1300" u="none" cap="none" strike="noStrike">
                <a:solidFill>
                  <a:srgbClr val="5E5E5E"/>
                </a:solidFill>
                <a:latin typeface="Saira Medium"/>
                <a:ea typeface="Saira Medium"/>
                <a:cs typeface="Saira Medium"/>
                <a:sym typeface="Saira Medium"/>
              </a:rPr>
              <a:t>Random Patches</a:t>
            </a:r>
            <a:endParaRPr sz="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7" name="Shape 237"/>
        <p:cNvGrpSpPr/>
        <p:nvPr/>
      </p:nvGrpSpPr>
      <p:grpSpPr>
        <a:xfrm>
          <a:off x="0" y="0"/>
          <a:ext cx="0" cy="0"/>
          <a:chOff x="0" y="0"/>
          <a:chExt cx="0" cy="0"/>
        </a:xfrm>
      </p:grpSpPr>
      <p:sp>
        <p:nvSpPr>
          <p:cNvPr id="238" name="Google Shape;238;p32"/>
          <p:cNvSpPr txBox="1"/>
          <p:nvPr>
            <p:ph idx="12" type="sldNum"/>
          </p:nvPr>
        </p:nvSpPr>
        <p:spPr>
          <a:xfrm>
            <a:off x="4534946" y="4812635"/>
            <a:ext cx="259200" cy="326400"/>
          </a:xfrm>
          <a:prstGeom prst="rect">
            <a:avLst/>
          </a:prstGeom>
          <a:noFill/>
          <a:ln>
            <a:noFill/>
          </a:ln>
        </p:spPr>
        <p:txBody>
          <a:bodyPr anchorCtr="0" anchor="ctr" bIns="91425" lIns="91425" spcFirstLastPara="1" rIns="91425" wrap="square" tIns="91425">
            <a:normAutofit lnSpcReduction="20000"/>
          </a:bodyPr>
          <a:lstStyle/>
          <a:p>
            <a:pPr indent="0" lvl="0" marL="0" rtl="0" algn="ctr">
              <a:lnSpc>
                <a:spcPct val="100000"/>
              </a:lnSpc>
              <a:spcBef>
                <a:spcPts val="0"/>
              </a:spcBef>
              <a:spcAft>
                <a:spcPts val="0"/>
              </a:spcAft>
              <a:buClr>
                <a:srgbClr val="595959"/>
              </a:buClr>
              <a:buSzPts val="1000"/>
              <a:buFont typeface="Arial"/>
              <a:buNone/>
            </a:pPr>
            <a:fld id="{00000000-1234-1234-1234-123412341234}" type="slidenum">
              <a:rPr lang="en" sz="1000">
                <a:solidFill>
                  <a:srgbClr val="595959"/>
                </a:solidFill>
                <a:latin typeface="Arial"/>
                <a:ea typeface="Arial"/>
                <a:cs typeface="Arial"/>
                <a:sym typeface="Arial"/>
              </a:rPr>
              <a:t>‹#›</a:t>
            </a:fld>
            <a:endParaRPr/>
          </a:p>
        </p:txBody>
      </p:sp>
      <p:sp>
        <p:nvSpPr>
          <p:cNvPr id="239" name="Google Shape;239;p32"/>
          <p:cNvSpPr txBox="1"/>
          <p:nvPr>
            <p:ph type="title"/>
          </p:nvPr>
        </p:nvSpPr>
        <p:spPr>
          <a:xfrm>
            <a:off x="409476" y="112662"/>
            <a:ext cx="8432700" cy="60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Clr>
                <a:srgbClr val="A64D79"/>
              </a:buClr>
              <a:buSzPts val="2100"/>
              <a:buFont typeface="Helvetica Neue"/>
              <a:buNone/>
            </a:pPr>
            <a:r>
              <a:rPr lang="en" sz="2100"/>
              <a:t>Conjuntos (</a:t>
            </a:r>
            <a:r>
              <a:rPr i="1" lang="en"/>
              <a:t>Ensembles</a:t>
            </a:r>
            <a:r>
              <a:rPr lang="en" sz="2100"/>
              <a:t>): por qué eso es una buena idea, en princípio</a:t>
            </a:r>
            <a:endParaRPr/>
          </a:p>
        </p:txBody>
      </p:sp>
      <p:sp>
        <p:nvSpPr>
          <p:cNvPr id="240" name="Google Shape;240;p32"/>
          <p:cNvSpPr txBox="1"/>
          <p:nvPr/>
        </p:nvSpPr>
        <p:spPr>
          <a:xfrm>
            <a:off x="515129" y="1350905"/>
            <a:ext cx="6684000" cy="306000"/>
          </a:xfrm>
          <a:prstGeom prst="rect">
            <a:avLst/>
          </a:prstGeom>
          <a:noFill/>
          <a:ln>
            <a:noFill/>
          </a:ln>
        </p:spPr>
        <p:txBody>
          <a:bodyPr anchorCtr="0" anchor="t" bIns="14300" lIns="14300" spcFirstLastPara="1" rIns="14300" wrap="square" tIns="14300">
            <a:spAutoFit/>
          </a:bodyPr>
          <a:lstStyle/>
          <a:p>
            <a:pPr indent="0" lvl="0" marL="0" marR="0" rtl="0" algn="l">
              <a:lnSpc>
                <a:spcPct val="100000"/>
              </a:lnSpc>
              <a:spcBef>
                <a:spcPts val="0"/>
              </a:spcBef>
              <a:spcAft>
                <a:spcPts val="0"/>
              </a:spcAft>
              <a:buClr>
                <a:srgbClr val="000000"/>
              </a:buClr>
              <a:buSzPts val="1800"/>
              <a:buFont typeface="Saira Medium"/>
              <a:buNone/>
            </a:pPr>
            <a:r>
              <a:rPr b="0" i="0" lang="en" sz="1800" u="none" cap="none" strike="noStrike">
                <a:solidFill>
                  <a:srgbClr val="000000"/>
                </a:solidFill>
                <a:latin typeface="Saira Medium"/>
                <a:ea typeface="Saira Medium"/>
                <a:cs typeface="Saira Medium"/>
                <a:sym typeface="Saira Medium"/>
              </a:rPr>
              <a:t>Errores de los modelos individuales son promediados</a:t>
            </a:r>
            <a:endParaRPr sz="500"/>
          </a:p>
        </p:txBody>
      </p:sp>
      <p:pic>
        <p:nvPicPr>
          <p:cNvPr descr="Image" id="241" name="Google Shape;241;p32"/>
          <p:cNvPicPr preferRelativeResize="0"/>
          <p:nvPr/>
        </p:nvPicPr>
        <p:blipFill rotWithShape="1">
          <a:blip r:embed="rId3">
            <a:alphaModFix/>
          </a:blip>
          <a:srcRect b="0" l="0" r="0" t="0"/>
          <a:stretch/>
        </p:blipFill>
        <p:spPr>
          <a:xfrm>
            <a:off x="4342283" y="1969508"/>
            <a:ext cx="2566602" cy="855559"/>
          </a:xfrm>
          <a:prstGeom prst="rect">
            <a:avLst/>
          </a:prstGeom>
          <a:noFill/>
          <a:ln>
            <a:noFill/>
          </a:ln>
        </p:spPr>
      </p:pic>
      <p:pic>
        <p:nvPicPr>
          <p:cNvPr descr="Image" id="242" name="Google Shape;242;p32"/>
          <p:cNvPicPr preferRelativeResize="0"/>
          <p:nvPr/>
        </p:nvPicPr>
        <p:blipFill rotWithShape="1">
          <a:blip r:embed="rId4">
            <a:alphaModFix/>
          </a:blip>
          <a:srcRect b="0" l="0" r="0" t="0"/>
          <a:stretch/>
        </p:blipFill>
        <p:spPr>
          <a:xfrm>
            <a:off x="1146237" y="2052266"/>
            <a:ext cx="2625899" cy="467832"/>
          </a:xfrm>
          <a:prstGeom prst="rect">
            <a:avLst/>
          </a:prstGeom>
          <a:noFill/>
          <a:ln>
            <a:noFill/>
          </a:ln>
        </p:spPr>
      </p:pic>
      <p:grpSp>
        <p:nvGrpSpPr>
          <p:cNvPr id="243" name="Google Shape;243;p32"/>
          <p:cNvGrpSpPr/>
          <p:nvPr/>
        </p:nvGrpSpPr>
        <p:grpSpPr>
          <a:xfrm>
            <a:off x="1477639" y="2713961"/>
            <a:ext cx="1533725" cy="537429"/>
            <a:chOff x="0" y="198706"/>
            <a:chExt cx="4089932" cy="1433143"/>
          </a:xfrm>
        </p:grpSpPr>
        <p:pic>
          <p:nvPicPr>
            <p:cNvPr descr="m_=_1,_ldots,_M.pdf" id="244" name="Google Shape;244;p32"/>
            <p:cNvPicPr preferRelativeResize="0"/>
            <p:nvPr/>
          </p:nvPicPr>
          <p:blipFill rotWithShape="1">
            <a:blip r:embed="rId5">
              <a:alphaModFix/>
            </a:blip>
            <a:srcRect b="0" l="0" r="0" t="0"/>
            <a:stretch/>
          </p:blipFill>
          <p:spPr>
            <a:xfrm>
              <a:off x="0" y="198706"/>
              <a:ext cx="2617459" cy="402687"/>
            </a:xfrm>
            <a:prstGeom prst="rect">
              <a:avLst/>
            </a:prstGeom>
            <a:noFill/>
            <a:ln>
              <a:noFill/>
            </a:ln>
          </p:spPr>
        </p:pic>
        <p:cxnSp>
          <p:nvCxnSpPr>
            <p:cNvPr id="245" name="Google Shape;245;p32"/>
            <p:cNvCxnSpPr/>
            <p:nvPr/>
          </p:nvCxnSpPr>
          <p:spPr>
            <a:xfrm>
              <a:off x="2820032" y="361949"/>
              <a:ext cx="1269900" cy="1269900"/>
            </a:xfrm>
            <a:prstGeom prst="straightConnector1">
              <a:avLst/>
            </a:prstGeom>
            <a:noFill/>
            <a:ln>
              <a:noFill/>
            </a:ln>
          </p:spPr>
        </p:cxnSp>
      </p:grpSp>
      <p:pic>
        <p:nvPicPr>
          <p:cNvPr descr="Image" id="246" name="Google Shape;246;p32"/>
          <p:cNvPicPr preferRelativeResize="0"/>
          <p:nvPr/>
        </p:nvPicPr>
        <p:blipFill rotWithShape="1">
          <a:blip r:embed="rId6">
            <a:alphaModFix/>
          </a:blip>
          <a:srcRect b="0" l="0" r="0" t="0"/>
          <a:stretch/>
        </p:blipFill>
        <p:spPr>
          <a:xfrm>
            <a:off x="2083614" y="3518661"/>
            <a:ext cx="2053604" cy="793742"/>
          </a:xfrm>
          <a:prstGeom prst="rect">
            <a:avLst/>
          </a:prstGeom>
          <a:noFill/>
          <a:ln cap="flat" cmpd="sng" w="25400">
            <a:solidFill>
              <a:srgbClr val="000000"/>
            </a:solidFill>
            <a:prstDash val="solid"/>
            <a:miter lim="400000"/>
            <a:headEnd len="sm" w="sm" type="none"/>
            <a:tailEnd len="sm" w="sm" type="none"/>
          </a:ln>
        </p:spPr>
      </p:pic>
      <p:pic>
        <p:nvPicPr>
          <p:cNvPr descr="Image" id="247" name="Google Shape;247;p32"/>
          <p:cNvPicPr preferRelativeResize="0"/>
          <p:nvPr/>
        </p:nvPicPr>
        <p:blipFill rotWithShape="1">
          <a:blip r:embed="rId7">
            <a:alphaModFix/>
          </a:blip>
          <a:srcRect b="0" l="0" r="0" t="0"/>
          <a:stretch/>
        </p:blipFill>
        <p:spPr>
          <a:xfrm>
            <a:off x="5140538" y="3649097"/>
            <a:ext cx="2870302" cy="618584"/>
          </a:xfrm>
          <a:prstGeom prst="rect">
            <a:avLst/>
          </a:prstGeom>
          <a:noFill/>
          <a:ln>
            <a:noFill/>
          </a:ln>
        </p:spPr>
      </p:pic>
      <p:sp>
        <p:nvSpPr>
          <p:cNvPr id="248" name="Google Shape;248;p32"/>
          <p:cNvSpPr/>
          <p:nvPr/>
        </p:nvSpPr>
        <p:spPr>
          <a:xfrm>
            <a:off x="776390" y="3599880"/>
            <a:ext cx="1137000" cy="631200"/>
          </a:xfrm>
          <a:prstGeom prst="roundRect">
            <a:avLst>
              <a:gd fmla="val 24679" name="adj"/>
            </a:avLst>
          </a:prstGeom>
          <a:solidFill>
            <a:srgbClr val="F5CD53">
              <a:alpha val="74900"/>
            </a:srgbClr>
          </a:solidFill>
          <a:ln>
            <a:noFill/>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000000"/>
              </a:buClr>
              <a:buSzPts val="1100"/>
              <a:buFont typeface="Saira Medium"/>
              <a:buNone/>
            </a:pPr>
            <a:r>
              <a:rPr b="0" i="0" lang="en" sz="1100" u="none" cap="none" strike="noStrike">
                <a:solidFill>
                  <a:srgbClr val="000000"/>
                </a:solidFill>
                <a:latin typeface="Saira Medium"/>
                <a:ea typeface="Saira Medium"/>
                <a:cs typeface="Saira Medium"/>
                <a:sym typeface="Saira Medium"/>
              </a:rPr>
              <a:t>Error del comité</a:t>
            </a:r>
            <a:endParaRPr sz="500"/>
          </a:p>
        </p:txBody>
      </p:sp>
      <p:sp>
        <p:nvSpPr>
          <p:cNvPr id="249" name="Google Shape;249;p32"/>
          <p:cNvSpPr txBox="1"/>
          <p:nvPr/>
        </p:nvSpPr>
        <p:spPr>
          <a:xfrm>
            <a:off x="4833494" y="3394775"/>
            <a:ext cx="1827000" cy="213600"/>
          </a:xfrm>
          <a:prstGeom prst="rect">
            <a:avLst/>
          </a:prstGeom>
          <a:noFill/>
          <a:ln>
            <a:noFill/>
          </a:ln>
        </p:spPr>
        <p:txBody>
          <a:bodyPr anchorCtr="0" anchor="ctr" bIns="14300" lIns="14300" spcFirstLastPara="1" rIns="14300" wrap="square" tIns="14300">
            <a:spAutoFit/>
          </a:bodyPr>
          <a:lstStyle/>
          <a:p>
            <a:pPr indent="0" lvl="0" marL="0" marR="0" rtl="0" algn="ctr">
              <a:lnSpc>
                <a:spcPct val="100000"/>
              </a:lnSpc>
              <a:spcBef>
                <a:spcPts val="0"/>
              </a:spcBef>
              <a:spcAft>
                <a:spcPts val="0"/>
              </a:spcAft>
              <a:buClr>
                <a:srgbClr val="5E5E5E"/>
              </a:buClr>
              <a:buSzPts val="1200"/>
              <a:buFont typeface="Saira Light"/>
              <a:buNone/>
            </a:pPr>
            <a:r>
              <a:rPr b="0" i="0" lang="en" sz="1200" u="none" cap="none" strike="noStrike">
                <a:solidFill>
                  <a:srgbClr val="5E5E5E"/>
                </a:solidFill>
                <a:latin typeface="Saira Light"/>
                <a:ea typeface="Saira Light"/>
                <a:cs typeface="Saira Light"/>
                <a:sym typeface="Saira Light"/>
              </a:rPr>
              <a:t>Advertencia: solo válido si</a:t>
            </a:r>
            <a:endParaRPr sz="500"/>
          </a:p>
        </p:txBody>
      </p:sp>
      <p:sp>
        <p:nvSpPr>
          <p:cNvPr id="250" name="Google Shape;250;p32"/>
          <p:cNvSpPr txBox="1"/>
          <p:nvPr/>
        </p:nvSpPr>
        <p:spPr>
          <a:xfrm>
            <a:off x="4923683" y="4231183"/>
            <a:ext cx="1845900" cy="336600"/>
          </a:xfrm>
          <a:prstGeom prst="rect">
            <a:avLst/>
          </a:prstGeom>
          <a:noFill/>
          <a:ln>
            <a:noFill/>
          </a:ln>
        </p:spPr>
        <p:txBody>
          <a:bodyPr anchorCtr="0" anchor="ctr" bIns="14300" lIns="14300" spcFirstLastPara="1" rIns="14300" wrap="square" tIns="14300">
            <a:spAutoFit/>
          </a:bodyPr>
          <a:lstStyle/>
          <a:p>
            <a:pPr indent="0" lvl="0" marL="0" marR="0" rtl="0" algn="ctr">
              <a:lnSpc>
                <a:spcPct val="100000"/>
              </a:lnSpc>
              <a:spcBef>
                <a:spcPts val="0"/>
              </a:spcBef>
              <a:spcAft>
                <a:spcPts val="0"/>
              </a:spcAft>
              <a:buClr>
                <a:srgbClr val="5E5E5E"/>
              </a:buClr>
              <a:buSzPts val="1000"/>
              <a:buFont typeface="Saira Light"/>
              <a:buNone/>
            </a:pPr>
            <a:r>
              <a:rPr b="0" i="0" lang="en" sz="1000" u="none" cap="none" strike="noStrike">
                <a:solidFill>
                  <a:srgbClr val="5E5E5E"/>
                </a:solidFill>
                <a:latin typeface="Saira Light"/>
                <a:ea typeface="Saira Light"/>
                <a:cs typeface="Saira Light"/>
                <a:sym typeface="Saira Light"/>
              </a:rPr>
              <a:t>(eso nunca ocurre exactamente)</a:t>
            </a:r>
            <a:endParaRPr sz="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311700" y="76600"/>
            <a:ext cx="8520600" cy="460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Bootstrap aggregating - Bagging</a:t>
            </a:r>
            <a:endParaRPr/>
          </a:p>
        </p:txBody>
      </p:sp>
      <p:sp>
        <p:nvSpPr>
          <p:cNvPr id="256" name="Google Shape;256;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7" name="Google Shape;257;p33"/>
          <p:cNvSpPr txBox="1"/>
          <p:nvPr>
            <p:ph idx="12" type="sldNum"/>
          </p:nvPr>
        </p:nvSpPr>
        <p:spPr>
          <a:xfrm>
            <a:off x="4503961" y="4812635"/>
            <a:ext cx="321000" cy="326400"/>
          </a:xfrm>
          <a:prstGeom prst="rect">
            <a:avLst/>
          </a:prstGeom>
          <a:noFill/>
          <a:ln>
            <a:noFill/>
          </a:ln>
        </p:spPr>
        <p:txBody>
          <a:bodyPr anchorCtr="0" anchor="ctr" bIns="91425" lIns="91425" spcFirstLastPara="1" rIns="91425" wrap="square" tIns="91425">
            <a:normAutofit lnSpcReduction="10000"/>
          </a:bodyPr>
          <a:lstStyle/>
          <a:p>
            <a:pPr indent="0" lvl="0" marL="0" rtl="0" algn="ctr">
              <a:lnSpc>
                <a:spcPct val="100000"/>
              </a:lnSpc>
              <a:spcBef>
                <a:spcPts val="0"/>
              </a:spcBef>
              <a:spcAft>
                <a:spcPts val="0"/>
              </a:spcAft>
              <a:buClr>
                <a:srgbClr val="595959"/>
              </a:buClr>
              <a:buSzPts val="1000"/>
              <a:buFont typeface="Arial"/>
              <a:buNone/>
            </a:pPr>
            <a:fld id="{00000000-1234-1234-1234-123412341234}" type="slidenum">
              <a:rPr lang="en" sz="1000">
                <a:solidFill>
                  <a:srgbClr val="595959"/>
                </a:solidFill>
                <a:latin typeface="Arial"/>
                <a:ea typeface="Arial"/>
                <a:cs typeface="Arial"/>
                <a:sym typeface="Arial"/>
              </a:rPr>
              <a:t>‹#›</a:t>
            </a:fld>
            <a:endParaRPr/>
          </a:p>
        </p:txBody>
      </p:sp>
      <p:sp>
        <p:nvSpPr>
          <p:cNvPr id="258" name="Google Shape;258;p33"/>
          <p:cNvSpPr txBox="1"/>
          <p:nvPr>
            <p:ph idx="1" type="body"/>
          </p:nvPr>
        </p:nvSpPr>
        <p:spPr>
          <a:xfrm>
            <a:off x="293015" y="644099"/>
            <a:ext cx="4072800" cy="6087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666666"/>
              </a:buClr>
              <a:buSzPts val="1300"/>
              <a:buFont typeface="Helvetica Neue"/>
              <a:buNone/>
            </a:pPr>
            <a:r>
              <a:rPr lang="en" sz="1300"/>
              <a:t>bootstrap ~ arreglárselas, tirarse de los cordones  </a:t>
            </a:r>
            <a:endParaRPr/>
          </a:p>
        </p:txBody>
      </p:sp>
      <p:pic>
        <p:nvPicPr>
          <p:cNvPr descr="Image" id="259" name="Google Shape;259;p33"/>
          <p:cNvPicPr preferRelativeResize="0"/>
          <p:nvPr/>
        </p:nvPicPr>
        <p:blipFill rotWithShape="1">
          <a:blip r:embed="rId3">
            <a:alphaModFix/>
          </a:blip>
          <a:srcRect b="0" l="0" r="22094" t="0"/>
          <a:stretch/>
        </p:blipFill>
        <p:spPr>
          <a:xfrm>
            <a:off x="2012379" y="1096352"/>
            <a:ext cx="4710159" cy="3517396"/>
          </a:xfrm>
          <a:prstGeom prst="rect">
            <a:avLst/>
          </a:prstGeom>
          <a:noFill/>
          <a:ln>
            <a:noFill/>
          </a:ln>
        </p:spPr>
      </p:pic>
      <p:sp>
        <p:nvSpPr>
          <p:cNvPr id="260" name="Google Shape;260;p33"/>
          <p:cNvSpPr txBox="1"/>
          <p:nvPr/>
        </p:nvSpPr>
        <p:spPr>
          <a:xfrm>
            <a:off x="681040" y="4317581"/>
            <a:ext cx="1743900" cy="238800"/>
          </a:xfrm>
          <a:prstGeom prst="rect">
            <a:avLst/>
          </a:prstGeom>
          <a:noFill/>
          <a:ln>
            <a:noFill/>
          </a:ln>
        </p:spPr>
        <p:txBody>
          <a:bodyPr anchorCtr="0" anchor="ctr" bIns="26775" lIns="26775" spcFirstLastPara="1" rIns="26775" wrap="square" tIns="26775">
            <a:spAutoFit/>
          </a:bodyPr>
          <a:lstStyle/>
          <a:p>
            <a:pPr indent="0" lvl="0" marL="0" marR="0" rtl="0" algn="ctr">
              <a:lnSpc>
                <a:spcPct val="100000"/>
              </a:lnSpc>
              <a:spcBef>
                <a:spcPts val="0"/>
              </a:spcBef>
              <a:spcAft>
                <a:spcPts val="0"/>
              </a:spcAft>
              <a:buClr>
                <a:srgbClr val="000000"/>
              </a:buClr>
              <a:buSzPts val="1200"/>
              <a:buFont typeface="Helvetica Neue Light"/>
              <a:buNone/>
            </a:pPr>
            <a:r>
              <a:rPr b="0" i="0" lang="en" sz="1200" u="none" cap="none" strike="noStrike">
                <a:solidFill>
                  <a:srgbClr val="000000"/>
                </a:solidFill>
                <a:latin typeface="Helvetica Neue Light"/>
                <a:ea typeface="Helvetica Neue Light"/>
                <a:cs typeface="Helvetica Neue Light"/>
                <a:sym typeface="Helvetica Neue Light"/>
              </a:rPr>
              <a:t>figura de Navnina Bhatia</a:t>
            </a:r>
            <a:endParaRPr sz="500"/>
          </a:p>
        </p:txBody>
      </p:sp>
      <p:sp>
        <p:nvSpPr>
          <p:cNvPr id="261" name="Google Shape;261;p33"/>
          <p:cNvSpPr txBox="1"/>
          <p:nvPr/>
        </p:nvSpPr>
        <p:spPr>
          <a:xfrm>
            <a:off x="568474" y="1123856"/>
            <a:ext cx="2344500" cy="600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5E5E5E"/>
              </a:buClr>
              <a:buSzPts val="1300"/>
              <a:buFont typeface="Saira Light"/>
              <a:buNone/>
            </a:pPr>
            <a:r>
              <a:rPr b="0" i="0" lang="en" sz="1300" u="none" cap="none" strike="noStrike">
                <a:solidFill>
                  <a:srgbClr val="5E5E5E"/>
                </a:solidFill>
                <a:latin typeface="Saira Light"/>
                <a:ea typeface="Saira Light"/>
                <a:cs typeface="Saira Light"/>
                <a:sym typeface="Saira Light"/>
              </a:rPr>
              <a:t>submuestreo aleatorio con reemplazo: </a:t>
            </a:r>
            <a:r>
              <a:rPr b="0" i="1" lang="en" sz="1300" u="none" cap="none" strike="noStrike">
                <a:solidFill>
                  <a:srgbClr val="5E5E5E"/>
                </a:solidFill>
                <a:latin typeface="Saira Medium"/>
                <a:ea typeface="Saira Medium"/>
                <a:cs typeface="Saira Medium"/>
                <a:sym typeface="Saira Medium"/>
              </a:rPr>
              <a:t>Bootstrap aggregating</a:t>
            </a:r>
            <a:r>
              <a:rPr b="0" i="0" lang="en" sz="1300" u="none" cap="none" strike="noStrike">
                <a:solidFill>
                  <a:srgbClr val="5E5E5E"/>
                </a:solidFill>
                <a:latin typeface="Saira Light"/>
                <a:ea typeface="Saira Light"/>
                <a:cs typeface="Saira Light"/>
                <a:sym typeface="Saira Light"/>
              </a:rPr>
              <a:t> (</a:t>
            </a:r>
            <a:r>
              <a:rPr b="0" i="1" lang="en" sz="1300" u="none" cap="none" strike="noStrike">
                <a:solidFill>
                  <a:srgbClr val="5E5E5E"/>
                </a:solidFill>
                <a:latin typeface="Saira Medium"/>
                <a:ea typeface="Saira Medium"/>
                <a:cs typeface="Saira Medium"/>
                <a:sym typeface="Saira Medium"/>
              </a:rPr>
              <a:t>Bagging</a:t>
            </a:r>
            <a:r>
              <a:rPr b="0" i="0" lang="en" sz="1300" u="none" cap="none" strike="noStrike">
                <a:solidFill>
                  <a:srgbClr val="5E5E5E"/>
                </a:solidFill>
                <a:latin typeface="Saira Light"/>
                <a:ea typeface="Saira Light"/>
                <a:cs typeface="Saira Light"/>
                <a:sym typeface="Saira Light"/>
              </a:rPr>
              <a:t>)</a:t>
            </a:r>
            <a:endParaRPr sz="500"/>
          </a:p>
        </p:txBody>
      </p:sp>
      <p:sp>
        <p:nvSpPr>
          <p:cNvPr id="262" name="Google Shape;262;p33"/>
          <p:cNvSpPr/>
          <p:nvPr/>
        </p:nvSpPr>
        <p:spPr>
          <a:xfrm>
            <a:off x="6153666" y="1234543"/>
            <a:ext cx="701100" cy="290370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311700" y="76600"/>
            <a:ext cx="8520600" cy="460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Bootstrap aggregating - Bagging</a:t>
            </a:r>
            <a:endParaRPr/>
          </a:p>
        </p:txBody>
      </p:sp>
      <p:sp>
        <p:nvSpPr>
          <p:cNvPr id="268" name="Google Shape;26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9" name="Google Shape;269;p34"/>
          <p:cNvSpPr txBox="1"/>
          <p:nvPr>
            <p:ph idx="1" type="body"/>
          </p:nvPr>
        </p:nvSpPr>
        <p:spPr>
          <a:xfrm>
            <a:off x="335877" y="644099"/>
            <a:ext cx="2553300" cy="6087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666666"/>
              </a:buClr>
              <a:buSzPts val="1400"/>
              <a:buFont typeface="Helvetica Neue"/>
              <a:buNone/>
            </a:pPr>
            <a:r>
              <a:rPr lang="en" sz="1400">
                <a:solidFill>
                  <a:srgbClr val="666666"/>
                </a:solidFill>
                <a:latin typeface="Helvetica Neue"/>
                <a:ea typeface="Helvetica Neue"/>
                <a:cs typeface="Helvetica Neue"/>
                <a:sym typeface="Helvetica Neue"/>
              </a:rPr>
              <a:t>bootstrap ~ arreglárselas  </a:t>
            </a:r>
            <a:endParaRPr/>
          </a:p>
        </p:txBody>
      </p:sp>
      <p:grpSp>
        <p:nvGrpSpPr>
          <p:cNvPr id="270" name="Google Shape;270;p34"/>
          <p:cNvGrpSpPr/>
          <p:nvPr/>
        </p:nvGrpSpPr>
        <p:grpSpPr>
          <a:xfrm>
            <a:off x="987364" y="2412399"/>
            <a:ext cx="5706953" cy="2220219"/>
            <a:chOff x="0" y="0"/>
            <a:chExt cx="15218542" cy="5920585"/>
          </a:xfrm>
        </p:grpSpPr>
        <p:sp>
          <p:nvSpPr>
            <p:cNvPr id="271" name="Google Shape;271;p34"/>
            <p:cNvSpPr txBox="1"/>
            <p:nvPr/>
          </p:nvSpPr>
          <p:spPr>
            <a:xfrm>
              <a:off x="0" y="5283685"/>
              <a:ext cx="3016500" cy="636900"/>
            </a:xfrm>
            <a:prstGeom prst="rect">
              <a:avLst/>
            </a:prstGeom>
            <a:noFill/>
            <a:ln>
              <a:noFill/>
            </a:ln>
          </p:spPr>
          <p:txBody>
            <a:bodyPr anchorCtr="0" anchor="ctr" bIns="26775" lIns="26775" spcFirstLastPara="1" rIns="26775" wrap="square" tIns="26775">
              <a:spAutoFit/>
            </a:bodyPr>
            <a:lstStyle/>
            <a:p>
              <a:pPr indent="0" lvl="0" marL="0" marR="0" rtl="0" algn="ctr">
                <a:lnSpc>
                  <a:spcPct val="100000"/>
                </a:lnSpc>
                <a:spcBef>
                  <a:spcPts val="0"/>
                </a:spcBef>
                <a:spcAft>
                  <a:spcPts val="0"/>
                </a:spcAft>
                <a:buClr>
                  <a:srgbClr val="000000"/>
                </a:buClr>
                <a:buSzPts val="1200"/>
                <a:buFont typeface="Helvetica Neue Light"/>
                <a:buNone/>
              </a:pPr>
              <a:r>
                <a:rPr b="0" i="0" lang="en" sz="1200" u="none" cap="none" strike="noStrike">
                  <a:solidFill>
                    <a:srgbClr val="000000"/>
                  </a:solidFill>
                  <a:latin typeface="Helvetica Neue Light"/>
                  <a:ea typeface="Helvetica Neue Light"/>
                  <a:cs typeface="Helvetica Neue Light"/>
                  <a:sym typeface="Helvetica Neue Light"/>
                </a:rPr>
                <a:t>figura de Géron</a:t>
              </a:r>
              <a:endParaRPr sz="500"/>
            </a:p>
          </p:txBody>
        </p:sp>
        <p:pic>
          <p:nvPicPr>
            <p:cNvPr descr="Image" id="272" name="Google Shape;272;p34"/>
            <p:cNvPicPr preferRelativeResize="0"/>
            <p:nvPr/>
          </p:nvPicPr>
          <p:blipFill rotWithShape="1">
            <a:blip r:embed="rId3">
              <a:alphaModFix/>
            </a:blip>
            <a:srcRect b="0" l="0" r="0" t="0"/>
            <a:stretch/>
          </p:blipFill>
          <p:spPr>
            <a:xfrm>
              <a:off x="3995612" y="0"/>
              <a:ext cx="11222930" cy="5670949"/>
            </a:xfrm>
            <a:prstGeom prst="rect">
              <a:avLst/>
            </a:prstGeom>
            <a:noFill/>
            <a:ln>
              <a:noFill/>
            </a:ln>
          </p:spPr>
        </p:pic>
      </p:grpSp>
      <p:sp>
        <p:nvSpPr>
          <p:cNvPr id="273" name="Google Shape;273;p34"/>
          <p:cNvSpPr/>
          <p:nvPr/>
        </p:nvSpPr>
        <p:spPr>
          <a:xfrm>
            <a:off x="7129845" y="3117327"/>
            <a:ext cx="1137000" cy="537600"/>
          </a:xfrm>
          <a:prstGeom prst="roundRect">
            <a:avLst>
              <a:gd fmla="val 28985" name="adj"/>
            </a:avLst>
          </a:prstGeom>
          <a:solidFill>
            <a:srgbClr val="F5CD53">
              <a:alpha val="74900"/>
            </a:srgbClr>
          </a:solidFill>
          <a:ln>
            <a:noFill/>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000000"/>
              </a:buClr>
              <a:buSzPts val="1300"/>
              <a:buFont typeface="Saira Medium"/>
              <a:buNone/>
            </a:pPr>
            <a:r>
              <a:rPr b="0" i="0" lang="en" sz="1300" u="none" cap="none" strike="noStrike">
                <a:solidFill>
                  <a:srgbClr val="000000"/>
                </a:solidFill>
                <a:latin typeface="Saira Medium"/>
                <a:ea typeface="Saira Medium"/>
                <a:cs typeface="Saira Medium"/>
                <a:sym typeface="Saira Medium"/>
              </a:rPr>
              <a:t>Bagging</a:t>
            </a:r>
            <a:br>
              <a:rPr b="0" i="0" lang="en" sz="1300" u="none" cap="none" strike="noStrike">
                <a:solidFill>
                  <a:srgbClr val="000000"/>
                </a:solidFill>
                <a:latin typeface="Saira Medium"/>
                <a:ea typeface="Saira Medium"/>
                <a:cs typeface="Saira Medium"/>
                <a:sym typeface="Saira Medium"/>
              </a:rPr>
            </a:br>
            <a:endParaRPr sz="500"/>
          </a:p>
        </p:txBody>
      </p:sp>
      <p:grpSp>
        <p:nvGrpSpPr>
          <p:cNvPr id="274" name="Google Shape;274;p34"/>
          <p:cNvGrpSpPr/>
          <p:nvPr/>
        </p:nvGrpSpPr>
        <p:grpSpPr>
          <a:xfrm>
            <a:off x="794408" y="1046159"/>
            <a:ext cx="7747957" cy="1173121"/>
            <a:chOff x="0" y="-1"/>
            <a:chExt cx="20661218" cy="3128322"/>
          </a:xfrm>
        </p:grpSpPr>
        <p:grpSp>
          <p:nvGrpSpPr>
            <p:cNvPr id="275" name="Google Shape;275;p34"/>
            <p:cNvGrpSpPr/>
            <p:nvPr/>
          </p:nvGrpSpPr>
          <p:grpSpPr>
            <a:xfrm>
              <a:off x="0" y="-1"/>
              <a:ext cx="20661218" cy="2610605"/>
              <a:chOff x="0" y="-1"/>
              <a:chExt cx="20661218" cy="2610605"/>
            </a:xfrm>
          </p:grpSpPr>
          <p:pic>
            <p:nvPicPr>
              <p:cNvPr descr="Image" id="276" name="Google Shape;276;p34"/>
              <p:cNvPicPr preferRelativeResize="0"/>
              <p:nvPr/>
            </p:nvPicPr>
            <p:blipFill rotWithShape="1">
              <a:blip r:embed="rId4">
                <a:alphaModFix/>
              </a:blip>
              <a:srcRect b="0" l="0" r="0" t="0"/>
              <a:stretch/>
            </p:blipFill>
            <p:spPr>
              <a:xfrm>
                <a:off x="3485932" y="493959"/>
                <a:ext cx="5476279" cy="2116645"/>
              </a:xfrm>
              <a:prstGeom prst="rect">
                <a:avLst/>
              </a:prstGeom>
              <a:noFill/>
              <a:ln cap="flat" cmpd="sng" w="25400">
                <a:solidFill>
                  <a:srgbClr val="000000"/>
                </a:solidFill>
                <a:prstDash val="solid"/>
                <a:miter lim="400000"/>
                <a:headEnd len="sm" w="sm" type="none"/>
                <a:tailEnd len="sm" w="sm" type="none"/>
              </a:ln>
            </p:spPr>
          </p:pic>
          <p:sp>
            <p:nvSpPr>
              <p:cNvPr id="277" name="Google Shape;277;p34"/>
              <p:cNvSpPr/>
              <p:nvPr/>
            </p:nvSpPr>
            <p:spPr>
              <a:xfrm>
                <a:off x="0" y="710545"/>
                <a:ext cx="3031800" cy="1683600"/>
              </a:xfrm>
              <a:prstGeom prst="roundRect">
                <a:avLst>
                  <a:gd fmla="val 24679" name="adj"/>
                </a:avLst>
              </a:prstGeom>
              <a:solidFill>
                <a:srgbClr val="F5CD53">
                  <a:alpha val="74900"/>
                </a:srgbClr>
              </a:solidFill>
              <a:ln>
                <a:noFill/>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000000"/>
                  </a:buClr>
                  <a:buSzPts val="1100"/>
                  <a:buFont typeface="Saira Medium"/>
                  <a:buNone/>
                </a:pPr>
                <a:r>
                  <a:rPr b="0" i="0" lang="en" sz="1100" u="none" cap="none" strike="noStrike">
                    <a:solidFill>
                      <a:srgbClr val="000000"/>
                    </a:solidFill>
                    <a:latin typeface="Saira Medium"/>
                    <a:ea typeface="Saira Medium"/>
                    <a:cs typeface="Saira Medium"/>
                    <a:sym typeface="Saira Medium"/>
                  </a:rPr>
                  <a:t>Error del comité</a:t>
                </a:r>
                <a:endParaRPr sz="500"/>
              </a:p>
            </p:txBody>
          </p:sp>
          <p:pic>
            <p:nvPicPr>
              <p:cNvPr descr="Image" id="278" name="Google Shape;278;p34"/>
              <p:cNvPicPr preferRelativeResize="0"/>
              <p:nvPr/>
            </p:nvPicPr>
            <p:blipFill rotWithShape="1">
              <a:blip r:embed="rId5">
                <a:alphaModFix/>
              </a:blip>
              <a:srcRect b="0" l="0" r="0" t="0"/>
              <a:stretch/>
            </p:blipFill>
            <p:spPr>
              <a:xfrm>
                <a:off x="13007075" y="678194"/>
                <a:ext cx="7654142" cy="1649557"/>
              </a:xfrm>
              <a:prstGeom prst="rect">
                <a:avLst/>
              </a:prstGeom>
              <a:noFill/>
              <a:ln>
                <a:noFill/>
              </a:ln>
            </p:spPr>
          </p:pic>
          <p:sp>
            <p:nvSpPr>
              <p:cNvPr id="279" name="Google Shape;279;p34"/>
              <p:cNvSpPr txBox="1"/>
              <p:nvPr/>
            </p:nvSpPr>
            <p:spPr>
              <a:xfrm>
                <a:off x="12188292" y="-1"/>
                <a:ext cx="4872300" cy="569700"/>
              </a:xfrm>
              <a:prstGeom prst="rect">
                <a:avLst/>
              </a:prstGeom>
              <a:noFill/>
              <a:ln>
                <a:noFill/>
              </a:ln>
            </p:spPr>
            <p:txBody>
              <a:bodyPr anchorCtr="0" anchor="ctr" bIns="14300" lIns="14300" spcFirstLastPara="1" rIns="14300" wrap="square" tIns="14300">
                <a:spAutoFit/>
              </a:bodyPr>
              <a:lstStyle/>
              <a:p>
                <a:pPr indent="0" lvl="0" marL="0" marR="0" rtl="0" algn="ctr">
                  <a:lnSpc>
                    <a:spcPct val="100000"/>
                  </a:lnSpc>
                  <a:spcBef>
                    <a:spcPts val="0"/>
                  </a:spcBef>
                  <a:spcAft>
                    <a:spcPts val="0"/>
                  </a:spcAft>
                  <a:buClr>
                    <a:srgbClr val="5E5E5E"/>
                  </a:buClr>
                  <a:buSzPts val="1200"/>
                  <a:buFont typeface="Saira Light"/>
                  <a:buNone/>
                </a:pPr>
                <a:r>
                  <a:rPr b="0" i="0" lang="en" sz="1200" u="none" cap="none" strike="noStrike">
                    <a:solidFill>
                      <a:srgbClr val="5E5E5E"/>
                    </a:solidFill>
                    <a:latin typeface="Saira Light"/>
                    <a:ea typeface="Saira Light"/>
                    <a:cs typeface="Saira Light"/>
                    <a:sym typeface="Saira Light"/>
                  </a:rPr>
                  <a:t>Advertencia: solo válido si</a:t>
                </a:r>
                <a:endParaRPr sz="500"/>
              </a:p>
            </p:txBody>
          </p:sp>
        </p:grpSp>
        <p:sp>
          <p:nvSpPr>
            <p:cNvPr id="280" name="Google Shape;280;p34"/>
            <p:cNvSpPr txBox="1"/>
            <p:nvPr/>
          </p:nvSpPr>
          <p:spPr>
            <a:xfrm>
              <a:off x="12428795" y="2230421"/>
              <a:ext cx="4922400" cy="897900"/>
            </a:xfrm>
            <a:prstGeom prst="rect">
              <a:avLst/>
            </a:prstGeom>
            <a:noFill/>
            <a:ln>
              <a:noFill/>
            </a:ln>
          </p:spPr>
          <p:txBody>
            <a:bodyPr anchorCtr="0" anchor="ctr" bIns="14300" lIns="14300" spcFirstLastPara="1" rIns="14300" wrap="square" tIns="14300">
              <a:spAutoFit/>
            </a:bodyPr>
            <a:lstStyle/>
            <a:p>
              <a:pPr indent="0" lvl="0" marL="0" marR="0" rtl="0" algn="ctr">
                <a:lnSpc>
                  <a:spcPct val="100000"/>
                </a:lnSpc>
                <a:spcBef>
                  <a:spcPts val="0"/>
                </a:spcBef>
                <a:spcAft>
                  <a:spcPts val="0"/>
                </a:spcAft>
                <a:buClr>
                  <a:srgbClr val="5E5E5E"/>
                </a:buClr>
                <a:buSzPts val="1000"/>
                <a:buFont typeface="Saira Light"/>
                <a:buNone/>
              </a:pPr>
              <a:r>
                <a:rPr b="0" i="0" lang="en" sz="1000" u="none" cap="none" strike="noStrike">
                  <a:solidFill>
                    <a:srgbClr val="5E5E5E"/>
                  </a:solidFill>
                  <a:latin typeface="Saira Light"/>
                  <a:ea typeface="Saira Light"/>
                  <a:cs typeface="Saira Light"/>
                  <a:sym typeface="Saira Light"/>
                </a:rPr>
                <a:t>(eso nunca ocurre exactamente)</a:t>
              </a:r>
              <a:endParaRPr sz="500"/>
            </a:p>
          </p:txBody>
        </p:sp>
      </p:grpSp>
      <p:sp>
        <p:nvSpPr>
          <p:cNvPr id="281" name="Google Shape;281;p34"/>
          <p:cNvSpPr txBox="1"/>
          <p:nvPr/>
        </p:nvSpPr>
        <p:spPr>
          <a:xfrm>
            <a:off x="627277" y="2123517"/>
            <a:ext cx="6092400" cy="228900"/>
          </a:xfrm>
          <a:prstGeom prst="rect">
            <a:avLst/>
          </a:prstGeom>
          <a:noFill/>
          <a:ln>
            <a:noFill/>
          </a:ln>
        </p:spPr>
        <p:txBody>
          <a:bodyPr anchorCtr="0" anchor="ctr" bIns="14300" lIns="14300" spcFirstLastPara="1" rIns="14300" wrap="square" tIns="14300">
            <a:spAutoFit/>
          </a:bodyPr>
          <a:lstStyle/>
          <a:p>
            <a:pPr indent="0" lvl="0" marL="0" marR="0" rtl="0" algn="l">
              <a:lnSpc>
                <a:spcPct val="100000"/>
              </a:lnSpc>
              <a:spcBef>
                <a:spcPts val="0"/>
              </a:spcBef>
              <a:spcAft>
                <a:spcPts val="0"/>
              </a:spcAft>
              <a:buClr>
                <a:srgbClr val="000000"/>
              </a:buClr>
              <a:buSzPts val="1300"/>
              <a:buFont typeface="Saira Light"/>
              <a:buNone/>
            </a:pPr>
            <a:r>
              <a:rPr b="0" i="0" lang="en" sz="1300" u="none" cap="none" strike="noStrike">
                <a:solidFill>
                  <a:srgbClr val="000000"/>
                </a:solidFill>
                <a:latin typeface="Saira Light"/>
                <a:ea typeface="Saira Light"/>
                <a:cs typeface="Saira Light"/>
                <a:sym typeface="Saira Light"/>
              </a:rPr>
              <a:t>Nota: en general los errores de los comités no son independientes</a:t>
            </a:r>
            <a:endParaRPr sz="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5" name="Shape 285"/>
        <p:cNvGrpSpPr/>
        <p:nvPr/>
      </p:nvGrpSpPr>
      <p:grpSpPr>
        <a:xfrm>
          <a:off x="0" y="0"/>
          <a:ext cx="0" cy="0"/>
          <a:chOff x="0" y="0"/>
          <a:chExt cx="0" cy="0"/>
        </a:xfrm>
      </p:grpSpPr>
      <p:sp>
        <p:nvSpPr>
          <p:cNvPr id="286" name="Google Shape;286;p35"/>
          <p:cNvSpPr txBox="1"/>
          <p:nvPr>
            <p:ph idx="12" type="sldNum"/>
          </p:nvPr>
        </p:nvSpPr>
        <p:spPr>
          <a:xfrm>
            <a:off x="4680971" y="4791756"/>
            <a:ext cx="273300" cy="326400"/>
          </a:xfrm>
          <a:prstGeom prst="rect">
            <a:avLst/>
          </a:prstGeom>
          <a:noFill/>
          <a:ln>
            <a:noFill/>
          </a:ln>
        </p:spPr>
        <p:txBody>
          <a:bodyPr anchorCtr="0" anchor="ctr" bIns="91425" lIns="91425" spcFirstLastPara="1" rIns="91425" wrap="square" tIns="91425">
            <a:normAutofit lnSpcReduction="20000"/>
          </a:bodyPr>
          <a:lstStyle/>
          <a:p>
            <a:pPr indent="0" lvl="0" marL="0" rtl="0" algn="ctr">
              <a:lnSpc>
                <a:spcPct val="100000"/>
              </a:lnSpc>
              <a:spcBef>
                <a:spcPts val="0"/>
              </a:spcBef>
              <a:spcAft>
                <a:spcPts val="0"/>
              </a:spcAft>
              <a:buClr>
                <a:srgbClr val="595959"/>
              </a:buClr>
              <a:buSzPts val="1000"/>
              <a:buFont typeface="Arial"/>
              <a:buNone/>
            </a:pPr>
            <a:fld id="{00000000-1234-1234-1234-123412341234}" type="slidenum">
              <a:rPr lang="en" sz="1000">
                <a:solidFill>
                  <a:srgbClr val="595959"/>
                </a:solidFill>
                <a:latin typeface="Arial"/>
                <a:ea typeface="Arial"/>
                <a:cs typeface="Arial"/>
                <a:sym typeface="Arial"/>
              </a:rPr>
              <a:t>‹#›</a:t>
            </a:fld>
            <a:endParaRPr/>
          </a:p>
        </p:txBody>
      </p:sp>
      <p:sp>
        <p:nvSpPr>
          <p:cNvPr id="287" name="Google Shape;287;p35"/>
          <p:cNvSpPr txBox="1"/>
          <p:nvPr>
            <p:ph type="title"/>
          </p:nvPr>
        </p:nvSpPr>
        <p:spPr>
          <a:xfrm>
            <a:off x="309464" y="88849"/>
            <a:ext cx="8251200" cy="60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Clr>
                <a:srgbClr val="A64D79"/>
              </a:buClr>
              <a:buSzPts val="2100"/>
              <a:buFont typeface="Helvetica Neue"/>
              <a:buNone/>
            </a:pPr>
            <a:r>
              <a:rPr i="1" lang="en"/>
              <a:t>Ensembles</a:t>
            </a:r>
            <a:r>
              <a:rPr lang="en" sz="2200"/>
              <a:t>: combinación de modelos para mejorar el desempeño </a:t>
            </a:r>
            <a:endParaRPr/>
          </a:p>
        </p:txBody>
      </p:sp>
      <p:sp>
        <p:nvSpPr>
          <p:cNvPr id="288" name="Google Shape;288;p35"/>
          <p:cNvSpPr/>
          <p:nvPr/>
        </p:nvSpPr>
        <p:spPr>
          <a:xfrm>
            <a:off x="1504088" y="1066000"/>
            <a:ext cx="6442200" cy="3397800"/>
          </a:xfrm>
          <a:prstGeom prst="rect">
            <a:avLst/>
          </a:prstGeom>
          <a:noFill/>
          <a:ln cap="flat" cmpd="sng" w="63500">
            <a:solidFill>
              <a:srgbClr val="006C65"/>
            </a:solidFill>
            <a:prstDash val="solid"/>
            <a:miter lim="400000"/>
            <a:headEnd len="sm" w="sm" type="none"/>
            <a:tailEnd len="sm" w="sm" type="none"/>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sp>
        <p:nvSpPr>
          <p:cNvPr id="289" name="Google Shape;289;p35"/>
          <p:cNvSpPr/>
          <p:nvPr/>
        </p:nvSpPr>
        <p:spPr>
          <a:xfrm>
            <a:off x="2164045" y="2116832"/>
            <a:ext cx="2538648" cy="1975914"/>
          </a:xfrm>
          <a:custGeom>
            <a:rect b="b" l="l" r="r" t="t"/>
            <a:pathLst>
              <a:path extrusionOk="0" h="21600" w="21600">
                <a:moveTo>
                  <a:pt x="0" y="21600"/>
                </a:moveTo>
                <a:lnTo>
                  <a:pt x="21600" y="14760"/>
                </a:lnTo>
                <a:lnTo>
                  <a:pt x="15336" y="9708"/>
                </a:lnTo>
                <a:lnTo>
                  <a:pt x="7143" y="5843"/>
                </a:lnTo>
                <a:lnTo>
                  <a:pt x="10520" y="0"/>
                </a:lnTo>
                <a:lnTo>
                  <a:pt x="2984" y="3928"/>
                </a:lnTo>
                <a:lnTo>
                  <a:pt x="0" y="21600"/>
                </a:lnTo>
                <a:close/>
              </a:path>
            </a:pathLst>
          </a:custGeom>
          <a:solidFill>
            <a:srgbClr val="FEAE00"/>
          </a:solidFill>
          <a:ln>
            <a:noFill/>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000000"/>
              </a:buClr>
              <a:buSzPts val="1100"/>
              <a:buFont typeface="Helvetica Neue"/>
              <a:buNone/>
            </a:pPr>
            <a:r>
              <a:t/>
            </a:r>
            <a:endParaRPr b="0" i="0" sz="1100" u="none" cap="none" strike="noStrike">
              <a:solidFill>
                <a:srgbClr val="000000"/>
              </a:solidFill>
              <a:latin typeface="Helvetica Neue"/>
              <a:ea typeface="Helvetica Neue"/>
              <a:cs typeface="Helvetica Neue"/>
              <a:sym typeface="Helvetica Neue"/>
            </a:endParaRPr>
          </a:p>
        </p:txBody>
      </p:sp>
      <p:sp>
        <p:nvSpPr>
          <p:cNvPr id="290" name="Google Shape;290;p35"/>
          <p:cNvSpPr/>
          <p:nvPr/>
        </p:nvSpPr>
        <p:spPr>
          <a:xfrm>
            <a:off x="4031760" y="1267101"/>
            <a:ext cx="999054" cy="1699488"/>
          </a:xfrm>
          <a:custGeom>
            <a:rect b="b" l="l" r="r" t="t"/>
            <a:pathLst>
              <a:path extrusionOk="0" h="21600" w="21600">
                <a:moveTo>
                  <a:pt x="5856" y="4500"/>
                </a:moveTo>
                <a:lnTo>
                  <a:pt x="1981" y="14167"/>
                </a:lnTo>
                <a:lnTo>
                  <a:pt x="1738" y="21600"/>
                </a:lnTo>
                <a:lnTo>
                  <a:pt x="6637" y="14945"/>
                </a:lnTo>
                <a:lnTo>
                  <a:pt x="12069" y="11488"/>
                </a:lnTo>
                <a:lnTo>
                  <a:pt x="14293" y="15723"/>
                </a:lnTo>
                <a:lnTo>
                  <a:pt x="20600" y="16748"/>
                </a:lnTo>
                <a:lnTo>
                  <a:pt x="21600" y="10667"/>
                </a:lnTo>
                <a:lnTo>
                  <a:pt x="16071" y="4037"/>
                </a:lnTo>
                <a:lnTo>
                  <a:pt x="1816" y="0"/>
                </a:lnTo>
                <a:lnTo>
                  <a:pt x="0" y="5185"/>
                </a:lnTo>
                <a:lnTo>
                  <a:pt x="5856" y="4500"/>
                </a:lnTo>
                <a:close/>
              </a:path>
            </a:pathLst>
          </a:custGeom>
          <a:solidFill>
            <a:srgbClr val="ED220D"/>
          </a:solidFill>
          <a:ln>
            <a:noFill/>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sp>
        <p:nvSpPr>
          <p:cNvPr id="291" name="Google Shape;291;p35"/>
          <p:cNvSpPr/>
          <p:nvPr/>
        </p:nvSpPr>
        <p:spPr>
          <a:xfrm>
            <a:off x="4725151" y="2195407"/>
            <a:ext cx="1845342" cy="1564650"/>
          </a:xfrm>
          <a:custGeom>
            <a:rect b="b" l="l" r="r" t="t"/>
            <a:pathLst>
              <a:path extrusionOk="0" h="21600" w="21600">
                <a:moveTo>
                  <a:pt x="4328" y="3343"/>
                </a:moveTo>
                <a:lnTo>
                  <a:pt x="0" y="16508"/>
                </a:lnTo>
                <a:lnTo>
                  <a:pt x="10000" y="21600"/>
                </a:lnTo>
                <a:lnTo>
                  <a:pt x="9781" y="13445"/>
                </a:lnTo>
                <a:lnTo>
                  <a:pt x="5708" y="9420"/>
                </a:lnTo>
                <a:lnTo>
                  <a:pt x="15029" y="5810"/>
                </a:lnTo>
                <a:lnTo>
                  <a:pt x="17112" y="17552"/>
                </a:lnTo>
                <a:lnTo>
                  <a:pt x="21600" y="16947"/>
                </a:lnTo>
                <a:lnTo>
                  <a:pt x="18030" y="0"/>
                </a:lnTo>
                <a:lnTo>
                  <a:pt x="4328" y="3343"/>
                </a:lnTo>
                <a:close/>
              </a:path>
            </a:pathLst>
          </a:custGeom>
          <a:solidFill>
            <a:srgbClr val="00A1FF"/>
          </a:solidFill>
          <a:ln>
            <a:noFill/>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000000"/>
              </a:buClr>
              <a:buSzPts val="1100"/>
              <a:buFont typeface="Helvetica Neue"/>
              <a:buNone/>
            </a:pPr>
            <a:r>
              <a:t/>
            </a:r>
            <a:endParaRPr b="0" i="0" sz="1100" u="none" cap="none" strike="noStrike">
              <a:solidFill>
                <a:srgbClr val="000000"/>
              </a:solidFill>
              <a:latin typeface="Helvetica Neue"/>
              <a:ea typeface="Helvetica Neue"/>
              <a:cs typeface="Helvetica Neue"/>
              <a:sym typeface="Helvetica Neue"/>
            </a:endParaRPr>
          </a:p>
        </p:txBody>
      </p:sp>
      <p:sp>
        <p:nvSpPr>
          <p:cNvPr id="292" name="Google Shape;292;p35"/>
          <p:cNvSpPr txBox="1"/>
          <p:nvPr/>
        </p:nvSpPr>
        <p:spPr>
          <a:xfrm>
            <a:off x="4563496" y="1267101"/>
            <a:ext cx="1084200" cy="459900"/>
          </a:xfrm>
          <a:prstGeom prst="rect">
            <a:avLst/>
          </a:prstGeom>
          <a:noFill/>
          <a:ln>
            <a:noFill/>
          </a:ln>
        </p:spPr>
        <p:txBody>
          <a:bodyPr anchorCtr="0" anchor="ctr" bIns="14300" lIns="14300" spcFirstLastPara="1" rIns="14300" wrap="square" tIns="14300">
            <a:spAutoFit/>
          </a:bodyPr>
          <a:lstStyle/>
          <a:p>
            <a:pPr indent="0" lvl="0" marL="0" marR="0" rtl="0" algn="ctr">
              <a:lnSpc>
                <a:spcPct val="100000"/>
              </a:lnSpc>
              <a:spcBef>
                <a:spcPts val="0"/>
              </a:spcBef>
              <a:spcAft>
                <a:spcPts val="0"/>
              </a:spcAft>
              <a:buClr>
                <a:srgbClr val="EE220D"/>
              </a:buClr>
              <a:buSzPts val="1400"/>
              <a:buFont typeface="Helvetica Neue"/>
              <a:buNone/>
            </a:pPr>
            <a:r>
              <a:rPr b="0" i="0" lang="en" sz="1400" u="none" cap="none" strike="noStrike">
                <a:solidFill>
                  <a:srgbClr val="EE220D"/>
                </a:solidFill>
                <a:latin typeface="Helvetica Neue"/>
                <a:ea typeface="Helvetica Neue"/>
                <a:cs typeface="Helvetica Neue"/>
                <a:sym typeface="Helvetica Neue"/>
              </a:rPr>
              <a:t>Zona de Error</a:t>
            </a:r>
            <a:endParaRPr sz="500"/>
          </a:p>
        </p:txBody>
      </p:sp>
      <p:sp>
        <p:nvSpPr>
          <p:cNvPr id="293" name="Google Shape;293;p35"/>
          <p:cNvSpPr txBox="1"/>
          <p:nvPr/>
        </p:nvSpPr>
        <p:spPr>
          <a:xfrm>
            <a:off x="6338321" y="2116832"/>
            <a:ext cx="1084200" cy="459900"/>
          </a:xfrm>
          <a:prstGeom prst="rect">
            <a:avLst/>
          </a:prstGeom>
          <a:noFill/>
          <a:ln>
            <a:noFill/>
          </a:ln>
        </p:spPr>
        <p:txBody>
          <a:bodyPr anchorCtr="0" anchor="ctr" bIns="14300" lIns="14300" spcFirstLastPara="1" rIns="14300" wrap="square" tIns="14300">
            <a:spAutoFit/>
          </a:bodyPr>
          <a:lstStyle/>
          <a:p>
            <a:pPr indent="0" lvl="0" marL="0" marR="0" rtl="0" algn="ctr">
              <a:lnSpc>
                <a:spcPct val="100000"/>
              </a:lnSpc>
              <a:spcBef>
                <a:spcPts val="0"/>
              </a:spcBef>
              <a:spcAft>
                <a:spcPts val="0"/>
              </a:spcAft>
              <a:buClr>
                <a:srgbClr val="01A1FF"/>
              </a:buClr>
              <a:buSzPts val="1400"/>
              <a:buFont typeface="Helvetica Neue"/>
              <a:buNone/>
            </a:pPr>
            <a:r>
              <a:rPr b="0" i="0" lang="en" sz="1400" u="none" cap="none" strike="noStrike">
                <a:solidFill>
                  <a:srgbClr val="01A1FF"/>
                </a:solidFill>
                <a:latin typeface="Helvetica Neue"/>
                <a:ea typeface="Helvetica Neue"/>
                <a:cs typeface="Helvetica Neue"/>
                <a:sym typeface="Helvetica Neue"/>
              </a:rPr>
              <a:t>Zona de Error</a:t>
            </a:r>
            <a:endParaRPr sz="500"/>
          </a:p>
        </p:txBody>
      </p:sp>
      <p:sp>
        <p:nvSpPr>
          <p:cNvPr id="294" name="Google Shape;294;p35"/>
          <p:cNvSpPr txBox="1"/>
          <p:nvPr/>
        </p:nvSpPr>
        <p:spPr>
          <a:xfrm>
            <a:off x="2947435" y="3864208"/>
            <a:ext cx="1084200" cy="459900"/>
          </a:xfrm>
          <a:prstGeom prst="rect">
            <a:avLst/>
          </a:prstGeom>
          <a:noFill/>
          <a:ln>
            <a:noFill/>
          </a:ln>
        </p:spPr>
        <p:txBody>
          <a:bodyPr anchorCtr="0" anchor="ctr" bIns="14300" lIns="14300" spcFirstLastPara="1" rIns="14300" wrap="square" tIns="14300">
            <a:spAutoFit/>
          </a:bodyPr>
          <a:lstStyle/>
          <a:p>
            <a:pPr indent="0" lvl="0" marL="0" marR="0" rtl="0" algn="ctr">
              <a:lnSpc>
                <a:spcPct val="100000"/>
              </a:lnSpc>
              <a:spcBef>
                <a:spcPts val="0"/>
              </a:spcBef>
              <a:spcAft>
                <a:spcPts val="0"/>
              </a:spcAft>
              <a:buClr>
                <a:srgbClr val="FEAE01"/>
              </a:buClr>
              <a:buSzPts val="1400"/>
              <a:buFont typeface="Helvetica Neue"/>
              <a:buNone/>
            </a:pPr>
            <a:r>
              <a:rPr b="0" i="0" lang="en" sz="1400" u="none" cap="none" strike="noStrike">
                <a:solidFill>
                  <a:srgbClr val="FEAE01"/>
                </a:solidFill>
                <a:latin typeface="Helvetica Neue"/>
                <a:ea typeface="Helvetica Neue"/>
                <a:cs typeface="Helvetica Neue"/>
                <a:sym typeface="Helvetica Neue"/>
              </a:rPr>
              <a:t>Zona de Error</a:t>
            </a:r>
            <a:endParaRPr sz="500"/>
          </a:p>
        </p:txBody>
      </p:sp>
      <p:sp>
        <p:nvSpPr>
          <p:cNvPr id="295" name="Google Shape;295;p35"/>
          <p:cNvSpPr txBox="1"/>
          <p:nvPr/>
        </p:nvSpPr>
        <p:spPr>
          <a:xfrm>
            <a:off x="1500892" y="753827"/>
            <a:ext cx="2049300" cy="459900"/>
          </a:xfrm>
          <a:prstGeom prst="rect">
            <a:avLst/>
          </a:prstGeom>
          <a:noFill/>
          <a:ln>
            <a:noFill/>
          </a:ln>
        </p:spPr>
        <p:txBody>
          <a:bodyPr anchorCtr="0" anchor="ctr" bIns="14300" lIns="14300" spcFirstLastPara="1" rIns="14300" wrap="square" tIns="14300">
            <a:spAutoFit/>
          </a:bodyPr>
          <a:lstStyle/>
          <a:p>
            <a:pPr indent="0" lvl="0" marL="0" marR="0" rtl="0" algn="ctr">
              <a:lnSpc>
                <a:spcPct val="100000"/>
              </a:lnSpc>
              <a:spcBef>
                <a:spcPts val="0"/>
              </a:spcBef>
              <a:spcAft>
                <a:spcPts val="0"/>
              </a:spcAft>
              <a:buClr>
                <a:srgbClr val="006C65"/>
              </a:buClr>
              <a:buSzPts val="1400"/>
              <a:buFont typeface="Helvetica Neue"/>
              <a:buNone/>
            </a:pPr>
            <a:r>
              <a:rPr b="0" i="0" lang="en" sz="1400" u="none" cap="none" strike="noStrike">
                <a:solidFill>
                  <a:srgbClr val="006C65"/>
                </a:solidFill>
                <a:latin typeface="Helvetica Neue"/>
                <a:ea typeface="Helvetica Neue"/>
                <a:cs typeface="Helvetica Neue"/>
                <a:sym typeface="Helvetica Neue"/>
              </a:rPr>
              <a:t>Espacio de características</a:t>
            </a:r>
            <a:endParaRPr sz="500"/>
          </a:p>
        </p:txBody>
      </p:sp>
      <p:sp>
        <p:nvSpPr>
          <p:cNvPr id="296" name="Google Shape;296;p35"/>
          <p:cNvSpPr txBox="1"/>
          <p:nvPr/>
        </p:nvSpPr>
        <p:spPr>
          <a:xfrm>
            <a:off x="153151" y="4547307"/>
            <a:ext cx="2189700" cy="213600"/>
          </a:xfrm>
          <a:prstGeom prst="rect">
            <a:avLst/>
          </a:prstGeom>
          <a:noFill/>
          <a:ln>
            <a:noFill/>
          </a:ln>
        </p:spPr>
        <p:txBody>
          <a:bodyPr anchorCtr="0" anchor="ctr" bIns="14300" lIns="14300" spcFirstLastPara="1" rIns="14300" wrap="square" tIns="14300">
            <a:spAutoFit/>
          </a:bodyPr>
          <a:lstStyle/>
          <a:p>
            <a:pPr indent="0" lvl="0" marL="0" marR="0" rtl="0" algn="ctr">
              <a:lnSpc>
                <a:spcPct val="100000"/>
              </a:lnSpc>
              <a:spcBef>
                <a:spcPts val="0"/>
              </a:spcBef>
              <a:spcAft>
                <a:spcPts val="0"/>
              </a:spcAft>
              <a:buClr>
                <a:srgbClr val="5E5E5E"/>
              </a:buClr>
              <a:buSzPts val="1200"/>
              <a:buFont typeface="Helvetica Neue"/>
              <a:buNone/>
            </a:pPr>
            <a:r>
              <a:rPr b="0" i="0" lang="en" sz="1200" u="none" cap="none" strike="noStrike">
                <a:solidFill>
                  <a:srgbClr val="5E5E5E"/>
                </a:solidFill>
                <a:latin typeface="Helvetica Neue"/>
                <a:ea typeface="Helvetica Neue"/>
                <a:cs typeface="Helvetica Neue"/>
                <a:sym typeface="Helvetica Neue"/>
              </a:rPr>
              <a:t>Inspirado en diapos de A. Farall</a:t>
            </a:r>
            <a:endParaRPr sz="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subTitle"/>
          </p:nvPr>
        </p:nvSpPr>
        <p:spPr>
          <a:xfrm>
            <a:off x="353725" y="3257481"/>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Semana 2. Cesgo/Varianza, </a:t>
            </a:r>
            <a:r>
              <a:rPr lang="en"/>
              <a:t>Feature</a:t>
            </a:r>
            <a:r>
              <a:rPr lang="en"/>
              <a:t> Importance</a:t>
            </a:r>
            <a:endParaRPr/>
          </a:p>
        </p:txBody>
      </p:sp>
      <p:sp>
        <p:nvSpPr>
          <p:cNvPr id="89" name="Google Shape;8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0" name="Google Shape;90;p18"/>
          <p:cNvSpPr txBox="1"/>
          <p:nvPr>
            <p:ph type="ctrTitle"/>
          </p:nvPr>
        </p:nvSpPr>
        <p:spPr>
          <a:xfrm>
            <a:off x="311700" y="2090425"/>
            <a:ext cx="8520600" cy="1011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Módulo 3</a:t>
            </a:r>
            <a:br>
              <a:rPr lang="en"/>
            </a:br>
            <a:r>
              <a:rPr lang="en"/>
              <a:t>Aprendizaje Automático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0" name="Shape 300"/>
        <p:cNvGrpSpPr/>
        <p:nvPr/>
      </p:nvGrpSpPr>
      <p:grpSpPr>
        <a:xfrm>
          <a:off x="0" y="0"/>
          <a:ext cx="0" cy="0"/>
          <a:chOff x="0" y="0"/>
          <a:chExt cx="0" cy="0"/>
        </a:xfrm>
      </p:grpSpPr>
      <p:sp>
        <p:nvSpPr>
          <p:cNvPr id="301" name="Google Shape;301;p36"/>
          <p:cNvSpPr txBox="1"/>
          <p:nvPr>
            <p:ph idx="12" type="sldNum"/>
          </p:nvPr>
        </p:nvSpPr>
        <p:spPr>
          <a:xfrm>
            <a:off x="4680971" y="4791756"/>
            <a:ext cx="273300" cy="326400"/>
          </a:xfrm>
          <a:prstGeom prst="rect">
            <a:avLst/>
          </a:prstGeom>
          <a:noFill/>
          <a:ln>
            <a:noFill/>
          </a:ln>
        </p:spPr>
        <p:txBody>
          <a:bodyPr anchorCtr="0" anchor="ctr" bIns="91425" lIns="91425" spcFirstLastPara="1" rIns="91425" wrap="square" tIns="91425">
            <a:normAutofit lnSpcReduction="20000"/>
          </a:bodyPr>
          <a:lstStyle/>
          <a:p>
            <a:pPr indent="0" lvl="0" marL="0" rtl="0" algn="ctr">
              <a:lnSpc>
                <a:spcPct val="100000"/>
              </a:lnSpc>
              <a:spcBef>
                <a:spcPts val="0"/>
              </a:spcBef>
              <a:spcAft>
                <a:spcPts val="0"/>
              </a:spcAft>
              <a:buClr>
                <a:srgbClr val="595959"/>
              </a:buClr>
              <a:buSzPts val="1000"/>
              <a:buFont typeface="Arial"/>
              <a:buNone/>
            </a:pPr>
            <a:fld id="{00000000-1234-1234-1234-123412341234}" type="slidenum">
              <a:rPr lang="en" sz="1000">
                <a:solidFill>
                  <a:srgbClr val="595959"/>
                </a:solidFill>
                <a:latin typeface="Arial"/>
                <a:ea typeface="Arial"/>
                <a:cs typeface="Arial"/>
                <a:sym typeface="Arial"/>
              </a:rPr>
              <a:t>‹#›</a:t>
            </a:fld>
            <a:endParaRPr/>
          </a:p>
        </p:txBody>
      </p:sp>
      <p:sp>
        <p:nvSpPr>
          <p:cNvPr id="302" name="Google Shape;302;p36"/>
          <p:cNvSpPr txBox="1"/>
          <p:nvPr>
            <p:ph type="title"/>
          </p:nvPr>
        </p:nvSpPr>
        <p:spPr>
          <a:xfrm>
            <a:off x="309464" y="88849"/>
            <a:ext cx="8251200" cy="60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Clr>
                <a:srgbClr val="A64D79"/>
              </a:buClr>
              <a:buSzPts val="2100"/>
              <a:buFont typeface="Helvetica Neue"/>
              <a:buNone/>
            </a:pPr>
            <a:r>
              <a:rPr i="1" lang="en"/>
              <a:t>Ensembles</a:t>
            </a:r>
            <a:r>
              <a:rPr lang="en" sz="2200"/>
              <a:t>: combinación de modelos para mejorar el desempeño </a:t>
            </a:r>
            <a:endParaRPr/>
          </a:p>
        </p:txBody>
      </p:sp>
      <p:sp>
        <p:nvSpPr>
          <p:cNvPr id="303" name="Google Shape;303;p36"/>
          <p:cNvSpPr txBox="1"/>
          <p:nvPr/>
        </p:nvSpPr>
        <p:spPr>
          <a:xfrm>
            <a:off x="1500892" y="753827"/>
            <a:ext cx="2049300" cy="459900"/>
          </a:xfrm>
          <a:prstGeom prst="rect">
            <a:avLst/>
          </a:prstGeom>
          <a:noFill/>
          <a:ln>
            <a:noFill/>
          </a:ln>
        </p:spPr>
        <p:txBody>
          <a:bodyPr anchorCtr="0" anchor="ctr" bIns="14300" lIns="14300" spcFirstLastPara="1" rIns="14300" wrap="square" tIns="14300">
            <a:spAutoFit/>
          </a:bodyPr>
          <a:lstStyle/>
          <a:p>
            <a:pPr indent="0" lvl="0" marL="0" marR="0" rtl="0" algn="ctr">
              <a:lnSpc>
                <a:spcPct val="100000"/>
              </a:lnSpc>
              <a:spcBef>
                <a:spcPts val="0"/>
              </a:spcBef>
              <a:spcAft>
                <a:spcPts val="0"/>
              </a:spcAft>
              <a:buClr>
                <a:srgbClr val="006C65"/>
              </a:buClr>
              <a:buSzPts val="1400"/>
              <a:buFont typeface="Helvetica Neue"/>
              <a:buNone/>
            </a:pPr>
            <a:r>
              <a:rPr b="0" i="0" lang="en" sz="1400" u="none" cap="none" strike="noStrike">
                <a:solidFill>
                  <a:srgbClr val="006C65"/>
                </a:solidFill>
                <a:latin typeface="Helvetica Neue"/>
                <a:ea typeface="Helvetica Neue"/>
                <a:cs typeface="Helvetica Neue"/>
                <a:sym typeface="Helvetica Neue"/>
              </a:rPr>
              <a:t>Espacio de características</a:t>
            </a:r>
            <a:endParaRPr sz="500"/>
          </a:p>
        </p:txBody>
      </p:sp>
      <p:sp>
        <p:nvSpPr>
          <p:cNvPr id="304" name="Google Shape;304;p36"/>
          <p:cNvSpPr txBox="1"/>
          <p:nvPr/>
        </p:nvSpPr>
        <p:spPr>
          <a:xfrm>
            <a:off x="153151" y="4547307"/>
            <a:ext cx="2189700" cy="213600"/>
          </a:xfrm>
          <a:prstGeom prst="rect">
            <a:avLst/>
          </a:prstGeom>
          <a:noFill/>
          <a:ln>
            <a:noFill/>
          </a:ln>
        </p:spPr>
        <p:txBody>
          <a:bodyPr anchorCtr="0" anchor="ctr" bIns="14300" lIns="14300" spcFirstLastPara="1" rIns="14300" wrap="square" tIns="14300">
            <a:spAutoFit/>
          </a:bodyPr>
          <a:lstStyle/>
          <a:p>
            <a:pPr indent="0" lvl="0" marL="0" marR="0" rtl="0" algn="ctr">
              <a:lnSpc>
                <a:spcPct val="100000"/>
              </a:lnSpc>
              <a:spcBef>
                <a:spcPts val="0"/>
              </a:spcBef>
              <a:spcAft>
                <a:spcPts val="0"/>
              </a:spcAft>
              <a:buClr>
                <a:srgbClr val="5E5E5E"/>
              </a:buClr>
              <a:buSzPts val="1200"/>
              <a:buFont typeface="Helvetica Neue"/>
              <a:buNone/>
            </a:pPr>
            <a:r>
              <a:rPr b="0" i="0" lang="en" sz="1200" u="none" cap="none" strike="noStrike">
                <a:solidFill>
                  <a:srgbClr val="5E5E5E"/>
                </a:solidFill>
                <a:latin typeface="Helvetica Neue"/>
                <a:ea typeface="Helvetica Neue"/>
                <a:cs typeface="Helvetica Neue"/>
                <a:sym typeface="Helvetica Neue"/>
              </a:rPr>
              <a:t>Inspirado en diapos de A. Farall</a:t>
            </a:r>
            <a:endParaRPr sz="500"/>
          </a:p>
        </p:txBody>
      </p:sp>
      <p:grpSp>
        <p:nvGrpSpPr>
          <p:cNvPr id="305" name="Google Shape;305;p36"/>
          <p:cNvGrpSpPr/>
          <p:nvPr/>
        </p:nvGrpSpPr>
        <p:grpSpPr>
          <a:xfrm>
            <a:off x="1504088" y="1059361"/>
            <a:ext cx="6442088" cy="3397725"/>
            <a:chOff x="0" y="0"/>
            <a:chExt cx="17178900" cy="9060600"/>
          </a:xfrm>
        </p:grpSpPr>
        <p:sp>
          <p:nvSpPr>
            <p:cNvPr id="306" name="Google Shape;306;p36"/>
            <p:cNvSpPr/>
            <p:nvPr/>
          </p:nvSpPr>
          <p:spPr>
            <a:xfrm>
              <a:off x="0" y="0"/>
              <a:ext cx="17178900" cy="9060600"/>
            </a:xfrm>
            <a:prstGeom prst="rect">
              <a:avLst/>
            </a:prstGeom>
            <a:noFill/>
            <a:ln cap="flat" cmpd="sng" w="63500">
              <a:solidFill>
                <a:srgbClr val="006C65"/>
              </a:solidFill>
              <a:prstDash val="solid"/>
              <a:miter lim="400000"/>
              <a:headEnd len="sm" w="sm" type="none"/>
              <a:tailEnd len="sm" w="sm" type="none"/>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grpSp>
          <p:nvGrpSpPr>
            <p:cNvPr id="307" name="Google Shape;307;p36"/>
            <p:cNvGrpSpPr/>
            <p:nvPr/>
          </p:nvGrpSpPr>
          <p:grpSpPr>
            <a:xfrm>
              <a:off x="5689888" y="2253596"/>
              <a:ext cx="4309362" cy="4531896"/>
              <a:chOff x="0" y="0"/>
              <a:chExt cx="4309362" cy="4531896"/>
            </a:xfrm>
          </p:grpSpPr>
          <p:sp>
            <p:nvSpPr>
              <p:cNvPr id="308" name="Google Shape;308;p36"/>
              <p:cNvSpPr/>
              <p:nvPr/>
            </p:nvSpPr>
            <p:spPr>
              <a:xfrm>
                <a:off x="0" y="0"/>
                <a:ext cx="2664090" cy="4531896"/>
              </a:xfrm>
              <a:custGeom>
                <a:rect b="b" l="l" r="r" t="t"/>
                <a:pathLst>
                  <a:path extrusionOk="0" h="21600" w="21600">
                    <a:moveTo>
                      <a:pt x="5856" y="4500"/>
                    </a:moveTo>
                    <a:lnTo>
                      <a:pt x="1981" y="14167"/>
                    </a:lnTo>
                    <a:lnTo>
                      <a:pt x="1738" y="21600"/>
                    </a:lnTo>
                    <a:lnTo>
                      <a:pt x="6637" y="14945"/>
                    </a:lnTo>
                    <a:lnTo>
                      <a:pt x="12069" y="11488"/>
                    </a:lnTo>
                    <a:lnTo>
                      <a:pt x="14293" y="15723"/>
                    </a:lnTo>
                    <a:lnTo>
                      <a:pt x="20600" y="16748"/>
                    </a:lnTo>
                    <a:lnTo>
                      <a:pt x="21600" y="10667"/>
                    </a:lnTo>
                    <a:lnTo>
                      <a:pt x="16071" y="4037"/>
                    </a:lnTo>
                    <a:lnTo>
                      <a:pt x="1816" y="0"/>
                    </a:lnTo>
                    <a:lnTo>
                      <a:pt x="0" y="5185"/>
                    </a:lnTo>
                    <a:lnTo>
                      <a:pt x="5856" y="4500"/>
                    </a:lnTo>
                    <a:close/>
                  </a:path>
                </a:pathLst>
              </a:custGeom>
              <a:solidFill>
                <a:srgbClr val="ED220D"/>
              </a:solidFill>
              <a:ln>
                <a:noFill/>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sp>
            <p:nvSpPr>
              <p:cNvPr id="309" name="Google Shape;309;p36"/>
              <p:cNvSpPr txBox="1"/>
              <p:nvPr/>
            </p:nvSpPr>
            <p:spPr>
              <a:xfrm>
                <a:off x="1417962" y="0"/>
                <a:ext cx="2891400" cy="1226400"/>
              </a:xfrm>
              <a:prstGeom prst="rect">
                <a:avLst/>
              </a:prstGeom>
              <a:noFill/>
              <a:ln>
                <a:noFill/>
              </a:ln>
            </p:spPr>
            <p:txBody>
              <a:bodyPr anchorCtr="0" anchor="ctr" bIns="14300" lIns="14300" spcFirstLastPara="1" rIns="14300" wrap="square" tIns="14300">
                <a:spAutoFit/>
              </a:bodyPr>
              <a:lstStyle/>
              <a:p>
                <a:pPr indent="0" lvl="0" marL="0" marR="0" rtl="0" algn="ctr">
                  <a:lnSpc>
                    <a:spcPct val="100000"/>
                  </a:lnSpc>
                  <a:spcBef>
                    <a:spcPts val="0"/>
                  </a:spcBef>
                  <a:spcAft>
                    <a:spcPts val="0"/>
                  </a:spcAft>
                  <a:buClr>
                    <a:srgbClr val="EE220D"/>
                  </a:buClr>
                  <a:buSzPts val="1400"/>
                  <a:buFont typeface="Helvetica Neue"/>
                  <a:buNone/>
                </a:pPr>
                <a:r>
                  <a:rPr b="0" i="0" lang="en" sz="1400" u="none" cap="none" strike="noStrike">
                    <a:solidFill>
                      <a:srgbClr val="EE220D"/>
                    </a:solidFill>
                    <a:latin typeface="Helvetica Neue"/>
                    <a:ea typeface="Helvetica Neue"/>
                    <a:cs typeface="Helvetica Neue"/>
                    <a:sym typeface="Helvetica Neue"/>
                  </a:rPr>
                  <a:t>Zona de Error</a:t>
                </a:r>
                <a:endParaRPr sz="500"/>
              </a:p>
            </p:txBody>
          </p:sp>
        </p:grpSp>
        <p:grpSp>
          <p:nvGrpSpPr>
            <p:cNvPr id="310" name="Google Shape;310;p36"/>
            <p:cNvGrpSpPr/>
            <p:nvPr/>
          </p:nvGrpSpPr>
          <p:grpSpPr>
            <a:xfrm>
              <a:off x="6837677" y="2440922"/>
              <a:ext cx="7193188" cy="4381896"/>
              <a:chOff x="0" y="0"/>
              <a:chExt cx="7193188" cy="4381896"/>
            </a:xfrm>
          </p:grpSpPr>
          <p:sp>
            <p:nvSpPr>
              <p:cNvPr id="311" name="Google Shape;311;p36"/>
              <p:cNvSpPr/>
              <p:nvPr/>
            </p:nvSpPr>
            <p:spPr>
              <a:xfrm>
                <a:off x="0" y="209532"/>
                <a:ext cx="4920912" cy="4172364"/>
              </a:xfrm>
              <a:custGeom>
                <a:rect b="b" l="l" r="r" t="t"/>
                <a:pathLst>
                  <a:path extrusionOk="0" h="21600" w="21600">
                    <a:moveTo>
                      <a:pt x="4328" y="3343"/>
                    </a:moveTo>
                    <a:lnTo>
                      <a:pt x="0" y="16508"/>
                    </a:lnTo>
                    <a:lnTo>
                      <a:pt x="10000" y="21600"/>
                    </a:lnTo>
                    <a:lnTo>
                      <a:pt x="9781" y="13445"/>
                    </a:lnTo>
                    <a:lnTo>
                      <a:pt x="5708" y="9420"/>
                    </a:lnTo>
                    <a:lnTo>
                      <a:pt x="15029" y="5810"/>
                    </a:lnTo>
                    <a:lnTo>
                      <a:pt x="17112" y="17552"/>
                    </a:lnTo>
                    <a:lnTo>
                      <a:pt x="21600" y="16947"/>
                    </a:lnTo>
                    <a:lnTo>
                      <a:pt x="18030" y="0"/>
                    </a:lnTo>
                    <a:lnTo>
                      <a:pt x="4328" y="3343"/>
                    </a:lnTo>
                    <a:close/>
                  </a:path>
                </a:pathLst>
              </a:custGeom>
              <a:solidFill>
                <a:srgbClr val="00A1FF">
                  <a:alpha val="56080"/>
                </a:srgbClr>
              </a:solidFill>
              <a:ln>
                <a:noFill/>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000000"/>
                  </a:buClr>
                  <a:buSzPts val="1100"/>
                  <a:buFont typeface="Helvetica Neue"/>
                  <a:buNone/>
                </a:pPr>
                <a:r>
                  <a:t/>
                </a:r>
                <a:endParaRPr b="0" i="0" sz="1100" u="none" cap="none" strike="noStrike">
                  <a:solidFill>
                    <a:srgbClr val="000000"/>
                  </a:solidFill>
                  <a:latin typeface="Helvetica Neue"/>
                  <a:ea typeface="Helvetica Neue"/>
                  <a:cs typeface="Helvetica Neue"/>
                  <a:sym typeface="Helvetica Neue"/>
                </a:endParaRPr>
              </a:p>
            </p:txBody>
          </p:sp>
          <p:sp>
            <p:nvSpPr>
              <p:cNvPr id="312" name="Google Shape;312;p36"/>
              <p:cNvSpPr txBox="1"/>
              <p:nvPr/>
            </p:nvSpPr>
            <p:spPr>
              <a:xfrm>
                <a:off x="4301788" y="0"/>
                <a:ext cx="2891400" cy="1226400"/>
              </a:xfrm>
              <a:prstGeom prst="rect">
                <a:avLst/>
              </a:prstGeom>
              <a:noFill/>
              <a:ln>
                <a:noFill/>
              </a:ln>
            </p:spPr>
            <p:txBody>
              <a:bodyPr anchorCtr="0" anchor="ctr" bIns="14300" lIns="14300" spcFirstLastPara="1" rIns="14300" wrap="square" tIns="14300">
                <a:spAutoFit/>
              </a:bodyPr>
              <a:lstStyle/>
              <a:p>
                <a:pPr indent="0" lvl="0" marL="0" marR="0" rtl="0" algn="ctr">
                  <a:lnSpc>
                    <a:spcPct val="100000"/>
                  </a:lnSpc>
                  <a:spcBef>
                    <a:spcPts val="0"/>
                  </a:spcBef>
                  <a:spcAft>
                    <a:spcPts val="0"/>
                  </a:spcAft>
                  <a:buClr>
                    <a:srgbClr val="01A1FF"/>
                  </a:buClr>
                  <a:buSzPts val="1400"/>
                  <a:buFont typeface="Helvetica Neue"/>
                  <a:buNone/>
                </a:pPr>
                <a:r>
                  <a:rPr b="0" i="0" lang="en" sz="1400" u="none" cap="none" strike="noStrike">
                    <a:solidFill>
                      <a:srgbClr val="01A1FF"/>
                    </a:solidFill>
                    <a:latin typeface="Helvetica Neue"/>
                    <a:ea typeface="Helvetica Neue"/>
                    <a:cs typeface="Helvetica Neue"/>
                    <a:sym typeface="Helvetica Neue"/>
                  </a:rPr>
                  <a:t>Zona de Error</a:t>
                </a:r>
                <a:endParaRPr sz="500"/>
              </a:p>
            </p:txBody>
          </p:sp>
        </p:grpSp>
        <p:grpSp>
          <p:nvGrpSpPr>
            <p:cNvPr id="313" name="Google Shape;313;p36"/>
            <p:cNvGrpSpPr/>
            <p:nvPr/>
          </p:nvGrpSpPr>
          <p:grpSpPr>
            <a:xfrm>
              <a:off x="3147997" y="1516326"/>
              <a:ext cx="6769764" cy="7047120"/>
              <a:chOff x="0" y="0"/>
              <a:chExt cx="6769764" cy="7047120"/>
            </a:xfrm>
          </p:grpSpPr>
          <p:sp>
            <p:nvSpPr>
              <p:cNvPr id="314" name="Google Shape;314;p36"/>
              <p:cNvSpPr/>
              <p:nvPr/>
            </p:nvSpPr>
            <p:spPr>
              <a:xfrm>
                <a:off x="0" y="0"/>
                <a:ext cx="6769764" cy="5269158"/>
              </a:xfrm>
              <a:custGeom>
                <a:rect b="b" l="l" r="r" t="t"/>
                <a:pathLst>
                  <a:path extrusionOk="0" h="21600" w="21600">
                    <a:moveTo>
                      <a:pt x="0" y="21600"/>
                    </a:moveTo>
                    <a:lnTo>
                      <a:pt x="21600" y="14760"/>
                    </a:lnTo>
                    <a:lnTo>
                      <a:pt x="15336" y="9708"/>
                    </a:lnTo>
                    <a:lnTo>
                      <a:pt x="7143" y="5843"/>
                    </a:lnTo>
                    <a:lnTo>
                      <a:pt x="10520" y="0"/>
                    </a:lnTo>
                    <a:lnTo>
                      <a:pt x="2984" y="3928"/>
                    </a:lnTo>
                    <a:lnTo>
                      <a:pt x="0" y="21600"/>
                    </a:lnTo>
                    <a:close/>
                  </a:path>
                </a:pathLst>
              </a:custGeom>
              <a:solidFill>
                <a:srgbClr val="FEAE00">
                  <a:alpha val="74510"/>
                </a:srgbClr>
              </a:solidFill>
              <a:ln>
                <a:noFill/>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000000"/>
                  </a:buClr>
                  <a:buSzPts val="1100"/>
                  <a:buFont typeface="Helvetica Neue"/>
                  <a:buNone/>
                </a:pPr>
                <a:r>
                  <a:t/>
                </a:r>
                <a:endParaRPr b="0" i="0" sz="1100" u="none" cap="none" strike="noStrike">
                  <a:solidFill>
                    <a:srgbClr val="000000"/>
                  </a:solidFill>
                  <a:latin typeface="Helvetica Neue"/>
                  <a:ea typeface="Helvetica Neue"/>
                  <a:cs typeface="Helvetica Neue"/>
                  <a:sym typeface="Helvetica Neue"/>
                </a:endParaRPr>
              </a:p>
            </p:txBody>
          </p:sp>
          <p:cxnSp>
            <p:nvCxnSpPr>
              <p:cNvPr id="315" name="Google Shape;315;p36"/>
              <p:cNvCxnSpPr/>
              <p:nvPr/>
            </p:nvCxnSpPr>
            <p:spPr>
              <a:xfrm>
                <a:off x="1445767" y="5777220"/>
                <a:ext cx="1269900" cy="1269900"/>
              </a:xfrm>
              <a:prstGeom prst="straightConnector1">
                <a:avLst/>
              </a:prstGeom>
              <a:noFill/>
              <a:ln>
                <a:noFill/>
              </a:ln>
            </p:spPr>
          </p:cxnSp>
        </p:gr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7"/>
          <p:cNvSpPr txBox="1"/>
          <p:nvPr>
            <p:ph type="title"/>
          </p:nvPr>
        </p:nvSpPr>
        <p:spPr>
          <a:xfrm>
            <a:off x="311700" y="76600"/>
            <a:ext cx="8520600" cy="460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1900"/>
              <a:t>Árboles extremadamente aleatorizados: ExtraTrees</a:t>
            </a:r>
            <a:endParaRPr/>
          </a:p>
        </p:txBody>
      </p:sp>
      <p:sp>
        <p:nvSpPr>
          <p:cNvPr id="321" name="Google Shape;321;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2" name="Google Shape;322;p37"/>
          <p:cNvSpPr txBox="1"/>
          <p:nvPr>
            <p:ph idx="12" type="sldNum"/>
          </p:nvPr>
        </p:nvSpPr>
        <p:spPr>
          <a:xfrm>
            <a:off x="4499189" y="4812635"/>
            <a:ext cx="330600" cy="326400"/>
          </a:xfrm>
          <a:prstGeom prst="rect">
            <a:avLst/>
          </a:prstGeom>
          <a:noFill/>
          <a:ln>
            <a:noFill/>
          </a:ln>
        </p:spPr>
        <p:txBody>
          <a:bodyPr anchorCtr="0" anchor="ctr" bIns="91425" lIns="91425" spcFirstLastPara="1" rIns="91425" wrap="square" tIns="91425">
            <a:normAutofit lnSpcReduction="10000"/>
          </a:bodyPr>
          <a:lstStyle/>
          <a:p>
            <a:pPr indent="0" lvl="0" marL="0" rtl="0" algn="ctr">
              <a:lnSpc>
                <a:spcPct val="100000"/>
              </a:lnSpc>
              <a:spcBef>
                <a:spcPts val="0"/>
              </a:spcBef>
              <a:spcAft>
                <a:spcPts val="0"/>
              </a:spcAft>
              <a:buClr>
                <a:srgbClr val="595959"/>
              </a:buClr>
              <a:buSzPts val="1000"/>
              <a:buFont typeface="Arial"/>
              <a:buNone/>
            </a:pPr>
            <a:fld id="{00000000-1234-1234-1234-123412341234}" type="slidenum">
              <a:rPr lang="en" sz="1000">
                <a:solidFill>
                  <a:srgbClr val="595959"/>
                </a:solidFill>
                <a:latin typeface="Arial"/>
                <a:ea typeface="Arial"/>
                <a:cs typeface="Arial"/>
                <a:sym typeface="Arial"/>
              </a:rPr>
              <a:t>‹#›</a:t>
            </a:fld>
            <a:endParaRPr/>
          </a:p>
        </p:txBody>
      </p:sp>
      <p:sp>
        <p:nvSpPr>
          <p:cNvPr id="323" name="Google Shape;323;p37"/>
          <p:cNvSpPr txBox="1"/>
          <p:nvPr>
            <p:ph idx="1" type="body"/>
          </p:nvPr>
        </p:nvSpPr>
        <p:spPr>
          <a:xfrm>
            <a:off x="498037" y="797250"/>
            <a:ext cx="8333100" cy="3549000"/>
          </a:xfrm>
          <a:prstGeom prst="rect">
            <a:avLst/>
          </a:prstGeom>
          <a:noFill/>
          <a:ln>
            <a:noFill/>
          </a:ln>
        </p:spPr>
        <p:txBody>
          <a:bodyPr anchorCtr="0" anchor="t" bIns="91425" lIns="91425" spcFirstLastPara="1" rIns="91425" wrap="square" tIns="91425">
            <a:normAutofit/>
          </a:bodyPr>
          <a:lstStyle/>
          <a:p>
            <a:pPr indent="-88900" lvl="0" marL="177800" rtl="0" algn="l">
              <a:lnSpc>
                <a:spcPct val="115000"/>
              </a:lnSpc>
              <a:spcBef>
                <a:spcPts val="0"/>
              </a:spcBef>
              <a:spcAft>
                <a:spcPts val="0"/>
              </a:spcAft>
              <a:buSzPts val="1400"/>
              <a:buNone/>
            </a:pPr>
            <a:r>
              <a:t/>
            </a:r>
            <a:endParaRPr sz="1400">
              <a:solidFill>
                <a:srgbClr val="666666"/>
              </a:solidFill>
              <a:latin typeface="Helvetica Neue"/>
              <a:ea typeface="Helvetica Neue"/>
              <a:cs typeface="Helvetica Neue"/>
              <a:sym typeface="Helvetica Neue"/>
            </a:endParaRPr>
          </a:p>
          <a:p>
            <a:pPr indent="-177800" lvl="0" marL="177800" rtl="0" algn="l">
              <a:lnSpc>
                <a:spcPct val="115000"/>
              </a:lnSpc>
              <a:spcBef>
                <a:spcPts val="0"/>
              </a:spcBef>
              <a:spcAft>
                <a:spcPts val="0"/>
              </a:spcAft>
              <a:buSzPts val="1400"/>
              <a:buChar char="●"/>
            </a:pPr>
            <a:r>
              <a:rPr lang="en" sz="1400">
                <a:solidFill>
                  <a:srgbClr val="666666"/>
                </a:solidFill>
                <a:latin typeface="Helvetica Neue"/>
                <a:ea typeface="Helvetica Neue"/>
                <a:cs typeface="Helvetica Neue"/>
                <a:sym typeface="Helvetica Neue"/>
              </a:rPr>
              <a:t>Para hacer ensambles necesitamos de resultados independientes</a:t>
            </a:r>
            <a:endParaRPr/>
          </a:p>
          <a:p>
            <a:pPr indent="-88900" lvl="0" marL="177800" rtl="0" algn="l">
              <a:lnSpc>
                <a:spcPct val="115000"/>
              </a:lnSpc>
              <a:spcBef>
                <a:spcPts val="0"/>
              </a:spcBef>
              <a:spcAft>
                <a:spcPts val="0"/>
              </a:spcAft>
              <a:buSzPts val="1400"/>
              <a:buNone/>
            </a:pPr>
            <a:r>
              <a:t/>
            </a:r>
            <a:endParaRPr sz="1400">
              <a:solidFill>
                <a:srgbClr val="666666"/>
              </a:solidFill>
              <a:latin typeface="Helvetica Neue"/>
              <a:ea typeface="Helvetica Neue"/>
              <a:cs typeface="Helvetica Neue"/>
              <a:sym typeface="Helvetica Neue"/>
            </a:endParaRPr>
          </a:p>
          <a:p>
            <a:pPr indent="-177800" lvl="0" marL="177800" rtl="0" algn="l">
              <a:lnSpc>
                <a:spcPct val="115000"/>
              </a:lnSpc>
              <a:spcBef>
                <a:spcPts val="0"/>
              </a:spcBef>
              <a:spcAft>
                <a:spcPts val="0"/>
              </a:spcAft>
              <a:buSzPts val="1400"/>
              <a:buChar char="●"/>
            </a:pPr>
            <a:r>
              <a:rPr lang="en" sz="1400">
                <a:solidFill>
                  <a:srgbClr val="666666"/>
                </a:solidFill>
                <a:latin typeface="Helvetica Neue"/>
                <a:ea typeface="Helvetica Neue"/>
                <a:cs typeface="Helvetica Neue"/>
                <a:sym typeface="Helvetica Neue"/>
              </a:rPr>
              <a:t>Árboles extremadamente aleatorizados / </a:t>
            </a:r>
            <a:r>
              <a:rPr i="1" lang="en"/>
              <a:t>extremely randomized trees</a:t>
            </a:r>
            <a:endParaRPr/>
          </a:p>
        </p:txBody>
      </p:sp>
      <p:sp>
        <p:nvSpPr>
          <p:cNvPr id="324" name="Google Shape;324;p37"/>
          <p:cNvSpPr txBox="1"/>
          <p:nvPr/>
        </p:nvSpPr>
        <p:spPr>
          <a:xfrm>
            <a:off x="462678" y="2177143"/>
            <a:ext cx="8230500" cy="1893300"/>
          </a:xfrm>
          <a:prstGeom prst="rect">
            <a:avLst/>
          </a:prstGeom>
          <a:noFill/>
          <a:ln>
            <a:noFill/>
          </a:ln>
        </p:spPr>
        <p:txBody>
          <a:bodyPr anchorCtr="0" anchor="t" bIns="0" lIns="0" spcFirstLastPara="1" rIns="0" wrap="square" tIns="0">
            <a:spAutoFit/>
          </a:bodyPr>
          <a:lstStyle/>
          <a:p>
            <a:pPr indent="50800" lvl="0" marL="0" marR="0" rtl="0" algn="l">
              <a:lnSpc>
                <a:spcPct val="100000"/>
              </a:lnSpc>
              <a:spcBef>
                <a:spcPts val="0"/>
              </a:spcBef>
              <a:spcAft>
                <a:spcPts val="0"/>
              </a:spcAft>
              <a:buClr>
                <a:srgbClr val="212121"/>
              </a:buClr>
              <a:buSzPts val="1400"/>
              <a:buFont typeface="Courier"/>
              <a:buNone/>
            </a:pPr>
            <a:r>
              <a:rPr b="0" i="0" lang="en" sz="1400" u="none" cap="none" strike="noStrike">
                <a:solidFill>
                  <a:srgbClr val="212121"/>
                </a:solidFill>
                <a:latin typeface="Helvetica Neue"/>
                <a:ea typeface="Helvetica Neue"/>
                <a:cs typeface="Helvetica Neue"/>
                <a:sym typeface="Helvetica Neue"/>
              </a:rPr>
              <a:t>Algunos parámetros</a:t>
            </a:r>
            <a:endParaRPr b="1" i="0" sz="600" u="none" cap="none" strike="noStrike">
              <a:solidFill>
                <a:srgbClr val="000000"/>
              </a:solidFill>
              <a:latin typeface="Helvetica Neue"/>
              <a:ea typeface="Helvetica Neue"/>
              <a:cs typeface="Helvetica Neue"/>
              <a:sym typeface="Helvetica Neue"/>
            </a:endParaRPr>
          </a:p>
          <a:p>
            <a:pPr indent="50800" lvl="0" marL="0" marR="0" rtl="0" algn="l">
              <a:lnSpc>
                <a:spcPct val="100000"/>
              </a:lnSpc>
              <a:spcBef>
                <a:spcPts val="200"/>
              </a:spcBef>
              <a:spcAft>
                <a:spcPts val="0"/>
              </a:spcAft>
              <a:buClr>
                <a:srgbClr val="212121"/>
              </a:buClr>
              <a:buSzPts val="600"/>
              <a:buFont typeface="Courier"/>
              <a:buNone/>
            </a:pPr>
            <a:r>
              <a:t/>
            </a:r>
            <a:endParaRPr b="1" i="0" sz="600" u="none" cap="none" strike="noStrike">
              <a:solidFill>
                <a:srgbClr val="000000"/>
              </a:solidFill>
              <a:latin typeface="Helvetica Neue"/>
              <a:ea typeface="Helvetica Neue"/>
              <a:cs typeface="Helvetica Neue"/>
              <a:sym typeface="Helvetica Neue"/>
            </a:endParaRPr>
          </a:p>
          <a:p>
            <a:pPr indent="-139700" lvl="0" marL="190500" marR="0" rtl="0" algn="l">
              <a:lnSpc>
                <a:spcPct val="100000"/>
              </a:lnSpc>
              <a:spcBef>
                <a:spcPts val="200"/>
              </a:spcBef>
              <a:spcAft>
                <a:spcPts val="0"/>
              </a:spcAft>
              <a:buClr>
                <a:srgbClr val="212121"/>
              </a:buClr>
              <a:buSzPts val="1400"/>
              <a:buFont typeface="Courier"/>
              <a:buChar char="•"/>
            </a:pPr>
            <a:r>
              <a:rPr b="0" i="0" lang="en" sz="1400" u="none" cap="none" strike="noStrike">
                <a:solidFill>
                  <a:srgbClr val="212121"/>
                </a:solidFill>
                <a:latin typeface="Courier"/>
                <a:ea typeface="Courier"/>
                <a:cs typeface="Courier"/>
                <a:sym typeface="Courier"/>
              </a:rPr>
              <a:t>splitter</a:t>
            </a:r>
            <a:r>
              <a:rPr b="0" i="0" lang="en" sz="1400" u="none" cap="none" strike="noStrike">
                <a:solidFill>
                  <a:srgbClr val="212121"/>
                </a:solidFill>
                <a:latin typeface="Helvetica Neue"/>
                <a:ea typeface="Helvetica Neue"/>
                <a:cs typeface="Helvetica Neue"/>
                <a:sym typeface="Helvetica Neue"/>
              </a:rPr>
              <a:t>: Para cada característica, el algoritmo encuentra la mejor división y calcula su importancia (la reducción de impurezas), dada por el parámetro </a:t>
            </a:r>
            <a:r>
              <a:rPr b="0" i="0" lang="en" sz="1400" u="none" cap="none" strike="noStrike">
                <a:solidFill>
                  <a:srgbClr val="212121"/>
                </a:solidFill>
                <a:latin typeface="Courier"/>
                <a:ea typeface="Courier"/>
                <a:cs typeface="Courier"/>
                <a:sym typeface="Courier"/>
              </a:rPr>
              <a:t>criterion</a:t>
            </a:r>
            <a:r>
              <a:rPr b="0" i="0" lang="en" sz="1400" u="none" cap="none" strike="noStrike">
                <a:solidFill>
                  <a:srgbClr val="212121"/>
                </a:solidFill>
                <a:latin typeface="Helvetica Neue"/>
                <a:ea typeface="Helvetica Neue"/>
                <a:cs typeface="Helvetica Neue"/>
                <a:sym typeface="Helvetica Neue"/>
              </a:rPr>
              <a:t> (que puede ser </a:t>
            </a:r>
            <a:r>
              <a:rPr b="0" i="0" lang="en" sz="1400" u="none" cap="none" strike="noStrike">
                <a:solidFill>
                  <a:srgbClr val="212121"/>
                </a:solidFill>
                <a:latin typeface="Courier"/>
                <a:ea typeface="Courier"/>
                <a:cs typeface="Courier"/>
                <a:sym typeface="Courier"/>
              </a:rPr>
              <a:t>gini</a:t>
            </a:r>
            <a:r>
              <a:rPr b="0" i="0" lang="en" sz="1400" u="none" cap="none" strike="noStrike">
                <a:solidFill>
                  <a:srgbClr val="212121"/>
                </a:solidFill>
                <a:latin typeface="Helvetica Neue"/>
                <a:ea typeface="Helvetica Neue"/>
                <a:cs typeface="Helvetica Neue"/>
                <a:sym typeface="Helvetica Neue"/>
              </a:rPr>
              <a:t> o </a:t>
            </a:r>
            <a:r>
              <a:rPr b="0" i="0" lang="en" sz="1400" u="none" cap="none" strike="noStrike">
                <a:solidFill>
                  <a:srgbClr val="212121"/>
                </a:solidFill>
                <a:latin typeface="Courier"/>
                <a:ea typeface="Courier"/>
                <a:cs typeface="Courier"/>
                <a:sym typeface="Courier"/>
              </a:rPr>
              <a:t>entropy</a:t>
            </a:r>
            <a:r>
              <a:rPr b="0" i="0" lang="en" sz="1400" u="none" cap="none" strike="noStrike">
                <a:solidFill>
                  <a:srgbClr val="212121"/>
                </a:solidFill>
                <a:latin typeface="Helvetica Neue"/>
                <a:ea typeface="Helvetica Neue"/>
                <a:cs typeface="Helvetica Neue"/>
                <a:sym typeface="Helvetica Neue"/>
              </a:rPr>
              <a:t>). Si </a:t>
            </a:r>
            <a:r>
              <a:rPr b="0" i="0" lang="en" sz="1400" u="none" cap="none" strike="noStrike">
                <a:solidFill>
                  <a:srgbClr val="212121"/>
                </a:solidFill>
                <a:latin typeface="Courier"/>
                <a:ea typeface="Courier"/>
                <a:cs typeface="Courier"/>
                <a:sym typeface="Courier"/>
              </a:rPr>
              <a:t>splitter</a:t>
            </a:r>
            <a:r>
              <a:rPr b="0" i="0" lang="en" sz="1400" u="none" cap="none" strike="noStrike">
                <a:solidFill>
                  <a:srgbClr val="212121"/>
                </a:solidFill>
                <a:latin typeface="Helvetica Neue"/>
                <a:ea typeface="Helvetica Neue"/>
                <a:cs typeface="Helvetica Neue"/>
                <a:sym typeface="Helvetica Neue"/>
              </a:rPr>
              <a:t> se elije como </a:t>
            </a:r>
            <a:r>
              <a:rPr b="0" i="0" lang="en" sz="1400" u="none" cap="none" strike="noStrike">
                <a:solidFill>
                  <a:srgbClr val="212121"/>
                </a:solidFill>
                <a:latin typeface="Courier"/>
                <a:ea typeface="Courier"/>
                <a:cs typeface="Courier"/>
                <a:sym typeface="Courier"/>
              </a:rPr>
              <a:t>best</a:t>
            </a:r>
            <a:r>
              <a:rPr b="0" i="0" lang="en" sz="1400" u="none" cap="none" strike="noStrike">
                <a:solidFill>
                  <a:srgbClr val="212121"/>
                </a:solidFill>
                <a:latin typeface="Helvetica Neue"/>
                <a:ea typeface="Helvetica Neue"/>
                <a:cs typeface="Helvetica Neue"/>
                <a:sym typeface="Helvetica Neue"/>
              </a:rPr>
              <a:t>, se elige el mejor corte de la mejor característica. Si </a:t>
            </a:r>
            <a:r>
              <a:rPr b="0" i="0" lang="en" sz="1400" u="none" cap="none" strike="noStrike">
                <a:solidFill>
                  <a:srgbClr val="212121"/>
                </a:solidFill>
                <a:latin typeface="Courier"/>
                <a:ea typeface="Courier"/>
                <a:cs typeface="Courier"/>
                <a:sym typeface="Courier"/>
              </a:rPr>
              <a:t>splitter='random'</a:t>
            </a:r>
            <a:r>
              <a:rPr b="0" i="0" lang="en" sz="1400" u="none" cap="none" strike="noStrike">
                <a:solidFill>
                  <a:srgbClr val="212121"/>
                </a:solidFill>
                <a:latin typeface="Helvetica Neue"/>
                <a:ea typeface="Helvetica Neue"/>
                <a:cs typeface="Helvetica Neue"/>
                <a:sym typeface="Helvetica Neue"/>
              </a:rPr>
              <a:t>, se eligen cortes al azar para cada característica y se utiliza el mejor entre ellos.</a:t>
            </a:r>
            <a:endParaRPr sz="500"/>
          </a:p>
          <a:p>
            <a:pPr indent="-139700" lvl="0" marL="190500" marR="0" rtl="0" algn="l">
              <a:lnSpc>
                <a:spcPct val="100000"/>
              </a:lnSpc>
              <a:spcBef>
                <a:spcPts val="200"/>
              </a:spcBef>
              <a:spcAft>
                <a:spcPts val="0"/>
              </a:spcAft>
              <a:buClr>
                <a:srgbClr val="212121"/>
              </a:buClr>
              <a:buSzPts val="1400"/>
              <a:buFont typeface="Courier"/>
              <a:buChar char="•"/>
            </a:pPr>
            <a:r>
              <a:rPr b="0" i="0" lang="en" sz="1400" u="none" cap="none" strike="noStrike">
                <a:solidFill>
                  <a:srgbClr val="212121"/>
                </a:solidFill>
                <a:latin typeface="Courier"/>
                <a:ea typeface="Courier"/>
                <a:cs typeface="Courier"/>
                <a:sym typeface="Courier"/>
              </a:rPr>
              <a:t>max_features</a:t>
            </a:r>
            <a:r>
              <a:rPr b="0" i="0" lang="en" sz="1400" u="none" cap="none" strike="noStrike">
                <a:solidFill>
                  <a:srgbClr val="212121"/>
                </a:solidFill>
                <a:latin typeface="Helvetica Neue"/>
                <a:ea typeface="Helvetica Neue"/>
                <a:cs typeface="Helvetica Neue"/>
                <a:sym typeface="Helvetica Neue"/>
              </a:rPr>
              <a:t>: En cada división, se considera sólo un subconjunto aleatorio de características </a:t>
            </a:r>
            <a:r>
              <a:rPr b="0" i="0" lang="en" sz="1400" u="none" cap="none" strike="noStrike">
                <a:solidFill>
                  <a:srgbClr val="212121"/>
                </a:solidFill>
                <a:latin typeface="Courier"/>
                <a:ea typeface="Courier"/>
                <a:cs typeface="Courier"/>
                <a:sym typeface="Courier"/>
              </a:rPr>
              <a:t>max_features</a:t>
            </a:r>
            <a:r>
              <a:rPr b="0" i="0" lang="en" sz="1400" u="none" cap="none" strike="noStrike">
                <a:solidFill>
                  <a:srgbClr val="212121"/>
                </a:solidFill>
                <a:latin typeface="Helvetica Neue"/>
                <a:ea typeface="Helvetica Neue"/>
                <a:cs typeface="Helvetica Neue"/>
                <a:sym typeface="Helvetica Neue"/>
              </a:rPr>
              <a:t>.</a:t>
            </a:r>
            <a:endParaRPr sz="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8"/>
          <p:cNvSpPr txBox="1"/>
          <p:nvPr>
            <p:ph type="title"/>
          </p:nvPr>
        </p:nvSpPr>
        <p:spPr>
          <a:xfrm>
            <a:off x="311700" y="76600"/>
            <a:ext cx="8520600" cy="460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0" name="Google Shape;330;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1" name="Google Shape;331;p38"/>
          <p:cNvSpPr txBox="1"/>
          <p:nvPr>
            <p:ph idx="1" type="body"/>
          </p:nvPr>
        </p:nvSpPr>
        <p:spPr>
          <a:xfrm>
            <a:off x="311700" y="834038"/>
            <a:ext cx="8520600" cy="373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7" name="Google Shape;337;p39"/>
          <p:cNvSpPr txBox="1"/>
          <p:nvPr>
            <p:ph type="title"/>
          </p:nvPr>
        </p:nvSpPr>
        <p:spPr>
          <a:xfrm>
            <a:off x="311700" y="76600"/>
            <a:ext cx="8520600" cy="460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2200"/>
              <a:t>Bosques aleatórios / Random Forests: bagging de árboles de decisión</a:t>
            </a:r>
            <a:endParaRPr/>
          </a:p>
        </p:txBody>
      </p:sp>
      <p:sp>
        <p:nvSpPr>
          <p:cNvPr id="338" name="Google Shape;338;p39"/>
          <p:cNvSpPr/>
          <p:nvPr/>
        </p:nvSpPr>
        <p:spPr>
          <a:xfrm>
            <a:off x="6511504" y="1345438"/>
            <a:ext cx="1398600" cy="540600"/>
          </a:xfrm>
          <a:prstGeom prst="roundRect">
            <a:avLst>
              <a:gd fmla="val 13215" name="adj"/>
            </a:avLst>
          </a:prstGeom>
          <a:solidFill>
            <a:srgbClr val="FEAE00"/>
          </a:solidFill>
          <a:ln>
            <a:noFill/>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000000"/>
              </a:buClr>
              <a:buSzPts val="1100"/>
              <a:buFont typeface="Courier"/>
              <a:buNone/>
            </a:pPr>
            <a:r>
              <a:rPr b="0" i="0" lang="en" sz="1100" u="none" cap="none" strike="noStrike">
                <a:solidFill>
                  <a:srgbClr val="000000"/>
                </a:solidFill>
                <a:latin typeface="Courier"/>
                <a:ea typeface="Courier"/>
                <a:cs typeface="Courier"/>
                <a:sym typeface="Courier"/>
              </a:rPr>
              <a:t>DecisionTree</a:t>
            </a:r>
            <a:br>
              <a:rPr b="0" i="0" lang="en" sz="1100" u="none" cap="none" strike="noStrike">
                <a:solidFill>
                  <a:srgbClr val="000000"/>
                </a:solidFill>
                <a:latin typeface="Courier"/>
                <a:ea typeface="Courier"/>
                <a:cs typeface="Courier"/>
                <a:sym typeface="Courier"/>
              </a:rPr>
            </a:br>
            <a:r>
              <a:rPr b="0" i="0" lang="en" sz="1100" u="none" cap="none" strike="noStrike">
                <a:solidFill>
                  <a:srgbClr val="000000"/>
                </a:solidFill>
                <a:latin typeface="Courier"/>
                <a:ea typeface="Courier"/>
                <a:cs typeface="Courier"/>
                <a:sym typeface="Courier"/>
              </a:rPr>
              <a:t>Classifier</a:t>
            </a:r>
            <a:endParaRPr sz="500"/>
          </a:p>
        </p:txBody>
      </p:sp>
      <p:sp>
        <p:nvSpPr>
          <p:cNvPr id="339" name="Google Shape;339;p39"/>
          <p:cNvSpPr/>
          <p:nvPr/>
        </p:nvSpPr>
        <p:spPr>
          <a:xfrm>
            <a:off x="6511504" y="2276456"/>
            <a:ext cx="1398600" cy="540600"/>
          </a:xfrm>
          <a:prstGeom prst="roundRect">
            <a:avLst>
              <a:gd fmla="val 13215" name="adj"/>
            </a:avLst>
          </a:prstGeom>
          <a:solidFill>
            <a:srgbClr val="FEAE00"/>
          </a:solidFill>
          <a:ln>
            <a:noFill/>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000000"/>
              </a:buClr>
              <a:buSzPts val="1100"/>
              <a:buFont typeface="Courier"/>
              <a:buNone/>
            </a:pPr>
            <a:r>
              <a:rPr b="0" i="0" lang="en" sz="1100" u="none" cap="none" strike="noStrike">
                <a:solidFill>
                  <a:srgbClr val="000000"/>
                </a:solidFill>
                <a:latin typeface="Courier"/>
                <a:ea typeface="Courier"/>
                <a:cs typeface="Courier"/>
                <a:sym typeface="Courier"/>
              </a:rPr>
              <a:t>DecisionTree</a:t>
            </a:r>
            <a:endParaRPr sz="500"/>
          </a:p>
          <a:p>
            <a:pPr indent="0" lvl="0" marL="0" marR="0" rtl="0" algn="ctr">
              <a:lnSpc>
                <a:spcPct val="100000"/>
              </a:lnSpc>
              <a:spcBef>
                <a:spcPts val="0"/>
              </a:spcBef>
              <a:spcAft>
                <a:spcPts val="0"/>
              </a:spcAft>
              <a:buClr>
                <a:srgbClr val="000000"/>
              </a:buClr>
              <a:buSzPts val="1100"/>
              <a:buFont typeface="Courier"/>
              <a:buNone/>
            </a:pPr>
            <a:r>
              <a:rPr b="0" i="0" lang="en" sz="1100" u="none" cap="none" strike="noStrike">
                <a:solidFill>
                  <a:srgbClr val="000000"/>
                </a:solidFill>
                <a:latin typeface="Courier"/>
                <a:ea typeface="Courier"/>
                <a:cs typeface="Courier"/>
                <a:sym typeface="Courier"/>
              </a:rPr>
              <a:t>Regressor</a:t>
            </a:r>
            <a:endParaRPr sz="500"/>
          </a:p>
        </p:txBody>
      </p:sp>
      <p:sp>
        <p:nvSpPr>
          <p:cNvPr id="340" name="Google Shape;340;p39"/>
          <p:cNvSpPr/>
          <p:nvPr/>
        </p:nvSpPr>
        <p:spPr>
          <a:xfrm>
            <a:off x="929010" y="1345438"/>
            <a:ext cx="1398600" cy="540600"/>
          </a:xfrm>
          <a:prstGeom prst="roundRect">
            <a:avLst>
              <a:gd fmla="val 13215" name="adj"/>
            </a:avLst>
          </a:prstGeom>
          <a:solidFill>
            <a:srgbClr val="FEAE00"/>
          </a:solidFill>
          <a:ln>
            <a:noFill/>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000000"/>
              </a:buClr>
              <a:buSzPts val="1100"/>
              <a:buFont typeface="Courier"/>
              <a:buNone/>
            </a:pPr>
            <a:r>
              <a:rPr b="0" i="0" lang="en" sz="1100" u="none" cap="none" strike="noStrike">
                <a:solidFill>
                  <a:srgbClr val="000000"/>
                </a:solidFill>
                <a:latin typeface="Courier"/>
                <a:ea typeface="Courier"/>
                <a:cs typeface="Courier"/>
                <a:sym typeface="Courier"/>
              </a:rPr>
              <a:t>RandomForest</a:t>
            </a:r>
            <a:br>
              <a:rPr b="0" i="0" lang="en" sz="1100" u="none" cap="none" strike="noStrike">
                <a:solidFill>
                  <a:srgbClr val="000000"/>
                </a:solidFill>
                <a:latin typeface="Courier"/>
                <a:ea typeface="Courier"/>
                <a:cs typeface="Courier"/>
                <a:sym typeface="Courier"/>
              </a:rPr>
            </a:br>
            <a:r>
              <a:rPr b="0" i="0" lang="en" sz="1100" u="none" cap="none" strike="noStrike">
                <a:solidFill>
                  <a:srgbClr val="000000"/>
                </a:solidFill>
                <a:latin typeface="Courier"/>
                <a:ea typeface="Courier"/>
                <a:cs typeface="Courier"/>
                <a:sym typeface="Courier"/>
              </a:rPr>
              <a:t>Classifier</a:t>
            </a:r>
            <a:endParaRPr sz="500"/>
          </a:p>
        </p:txBody>
      </p:sp>
      <p:sp>
        <p:nvSpPr>
          <p:cNvPr id="341" name="Google Shape;341;p39"/>
          <p:cNvSpPr/>
          <p:nvPr/>
        </p:nvSpPr>
        <p:spPr>
          <a:xfrm>
            <a:off x="929010" y="2276422"/>
            <a:ext cx="1398600" cy="540600"/>
          </a:xfrm>
          <a:prstGeom prst="roundRect">
            <a:avLst>
              <a:gd fmla="val 13214" name="adj"/>
            </a:avLst>
          </a:prstGeom>
          <a:solidFill>
            <a:srgbClr val="FEAE00"/>
          </a:solidFill>
          <a:ln>
            <a:noFill/>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000000"/>
              </a:buClr>
              <a:buSzPts val="1100"/>
              <a:buFont typeface="Courier"/>
              <a:buNone/>
            </a:pPr>
            <a:r>
              <a:rPr b="0" i="0" lang="en" sz="1100" u="none" cap="none" strike="noStrike">
                <a:solidFill>
                  <a:srgbClr val="000000"/>
                </a:solidFill>
                <a:latin typeface="Courier"/>
                <a:ea typeface="Courier"/>
                <a:cs typeface="Courier"/>
                <a:sym typeface="Courier"/>
              </a:rPr>
              <a:t>RandomForest</a:t>
            </a:r>
            <a:br>
              <a:rPr b="0" i="0" lang="en" sz="1100" u="none" cap="none" strike="noStrike">
                <a:solidFill>
                  <a:srgbClr val="000000"/>
                </a:solidFill>
                <a:latin typeface="Courier"/>
                <a:ea typeface="Courier"/>
                <a:cs typeface="Courier"/>
                <a:sym typeface="Courier"/>
              </a:rPr>
            </a:br>
            <a:r>
              <a:rPr b="0" i="0" lang="en" sz="1100" u="none" cap="none" strike="noStrike">
                <a:solidFill>
                  <a:srgbClr val="000000"/>
                </a:solidFill>
                <a:latin typeface="Courier"/>
                <a:ea typeface="Courier"/>
                <a:cs typeface="Courier"/>
                <a:sym typeface="Courier"/>
              </a:rPr>
              <a:t>Regressor</a:t>
            </a:r>
            <a:endParaRPr sz="500"/>
          </a:p>
        </p:txBody>
      </p:sp>
      <p:sp>
        <p:nvSpPr>
          <p:cNvPr id="342" name="Google Shape;342;p39"/>
          <p:cNvSpPr txBox="1"/>
          <p:nvPr/>
        </p:nvSpPr>
        <p:spPr>
          <a:xfrm>
            <a:off x="3653116" y="3267446"/>
            <a:ext cx="1319400" cy="398400"/>
          </a:xfrm>
          <a:prstGeom prst="rect">
            <a:avLst/>
          </a:prstGeom>
          <a:noFill/>
          <a:ln>
            <a:noFill/>
          </a:ln>
        </p:spPr>
        <p:txBody>
          <a:bodyPr anchorCtr="0" anchor="ctr" bIns="14300" lIns="14300" spcFirstLastPara="1" rIns="14300" wrap="square" tIns="14300">
            <a:spAutoFit/>
          </a:bodyPr>
          <a:lstStyle/>
          <a:p>
            <a:pPr indent="0" lvl="0" marL="0" marR="0" rtl="0" algn="l">
              <a:lnSpc>
                <a:spcPct val="100000"/>
              </a:lnSpc>
              <a:spcBef>
                <a:spcPts val="0"/>
              </a:spcBef>
              <a:spcAft>
                <a:spcPts val="0"/>
              </a:spcAft>
              <a:buClr>
                <a:srgbClr val="5E5E5E"/>
              </a:buClr>
              <a:buSzPts val="1300"/>
              <a:buFont typeface="Saira Medium"/>
              <a:buNone/>
            </a:pPr>
            <a:r>
              <a:rPr b="0" i="1" lang="en" sz="1300" u="none" cap="none" strike="noStrike">
                <a:solidFill>
                  <a:srgbClr val="5E5E5E"/>
                </a:solidFill>
                <a:latin typeface="Saira Medium"/>
                <a:ea typeface="Saira Medium"/>
                <a:cs typeface="Saira Medium"/>
                <a:sym typeface="Saira Medium"/>
              </a:rPr>
              <a:t>bootstrap</a:t>
            </a:r>
            <a:endParaRPr sz="500"/>
          </a:p>
          <a:p>
            <a:pPr indent="0" lvl="0" marL="0" marR="0" rtl="0" algn="l">
              <a:lnSpc>
                <a:spcPct val="100000"/>
              </a:lnSpc>
              <a:spcBef>
                <a:spcPts val="0"/>
              </a:spcBef>
              <a:spcAft>
                <a:spcPts val="0"/>
              </a:spcAft>
              <a:buClr>
                <a:srgbClr val="5E5E5E"/>
              </a:buClr>
              <a:buSzPts val="1100"/>
              <a:buFont typeface="Courier"/>
              <a:buNone/>
            </a:pPr>
            <a:r>
              <a:rPr b="0" i="0" lang="en" sz="1100" u="none" cap="none" strike="noStrike">
                <a:solidFill>
                  <a:srgbClr val="5E5E5E"/>
                </a:solidFill>
                <a:latin typeface="Courier"/>
                <a:ea typeface="Courier"/>
                <a:cs typeface="Courier"/>
                <a:sym typeface="Courier"/>
              </a:rPr>
              <a:t>max_samples = 1</a:t>
            </a:r>
            <a:endParaRPr sz="500"/>
          </a:p>
        </p:txBody>
      </p:sp>
      <p:sp>
        <p:nvSpPr>
          <p:cNvPr id="343" name="Google Shape;343;p39"/>
          <p:cNvSpPr/>
          <p:nvPr/>
        </p:nvSpPr>
        <p:spPr>
          <a:xfrm>
            <a:off x="3463686" y="1435494"/>
            <a:ext cx="1698300" cy="360600"/>
          </a:xfrm>
          <a:prstGeom prst="roundRect">
            <a:avLst>
              <a:gd fmla="val 19818" name="adj"/>
            </a:avLst>
          </a:prstGeom>
          <a:solidFill>
            <a:srgbClr val="FEAE00"/>
          </a:solidFill>
          <a:ln>
            <a:noFill/>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000000"/>
              </a:buClr>
              <a:buSzPts val="1100"/>
              <a:buFont typeface="Courier"/>
              <a:buNone/>
            </a:pPr>
            <a:r>
              <a:rPr b="0" i="0" lang="en" sz="1100" u="none" cap="none" strike="noStrike">
                <a:solidFill>
                  <a:srgbClr val="000000"/>
                </a:solidFill>
                <a:latin typeface="Courier"/>
                <a:ea typeface="Courier"/>
                <a:cs typeface="Courier"/>
                <a:sym typeface="Courier"/>
              </a:rPr>
              <a:t>BaggingClassifier</a:t>
            </a:r>
            <a:endParaRPr sz="500"/>
          </a:p>
        </p:txBody>
      </p:sp>
      <p:sp>
        <p:nvSpPr>
          <p:cNvPr id="344" name="Google Shape;344;p39"/>
          <p:cNvSpPr txBox="1"/>
          <p:nvPr/>
        </p:nvSpPr>
        <p:spPr>
          <a:xfrm>
            <a:off x="2703851" y="1992731"/>
            <a:ext cx="413100" cy="213600"/>
          </a:xfrm>
          <a:prstGeom prst="rect">
            <a:avLst/>
          </a:prstGeom>
          <a:noFill/>
          <a:ln>
            <a:noFill/>
          </a:ln>
        </p:spPr>
        <p:txBody>
          <a:bodyPr anchorCtr="0" anchor="ctr" bIns="14300" lIns="14300" spcFirstLastPara="1" rIns="14300" wrap="square" tIns="14300">
            <a:spAutoFit/>
          </a:bodyPr>
          <a:lstStyle/>
          <a:p>
            <a:pPr indent="0" lvl="0" marL="0" marR="0" rtl="0" algn="ctr">
              <a:lnSpc>
                <a:spcPct val="100000"/>
              </a:lnSpc>
              <a:spcBef>
                <a:spcPts val="0"/>
              </a:spcBef>
              <a:spcAft>
                <a:spcPts val="0"/>
              </a:spcAft>
              <a:buClr>
                <a:srgbClr val="5E5E5E"/>
              </a:buClr>
              <a:buSzPts val="1200"/>
              <a:buFont typeface="Saira Light"/>
              <a:buNone/>
            </a:pPr>
            <a:r>
              <a:rPr b="0" i="0" lang="en" sz="1200" u="none" cap="none" strike="noStrike">
                <a:solidFill>
                  <a:srgbClr val="5E5E5E"/>
                </a:solidFill>
                <a:latin typeface="Saira Light"/>
                <a:ea typeface="Saira Light"/>
                <a:cs typeface="Saira Light"/>
                <a:sym typeface="Saira Light"/>
              </a:rPr>
              <a:t>es un</a:t>
            </a:r>
            <a:endParaRPr sz="500"/>
          </a:p>
        </p:txBody>
      </p:sp>
      <p:sp>
        <p:nvSpPr>
          <p:cNvPr id="345" name="Google Shape;345;p39"/>
          <p:cNvSpPr/>
          <p:nvPr/>
        </p:nvSpPr>
        <p:spPr>
          <a:xfrm>
            <a:off x="3463686" y="2366494"/>
            <a:ext cx="1698300" cy="360600"/>
          </a:xfrm>
          <a:prstGeom prst="roundRect">
            <a:avLst>
              <a:gd fmla="val 19818" name="adj"/>
            </a:avLst>
          </a:prstGeom>
          <a:solidFill>
            <a:srgbClr val="FEAE00"/>
          </a:solidFill>
          <a:ln>
            <a:noFill/>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000000"/>
              </a:buClr>
              <a:buSzPts val="1100"/>
              <a:buFont typeface="Courier"/>
              <a:buNone/>
            </a:pPr>
            <a:r>
              <a:rPr b="0" i="0" lang="en" sz="1100" u="none" cap="none" strike="noStrike">
                <a:solidFill>
                  <a:srgbClr val="000000"/>
                </a:solidFill>
                <a:latin typeface="Courier"/>
                <a:ea typeface="Courier"/>
                <a:cs typeface="Courier"/>
                <a:sym typeface="Courier"/>
              </a:rPr>
              <a:t>BaggingRegressor</a:t>
            </a:r>
            <a:endParaRPr sz="500"/>
          </a:p>
        </p:txBody>
      </p:sp>
      <p:sp>
        <p:nvSpPr>
          <p:cNvPr id="346" name="Google Shape;346;p39"/>
          <p:cNvSpPr txBox="1"/>
          <p:nvPr/>
        </p:nvSpPr>
        <p:spPr>
          <a:xfrm>
            <a:off x="5540362" y="2023817"/>
            <a:ext cx="593100" cy="213600"/>
          </a:xfrm>
          <a:prstGeom prst="rect">
            <a:avLst/>
          </a:prstGeom>
          <a:noFill/>
          <a:ln>
            <a:noFill/>
          </a:ln>
        </p:spPr>
        <p:txBody>
          <a:bodyPr anchorCtr="0" anchor="ctr" bIns="14300" lIns="14300" spcFirstLastPara="1" rIns="14300" wrap="square" tIns="14300">
            <a:spAutoFit/>
          </a:bodyPr>
          <a:lstStyle/>
          <a:p>
            <a:pPr indent="0" lvl="0" marL="0" marR="0" rtl="0" algn="ctr">
              <a:lnSpc>
                <a:spcPct val="100000"/>
              </a:lnSpc>
              <a:spcBef>
                <a:spcPts val="0"/>
              </a:spcBef>
              <a:spcAft>
                <a:spcPts val="0"/>
              </a:spcAft>
              <a:buClr>
                <a:srgbClr val="5E5E5E"/>
              </a:buClr>
              <a:buSzPts val="1200"/>
              <a:buFont typeface="Saira Light"/>
              <a:buNone/>
            </a:pPr>
            <a:r>
              <a:rPr b="0" i="0" lang="en" sz="1200" u="none" cap="none" strike="noStrike">
                <a:solidFill>
                  <a:srgbClr val="5E5E5E"/>
                </a:solidFill>
                <a:latin typeface="Saira Light"/>
                <a:ea typeface="Saira Light"/>
                <a:cs typeface="Saira Light"/>
                <a:sym typeface="Saira Light"/>
              </a:rPr>
              <a:t>usando </a:t>
            </a:r>
            <a:endParaRPr sz="500"/>
          </a:p>
        </p:txBody>
      </p:sp>
      <p:sp>
        <p:nvSpPr>
          <p:cNvPr id="347" name="Google Shape;347;p39"/>
          <p:cNvSpPr txBox="1"/>
          <p:nvPr/>
        </p:nvSpPr>
        <p:spPr>
          <a:xfrm>
            <a:off x="794610" y="3267446"/>
            <a:ext cx="2252400" cy="429000"/>
          </a:xfrm>
          <a:prstGeom prst="rect">
            <a:avLst/>
          </a:prstGeom>
          <a:noFill/>
          <a:ln>
            <a:noFill/>
          </a:ln>
        </p:spPr>
        <p:txBody>
          <a:bodyPr anchorCtr="0" anchor="ctr" bIns="14300" lIns="14300" spcFirstLastPara="1" rIns="14300" wrap="square" tIns="14300">
            <a:spAutoFit/>
          </a:bodyPr>
          <a:lstStyle/>
          <a:p>
            <a:pPr indent="0" lvl="0" marL="0" marR="0" rtl="0" algn="l">
              <a:lnSpc>
                <a:spcPct val="100000"/>
              </a:lnSpc>
              <a:spcBef>
                <a:spcPts val="0"/>
              </a:spcBef>
              <a:spcAft>
                <a:spcPts val="0"/>
              </a:spcAft>
              <a:buClr>
                <a:srgbClr val="5E5E5E"/>
              </a:buClr>
              <a:buSzPts val="1300"/>
              <a:buFont typeface="Saira Light"/>
              <a:buNone/>
            </a:pPr>
            <a:r>
              <a:rPr b="0" i="0" lang="en" sz="1300" u="none" cap="none" strike="noStrike">
                <a:solidFill>
                  <a:srgbClr val="5E5E5E"/>
                </a:solidFill>
                <a:latin typeface="Saira Light"/>
                <a:ea typeface="Saira Light"/>
                <a:cs typeface="Saira Light"/>
                <a:sym typeface="Saira Light"/>
              </a:rPr>
              <a:t>como estimador de base, pero</a:t>
            </a:r>
            <a:endParaRPr sz="500"/>
          </a:p>
        </p:txBody>
      </p:sp>
      <p:sp>
        <p:nvSpPr>
          <p:cNvPr id="348" name="Google Shape;348;p39"/>
          <p:cNvSpPr txBox="1"/>
          <p:nvPr/>
        </p:nvSpPr>
        <p:spPr>
          <a:xfrm>
            <a:off x="6505029" y="3224583"/>
            <a:ext cx="2097000" cy="629100"/>
          </a:xfrm>
          <a:prstGeom prst="rect">
            <a:avLst/>
          </a:prstGeom>
          <a:noFill/>
          <a:ln>
            <a:noFill/>
          </a:ln>
        </p:spPr>
        <p:txBody>
          <a:bodyPr anchorCtr="0" anchor="ctr" bIns="14300" lIns="14300" spcFirstLastPara="1" rIns="14300" wrap="square" tIns="14300">
            <a:spAutoFit/>
          </a:bodyPr>
          <a:lstStyle/>
          <a:p>
            <a:pPr indent="0" lvl="0" marL="0" marR="0" rtl="0" algn="l">
              <a:lnSpc>
                <a:spcPct val="100000"/>
              </a:lnSpc>
              <a:spcBef>
                <a:spcPts val="0"/>
              </a:spcBef>
              <a:spcAft>
                <a:spcPts val="0"/>
              </a:spcAft>
              <a:buClr>
                <a:srgbClr val="5E5E5E"/>
              </a:buClr>
              <a:buSzPts val="1300"/>
              <a:buFont typeface="Saira Light"/>
              <a:buNone/>
            </a:pPr>
            <a:r>
              <a:rPr b="0" i="0" lang="en" sz="1300" u="none" cap="none" strike="noStrike">
                <a:solidFill>
                  <a:srgbClr val="5E5E5E"/>
                </a:solidFill>
                <a:latin typeface="Saira Light"/>
                <a:ea typeface="Saira Light"/>
                <a:cs typeface="Saira Light"/>
                <a:sym typeface="Saira Light"/>
              </a:rPr>
              <a:t>y los árboles de decisión</a:t>
            </a:r>
            <a:endParaRPr sz="500"/>
          </a:p>
          <a:p>
            <a:pPr indent="0" lvl="0" marL="0" marR="0" rtl="0" algn="l">
              <a:lnSpc>
                <a:spcPct val="100000"/>
              </a:lnSpc>
              <a:spcBef>
                <a:spcPts val="0"/>
              </a:spcBef>
              <a:spcAft>
                <a:spcPts val="0"/>
              </a:spcAft>
              <a:buClr>
                <a:srgbClr val="5E5E5E"/>
              </a:buClr>
              <a:buSzPts val="1300"/>
              <a:buFont typeface="Saira Light"/>
              <a:buNone/>
            </a:pPr>
            <a:r>
              <a:rPr b="0" i="0" lang="en" sz="1300" u="none" cap="none" strike="noStrike">
                <a:solidFill>
                  <a:srgbClr val="5E5E5E"/>
                </a:solidFill>
                <a:latin typeface="Saira Light"/>
                <a:ea typeface="Saira Light"/>
                <a:cs typeface="Saira Light"/>
                <a:sym typeface="Saira Light"/>
              </a:rPr>
              <a:t>tienen </a:t>
            </a:r>
            <a:r>
              <a:rPr b="0" i="0" lang="en" sz="1300" u="none" cap="none" strike="noStrike">
                <a:solidFill>
                  <a:srgbClr val="5E5E5E"/>
                </a:solidFill>
                <a:latin typeface="Courier"/>
                <a:ea typeface="Courier"/>
                <a:cs typeface="Courier"/>
                <a:sym typeface="Courier"/>
              </a:rPr>
              <a:t>split = ‘random'</a:t>
            </a:r>
            <a:endParaRPr sz="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4" name="Google Shape;354;p40"/>
          <p:cNvSpPr txBox="1"/>
          <p:nvPr>
            <p:ph idx="12" type="sldNum"/>
          </p:nvPr>
        </p:nvSpPr>
        <p:spPr>
          <a:xfrm>
            <a:off x="4503961" y="4812635"/>
            <a:ext cx="321000" cy="326400"/>
          </a:xfrm>
          <a:prstGeom prst="rect">
            <a:avLst/>
          </a:prstGeom>
          <a:noFill/>
          <a:ln>
            <a:noFill/>
          </a:ln>
        </p:spPr>
        <p:txBody>
          <a:bodyPr anchorCtr="0" anchor="ctr" bIns="91425" lIns="91425" spcFirstLastPara="1" rIns="91425" wrap="square" tIns="91425">
            <a:normAutofit lnSpcReduction="10000"/>
          </a:bodyPr>
          <a:lstStyle/>
          <a:p>
            <a:pPr indent="0" lvl="0" marL="0" rtl="0" algn="ctr">
              <a:lnSpc>
                <a:spcPct val="100000"/>
              </a:lnSpc>
              <a:spcBef>
                <a:spcPts val="0"/>
              </a:spcBef>
              <a:spcAft>
                <a:spcPts val="0"/>
              </a:spcAft>
              <a:buClr>
                <a:srgbClr val="595959"/>
              </a:buClr>
              <a:buSzPts val="1000"/>
              <a:buFont typeface="Arial"/>
              <a:buNone/>
            </a:pPr>
            <a:fld id="{00000000-1234-1234-1234-123412341234}" type="slidenum">
              <a:rPr lang="en" sz="1000">
                <a:solidFill>
                  <a:srgbClr val="595959"/>
                </a:solidFill>
                <a:latin typeface="Arial"/>
                <a:ea typeface="Arial"/>
                <a:cs typeface="Arial"/>
                <a:sym typeface="Arial"/>
              </a:rPr>
              <a:t>‹#›</a:t>
            </a:fld>
            <a:endParaRPr/>
          </a:p>
        </p:txBody>
      </p:sp>
      <p:sp>
        <p:nvSpPr>
          <p:cNvPr id="355" name="Google Shape;355;p40"/>
          <p:cNvSpPr txBox="1"/>
          <p:nvPr/>
        </p:nvSpPr>
        <p:spPr>
          <a:xfrm>
            <a:off x="681040" y="4393781"/>
            <a:ext cx="1743900" cy="238800"/>
          </a:xfrm>
          <a:prstGeom prst="rect">
            <a:avLst/>
          </a:prstGeom>
          <a:noFill/>
          <a:ln>
            <a:noFill/>
          </a:ln>
        </p:spPr>
        <p:txBody>
          <a:bodyPr anchorCtr="0" anchor="ctr" bIns="26775" lIns="26775" spcFirstLastPara="1" rIns="26775" wrap="square" tIns="26775">
            <a:spAutoFit/>
          </a:bodyPr>
          <a:lstStyle/>
          <a:p>
            <a:pPr indent="0" lvl="0" marL="0" marR="0" rtl="0" algn="ctr">
              <a:lnSpc>
                <a:spcPct val="100000"/>
              </a:lnSpc>
              <a:spcBef>
                <a:spcPts val="0"/>
              </a:spcBef>
              <a:spcAft>
                <a:spcPts val="0"/>
              </a:spcAft>
              <a:buClr>
                <a:srgbClr val="000000"/>
              </a:buClr>
              <a:buSzPts val="1200"/>
              <a:buFont typeface="Helvetica Neue Light"/>
              <a:buNone/>
            </a:pPr>
            <a:r>
              <a:rPr b="0" i="0" lang="en" sz="1200" u="none" cap="none" strike="noStrike">
                <a:solidFill>
                  <a:srgbClr val="000000"/>
                </a:solidFill>
                <a:latin typeface="Helvetica Neue Light"/>
                <a:ea typeface="Helvetica Neue Light"/>
                <a:cs typeface="Helvetica Neue Light"/>
                <a:sym typeface="Helvetica Neue Light"/>
              </a:rPr>
              <a:t>figura de Navnina Bhatia</a:t>
            </a:r>
            <a:endParaRPr sz="500"/>
          </a:p>
        </p:txBody>
      </p:sp>
      <p:sp>
        <p:nvSpPr>
          <p:cNvPr id="356" name="Google Shape;356;p40"/>
          <p:cNvSpPr/>
          <p:nvPr/>
        </p:nvSpPr>
        <p:spPr>
          <a:xfrm>
            <a:off x="6153666" y="1234543"/>
            <a:ext cx="701100" cy="290370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pic>
        <p:nvPicPr>
          <p:cNvPr descr="Image" id="357" name="Google Shape;357;p40"/>
          <p:cNvPicPr preferRelativeResize="0"/>
          <p:nvPr/>
        </p:nvPicPr>
        <p:blipFill rotWithShape="1">
          <a:blip r:embed="rId3">
            <a:alphaModFix/>
          </a:blip>
          <a:srcRect b="0" l="0" r="0" t="0"/>
          <a:stretch/>
        </p:blipFill>
        <p:spPr>
          <a:xfrm>
            <a:off x="453845" y="952210"/>
            <a:ext cx="6046214" cy="3517396"/>
          </a:xfrm>
          <a:prstGeom prst="rect">
            <a:avLst/>
          </a:prstGeom>
          <a:noFill/>
          <a:ln>
            <a:noFill/>
          </a:ln>
        </p:spPr>
      </p:pic>
      <p:sp>
        <p:nvSpPr>
          <p:cNvPr id="358" name="Google Shape;358;p40"/>
          <p:cNvSpPr/>
          <p:nvPr/>
        </p:nvSpPr>
        <p:spPr>
          <a:xfrm>
            <a:off x="7147862" y="2069946"/>
            <a:ext cx="1041900" cy="1089900"/>
          </a:xfrm>
          <a:prstGeom prst="roundRect">
            <a:avLst>
              <a:gd fmla="val 13002" name="adj"/>
            </a:avLst>
          </a:prstGeom>
          <a:solidFill>
            <a:srgbClr val="F5CD53">
              <a:alpha val="74900"/>
            </a:srgbClr>
          </a:solidFill>
          <a:ln>
            <a:noFill/>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000000"/>
              </a:buClr>
              <a:buSzPts val="1300"/>
              <a:buFont typeface="Saira Medium"/>
              <a:buNone/>
            </a:pPr>
            <a:r>
              <a:rPr b="0" i="0" lang="en" sz="1300" u="none" cap="none" strike="noStrike">
                <a:solidFill>
                  <a:srgbClr val="000000"/>
                </a:solidFill>
                <a:latin typeface="Saira Medium"/>
                <a:ea typeface="Saira Medium"/>
                <a:cs typeface="Saira Medium"/>
                <a:sym typeface="Saira Medium"/>
              </a:rPr>
              <a:t>Voto de todas </a:t>
            </a:r>
            <a:br>
              <a:rPr b="0" i="0" lang="en" sz="1300" u="none" cap="none" strike="noStrike">
                <a:solidFill>
                  <a:srgbClr val="000000"/>
                </a:solidFill>
                <a:latin typeface="Saira Medium"/>
                <a:ea typeface="Saira Medium"/>
                <a:cs typeface="Saira Medium"/>
                <a:sym typeface="Saira Medium"/>
              </a:rPr>
            </a:br>
            <a:r>
              <a:rPr b="0" i="0" lang="en" sz="1300" u="none" cap="none" strike="noStrike">
                <a:solidFill>
                  <a:srgbClr val="000000"/>
                </a:solidFill>
                <a:latin typeface="Saira Medium"/>
                <a:ea typeface="Saira Medium"/>
                <a:cs typeface="Saira Medium"/>
                <a:sym typeface="Saira Medium"/>
              </a:rPr>
              <a:t>las DT</a:t>
            </a:r>
            <a:endParaRPr sz="500"/>
          </a:p>
        </p:txBody>
      </p:sp>
      <p:sp>
        <p:nvSpPr>
          <p:cNvPr id="359" name="Google Shape;359;p40"/>
          <p:cNvSpPr txBox="1"/>
          <p:nvPr/>
        </p:nvSpPr>
        <p:spPr>
          <a:xfrm>
            <a:off x="6604415" y="3683794"/>
            <a:ext cx="2344500" cy="200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5E5E5E"/>
              </a:buClr>
              <a:buSzPts val="1300"/>
              <a:buFont typeface="Saira Light"/>
              <a:buNone/>
            </a:pPr>
            <a:r>
              <a:rPr b="0" i="0" lang="en" sz="1300" u="none" cap="none" strike="noStrike">
                <a:solidFill>
                  <a:srgbClr val="5E5E5E"/>
                </a:solidFill>
                <a:latin typeface="Saira Light"/>
                <a:ea typeface="Saira Light"/>
                <a:cs typeface="Saira Light"/>
                <a:sym typeface="Saira Light"/>
              </a:rPr>
              <a:t>Alguna semejanza con CV?</a:t>
            </a:r>
            <a:endParaRPr sz="500"/>
          </a:p>
        </p:txBody>
      </p:sp>
      <p:sp>
        <p:nvSpPr>
          <p:cNvPr id="360" name="Google Shape;360;p40"/>
          <p:cNvSpPr txBox="1"/>
          <p:nvPr>
            <p:ph type="title"/>
          </p:nvPr>
        </p:nvSpPr>
        <p:spPr>
          <a:xfrm>
            <a:off x="311700" y="76600"/>
            <a:ext cx="8520600" cy="460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2200"/>
              <a:t>Bosques aleatórios / Random Forests: bagging de árboles de decisión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1"/>
          <p:cNvSpPr txBox="1"/>
          <p:nvPr>
            <p:ph type="title"/>
          </p:nvPr>
        </p:nvSpPr>
        <p:spPr>
          <a:xfrm>
            <a:off x="311700" y="76600"/>
            <a:ext cx="8520600" cy="460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ExtraTrees x Bosques Aleatórios</a:t>
            </a:r>
            <a:endParaRPr/>
          </a:p>
        </p:txBody>
      </p:sp>
      <p:sp>
        <p:nvSpPr>
          <p:cNvPr id="366" name="Google Shape;366;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7" name="Google Shape;367;p41"/>
          <p:cNvSpPr txBox="1"/>
          <p:nvPr>
            <p:ph idx="1" type="body"/>
          </p:nvPr>
        </p:nvSpPr>
        <p:spPr>
          <a:xfrm>
            <a:off x="311700" y="834050"/>
            <a:ext cx="3673800" cy="373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Los algoritmos Extra Trees construyen múltiples árboles de decisión sobre todo el conjunto de datos.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rPr lang="en" sz="1200">
                <a:solidFill>
                  <a:srgbClr val="374151"/>
                </a:solidFill>
                <a:highlight>
                  <a:srgbClr val="F7F7F8"/>
                </a:highlight>
                <a:latin typeface="Roboto"/>
                <a:ea typeface="Roboto"/>
                <a:cs typeface="Roboto"/>
                <a:sym typeface="Roboto"/>
              </a:rPr>
              <a:t>Los Bosques Aleatorios (Random Forests) construyen múltiples árboles de decisión sobre subconjuntos de datos con reemplazo</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1200"/>
              </a:spcAft>
              <a:buNone/>
            </a:pPr>
            <a:r>
              <a:rPr lang="en" sz="1200">
                <a:solidFill>
                  <a:srgbClr val="374151"/>
                </a:solidFill>
                <a:highlight>
                  <a:srgbClr val="F7F7F8"/>
                </a:highlight>
                <a:latin typeface="Roboto"/>
                <a:ea typeface="Roboto"/>
                <a:cs typeface="Roboto"/>
                <a:sym typeface="Roboto"/>
              </a:rPr>
              <a:t>Además, en los Bosques Aleatorios se elige el mejor nodo para dividir mientras que en los Extra Trees se realiza una aleatorización en la división de nodos.</a:t>
            </a:r>
            <a:endParaRPr/>
          </a:p>
        </p:txBody>
      </p:sp>
      <p:pic>
        <p:nvPicPr>
          <p:cNvPr descr="Image" id="368" name="Google Shape;368;p41"/>
          <p:cNvPicPr preferRelativeResize="0"/>
          <p:nvPr/>
        </p:nvPicPr>
        <p:blipFill rotWithShape="1">
          <a:blip r:embed="rId3">
            <a:alphaModFix/>
          </a:blip>
          <a:srcRect b="0" l="0" r="0" t="0"/>
          <a:stretch/>
        </p:blipFill>
        <p:spPr>
          <a:xfrm>
            <a:off x="4071350" y="723750"/>
            <a:ext cx="4910225" cy="43286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2"/>
          <p:cNvSpPr txBox="1"/>
          <p:nvPr>
            <p:ph type="title"/>
          </p:nvPr>
        </p:nvSpPr>
        <p:spPr>
          <a:xfrm>
            <a:off x="311700" y="229000"/>
            <a:ext cx="8520600" cy="460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Out-of-bag score (oob-score)</a:t>
            </a:r>
            <a:endParaRPr/>
          </a:p>
          <a:p>
            <a:pPr indent="0" lvl="0" marL="0" rtl="0" algn="l">
              <a:spcBef>
                <a:spcPts val="0"/>
              </a:spcBef>
              <a:spcAft>
                <a:spcPts val="0"/>
              </a:spcAft>
              <a:buNone/>
            </a:pPr>
            <a:r>
              <a:t/>
            </a:r>
            <a:endParaRPr/>
          </a:p>
        </p:txBody>
      </p:sp>
      <p:sp>
        <p:nvSpPr>
          <p:cNvPr id="374" name="Google Shape;374;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42"/>
          <p:cNvSpPr txBox="1"/>
          <p:nvPr/>
        </p:nvSpPr>
        <p:spPr>
          <a:xfrm>
            <a:off x="849200" y="848200"/>
            <a:ext cx="7237500" cy="3483900"/>
          </a:xfrm>
          <a:prstGeom prst="rect">
            <a:avLst/>
          </a:prstGeom>
          <a:noFill/>
          <a:ln>
            <a:noFill/>
          </a:ln>
        </p:spPr>
        <p:txBody>
          <a:bodyPr anchorCtr="0" anchor="t" bIns="91425" lIns="91425" spcFirstLastPara="1" rIns="91425" wrap="square" tIns="91425">
            <a:spAutoFit/>
          </a:bodyPr>
          <a:lstStyle/>
          <a:p>
            <a:pPr indent="-101600" lvl="0" marL="101600" rtl="0" algn="l">
              <a:lnSpc>
                <a:spcPct val="110000"/>
              </a:lnSpc>
              <a:spcBef>
                <a:spcPts val="0"/>
              </a:spcBef>
              <a:spcAft>
                <a:spcPts val="0"/>
              </a:spcAft>
              <a:buClr>
                <a:schemeClr val="dk1"/>
              </a:buClr>
              <a:buSzPts val="1400"/>
              <a:buChar char="●"/>
            </a:pPr>
            <a:r>
              <a:rPr lang="en">
                <a:solidFill>
                  <a:schemeClr val="dk1"/>
                </a:solidFill>
                <a:latin typeface="Saira Light"/>
                <a:ea typeface="Saira Light"/>
                <a:cs typeface="Saira Light"/>
                <a:sym typeface="Saira Light"/>
              </a:rPr>
              <a:t> Para cada DT, usar los datos que quedaron afuera de la muestra (out-of-the bag) como si fueran datos no vistos para hacer predicciones</a:t>
            </a:r>
            <a:endParaRPr>
              <a:solidFill>
                <a:schemeClr val="dk1"/>
              </a:solidFill>
            </a:endParaRPr>
          </a:p>
          <a:p>
            <a:pPr indent="-101600" lvl="0" marL="101600" rtl="0" algn="l">
              <a:lnSpc>
                <a:spcPct val="110000"/>
              </a:lnSpc>
              <a:spcBef>
                <a:spcPts val="200"/>
              </a:spcBef>
              <a:spcAft>
                <a:spcPts val="0"/>
              </a:spcAft>
              <a:buClr>
                <a:schemeClr val="dk1"/>
              </a:buClr>
              <a:buSzPts val="1400"/>
              <a:buChar char="●"/>
            </a:pPr>
            <a:r>
              <a:rPr lang="en">
                <a:solidFill>
                  <a:schemeClr val="dk1"/>
                </a:solidFill>
                <a:latin typeface="Saira Light"/>
                <a:ea typeface="Saira Light"/>
                <a:cs typeface="Saira Light"/>
                <a:sym typeface="Saira Light"/>
              </a:rPr>
              <a:t> Para un dato, usar el voto de todas las DT que no lo tienen y hacer un promedio</a:t>
            </a:r>
            <a:endParaRPr>
              <a:solidFill>
                <a:schemeClr val="dk1"/>
              </a:solidFill>
            </a:endParaRPr>
          </a:p>
          <a:p>
            <a:pPr indent="-101600" lvl="0" marL="101600" rtl="0" algn="l">
              <a:lnSpc>
                <a:spcPct val="110000"/>
              </a:lnSpc>
              <a:spcBef>
                <a:spcPts val="200"/>
              </a:spcBef>
              <a:spcAft>
                <a:spcPts val="0"/>
              </a:spcAft>
              <a:buClr>
                <a:schemeClr val="dk1"/>
              </a:buClr>
              <a:buSzPts val="1400"/>
              <a:buChar char="●"/>
            </a:pPr>
            <a:r>
              <a:rPr lang="en">
                <a:solidFill>
                  <a:schemeClr val="dk1"/>
                </a:solidFill>
                <a:latin typeface="Saira Light"/>
                <a:ea typeface="Saira Light"/>
                <a:cs typeface="Saira Light"/>
                <a:sym typeface="Saira Light"/>
              </a:rPr>
              <a:t> Se calcula el score de la clasificación final de toda la muestra de out-of-the bag</a:t>
            </a:r>
            <a:endParaRPr>
              <a:solidFill>
                <a:schemeClr val="dk1"/>
              </a:solidFill>
            </a:endParaRPr>
          </a:p>
          <a:p>
            <a:pPr indent="0" lvl="0" marL="0" rtl="0" algn="l">
              <a:lnSpc>
                <a:spcPct val="110000"/>
              </a:lnSpc>
              <a:spcBef>
                <a:spcPts val="200"/>
              </a:spcBef>
              <a:spcAft>
                <a:spcPts val="0"/>
              </a:spcAft>
              <a:buNone/>
            </a:pPr>
            <a:r>
              <a:rPr lang="en" sz="1600">
                <a:solidFill>
                  <a:schemeClr val="dk1"/>
                </a:solidFill>
                <a:latin typeface="Saira Medium"/>
                <a:ea typeface="Saira Medium"/>
                <a:cs typeface="Saira Medium"/>
                <a:sym typeface="Saira Medium"/>
              </a:rPr>
              <a:t>Diferencia con score en el subconjunto de test</a:t>
            </a:r>
            <a:endParaRPr>
              <a:solidFill>
                <a:schemeClr val="dk1"/>
              </a:solidFill>
            </a:endParaRPr>
          </a:p>
          <a:p>
            <a:pPr indent="-101600" lvl="0" marL="101600" rtl="0" algn="l">
              <a:lnSpc>
                <a:spcPct val="110000"/>
              </a:lnSpc>
              <a:spcBef>
                <a:spcPts val="200"/>
              </a:spcBef>
              <a:spcAft>
                <a:spcPts val="0"/>
              </a:spcAft>
              <a:buClr>
                <a:schemeClr val="dk1"/>
              </a:buClr>
              <a:buSzPts val="1400"/>
              <a:buChar char="●"/>
            </a:pPr>
            <a:r>
              <a:rPr lang="en">
                <a:solidFill>
                  <a:schemeClr val="dk1"/>
                </a:solidFill>
                <a:latin typeface="Saira Light"/>
                <a:ea typeface="Saira Light"/>
                <a:cs typeface="Saira Light"/>
                <a:sym typeface="Saira Light"/>
              </a:rPr>
              <a:t> Los datos de test nunca fueron usados en el entrenamiento del modelo</a:t>
            </a:r>
            <a:br>
              <a:rPr lang="en">
                <a:solidFill>
                  <a:schemeClr val="dk1"/>
                </a:solidFill>
                <a:latin typeface="Saira Light"/>
                <a:ea typeface="Saira Light"/>
                <a:cs typeface="Saira Light"/>
                <a:sym typeface="Saira Light"/>
              </a:rPr>
            </a:br>
            <a:r>
              <a:rPr lang="en">
                <a:solidFill>
                  <a:schemeClr val="dk1"/>
                </a:solidFill>
                <a:latin typeface="Saira Light"/>
                <a:ea typeface="Saira Light"/>
                <a:cs typeface="Saira Light"/>
                <a:sym typeface="Saira Light"/>
              </a:rPr>
              <a:t>x lo que es </a:t>
            </a:r>
            <a:r>
              <a:rPr i="1" lang="en">
                <a:solidFill>
                  <a:schemeClr val="dk1"/>
                </a:solidFill>
                <a:latin typeface="Saira Medium"/>
                <a:ea typeface="Saira Medium"/>
                <a:cs typeface="Saira Medium"/>
                <a:sym typeface="Saira Medium"/>
              </a:rPr>
              <a:t>out-of-the bag</a:t>
            </a:r>
            <a:r>
              <a:rPr lang="en">
                <a:solidFill>
                  <a:schemeClr val="dk1"/>
                </a:solidFill>
                <a:latin typeface="Saira Light"/>
                <a:ea typeface="Saira Light"/>
                <a:cs typeface="Saira Light"/>
                <a:sym typeface="Saira Light"/>
              </a:rPr>
              <a:t> para una DT no lo es, necesariamente, para otra</a:t>
            </a:r>
            <a:endParaRPr>
              <a:solidFill>
                <a:schemeClr val="dk1"/>
              </a:solidFill>
            </a:endParaRPr>
          </a:p>
          <a:p>
            <a:pPr indent="-101600" lvl="0" marL="101600" rtl="0" algn="l">
              <a:lnSpc>
                <a:spcPct val="110000"/>
              </a:lnSpc>
              <a:spcBef>
                <a:spcPts val="200"/>
              </a:spcBef>
              <a:spcAft>
                <a:spcPts val="0"/>
              </a:spcAft>
              <a:buClr>
                <a:schemeClr val="dk1"/>
              </a:buClr>
              <a:buSzPts val="1400"/>
              <a:buChar char="●"/>
            </a:pPr>
            <a:r>
              <a:rPr lang="en">
                <a:solidFill>
                  <a:schemeClr val="dk1"/>
                </a:solidFill>
                <a:latin typeface="Saira Light"/>
                <a:ea typeface="Saira Light"/>
                <a:cs typeface="Saira Light"/>
                <a:sym typeface="Saira Light"/>
              </a:rPr>
              <a:t> La evaluación con el test se hace usando el modelo completo, en este caso, todas las DT</a:t>
            </a:r>
            <a:br>
              <a:rPr lang="en">
                <a:solidFill>
                  <a:schemeClr val="dk1"/>
                </a:solidFill>
                <a:latin typeface="Saira Light"/>
                <a:ea typeface="Saira Light"/>
                <a:cs typeface="Saira Light"/>
                <a:sym typeface="Saira Light"/>
              </a:rPr>
            </a:br>
            <a:r>
              <a:rPr lang="en">
                <a:solidFill>
                  <a:schemeClr val="dk1"/>
                </a:solidFill>
                <a:latin typeface="Saira Light"/>
                <a:ea typeface="Saira Light"/>
                <a:cs typeface="Saira Light"/>
                <a:sym typeface="Saira Light"/>
              </a:rPr>
              <a:t>x el </a:t>
            </a:r>
            <a:r>
              <a:rPr i="1" lang="en">
                <a:solidFill>
                  <a:schemeClr val="dk1"/>
                </a:solidFill>
                <a:latin typeface="Saira Medium"/>
                <a:ea typeface="Saira Medium"/>
                <a:cs typeface="Saira Medium"/>
                <a:sym typeface="Saira Medium"/>
              </a:rPr>
              <a:t>oob</a:t>
            </a:r>
            <a:r>
              <a:rPr lang="en">
                <a:solidFill>
                  <a:schemeClr val="dk1"/>
                </a:solidFill>
                <a:latin typeface="Saira Light"/>
                <a:ea typeface="Saira Light"/>
                <a:cs typeface="Saira Light"/>
                <a:sym typeface="Saira Light"/>
              </a:rPr>
              <a:t> solo usa las DT que no vieron ese dato</a:t>
            </a:r>
            <a:endParaRPr>
              <a:solidFill>
                <a:schemeClr val="dk1"/>
              </a:solidFill>
            </a:endParaRPr>
          </a:p>
          <a:p>
            <a:pPr indent="-101600" lvl="0" marL="101600" rtl="0" algn="l">
              <a:lnSpc>
                <a:spcPct val="110000"/>
              </a:lnSpc>
              <a:spcBef>
                <a:spcPts val="200"/>
              </a:spcBef>
              <a:spcAft>
                <a:spcPts val="0"/>
              </a:spcAft>
              <a:buClr>
                <a:schemeClr val="dk1"/>
              </a:buClr>
              <a:buSzPts val="1400"/>
              <a:buChar char="●"/>
            </a:pPr>
            <a:r>
              <a:rPr lang="en">
                <a:solidFill>
                  <a:schemeClr val="dk1"/>
                </a:solidFill>
                <a:latin typeface="Saira Light"/>
                <a:ea typeface="Saira Light"/>
                <a:cs typeface="Saira Light"/>
                <a:sym typeface="Saira Light"/>
              </a:rPr>
              <a:t> Distinto también de CV (permite además, calcular un error)</a:t>
            </a:r>
            <a:endParaRPr>
              <a:solidFill>
                <a:schemeClr val="dk1"/>
              </a:solidFill>
            </a:endParaRPr>
          </a:p>
          <a:p>
            <a:pPr indent="-101600" lvl="0" marL="101600" rtl="0" algn="l">
              <a:lnSpc>
                <a:spcPct val="110000"/>
              </a:lnSpc>
              <a:spcBef>
                <a:spcPts val="200"/>
              </a:spcBef>
              <a:spcAft>
                <a:spcPts val="0"/>
              </a:spcAft>
              <a:buClr>
                <a:schemeClr val="dk1"/>
              </a:buClr>
              <a:buSzPts val="1400"/>
              <a:buChar char="●"/>
            </a:pPr>
            <a:r>
              <a:rPr lang="en">
                <a:solidFill>
                  <a:schemeClr val="dk1"/>
                </a:solidFill>
                <a:latin typeface="Saira Light"/>
                <a:ea typeface="Saira Light"/>
                <a:cs typeface="Saira Light"/>
                <a:sym typeface="Saira Light"/>
              </a:rPr>
              <a:t> De cualquier forma, los resultados son semejantes!</a:t>
            </a:r>
            <a:endParaRPr>
              <a:solidFill>
                <a:schemeClr val="dk1"/>
              </a:solidFill>
            </a:endParaRPr>
          </a:p>
          <a:p>
            <a:pPr indent="0" lvl="0" marL="0" rtl="0" algn="l">
              <a:lnSpc>
                <a:spcPct val="110000"/>
              </a:lnSpc>
              <a:spcBef>
                <a:spcPts val="200"/>
              </a:spcBef>
              <a:spcAft>
                <a:spcPts val="0"/>
              </a:spcAft>
              <a:buNone/>
            </a:pPr>
            <a:r>
              <a:rPr lang="en">
                <a:solidFill>
                  <a:schemeClr val="dk1"/>
                </a:solidFill>
                <a:latin typeface="Saira Light"/>
                <a:ea typeface="Saira Light"/>
                <a:cs typeface="Saira Light"/>
                <a:sym typeface="Saira Light"/>
              </a:rPr>
              <a:t>(Curiosidad: 1/e de los datos está disponible como </a:t>
            </a:r>
            <a:r>
              <a:rPr i="1" lang="en">
                <a:solidFill>
                  <a:schemeClr val="dk1"/>
                </a:solidFill>
                <a:latin typeface="Saira Medium"/>
                <a:ea typeface="Saira Medium"/>
                <a:cs typeface="Saira Medium"/>
                <a:sym typeface="Saira Medium"/>
              </a:rPr>
              <a:t>oob)</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3"/>
          <p:cNvSpPr txBox="1"/>
          <p:nvPr>
            <p:ph type="title"/>
          </p:nvPr>
        </p:nvSpPr>
        <p:spPr>
          <a:xfrm>
            <a:off x="311700" y="76600"/>
            <a:ext cx="8520600" cy="460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1" name="Google Shape;381;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2" name="Google Shape;382;p43"/>
          <p:cNvSpPr txBox="1"/>
          <p:nvPr>
            <p:ph idx="1" type="body"/>
          </p:nvPr>
        </p:nvSpPr>
        <p:spPr>
          <a:xfrm>
            <a:off x="311700" y="834038"/>
            <a:ext cx="8520600" cy="37347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t/>
            </a:r>
            <a:endParaRPr sz="2400">
              <a:solidFill>
                <a:srgbClr val="000000"/>
              </a:solidFill>
              <a:latin typeface="Saira Light"/>
              <a:ea typeface="Saira Light"/>
              <a:cs typeface="Saira Light"/>
              <a:sym typeface="Saira Light"/>
            </a:endParaRPr>
          </a:p>
          <a:p>
            <a:pPr indent="0" lvl="0" marL="0" rtl="0" algn="l">
              <a:lnSpc>
                <a:spcPct val="80000"/>
              </a:lnSpc>
              <a:spcBef>
                <a:spcPts val="0"/>
              </a:spcBef>
              <a:spcAft>
                <a:spcPts val="0"/>
              </a:spcAft>
              <a:buClr>
                <a:srgbClr val="000000"/>
              </a:buClr>
              <a:buSzPts val="2400"/>
              <a:buFont typeface="Saira Light"/>
              <a:buNone/>
            </a:pPr>
            <a:r>
              <a:rPr lang="en" sz="2400">
                <a:solidFill>
                  <a:srgbClr val="000000"/>
                </a:solidFill>
                <a:latin typeface="Saira Light"/>
                <a:ea typeface="Saira Light"/>
                <a:cs typeface="Saira Light"/>
                <a:sym typeface="Saira Light"/>
              </a:rPr>
              <a:t>Vamos al notebook!</a:t>
            </a:r>
            <a:endParaRPr sz="500">
              <a:solidFill>
                <a:srgbClr val="000000"/>
              </a:solidFill>
              <a:latin typeface="Arial"/>
              <a:ea typeface="Arial"/>
              <a:cs typeface="Arial"/>
              <a:sym typeface="Arial"/>
            </a:endParaRPr>
          </a:p>
          <a:p>
            <a:pPr indent="0" lvl="0" marL="0" rtl="0" algn="l">
              <a:lnSpc>
                <a:spcPct val="80000"/>
              </a:lnSpc>
              <a:spcBef>
                <a:spcPts val="0"/>
              </a:spcBef>
              <a:spcAft>
                <a:spcPts val="0"/>
              </a:spcAft>
              <a:buClr>
                <a:srgbClr val="000000"/>
              </a:buClr>
              <a:buSzPts val="2400"/>
              <a:buFont typeface="Saira Light"/>
              <a:buNone/>
            </a:pPr>
            <a:r>
              <a:t/>
            </a:r>
            <a:endParaRPr sz="2400">
              <a:solidFill>
                <a:srgbClr val="000000"/>
              </a:solidFill>
              <a:latin typeface="Saira Light"/>
              <a:ea typeface="Saira Light"/>
              <a:cs typeface="Saira Light"/>
              <a:sym typeface="Saira Light"/>
            </a:endParaRPr>
          </a:p>
          <a:p>
            <a:pPr indent="0" lvl="0" marL="0" rtl="0" algn="l">
              <a:lnSpc>
                <a:spcPct val="80000"/>
              </a:lnSpc>
              <a:spcBef>
                <a:spcPts val="0"/>
              </a:spcBef>
              <a:spcAft>
                <a:spcPts val="0"/>
              </a:spcAft>
              <a:buClr>
                <a:srgbClr val="000000"/>
              </a:buClr>
              <a:buSzPts val="2400"/>
              <a:buFont typeface="Courier New"/>
              <a:buNone/>
            </a:pPr>
            <a:r>
              <a:rPr b="1" lang="en" sz="2400">
                <a:solidFill>
                  <a:srgbClr val="000000"/>
                </a:solidFill>
                <a:latin typeface="Courier New"/>
                <a:ea typeface="Courier New"/>
                <a:cs typeface="Courier New"/>
                <a:sym typeface="Courier New"/>
              </a:rPr>
              <a:t>Notebook_Semana_2_Ensembles.ipynb</a:t>
            </a:r>
            <a:endParaRPr sz="5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6" name="Shape 386"/>
        <p:cNvGrpSpPr/>
        <p:nvPr/>
      </p:nvGrpSpPr>
      <p:grpSpPr>
        <a:xfrm>
          <a:off x="0" y="0"/>
          <a:ext cx="0" cy="0"/>
          <a:chOff x="0" y="0"/>
          <a:chExt cx="0" cy="0"/>
        </a:xfrm>
      </p:grpSpPr>
      <p:sp>
        <p:nvSpPr>
          <p:cNvPr id="387" name="Google Shape;387;p44"/>
          <p:cNvSpPr/>
          <p:nvPr/>
        </p:nvSpPr>
        <p:spPr>
          <a:xfrm>
            <a:off x="-6133" y="3049151"/>
            <a:ext cx="9263400" cy="216990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388" name="Google Shape;388;p44"/>
          <p:cNvSpPr txBox="1"/>
          <p:nvPr>
            <p:ph idx="12" type="sldNum"/>
          </p:nvPr>
        </p:nvSpPr>
        <p:spPr>
          <a:xfrm>
            <a:off x="4499189" y="4812635"/>
            <a:ext cx="330600" cy="326400"/>
          </a:xfrm>
          <a:prstGeom prst="rect">
            <a:avLst/>
          </a:prstGeom>
          <a:noFill/>
          <a:ln>
            <a:noFill/>
          </a:ln>
        </p:spPr>
        <p:txBody>
          <a:bodyPr anchorCtr="0" anchor="ctr" bIns="91425" lIns="91425" spcFirstLastPara="1" rIns="91425" wrap="square" tIns="91425">
            <a:normAutofit lnSpcReduction="20000"/>
          </a:bodyPr>
          <a:lstStyle/>
          <a:p>
            <a:pPr indent="0" lvl="0" marL="0" rtl="0" algn="ctr">
              <a:lnSpc>
                <a:spcPct val="100000"/>
              </a:lnSpc>
              <a:spcBef>
                <a:spcPts val="0"/>
              </a:spcBef>
              <a:spcAft>
                <a:spcPts val="0"/>
              </a:spcAft>
              <a:buClr>
                <a:srgbClr val="595959"/>
              </a:buClr>
              <a:buSzPts val="1000"/>
              <a:buFont typeface="Arial"/>
              <a:buNone/>
            </a:pPr>
            <a:fld id="{00000000-1234-1234-1234-123412341234}" type="slidenum">
              <a:rPr lang="en" sz="1000">
                <a:solidFill>
                  <a:srgbClr val="595959"/>
                </a:solidFill>
                <a:latin typeface="Arial"/>
                <a:ea typeface="Arial"/>
                <a:cs typeface="Arial"/>
                <a:sym typeface="Arial"/>
              </a:rPr>
              <a:t>‹#›</a:t>
            </a:fld>
            <a:endParaRPr/>
          </a:p>
        </p:txBody>
      </p:sp>
      <p:sp>
        <p:nvSpPr>
          <p:cNvPr id="389" name="Google Shape;389;p44"/>
          <p:cNvSpPr txBox="1"/>
          <p:nvPr>
            <p:ph type="title"/>
          </p:nvPr>
        </p:nvSpPr>
        <p:spPr>
          <a:xfrm>
            <a:off x="323751" y="98374"/>
            <a:ext cx="5465700" cy="60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Clr>
                <a:srgbClr val="A64D79"/>
              </a:buClr>
              <a:buSzPts val="2500"/>
              <a:buFont typeface="Helvetica Neue"/>
              <a:buNone/>
            </a:pPr>
            <a:r>
              <a:rPr lang="en" sz="2500">
                <a:solidFill>
                  <a:srgbClr val="A64D79"/>
                </a:solidFill>
                <a:latin typeface="Helvetica Neue"/>
                <a:ea typeface="Helvetica Neue"/>
                <a:cs typeface="Helvetica Neue"/>
                <a:sym typeface="Helvetica Neue"/>
              </a:rPr>
              <a:t>Métricas de clasificación</a:t>
            </a:r>
            <a:endParaRPr/>
          </a:p>
        </p:txBody>
      </p:sp>
      <p:pic>
        <p:nvPicPr>
          <p:cNvPr descr="TN_&amp;FP_FN_&amp;_TP.pdf" id="390" name="Google Shape;390;p44"/>
          <p:cNvPicPr preferRelativeResize="0"/>
          <p:nvPr/>
        </p:nvPicPr>
        <p:blipFill rotWithShape="1">
          <a:blip r:embed="rId3">
            <a:alphaModFix/>
          </a:blip>
          <a:srcRect b="768" l="0" r="0" t="768"/>
          <a:stretch/>
        </p:blipFill>
        <p:spPr>
          <a:xfrm>
            <a:off x="2672130" y="1869293"/>
            <a:ext cx="1793158" cy="813819"/>
          </a:xfrm>
          <a:prstGeom prst="rect">
            <a:avLst/>
          </a:prstGeom>
          <a:noFill/>
          <a:ln>
            <a:noFill/>
          </a:ln>
        </p:spPr>
      </p:pic>
      <p:grpSp>
        <p:nvGrpSpPr>
          <p:cNvPr id="391" name="Google Shape;391;p44"/>
          <p:cNvGrpSpPr/>
          <p:nvPr/>
        </p:nvGrpSpPr>
        <p:grpSpPr>
          <a:xfrm>
            <a:off x="1307337" y="1236363"/>
            <a:ext cx="2923012" cy="1265860"/>
            <a:chOff x="0" y="261366"/>
            <a:chExt cx="7794698" cy="3375627"/>
          </a:xfrm>
        </p:grpSpPr>
        <p:sp>
          <p:nvSpPr>
            <p:cNvPr id="392" name="Google Shape;392;p44"/>
            <p:cNvSpPr/>
            <p:nvPr/>
          </p:nvSpPr>
          <p:spPr>
            <a:xfrm>
              <a:off x="0" y="3226782"/>
              <a:ext cx="1809864" cy="0"/>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016D01"/>
                </a:buClr>
                <a:buSzPts val="1100"/>
                <a:buFont typeface="Helvetica Neue"/>
                <a:buNone/>
              </a:pPr>
              <a:r>
                <a:rPr b="0" i="0" lang="en" sz="1100" u="none" cap="none" strike="noStrike">
                  <a:solidFill>
                    <a:srgbClr val="016D01"/>
                  </a:solidFill>
                  <a:latin typeface="Helvetica Neue"/>
                  <a:ea typeface="Helvetica Neue"/>
                  <a:cs typeface="Helvetica Neue"/>
                  <a:sym typeface="Helvetica Neue"/>
                </a:rPr>
                <a:t>Rótulos</a:t>
              </a:r>
              <a:endParaRPr sz="500"/>
            </a:p>
          </p:txBody>
        </p:sp>
        <p:sp>
          <p:nvSpPr>
            <p:cNvPr id="393" name="Google Shape;393;p44"/>
            <p:cNvSpPr/>
            <p:nvPr/>
          </p:nvSpPr>
          <p:spPr>
            <a:xfrm>
              <a:off x="5029886" y="261366"/>
              <a:ext cx="2460402" cy="0"/>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F27200"/>
                </a:buClr>
                <a:buSzPts val="1100"/>
                <a:buFont typeface="Helvetica Neue"/>
                <a:buNone/>
              </a:pPr>
              <a:r>
                <a:rPr b="0" i="0" lang="en" sz="1100" u="none" cap="none" strike="noStrike">
                  <a:solidFill>
                    <a:srgbClr val="F27200"/>
                  </a:solidFill>
                  <a:latin typeface="Helvetica Neue"/>
                  <a:ea typeface="Helvetica Neue"/>
                  <a:cs typeface="Helvetica Neue"/>
                  <a:sym typeface="Helvetica Neue"/>
                </a:rPr>
                <a:t>Previsiones</a:t>
              </a:r>
              <a:endParaRPr sz="500"/>
            </a:p>
          </p:txBody>
        </p:sp>
        <p:sp>
          <p:nvSpPr>
            <p:cNvPr id="394" name="Google Shape;394;p44"/>
            <p:cNvSpPr/>
            <p:nvPr/>
          </p:nvSpPr>
          <p:spPr>
            <a:xfrm>
              <a:off x="4725486" y="1282056"/>
              <a:ext cx="608796" cy="0"/>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F27200"/>
                </a:buClr>
                <a:buSzPts val="1900"/>
                <a:buFont typeface="Helvetica Neue"/>
                <a:buNone/>
              </a:pPr>
              <a:r>
                <a:rPr b="0" i="0" lang="en" sz="1900" u="none" cap="none" strike="noStrike">
                  <a:solidFill>
                    <a:srgbClr val="F27200"/>
                  </a:solidFill>
                  <a:latin typeface="Helvetica Neue"/>
                  <a:ea typeface="Helvetica Neue"/>
                  <a:cs typeface="Helvetica Neue"/>
                  <a:sym typeface="Helvetica Neue"/>
                </a:rPr>
                <a:t>0</a:t>
              </a:r>
              <a:endParaRPr sz="500"/>
            </a:p>
          </p:txBody>
        </p:sp>
        <p:sp>
          <p:nvSpPr>
            <p:cNvPr id="395" name="Google Shape;395;p44"/>
            <p:cNvSpPr/>
            <p:nvPr/>
          </p:nvSpPr>
          <p:spPr>
            <a:xfrm>
              <a:off x="7185902" y="1282056"/>
              <a:ext cx="608796" cy="0"/>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F27200"/>
                </a:buClr>
                <a:buSzPts val="1900"/>
                <a:buFont typeface="Helvetica Neue"/>
                <a:buNone/>
              </a:pPr>
              <a:r>
                <a:rPr b="0" i="0" lang="en" sz="1900" u="none" cap="none" strike="noStrike">
                  <a:solidFill>
                    <a:srgbClr val="F27200"/>
                  </a:solidFill>
                  <a:latin typeface="Helvetica Neue"/>
                  <a:ea typeface="Helvetica Neue"/>
                  <a:cs typeface="Helvetica Neue"/>
                  <a:sym typeface="Helvetica Neue"/>
                </a:rPr>
                <a:t>1</a:t>
              </a:r>
              <a:endParaRPr sz="500"/>
            </a:p>
          </p:txBody>
        </p:sp>
        <p:sp>
          <p:nvSpPr>
            <p:cNvPr id="396" name="Google Shape;396;p44"/>
            <p:cNvSpPr/>
            <p:nvPr/>
          </p:nvSpPr>
          <p:spPr>
            <a:xfrm>
              <a:off x="1809877" y="2509540"/>
              <a:ext cx="1809864" cy="0"/>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016D01"/>
                </a:buClr>
                <a:buSzPts val="1900"/>
                <a:buFont typeface="Helvetica Neue"/>
                <a:buNone/>
              </a:pPr>
              <a:r>
                <a:rPr b="0" i="0" lang="en" sz="1900" u="none" cap="none" strike="noStrike">
                  <a:solidFill>
                    <a:srgbClr val="016D01"/>
                  </a:solidFill>
                  <a:latin typeface="Helvetica Neue"/>
                  <a:ea typeface="Helvetica Neue"/>
                  <a:cs typeface="Helvetica Neue"/>
                  <a:sym typeface="Helvetica Neue"/>
                </a:rPr>
                <a:t>0</a:t>
              </a:r>
              <a:endParaRPr sz="500"/>
            </a:p>
          </p:txBody>
        </p:sp>
        <p:sp>
          <p:nvSpPr>
            <p:cNvPr id="397" name="Google Shape;397;p44"/>
            <p:cNvSpPr/>
            <p:nvPr/>
          </p:nvSpPr>
          <p:spPr>
            <a:xfrm>
              <a:off x="1809877" y="3636993"/>
              <a:ext cx="1809864" cy="0"/>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016D01"/>
                </a:buClr>
                <a:buSzPts val="1900"/>
                <a:buFont typeface="Helvetica Neue"/>
                <a:buNone/>
              </a:pPr>
              <a:r>
                <a:rPr b="0" i="0" lang="en" sz="1900" u="none" cap="none" strike="noStrike">
                  <a:solidFill>
                    <a:srgbClr val="016D01"/>
                  </a:solidFill>
                  <a:latin typeface="Helvetica Neue"/>
                  <a:ea typeface="Helvetica Neue"/>
                  <a:cs typeface="Helvetica Neue"/>
                  <a:sym typeface="Helvetica Neue"/>
                </a:rPr>
                <a:t>1</a:t>
              </a:r>
              <a:endParaRPr sz="500"/>
            </a:p>
          </p:txBody>
        </p:sp>
      </p:grpSp>
      <p:sp>
        <p:nvSpPr>
          <p:cNvPr id="398" name="Google Shape;398;p44"/>
          <p:cNvSpPr/>
          <p:nvPr/>
        </p:nvSpPr>
        <p:spPr>
          <a:xfrm>
            <a:off x="361476" y="893574"/>
            <a:ext cx="1281000" cy="813900"/>
          </a:xfrm>
          <a:prstGeom prst="roundRect">
            <a:avLst>
              <a:gd fmla="val 29765" name="adj"/>
            </a:avLst>
          </a:prstGeom>
          <a:solidFill>
            <a:srgbClr val="F5CD53">
              <a:alpha val="74900"/>
            </a:srgbClr>
          </a:solidFill>
          <a:ln>
            <a:noFill/>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000000"/>
              </a:buClr>
              <a:buSzPts val="1500"/>
              <a:buFont typeface="Saira Medium"/>
              <a:buNone/>
            </a:pPr>
            <a:r>
              <a:rPr b="0" i="0" lang="en" sz="1500" u="none" cap="none" strike="noStrike">
                <a:solidFill>
                  <a:srgbClr val="000000"/>
                </a:solidFill>
                <a:latin typeface="Saira Medium"/>
                <a:ea typeface="Saira Medium"/>
                <a:cs typeface="Saira Medium"/>
                <a:sym typeface="Saira Medium"/>
              </a:rPr>
              <a:t>Matriz de confusión</a:t>
            </a:r>
            <a:endParaRPr sz="500"/>
          </a:p>
        </p:txBody>
      </p:sp>
      <p:pic>
        <p:nvPicPr>
          <p:cNvPr descr="Screen Shot 2022-04-07 at 17.32.36.png" id="399" name="Google Shape;399;p44"/>
          <p:cNvPicPr preferRelativeResize="0"/>
          <p:nvPr/>
        </p:nvPicPr>
        <p:blipFill rotWithShape="1">
          <a:blip r:embed="rId4">
            <a:alphaModFix/>
          </a:blip>
          <a:srcRect b="0" l="0" r="0" t="0"/>
          <a:stretch/>
        </p:blipFill>
        <p:spPr>
          <a:xfrm>
            <a:off x="6430590" y="66824"/>
            <a:ext cx="2705180" cy="3343903"/>
          </a:xfrm>
          <a:prstGeom prst="rect">
            <a:avLst/>
          </a:prstGeom>
          <a:noFill/>
          <a:ln>
            <a:noFill/>
          </a:ln>
        </p:spPr>
      </p:pic>
      <p:sp>
        <p:nvSpPr>
          <p:cNvPr id="400" name="Google Shape;400;p44"/>
          <p:cNvSpPr txBox="1"/>
          <p:nvPr/>
        </p:nvSpPr>
        <p:spPr>
          <a:xfrm>
            <a:off x="4508478" y="2534741"/>
            <a:ext cx="1091100" cy="138600"/>
          </a:xfrm>
          <a:prstGeom prst="rect">
            <a:avLst/>
          </a:prstGeom>
          <a:solidFill>
            <a:srgbClr val="FFFFFF"/>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elementos relevantes</a:t>
            </a:r>
            <a:endParaRPr sz="500"/>
          </a:p>
        </p:txBody>
      </p:sp>
      <p:sp>
        <p:nvSpPr>
          <p:cNvPr id="401" name="Google Shape;401;p44"/>
          <p:cNvSpPr txBox="1"/>
          <p:nvPr/>
        </p:nvSpPr>
        <p:spPr>
          <a:xfrm>
            <a:off x="6567455" y="85817"/>
            <a:ext cx="1091100" cy="138600"/>
          </a:xfrm>
          <a:prstGeom prst="rect">
            <a:avLst/>
          </a:prstGeom>
          <a:solidFill>
            <a:srgbClr val="FFFFFF"/>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elementos relevantes</a:t>
            </a:r>
            <a:endParaRPr sz="500"/>
          </a:p>
        </p:txBody>
      </p:sp>
      <p:sp>
        <p:nvSpPr>
          <p:cNvPr id="402" name="Google Shape;402;p44"/>
          <p:cNvSpPr txBox="1"/>
          <p:nvPr/>
        </p:nvSpPr>
        <p:spPr>
          <a:xfrm>
            <a:off x="6825529" y="3195472"/>
            <a:ext cx="1199400" cy="138600"/>
          </a:xfrm>
          <a:prstGeom prst="rect">
            <a:avLst/>
          </a:prstGeom>
          <a:solidFill>
            <a:srgbClr val="FFFFFF"/>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elementos identificados</a:t>
            </a:r>
            <a:endParaRPr sz="500"/>
          </a:p>
        </p:txBody>
      </p:sp>
      <p:grpSp>
        <p:nvGrpSpPr>
          <p:cNvPr id="403" name="Google Shape;403;p44"/>
          <p:cNvGrpSpPr/>
          <p:nvPr/>
        </p:nvGrpSpPr>
        <p:grpSpPr>
          <a:xfrm>
            <a:off x="310185" y="2680670"/>
            <a:ext cx="8726156" cy="2417740"/>
            <a:chOff x="434403" y="0"/>
            <a:chExt cx="23269750" cy="6447308"/>
          </a:xfrm>
        </p:grpSpPr>
        <p:grpSp>
          <p:nvGrpSpPr>
            <p:cNvPr id="404" name="Google Shape;404;p44"/>
            <p:cNvGrpSpPr/>
            <p:nvPr/>
          </p:nvGrpSpPr>
          <p:grpSpPr>
            <a:xfrm>
              <a:off x="1198812" y="779364"/>
              <a:ext cx="22505341" cy="5667944"/>
              <a:chOff x="1198812" y="0"/>
              <a:chExt cx="22505341" cy="5667944"/>
            </a:xfrm>
          </p:grpSpPr>
          <p:pic>
            <p:nvPicPr>
              <p:cNvPr descr="text_accuracy_=_.pdf" id="405" name="Google Shape;405;p44"/>
              <p:cNvPicPr preferRelativeResize="0"/>
              <p:nvPr/>
            </p:nvPicPr>
            <p:blipFill rotWithShape="1">
              <a:blip r:embed="rId5">
                <a:alphaModFix/>
              </a:blip>
              <a:srcRect b="0" l="0" r="0" t="0"/>
              <a:stretch/>
            </p:blipFill>
            <p:spPr>
              <a:xfrm>
                <a:off x="15185328" y="3597169"/>
                <a:ext cx="8518825" cy="1207028"/>
              </a:xfrm>
              <a:prstGeom prst="rect">
                <a:avLst/>
              </a:prstGeom>
              <a:noFill/>
              <a:ln>
                <a:noFill/>
              </a:ln>
            </p:spPr>
          </p:pic>
          <p:sp>
            <p:nvSpPr>
              <p:cNvPr id="406" name="Google Shape;406;p44"/>
              <p:cNvSpPr/>
              <p:nvPr/>
            </p:nvSpPr>
            <p:spPr>
              <a:xfrm>
                <a:off x="16796793" y="1772449"/>
                <a:ext cx="6783000" cy="1206900"/>
              </a:xfrm>
              <a:prstGeom prst="roundRect">
                <a:avLst>
                  <a:gd fmla="val 50000" name="adj"/>
                </a:avLst>
              </a:prstGeom>
              <a:solidFill>
                <a:srgbClr val="C0C0C0">
                  <a:alpha val="74900"/>
                </a:srgbClr>
              </a:solidFill>
              <a:ln>
                <a:noFill/>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000000"/>
                  </a:buClr>
                  <a:buSzPts val="1500"/>
                  <a:buFont typeface="Saira Medium"/>
                  <a:buNone/>
                </a:pPr>
                <a:r>
                  <a:rPr b="0" i="0" lang="en" sz="1500" u="none" cap="none" strike="noStrike">
                    <a:solidFill>
                      <a:srgbClr val="000000"/>
                    </a:solidFill>
                    <a:latin typeface="Saira Medium"/>
                    <a:ea typeface="Saira Medium"/>
                    <a:cs typeface="Saira Medium"/>
                    <a:sym typeface="Saira Medium"/>
                  </a:rPr>
                  <a:t>Taza de éxitos</a:t>
                </a:r>
                <a:endParaRPr sz="500"/>
              </a:p>
            </p:txBody>
          </p:sp>
          <p:pic>
            <p:nvPicPr>
              <p:cNvPr descr="text_precision_=.pdf" id="407" name="Google Shape;407;p44"/>
              <p:cNvPicPr preferRelativeResize="0"/>
              <p:nvPr/>
            </p:nvPicPr>
            <p:blipFill rotWithShape="1">
              <a:blip r:embed="rId6">
                <a:alphaModFix/>
              </a:blip>
              <a:srcRect b="0" l="0" r="0" t="0"/>
              <a:stretch/>
            </p:blipFill>
            <p:spPr>
              <a:xfrm>
                <a:off x="1198812" y="812933"/>
                <a:ext cx="5759716" cy="1307883"/>
              </a:xfrm>
              <a:prstGeom prst="rect">
                <a:avLst/>
              </a:prstGeom>
              <a:noFill/>
              <a:ln>
                <a:noFill/>
              </a:ln>
            </p:spPr>
          </p:pic>
          <p:pic>
            <p:nvPicPr>
              <p:cNvPr descr="text_recall_=_fr.pdf" id="408" name="Google Shape;408;p44"/>
              <p:cNvPicPr preferRelativeResize="0"/>
              <p:nvPr/>
            </p:nvPicPr>
            <p:blipFill rotWithShape="1">
              <a:blip r:embed="rId7">
                <a:alphaModFix/>
              </a:blip>
              <a:srcRect b="0" l="0" r="0" t="0"/>
              <a:stretch/>
            </p:blipFill>
            <p:spPr>
              <a:xfrm>
                <a:off x="1709766" y="3494952"/>
                <a:ext cx="4954865" cy="1307884"/>
              </a:xfrm>
              <a:prstGeom prst="rect">
                <a:avLst/>
              </a:prstGeom>
              <a:noFill/>
              <a:ln>
                <a:noFill/>
              </a:ln>
            </p:spPr>
          </p:pic>
          <p:grpSp>
            <p:nvGrpSpPr>
              <p:cNvPr id="409" name="Google Shape;409;p44"/>
              <p:cNvGrpSpPr/>
              <p:nvPr/>
            </p:nvGrpSpPr>
            <p:grpSpPr>
              <a:xfrm>
                <a:off x="7145899" y="249784"/>
                <a:ext cx="3632795" cy="2321946"/>
                <a:chOff x="-1" y="0"/>
                <a:chExt cx="3632795" cy="2321946"/>
              </a:xfrm>
            </p:grpSpPr>
            <p:sp>
              <p:nvSpPr>
                <p:cNvPr id="410" name="Google Shape;410;p44"/>
                <p:cNvSpPr/>
                <p:nvPr/>
              </p:nvSpPr>
              <p:spPr>
                <a:xfrm>
                  <a:off x="2208980" y="1455378"/>
                  <a:ext cx="1423814" cy="557897"/>
                </a:xfrm>
                <a:custGeom>
                  <a:rect b="b" l="l" r="r" t="t"/>
                  <a:pathLst>
                    <a:path extrusionOk="0" h="21580" w="21053">
                      <a:moveTo>
                        <a:pt x="12809" y="7"/>
                      </a:moveTo>
                      <a:cubicBezTo>
                        <a:pt x="12705" y="-20"/>
                        <a:pt x="12599" y="29"/>
                        <a:pt x="12502" y="161"/>
                      </a:cubicBezTo>
                      <a:cubicBezTo>
                        <a:pt x="10232" y="3264"/>
                        <a:pt x="8154" y="6160"/>
                        <a:pt x="6816" y="7956"/>
                      </a:cubicBezTo>
                      <a:cubicBezTo>
                        <a:pt x="5332" y="9949"/>
                        <a:pt x="173" y="7844"/>
                        <a:pt x="564" y="13874"/>
                      </a:cubicBezTo>
                      <a:lnTo>
                        <a:pt x="303" y="13630"/>
                      </a:lnTo>
                      <a:cubicBezTo>
                        <a:pt x="233" y="13564"/>
                        <a:pt x="155" y="13665"/>
                        <a:pt x="135" y="13852"/>
                      </a:cubicBezTo>
                      <a:lnTo>
                        <a:pt x="7" y="15009"/>
                      </a:lnTo>
                      <a:cubicBezTo>
                        <a:pt x="-17" y="15229"/>
                        <a:pt x="19" y="15466"/>
                        <a:pt x="95" y="15577"/>
                      </a:cubicBezTo>
                      <a:cubicBezTo>
                        <a:pt x="811" y="16626"/>
                        <a:pt x="4392" y="21580"/>
                        <a:pt x="8140" y="21580"/>
                      </a:cubicBezTo>
                      <a:cubicBezTo>
                        <a:pt x="10144" y="21580"/>
                        <a:pt x="14753" y="18856"/>
                        <a:pt x="14753" y="18856"/>
                      </a:cubicBezTo>
                      <a:lnTo>
                        <a:pt x="14753" y="21226"/>
                      </a:lnTo>
                      <a:cubicBezTo>
                        <a:pt x="14753" y="21421"/>
                        <a:pt x="14814" y="21580"/>
                        <a:pt x="14888" y="21580"/>
                      </a:cubicBezTo>
                      <a:lnTo>
                        <a:pt x="18761" y="21580"/>
                      </a:lnTo>
                      <a:cubicBezTo>
                        <a:pt x="20306" y="21580"/>
                        <a:pt x="21052" y="20286"/>
                        <a:pt x="21052" y="20286"/>
                      </a:cubicBezTo>
                      <a:cubicBezTo>
                        <a:pt x="21052" y="20286"/>
                        <a:pt x="21052" y="16882"/>
                        <a:pt x="21052" y="16474"/>
                      </a:cubicBezTo>
                      <a:cubicBezTo>
                        <a:pt x="21052" y="16065"/>
                        <a:pt x="20662" y="15782"/>
                        <a:pt x="20662" y="15782"/>
                      </a:cubicBezTo>
                      <a:cubicBezTo>
                        <a:pt x="20662" y="15782"/>
                        <a:pt x="21583" y="9139"/>
                        <a:pt x="20439" y="3111"/>
                      </a:cubicBezTo>
                      <a:cubicBezTo>
                        <a:pt x="20361" y="2699"/>
                        <a:pt x="20185" y="2477"/>
                        <a:pt x="20013" y="2568"/>
                      </a:cubicBezTo>
                      <a:cubicBezTo>
                        <a:pt x="18686" y="3277"/>
                        <a:pt x="15592" y="5371"/>
                        <a:pt x="13100" y="310"/>
                      </a:cubicBezTo>
                      <a:cubicBezTo>
                        <a:pt x="13014" y="135"/>
                        <a:pt x="12913" y="34"/>
                        <a:pt x="12809" y="7"/>
                      </a:cubicBezTo>
                      <a:close/>
                    </a:path>
                  </a:pathLst>
                </a:custGeom>
                <a:solidFill>
                  <a:srgbClr val="808785"/>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900"/>
                    <a:buFont typeface="Gill Sans"/>
                    <a:buNone/>
                  </a:pPr>
                  <a:r>
                    <a:t/>
                  </a:r>
                  <a:endParaRPr b="0" i="0" sz="1900" u="none" cap="none" strike="noStrike">
                    <a:solidFill>
                      <a:srgbClr val="FFFFFF"/>
                    </a:solidFill>
                    <a:latin typeface="Gill Sans"/>
                    <a:ea typeface="Gill Sans"/>
                    <a:cs typeface="Gill Sans"/>
                    <a:sym typeface="Gill Sans"/>
                  </a:endParaRPr>
                </a:p>
              </p:txBody>
            </p:sp>
            <p:sp>
              <p:nvSpPr>
                <p:cNvPr id="411" name="Google Shape;411;p44"/>
                <p:cNvSpPr/>
                <p:nvPr/>
              </p:nvSpPr>
              <p:spPr>
                <a:xfrm>
                  <a:off x="207588" y="1241255"/>
                  <a:ext cx="1244543" cy="1080691"/>
                </a:xfrm>
                <a:custGeom>
                  <a:rect b="b" l="l" r="r" t="t"/>
                  <a:pathLst>
                    <a:path extrusionOk="0" h="20891" w="21441">
                      <a:moveTo>
                        <a:pt x="17655" y="2"/>
                      </a:moveTo>
                      <a:cubicBezTo>
                        <a:pt x="15586" y="46"/>
                        <a:pt x="12735" y="717"/>
                        <a:pt x="9502" y="3175"/>
                      </a:cubicBezTo>
                      <a:cubicBezTo>
                        <a:pt x="9355" y="3043"/>
                        <a:pt x="9176" y="2952"/>
                        <a:pt x="8976" y="2923"/>
                      </a:cubicBezTo>
                      <a:cubicBezTo>
                        <a:pt x="8394" y="2839"/>
                        <a:pt x="7860" y="3300"/>
                        <a:pt x="7785" y="3953"/>
                      </a:cubicBezTo>
                      <a:cubicBezTo>
                        <a:pt x="7763" y="4140"/>
                        <a:pt x="7782" y="4321"/>
                        <a:pt x="7833" y="4488"/>
                      </a:cubicBezTo>
                      <a:lnTo>
                        <a:pt x="2478" y="8702"/>
                      </a:lnTo>
                      <a:cubicBezTo>
                        <a:pt x="2323" y="8798"/>
                        <a:pt x="1444" y="9278"/>
                        <a:pt x="912" y="8315"/>
                      </a:cubicBezTo>
                      <a:cubicBezTo>
                        <a:pt x="886" y="8255"/>
                        <a:pt x="722" y="7845"/>
                        <a:pt x="850" y="7424"/>
                      </a:cubicBezTo>
                      <a:cubicBezTo>
                        <a:pt x="948" y="7104"/>
                        <a:pt x="1200" y="6833"/>
                        <a:pt x="1596" y="6616"/>
                      </a:cubicBezTo>
                      <a:lnTo>
                        <a:pt x="1550" y="7584"/>
                      </a:lnTo>
                      <a:lnTo>
                        <a:pt x="3998" y="4904"/>
                      </a:lnTo>
                      <a:lnTo>
                        <a:pt x="1311" y="5518"/>
                      </a:lnTo>
                      <a:lnTo>
                        <a:pt x="1428" y="5731"/>
                      </a:lnTo>
                      <a:cubicBezTo>
                        <a:pt x="1394" y="5737"/>
                        <a:pt x="1359" y="5746"/>
                        <a:pt x="1326" y="5763"/>
                      </a:cubicBezTo>
                      <a:cubicBezTo>
                        <a:pt x="677" y="6095"/>
                        <a:pt x="260" y="6562"/>
                        <a:pt x="86" y="7150"/>
                      </a:cubicBezTo>
                      <a:cubicBezTo>
                        <a:pt x="-159" y="7979"/>
                        <a:pt x="196" y="8721"/>
                        <a:pt x="220" y="8770"/>
                      </a:cubicBezTo>
                      <a:cubicBezTo>
                        <a:pt x="646" y="9555"/>
                        <a:pt x="1238" y="9802"/>
                        <a:pt x="1781" y="9802"/>
                      </a:cubicBezTo>
                      <a:cubicBezTo>
                        <a:pt x="2220" y="9802"/>
                        <a:pt x="2628" y="9642"/>
                        <a:pt x="2890" y="9473"/>
                      </a:cubicBezTo>
                      <a:lnTo>
                        <a:pt x="8363" y="5171"/>
                      </a:lnTo>
                      <a:cubicBezTo>
                        <a:pt x="8467" y="5229"/>
                        <a:pt x="8581" y="5270"/>
                        <a:pt x="8703" y="5287"/>
                      </a:cubicBezTo>
                      <a:cubicBezTo>
                        <a:pt x="9285" y="5372"/>
                        <a:pt x="9818" y="4910"/>
                        <a:pt x="9894" y="4257"/>
                      </a:cubicBezTo>
                      <a:cubicBezTo>
                        <a:pt x="9905" y="4157"/>
                        <a:pt x="9904" y="4059"/>
                        <a:pt x="9894" y="3962"/>
                      </a:cubicBezTo>
                      <a:cubicBezTo>
                        <a:pt x="16014" y="-709"/>
                        <a:pt x="20748" y="1392"/>
                        <a:pt x="20811" y="1421"/>
                      </a:cubicBezTo>
                      <a:cubicBezTo>
                        <a:pt x="21015" y="1517"/>
                        <a:pt x="21250" y="1409"/>
                        <a:pt x="21335" y="1181"/>
                      </a:cubicBezTo>
                      <a:cubicBezTo>
                        <a:pt x="21421" y="952"/>
                        <a:pt x="21325" y="689"/>
                        <a:pt x="21121" y="592"/>
                      </a:cubicBezTo>
                      <a:cubicBezTo>
                        <a:pt x="21014" y="542"/>
                        <a:pt x="19725" y="-42"/>
                        <a:pt x="17655" y="2"/>
                      </a:cubicBezTo>
                      <a:close/>
                      <a:moveTo>
                        <a:pt x="19923" y="7732"/>
                      </a:moveTo>
                      <a:cubicBezTo>
                        <a:pt x="17068" y="7741"/>
                        <a:pt x="10742" y="8278"/>
                        <a:pt x="5823" y="12443"/>
                      </a:cubicBezTo>
                      <a:cubicBezTo>
                        <a:pt x="5786" y="12474"/>
                        <a:pt x="5777" y="12541"/>
                        <a:pt x="5810" y="12582"/>
                      </a:cubicBezTo>
                      <a:lnTo>
                        <a:pt x="10185" y="14788"/>
                      </a:lnTo>
                      <a:cubicBezTo>
                        <a:pt x="10185" y="14788"/>
                        <a:pt x="10725" y="15325"/>
                        <a:pt x="10071" y="15534"/>
                      </a:cubicBezTo>
                      <a:lnTo>
                        <a:pt x="5349" y="15534"/>
                      </a:lnTo>
                      <a:cubicBezTo>
                        <a:pt x="5349" y="15534"/>
                        <a:pt x="9188" y="20891"/>
                        <a:pt x="21441" y="20891"/>
                      </a:cubicBezTo>
                      <a:lnTo>
                        <a:pt x="21441" y="7785"/>
                      </a:lnTo>
                      <a:cubicBezTo>
                        <a:pt x="21441" y="7785"/>
                        <a:pt x="20875" y="7730"/>
                        <a:pt x="19923" y="7732"/>
                      </a:cubicBezTo>
                      <a:close/>
                      <a:moveTo>
                        <a:pt x="12059" y="11548"/>
                      </a:moveTo>
                      <a:cubicBezTo>
                        <a:pt x="12534" y="11548"/>
                        <a:pt x="12920" y="11981"/>
                        <a:pt x="12920" y="12514"/>
                      </a:cubicBezTo>
                      <a:cubicBezTo>
                        <a:pt x="12920" y="13047"/>
                        <a:pt x="12534" y="13478"/>
                        <a:pt x="12059" y="13478"/>
                      </a:cubicBezTo>
                      <a:cubicBezTo>
                        <a:pt x="11584" y="13478"/>
                        <a:pt x="11200" y="13047"/>
                        <a:pt x="11200" y="12514"/>
                      </a:cubicBezTo>
                      <a:cubicBezTo>
                        <a:pt x="11200" y="11981"/>
                        <a:pt x="11584" y="11548"/>
                        <a:pt x="12059" y="11548"/>
                      </a:cubicBezTo>
                      <a:close/>
                    </a:path>
                  </a:pathLst>
                </a:custGeom>
                <a:solidFill>
                  <a:srgbClr val="808785"/>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900"/>
                    <a:buFont typeface="Gill Sans"/>
                    <a:buNone/>
                  </a:pPr>
                  <a:r>
                    <a:t/>
                  </a:r>
                  <a:endParaRPr b="0" i="0" sz="1900" u="none" cap="none" strike="noStrike">
                    <a:solidFill>
                      <a:srgbClr val="FFFFFF"/>
                    </a:solidFill>
                    <a:latin typeface="Gill Sans"/>
                    <a:ea typeface="Gill Sans"/>
                    <a:cs typeface="Gill Sans"/>
                    <a:sym typeface="Gill Sans"/>
                  </a:endParaRPr>
                </a:p>
              </p:txBody>
            </p:sp>
            <p:cxnSp>
              <p:nvCxnSpPr>
                <p:cNvPr id="412" name="Google Shape;412;p44"/>
                <p:cNvCxnSpPr/>
                <p:nvPr/>
              </p:nvCxnSpPr>
              <p:spPr>
                <a:xfrm>
                  <a:off x="629063" y="1160969"/>
                  <a:ext cx="3003600" cy="0"/>
                </a:xfrm>
                <a:prstGeom prst="straightConnector1">
                  <a:avLst/>
                </a:prstGeom>
                <a:noFill/>
                <a:ln cap="flat" cmpd="sng" w="38100">
                  <a:solidFill>
                    <a:srgbClr val="000000"/>
                  </a:solidFill>
                  <a:prstDash val="solid"/>
                  <a:miter lim="400000"/>
                  <a:headEnd len="sm" w="sm" type="none"/>
                  <a:tailEnd len="sm" w="sm" type="none"/>
                </a:ln>
              </p:spPr>
            </p:cxnSp>
            <p:sp>
              <p:nvSpPr>
                <p:cNvPr id="413" name="Google Shape;413;p44"/>
                <p:cNvSpPr/>
                <p:nvPr/>
              </p:nvSpPr>
              <p:spPr>
                <a:xfrm>
                  <a:off x="1083855" y="0"/>
                  <a:ext cx="1244543" cy="1080691"/>
                </a:xfrm>
                <a:custGeom>
                  <a:rect b="b" l="l" r="r" t="t"/>
                  <a:pathLst>
                    <a:path extrusionOk="0" h="20891" w="21441">
                      <a:moveTo>
                        <a:pt x="17655" y="2"/>
                      </a:moveTo>
                      <a:cubicBezTo>
                        <a:pt x="15586" y="46"/>
                        <a:pt x="12735" y="717"/>
                        <a:pt x="9502" y="3175"/>
                      </a:cubicBezTo>
                      <a:cubicBezTo>
                        <a:pt x="9355" y="3043"/>
                        <a:pt x="9176" y="2952"/>
                        <a:pt x="8976" y="2923"/>
                      </a:cubicBezTo>
                      <a:cubicBezTo>
                        <a:pt x="8394" y="2839"/>
                        <a:pt x="7860" y="3300"/>
                        <a:pt x="7785" y="3953"/>
                      </a:cubicBezTo>
                      <a:cubicBezTo>
                        <a:pt x="7763" y="4140"/>
                        <a:pt x="7782" y="4321"/>
                        <a:pt x="7833" y="4488"/>
                      </a:cubicBezTo>
                      <a:lnTo>
                        <a:pt x="2478" y="8702"/>
                      </a:lnTo>
                      <a:cubicBezTo>
                        <a:pt x="2323" y="8798"/>
                        <a:pt x="1444" y="9278"/>
                        <a:pt x="912" y="8315"/>
                      </a:cubicBezTo>
                      <a:cubicBezTo>
                        <a:pt x="886" y="8255"/>
                        <a:pt x="722" y="7845"/>
                        <a:pt x="850" y="7424"/>
                      </a:cubicBezTo>
                      <a:cubicBezTo>
                        <a:pt x="948" y="7104"/>
                        <a:pt x="1200" y="6833"/>
                        <a:pt x="1596" y="6616"/>
                      </a:cubicBezTo>
                      <a:lnTo>
                        <a:pt x="1550" y="7584"/>
                      </a:lnTo>
                      <a:lnTo>
                        <a:pt x="3998" y="4904"/>
                      </a:lnTo>
                      <a:lnTo>
                        <a:pt x="1311" y="5518"/>
                      </a:lnTo>
                      <a:lnTo>
                        <a:pt x="1428" y="5731"/>
                      </a:lnTo>
                      <a:cubicBezTo>
                        <a:pt x="1394" y="5737"/>
                        <a:pt x="1359" y="5746"/>
                        <a:pt x="1326" y="5763"/>
                      </a:cubicBezTo>
                      <a:cubicBezTo>
                        <a:pt x="677" y="6095"/>
                        <a:pt x="260" y="6562"/>
                        <a:pt x="86" y="7150"/>
                      </a:cubicBezTo>
                      <a:cubicBezTo>
                        <a:pt x="-159" y="7979"/>
                        <a:pt x="196" y="8721"/>
                        <a:pt x="220" y="8770"/>
                      </a:cubicBezTo>
                      <a:cubicBezTo>
                        <a:pt x="646" y="9555"/>
                        <a:pt x="1238" y="9802"/>
                        <a:pt x="1781" y="9802"/>
                      </a:cubicBezTo>
                      <a:cubicBezTo>
                        <a:pt x="2220" y="9802"/>
                        <a:pt x="2628" y="9642"/>
                        <a:pt x="2890" y="9473"/>
                      </a:cubicBezTo>
                      <a:lnTo>
                        <a:pt x="8363" y="5171"/>
                      </a:lnTo>
                      <a:cubicBezTo>
                        <a:pt x="8467" y="5229"/>
                        <a:pt x="8581" y="5270"/>
                        <a:pt x="8703" y="5287"/>
                      </a:cubicBezTo>
                      <a:cubicBezTo>
                        <a:pt x="9285" y="5372"/>
                        <a:pt x="9818" y="4910"/>
                        <a:pt x="9894" y="4257"/>
                      </a:cubicBezTo>
                      <a:cubicBezTo>
                        <a:pt x="9905" y="4157"/>
                        <a:pt x="9904" y="4059"/>
                        <a:pt x="9894" y="3962"/>
                      </a:cubicBezTo>
                      <a:cubicBezTo>
                        <a:pt x="16014" y="-709"/>
                        <a:pt x="20748" y="1392"/>
                        <a:pt x="20811" y="1421"/>
                      </a:cubicBezTo>
                      <a:cubicBezTo>
                        <a:pt x="21015" y="1517"/>
                        <a:pt x="21250" y="1409"/>
                        <a:pt x="21335" y="1181"/>
                      </a:cubicBezTo>
                      <a:cubicBezTo>
                        <a:pt x="21421" y="952"/>
                        <a:pt x="21325" y="689"/>
                        <a:pt x="21121" y="592"/>
                      </a:cubicBezTo>
                      <a:cubicBezTo>
                        <a:pt x="21014" y="542"/>
                        <a:pt x="19725" y="-42"/>
                        <a:pt x="17655" y="2"/>
                      </a:cubicBezTo>
                      <a:close/>
                      <a:moveTo>
                        <a:pt x="19923" y="7732"/>
                      </a:moveTo>
                      <a:cubicBezTo>
                        <a:pt x="17068" y="7741"/>
                        <a:pt x="10742" y="8278"/>
                        <a:pt x="5823" y="12443"/>
                      </a:cubicBezTo>
                      <a:cubicBezTo>
                        <a:pt x="5786" y="12474"/>
                        <a:pt x="5777" y="12541"/>
                        <a:pt x="5810" y="12582"/>
                      </a:cubicBezTo>
                      <a:lnTo>
                        <a:pt x="10185" y="14788"/>
                      </a:lnTo>
                      <a:cubicBezTo>
                        <a:pt x="10185" y="14788"/>
                        <a:pt x="10725" y="15325"/>
                        <a:pt x="10071" y="15534"/>
                      </a:cubicBezTo>
                      <a:lnTo>
                        <a:pt x="5349" y="15534"/>
                      </a:lnTo>
                      <a:cubicBezTo>
                        <a:pt x="5349" y="15534"/>
                        <a:pt x="9188" y="20891"/>
                        <a:pt x="21441" y="20891"/>
                      </a:cubicBezTo>
                      <a:lnTo>
                        <a:pt x="21441" y="7785"/>
                      </a:lnTo>
                      <a:cubicBezTo>
                        <a:pt x="21441" y="7785"/>
                        <a:pt x="20875" y="7730"/>
                        <a:pt x="19923" y="7732"/>
                      </a:cubicBezTo>
                      <a:close/>
                      <a:moveTo>
                        <a:pt x="12059" y="11548"/>
                      </a:moveTo>
                      <a:cubicBezTo>
                        <a:pt x="12534" y="11548"/>
                        <a:pt x="12920" y="11981"/>
                        <a:pt x="12920" y="12514"/>
                      </a:cubicBezTo>
                      <a:cubicBezTo>
                        <a:pt x="12920" y="13047"/>
                        <a:pt x="12534" y="13478"/>
                        <a:pt x="12059" y="13478"/>
                      </a:cubicBezTo>
                      <a:cubicBezTo>
                        <a:pt x="11584" y="13478"/>
                        <a:pt x="11200" y="13047"/>
                        <a:pt x="11200" y="12514"/>
                      </a:cubicBezTo>
                      <a:cubicBezTo>
                        <a:pt x="11200" y="11981"/>
                        <a:pt x="11584" y="11548"/>
                        <a:pt x="12059" y="11548"/>
                      </a:cubicBezTo>
                      <a:close/>
                    </a:path>
                  </a:pathLst>
                </a:custGeom>
                <a:solidFill>
                  <a:srgbClr val="808785"/>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900"/>
                    <a:buFont typeface="Gill Sans"/>
                    <a:buNone/>
                  </a:pPr>
                  <a:r>
                    <a:t/>
                  </a:r>
                  <a:endParaRPr b="0" i="0" sz="1900" u="none" cap="none" strike="noStrike">
                    <a:solidFill>
                      <a:srgbClr val="FFFFFF"/>
                    </a:solidFill>
                    <a:latin typeface="Gill Sans"/>
                    <a:ea typeface="Gill Sans"/>
                    <a:cs typeface="Gill Sans"/>
                    <a:sym typeface="Gill Sans"/>
                  </a:endParaRPr>
                </a:p>
              </p:txBody>
            </p:sp>
            <p:sp>
              <p:nvSpPr>
                <p:cNvPr id="414" name="Google Shape;414;p44"/>
                <p:cNvSpPr txBox="1"/>
                <p:nvPr/>
              </p:nvSpPr>
              <p:spPr>
                <a:xfrm>
                  <a:off x="1631287" y="1455378"/>
                  <a:ext cx="398400" cy="616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535353"/>
                    </a:buClr>
                    <a:buSzPts val="1900"/>
                    <a:buFont typeface="Gill Sans"/>
                    <a:buNone/>
                  </a:pPr>
                  <a:r>
                    <a:rPr b="0" i="0" lang="en" sz="1900" u="none" cap="none" strike="noStrike">
                      <a:solidFill>
                        <a:srgbClr val="535353"/>
                      </a:solidFill>
                      <a:latin typeface="Gill Sans"/>
                      <a:ea typeface="Gill Sans"/>
                      <a:cs typeface="Gill Sans"/>
                      <a:sym typeface="Gill Sans"/>
                    </a:rPr>
                    <a:t>+</a:t>
                  </a:r>
                  <a:endParaRPr sz="500"/>
                </a:p>
              </p:txBody>
            </p:sp>
            <p:sp>
              <p:nvSpPr>
                <p:cNvPr id="415" name="Google Shape;415;p44"/>
                <p:cNvSpPr txBox="1"/>
                <p:nvPr/>
              </p:nvSpPr>
              <p:spPr>
                <a:xfrm>
                  <a:off x="-1" y="866883"/>
                  <a:ext cx="398400" cy="616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900"/>
                    <a:buFont typeface="Gill Sans"/>
                    <a:buNone/>
                  </a:pPr>
                  <a:r>
                    <a:rPr b="0" i="0" lang="en" sz="1900" u="none" cap="none" strike="noStrike">
                      <a:solidFill>
                        <a:srgbClr val="000000"/>
                      </a:solidFill>
                      <a:latin typeface="Gill Sans"/>
                      <a:ea typeface="Gill Sans"/>
                      <a:cs typeface="Gill Sans"/>
                      <a:sym typeface="Gill Sans"/>
                    </a:rPr>
                    <a:t>=</a:t>
                  </a:r>
                  <a:endParaRPr sz="500"/>
                </a:p>
              </p:txBody>
            </p:sp>
          </p:grpSp>
          <p:grpSp>
            <p:nvGrpSpPr>
              <p:cNvPr id="416" name="Google Shape;416;p44"/>
              <p:cNvGrpSpPr/>
              <p:nvPr/>
            </p:nvGrpSpPr>
            <p:grpSpPr>
              <a:xfrm>
                <a:off x="6764899" y="2912713"/>
                <a:ext cx="3976056" cy="2321946"/>
                <a:chOff x="-1" y="0"/>
                <a:chExt cx="3976056" cy="2321946"/>
              </a:xfrm>
            </p:grpSpPr>
            <p:sp>
              <p:nvSpPr>
                <p:cNvPr id="417" name="Google Shape;417;p44"/>
                <p:cNvSpPr/>
                <p:nvPr/>
              </p:nvSpPr>
              <p:spPr>
                <a:xfrm rot="31694">
                  <a:off x="2132873" y="1454942"/>
                  <a:ext cx="1839960" cy="706065"/>
                </a:xfrm>
                <a:custGeom>
                  <a:rect b="b" l="l" r="r" t="t"/>
                  <a:pathLst>
                    <a:path extrusionOk="0" h="21038" w="21472">
                      <a:moveTo>
                        <a:pt x="11235" y="8"/>
                      </a:moveTo>
                      <a:cubicBezTo>
                        <a:pt x="11182" y="31"/>
                        <a:pt x="11132" y="99"/>
                        <a:pt x="11094" y="209"/>
                      </a:cubicBezTo>
                      <a:cubicBezTo>
                        <a:pt x="10679" y="1433"/>
                        <a:pt x="9369" y="5276"/>
                        <a:pt x="9198" y="5616"/>
                      </a:cubicBezTo>
                      <a:cubicBezTo>
                        <a:pt x="9095" y="5819"/>
                        <a:pt x="9509" y="6327"/>
                        <a:pt x="9944" y="6778"/>
                      </a:cubicBezTo>
                      <a:cubicBezTo>
                        <a:pt x="6449" y="8307"/>
                        <a:pt x="4876" y="10664"/>
                        <a:pt x="3123" y="8573"/>
                      </a:cubicBezTo>
                      <a:cubicBezTo>
                        <a:pt x="1881" y="7091"/>
                        <a:pt x="1092" y="5440"/>
                        <a:pt x="203" y="5778"/>
                      </a:cubicBezTo>
                      <a:cubicBezTo>
                        <a:pt x="240" y="8738"/>
                        <a:pt x="834" y="11471"/>
                        <a:pt x="834" y="11471"/>
                      </a:cubicBezTo>
                      <a:cubicBezTo>
                        <a:pt x="834" y="11471"/>
                        <a:pt x="95" y="14810"/>
                        <a:pt x="0" y="16937"/>
                      </a:cubicBezTo>
                      <a:cubicBezTo>
                        <a:pt x="1837" y="17082"/>
                        <a:pt x="3541" y="13698"/>
                        <a:pt x="4601" y="13988"/>
                      </a:cubicBezTo>
                      <a:cubicBezTo>
                        <a:pt x="4813" y="14046"/>
                        <a:pt x="5152" y="14222"/>
                        <a:pt x="5586" y="14467"/>
                      </a:cubicBezTo>
                      <a:cubicBezTo>
                        <a:pt x="5315" y="14882"/>
                        <a:pt x="5094" y="15004"/>
                        <a:pt x="4976" y="15039"/>
                      </a:cubicBezTo>
                      <a:cubicBezTo>
                        <a:pt x="4923" y="15055"/>
                        <a:pt x="4879" y="15162"/>
                        <a:pt x="4876" y="15300"/>
                      </a:cubicBezTo>
                      <a:cubicBezTo>
                        <a:pt x="4846" y="16608"/>
                        <a:pt x="5056" y="18308"/>
                        <a:pt x="5160" y="19061"/>
                      </a:cubicBezTo>
                      <a:cubicBezTo>
                        <a:pt x="5195" y="19313"/>
                        <a:pt x="5293" y="19466"/>
                        <a:pt x="5396" y="19433"/>
                      </a:cubicBezTo>
                      <a:cubicBezTo>
                        <a:pt x="5637" y="19355"/>
                        <a:pt x="6464" y="18449"/>
                        <a:pt x="7100" y="17514"/>
                      </a:cubicBezTo>
                      <a:cubicBezTo>
                        <a:pt x="7943" y="16277"/>
                        <a:pt x="8861" y="16266"/>
                        <a:pt x="8861" y="16266"/>
                      </a:cubicBezTo>
                      <a:cubicBezTo>
                        <a:pt x="9327" y="16491"/>
                        <a:pt x="9806" y="16702"/>
                        <a:pt x="10291" y="16886"/>
                      </a:cubicBezTo>
                      <a:cubicBezTo>
                        <a:pt x="10140" y="18742"/>
                        <a:pt x="9464" y="21586"/>
                        <a:pt x="10262" y="20946"/>
                      </a:cubicBezTo>
                      <a:cubicBezTo>
                        <a:pt x="11145" y="20238"/>
                        <a:pt x="12134" y="18328"/>
                        <a:pt x="12550" y="17475"/>
                      </a:cubicBezTo>
                      <a:cubicBezTo>
                        <a:pt x="12769" y="17501"/>
                        <a:pt x="12984" y="17514"/>
                        <a:pt x="13196" y="17514"/>
                      </a:cubicBezTo>
                      <a:cubicBezTo>
                        <a:pt x="14021" y="17514"/>
                        <a:pt x="14952" y="17271"/>
                        <a:pt x="15883" y="16886"/>
                      </a:cubicBezTo>
                      <a:cubicBezTo>
                        <a:pt x="15916" y="17534"/>
                        <a:pt x="15950" y="18451"/>
                        <a:pt x="15941" y="19377"/>
                      </a:cubicBezTo>
                      <a:cubicBezTo>
                        <a:pt x="15937" y="19845"/>
                        <a:pt x="16148" y="20115"/>
                        <a:pt x="16293" y="19830"/>
                      </a:cubicBezTo>
                      <a:cubicBezTo>
                        <a:pt x="16847" y="18744"/>
                        <a:pt x="17302" y="16924"/>
                        <a:pt x="17495" y="16086"/>
                      </a:cubicBezTo>
                      <a:cubicBezTo>
                        <a:pt x="19657" y="14841"/>
                        <a:pt x="21472" y="13116"/>
                        <a:pt x="21472" y="12343"/>
                      </a:cubicBezTo>
                      <a:cubicBezTo>
                        <a:pt x="21472" y="12028"/>
                        <a:pt x="20941" y="12244"/>
                        <a:pt x="20941" y="12244"/>
                      </a:cubicBezTo>
                      <a:cubicBezTo>
                        <a:pt x="20941" y="12244"/>
                        <a:pt x="21600" y="11445"/>
                        <a:pt x="21433" y="10843"/>
                      </a:cubicBezTo>
                      <a:cubicBezTo>
                        <a:pt x="21121" y="9712"/>
                        <a:pt x="18460" y="5605"/>
                        <a:pt x="13846" y="5787"/>
                      </a:cubicBezTo>
                      <a:cubicBezTo>
                        <a:pt x="13671" y="5358"/>
                        <a:pt x="13372" y="4650"/>
                        <a:pt x="13079" y="3855"/>
                      </a:cubicBezTo>
                      <a:cubicBezTo>
                        <a:pt x="12562" y="2448"/>
                        <a:pt x="11708" y="539"/>
                        <a:pt x="11394" y="81"/>
                      </a:cubicBezTo>
                      <a:cubicBezTo>
                        <a:pt x="11344" y="9"/>
                        <a:pt x="11288" y="-14"/>
                        <a:pt x="11235" y="8"/>
                      </a:cubicBezTo>
                      <a:close/>
                    </a:path>
                  </a:pathLst>
                </a:custGeom>
                <a:solidFill>
                  <a:srgbClr val="808785"/>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900"/>
                    <a:buFont typeface="Gill Sans"/>
                    <a:buNone/>
                  </a:pPr>
                  <a:r>
                    <a:t/>
                  </a:r>
                  <a:endParaRPr b="0" i="0" sz="1900" u="none" cap="none" strike="noStrike">
                    <a:solidFill>
                      <a:srgbClr val="FFFFFF"/>
                    </a:solidFill>
                    <a:latin typeface="Gill Sans"/>
                    <a:ea typeface="Gill Sans"/>
                    <a:cs typeface="Gill Sans"/>
                    <a:sym typeface="Gill Sans"/>
                  </a:endParaRPr>
                </a:p>
              </p:txBody>
            </p:sp>
            <p:sp>
              <p:nvSpPr>
                <p:cNvPr id="418" name="Google Shape;418;p44"/>
                <p:cNvSpPr/>
                <p:nvPr/>
              </p:nvSpPr>
              <p:spPr>
                <a:xfrm>
                  <a:off x="207588" y="1241255"/>
                  <a:ext cx="1244543" cy="1080691"/>
                </a:xfrm>
                <a:custGeom>
                  <a:rect b="b" l="l" r="r" t="t"/>
                  <a:pathLst>
                    <a:path extrusionOk="0" h="20891" w="21441">
                      <a:moveTo>
                        <a:pt x="17655" y="2"/>
                      </a:moveTo>
                      <a:cubicBezTo>
                        <a:pt x="15586" y="46"/>
                        <a:pt x="12735" y="717"/>
                        <a:pt x="9502" y="3175"/>
                      </a:cubicBezTo>
                      <a:cubicBezTo>
                        <a:pt x="9355" y="3043"/>
                        <a:pt x="9176" y="2952"/>
                        <a:pt x="8976" y="2923"/>
                      </a:cubicBezTo>
                      <a:cubicBezTo>
                        <a:pt x="8394" y="2839"/>
                        <a:pt x="7860" y="3300"/>
                        <a:pt x="7785" y="3953"/>
                      </a:cubicBezTo>
                      <a:cubicBezTo>
                        <a:pt x="7763" y="4140"/>
                        <a:pt x="7782" y="4321"/>
                        <a:pt x="7833" y="4488"/>
                      </a:cubicBezTo>
                      <a:lnTo>
                        <a:pt x="2478" y="8702"/>
                      </a:lnTo>
                      <a:cubicBezTo>
                        <a:pt x="2323" y="8798"/>
                        <a:pt x="1444" y="9278"/>
                        <a:pt x="912" y="8315"/>
                      </a:cubicBezTo>
                      <a:cubicBezTo>
                        <a:pt x="886" y="8255"/>
                        <a:pt x="722" y="7845"/>
                        <a:pt x="850" y="7424"/>
                      </a:cubicBezTo>
                      <a:cubicBezTo>
                        <a:pt x="948" y="7104"/>
                        <a:pt x="1200" y="6833"/>
                        <a:pt x="1596" y="6616"/>
                      </a:cubicBezTo>
                      <a:lnTo>
                        <a:pt x="1550" y="7584"/>
                      </a:lnTo>
                      <a:lnTo>
                        <a:pt x="3998" y="4904"/>
                      </a:lnTo>
                      <a:lnTo>
                        <a:pt x="1311" y="5518"/>
                      </a:lnTo>
                      <a:lnTo>
                        <a:pt x="1428" y="5731"/>
                      </a:lnTo>
                      <a:cubicBezTo>
                        <a:pt x="1394" y="5737"/>
                        <a:pt x="1359" y="5746"/>
                        <a:pt x="1326" y="5763"/>
                      </a:cubicBezTo>
                      <a:cubicBezTo>
                        <a:pt x="677" y="6095"/>
                        <a:pt x="260" y="6562"/>
                        <a:pt x="86" y="7150"/>
                      </a:cubicBezTo>
                      <a:cubicBezTo>
                        <a:pt x="-159" y="7979"/>
                        <a:pt x="196" y="8721"/>
                        <a:pt x="220" y="8770"/>
                      </a:cubicBezTo>
                      <a:cubicBezTo>
                        <a:pt x="646" y="9555"/>
                        <a:pt x="1238" y="9802"/>
                        <a:pt x="1781" y="9802"/>
                      </a:cubicBezTo>
                      <a:cubicBezTo>
                        <a:pt x="2220" y="9802"/>
                        <a:pt x="2628" y="9642"/>
                        <a:pt x="2890" y="9473"/>
                      </a:cubicBezTo>
                      <a:lnTo>
                        <a:pt x="8363" y="5171"/>
                      </a:lnTo>
                      <a:cubicBezTo>
                        <a:pt x="8467" y="5229"/>
                        <a:pt x="8581" y="5270"/>
                        <a:pt x="8703" y="5287"/>
                      </a:cubicBezTo>
                      <a:cubicBezTo>
                        <a:pt x="9285" y="5372"/>
                        <a:pt x="9818" y="4910"/>
                        <a:pt x="9894" y="4257"/>
                      </a:cubicBezTo>
                      <a:cubicBezTo>
                        <a:pt x="9905" y="4157"/>
                        <a:pt x="9904" y="4059"/>
                        <a:pt x="9894" y="3962"/>
                      </a:cubicBezTo>
                      <a:cubicBezTo>
                        <a:pt x="16014" y="-709"/>
                        <a:pt x="20748" y="1392"/>
                        <a:pt x="20811" y="1421"/>
                      </a:cubicBezTo>
                      <a:cubicBezTo>
                        <a:pt x="21015" y="1517"/>
                        <a:pt x="21250" y="1409"/>
                        <a:pt x="21335" y="1181"/>
                      </a:cubicBezTo>
                      <a:cubicBezTo>
                        <a:pt x="21421" y="952"/>
                        <a:pt x="21325" y="689"/>
                        <a:pt x="21121" y="592"/>
                      </a:cubicBezTo>
                      <a:cubicBezTo>
                        <a:pt x="21014" y="542"/>
                        <a:pt x="19725" y="-42"/>
                        <a:pt x="17655" y="2"/>
                      </a:cubicBezTo>
                      <a:close/>
                      <a:moveTo>
                        <a:pt x="19923" y="7732"/>
                      </a:moveTo>
                      <a:cubicBezTo>
                        <a:pt x="17068" y="7741"/>
                        <a:pt x="10742" y="8278"/>
                        <a:pt x="5823" y="12443"/>
                      </a:cubicBezTo>
                      <a:cubicBezTo>
                        <a:pt x="5786" y="12474"/>
                        <a:pt x="5777" y="12541"/>
                        <a:pt x="5810" y="12582"/>
                      </a:cubicBezTo>
                      <a:lnTo>
                        <a:pt x="10185" y="14788"/>
                      </a:lnTo>
                      <a:cubicBezTo>
                        <a:pt x="10185" y="14788"/>
                        <a:pt x="10725" y="15325"/>
                        <a:pt x="10071" y="15534"/>
                      </a:cubicBezTo>
                      <a:lnTo>
                        <a:pt x="5349" y="15534"/>
                      </a:lnTo>
                      <a:cubicBezTo>
                        <a:pt x="5349" y="15534"/>
                        <a:pt x="9188" y="20891"/>
                        <a:pt x="21441" y="20891"/>
                      </a:cubicBezTo>
                      <a:lnTo>
                        <a:pt x="21441" y="7785"/>
                      </a:lnTo>
                      <a:cubicBezTo>
                        <a:pt x="21441" y="7785"/>
                        <a:pt x="20875" y="7730"/>
                        <a:pt x="19923" y="7732"/>
                      </a:cubicBezTo>
                      <a:close/>
                      <a:moveTo>
                        <a:pt x="12059" y="11548"/>
                      </a:moveTo>
                      <a:cubicBezTo>
                        <a:pt x="12534" y="11548"/>
                        <a:pt x="12920" y="11981"/>
                        <a:pt x="12920" y="12514"/>
                      </a:cubicBezTo>
                      <a:cubicBezTo>
                        <a:pt x="12920" y="13047"/>
                        <a:pt x="12534" y="13478"/>
                        <a:pt x="12059" y="13478"/>
                      </a:cubicBezTo>
                      <a:cubicBezTo>
                        <a:pt x="11584" y="13478"/>
                        <a:pt x="11200" y="13047"/>
                        <a:pt x="11200" y="12514"/>
                      </a:cubicBezTo>
                      <a:cubicBezTo>
                        <a:pt x="11200" y="11981"/>
                        <a:pt x="11584" y="11548"/>
                        <a:pt x="12059" y="11548"/>
                      </a:cubicBezTo>
                      <a:close/>
                    </a:path>
                  </a:pathLst>
                </a:custGeom>
                <a:solidFill>
                  <a:srgbClr val="808785"/>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900"/>
                    <a:buFont typeface="Gill Sans"/>
                    <a:buNone/>
                  </a:pPr>
                  <a:r>
                    <a:t/>
                  </a:r>
                  <a:endParaRPr b="0" i="0" sz="1900" u="none" cap="none" strike="noStrike">
                    <a:solidFill>
                      <a:srgbClr val="FFFFFF"/>
                    </a:solidFill>
                    <a:latin typeface="Gill Sans"/>
                    <a:ea typeface="Gill Sans"/>
                    <a:cs typeface="Gill Sans"/>
                    <a:sym typeface="Gill Sans"/>
                  </a:endParaRPr>
                </a:p>
              </p:txBody>
            </p:sp>
            <p:cxnSp>
              <p:nvCxnSpPr>
                <p:cNvPr id="419" name="Google Shape;419;p44"/>
                <p:cNvCxnSpPr/>
                <p:nvPr/>
              </p:nvCxnSpPr>
              <p:spPr>
                <a:xfrm>
                  <a:off x="629063" y="1160969"/>
                  <a:ext cx="3003600" cy="0"/>
                </a:xfrm>
                <a:prstGeom prst="straightConnector1">
                  <a:avLst/>
                </a:prstGeom>
                <a:noFill/>
                <a:ln cap="flat" cmpd="sng" w="38100">
                  <a:solidFill>
                    <a:srgbClr val="000000"/>
                  </a:solidFill>
                  <a:prstDash val="solid"/>
                  <a:miter lim="400000"/>
                  <a:headEnd len="sm" w="sm" type="none"/>
                  <a:tailEnd len="sm" w="sm" type="none"/>
                </a:ln>
              </p:spPr>
            </p:cxnSp>
            <p:sp>
              <p:nvSpPr>
                <p:cNvPr id="420" name="Google Shape;420;p44"/>
                <p:cNvSpPr/>
                <p:nvPr/>
              </p:nvSpPr>
              <p:spPr>
                <a:xfrm>
                  <a:off x="1083855" y="0"/>
                  <a:ext cx="1244543" cy="1080691"/>
                </a:xfrm>
                <a:custGeom>
                  <a:rect b="b" l="l" r="r" t="t"/>
                  <a:pathLst>
                    <a:path extrusionOk="0" h="20891" w="21441">
                      <a:moveTo>
                        <a:pt x="17655" y="2"/>
                      </a:moveTo>
                      <a:cubicBezTo>
                        <a:pt x="15586" y="46"/>
                        <a:pt x="12735" y="717"/>
                        <a:pt x="9502" y="3175"/>
                      </a:cubicBezTo>
                      <a:cubicBezTo>
                        <a:pt x="9355" y="3043"/>
                        <a:pt x="9176" y="2952"/>
                        <a:pt x="8976" y="2923"/>
                      </a:cubicBezTo>
                      <a:cubicBezTo>
                        <a:pt x="8394" y="2839"/>
                        <a:pt x="7860" y="3300"/>
                        <a:pt x="7785" y="3953"/>
                      </a:cubicBezTo>
                      <a:cubicBezTo>
                        <a:pt x="7763" y="4140"/>
                        <a:pt x="7782" y="4321"/>
                        <a:pt x="7833" y="4488"/>
                      </a:cubicBezTo>
                      <a:lnTo>
                        <a:pt x="2478" y="8702"/>
                      </a:lnTo>
                      <a:cubicBezTo>
                        <a:pt x="2323" y="8798"/>
                        <a:pt x="1444" y="9278"/>
                        <a:pt x="912" y="8315"/>
                      </a:cubicBezTo>
                      <a:cubicBezTo>
                        <a:pt x="886" y="8255"/>
                        <a:pt x="722" y="7845"/>
                        <a:pt x="850" y="7424"/>
                      </a:cubicBezTo>
                      <a:cubicBezTo>
                        <a:pt x="948" y="7104"/>
                        <a:pt x="1200" y="6833"/>
                        <a:pt x="1596" y="6616"/>
                      </a:cubicBezTo>
                      <a:lnTo>
                        <a:pt x="1550" y="7584"/>
                      </a:lnTo>
                      <a:lnTo>
                        <a:pt x="3998" y="4904"/>
                      </a:lnTo>
                      <a:lnTo>
                        <a:pt x="1311" y="5518"/>
                      </a:lnTo>
                      <a:lnTo>
                        <a:pt x="1428" y="5731"/>
                      </a:lnTo>
                      <a:cubicBezTo>
                        <a:pt x="1394" y="5737"/>
                        <a:pt x="1359" y="5746"/>
                        <a:pt x="1326" y="5763"/>
                      </a:cubicBezTo>
                      <a:cubicBezTo>
                        <a:pt x="677" y="6095"/>
                        <a:pt x="260" y="6562"/>
                        <a:pt x="86" y="7150"/>
                      </a:cubicBezTo>
                      <a:cubicBezTo>
                        <a:pt x="-159" y="7979"/>
                        <a:pt x="196" y="8721"/>
                        <a:pt x="220" y="8770"/>
                      </a:cubicBezTo>
                      <a:cubicBezTo>
                        <a:pt x="646" y="9555"/>
                        <a:pt x="1238" y="9802"/>
                        <a:pt x="1781" y="9802"/>
                      </a:cubicBezTo>
                      <a:cubicBezTo>
                        <a:pt x="2220" y="9802"/>
                        <a:pt x="2628" y="9642"/>
                        <a:pt x="2890" y="9473"/>
                      </a:cubicBezTo>
                      <a:lnTo>
                        <a:pt x="8363" y="5171"/>
                      </a:lnTo>
                      <a:cubicBezTo>
                        <a:pt x="8467" y="5229"/>
                        <a:pt x="8581" y="5270"/>
                        <a:pt x="8703" y="5287"/>
                      </a:cubicBezTo>
                      <a:cubicBezTo>
                        <a:pt x="9285" y="5372"/>
                        <a:pt x="9818" y="4910"/>
                        <a:pt x="9894" y="4257"/>
                      </a:cubicBezTo>
                      <a:cubicBezTo>
                        <a:pt x="9905" y="4157"/>
                        <a:pt x="9904" y="4059"/>
                        <a:pt x="9894" y="3962"/>
                      </a:cubicBezTo>
                      <a:cubicBezTo>
                        <a:pt x="16014" y="-709"/>
                        <a:pt x="20748" y="1392"/>
                        <a:pt x="20811" y="1421"/>
                      </a:cubicBezTo>
                      <a:cubicBezTo>
                        <a:pt x="21015" y="1517"/>
                        <a:pt x="21250" y="1409"/>
                        <a:pt x="21335" y="1181"/>
                      </a:cubicBezTo>
                      <a:cubicBezTo>
                        <a:pt x="21421" y="952"/>
                        <a:pt x="21325" y="689"/>
                        <a:pt x="21121" y="592"/>
                      </a:cubicBezTo>
                      <a:cubicBezTo>
                        <a:pt x="21014" y="542"/>
                        <a:pt x="19725" y="-42"/>
                        <a:pt x="17655" y="2"/>
                      </a:cubicBezTo>
                      <a:close/>
                      <a:moveTo>
                        <a:pt x="19923" y="7732"/>
                      </a:moveTo>
                      <a:cubicBezTo>
                        <a:pt x="17068" y="7741"/>
                        <a:pt x="10742" y="8278"/>
                        <a:pt x="5823" y="12443"/>
                      </a:cubicBezTo>
                      <a:cubicBezTo>
                        <a:pt x="5786" y="12474"/>
                        <a:pt x="5777" y="12541"/>
                        <a:pt x="5810" y="12582"/>
                      </a:cubicBezTo>
                      <a:lnTo>
                        <a:pt x="10185" y="14788"/>
                      </a:lnTo>
                      <a:cubicBezTo>
                        <a:pt x="10185" y="14788"/>
                        <a:pt x="10725" y="15325"/>
                        <a:pt x="10071" y="15534"/>
                      </a:cubicBezTo>
                      <a:lnTo>
                        <a:pt x="5349" y="15534"/>
                      </a:lnTo>
                      <a:cubicBezTo>
                        <a:pt x="5349" y="15534"/>
                        <a:pt x="9188" y="20891"/>
                        <a:pt x="21441" y="20891"/>
                      </a:cubicBezTo>
                      <a:lnTo>
                        <a:pt x="21441" y="7785"/>
                      </a:lnTo>
                      <a:cubicBezTo>
                        <a:pt x="21441" y="7785"/>
                        <a:pt x="20875" y="7730"/>
                        <a:pt x="19923" y="7732"/>
                      </a:cubicBezTo>
                      <a:close/>
                      <a:moveTo>
                        <a:pt x="12059" y="11548"/>
                      </a:moveTo>
                      <a:cubicBezTo>
                        <a:pt x="12534" y="11548"/>
                        <a:pt x="12920" y="11981"/>
                        <a:pt x="12920" y="12514"/>
                      </a:cubicBezTo>
                      <a:cubicBezTo>
                        <a:pt x="12920" y="13047"/>
                        <a:pt x="12534" y="13478"/>
                        <a:pt x="12059" y="13478"/>
                      </a:cubicBezTo>
                      <a:cubicBezTo>
                        <a:pt x="11584" y="13478"/>
                        <a:pt x="11200" y="13047"/>
                        <a:pt x="11200" y="12514"/>
                      </a:cubicBezTo>
                      <a:cubicBezTo>
                        <a:pt x="11200" y="11981"/>
                        <a:pt x="11584" y="11548"/>
                        <a:pt x="12059" y="11548"/>
                      </a:cubicBezTo>
                      <a:close/>
                    </a:path>
                  </a:pathLst>
                </a:custGeom>
                <a:solidFill>
                  <a:srgbClr val="808785"/>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900"/>
                    <a:buFont typeface="Gill Sans"/>
                    <a:buNone/>
                  </a:pPr>
                  <a:r>
                    <a:t/>
                  </a:r>
                  <a:endParaRPr b="0" i="0" sz="1900" u="none" cap="none" strike="noStrike">
                    <a:solidFill>
                      <a:srgbClr val="FFFFFF"/>
                    </a:solidFill>
                    <a:latin typeface="Gill Sans"/>
                    <a:ea typeface="Gill Sans"/>
                    <a:cs typeface="Gill Sans"/>
                    <a:sym typeface="Gill Sans"/>
                  </a:endParaRPr>
                </a:p>
              </p:txBody>
            </p:sp>
            <p:sp>
              <p:nvSpPr>
                <p:cNvPr id="421" name="Google Shape;421;p44"/>
                <p:cNvSpPr txBox="1"/>
                <p:nvPr/>
              </p:nvSpPr>
              <p:spPr>
                <a:xfrm>
                  <a:off x="1631288" y="1455379"/>
                  <a:ext cx="398400" cy="616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535353"/>
                    </a:buClr>
                    <a:buSzPts val="1900"/>
                    <a:buFont typeface="Gill Sans"/>
                    <a:buNone/>
                  </a:pPr>
                  <a:r>
                    <a:rPr b="0" i="0" lang="en" sz="1900" u="none" cap="none" strike="noStrike">
                      <a:solidFill>
                        <a:srgbClr val="535353"/>
                      </a:solidFill>
                      <a:latin typeface="Gill Sans"/>
                      <a:ea typeface="Gill Sans"/>
                      <a:cs typeface="Gill Sans"/>
                      <a:sym typeface="Gill Sans"/>
                    </a:rPr>
                    <a:t>+</a:t>
                  </a:r>
                  <a:endParaRPr sz="500"/>
                </a:p>
              </p:txBody>
            </p:sp>
            <p:sp>
              <p:nvSpPr>
                <p:cNvPr id="422" name="Google Shape;422;p44"/>
                <p:cNvSpPr txBox="1"/>
                <p:nvPr/>
              </p:nvSpPr>
              <p:spPr>
                <a:xfrm>
                  <a:off x="-1" y="866883"/>
                  <a:ext cx="398400" cy="616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900"/>
                    <a:buFont typeface="Gill Sans"/>
                    <a:buNone/>
                  </a:pPr>
                  <a:r>
                    <a:rPr b="0" i="0" lang="en" sz="1900" u="none" cap="none" strike="noStrike">
                      <a:solidFill>
                        <a:srgbClr val="000000"/>
                      </a:solidFill>
                      <a:latin typeface="Gill Sans"/>
                      <a:ea typeface="Gill Sans"/>
                      <a:cs typeface="Gill Sans"/>
                      <a:sym typeface="Gill Sans"/>
                    </a:rPr>
                    <a:t>=</a:t>
                  </a:r>
                  <a:endParaRPr sz="500"/>
                </a:p>
              </p:txBody>
            </p:sp>
          </p:grpSp>
          <p:pic>
            <p:nvPicPr>
              <p:cNvPr descr="Screen Shot 2022-04-07 at 17.36.09.png" id="423" name="Google Shape;423;p44"/>
              <p:cNvPicPr preferRelativeResize="0"/>
              <p:nvPr/>
            </p:nvPicPr>
            <p:blipFill rotWithShape="1">
              <a:blip r:embed="rId8">
                <a:alphaModFix/>
              </a:blip>
              <a:srcRect b="0" l="0" r="0" t="0"/>
              <a:stretch/>
            </p:blipFill>
            <p:spPr>
              <a:xfrm>
                <a:off x="11570592" y="0"/>
                <a:ext cx="2109988" cy="3155302"/>
              </a:xfrm>
              <a:prstGeom prst="rect">
                <a:avLst/>
              </a:prstGeom>
              <a:noFill/>
              <a:ln>
                <a:noFill/>
              </a:ln>
            </p:spPr>
          </p:pic>
          <p:pic>
            <p:nvPicPr>
              <p:cNvPr descr="Screen Shot 2022-04-07 at 17.36.38.png" id="424" name="Google Shape;424;p44"/>
              <p:cNvPicPr preferRelativeResize="0"/>
              <p:nvPr/>
            </p:nvPicPr>
            <p:blipFill rotWithShape="1">
              <a:blip r:embed="rId9">
                <a:alphaModFix/>
              </a:blip>
              <a:srcRect b="0" l="0" r="0" t="0"/>
              <a:stretch/>
            </p:blipFill>
            <p:spPr>
              <a:xfrm>
                <a:off x="11412399" y="2733423"/>
                <a:ext cx="1962349" cy="2934521"/>
              </a:xfrm>
              <a:prstGeom prst="rect">
                <a:avLst/>
              </a:prstGeom>
              <a:noFill/>
              <a:ln>
                <a:noFill/>
              </a:ln>
            </p:spPr>
          </p:pic>
          <p:cxnSp>
            <p:nvCxnSpPr>
              <p:cNvPr id="425" name="Google Shape;425;p44"/>
              <p:cNvCxnSpPr/>
              <p:nvPr/>
            </p:nvCxnSpPr>
            <p:spPr>
              <a:xfrm>
                <a:off x="16067856" y="3336425"/>
                <a:ext cx="1269900" cy="1269900"/>
              </a:xfrm>
              <a:prstGeom prst="straightConnector1">
                <a:avLst/>
              </a:prstGeom>
              <a:solidFill>
                <a:srgbClr val="FFFFFF"/>
              </a:solidFill>
              <a:ln>
                <a:noFill/>
              </a:ln>
            </p:spPr>
          </p:cxnSp>
          <p:cxnSp>
            <p:nvCxnSpPr>
              <p:cNvPr id="426" name="Google Shape;426;p44"/>
              <p:cNvCxnSpPr/>
              <p:nvPr/>
            </p:nvCxnSpPr>
            <p:spPr>
              <a:xfrm>
                <a:off x="1745500" y="3147387"/>
                <a:ext cx="1269900" cy="1269900"/>
              </a:xfrm>
              <a:prstGeom prst="straightConnector1">
                <a:avLst/>
              </a:prstGeom>
              <a:solidFill>
                <a:srgbClr val="FFFFFF"/>
              </a:solidFill>
              <a:ln>
                <a:noFill/>
              </a:ln>
            </p:spPr>
          </p:cxnSp>
          <p:cxnSp>
            <p:nvCxnSpPr>
              <p:cNvPr id="427" name="Google Shape;427;p44"/>
              <p:cNvCxnSpPr/>
              <p:nvPr/>
            </p:nvCxnSpPr>
            <p:spPr>
              <a:xfrm>
                <a:off x="2153099" y="672202"/>
                <a:ext cx="1269900" cy="1269900"/>
              </a:xfrm>
              <a:prstGeom prst="straightConnector1">
                <a:avLst/>
              </a:prstGeom>
              <a:solidFill>
                <a:srgbClr val="FFFFFF"/>
              </a:solidFill>
              <a:ln>
                <a:noFill/>
              </a:ln>
            </p:spPr>
          </p:cxnSp>
        </p:grpSp>
        <p:sp>
          <p:nvSpPr>
            <p:cNvPr id="428" name="Google Shape;428;p44"/>
            <p:cNvSpPr/>
            <p:nvPr/>
          </p:nvSpPr>
          <p:spPr>
            <a:xfrm>
              <a:off x="434403" y="0"/>
              <a:ext cx="3416400" cy="1165800"/>
            </a:xfrm>
            <a:prstGeom prst="roundRect">
              <a:avLst>
                <a:gd fmla="val 50000" name="adj"/>
              </a:avLst>
            </a:prstGeom>
            <a:solidFill>
              <a:srgbClr val="F5CD53">
                <a:alpha val="74900"/>
              </a:srgbClr>
            </a:solidFill>
            <a:ln>
              <a:noFill/>
            </a:ln>
          </p:spPr>
          <p:txBody>
            <a:bodyPr anchorCtr="0" anchor="ctr" bIns="14300" lIns="14300" spcFirstLastPara="1" rIns="14300" wrap="square" tIns="14300">
              <a:noAutofit/>
            </a:bodyPr>
            <a:lstStyle/>
            <a:p>
              <a:pPr indent="0" lvl="0" marL="0" marR="0" rtl="0" algn="ctr">
                <a:lnSpc>
                  <a:spcPct val="100000"/>
                </a:lnSpc>
                <a:spcBef>
                  <a:spcPts val="0"/>
                </a:spcBef>
                <a:spcAft>
                  <a:spcPts val="0"/>
                </a:spcAft>
                <a:buClr>
                  <a:srgbClr val="000000"/>
                </a:buClr>
                <a:buSzPts val="1500"/>
                <a:buFont typeface="Saira Medium"/>
                <a:buNone/>
              </a:pPr>
              <a:r>
                <a:rPr b="0" i="0" lang="en" sz="1500" u="none" cap="none" strike="noStrike">
                  <a:solidFill>
                    <a:srgbClr val="000000"/>
                  </a:solidFill>
                  <a:latin typeface="Saira Medium"/>
                  <a:ea typeface="Saira Medium"/>
                  <a:cs typeface="Saira Medium"/>
                  <a:sym typeface="Saira Medium"/>
                </a:rPr>
                <a:t>Métricas</a:t>
              </a:r>
              <a:endParaRPr sz="5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2" name="Shape 432"/>
        <p:cNvGrpSpPr/>
        <p:nvPr/>
      </p:nvGrpSpPr>
      <p:grpSpPr>
        <a:xfrm>
          <a:off x="0" y="0"/>
          <a:ext cx="0" cy="0"/>
          <a:chOff x="0" y="0"/>
          <a:chExt cx="0" cy="0"/>
        </a:xfrm>
      </p:grpSpPr>
      <p:sp>
        <p:nvSpPr>
          <p:cNvPr id="433" name="Google Shape;433;p45"/>
          <p:cNvSpPr txBox="1"/>
          <p:nvPr>
            <p:ph idx="12" type="sldNum"/>
          </p:nvPr>
        </p:nvSpPr>
        <p:spPr>
          <a:xfrm>
            <a:off x="4499189" y="4812635"/>
            <a:ext cx="330600" cy="326400"/>
          </a:xfrm>
          <a:prstGeom prst="rect">
            <a:avLst/>
          </a:prstGeom>
          <a:noFill/>
          <a:ln>
            <a:noFill/>
          </a:ln>
        </p:spPr>
        <p:txBody>
          <a:bodyPr anchorCtr="0" anchor="ctr" bIns="91425" lIns="91425" spcFirstLastPara="1" rIns="91425" wrap="square" tIns="91425">
            <a:normAutofit lnSpcReduction="20000"/>
          </a:bodyPr>
          <a:lstStyle/>
          <a:p>
            <a:pPr indent="0" lvl="0" marL="0" rtl="0" algn="ctr">
              <a:lnSpc>
                <a:spcPct val="100000"/>
              </a:lnSpc>
              <a:spcBef>
                <a:spcPts val="0"/>
              </a:spcBef>
              <a:spcAft>
                <a:spcPts val="0"/>
              </a:spcAft>
              <a:buClr>
                <a:srgbClr val="595959"/>
              </a:buClr>
              <a:buSzPts val="1000"/>
              <a:buFont typeface="Arial"/>
              <a:buNone/>
            </a:pPr>
            <a:fld id="{00000000-1234-1234-1234-123412341234}" type="slidenum">
              <a:rPr lang="en" sz="1000">
                <a:solidFill>
                  <a:srgbClr val="595959"/>
                </a:solidFill>
                <a:latin typeface="Arial"/>
                <a:ea typeface="Arial"/>
                <a:cs typeface="Arial"/>
                <a:sym typeface="Arial"/>
              </a:rPr>
              <a:t>‹#›</a:t>
            </a:fld>
            <a:endParaRPr/>
          </a:p>
        </p:txBody>
      </p:sp>
      <p:sp>
        <p:nvSpPr>
          <p:cNvPr id="434" name="Google Shape;434;p45"/>
          <p:cNvSpPr txBox="1"/>
          <p:nvPr/>
        </p:nvSpPr>
        <p:spPr>
          <a:xfrm>
            <a:off x="338556" y="1837159"/>
            <a:ext cx="7798500" cy="1307400"/>
          </a:xfrm>
          <a:prstGeom prst="rect">
            <a:avLst/>
          </a:prstGeom>
          <a:noFill/>
          <a:ln>
            <a:noFill/>
          </a:ln>
        </p:spPr>
        <p:txBody>
          <a:bodyPr anchorCtr="0" anchor="b" bIns="14300" lIns="14300" spcFirstLastPara="1" rIns="14300" wrap="square" tIns="14300">
            <a:normAutofit/>
          </a:bodyPr>
          <a:lstStyle/>
          <a:p>
            <a:pPr indent="0" lvl="0" marL="0" marR="0" rtl="0" algn="l">
              <a:lnSpc>
                <a:spcPct val="80000"/>
              </a:lnSpc>
              <a:spcBef>
                <a:spcPts val="0"/>
              </a:spcBef>
              <a:spcAft>
                <a:spcPts val="0"/>
              </a:spcAft>
              <a:buClr>
                <a:srgbClr val="000000"/>
              </a:buClr>
              <a:buSzPts val="2400"/>
              <a:buFont typeface="Saira Light"/>
              <a:buNone/>
            </a:pPr>
            <a:r>
              <a:rPr b="0" i="0" lang="en" sz="2400" u="none" cap="none" strike="noStrike">
                <a:solidFill>
                  <a:srgbClr val="000000"/>
                </a:solidFill>
                <a:latin typeface="Saira Light"/>
                <a:ea typeface="Saira Light"/>
                <a:cs typeface="Saira Light"/>
                <a:sym typeface="Saira Light"/>
              </a:rPr>
              <a:t>Probemos eso:</a:t>
            </a:r>
            <a:endParaRPr sz="500"/>
          </a:p>
          <a:p>
            <a:pPr indent="0" lvl="0" marL="0" marR="0" rtl="0" algn="l">
              <a:lnSpc>
                <a:spcPct val="80000"/>
              </a:lnSpc>
              <a:spcBef>
                <a:spcPts val="0"/>
              </a:spcBef>
              <a:spcAft>
                <a:spcPts val="0"/>
              </a:spcAft>
              <a:buClr>
                <a:srgbClr val="000000"/>
              </a:buClr>
              <a:buSzPts val="2400"/>
              <a:buFont typeface="Saira Light"/>
              <a:buNone/>
            </a:pPr>
            <a:r>
              <a:t/>
            </a:r>
            <a:endParaRPr b="0" i="0" sz="2400" u="none" cap="none" strike="noStrike">
              <a:solidFill>
                <a:srgbClr val="000000"/>
              </a:solidFill>
              <a:latin typeface="Saira Light"/>
              <a:ea typeface="Saira Light"/>
              <a:cs typeface="Saira Light"/>
              <a:sym typeface="Saira Light"/>
            </a:endParaRPr>
          </a:p>
          <a:p>
            <a:pPr indent="0" lvl="0" marL="0" marR="0" rtl="0" algn="l">
              <a:lnSpc>
                <a:spcPct val="80000"/>
              </a:lnSpc>
              <a:spcBef>
                <a:spcPts val="0"/>
              </a:spcBef>
              <a:spcAft>
                <a:spcPts val="0"/>
              </a:spcAft>
              <a:buClr>
                <a:srgbClr val="000000"/>
              </a:buClr>
              <a:buSzPts val="2400"/>
              <a:buFont typeface="Courier New"/>
              <a:buNone/>
            </a:pPr>
            <a:r>
              <a:rPr b="1" i="0" lang="en" sz="2400" u="none" cap="none" strike="noStrike">
                <a:solidFill>
                  <a:srgbClr val="000000"/>
                </a:solidFill>
                <a:latin typeface="Courier New"/>
                <a:ea typeface="Courier New"/>
                <a:cs typeface="Courier New"/>
                <a:sym typeface="Courier New"/>
              </a:rPr>
              <a:t>Notebook_02_RandomForests.ipynb</a:t>
            </a:r>
            <a:endParaRPr sz="500"/>
          </a:p>
        </p:txBody>
      </p:sp>
    </p:spTree>
  </p:cSld>
  <p:clrMapOvr>
    <a:masterClrMapping/>
  </p:clrMapOvr>
  <mc:AlternateContent>
    <mc:Choice Requires="p14">
      <p:transition spd="slow" p14:dur="20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76600"/>
            <a:ext cx="8520600" cy="460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Contenidos del módulo</a:t>
            </a:r>
            <a:endParaRPr/>
          </a:p>
        </p:txBody>
      </p:sp>
      <p:sp>
        <p:nvSpPr>
          <p:cNvPr id="96" name="Google Shape;9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7" name="Google Shape;97;p19"/>
          <p:cNvPicPr preferRelativeResize="0"/>
          <p:nvPr/>
        </p:nvPicPr>
        <p:blipFill>
          <a:blip r:embed="rId3">
            <a:alphaModFix/>
          </a:blip>
          <a:stretch>
            <a:fillRect/>
          </a:stretch>
        </p:blipFill>
        <p:spPr>
          <a:xfrm>
            <a:off x="355825" y="1144300"/>
            <a:ext cx="4069752" cy="2854900"/>
          </a:xfrm>
          <a:prstGeom prst="rect">
            <a:avLst/>
          </a:prstGeom>
          <a:noFill/>
          <a:ln>
            <a:noFill/>
          </a:ln>
        </p:spPr>
      </p:pic>
      <p:pic>
        <p:nvPicPr>
          <p:cNvPr id="98" name="Google Shape;98;p19"/>
          <p:cNvPicPr preferRelativeResize="0"/>
          <p:nvPr/>
        </p:nvPicPr>
        <p:blipFill>
          <a:blip r:embed="rId4">
            <a:alphaModFix/>
          </a:blip>
          <a:stretch>
            <a:fillRect/>
          </a:stretch>
        </p:blipFill>
        <p:spPr>
          <a:xfrm>
            <a:off x="4877777" y="684300"/>
            <a:ext cx="3742083" cy="383141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8" name="Shape 438"/>
        <p:cNvGrpSpPr/>
        <p:nvPr/>
      </p:nvGrpSpPr>
      <p:grpSpPr>
        <a:xfrm>
          <a:off x="0" y="0"/>
          <a:ext cx="0" cy="0"/>
          <a:chOff x="0" y="0"/>
          <a:chExt cx="0" cy="0"/>
        </a:xfrm>
      </p:grpSpPr>
      <p:sp>
        <p:nvSpPr>
          <p:cNvPr id="439" name="Google Shape;439;p46"/>
          <p:cNvSpPr txBox="1"/>
          <p:nvPr>
            <p:ph type="ctrTitle"/>
          </p:nvPr>
        </p:nvSpPr>
        <p:spPr>
          <a:xfrm>
            <a:off x="311700" y="1785625"/>
            <a:ext cx="8520600" cy="1011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440" name="Google Shape;440;p46"/>
          <p:cNvSpPr txBox="1"/>
          <p:nvPr>
            <p:ph idx="1" type="subTitle"/>
          </p:nvPr>
        </p:nvSpPr>
        <p:spPr>
          <a:xfrm>
            <a:off x="353725" y="28436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441" name="Google Shape;441;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76600"/>
            <a:ext cx="8520600" cy="460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Contenidos del módulo</a:t>
            </a:r>
            <a:endParaRPr/>
          </a:p>
        </p:txBody>
      </p:sp>
      <p:sp>
        <p:nvSpPr>
          <p:cNvPr id="104" name="Google Shape;10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5" name="Google Shape;105;p20"/>
          <p:cNvPicPr preferRelativeResize="0"/>
          <p:nvPr/>
        </p:nvPicPr>
        <p:blipFill>
          <a:blip r:embed="rId3">
            <a:alphaModFix/>
          </a:blip>
          <a:stretch>
            <a:fillRect/>
          </a:stretch>
        </p:blipFill>
        <p:spPr>
          <a:xfrm>
            <a:off x="355825" y="1144300"/>
            <a:ext cx="4069752" cy="2854900"/>
          </a:xfrm>
          <a:prstGeom prst="rect">
            <a:avLst/>
          </a:prstGeom>
          <a:noFill/>
          <a:ln>
            <a:noFill/>
          </a:ln>
        </p:spPr>
      </p:pic>
      <p:pic>
        <p:nvPicPr>
          <p:cNvPr id="106" name="Google Shape;106;p20"/>
          <p:cNvPicPr preferRelativeResize="0"/>
          <p:nvPr/>
        </p:nvPicPr>
        <p:blipFill>
          <a:blip r:embed="rId4">
            <a:alphaModFix/>
          </a:blip>
          <a:stretch>
            <a:fillRect/>
          </a:stretch>
        </p:blipFill>
        <p:spPr>
          <a:xfrm>
            <a:off x="4877777" y="684300"/>
            <a:ext cx="3742083" cy="3831417"/>
          </a:xfrm>
          <a:prstGeom prst="rect">
            <a:avLst/>
          </a:prstGeom>
          <a:noFill/>
          <a:ln>
            <a:noFill/>
          </a:ln>
        </p:spPr>
      </p:pic>
      <p:sp>
        <p:nvSpPr>
          <p:cNvPr id="107" name="Google Shape;107;p20"/>
          <p:cNvSpPr/>
          <p:nvPr/>
        </p:nvSpPr>
        <p:spPr>
          <a:xfrm>
            <a:off x="33775" y="2316024"/>
            <a:ext cx="4645200" cy="1190100"/>
          </a:xfrm>
          <a:prstGeom prst="ellipse">
            <a:avLst/>
          </a:prstGeom>
          <a:noFill/>
          <a:ln cap="flat" cmpd="sng" w="88900">
            <a:solidFill>
              <a:srgbClr val="F3DB8E"/>
            </a:solidFill>
            <a:prstDash val="solid"/>
            <a:miter lim="4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76600"/>
            <a:ext cx="8520600" cy="460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Feature importance</a:t>
            </a:r>
            <a:endParaRPr/>
          </a:p>
        </p:txBody>
      </p:sp>
      <p:sp>
        <p:nvSpPr>
          <p:cNvPr id="113" name="Google Shape;11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4" name="Google Shape;114;p21"/>
          <p:cNvSpPr txBox="1"/>
          <p:nvPr>
            <p:ph idx="1" type="body"/>
          </p:nvPr>
        </p:nvSpPr>
        <p:spPr>
          <a:xfrm>
            <a:off x="311700" y="834038"/>
            <a:ext cx="8520600" cy="373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En el aprendizaje automático, los puntajes de importancia de características se utilizan para determinar la importancia relativa de cada característica en un conjunto de datos al construir un modelo predictivo. Estos puntajes se calculan utilizando una variedad de técnicas, como árboles de decisión, bosques aleatorios, modelos lineales y redes neuronales.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76600"/>
            <a:ext cx="8520600" cy="460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Variance bias tradeoff</a:t>
            </a:r>
            <a:endParaRPr/>
          </a:p>
        </p:txBody>
      </p:sp>
      <p:sp>
        <p:nvSpPr>
          <p:cNvPr id="120" name="Google Shape;12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1" name="Google Shape;121;p22"/>
          <p:cNvSpPr txBox="1"/>
          <p:nvPr>
            <p:ph idx="1" type="body"/>
          </p:nvPr>
        </p:nvSpPr>
        <p:spPr>
          <a:xfrm>
            <a:off x="311700" y="834038"/>
            <a:ext cx="8520600" cy="373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idx="12" type="sldNum"/>
          </p:nvPr>
        </p:nvSpPr>
        <p:spPr>
          <a:xfrm>
            <a:off x="4534946" y="4812635"/>
            <a:ext cx="259200" cy="326400"/>
          </a:xfrm>
          <a:prstGeom prst="rect">
            <a:avLst/>
          </a:prstGeom>
          <a:noFill/>
          <a:ln>
            <a:noFill/>
          </a:ln>
        </p:spPr>
        <p:txBody>
          <a:bodyPr anchorCtr="0" anchor="ctr" bIns="91425" lIns="91425" spcFirstLastPara="1" rIns="91425" wrap="square" tIns="91425">
            <a:normAutofit lnSpcReduction="20000"/>
          </a:bodyPr>
          <a:lstStyle/>
          <a:p>
            <a:pPr indent="0" lvl="0" marL="0" rtl="0" algn="ctr">
              <a:lnSpc>
                <a:spcPct val="100000"/>
              </a:lnSpc>
              <a:spcBef>
                <a:spcPts val="0"/>
              </a:spcBef>
              <a:spcAft>
                <a:spcPts val="0"/>
              </a:spcAft>
              <a:buClr>
                <a:srgbClr val="595959"/>
              </a:buClr>
              <a:buSzPts val="1000"/>
              <a:buFont typeface="Arial"/>
              <a:buNone/>
            </a:pPr>
            <a:fld id="{00000000-1234-1234-1234-123412341234}" type="slidenum">
              <a:rPr lang="en" sz="1000">
                <a:solidFill>
                  <a:srgbClr val="595959"/>
                </a:solidFill>
                <a:latin typeface="Arial"/>
                <a:ea typeface="Arial"/>
                <a:cs typeface="Arial"/>
                <a:sym typeface="Arial"/>
              </a:rPr>
              <a:t>‹#›</a:t>
            </a:fld>
            <a:endParaRPr/>
          </a:p>
        </p:txBody>
      </p:sp>
      <p:sp>
        <p:nvSpPr>
          <p:cNvPr id="127" name="Google Shape;127;p23"/>
          <p:cNvSpPr txBox="1"/>
          <p:nvPr>
            <p:ph type="title"/>
          </p:nvPr>
        </p:nvSpPr>
        <p:spPr>
          <a:xfrm>
            <a:off x="409476" y="136475"/>
            <a:ext cx="4763700" cy="60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Clr>
                <a:srgbClr val="A64D79"/>
              </a:buClr>
              <a:buSzPts val="2500"/>
              <a:buFont typeface="Helvetica Neue"/>
              <a:buNone/>
            </a:pPr>
            <a:r>
              <a:t/>
            </a:r>
            <a:endParaRPr sz="2500">
              <a:solidFill>
                <a:srgbClr val="A64D79"/>
              </a:solidFill>
              <a:latin typeface="Helvetica Neue"/>
              <a:ea typeface="Helvetica Neue"/>
              <a:cs typeface="Helvetica Neue"/>
              <a:sym typeface="Helvetica Neue"/>
            </a:endParaRPr>
          </a:p>
        </p:txBody>
      </p:sp>
      <p:sp>
        <p:nvSpPr>
          <p:cNvPr id="128" name="Google Shape;128;p23"/>
          <p:cNvSpPr txBox="1"/>
          <p:nvPr>
            <p:ph idx="1" type="body"/>
          </p:nvPr>
        </p:nvSpPr>
        <p:spPr>
          <a:xfrm>
            <a:off x="498037" y="797250"/>
            <a:ext cx="8333100" cy="3549000"/>
          </a:xfrm>
          <a:prstGeom prst="rect">
            <a:avLst/>
          </a:prstGeom>
          <a:noFill/>
          <a:ln>
            <a:noFill/>
          </a:ln>
        </p:spPr>
        <p:txBody>
          <a:bodyPr anchorCtr="0" anchor="t" bIns="91425" lIns="91425" spcFirstLastPara="1" rIns="91425" wrap="square" tIns="91425">
            <a:normAutofit/>
          </a:bodyPr>
          <a:lstStyle/>
          <a:p>
            <a:pPr indent="-88900" lvl="0" marL="177800" rtl="0" algn="l">
              <a:lnSpc>
                <a:spcPct val="115000"/>
              </a:lnSpc>
              <a:spcBef>
                <a:spcPts val="0"/>
              </a:spcBef>
              <a:spcAft>
                <a:spcPts val="0"/>
              </a:spcAft>
              <a:buSzPts val="1400"/>
              <a:buNone/>
            </a:pPr>
            <a:r>
              <a:t/>
            </a:r>
            <a:endParaRPr sz="1400">
              <a:solidFill>
                <a:srgbClr val="666666"/>
              </a:solidFill>
              <a:latin typeface="Helvetica Neue"/>
              <a:ea typeface="Helvetica Neue"/>
              <a:cs typeface="Helvetica Neue"/>
              <a:sym typeface="Helvetica Neue"/>
            </a:endParaRPr>
          </a:p>
        </p:txBody>
      </p:sp>
      <p:pic>
        <p:nvPicPr>
          <p:cNvPr descr="Image" id="129" name="Google Shape;129;p23"/>
          <p:cNvPicPr preferRelativeResize="0"/>
          <p:nvPr/>
        </p:nvPicPr>
        <p:blipFill rotWithShape="1">
          <a:blip r:embed="rId3">
            <a:alphaModFix/>
          </a:blip>
          <a:srcRect b="0" l="0" r="0" t="0"/>
          <a:stretch/>
        </p:blipFill>
        <p:spPr>
          <a:xfrm>
            <a:off x="317113" y="19294"/>
            <a:ext cx="7962489" cy="5087525"/>
          </a:xfrm>
          <a:prstGeom prst="rect">
            <a:avLst/>
          </a:prstGeom>
          <a:noFill/>
          <a:ln>
            <a:noFill/>
          </a:ln>
        </p:spPr>
      </p:pic>
      <p:sp>
        <p:nvSpPr>
          <p:cNvPr id="130" name="Google Shape;130;p23"/>
          <p:cNvSpPr txBox="1"/>
          <p:nvPr/>
        </p:nvSpPr>
        <p:spPr>
          <a:xfrm>
            <a:off x="7805262" y="4910410"/>
            <a:ext cx="1082100" cy="277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Jason @ ML Mastery</a:t>
            </a:r>
            <a:endParaRPr sz="500"/>
          </a:p>
        </p:txBody>
      </p:sp>
      <p:sp>
        <p:nvSpPr>
          <p:cNvPr id="131" name="Google Shape;131;p23"/>
          <p:cNvSpPr/>
          <p:nvPr/>
        </p:nvSpPr>
        <p:spPr>
          <a:xfrm>
            <a:off x="5224964" y="1366584"/>
            <a:ext cx="789900" cy="293100"/>
          </a:xfrm>
          <a:prstGeom prst="ellipse">
            <a:avLst/>
          </a:prstGeom>
          <a:noFill/>
          <a:ln cap="flat" cmpd="sng" w="88900">
            <a:solidFill>
              <a:srgbClr val="FA9102"/>
            </a:solidFill>
            <a:prstDash val="solid"/>
            <a:miter lim="4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32" name="Google Shape;132;p23"/>
          <p:cNvSpPr/>
          <p:nvPr/>
        </p:nvSpPr>
        <p:spPr>
          <a:xfrm>
            <a:off x="5261787" y="2883295"/>
            <a:ext cx="1203900" cy="280200"/>
          </a:xfrm>
          <a:prstGeom prst="ellipse">
            <a:avLst/>
          </a:prstGeom>
          <a:noFill/>
          <a:ln cap="flat" cmpd="sng" w="88900">
            <a:solidFill>
              <a:srgbClr val="FA9102"/>
            </a:solidFill>
            <a:prstDash val="solid"/>
            <a:miter lim="4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33" name="Google Shape;133;p23"/>
          <p:cNvSpPr/>
          <p:nvPr/>
        </p:nvSpPr>
        <p:spPr>
          <a:xfrm>
            <a:off x="3167175" y="4142303"/>
            <a:ext cx="615600" cy="293100"/>
          </a:xfrm>
          <a:prstGeom prst="ellipse">
            <a:avLst/>
          </a:prstGeom>
          <a:noFill/>
          <a:ln cap="flat" cmpd="sng" w="88900">
            <a:solidFill>
              <a:srgbClr val="FA9102"/>
            </a:solidFill>
            <a:prstDash val="solid"/>
            <a:miter lim="4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34" name="Google Shape;134;p23"/>
          <p:cNvSpPr/>
          <p:nvPr/>
        </p:nvSpPr>
        <p:spPr>
          <a:xfrm>
            <a:off x="3016108" y="2800472"/>
            <a:ext cx="789900" cy="293100"/>
          </a:xfrm>
          <a:prstGeom prst="ellipse">
            <a:avLst/>
          </a:prstGeom>
          <a:noFill/>
          <a:ln cap="flat" cmpd="sng" w="88900">
            <a:solidFill>
              <a:srgbClr val="FA9102"/>
            </a:solidFill>
            <a:prstDash val="solid"/>
            <a:miter lim="4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35" name="Google Shape;135;p23"/>
          <p:cNvSpPr/>
          <p:nvPr/>
        </p:nvSpPr>
        <p:spPr>
          <a:xfrm>
            <a:off x="5233850" y="4677050"/>
            <a:ext cx="615600" cy="293100"/>
          </a:xfrm>
          <a:prstGeom prst="ellipse">
            <a:avLst/>
          </a:prstGeom>
          <a:noFill/>
          <a:ln cap="flat" cmpd="sng" w="88900">
            <a:solidFill>
              <a:srgbClr val="FA9102"/>
            </a:solidFill>
            <a:prstDash val="solid"/>
            <a:miter lim="4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36" name="Google Shape;136;p23"/>
          <p:cNvSpPr/>
          <p:nvPr/>
        </p:nvSpPr>
        <p:spPr>
          <a:xfrm>
            <a:off x="2937992" y="543380"/>
            <a:ext cx="896100" cy="293100"/>
          </a:xfrm>
          <a:prstGeom prst="ellipse">
            <a:avLst/>
          </a:prstGeom>
          <a:noFill/>
          <a:ln cap="flat" cmpd="sng" w="88900">
            <a:solidFill>
              <a:srgbClr val="0433FF"/>
            </a:solidFill>
            <a:prstDash val="solid"/>
            <a:miter lim="4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37" name="Google Shape;137;p23"/>
          <p:cNvSpPr/>
          <p:nvPr/>
        </p:nvSpPr>
        <p:spPr>
          <a:xfrm>
            <a:off x="3190641" y="1370708"/>
            <a:ext cx="615600" cy="293100"/>
          </a:xfrm>
          <a:prstGeom prst="ellipse">
            <a:avLst/>
          </a:prstGeom>
          <a:noFill/>
          <a:ln cap="flat" cmpd="sng" w="88900">
            <a:solidFill>
              <a:srgbClr val="FA9102"/>
            </a:solidFill>
            <a:prstDash val="solid"/>
            <a:miter lim="4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38" name="Google Shape;138;p23"/>
          <p:cNvSpPr/>
          <p:nvPr/>
        </p:nvSpPr>
        <p:spPr>
          <a:xfrm>
            <a:off x="2952625" y="2132672"/>
            <a:ext cx="896100" cy="405600"/>
          </a:xfrm>
          <a:prstGeom prst="ellipse">
            <a:avLst/>
          </a:prstGeom>
          <a:noFill/>
          <a:ln cap="flat" cmpd="sng" w="88900">
            <a:solidFill>
              <a:srgbClr val="0433FF"/>
            </a:solidFill>
            <a:prstDash val="solid"/>
            <a:miter lim="4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76600"/>
            <a:ext cx="8520600" cy="460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Árboles de decisión</a:t>
            </a:r>
            <a:endParaRPr/>
          </a:p>
        </p:txBody>
      </p:sp>
      <p:sp>
        <p:nvSpPr>
          <p:cNvPr id="144" name="Google Shape;14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5" name="Google Shape;145;p24"/>
          <p:cNvSpPr txBox="1"/>
          <p:nvPr/>
        </p:nvSpPr>
        <p:spPr>
          <a:xfrm>
            <a:off x="193453" y="4549755"/>
            <a:ext cx="2999100" cy="213600"/>
          </a:xfrm>
          <a:prstGeom prst="rect">
            <a:avLst/>
          </a:prstGeom>
          <a:noFill/>
          <a:ln>
            <a:noFill/>
          </a:ln>
        </p:spPr>
        <p:txBody>
          <a:bodyPr anchorCtr="0" anchor="ctr" bIns="14300" lIns="14300" spcFirstLastPara="1" rIns="14300" wrap="square" tIns="14300">
            <a:spAutoFit/>
          </a:bodyPr>
          <a:lstStyle/>
          <a:p>
            <a:pPr indent="0" lvl="0" marL="0" marR="0" rtl="0" algn="l">
              <a:lnSpc>
                <a:spcPct val="100000"/>
              </a:lnSpc>
              <a:spcBef>
                <a:spcPts val="0"/>
              </a:spcBef>
              <a:spcAft>
                <a:spcPts val="0"/>
              </a:spcAft>
              <a:buClr>
                <a:srgbClr val="000000"/>
              </a:buClr>
              <a:buSzPts val="1200"/>
              <a:buFont typeface="Saira Light"/>
              <a:buNone/>
            </a:pPr>
            <a:r>
              <a:rPr b="0" i="0" lang="en" sz="1200" u="none" cap="none" strike="noStrike">
                <a:solidFill>
                  <a:srgbClr val="000000"/>
                </a:solidFill>
                <a:latin typeface="Saira Light"/>
                <a:ea typeface="Saira Light"/>
                <a:cs typeface="Saira Light"/>
                <a:sym typeface="Saira Light"/>
              </a:rPr>
              <a:t>Figura de Bishop</a:t>
            </a:r>
            <a:endParaRPr sz="500"/>
          </a:p>
        </p:txBody>
      </p:sp>
      <p:pic>
        <p:nvPicPr>
          <p:cNvPr descr="Image" id="146" name="Google Shape;146;p24"/>
          <p:cNvPicPr preferRelativeResize="0"/>
          <p:nvPr/>
        </p:nvPicPr>
        <p:blipFill rotWithShape="1">
          <a:blip r:embed="rId3">
            <a:alphaModFix/>
          </a:blip>
          <a:srcRect b="0" l="0" r="0" t="0"/>
          <a:stretch/>
        </p:blipFill>
        <p:spPr>
          <a:xfrm>
            <a:off x="476963" y="1225333"/>
            <a:ext cx="3942121" cy="3364793"/>
          </a:xfrm>
          <a:prstGeom prst="rect">
            <a:avLst/>
          </a:prstGeom>
          <a:noFill/>
          <a:ln>
            <a:noFill/>
          </a:ln>
        </p:spPr>
      </p:pic>
      <p:sp>
        <p:nvSpPr>
          <p:cNvPr id="147" name="Google Shape;147;p24"/>
          <p:cNvSpPr txBox="1"/>
          <p:nvPr/>
        </p:nvSpPr>
        <p:spPr>
          <a:xfrm>
            <a:off x="5220701" y="1240198"/>
            <a:ext cx="3185700" cy="2653200"/>
          </a:xfrm>
          <a:prstGeom prst="rect">
            <a:avLst/>
          </a:prstGeom>
          <a:noFill/>
          <a:ln>
            <a:noFill/>
          </a:ln>
        </p:spPr>
        <p:txBody>
          <a:bodyPr anchorCtr="0" anchor="t" bIns="14300" lIns="14300" spcFirstLastPara="1" rIns="14300" wrap="square" tIns="14300">
            <a:spAutoFit/>
          </a:bodyPr>
          <a:lstStyle/>
          <a:p>
            <a:pPr indent="0" lvl="0" marL="0" marR="0" rtl="0" algn="l">
              <a:lnSpc>
                <a:spcPct val="100000"/>
              </a:lnSpc>
              <a:spcBef>
                <a:spcPts val="100"/>
              </a:spcBef>
              <a:spcAft>
                <a:spcPts val="0"/>
              </a:spcAft>
              <a:buClr>
                <a:srgbClr val="000000"/>
              </a:buClr>
              <a:buSzPts val="1200"/>
              <a:buFont typeface="Saira Light"/>
              <a:buNone/>
            </a:pPr>
            <a:r>
              <a:rPr b="0" i="0" lang="en" sz="1200" u="none" cap="none" strike="noStrike">
                <a:solidFill>
                  <a:srgbClr val="000000"/>
                </a:solidFill>
                <a:latin typeface="Saira Light"/>
                <a:ea typeface="Saira Light"/>
                <a:cs typeface="Saira Light"/>
                <a:sym typeface="Saira Light"/>
              </a:rPr>
              <a:t>Dado un conjunto de datos, puede ser útil dividir el espacio de características en diferentes regiones, aplicando umbrales secuenciales a las variables.</a:t>
            </a:r>
            <a:endParaRPr sz="500"/>
          </a:p>
          <a:p>
            <a:pPr indent="0" lvl="0" marL="0" marR="0" rtl="0" algn="l">
              <a:lnSpc>
                <a:spcPct val="100000"/>
              </a:lnSpc>
              <a:spcBef>
                <a:spcPts val="100"/>
              </a:spcBef>
              <a:spcAft>
                <a:spcPts val="0"/>
              </a:spcAft>
              <a:buClr>
                <a:srgbClr val="000000"/>
              </a:buClr>
              <a:buSzPts val="1200"/>
              <a:buFont typeface="Saira Light"/>
              <a:buNone/>
            </a:pPr>
            <a:r>
              <a:t/>
            </a:r>
            <a:endParaRPr b="0" i="0" sz="1200" u="none" cap="none" strike="noStrike">
              <a:solidFill>
                <a:srgbClr val="000000"/>
              </a:solidFill>
              <a:latin typeface="Saira Light"/>
              <a:ea typeface="Saira Light"/>
              <a:cs typeface="Saira Light"/>
              <a:sym typeface="Saira Light"/>
            </a:endParaRPr>
          </a:p>
          <a:p>
            <a:pPr indent="0" lvl="0" marL="0" marR="0" rtl="0" algn="l">
              <a:lnSpc>
                <a:spcPct val="100000"/>
              </a:lnSpc>
              <a:spcBef>
                <a:spcPts val="100"/>
              </a:spcBef>
              <a:spcAft>
                <a:spcPts val="0"/>
              </a:spcAft>
              <a:buClr>
                <a:srgbClr val="000000"/>
              </a:buClr>
              <a:buSzPts val="1200"/>
              <a:buFont typeface="Saira Light"/>
              <a:buNone/>
            </a:pPr>
            <a:r>
              <a:rPr b="0" i="0" lang="en" sz="1200" u="none" cap="none" strike="noStrike">
                <a:solidFill>
                  <a:srgbClr val="000000"/>
                </a:solidFill>
                <a:latin typeface="Saira Light"/>
                <a:ea typeface="Saira Light"/>
                <a:cs typeface="Saira Light"/>
                <a:sym typeface="Saira Light"/>
              </a:rPr>
              <a:t>Se ajusta un </a:t>
            </a:r>
            <a:r>
              <a:rPr b="0" i="0" lang="en" sz="1200" u="none" cap="none" strike="noStrike">
                <a:solidFill>
                  <a:srgbClr val="000000"/>
                </a:solidFill>
                <a:latin typeface="Saira Medium"/>
                <a:ea typeface="Saira Medium"/>
                <a:cs typeface="Saira Medium"/>
                <a:sym typeface="Saira Medium"/>
              </a:rPr>
              <a:t>modelo simple</a:t>
            </a:r>
            <a:r>
              <a:rPr b="0" i="0" lang="en" sz="1200" u="none" cap="none" strike="noStrike">
                <a:solidFill>
                  <a:srgbClr val="000000"/>
                </a:solidFill>
                <a:latin typeface="Saira Light"/>
                <a:ea typeface="Saira Light"/>
                <a:cs typeface="Saira Light"/>
                <a:sym typeface="Saira Light"/>
              </a:rPr>
              <a:t> diferente en cada región. Por ejemplo, asignar una clase (o un valor constante en regresión) a todas las muestras que caen en esa región. </a:t>
            </a:r>
            <a:endParaRPr sz="500"/>
          </a:p>
          <a:p>
            <a:pPr indent="0" lvl="0" marL="0" marR="0" rtl="0" algn="l">
              <a:lnSpc>
                <a:spcPct val="100000"/>
              </a:lnSpc>
              <a:spcBef>
                <a:spcPts val="100"/>
              </a:spcBef>
              <a:spcAft>
                <a:spcPts val="0"/>
              </a:spcAft>
              <a:buClr>
                <a:srgbClr val="000000"/>
              </a:buClr>
              <a:buSzPts val="1200"/>
              <a:buFont typeface="Saira Light"/>
              <a:buNone/>
            </a:pPr>
            <a:br>
              <a:rPr b="0" i="0" lang="en" sz="1200" u="none" cap="none" strike="noStrike">
                <a:solidFill>
                  <a:srgbClr val="000000"/>
                </a:solidFill>
                <a:latin typeface="Saira Light"/>
                <a:ea typeface="Saira Light"/>
                <a:cs typeface="Saira Light"/>
                <a:sym typeface="Saira Light"/>
              </a:rPr>
            </a:br>
            <a:r>
              <a:rPr b="0" i="0" lang="en" sz="1200" u="none" cap="none" strike="noStrike">
                <a:solidFill>
                  <a:srgbClr val="000000"/>
                </a:solidFill>
                <a:latin typeface="Saira Light"/>
                <a:ea typeface="Saira Light"/>
                <a:cs typeface="Saira Light"/>
                <a:sym typeface="Saira Light"/>
              </a:rPr>
              <a:t>En el caso de la clasificación, la probabilidad predicha para la clase puede estimarse con la fracción de muestras de entrenamiento en esa región.</a:t>
            </a:r>
            <a:endParaRPr sz="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76600"/>
            <a:ext cx="8520600" cy="460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Árboles de decisión</a:t>
            </a:r>
            <a:endParaRPr/>
          </a:p>
        </p:txBody>
      </p:sp>
      <p:sp>
        <p:nvSpPr>
          <p:cNvPr id="153" name="Google Shape;153;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descr="Image" id="154" name="Google Shape;154;p25"/>
          <p:cNvPicPr preferRelativeResize="0"/>
          <p:nvPr/>
        </p:nvPicPr>
        <p:blipFill rotWithShape="1">
          <a:blip r:embed="rId3">
            <a:alphaModFix/>
          </a:blip>
          <a:srcRect b="0" l="0" r="0" t="0"/>
          <a:stretch/>
        </p:blipFill>
        <p:spPr>
          <a:xfrm>
            <a:off x="476963" y="1225333"/>
            <a:ext cx="3942121" cy="3364793"/>
          </a:xfrm>
          <a:prstGeom prst="rect">
            <a:avLst/>
          </a:prstGeom>
          <a:noFill/>
          <a:ln>
            <a:noFill/>
          </a:ln>
        </p:spPr>
      </p:pic>
      <p:sp>
        <p:nvSpPr>
          <p:cNvPr id="155" name="Google Shape;155;p25"/>
          <p:cNvSpPr txBox="1"/>
          <p:nvPr/>
        </p:nvSpPr>
        <p:spPr>
          <a:xfrm>
            <a:off x="4464218" y="783010"/>
            <a:ext cx="3942000" cy="3261300"/>
          </a:xfrm>
          <a:prstGeom prst="rect">
            <a:avLst/>
          </a:prstGeom>
          <a:noFill/>
          <a:ln>
            <a:noFill/>
          </a:ln>
        </p:spPr>
        <p:txBody>
          <a:bodyPr anchorCtr="0" anchor="t" bIns="14300" lIns="14300" spcFirstLastPara="1" rIns="14300" wrap="square" tIns="14300">
            <a:spAutoFit/>
          </a:bodyPr>
          <a:lstStyle/>
          <a:p>
            <a:pPr indent="0" lvl="0" marL="0" marR="0" rtl="0" algn="l">
              <a:lnSpc>
                <a:spcPct val="100000"/>
              </a:lnSpc>
              <a:spcBef>
                <a:spcPts val="0"/>
              </a:spcBef>
              <a:spcAft>
                <a:spcPts val="0"/>
              </a:spcAft>
              <a:buClr>
                <a:srgbClr val="000000"/>
              </a:buClr>
              <a:buSzPts val="1200"/>
              <a:buFont typeface="Saira Medium"/>
              <a:buNone/>
            </a:pPr>
            <a:r>
              <a:rPr b="0" i="0" lang="en" sz="1200" u="none" cap="none" strike="noStrike">
                <a:solidFill>
                  <a:srgbClr val="000000"/>
                </a:solidFill>
                <a:latin typeface="Saira Medium"/>
                <a:ea typeface="Saira Medium"/>
                <a:cs typeface="Saira Medium"/>
                <a:sym typeface="Saira Medium"/>
              </a:rPr>
              <a:t>Hiperparámetros</a:t>
            </a:r>
            <a:endParaRPr sz="500"/>
          </a:p>
          <a:p>
            <a:pPr indent="-133350" lvl="0" marL="190500" marR="0" rtl="0" algn="l">
              <a:lnSpc>
                <a:spcPct val="100000"/>
              </a:lnSpc>
              <a:spcBef>
                <a:spcPts val="0"/>
              </a:spcBef>
              <a:spcAft>
                <a:spcPts val="0"/>
              </a:spcAft>
              <a:buClr>
                <a:srgbClr val="212121"/>
              </a:buClr>
              <a:buSzPts val="1100"/>
              <a:buFont typeface="Courier"/>
              <a:buChar char="•"/>
            </a:pPr>
            <a:r>
              <a:rPr b="0" i="0" lang="en" sz="1100" u="none" cap="none" strike="noStrike">
                <a:solidFill>
                  <a:srgbClr val="212121"/>
                </a:solidFill>
                <a:latin typeface="Courier"/>
                <a:ea typeface="Courier"/>
                <a:cs typeface="Courier"/>
                <a:sym typeface="Courier"/>
              </a:rPr>
              <a:t>max_depth</a:t>
            </a:r>
            <a:r>
              <a:rPr b="0" i="0" lang="en" sz="1100" u="none" cap="none" strike="noStrike">
                <a:solidFill>
                  <a:srgbClr val="212121"/>
                </a:solidFill>
                <a:latin typeface="Helvetica Neue"/>
                <a:ea typeface="Helvetica Neue"/>
                <a:cs typeface="Helvetica Neue"/>
                <a:sym typeface="Helvetica Neue"/>
              </a:rPr>
              <a:t>. La profundidad máxima del árbol.</a:t>
            </a:r>
            <a:endParaRPr sz="500"/>
          </a:p>
          <a:p>
            <a:pPr indent="-133350" lvl="0" marL="190500" marR="0" rtl="0" algn="l">
              <a:lnSpc>
                <a:spcPct val="100000"/>
              </a:lnSpc>
              <a:spcBef>
                <a:spcPts val="0"/>
              </a:spcBef>
              <a:spcAft>
                <a:spcPts val="0"/>
              </a:spcAft>
              <a:buClr>
                <a:srgbClr val="212121"/>
              </a:buClr>
              <a:buSzPts val="1100"/>
              <a:buFont typeface="Courier"/>
              <a:buChar char="•"/>
            </a:pPr>
            <a:r>
              <a:rPr b="0" i="0" lang="en" sz="1100" u="none" cap="none" strike="noStrike">
                <a:solidFill>
                  <a:srgbClr val="212121"/>
                </a:solidFill>
                <a:latin typeface="Courier"/>
                <a:ea typeface="Courier"/>
                <a:cs typeface="Courier"/>
                <a:sym typeface="Courier"/>
              </a:rPr>
              <a:t>min_samples_split</a:t>
            </a:r>
            <a:r>
              <a:rPr b="0" i="0" lang="en" sz="1100" u="none" cap="none" strike="noStrike">
                <a:solidFill>
                  <a:srgbClr val="212121"/>
                </a:solidFill>
                <a:latin typeface="Helvetica Neue"/>
                <a:ea typeface="Helvetica Neue"/>
                <a:cs typeface="Helvetica Neue"/>
                <a:sym typeface="Helvetica Neue"/>
              </a:rPr>
              <a:t>. El número mínimo de muestras necesarias para dividir un nodo interno. Si el número de muestras es menor que este parámetro, el nodo interno se convierte en una hoja.</a:t>
            </a:r>
            <a:endParaRPr sz="500"/>
          </a:p>
          <a:p>
            <a:pPr indent="-133350" lvl="0" marL="190500" marR="0" rtl="0" algn="l">
              <a:lnSpc>
                <a:spcPct val="100000"/>
              </a:lnSpc>
              <a:spcBef>
                <a:spcPts val="0"/>
              </a:spcBef>
              <a:spcAft>
                <a:spcPts val="0"/>
              </a:spcAft>
              <a:buClr>
                <a:srgbClr val="212121"/>
              </a:buClr>
              <a:buSzPts val="1100"/>
              <a:buFont typeface="Courier"/>
              <a:buChar char="•"/>
            </a:pPr>
            <a:r>
              <a:rPr b="0" i="0" lang="en" sz="1100" u="none" cap="none" strike="noStrike">
                <a:solidFill>
                  <a:srgbClr val="212121"/>
                </a:solidFill>
                <a:latin typeface="Courier"/>
                <a:ea typeface="Courier"/>
                <a:cs typeface="Courier"/>
                <a:sym typeface="Courier"/>
              </a:rPr>
              <a:t>min_samples_leaf</a:t>
            </a:r>
            <a:r>
              <a:rPr b="0" i="0" lang="en" sz="1100" u="none" cap="none" strike="noStrike">
                <a:solidFill>
                  <a:srgbClr val="212121"/>
                </a:solidFill>
                <a:latin typeface="Helvetica Neue"/>
                <a:ea typeface="Helvetica Neue"/>
                <a:cs typeface="Helvetica Neue"/>
                <a:sym typeface="Helvetica Neue"/>
              </a:rPr>
              <a:t>. Número mínimo de muestras (o fracción de muestra si se proporciona un punto flotante) que debe haber en un nodo hoja. Un punto de división en cualquier profundidad sólo se considerará si deja al menos </a:t>
            </a:r>
            <a:r>
              <a:rPr b="0" i="0" lang="en" sz="1100" u="none" cap="none" strike="noStrike">
                <a:solidFill>
                  <a:srgbClr val="212121"/>
                </a:solidFill>
                <a:latin typeface="Courier"/>
                <a:ea typeface="Courier"/>
                <a:cs typeface="Courier"/>
                <a:sym typeface="Courier"/>
              </a:rPr>
              <a:t>min_samples_leaf</a:t>
            </a:r>
            <a:r>
              <a:rPr b="0" i="0" lang="en" sz="1100" u="none" cap="none" strike="noStrike">
                <a:solidFill>
                  <a:srgbClr val="212121"/>
                </a:solidFill>
                <a:latin typeface="Helvetica Neue"/>
                <a:ea typeface="Helvetica Neue"/>
                <a:cs typeface="Helvetica Neue"/>
                <a:sym typeface="Helvetica Neue"/>
              </a:rPr>
              <a:t> muestras de entrenamiento en cada una de las ramas izquierda y derecha.</a:t>
            </a:r>
            <a:endParaRPr sz="500"/>
          </a:p>
          <a:p>
            <a:pPr indent="-133350" lvl="0" marL="190500" marR="0" rtl="0" algn="l">
              <a:lnSpc>
                <a:spcPct val="100000"/>
              </a:lnSpc>
              <a:spcBef>
                <a:spcPts val="0"/>
              </a:spcBef>
              <a:spcAft>
                <a:spcPts val="0"/>
              </a:spcAft>
              <a:buClr>
                <a:srgbClr val="212121"/>
              </a:buClr>
              <a:buSzPts val="1100"/>
              <a:buFont typeface="Courier"/>
              <a:buChar char="•"/>
            </a:pPr>
            <a:r>
              <a:rPr b="0" i="0" lang="en" sz="1100" u="none" cap="none" strike="noStrike">
                <a:solidFill>
                  <a:srgbClr val="212121"/>
                </a:solidFill>
                <a:latin typeface="Courier"/>
                <a:ea typeface="Courier"/>
                <a:cs typeface="Courier"/>
                <a:sym typeface="Courier"/>
              </a:rPr>
              <a:t>max_leaf_nodes</a:t>
            </a:r>
            <a:r>
              <a:rPr b="0" i="0" lang="en" sz="1100" u="none" cap="none" strike="noStrike">
                <a:solidFill>
                  <a:srgbClr val="212121"/>
                </a:solidFill>
                <a:latin typeface="Helvetica Neue"/>
                <a:ea typeface="Helvetica Neue"/>
                <a:cs typeface="Helvetica Neue"/>
                <a:sym typeface="Helvetica Neue"/>
              </a:rPr>
              <a:t>. Una vez crecido el árbol, sólo se conservan los mejores </a:t>
            </a:r>
            <a:r>
              <a:rPr b="0" i="0" lang="en" sz="1100" u="none" cap="none" strike="noStrike">
                <a:solidFill>
                  <a:srgbClr val="212121"/>
                </a:solidFill>
                <a:latin typeface="Courier"/>
                <a:ea typeface="Courier"/>
                <a:cs typeface="Courier"/>
                <a:sym typeface="Courier"/>
              </a:rPr>
              <a:t>max_leaf_nodes</a:t>
            </a:r>
            <a:r>
              <a:rPr b="0" i="0" lang="en" sz="1100" u="none" cap="none" strike="noStrike">
                <a:solidFill>
                  <a:srgbClr val="212121"/>
                </a:solidFill>
                <a:latin typeface="Helvetica Neue"/>
                <a:ea typeface="Helvetica Neue"/>
                <a:cs typeface="Helvetica Neue"/>
                <a:sym typeface="Helvetica Neue"/>
              </a:rPr>
              <a:t> nodos hoja. Los mejores nodos se definen a partir de la reducción relativa de la impureza.</a:t>
            </a:r>
            <a:endParaRPr sz="500"/>
          </a:p>
          <a:p>
            <a:pPr indent="-133350" lvl="0" marL="190500" marR="0" rtl="0" algn="l">
              <a:lnSpc>
                <a:spcPct val="100000"/>
              </a:lnSpc>
              <a:spcBef>
                <a:spcPts val="0"/>
              </a:spcBef>
              <a:spcAft>
                <a:spcPts val="0"/>
              </a:spcAft>
              <a:buClr>
                <a:srgbClr val="212121"/>
              </a:buClr>
              <a:buSzPts val="1100"/>
              <a:buFont typeface="Courier"/>
              <a:buChar char="•"/>
            </a:pPr>
            <a:r>
              <a:rPr b="0" i="0" lang="en" sz="1100" u="none" cap="none" strike="noStrike">
                <a:solidFill>
                  <a:srgbClr val="212121"/>
                </a:solidFill>
                <a:latin typeface="Courier"/>
                <a:ea typeface="Courier"/>
                <a:cs typeface="Courier"/>
                <a:sym typeface="Courier"/>
              </a:rPr>
              <a:t>min_impurity_decrease</a:t>
            </a:r>
            <a:r>
              <a:rPr b="0" i="0" lang="en" sz="1100" u="none" cap="none" strike="noStrike">
                <a:solidFill>
                  <a:srgbClr val="212121"/>
                </a:solidFill>
                <a:latin typeface="Helvetica Neue"/>
                <a:ea typeface="Helvetica Neue"/>
                <a:cs typeface="Helvetica Neue"/>
                <a:sym typeface="Helvetica Neue"/>
              </a:rPr>
              <a:t>. Un nodo será dividido solo si esta división induce una disminución de la impureza mayor o igual a este valor.</a:t>
            </a:r>
            <a:endParaRPr sz="500"/>
          </a:p>
        </p:txBody>
      </p:sp>
      <p:sp>
        <p:nvSpPr>
          <p:cNvPr id="156" name="Google Shape;156;p25"/>
          <p:cNvSpPr txBox="1"/>
          <p:nvPr/>
        </p:nvSpPr>
        <p:spPr>
          <a:xfrm>
            <a:off x="4583162" y="4189842"/>
            <a:ext cx="3812400" cy="6087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400"/>
              <a:buFont typeface="Saira Light"/>
              <a:buNone/>
            </a:pPr>
            <a:r>
              <a:rPr b="0" i="0" lang="en" sz="1400" u="none" cap="none" strike="noStrike">
                <a:solidFill>
                  <a:srgbClr val="000000"/>
                </a:solidFill>
                <a:latin typeface="Saira Light"/>
                <a:ea typeface="Saira Light"/>
                <a:cs typeface="Saira Light"/>
                <a:sym typeface="Saira Light"/>
              </a:rPr>
              <a:t>Nota: árbol salvaje x árbol regularizado</a:t>
            </a:r>
            <a:endParaRPr sz="500"/>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